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A34875-340F-482C-8656-C82C54CC349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88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80"/>
            <p14:sldId id="281"/>
            <p14:sldId id="282"/>
            <p14:sldId id="283"/>
            <p14:sldId id="284"/>
            <p14:sldId id="285"/>
            <p14:sldId id="286"/>
            <p14:sldId id="273"/>
            <p14:sldId id="274"/>
            <p14:sldId id="275"/>
            <p14:sldId id="276"/>
            <p14:sldId id="277"/>
            <p14:sldId id="278"/>
            <p14:sldId id="279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B4BEEE-D4AC-494E-927D-83890A83C28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8AAC5D-C6E1-46B4-91CD-D3EB8F82FA2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BEEE-D4AC-494E-927D-83890A83C28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AC5D-C6E1-46B4-91CD-D3EB8F82FA2E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BEEE-D4AC-494E-927D-83890A83C28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AC5D-C6E1-46B4-91CD-D3EB8F82FA2E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BEEE-D4AC-494E-927D-83890A83C28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AC5D-C6E1-46B4-91CD-D3EB8F82FA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BEEE-D4AC-494E-927D-83890A83C28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AC5D-C6E1-46B4-91CD-D3EB8F82FA2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BEEE-D4AC-494E-927D-83890A83C28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AC5D-C6E1-46B4-91CD-D3EB8F82FA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BEEE-D4AC-494E-927D-83890A83C28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AC5D-C6E1-46B4-91CD-D3EB8F82FA2E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BEEE-D4AC-494E-927D-83890A83C28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AC5D-C6E1-46B4-91CD-D3EB8F82FA2E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BEEE-D4AC-494E-927D-83890A83C28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AC5D-C6E1-46B4-91CD-D3EB8F82FA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BEEE-D4AC-494E-927D-83890A83C28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AC5D-C6E1-46B4-91CD-D3EB8F82FA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BEEE-D4AC-494E-927D-83890A83C28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AC5D-C6E1-46B4-91CD-D3EB8F82FA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DB4BEEE-D4AC-494E-927D-83890A83C28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A8AAC5D-C6E1-46B4-91CD-D3EB8F82FA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vcblog/archive/2011/09/12/10209291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Useful Features in C++11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2541458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hat VS2010 has already implemented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Zihan Chen</a:t>
            </a:r>
          </a:p>
          <a:p>
            <a:r>
              <a:rPr lang="en-US" dirty="0" smtClean="0"/>
              <a:t>MSRA IEG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9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1036637"/>
          </a:xfrm>
        </p:spPr>
        <p:txBody>
          <a:bodyPr/>
          <a:lstStyle/>
          <a:p>
            <a:r>
              <a:rPr lang="en-US" dirty="0" smtClean="0"/>
              <a:t>The function type can be copied, and stored at wherever you need.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&lt;functional&gt;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3346262"/>
            <a:ext cx="4464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a=10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vector&lt;function&lt;void(</a:t>
            </a:r>
            <a:r>
              <a:rPr lang="en-US" dirty="0" err="1"/>
              <a:t>int</a:t>
            </a:r>
            <a:r>
              <a:rPr lang="en-US" dirty="0"/>
              <a:t>)&gt;&gt; functions;</a:t>
            </a:r>
          </a:p>
          <a:p>
            <a:r>
              <a:rPr lang="en-US" dirty="0" err="1"/>
              <a:t>functions.push_back</a:t>
            </a:r>
            <a:r>
              <a:rPr lang="en-US" dirty="0"/>
              <a:t>([&amp;a](</a:t>
            </a:r>
            <a:r>
              <a:rPr lang="en-US" dirty="0" err="1"/>
              <a:t>int</a:t>
            </a:r>
            <a:r>
              <a:rPr lang="en-US" dirty="0"/>
              <a:t> b){a</a:t>
            </a:r>
            <a:r>
              <a:rPr lang="en-US" dirty="0">
                <a:solidFill>
                  <a:srgbClr val="FF0000"/>
                </a:solidFill>
              </a:rPr>
              <a:t>+=</a:t>
            </a:r>
            <a:r>
              <a:rPr lang="en-US" dirty="0"/>
              <a:t>b;});</a:t>
            </a:r>
          </a:p>
          <a:p>
            <a:r>
              <a:rPr lang="en-US" dirty="0" err="1"/>
              <a:t>functions.push_back</a:t>
            </a:r>
            <a:r>
              <a:rPr lang="en-US" dirty="0"/>
              <a:t>([&amp;a](</a:t>
            </a:r>
            <a:r>
              <a:rPr lang="en-US" dirty="0" err="1"/>
              <a:t>int</a:t>
            </a:r>
            <a:r>
              <a:rPr lang="en-US" dirty="0"/>
              <a:t> b){a</a:t>
            </a:r>
            <a:r>
              <a:rPr lang="en-US" dirty="0">
                <a:solidFill>
                  <a:srgbClr val="FF0000"/>
                </a:solidFill>
              </a:rPr>
              <a:t>-=</a:t>
            </a:r>
            <a:r>
              <a:rPr lang="en-US" dirty="0"/>
              <a:t>b;});</a:t>
            </a:r>
          </a:p>
          <a:p>
            <a:r>
              <a:rPr lang="en-US" dirty="0" err="1"/>
              <a:t>functions.push_back</a:t>
            </a:r>
            <a:r>
              <a:rPr lang="en-US" dirty="0"/>
              <a:t>([&amp;a](</a:t>
            </a:r>
            <a:r>
              <a:rPr lang="en-US" dirty="0" err="1"/>
              <a:t>int</a:t>
            </a:r>
            <a:r>
              <a:rPr lang="en-US" dirty="0"/>
              <a:t> b){a</a:t>
            </a:r>
            <a:r>
              <a:rPr lang="en-US" dirty="0">
                <a:solidFill>
                  <a:srgbClr val="FF0000"/>
                </a:solidFill>
              </a:rPr>
              <a:t>*=</a:t>
            </a:r>
            <a:r>
              <a:rPr lang="en-US" dirty="0"/>
              <a:t>b;});</a:t>
            </a:r>
          </a:p>
          <a:p>
            <a:r>
              <a:rPr lang="en-US" dirty="0" err="1"/>
              <a:t>functions.push_back</a:t>
            </a:r>
            <a:r>
              <a:rPr lang="en-US" dirty="0"/>
              <a:t>([&amp;a](</a:t>
            </a:r>
            <a:r>
              <a:rPr lang="en-US" dirty="0" err="1"/>
              <a:t>int</a:t>
            </a:r>
            <a:r>
              <a:rPr lang="en-US" dirty="0"/>
              <a:t> b){a</a:t>
            </a:r>
            <a:r>
              <a:rPr lang="en-US" dirty="0">
                <a:solidFill>
                  <a:srgbClr val="FF0000"/>
                </a:solidFill>
              </a:rPr>
              <a:t>/=</a:t>
            </a:r>
            <a:r>
              <a:rPr lang="en-US" dirty="0"/>
              <a:t>b;});</a:t>
            </a:r>
          </a:p>
          <a:p>
            <a:endParaRPr lang="en-US" dirty="0" smtClean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xs</a:t>
            </a:r>
            <a:r>
              <a:rPr lang="en-US" dirty="0"/>
              <a:t>[]={5, 3, 2, 6};</a:t>
            </a:r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i=0;i&lt;4;i++)</a:t>
            </a:r>
          </a:p>
          <a:p>
            <a:r>
              <a:rPr lang="en-US" dirty="0"/>
              <a:t> </a:t>
            </a:r>
            <a:r>
              <a:rPr lang="en-US" dirty="0" smtClean="0"/>
              <a:t>       functions[i</a:t>
            </a:r>
            <a:r>
              <a:rPr lang="en-US" dirty="0"/>
              <a:t>](</a:t>
            </a:r>
            <a:r>
              <a:rPr lang="en-US" dirty="0" err="1"/>
              <a:t>xs</a:t>
            </a:r>
            <a:r>
              <a:rPr lang="en-US" dirty="0"/>
              <a:t>[i]);</a:t>
            </a:r>
          </a:p>
          <a:p>
            <a:r>
              <a:rPr lang="fr-FR" dirty="0"/>
              <a:t>cout&lt;&lt;"(((a+5)-3)*2)/6:\t"&lt;&lt;a&lt;&lt;</a:t>
            </a:r>
            <a:r>
              <a:rPr lang="fr-FR" dirty="0" err="1"/>
              <a:t>endl</a:t>
            </a:r>
            <a:r>
              <a:rPr lang="fr-FR" dirty="0" smtClean="0"/>
              <a:t>;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5940307" y="5839252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OUTPUT:</a:t>
            </a:r>
          </a:p>
          <a:p>
            <a:r>
              <a:rPr lang="en-US" dirty="0"/>
              <a:t>(((a+5)-3)*2)/6</a:t>
            </a:r>
            <a:r>
              <a:rPr lang="en-US" dirty="0" smtClean="0"/>
              <a:t>:	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5816" y="299695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need a space here because it is C++11 now!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893192" y="3366284"/>
            <a:ext cx="0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0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240478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will use lambda expressions with some useful functions in &lt;algorithm&gt; to process a vector.</a:t>
            </a:r>
          </a:p>
          <a:p>
            <a:endParaRPr lang="en-US" dirty="0"/>
          </a:p>
          <a:p>
            <a:r>
              <a:rPr lang="en-US" dirty="0" smtClean="0"/>
              <a:t>Firstly, we define a vector&lt;</a:t>
            </a:r>
            <a:r>
              <a:rPr lang="en-US" dirty="0" err="1" smtClean="0"/>
              <a:t>int</a:t>
            </a:r>
            <a:r>
              <a:rPr lang="en-US" dirty="0" smtClean="0"/>
              <a:t>&gt; and fill numbers.</a:t>
            </a:r>
          </a:p>
          <a:p>
            <a:r>
              <a:rPr lang="en-US" dirty="0" smtClean="0"/>
              <a:t>Secondly, we define a predicate for testing odd numbers.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&lt;algorithm&gt;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797152"/>
            <a:ext cx="5328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vector&lt;</a:t>
            </a:r>
            <a:r>
              <a:rPr lang="en-US" sz="2400" dirty="0" err="1"/>
              <a:t>int</a:t>
            </a:r>
            <a:r>
              <a:rPr lang="en-US" sz="2400" dirty="0"/>
              <a:t>&gt; </a:t>
            </a:r>
            <a:r>
              <a:rPr lang="en-US" sz="2400" dirty="0" err="1"/>
              <a:t>ints</a:t>
            </a:r>
            <a:r>
              <a:rPr lang="en-US" sz="2400" dirty="0"/>
              <a:t>;</a:t>
            </a:r>
          </a:p>
          <a:p>
            <a:r>
              <a:rPr lang="en-US" sz="2400" dirty="0"/>
              <a:t>for(</a:t>
            </a:r>
            <a:r>
              <a:rPr lang="en-US" sz="2400" dirty="0" err="1"/>
              <a:t>int</a:t>
            </a:r>
            <a:r>
              <a:rPr lang="en-US" sz="2400" dirty="0"/>
              <a:t> i=0;i&lt;10;i++)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ints.push_back</a:t>
            </a:r>
            <a:r>
              <a:rPr lang="en-US" sz="2400" dirty="0" smtClean="0"/>
              <a:t>(i</a:t>
            </a:r>
            <a:r>
              <a:rPr lang="en-US" sz="2400" dirty="0"/>
              <a:t>);</a:t>
            </a:r>
          </a:p>
          <a:p>
            <a:r>
              <a:rPr lang="pt-BR" sz="2400" dirty="0"/>
              <a:t>auto </a:t>
            </a:r>
            <a:r>
              <a:rPr lang="pt-BR" sz="2400" dirty="0">
                <a:solidFill>
                  <a:srgbClr val="FF0000"/>
                </a:solidFill>
              </a:rPr>
              <a:t>odd</a:t>
            </a:r>
            <a:r>
              <a:rPr lang="pt-BR" sz="2400" dirty="0"/>
              <a:t>=[](int n){return n%2==1;};</a:t>
            </a:r>
          </a:p>
        </p:txBody>
      </p:sp>
    </p:spTree>
    <p:extLst>
      <p:ext uri="{BB962C8B-B14F-4D97-AF65-F5344CB8AC3E}">
        <p14:creationId xmlns:p14="http://schemas.microsoft.com/office/powerpoint/2010/main" val="332458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&lt;algorithm&gt;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204864"/>
            <a:ext cx="6696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cout</a:t>
            </a:r>
            <a:r>
              <a:rPr lang="en-US" sz="2400" dirty="0"/>
              <a:t>&lt;&lt;"All numbers:\t";</a:t>
            </a:r>
          </a:p>
          <a:p>
            <a:r>
              <a:rPr lang="en-US" sz="2400" dirty="0"/>
              <a:t>for(</a:t>
            </a:r>
            <a:r>
              <a:rPr lang="en-US" sz="2400" dirty="0">
                <a:solidFill>
                  <a:srgbClr val="FF0000"/>
                </a:solidFill>
              </a:rPr>
              <a:t>auto</a:t>
            </a:r>
            <a:r>
              <a:rPr lang="en-US" sz="2400" dirty="0"/>
              <a:t> i=</a:t>
            </a:r>
            <a:r>
              <a:rPr lang="en-US" sz="2400" dirty="0" err="1"/>
              <a:t>ints.begin</a:t>
            </a:r>
            <a:r>
              <a:rPr lang="en-US" sz="2400" dirty="0"/>
              <a:t>();i!=</a:t>
            </a:r>
            <a:r>
              <a:rPr lang="en-US" sz="2400" dirty="0" err="1"/>
              <a:t>ints.end</a:t>
            </a:r>
            <a:r>
              <a:rPr lang="en-US" sz="2400" dirty="0"/>
              <a:t>();i++)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cout</a:t>
            </a:r>
            <a:r>
              <a:rPr lang="en-US" sz="2400" dirty="0"/>
              <a:t>&lt;&lt;*i&lt;&lt;' ';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 err="1"/>
              <a:t>cout</a:t>
            </a:r>
            <a:r>
              <a:rPr lang="en-US" sz="2400" dirty="0"/>
              <a:t>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5661248"/>
            <a:ext cx="3424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OUTPUT:</a:t>
            </a:r>
          </a:p>
          <a:p>
            <a:r>
              <a:rPr lang="en-US" dirty="0" smtClean="0"/>
              <a:t>All numbers:    0 1 2 3 4 5 6 7 8 9</a:t>
            </a:r>
            <a:endParaRPr lang="fr-F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067944" y="3328624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need to type the long iterator type!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>
          <a:xfrm flipH="1" flipV="1">
            <a:off x="1979712" y="2924944"/>
            <a:ext cx="2088232" cy="588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4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&lt;algorithm&gt;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204864"/>
            <a:ext cx="6696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cout</a:t>
            </a:r>
            <a:r>
              <a:rPr lang="en-US" sz="2400" dirty="0"/>
              <a:t>&lt;&lt;"Odd numbers:\t";</a:t>
            </a:r>
          </a:p>
          <a:p>
            <a:r>
              <a:rPr lang="en-US" sz="2400" dirty="0"/>
              <a:t>for(auto </a:t>
            </a:r>
            <a:r>
              <a:rPr lang="en-US" sz="2400" dirty="0" smtClean="0"/>
              <a:t>i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=</a:t>
            </a:r>
            <a:r>
              <a:rPr lang="en-US" sz="2400" dirty="0" err="1" smtClean="0">
                <a:solidFill>
                  <a:srgbClr val="FF0000"/>
                </a:solidFill>
              </a:rPr>
              <a:t>find_if</a:t>
            </a:r>
            <a:r>
              <a:rPr lang="en-US" sz="2400" dirty="0" smtClean="0"/>
              <a:t>(</a:t>
            </a:r>
            <a:r>
              <a:rPr lang="en-US" sz="2400" dirty="0" err="1" smtClean="0"/>
              <a:t>ints.begin</a:t>
            </a:r>
            <a:r>
              <a:rPr lang="en-US" sz="2400" dirty="0"/>
              <a:t>(), </a:t>
            </a:r>
            <a:r>
              <a:rPr lang="en-US" sz="2400" dirty="0" err="1"/>
              <a:t>ints.end</a:t>
            </a:r>
            <a:r>
              <a:rPr lang="en-US" sz="2400" dirty="0"/>
              <a:t>(), </a:t>
            </a:r>
            <a:r>
              <a:rPr lang="en-US" sz="2400" dirty="0">
                <a:solidFill>
                  <a:srgbClr val="FF0000"/>
                </a:solidFill>
              </a:rPr>
              <a:t>odd</a:t>
            </a:r>
            <a:r>
              <a:rPr lang="en-US" sz="2400" dirty="0"/>
              <a:t>)</a:t>
            </a:r>
          </a:p>
          <a:p>
            <a:r>
              <a:rPr lang="en-US" sz="2400" dirty="0" smtClean="0"/>
              <a:t>    ;</a:t>
            </a:r>
            <a:r>
              <a:rPr lang="en-US" sz="2400" dirty="0"/>
              <a:t>i!=</a:t>
            </a:r>
            <a:r>
              <a:rPr lang="en-US" sz="2400" dirty="0" err="1"/>
              <a:t>ints.end</a:t>
            </a:r>
            <a:r>
              <a:rPr lang="en-US" sz="2400" dirty="0"/>
              <a:t>()</a:t>
            </a:r>
          </a:p>
          <a:p>
            <a:r>
              <a:rPr lang="en-US" sz="2400" dirty="0" smtClean="0"/>
              <a:t>    ;</a:t>
            </a:r>
            <a:r>
              <a:rPr lang="en-US" sz="2400" dirty="0"/>
              <a:t>i=</a:t>
            </a:r>
            <a:r>
              <a:rPr lang="en-US" sz="2400" dirty="0" err="1">
                <a:solidFill>
                  <a:srgbClr val="FF0000"/>
                </a:solidFill>
              </a:rPr>
              <a:t>find_if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++i</a:t>
            </a:r>
            <a:r>
              <a:rPr lang="en-US" sz="2400" dirty="0"/>
              <a:t>, </a:t>
            </a:r>
            <a:r>
              <a:rPr lang="en-US" sz="2400" dirty="0" err="1"/>
              <a:t>ints.end</a:t>
            </a:r>
            <a:r>
              <a:rPr lang="en-US" sz="2400" dirty="0"/>
              <a:t>(), </a:t>
            </a:r>
            <a:r>
              <a:rPr lang="en-US" sz="2400" dirty="0">
                <a:solidFill>
                  <a:srgbClr val="FF0000"/>
                </a:solidFill>
              </a:rPr>
              <a:t>odd</a:t>
            </a:r>
            <a:r>
              <a:rPr lang="en-US" sz="2400" dirty="0"/>
              <a:t>))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cout</a:t>
            </a:r>
            <a:r>
              <a:rPr lang="en-US" sz="2400" dirty="0"/>
              <a:t>&lt;&lt;*i&lt;&lt;' ';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 err="1"/>
              <a:t>cout</a:t>
            </a:r>
            <a:r>
              <a:rPr lang="en-US" sz="2400" dirty="0"/>
              <a:t>&lt;&lt;</a:t>
            </a:r>
            <a:r>
              <a:rPr lang="en-US" sz="2400" dirty="0" err="1"/>
              <a:t>endl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5661248"/>
            <a:ext cx="270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OUTPUT:</a:t>
            </a:r>
          </a:p>
          <a:p>
            <a:r>
              <a:rPr lang="en-US" dirty="0" smtClean="0"/>
              <a:t>Odd numbers:    1 3 5 7 9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4864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&lt;algorithm&gt;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204864"/>
            <a:ext cx="669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cout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&lt;&lt;"</a:t>
            </a:r>
            <a:r>
              <a:rPr lang="en-US" sz="2400" dirty="0"/>
              <a:t>Odd count:\</a:t>
            </a:r>
            <a:r>
              <a:rPr lang="en-US" sz="2400" dirty="0" smtClean="0"/>
              <a:t>t“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&lt;&lt;</a:t>
            </a:r>
            <a:r>
              <a:rPr lang="en-US" sz="2400" dirty="0" err="1">
                <a:solidFill>
                  <a:srgbClr val="FF0000"/>
                </a:solidFill>
              </a:rPr>
              <a:t>count_if</a:t>
            </a:r>
            <a:r>
              <a:rPr lang="en-US" sz="2400" dirty="0"/>
              <a:t>(</a:t>
            </a:r>
            <a:r>
              <a:rPr lang="en-US" sz="2400" dirty="0" err="1"/>
              <a:t>ints.begin</a:t>
            </a:r>
            <a:r>
              <a:rPr lang="en-US" sz="2400" dirty="0"/>
              <a:t>(), </a:t>
            </a:r>
            <a:r>
              <a:rPr lang="en-US" sz="2400" dirty="0" err="1"/>
              <a:t>ints.end</a:t>
            </a:r>
            <a:r>
              <a:rPr lang="en-US" sz="2400" dirty="0"/>
              <a:t>(), </a:t>
            </a:r>
            <a:r>
              <a:rPr lang="en-US" sz="2400" dirty="0">
                <a:solidFill>
                  <a:srgbClr val="FF0000"/>
                </a:solidFill>
              </a:rPr>
              <a:t>odd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5661248"/>
            <a:ext cx="1803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OUTPUT:</a:t>
            </a:r>
          </a:p>
          <a:p>
            <a:r>
              <a:rPr lang="en-US" dirty="0" smtClean="0"/>
              <a:t>Odd count:      5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655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&lt;algorithm&gt;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204864"/>
            <a:ext cx="66967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sort</a:t>
            </a:r>
            <a:r>
              <a:rPr lang="en-US" sz="2400" dirty="0"/>
              <a:t>(</a:t>
            </a:r>
            <a:r>
              <a:rPr lang="en-US" sz="2400" dirty="0" err="1"/>
              <a:t>ints.begin</a:t>
            </a:r>
            <a:r>
              <a:rPr lang="en-US" sz="2400" dirty="0"/>
              <a:t>(), </a:t>
            </a:r>
            <a:r>
              <a:rPr lang="en-US" sz="2400" dirty="0" err="1"/>
              <a:t>ints.end</a:t>
            </a:r>
            <a:r>
              <a:rPr lang="en-US" sz="2400" dirty="0" smtClean="0"/>
              <a:t>(),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 smtClean="0">
                <a:solidFill>
                  <a:srgbClr val="FF0000"/>
                </a:solidFill>
              </a:rPr>
              <a:t>[](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a, 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b){return a&gt;b;}</a:t>
            </a:r>
            <a:r>
              <a:rPr lang="en-US" sz="2400" dirty="0"/>
              <a:t>);</a:t>
            </a:r>
          </a:p>
          <a:p>
            <a:r>
              <a:rPr lang="en-US" sz="2400" dirty="0" err="1"/>
              <a:t>cout</a:t>
            </a:r>
            <a:r>
              <a:rPr lang="en-US" sz="2400" dirty="0"/>
              <a:t>&lt;&lt;"Sorted:\t\t";</a:t>
            </a:r>
          </a:p>
          <a:p>
            <a:r>
              <a:rPr lang="en-US" sz="2400" dirty="0"/>
              <a:t>for(auto i=</a:t>
            </a:r>
            <a:r>
              <a:rPr lang="en-US" sz="2400" dirty="0" err="1"/>
              <a:t>ints.begin</a:t>
            </a:r>
            <a:r>
              <a:rPr lang="en-US" sz="2400" dirty="0"/>
              <a:t>();i!=</a:t>
            </a:r>
            <a:r>
              <a:rPr lang="en-US" sz="2400" dirty="0" err="1"/>
              <a:t>ints.end</a:t>
            </a:r>
            <a:r>
              <a:rPr lang="en-US" sz="2400" dirty="0"/>
              <a:t>();i++)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cout</a:t>
            </a:r>
            <a:r>
              <a:rPr lang="en-US" sz="2400" dirty="0"/>
              <a:t>&lt;&lt;*i&lt;&lt;' ';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 err="1"/>
              <a:t>cout</a:t>
            </a:r>
            <a:r>
              <a:rPr lang="en-US" sz="2400" dirty="0"/>
              <a:t>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5661248"/>
            <a:ext cx="3102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OUTPUT:</a:t>
            </a:r>
          </a:p>
          <a:p>
            <a:r>
              <a:rPr lang="en-US" dirty="0" smtClean="0"/>
              <a:t>Sorted:         9 8 7 6 5 4 3 2 1 0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4085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&lt;algorithm&gt;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204864"/>
            <a:ext cx="66967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reverse</a:t>
            </a:r>
            <a:r>
              <a:rPr lang="en-US" sz="2400" dirty="0"/>
              <a:t>(</a:t>
            </a:r>
            <a:r>
              <a:rPr lang="en-US" sz="2400" dirty="0" err="1"/>
              <a:t>ints.begin</a:t>
            </a:r>
            <a:r>
              <a:rPr lang="en-US" sz="2400" dirty="0"/>
              <a:t>(), </a:t>
            </a:r>
            <a:r>
              <a:rPr lang="en-US" sz="2400" dirty="0" err="1"/>
              <a:t>ints.end</a:t>
            </a:r>
            <a:r>
              <a:rPr lang="en-US" sz="2400" dirty="0"/>
              <a:t>());</a:t>
            </a:r>
          </a:p>
          <a:p>
            <a:r>
              <a:rPr lang="en-US" sz="2400" dirty="0" err="1"/>
              <a:t>cout</a:t>
            </a:r>
            <a:r>
              <a:rPr lang="en-US" sz="2400" dirty="0"/>
              <a:t>&lt;&lt;"Reversed:\t";</a:t>
            </a:r>
          </a:p>
          <a:p>
            <a:r>
              <a:rPr lang="en-US" sz="2400" dirty="0"/>
              <a:t>for(auto i=</a:t>
            </a:r>
            <a:r>
              <a:rPr lang="en-US" sz="2400" dirty="0" err="1"/>
              <a:t>ints.begin</a:t>
            </a:r>
            <a:r>
              <a:rPr lang="en-US" sz="2400" dirty="0"/>
              <a:t>();i!=</a:t>
            </a:r>
            <a:r>
              <a:rPr lang="en-US" sz="2400" dirty="0" err="1"/>
              <a:t>ints.end</a:t>
            </a:r>
            <a:r>
              <a:rPr lang="en-US" sz="2400" dirty="0"/>
              <a:t>();i++)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cout</a:t>
            </a:r>
            <a:r>
              <a:rPr lang="en-US" sz="2400" dirty="0"/>
              <a:t>&lt;&lt;*i&lt;&lt;' ';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 err="1"/>
              <a:t>cout</a:t>
            </a:r>
            <a:r>
              <a:rPr lang="en-US" sz="2400" dirty="0"/>
              <a:t>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5661248"/>
            <a:ext cx="3265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OUTPUT:</a:t>
            </a:r>
          </a:p>
          <a:p>
            <a:r>
              <a:rPr lang="en-US" dirty="0" smtClean="0"/>
              <a:t>Reversed:       0 1 2 3 4 5 6 7 8 9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9316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value reference is a new concept in C++11.</a:t>
            </a:r>
          </a:p>
          <a:p>
            <a:endParaRPr lang="en-US" dirty="0"/>
          </a:p>
          <a:p>
            <a:r>
              <a:rPr lang="en-US" dirty="0" smtClean="0"/>
              <a:t>Right value is a static property of an expression that could appear on the right-hand side of an assignment expression.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value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1324669"/>
          </a:xfrm>
        </p:spPr>
        <p:txBody>
          <a:bodyPr/>
          <a:lstStyle/>
          <a:p>
            <a:r>
              <a:rPr lang="en-US" dirty="0" smtClean="0"/>
              <a:t>If a right value is near the end of it’s life, copying from such a value can be optimized using the right value reference concept.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value 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4077071"/>
            <a:ext cx="39934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BigObject</a:t>
            </a:r>
            <a:r>
              <a:rPr lang="en-US" dirty="0"/>
              <a:t> </a:t>
            </a:r>
            <a:r>
              <a:rPr lang="en-US" dirty="0" err="1"/>
              <a:t>ReturnBigObject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count)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BigObject</a:t>
            </a:r>
            <a:r>
              <a:rPr lang="en-US" dirty="0" smtClean="0"/>
              <a:t> </a:t>
            </a:r>
            <a:r>
              <a:rPr lang="en-US" dirty="0"/>
              <a:t>x;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i=0;i&lt;</a:t>
            </a:r>
            <a:r>
              <a:rPr lang="en-US" dirty="0" err="1"/>
              <a:t>count;i</a:t>
            </a:r>
            <a:r>
              <a:rPr lang="en-US" dirty="0"/>
              <a:t>++)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x.xs</a:t>
            </a:r>
            <a:r>
              <a:rPr lang="en-US" dirty="0" smtClean="0"/>
              <a:t>-&gt;</a:t>
            </a:r>
            <a:r>
              <a:rPr lang="en-US" dirty="0" err="1" smtClean="0"/>
              <a:t>push_back</a:t>
            </a:r>
            <a:r>
              <a:rPr lang="en-US" dirty="0" smtClean="0"/>
              <a:t>(i</a:t>
            </a:r>
            <a:r>
              <a:rPr lang="en-US" dirty="0"/>
              <a:t>);</a:t>
            </a:r>
          </a:p>
          <a:p>
            <a:r>
              <a:rPr lang="en-US" dirty="0" smtClean="0"/>
              <a:t>        return </a:t>
            </a:r>
            <a:r>
              <a:rPr lang="en-US" dirty="0"/>
              <a:t>x;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4293096"/>
            <a:ext cx="22605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BigObject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 smtClean="0"/>
              <a:t>        vector&lt;</a:t>
            </a:r>
            <a:r>
              <a:rPr lang="en-US" dirty="0" err="1" smtClean="0"/>
              <a:t>int</a:t>
            </a:r>
            <a:r>
              <a:rPr lang="en-US" dirty="0" smtClean="0"/>
              <a:t>&gt;* </a:t>
            </a:r>
            <a:r>
              <a:rPr lang="en-US" dirty="0" err="1"/>
              <a:t>xs</a:t>
            </a:r>
            <a:r>
              <a:rPr lang="en-US" dirty="0" smtClean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2040" y="6309320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Magic happens here!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652120" y="5770424"/>
            <a:ext cx="0" cy="538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燕尾形 9"/>
          <p:cNvSpPr/>
          <p:nvPr/>
        </p:nvSpPr>
        <p:spPr>
          <a:xfrm>
            <a:off x="3430419" y="4797152"/>
            <a:ext cx="421501" cy="50405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3822532" y="4779732"/>
            <a:ext cx="421501" cy="50405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4222507" y="4779732"/>
            <a:ext cx="421501" cy="50405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20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2548805"/>
          </a:xfrm>
        </p:spPr>
        <p:txBody>
          <a:bodyPr/>
          <a:lstStyle/>
          <a:p>
            <a:r>
              <a:rPr lang="en-US" dirty="0" smtClean="0"/>
              <a:t>When returning an big object that, obviously, it will no longer exist after the function finished, we don’t need to do a deep-copy for that object.</a:t>
            </a:r>
          </a:p>
          <a:p>
            <a:endParaRPr lang="en-US" dirty="0"/>
          </a:p>
          <a:p>
            <a:r>
              <a:rPr lang="en-US" dirty="0" smtClean="0"/>
              <a:t>What we want to do is to “stole” the content, and “install” it to the new object. 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value references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4993310"/>
            <a:ext cx="6696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T::T(T&amp;&amp; t)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// step 1: do a shallow copy</a:t>
            </a:r>
          </a:p>
          <a:p>
            <a:r>
              <a:rPr lang="en-US" dirty="0"/>
              <a:t> </a:t>
            </a:r>
            <a:r>
              <a:rPr lang="en-US" dirty="0" smtClean="0"/>
              <a:t>   // step 2: clear references to dependencies hold by t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28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 expressions and &lt;functional&gt;</a:t>
            </a:r>
          </a:p>
          <a:p>
            <a:r>
              <a:rPr lang="en-US" dirty="0"/>
              <a:t>Lambda expressions and </a:t>
            </a:r>
            <a:r>
              <a:rPr lang="en-US" dirty="0" smtClean="0"/>
              <a:t>&lt;algorithm&gt;</a:t>
            </a:r>
          </a:p>
          <a:p>
            <a:r>
              <a:rPr lang="en-US" dirty="0" smtClean="0"/>
              <a:t>Right value references</a:t>
            </a:r>
          </a:p>
          <a:p>
            <a:r>
              <a:rPr lang="en-US" dirty="0" smtClean="0"/>
              <a:t>Smart pointers and object life cycle</a:t>
            </a:r>
          </a:p>
          <a:p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9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532581"/>
          </a:xfrm>
        </p:spPr>
        <p:txBody>
          <a:bodyPr/>
          <a:lstStyle/>
          <a:p>
            <a:r>
              <a:rPr lang="en-US" dirty="0" smtClean="0"/>
              <a:t>(1/3) Implement traditional constructors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value references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5696" y="2924944"/>
            <a:ext cx="52389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BigObject</a:t>
            </a:r>
            <a:r>
              <a:rPr lang="en-US" dirty="0"/>
              <a:t>()</a:t>
            </a:r>
          </a:p>
          <a:p>
            <a:r>
              <a:rPr lang="en-US" dirty="0" smtClean="0"/>
              <a:t>        :</a:t>
            </a:r>
            <a:r>
              <a:rPr lang="en-US" dirty="0" err="1"/>
              <a:t>xs</a:t>
            </a:r>
            <a:r>
              <a:rPr lang="en-US" dirty="0"/>
              <a:t>(new vector&lt;</a:t>
            </a:r>
            <a:r>
              <a:rPr lang="en-US" dirty="0" err="1"/>
              <a:t>int</a:t>
            </a:r>
            <a:r>
              <a:rPr lang="en-US" dirty="0"/>
              <a:t>&gt;())</a:t>
            </a:r>
          </a:p>
          <a:p>
            <a:r>
              <a:rPr lang="en-US" dirty="0"/>
              <a:t>{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&lt;&lt;"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BigObject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()"&lt;&lt;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endl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BigObject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BigObject</a:t>
            </a:r>
            <a:r>
              <a:rPr lang="en-US" dirty="0"/>
              <a:t>&amp; o)</a:t>
            </a:r>
          </a:p>
          <a:p>
            <a:r>
              <a:rPr lang="en-US" dirty="0" smtClean="0"/>
              <a:t>        :</a:t>
            </a:r>
            <a:r>
              <a:rPr lang="en-US" dirty="0" err="1"/>
              <a:t>xs</a:t>
            </a:r>
            <a:r>
              <a:rPr lang="en-US" dirty="0"/>
              <a:t>(new vector&lt;</a:t>
            </a:r>
            <a:r>
              <a:rPr lang="en-US" dirty="0" err="1"/>
              <a:t>int</a:t>
            </a:r>
            <a:r>
              <a:rPr lang="en-US" dirty="0"/>
              <a:t>&gt;())</a:t>
            </a:r>
          </a:p>
          <a:p>
            <a:r>
              <a:rPr lang="en-US" dirty="0" smtClean="0"/>
              <a:t>{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/*need to test if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o.xs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==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nullptr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*/</a:t>
            </a:r>
            <a:endParaRPr lang="en-US" dirty="0"/>
          </a:p>
          <a:p>
            <a:r>
              <a:rPr lang="en-US" dirty="0" smtClean="0"/>
              <a:t>        copy(</a:t>
            </a:r>
            <a:r>
              <a:rPr lang="en-US" dirty="0" err="1" smtClean="0"/>
              <a:t>o.xs</a:t>
            </a:r>
            <a:r>
              <a:rPr lang="en-US" dirty="0" smtClean="0"/>
              <a:t>-</a:t>
            </a:r>
            <a:r>
              <a:rPr lang="en-US" dirty="0"/>
              <a:t>&gt;begin(), </a:t>
            </a:r>
            <a:r>
              <a:rPr lang="en-US" dirty="0" err="1"/>
              <a:t>o.xs</a:t>
            </a:r>
            <a:r>
              <a:rPr lang="en-US" dirty="0"/>
              <a:t>-&gt;end(), </a:t>
            </a:r>
            <a:r>
              <a:rPr lang="en-US" dirty="0" err="1"/>
              <a:t>xs</a:t>
            </a:r>
            <a:r>
              <a:rPr lang="en-US" dirty="0"/>
              <a:t>-&gt;begin());</a:t>
            </a:r>
          </a:p>
          <a:p>
            <a:r>
              <a:rPr lang="en-US" dirty="0" smtClean="0"/>
              <a:t>      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&lt;&lt;"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BigObject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BigObject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&amp;)"&lt;&lt;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endl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532581"/>
          </a:xfrm>
        </p:spPr>
        <p:txBody>
          <a:bodyPr/>
          <a:lstStyle/>
          <a:p>
            <a:r>
              <a:rPr lang="en-US" dirty="0" smtClean="0"/>
              <a:t>(2/3</a:t>
            </a:r>
            <a:r>
              <a:rPr lang="en-US" smtClean="0"/>
              <a:t>) Create </a:t>
            </a:r>
            <a:r>
              <a:rPr lang="en-US" dirty="0" smtClean="0"/>
              <a:t>the magic!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value references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5696" y="2924944"/>
            <a:ext cx="482055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BigObject</a:t>
            </a:r>
            <a:r>
              <a:rPr lang="en-US" dirty="0"/>
              <a:t>(</a:t>
            </a:r>
            <a:r>
              <a:rPr lang="en-US" dirty="0" err="1"/>
              <a:t>BigObject</a:t>
            </a:r>
            <a:r>
              <a:rPr lang="en-US" dirty="0"/>
              <a:t>&amp;&amp; o)</a:t>
            </a:r>
          </a:p>
          <a:p>
            <a:r>
              <a:rPr lang="en-US" dirty="0" smtClean="0"/>
              <a:t>        :</a:t>
            </a:r>
            <a:r>
              <a:rPr lang="en-US" dirty="0" err="1"/>
              <a:t>xs</a:t>
            </a:r>
            <a:r>
              <a:rPr lang="en-US" dirty="0"/>
              <a:t>(</a:t>
            </a:r>
            <a:r>
              <a:rPr lang="en-US" dirty="0" err="1"/>
              <a:t>o.xs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o.xs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FF0000"/>
                </a:solidFill>
              </a:rPr>
              <a:t>nullptr</a:t>
            </a:r>
            <a:r>
              <a:rPr lang="en-US" dirty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&lt;&lt;"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BigObject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BigObject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&amp;&amp;)"&lt;&lt;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endl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~</a:t>
            </a:r>
            <a:r>
              <a:rPr lang="en-US" dirty="0" err="1"/>
              <a:t>BigObject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        delete </a:t>
            </a:r>
            <a:r>
              <a:rPr lang="en-US" dirty="0" err="1"/>
              <a:t>xs</a:t>
            </a:r>
            <a:r>
              <a:rPr lang="en-US" dirty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&lt;&lt;"~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BigObject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()"&lt;&lt;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endl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3284984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Shallow copy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3928" y="3654316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Clear references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直接箭头连接符 7"/>
          <p:cNvCxnSpPr>
            <a:stCxn id="4" idx="1"/>
          </p:cNvCxnSpPr>
          <p:nvPr/>
        </p:nvCxnSpPr>
        <p:spPr>
          <a:xfrm flipH="1" flipV="1">
            <a:off x="3275856" y="3356992"/>
            <a:ext cx="648072" cy="112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707904" y="3838982"/>
            <a:ext cx="216024" cy="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07904" y="4509120"/>
            <a:ext cx="4069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 C++11 programmers use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nullptr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instead of NULL or 0.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直接箭头连接符 11"/>
          <p:cNvCxnSpPr>
            <a:stCxn id="11" idx="1"/>
          </p:cNvCxnSpPr>
          <p:nvPr/>
        </p:nvCxnSpPr>
        <p:spPr>
          <a:xfrm flipH="1" flipV="1">
            <a:off x="3239852" y="4023648"/>
            <a:ext cx="468052" cy="808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90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532581"/>
          </a:xfrm>
        </p:spPr>
        <p:txBody>
          <a:bodyPr/>
          <a:lstStyle/>
          <a:p>
            <a:r>
              <a:rPr lang="en-US" dirty="0" smtClean="0"/>
              <a:t>(3/3) Don’t forget the “operator=“s.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value references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5696" y="2638746"/>
            <a:ext cx="52629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BigObject</a:t>
            </a:r>
            <a:r>
              <a:rPr lang="en-US" dirty="0"/>
              <a:t>&amp; operator=(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BigObject</a:t>
            </a:r>
            <a:r>
              <a:rPr lang="en-US" dirty="0"/>
              <a:t>&amp; o)</a:t>
            </a:r>
          </a:p>
          <a:p>
            <a:r>
              <a:rPr lang="en-US" dirty="0" smtClean="0"/>
              <a:t>{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/*need to test if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o.xs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==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nullptr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        </a:t>
            </a:r>
            <a:r>
              <a:rPr lang="en-US" dirty="0" err="1" smtClean="0"/>
              <a:t>xs</a:t>
            </a:r>
            <a:r>
              <a:rPr lang="en-US" dirty="0" smtClean="0"/>
              <a:t>-</a:t>
            </a:r>
            <a:r>
              <a:rPr lang="en-US" dirty="0"/>
              <a:t>&gt;assign(</a:t>
            </a:r>
            <a:r>
              <a:rPr lang="en-US" dirty="0" err="1"/>
              <a:t>o.xs</a:t>
            </a:r>
            <a:r>
              <a:rPr lang="en-US" dirty="0"/>
              <a:t>-&gt;begin(), </a:t>
            </a:r>
            <a:r>
              <a:rPr lang="en-US" dirty="0" err="1"/>
              <a:t>o.xs</a:t>
            </a:r>
            <a:r>
              <a:rPr lang="en-US" dirty="0"/>
              <a:t>-&gt;end());</a:t>
            </a:r>
          </a:p>
          <a:p>
            <a:r>
              <a:rPr lang="en-US" dirty="0" smtClean="0"/>
              <a:t>      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&lt;&lt;"operator=(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BigObject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&amp;)"&lt;&lt;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endl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r>
              <a:rPr lang="en-US" dirty="0" smtClean="0"/>
              <a:t>        return </a:t>
            </a:r>
            <a:r>
              <a:rPr lang="en-US" dirty="0"/>
              <a:t>*this;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BigObject</a:t>
            </a:r>
            <a:r>
              <a:rPr lang="en-US" dirty="0"/>
              <a:t>&amp; operator=(</a:t>
            </a:r>
            <a:r>
              <a:rPr lang="en-US" dirty="0" err="1"/>
              <a:t>BigObject</a:t>
            </a:r>
            <a:r>
              <a:rPr lang="en-US" dirty="0"/>
              <a:t>&amp;&amp; o)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        if(</a:t>
            </a:r>
            <a:r>
              <a:rPr lang="en-US" dirty="0" err="1" smtClean="0"/>
              <a:t>xs</a:t>
            </a:r>
            <a:r>
              <a:rPr lang="en-US" dirty="0"/>
              <a:t>) delete </a:t>
            </a:r>
            <a:r>
              <a:rPr lang="en-US" dirty="0" err="1"/>
              <a:t>xs</a:t>
            </a:r>
            <a:r>
              <a:rPr lang="en-US" dirty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xs</a:t>
            </a:r>
            <a:r>
              <a:rPr lang="en-US" dirty="0" smtClean="0"/>
              <a:t>=</a:t>
            </a:r>
            <a:r>
              <a:rPr lang="en-US" dirty="0" err="1" smtClean="0"/>
              <a:t>o.xs</a:t>
            </a:r>
            <a:r>
              <a:rPr lang="en-US" dirty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o.xs</a:t>
            </a:r>
            <a:r>
              <a:rPr lang="en-US" dirty="0" smtClean="0"/>
              <a:t>=</a:t>
            </a:r>
            <a:r>
              <a:rPr lang="en-US" dirty="0" err="1" smtClean="0"/>
              <a:t>nullptr</a:t>
            </a:r>
            <a:r>
              <a:rPr lang="en-US" dirty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&lt;&lt;"operator=(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BigObject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&amp;&amp;)"&lt;&lt;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endl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r>
              <a:rPr lang="en-US" dirty="0" smtClean="0"/>
              <a:t>        return </a:t>
            </a:r>
            <a:r>
              <a:rPr lang="en-US" dirty="0"/>
              <a:t>*this;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353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value 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2132856"/>
            <a:ext cx="350929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BigObject</a:t>
            </a:r>
            <a:r>
              <a:rPr lang="en-US" sz="1600" dirty="0"/>
              <a:t> x=</a:t>
            </a:r>
            <a:r>
              <a:rPr lang="en-US" sz="1600" dirty="0" err="1"/>
              <a:t>ReturnBigObject</a:t>
            </a:r>
            <a:r>
              <a:rPr lang="en-US" sz="1600" dirty="0"/>
              <a:t>(5);</a:t>
            </a:r>
          </a:p>
          <a:p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PrintBigObject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("x", x);</a:t>
            </a:r>
          </a:p>
          <a:p>
            <a:endParaRPr lang="en-US" sz="1600" dirty="0"/>
          </a:p>
          <a:p>
            <a:r>
              <a:rPr lang="en-US" sz="1600" dirty="0" err="1"/>
              <a:t>BigObject</a:t>
            </a:r>
            <a:r>
              <a:rPr lang="en-US" sz="1600" dirty="0"/>
              <a:t> y=</a:t>
            </a:r>
            <a:r>
              <a:rPr lang="en-US" sz="1600" dirty="0" err="1"/>
              <a:t>ReturnBigObject</a:t>
            </a:r>
            <a:r>
              <a:rPr lang="en-US" sz="1600" dirty="0"/>
              <a:t>(10);</a:t>
            </a:r>
          </a:p>
          <a:p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PrintBigObject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("y", y);</a:t>
            </a:r>
          </a:p>
          <a:p>
            <a:endParaRPr lang="en-US" sz="1600" dirty="0"/>
          </a:p>
          <a:p>
            <a:r>
              <a:rPr lang="en-US" sz="1600" dirty="0"/>
              <a:t>x=y;</a:t>
            </a:r>
          </a:p>
          <a:p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PrintBigObject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("x", x);</a:t>
            </a:r>
          </a:p>
          <a:p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PrintBigObject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("y", y);</a:t>
            </a:r>
          </a:p>
          <a:p>
            <a:endParaRPr lang="en-US" sz="1600" dirty="0"/>
          </a:p>
          <a:p>
            <a:r>
              <a:rPr lang="en-US" sz="1600" dirty="0"/>
              <a:t>x=</a:t>
            </a:r>
            <a:r>
              <a:rPr lang="en-US" sz="1600" dirty="0">
                <a:solidFill>
                  <a:srgbClr val="FF0000"/>
                </a:solidFill>
              </a:rPr>
              <a:t>forward</a:t>
            </a:r>
            <a:r>
              <a:rPr lang="en-US" sz="1600" dirty="0"/>
              <a:t>&lt;</a:t>
            </a:r>
            <a:r>
              <a:rPr lang="en-US" sz="1600" dirty="0" err="1"/>
              <a:t>BigObject</a:t>
            </a:r>
            <a:r>
              <a:rPr lang="en-US" sz="1600" dirty="0"/>
              <a:t>&gt;(y);</a:t>
            </a:r>
          </a:p>
          <a:p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PrintBigObject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("x", x);</a:t>
            </a:r>
          </a:p>
          <a:p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PrintBigObject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("y", y);</a:t>
            </a:r>
          </a:p>
          <a:p>
            <a:endParaRPr lang="en-US" sz="1600" dirty="0"/>
          </a:p>
          <a:p>
            <a:r>
              <a:rPr lang="en-US" sz="1600" dirty="0" err="1"/>
              <a:t>BigObject</a:t>
            </a:r>
            <a:r>
              <a:rPr lang="en-US" sz="1600" dirty="0"/>
              <a:t> z=forward&lt;</a:t>
            </a:r>
            <a:r>
              <a:rPr lang="en-US" sz="1600" dirty="0" err="1"/>
              <a:t>BigObject</a:t>
            </a:r>
            <a:r>
              <a:rPr lang="en-US" sz="1600" dirty="0"/>
              <a:t>&gt;(x);</a:t>
            </a:r>
          </a:p>
          <a:p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PrintBigObject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("x", x);</a:t>
            </a:r>
          </a:p>
          <a:p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PrintBigObject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("y", y);</a:t>
            </a:r>
          </a:p>
          <a:p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PrintBigObject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("z", z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073315"/>
            <a:ext cx="3240360" cy="4596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燕尾形 4"/>
          <p:cNvSpPr/>
          <p:nvPr/>
        </p:nvSpPr>
        <p:spPr>
          <a:xfrm>
            <a:off x="3707904" y="3501008"/>
            <a:ext cx="504056" cy="6480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4139952" y="3501008"/>
            <a:ext cx="504056" cy="6480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4552902" y="3501008"/>
            <a:ext cx="504056" cy="6480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70" y="4293096"/>
            <a:ext cx="1032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 to apply the magic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043608" y="4495386"/>
            <a:ext cx="648072" cy="15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292080" y="3284984"/>
            <a:ext cx="288032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292080" y="4005064"/>
            <a:ext cx="288032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292080" y="4498007"/>
            <a:ext cx="288032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292080" y="5013176"/>
            <a:ext cx="288032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292080" y="5691984"/>
            <a:ext cx="288032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69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964629"/>
          </a:xfrm>
        </p:spPr>
        <p:txBody>
          <a:bodyPr/>
          <a:lstStyle/>
          <a:p>
            <a:r>
              <a:rPr lang="en-US" dirty="0" smtClean="0"/>
              <a:t>If the base class also defines a constructor for right value reference…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value references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3284984"/>
            <a:ext cx="37176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</a:t>
            </a:r>
            <a:r>
              <a:rPr lang="en-US" sz="1400" dirty="0" err="1"/>
              <a:t>VeryBigObject</a:t>
            </a:r>
            <a:r>
              <a:rPr lang="en-US" sz="1400" dirty="0"/>
              <a:t> : public </a:t>
            </a:r>
            <a:r>
              <a:rPr lang="en-US" sz="1400" dirty="0" err="1"/>
              <a:t>BigObject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public</a:t>
            </a:r>
            <a:r>
              <a:rPr lang="en-US" sz="1400" dirty="0" smtClean="0"/>
              <a:t>:</a:t>
            </a:r>
            <a:endParaRPr lang="en-US" sz="1400" dirty="0"/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VeryBigObject</a:t>
            </a:r>
            <a:r>
              <a:rPr lang="en-US" sz="1400" dirty="0"/>
              <a:t>()</a:t>
            </a:r>
          </a:p>
          <a:p>
            <a:r>
              <a:rPr lang="en-US" sz="1400" dirty="0" smtClean="0"/>
              <a:t>        {</a:t>
            </a:r>
            <a:endParaRPr lang="en-US" sz="1400" dirty="0"/>
          </a:p>
          <a:p>
            <a:r>
              <a:rPr lang="en-US" sz="1400" dirty="0" smtClean="0"/>
              <a:t>        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VeryBigObject</a:t>
            </a:r>
            <a:r>
              <a:rPr lang="en-US" sz="1400" dirty="0" smtClean="0"/>
              <a:t>(</a:t>
            </a: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VeryBigObject</a:t>
            </a:r>
            <a:r>
              <a:rPr lang="en-US" sz="1400" dirty="0"/>
              <a:t>&amp; o)</a:t>
            </a:r>
          </a:p>
          <a:p>
            <a:r>
              <a:rPr lang="en-US" sz="1400" dirty="0" smtClean="0"/>
              <a:t>                :</a:t>
            </a:r>
            <a:r>
              <a:rPr lang="en-US" sz="1400" dirty="0" err="1">
                <a:solidFill>
                  <a:srgbClr val="FF0000"/>
                </a:solidFill>
              </a:rPr>
              <a:t>BigObject</a:t>
            </a:r>
            <a:r>
              <a:rPr lang="en-US" sz="1400" dirty="0">
                <a:solidFill>
                  <a:srgbClr val="FF0000"/>
                </a:solidFill>
              </a:rPr>
              <a:t>(o)</a:t>
            </a:r>
          </a:p>
          <a:p>
            <a:r>
              <a:rPr lang="en-US" sz="1400" dirty="0" smtClean="0"/>
              <a:t>        {</a:t>
            </a:r>
            <a:endParaRPr lang="en-US" sz="1400" dirty="0"/>
          </a:p>
          <a:p>
            <a:r>
              <a:rPr lang="en-US" sz="1400" dirty="0" smtClean="0"/>
              <a:t>        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VeryBigObject</a:t>
            </a:r>
            <a:r>
              <a:rPr lang="en-US" sz="1400" dirty="0" smtClean="0"/>
              <a:t>(</a:t>
            </a:r>
            <a:r>
              <a:rPr lang="en-US" sz="1400" dirty="0" err="1" smtClean="0"/>
              <a:t>VeryBigObject</a:t>
            </a:r>
            <a:r>
              <a:rPr lang="en-US" sz="1400" dirty="0"/>
              <a:t>&amp;&amp; o)</a:t>
            </a:r>
          </a:p>
          <a:p>
            <a:r>
              <a:rPr lang="en-US" sz="1400" dirty="0" smtClean="0"/>
              <a:t>                :</a:t>
            </a:r>
            <a:r>
              <a:rPr lang="en-US" sz="1400" dirty="0" err="1">
                <a:solidFill>
                  <a:srgbClr val="FF0000"/>
                </a:solidFill>
              </a:rPr>
              <a:t>BigObject</a:t>
            </a:r>
            <a:r>
              <a:rPr lang="en-US" sz="1400" dirty="0">
                <a:solidFill>
                  <a:srgbClr val="FF0000"/>
                </a:solidFill>
              </a:rPr>
              <a:t>(forward&lt;</a:t>
            </a:r>
            <a:r>
              <a:rPr lang="en-US" sz="1400" dirty="0" err="1">
                <a:solidFill>
                  <a:srgbClr val="FF0000"/>
                </a:solidFill>
              </a:rPr>
              <a:t>BigObject</a:t>
            </a:r>
            <a:r>
              <a:rPr lang="en-US" sz="1400" dirty="0">
                <a:solidFill>
                  <a:srgbClr val="FF0000"/>
                </a:solidFill>
              </a:rPr>
              <a:t>&gt;(o))</a:t>
            </a:r>
          </a:p>
          <a:p>
            <a:r>
              <a:rPr lang="en-US" sz="1400" dirty="0" smtClean="0"/>
              <a:t>        {</a:t>
            </a:r>
            <a:endParaRPr lang="en-US" sz="1400" dirty="0"/>
          </a:p>
          <a:p>
            <a:r>
              <a:rPr lang="en-US" sz="1400" dirty="0" smtClean="0"/>
              <a:t>        }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211960" y="3292847"/>
            <a:ext cx="469070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~</a:t>
            </a:r>
            <a:r>
              <a:rPr lang="en-US" sz="1400" dirty="0" err="1" smtClean="0"/>
              <a:t>VeryBigObject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        {</a:t>
            </a:r>
          </a:p>
          <a:p>
            <a:r>
              <a:rPr lang="en-US" sz="1400" dirty="0" smtClean="0"/>
              <a:t>        }</a:t>
            </a:r>
          </a:p>
          <a:p>
            <a:endParaRPr lang="en-US" sz="1400" dirty="0" smtClean="0"/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VeryBigObject</a:t>
            </a:r>
            <a:r>
              <a:rPr lang="en-US" sz="1400" dirty="0" smtClean="0"/>
              <a:t>&amp; operator=(</a:t>
            </a: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 smtClean="0"/>
              <a:t>VeryBigObject</a:t>
            </a:r>
            <a:r>
              <a:rPr lang="en-US" sz="1400" dirty="0" smtClean="0"/>
              <a:t>&amp; o)</a:t>
            </a:r>
          </a:p>
          <a:p>
            <a:r>
              <a:rPr lang="en-US" sz="1400" dirty="0" smtClean="0"/>
              <a:t>        {</a:t>
            </a:r>
          </a:p>
          <a:p>
            <a:r>
              <a:rPr lang="en-US" sz="1400" dirty="0" smtClean="0"/>
              <a:t>                 </a:t>
            </a:r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</a:rPr>
              <a:t>BigObject</a:t>
            </a:r>
            <a:r>
              <a:rPr lang="en-US" sz="1400" dirty="0" smtClean="0">
                <a:solidFill>
                  <a:srgbClr val="FF0000"/>
                </a:solidFill>
              </a:rPr>
              <a:t>&amp;)*this = o;</a:t>
            </a:r>
          </a:p>
          <a:p>
            <a:r>
              <a:rPr lang="en-US" sz="1400" dirty="0" smtClean="0"/>
              <a:t>        }</a:t>
            </a:r>
          </a:p>
          <a:p>
            <a:endParaRPr lang="en-US" sz="1400" dirty="0" smtClean="0"/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VeryBigObject</a:t>
            </a:r>
            <a:r>
              <a:rPr lang="en-US" sz="1400" dirty="0" smtClean="0"/>
              <a:t>&amp; operator=(</a:t>
            </a:r>
            <a:r>
              <a:rPr lang="en-US" sz="1400" dirty="0" err="1" smtClean="0"/>
              <a:t>VeryBigObject</a:t>
            </a:r>
            <a:r>
              <a:rPr lang="en-US" sz="1400" dirty="0" smtClean="0"/>
              <a:t>&amp;&amp; o)</a:t>
            </a:r>
          </a:p>
          <a:p>
            <a:r>
              <a:rPr lang="en-US" sz="1400" dirty="0" smtClean="0"/>
              <a:t>        {</a:t>
            </a:r>
          </a:p>
          <a:p>
            <a:r>
              <a:rPr lang="en-US" sz="1400" dirty="0" smtClean="0"/>
              <a:t>                </a:t>
            </a:r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</a:rPr>
              <a:t>BigObject</a:t>
            </a:r>
            <a:r>
              <a:rPr lang="en-US" sz="1400" dirty="0" smtClean="0">
                <a:solidFill>
                  <a:srgbClr val="FF0000"/>
                </a:solidFill>
              </a:rPr>
              <a:t>&amp;)*this = forward&lt;</a:t>
            </a:r>
            <a:r>
              <a:rPr lang="en-US" sz="1400" dirty="0" err="1" smtClean="0">
                <a:solidFill>
                  <a:srgbClr val="FF0000"/>
                </a:solidFill>
              </a:rPr>
              <a:t>BigObject</a:t>
            </a:r>
            <a:r>
              <a:rPr lang="en-US" sz="1400" dirty="0" smtClean="0">
                <a:solidFill>
                  <a:srgbClr val="FF0000"/>
                </a:solidFill>
              </a:rPr>
              <a:t>&gt;(o);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};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029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C++11 adds three new pointer types:</a:t>
            </a:r>
          </a:p>
          <a:p>
            <a:pPr lvl="1"/>
            <a:r>
              <a:rPr lang="en-US" dirty="0" err="1" smtClean="0"/>
              <a:t>unique_ptr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Owns the object exclusively</a:t>
            </a:r>
          </a:p>
          <a:p>
            <a:pPr lvl="1"/>
            <a:r>
              <a:rPr lang="en-US" dirty="0" err="1" smtClean="0"/>
              <a:t>shared_ptr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Share the ownership with other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shared_ptr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err="1" smtClean="0"/>
              <a:t>weak_ptr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Doesn’t own the object</a:t>
            </a:r>
          </a:p>
          <a:p>
            <a:endParaRPr lang="en-US" dirty="0"/>
          </a:p>
          <a:p>
            <a:r>
              <a:rPr lang="en-US" dirty="0" err="1" smtClean="0"/>
              <a:t>auto_ptr</a:t>
            </a:r>
            <a:r>
              <a:rPr lang="en-US" dirty="0" smtClean="0"/>
              <a:t> is obsoleted.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pointers and object life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4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1036637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x_ptr</a:t>
            </a:r>
            <a:r>
              <a:rPr lang="en-US" dirty="0" smtClean="0"/>
              <a:t> when you want to show the object ownership.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 and object life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3717032"/>
            <a:ext cx="78357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/>
              </a:rPr>
              <a:t>T* </a:t>
            </a:r>
            <a:r>
              <a:rPr lang="en-US" dirty="0" err="1" smtClean="0">
                <a:effectLst/>
              </a:rPr>
              <a:t>ambiguous_function</a:t>
            </a:r>
            <a:r>
              <a:rPr lang="en-US" dirty="0" smtClean="0">
                <a:effectLst/>
              </a:rPr>
              <a:t>();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// Who should delete the object?</a:t>
            </a:r>
          </a:p>
          <a:p>
            <a:endParaRPr lang="en-US" dirty="0"/>
          </a:p>
          <a:p>
            <a:r>
              <a:rPr lang="en-US" dirty="0" err="1" smtClean="0">
                <a:effectLst/>
              </a:rPr>
              <a:t>unique_ptr</a:t>
            </a:r>
            <a:r>
              <a:rPr lang="en-US" dirty="0" smtClean="0">
                <a:effectLst/>
              </a:rPr>
              <a:t>&lt;T&gt; obvious_function1();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// You own the object!</a:t>
            </a:r>
          </a:p>
          <a:p>
            <a:r>
              <a:rPr lang="en-US" dirty="0" err="1" smtClean="0">
                <a:effectLst/>
              </a:rPr>
              <a:t>shared_ptr</a:t>
            </a:r>
            <a:r>
              <a:rPr lang="en-US" dirty="0" smtClean="0">
                <a:effectLst/>
              </a:rPr>
              <a:t>&lt;T&gt; obvious_function1();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// Someone else also owns the object!</a:t>
            </a:r>
          </a:p>
          <a:p>
            <a:r>
              <a:rPr lang="en-US" dirty="0" err="1" smtClean="0">
                <a:effectLst/>
              </a:rPr>
              <a:t>weak_ptr</a:t>
            </a:r>
            <a:r>
              <a:rPr lang="en-US" dirty="0" smtClean="0">
                <a:effectLst/>
              </a:rPr>
              <a:t>&lt;T&gt; obvious_function1();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// You totally don’t own the object!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6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1036637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x_ptr</a:t>
            </a:r>
            <a:r>
              <a:rPr lang="en-US" dirty="0" smtClean="0"/>
              <a:t> when you want to show the object ownership.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 and object life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3429000"/>
            <a:ext cx="62872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/>
              </a:rPr>
              <a:t>class </a:t>
            </a:r>
            <a:r>
              <a:rPr lang="en-US" dirty="0" err="1" smtClean="0">
                <a:effectLst/>
              </a:rPr>
              <a:t>TheContainerClass</a:t>
            </a:r>
            <a:endParaRPr lang="en-US" dirty="0" smtClean="0">
              <a:effectLst/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/>
              <a:t> </a:t>
            </a:r>
            <a:r>
              <a:rPr lang="en-US" dirty="0" smtClean="0"/>
              <a:t>       T* dependency;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What’s the life cycle for this object?</a:t>
            </a:r>
          </a:p>
          <a:p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5190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1036637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x_ptr</a:t>
            </a:r>
            <a:r>
              <a:rPr lang="en-US" dirty="0" smtClean="0"/>
              <a:t> when you want to show the object ownership.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 and object life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3429000"/>
            <a:ext cx="7560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/>
              </a:rPr>
              <a:t>class Container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unique_ptr</a:t>
            </a:r>
            <a:r>
              <a:rPr lang="en-US" dirty="0" smtClean="0"/>
              <a:t>&lt;T&gt; dependency;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Container dies, dependency dies!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shared_ptr</a:t>
            </a:r>
            <a:r>
              <a:rPr lang="en-US" dirty="0" smtClean="0"/>
              <a:t>&lt;T&gt; dependency;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Container alive, dependency alive!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weak_ptr</a:t>
            </a:r>
            <a:r>
              <a:rPr lang="en-US" dirty="0" smtClean="0"/>
              <a:t>&lt;T&gt; dependency;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Who knows?</a:t>
            </a:r>
          </a:p>
          <a:p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5594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1036637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unique_ptr</a:t>
            </a:r>
            <a:r>
              <a:rPr lang="en-US" dirty="0" smtClean="0"/>
              <a:t> when you want to show the object ownership.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unique_ptr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429000"/>
            <a:ext cx="6840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effectLst/>
              </a:rPr>
              <a:t>unique_ptr</a:t>
            </a:r>
            <a:r>
              <a:rPr lang="en-US" dirty="0" smtClean="0">
                <a:effectLst/>
              </a:rPr>
              <a:t>&lt;</a:t>
            </a:r>
            <a:r>
              <a:rPr lang="en-US" dirty="0" err="1" smtClean="0">
                <a:effectLst/>
              </a:rPr>
              <a:t>int</a:t>
            </a:r>
            <a:r>
              <a:rPr lang="en-US" dirty="0" smtClean="0">
                <a:effectLst/>
              </a:rPr>
              <a:t>&gt; p1(new </a:t>
            </a:r>
            <a:r>
              <a:rPr lang="en-US" dirty="0" err="1" smtClean="0">
                <a:effectLst/>
              </a:rPr>
              <a:t>int</a:t>
            </a:r>
            <a:r>
              <a:rPr lang="en-US" dirty="0" smtClean="0">
                <a:effectLst/>
              </a:rPr>
              <a:t>(5));</a:t>
            </a:r>
          </a:p>
          <a:p>
            <a:r>
              <a:rPr lang="en-US" dirty="0" err="1" smtClean="0">
                <a:effectLst/>
              </a:rPr>
              <a:t>unique_ptr</a:t>
            </a:r>
            <a:r>
              <a:rPr lang="en-US" dirty="0" smtClean="0">
                <a:effectLst/>
              </a:rPr>
              <a:t>&lt;</a:t>
            </a:r>
            <a:r>
              <a:rPr lang="en-US" dirty="0" err="1" smtClean="0">
                <a:effectLst/>
              </a:rPr>
              <a:t>int</a:t>
            </a:r>
            <a:r>
              <a:rPr lang="en-US" dirty="0" smtClean="0">
                <a:effectLst/>
              </a:rPr>
              <a:t>&gt; p2 = p1; 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//Compile error.</a:t>
            </a:r>
          </a:p>
          <a:p>
            <a:r>
              <a:rPr lang="en-US" dirty="0" err="1" smtClean="0">
                <a:effectLst/>
              </a:rPr>
              <a:t>unique_ptr</a:t>
            </a:r>
            <a:r>
              <a:rPr lang="en-US" dirty="0" smtClean="0">
                <a:effectLst/>
              </a:rPr>
              <a:t>&lt;</a:t>
            </a:r>
            <a:r>
              <a:rPr lang="en-US" dirty="0" err="1" smtClean="0">
                <a:effectLst/>
              </a:rPr>
              <a:t>int</a:t>
            </a:r>
            <a:r>
              <a:rPr lang="en-US" dirty="0" smtClean="0">
                <a:effectLst/>
              </a:rPr>
              <a:t>&gt; p3 =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move</a:t>
            </a:r>
            <a:r>
              <a:rPr lang="en-US" dirty="0" smtClean="0">
                <a:effectLst/>
              </a:rPr>
              <a:t>(p1); 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//Transfers ownership. </a:t>
            </a:r>
          </a:p>
          <a:p>
            <a:r>
              <a:rPr lang="en-US" dirty="0" smtClean="0">
                <a:effectLst/>
              </a:rPr>
              <a:t>p3.reset();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//Deletes the memory.</a:t>
            </a:r>
          </a:p>
          <a:p>
            <a:r>
              <a:rPr lang="en-US" dirty="0" smtClean="0">
                <a:effectLst/>
              </a:rPr>
              <a:t>p1.reset(); 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//Does nothing.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755" y="4730156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p1 owns nothing after this statement.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3923928" y="4581128"/>
            <a:ext cx="607828" cy="333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84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 expressions in C++11 is a convenient syntax for defining </a:t>
            </a:r>
            <a:r>
              <a:rPr lang="en-US" dirty="0" err="1" smtClean="0"/>
              <a:t>functors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lambda expressions in a right way will make your code shorter and cleaner.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8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1036637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shared_ptr</a:t>
            </a:r>
            <a:r>
              <a:rPr lang="en-US" dirty="0" smtClean="0"/>
              <a:t> to share ownership to the object with others.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shared_ptr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429000"/>
            <a:ext cx="6840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effectLst/>
              </a:rPr>
              <a:t>shared_ptr</a:t>
            </a:r>
            <a:r>
              <a:rPr lang="en-US" dirty="0" smtClean="0">
                <a:effectLst/>
              </a:rPr>
              <a:t>&lt;</a:t>
            </a:r>
            <a:r>
              <a:rPr lang="en-US" dirty="0" err="1" smtClean="0">
                <a:effectLst/>
              </a:rPr>
              <a:t>int</a:t>
            </a:r>
            <a:r>
              <a:rPr lang="en-US" dirty="0" smtClean="0">
                <a:effectLst/>
              </a:rPr>
              <a:t>&gt; p1(new </a:t>
            </a:r>
            <a:r>
              <a:rPr lang="en-US" dirty="0" err="1" smtClean="0">
                <a:effectLst/>
              </a:rPr>
              <a:t>int</a:t>
            </a:r>
            <a:r>
              <a:rPr lang="en-US" dirty="0" smtClean="0">
                <a:effectLst/>
              </a:rPr>
              <a:t>(5));</a:t>
            </a:r>
          </a:p>
          <a:p>
            <a:r>
              <a:rPr lang="en-US" dirty="0" err="1" smtClean="0">
                <a:effectLst/>
              </a:rPr>
              <a:t>shared_ptr</a:t>
            </a:r>
            <a:r>
              <a:rPr lang="en-US" dirty="0" smtClean="0">
                <a:effectLst/>
              </a:rPr>
              <a:t>&lt;</a:t>
            </a:r>
            <a:r>
              <a:rPr lang="en-US" dirty="0" err="1" smtClean="0">
                <a:effectLst/>
              </a:rPr>
              <a:t>int</a:t>
            </a:r>
            <a:r>
              <a:rPr lang="en-US" dirty="0" smtClean="0">
                <a:effectLst/>
              </a:rPr>
              <a:t>&gt; p2 = p1;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//Both now own the memory.</a:t>
            </a:r>
          </a:p>
          <a:p>
            <a:r>
              <a:rPr lang="en-US" dirty="0" smtClean="0">
                <a:effectLst/>
              </a:rPr>
              <a:t>p1.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reset</a:t>
            </a:r>
            <a:r>
              <a:rPr lang="en-US" dirty="0" smtClean="0">
                <a:effectLst/>
              </a:rPr>
              <a:t>();</a:t>
            </a:r>
          </a:p>
          <a:p>
            <a:r>
              <a:rPr lang="en-US" dirty="0" smtClean="0">
                <a:effectLst/>
              </a:rPr>
              <a:t>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//Memory still exists, due to p2. </a:t>
            </a:r>
          </a:p>
          <a:p>
            <a:r>
              <a:rPr lang="en-US" dirty="0" smtClean="0">
                <a:effectLst/>
              </a:rPr>
              <a:t>p2.reset(); 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//Deletes the memory, since no one else owns the memory.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06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1036637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weak_ptr</a:t>
            </a:r>
            <a:r>
              <a:rPr lang="en-US" dirty="0" smtClean="0"/>
              <a:t> to have a reference without getting ownership.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weak_ptr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140968"/>
            <a:ext cx="7128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effectLst/>
              </a:rPr>
              <a:t>shared_ptr</a:t>
            </a:r>
            <a:r>
              <a:rPr lang="en-US" dirty="0" smtClean="0">
                <a:effectLst/>
              </a:rPr>
              <a:t>&lt;</a:t>
            </a:r>
            <a:r>
              <a:rPr lang="en-US" dirty="0" err="1" smtClean="0">
                <a:effectLst/>
              </a:rPr>
              <a:t>int</a:t>
            </a:r>
            <a:r>
              <a:rPr lang="en-US" dirty="0" smtClean="0">
                <a:effectLst/>
              </a:rPr>
              <a:t>&gt; p1(new </a:t>
            </a:r>
            <a:r>
              <a:rPr lang="en-US" dirty="0" err="1" smtClean="0">
                <a:effectLst/>
              </a:rPr>
              <a:t>int</a:t>
            </a:r>
            <a:r>
              <a:rPr lang="en-US" dirty="0" smtClean="0">
                <a:effectLst/>
              </a:rPr>
              <a:t>(5)); </a:t>
            </a:r>
          </a:p>
          <a:p>
            <a:r>
              <a:rPr lang="en-US" dirty="0" err="1" smtClean="0">
                <a:solidFill>
                  <a:srgbClr val="FF0000"/>
                </a:solidFill>
                <a:effectLst/>
              </a:rPr>
              <a:t>weak_ptr</a:t>
            </a:r>
            <a:r>
              <a:rPr lang="en-US" dirty="0" smtClean="0">
                <a:effectLst/>
              </a:rPr>
              <a:t>&lt;</a:t>
            </a:r>
            <a:r>
              <a:rPr lang="en-US" dirty="0" err="1" smtClean="0">
                <a:effectLst/>
              </a:rPr>
              <a:t>int</a:t>
            </a:r>
            <a:r>
              <a:rPr lang="en-US" dirty="0" smtClean="0">
                <a:effectLst/>
              </a:rPr>
              <a:t>&gt; wp1 = p1;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//p1 owns the memory. </a:t>
            </a:r>
          </a:p>
          <a:p>
            <a:r>
              <a:rPr lang="en-US" dirty="0" smtClean="0">
                <a:effectLst/>
              </a:rPr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shared_ptr</a:t>
            </a:r>
            <a:r>
              <a:rPr lang="en-US" dirty="0" smtClean="0">
                <a:effectLst/>
              </a:rPr>
              <a:t>&lt;</a:t>
            </a:r>
            <a:r>
              <a:rPr lang="en-US" dirty="0" err="1" smtClean="0">
                <a:effectLst/>
              </a:rPr>
              <a:t>int</a:t>
            </a:r>
            <a:r>
              <a:rPr lang="en-US" dirty="0" smtClean="0">
                <a:effectLst/>
              </a:rPr>
              <a:t>&gt; p2 = wp1.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lock</a:t>
            </a:r>
            <a:r>
              <a:rPr lang="en-US" dirty="0" smtClean="0">
                <a:effectLst/>
              </a:rPr>
              <a:t>();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//Now p1 and p2 own the memory.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effectLst/>
              </a:rPr>
              <a:t>if(p2)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//Always check to see if the memory still exists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effectLst/>
              </a:rPr>
              <a:t> {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//Do something with p2 </a:t>
            </a:r>
            <a:r>
              <a:rPr lang="en-US" dirty="0" smtClean="0">
                <a:effectLst/>
              </a:rPr>
              <a:t>} </a:t>
            </a:r>
          </a:p>
          <a:p>
            <a:r>
              <a:rPr lang="en-US" dirty="0" smtClean="0">
                <a:effectLst/>
              </a:rPr>
              <a:t>}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//p2 is destroyed. Memory is owned by p1. </a:t>
            </a:r>
          </a:p>
          <a:p>
            <a:r>
              <a:rPr lang="en-US" dirty="0" smtClean="0">
                <a:effectLst/>
              </a:rPr>
              <a:t>p1.reset();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//Memory is deleted. </a:t>
            </a:r>
          </a:p>
          <a:p>
            <a:r>
              <a:rPr lang="en-US" dirty="0" err="1" smtClean="0">
                <a:effectLst/>
              </a:rPr>
              <a:t>shared_ptr</a:t>
            </a:r>
            <a:r>
              <a:rPr lang="en-US" dirty="0" smtClean="0">
                <a:effectLst/>
              </a:rPr>
              <a:t>&lt;</a:t>
            </a:r>
            <a:r>
              <a:rPr lang="en-US" dirty="0" err="1" smtClean="0">
                <a:effectLst/>
              </a:rPr>
              <a:t>int</a:t>
            </a:r>
            <a:r>
              <a:rPr lang="en-US" dirty="0" smtClean="0">
                <a:effectLst/>
              </a:rPr>
              <a:t>&gt; p3 = wp1.lock();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//Memory is gone, so we get an empty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shared_ptr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. </a:t>
            </a:r>
          </a:p>
          <a:p>
            <a:r>
              <a:rPr lang="en-US" dirty="0" smtClean="0">
                <a:effectLst/>
              </a:rPr>
              <a:t>if(p3) {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//Will not execute this. </a:t>
            </a:r>
            <a:r>
              <a:rPr lang="en-US" dirty="0" smtClean="0">
                <a:effectLst/>
              </a:rPr>
              <a:t>}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8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know how C++ and STL improved in VC++2012? </a:t>
            </a:r>
            <a:r>
              <a:rPr lang="en-US" dirty="0"/>
              <a:t>Check this out: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blogs.msdn.com/b/vcblog/archive/2011/09/12/10209291.aspx</a:t>
            </a:r>
            <a:endParaRPr 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9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[ ]</a:t>
            </a:r>
            <a:r>
              <a:rPr lang="en-US" sz="4400" dirty="0" smtClean="0">
                <a:solidFill>
                  <a:srgbClr val="FF0000"/>
                </a:solidFill>
              </a:rPr>
              <a:t>(</a:t>
            </a:r>
            <a:r>
              <a:rPr lang="en-US" sz="4400" dirty="0" err="1" smtClean="0">
                <a:solidFill>
                  <a:srgbClr val="FF0000"/>
                </a:solidFill>
              </a:rPr>
              <a:t>int</a:t>
            </a:r>
            <a:r>
              <a:rPr lang="en-US" sz="4400" dirty="0" smtClean="0">
                <a:solidFill>
                  <a:srgbClr val="FF0000"/>
                </a:solidFill>
              </a:rPr>
              <a:t> a, </a:t>
            </a:r>
            <a:r>
              <a:rPr lang="en-US" sz="4400" dirty="0" err="1" smtClean="0">
                <a:solidFill>
                  <a:srgbClr val="FF0000"/>
                </a:solidFill>
              </a:rPr>
              <a:t>int</a:t>
            </a:r>
            <a:r>
              <a:rPr lang="en-US" sz="4400" dirty="0" smtClean="0">
                <a:solidFill>
                  <a:srgbClr val="FF0000"/>
                </a:solidFill>
              </a:rPr>
              <a:t> b)</a:t>
            </a:r>
            <a:r>
              <a:rPr lang="en-US" sz="4400" dirty="0" smtClean="0">
                <a:solidFill>
                  <a:srgbClr val="00B050"/>
                </a:solidFill>
              </a:rPr>
              <a:t>{return </a:t>
            </a:r>
            <a:r>
              <a:rPr lang="en-US" sz="4400" dirty="0" err="1" smtClean="0">
                <a:solidFill>
                  <a:srgbClr val="00B050"/>
                </a:solidFill>
              </a:rPr>
              <a:t>a+b</a:t>
            </a:r>
            <a:r>
              <a:rPr lang="en-US" sz="4400" dirty="0" smtClean="0">
                <a:solidFill>
                  <a:srgbClr val="00B050"/>
                </a:solidFill>
              </a:rPr>
              <a:t>;}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46105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Captures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3768" y="3461051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Parameters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0152" y="346105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Body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8" name="直接箭头连接符 7"/>
          <p:cNvCxnSpPr>
            <a:stCxn id="5" idx="0"/>
          </p:cNvCxnSpPr>
          <p:nvPr/>
        </p:nvCxnSpPr>
        <p:spPr>
          <a:xfrm flipV="1">
            <a:off x="3151579" y="2996952"/>
            <a:ext cx="0" cy="464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0"/>
          </p:cNvCxnSpPr>
          <p:nvPr/>
        </p:nvCxnSpPr>
        <p:spPr>
          <a:xfrm flipV="1">
            <a:off x="1602415" y="2996952"/>
            <a:ext cx="0" cy="464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0"/>
          </p:cNvCxnSpPr>
          <p:nvPr/>
        </p:nvCxnSpPr>
        <p:spPr>
          <a:xfrm flipV="1">
            <a:off x="6300988" y="2996952"/>
            <a:ext cx="0" cy="464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892621"/>
          </a:xfrm>
        </p:spPr>
        <p:txBody>
          <a:bodyPr/>
          <a:lstStyle/>
          <a:p>
            <a:r>
              <a:rPr lang="en-US" dirty="0" smtClean="0"/>
              <a:t>In most of the cases, we use auto as a type to define a variable and assign a lambda expression to it.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501007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auto add=[](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a,int</a:t>
            </a:r>
            <a:r>
              <a:rPr lang="en-US" sz="2400" dirty="0"/>
              <a:t> b){return </a:t>
            </a:r>
            <a:r>
              <a:rPr lang="en-US" sz="2400" dirty="0" err="1"/>
              <a:t>a+b</a:t>
            </a:r>
            <a:r>
              <a:rPr lang="en-US" sz="2400" dirty="0"/>
              <a:t>;};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c=add(10, 20);</a:t>
            </a:r>
          </a:p>
          <a:p>
            <a:r>
              <a:rPr lang="fr-FR" sz="2400" dirty="0"/>
              <a:t>cout&lt;&lt;"10+20:\t"&lt;&lt;c&lt;&lt;</a:t>
            </a:r>
            <a:r>
              <a:rPr lang="fr-FR" sz="2400" dirty="0" err="1"/>
              <a:t>endl</a:t>
            </a:r>
            <a:r>
              <a:rPr lang="fr-FR" sz="2400" dirty="0" smtClean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3325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OUTPUT:</a:t>
            </a:r>
          </a:p>
          <a:p>
            <a:r>
              <a:rPr lang="fr-FR" dirty="0" smtClean="0"/>
              <a:t>10+20:		30</a:t>
            </a:r>
          </a:p>
        </p:txBody>
      </p:sp>
    </p:spTree>
    <p:extLst>
      <p:ext uri="{BB962C8B-B14F-4D97-AF65-F5344CB8AC3E}">
        <p14:creationId xmlns:p14="http://schemas.microsoft.com/office/powerpoint/2010/main" val="15700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892621"/>
          </a:xfrm>
        </p:spPr>
        <p:txBody>
          <a:bodyPr/>
          <a:lstStyle/>
          <a:p>
            <a:r>
              <a:rPr lang="en-US" dirty="0" smtClean="0"/>
              <a:t>Local variables can be used in lambda expressions.</a:t>
            </a:r>
            <a:endParaRPr 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</p:spPr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3501007"/>
            <a:ext cx="5112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a=10;</a:t>
            </a:r>
          </a:p>
          <a:p>
            <a:r>
              <a:rPr lang="en-US" sz="2400" dirty="0"/>
              <a:t>auto add=[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](</a:t>
            </a:r>
            <a:r>
              <a:rPr lang="en-US" sz="2400" dirty="0" err="1"/>
              <a:t>int</a:t>
            </a:r>
            <a:r>
              <a:rPr lang="en-US" sz="2400" dirty="0"/>
              <a:t> b){return </a:t>
            </a:r>
            <a:r>
              <a:rPr lang="en-US" sz="2400" dirty="0" err="1"/>
              <a:t>a+b</a:t>
            </a:r>
            <a:r>
              <a:rPr lang="en-US" sz="2400" dirty="0"/>
              <a:t>;};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c=add(20);</a:t>
            </a:r>
          </a:p>
          <a:p>
            <a:r>
              <a:rPr lang="fr-FR" sz="2400" dirty="0"/>
              <a:t>cout&lt;&lt;"</a:t>
            </a:r>
            <a:r>
              <a:rPr lang="fr-FR" sz="2400" dirty="0" err="1"/>
              <a:t>a+b</a:t>
            </a:r>
            <a:r>
              <a:rPr lang="fr-FR" sz="2400" dirty="0"/>
              <a:t>:\t"&lt;&lt;c&lt;&lt;</a:t>
            </a:r>
            <a:r>
              <a:rPr lang="fr-FR" sz="2400" dirty="0" err="1"/>
              <a:t>endl</a:t>
            </a:r>
            <a:r>
              <a:rPr lang="fr-FR" sz="2400" dirty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23325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OUTPUT:</a:t>
            </a:r>
          </a:p>
          <a:p>
            <a:r>
              <a:rPr lang="fr-FR" dirty="0" err="1" smtClean="0"/>
              <a:t>a+b</a:t>
            </a:r>
            <a:r>
              <a:rPr lang="fr-FR" dirty="0" smtClean="0"/>
              <a:t>:		30</a:t>
            </a:r>
          </a:p>
        </p:txBody>
      </p:sp>
    </p:spTree>
    <p:extLst>
      <p:ext uri="{BB962C8B-B14F-4D97-AF65-F5344CB8AC3E}">
        <p14:creationId xmlns:p14="http://schemas.microsoft.com/office/powerpoint/2010/main" val="144392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892621"/>
          </a:xfrm>
        </p:spPr>
        <p:txBody>
          <a:bodyPr/>
          <a:lstStyle/>
          <a:p>
            <a:r>
              <a:rPr lang="en-US" dirty="0" smtClean="0"/>
              <a:t>Local variables can also be updated in lambda expressions.</a:t>
            </a:r>
            <a:endParaRPr 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</p:spPr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3501007"/>
            <a:ext cx="5112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a=10;</a:t>
            </a:r>
          </a:p>
          <a:p>
            <a:r>
              <a:rPr lang="it-IT" sz="2400" dirty="0"/>
              <a:t>auto add=[</a:t>
            </a:r>
            <a:r>
              <a:rPr lang="it-IT" sz="2400" dirty="0">
                <a:solidFill>
                  <a:srgbClr val="FF0000"/>
                </a:solidFill>
              </a:rPr>
              <a:t>&amp;a</a:t>
            </a:r>
            <a:r>
              <a:rPr lang="it-IT" sz="2400" dirty="0"/>
              <a:t>](int b){a+=b;};</a:t>
            </a:r>
          </a:p>
          <a:p>
            <a:r>
              <a:rPr lang="en-US" sz="2400" dirty="0"/>
              <a:t>add(20);</a:t>
            </a:r>
          </a:p>
          <a:p>
            <a:r>
              <a:rPr lang="fr-FR" sz="2400" dirty="0"/>
              <a:t>cout&lt;&lt;"a+=b:\t"&lt;&lt;a&lt;&lt;</a:t>
            </a:r>
            <a:r>
              <a:rPr lang="fr-FR" sz="2400" dirty="0" err="1"/>
              <a:t>endl</a:t>
            </a:r>
            <a:r>
              <a:rPr lang="fr-FR" sz="2400" dirty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23325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OUTPUT:</a:t>
            </a:r>
          </a:p>
          <a:p>
            <a:r>
              <a:rPr lang="fr-FR" dirty="0" smtClean="0"/>
              <a:t>a+=b:		30</a:t>
            </a:r>
          </a:p>
        </p:txBody>
      </p:sp>
    </p:spTree>
    <p:extLst>
      <p:ext uri="{BB962C8B-B14F-4D97-AF65-F5344CB8AC3E}">
        <p14:creationId xmlns:p14="http://schemas.microsoft.com/office/powerpoint/2010/main" val="57264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more capturing options…</a:t>
            </a:r>
          </a:p>
          <a:p>
            <a:pPr lvl="1"/>
            <a:r>
              <a:rPr lang="en-US" dirty="0" smtClean="0"/>
              <a:t>[a, &amp;b, c]: captures a, c as copies, b as a reference</a:t>
            </a:r>
            <a:endParaRPr lang="en-US" dirty="0"/>
          </a:p>
          <a:p>
            <a:pPr lvl="1"/>
            <a:r>
              <a:rPr lang="en-US" dirty="0" smtClean="0"/>
              <a:t>[=]: captures all used local variables</a:t>
            </a:r>
          </a:p>
          <a:p>
            <a:pPr lvl="1"/>
            <a:r>
              <a:rPr lang="en-US" dirty="0" smtClean="0"/>
              <a:t>[&amp;]: captures all used local variables’ references</a:t>
            </a:r>
          </a:p>
          <a:p>
            <a:pPr lvl="1"/>
            <a:r>
              <a:rPr lang="en-US" dirty="0" smtClean="0"/>
              <a:t>[&amp;, a]: all references, except “a” as a copy</a:t>
            </a:r>
          </a:p>
          <a:p>
            <a:pPr lvl="1"/>
            <a:r>
              <a:rPr lang="en-US" dirty="0" smtClean="0"/>
              <a:t>[=, &amp;a]: all copies, except “a” as a reference</a:t>
            </a:r>
          </a:p>
          <a:p>
            <a:pPr lvl="1"/>
            <a:r>
              <a:rPr lang="en-US" dirty="0" smtClean="0"/>
              <a:t>[this]: capture “this”, so fields and methods are available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5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892621"/>
          </a:xfrm>
        </p:spPr>
        <p:txBody>
          <a:bodyPr/>
          <a:lstStyle/>
          <a:p>
            <a:r>
              <a:rPr lang="en-US" dirty="0" smtClean="0"/>
              <a:t>If you do want a type for your lambda expression, #include&lt;functional&gt; and use function.</a:t>
            </a:r>
            <a:endParaRPr 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</p:spPr>
        <p:txBody>
          <a:bodyPr/>
          <a:lstStyle/>
          <a:p>
            <a:r>
              <a:rPr lang="en-US" dirty="0" smtClean="0"/>
              <a:t>&lt;functional&gt;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3501007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a=10;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function&lt;void(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)&gt; </a:t>
            </a:r>
            <a:r>
              <a:rPr lang="en-US" sz="2400" dirty="0"/>
              <a:t>add=[&amp;a](</a:t>
            </a:r>
            <a:r>
              <a:rPr lang="en-US" sz="2400" dirty="0" err="1"/>
              <a:t>int</a:t>
            </a:r>
            <a:r>
              <a:rPr lang="en-US" sz="2400" dirty="0"/>
              <a:t> b){a+=b;};</a:t>
            </a:r>
          </a:p>
          <a:p>
            <a:r>
              <a:rPr lang="en-US" sz="2400" dirty="0"/>
              <a:t>add(20);</a:t>
            </a:r>
          </a:p>
          <a:p>
            <a:r>
              <a:rPr lang="fr-FR" sz="2400" dirty="0"/>
              <a:t>cout&lt;&lt;"a+=b:\t"&lt;&lt;a&lt;&lt;</a:t>
            </a:r>
            <a:r>
              <a:rPr lang="fr-FR" sz="2400" dirty="0" err="1"/>
              <a:t>endl</a:t>
            </a:r>
            <a:r>
              <a:rPr lang="fr-FR" sz="2400" dirty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23325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OUTPUT:</a:t>
            </a:r>
          </a:p>
          <a:p>
            <a:r>
              <a:rPr lang="fr-FR" dirty="0" smtClean="0"/>
              <a:t>a+=b:		30</a:t>
            </a:r>
          </a:p>
        </p:txBody>
      </p:sp>
    </p:spTree>
    <p:extLst>
      <p:ext uri="{BB962C8B-B14F-4D97-AF65-F5344CB8AC3E}">
        <p14:creationId xmlns:p14="http://schemas.microsoft.com/office/powerpoint/2010/main" val="361573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装书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装书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137</TotalTime>
  <Words>1862</Words>
  <Application>Microsoft Office PowerPoint</Application>
  <PresentationFormat>全屏显示(4:3)</PresentationFormat>
  <Paragraphs>332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精装书</vt:lpstr>
      <vt:lpstr>Useful Features in C++11</vt:lpstr>
      <vt:lpstr>Agenda</vt:lpstr>
      <vt:lpstr>Lambda expressions</vt:lpstr>
      <vt:lpstr>Lambda expressions</vt:lpstr>
      <vt:lpstr>Lambda expressions</vt:lpstr>
      <vt:lpstr>Lambda expressions</vt:lpstr>
      <vt:lpstr>Lambda expressions</vt:lpstr>
      <vt:lpstr>Lambda expressions</vt:lpstr>
      <vt:lpstr>&lt;functional&gt;</vt:lpstr>
      <vt:lpstr>&lt;functional&gt;</vt:lpstr>
      <vt:lpstr>&lt;algorithm&gt;</vt:lpstr>
      <vt:lpstr>&lt;algorithm&gt;</vt:lpstr>
      <vt:lpstr>&lt;algorithm&gt;</vt:lpstr>
      <vt:lpstr>&lt;algorithm&gt;</vt:lpstr>
      <vt:lpstr>&lt;algorithm&gt;</vt:lpstr>
      <vt:lpstr>&lt;algorithm&gt;</vt:lpstr>
      <vt:lpstr>Right value references</vt:lpstr>
      <vt:lpstr>Right value references</vt:lpstr>
      <vt:lpstr>Right value references</vt:lpstr>
      <vt:lpstr>Right value references</vt:lpstr>
      <vt:lpstr>Right value references</vt:lpstr>
      <vt:lpstr>Right value references</vt:lpstr>
      <vt:lpstr>Right value references</vt:lpstr>
      <vt:lpstr>Right value references</vt:lpstr>
      <vt:lpstr>Smart pointers and object life cycle</vt:lpstr>
      <vt:lpstr>Smart pointers and object life cycle</vt:lpstr>
      <vt:lpstr>Smart pointers and object life cycle</vt:lpstr>
      <vt:lpstr>Smart pointers and object life cycle</vt:lpstr>
      <vt:lpstr>unique_ptr</vt:lpstr>
      <vt:lpstr>shared_ptr</vt:lpstr>
      <vt:lpstr>weak_ptr</vt:lpstr>
      <vt:lpstr>Q/A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Zihan Chen</dc:creator>
  <cp:lastModifiedBy>Zihan Chen</cp:lastModifiedBy>
  <cp:revision>92</cp:revision>
  <dcterms:created xsi:type="dcterms:W3CDTF">2012-04-11T07:33:56Z</dcterms:created>
  <dcterms:modified xsi:type="dcterms:W3CDTF">2012-04-12T02:52:12Z</dcterms:modified>
</cp:coreProperties>
</file>