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45720000" cy="32918400"/>
  <p:notesSz cx="6858000" cy="9144000"/>
  <p:defaultTextStyle>
    <a:defPPr>
      <a:defRPr lang="en-US"/>
    </a:defPPr>
    <a:lvl1pPr marL="0" algn="l" defTabSz="4295283" rtl="0" eaLnBrk="1" latinLnBrk="0" hangingPunct="1">
      <a:defRPr sz="8400" kern="1200">
        <a:solidFill>
          <a:schemeClr val="tx1"/>
        </a:solidFill>
        <a:latin typeface="+mn-lt"/>
        <a:ea typeface="+mn-ea"/>
        <a:cs typeface="+mn-cs"/>
      </a:defRPr>
    </a:lvl1pPr>
    <a:lvl2pPr marL="2147642" algn="l" defTabSz="4295283" rtl="0" eaLnBrk="1" latinLnBrk="0" hangingPunct="1">
      <a:defRPr sz="8400" kern="1200">
        <a:solidFill>
          <a:schemeClr val="tx1"/>
        </a:solidFill>
        <a:latin typeface="+mn-lt"/>
        <a:ea typeface="+mn-ea"/>
        <a:cs typeface="+mn-cs"/>
      </a:defRPr>
    </a:lvl2pPr>
    <a:lvl3pPr marL="4295283" algn="l" defTabSz="4295283" rtl="0" eaLnBrk="1" latinLnBrk="0" hangingPunct="1">
      <a:defRPr sz="8400" kern="1200">
        <a:solidFill>
          <a:schemeClr val="tx1"/>
        </a:solidFill>
        <a:latin typeface="+mn-lt"/>
        <a:ea typeface="+mn-ea"/>
        <a:cs typeface="+mn-cs"/>
      </a:defRPr>
    </a:lvl3pPr>
    <a:lvl4pPr marL="6442925" algn="l" defTabSz="4295283" rtl="0" eaLnBrk="1" latinLnBrk="0" hangingPunct="1">
      <a:defRPr sz="8400" kern="1200">
        <a:solidFill>
          <a:schemeClr val="tx1"/>
        </a:solidFill>
        <a:latin typeface="+mn-lt"/>
        <a:ea typeface="+mn-ea"/>
        <a:cs typeface="+mn-cs"/>
      </a:defRPr>
    </a:lvl4pPr>
    <a:lvl5pPr marL="8590567" algn="l" defTabSz="4295283" rtl="0" eaLnBrk="1" latinLnBrk="0" hangingPunct="1">
      <a:defRPr sz="8400" kern="1200">
        <a:solidFill>
          <a:schemeClr val="tx1"/>
        </a:solidFill>
        <a:latin typeface="+mn-lt"/>
        <a:ea typeface="+mn-ea"/>
        <a:cs typeface="+mn-cs"/>
      </a:defRPr>
    </a:lvl5pPr>
    <a:lvl6pPr marL="10738209" algn="l" defTabSz="4295283" rtl="0" eaLnBrk="1" latinLnBrk="0" hangingPunct="1">
      <a:defRPr sz="8400" kern="1200">
        <a:solidFill>
          <a:schemeClr val="tx1"/>
        </a:solidFill>
        <a:latin typeface="+mn-lt"/>
        <a:ea typeface="+mn-ea"/>
        <a:cs typeface="+mn-cs"/>
      </a:defRPr>
    </a:lvl6pPr>
    <a:lvl7pPr marL="12885851" algn="l" defTabSz="4295283" rtl="0" eaLnBrk="1" latinLnBrk="0" hangingPunct="1">
      <a:defRPr sz="8400" kern="1200">
        <a:solidFill>
          <a:schemeClr val="tx1"/>
        </a:solidFill>
        <a:latin typeface="+mn-lt"/>
        <a:ea typeface="+mn-ea"/>
        <a:cs typeface="+mn-cs"/>
      </a:defRPr>
    </a:lvl7pPr>
    <a:lvl8pPr marL="15033493" algn="l" defTabSz="4295283" rtl="0" eaLnBrk="1" latinLnBrk="0" hangingPunct="1">
      <a:defRPr sz="8400" kern="1200">
        <a:solidFill>
          <a:schemeClr val="tx1"/>
        </a:solidFill>
        <a:latin typeface="+mn-lt"/>
        <a:ea typeface="+mn-ea"/>
        <a:cs typeface="+mn-cs"/>
      </a:defRPr>
    </a:lvl8pPr>
    <a:lvl9pPr marL="17181134" algn="l" defTabSz="4295283" rtl="0" eaLnBrk="1" latinLnBrk="0" hangingPunct="1">
      <a:defRPr sz="8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24" autoAdjust="0"/>
    <p:restoredTop sz="94145" autoAdjust="0"/>
  </p:normalViewPr>
  <p:slideViewPr>
    <p:cSldViewPr>
      <p:cViewPr>
        <p:scale>
          <a:sx n="33" d="100"/>
          <a:sy n="33" d="100"/>
        </p:scale>
        <p:origin x="1302" y="498"/>
      </p:cViewPr>
      <p:guideLst>
        <p:guide orient="horz" pos="10368"/>
        <p:guide pos="1440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A97634-A95B-4A35-8EE6-1C7009405AD2}" type="doc">
      <dgm:prSet loTypeId="urn:microsoft.com/office/officeart/2005/8/layout/equation1" loCatId="process" qsTypeId="urn:microsoft.com/office/officeart/2005/8/quickstyle/simple1" qsCatId="simple" csTypeId="urn:microsoft.com/office/officeart/2005/8/colors/accent1_2" csCatId="accent1" phldr="1"/>
      <dgm:spPr/>
    </dgm:pt>
    <dgm:pt modelId="{AFFE1246-F8F6-4578-A91B-1CEBD242CDCA}">
      <dgm:prSet phldrT="[Text]"/>
      <dgm:spPr/>
      <dgm:t>
        <a:bodyPr/>
        <a:lstStyle/>
        <a:p>
          <a:r>
            <a:rPr lang="en-US" dirty="0" smtClean="0">
              <a:latin typeface="Century Gothic" pitchFamily="34" charset="0"/>
            </a:rPr>
            <a:t>Ease of Implementation: Clear Routing</a:t>
          </a:r>
          <a:endParaRPr lang="en-US" dirty="0">
            <a:latin typeface="Century Gothic" pitchFamily="34" charset="0"/>
          </a:endParaRPr>
        </a:p>
      </dgm:t>
    </dgm:pt>
    <dgm:pt modelId="{97B6856C-E647-45DF-BE12-3D15977FE4A0}" type="parTrans" cxnId="{5575AE61-E1D7-428B-BB2A-56D7C80D765A}">
      <dgm:prSet/>
      <dgm:spPr/>
      <dgm:t>
        <a:bodyPr/>
        <a:lstStyle/>
        <a:p>
          <a:endParaRPr lang="en-US"/>
        </a:p>
      </dgm:t>
    </dgm:pt>
    <dgm:pt modelId="{C6710926-A37E-490D-87EE-C43059D8DE89}" type="sibTrans" cxnId="{5575AE61-E1D7-428B-BB2A-56D7C80D765A}">
      <dgm:prSet/>
      <dgm:spPr/>
      <dgm:t>
        <a:bodyPr/>
        <a:lstStyle/>
        <a:p>
          <a:endParaRPr lang="en-US">
            <a:latin typeface="Century Gothic" pitchFamily="34" charset="0"/>
          </a:endParaRPr>
        </a:p>
      </dgm:t>
    </dgm:pt>
    <dgm:pt modelId="{2F47CF8B-DD8D-4FD2-B759-A392CCF36675}">
      <dgm:prSet phldrT="[Text]"/>
      <dgm:spPr/>
      <dgm:t>
        <a:bodyPr/>
        <a:lstStyle/>
        <a:p>
          <a:r>
            <a:rPr lang="en-US" dirty="0" smtClean="0">
              <a:latin typeface="Century Gothic" pitchFamily="34" charset="0"/>
            </a:rPr>
            <a:t>Security</a:t>
          </a:r>
          <a:endParaRPr lang="en-US" dirty="0">
            <a:latin typeface="Century Gothic" pitchFamily="34" charset="0"/>
          </a:endParaRPr>
        </a:p>
      </dgm:t>
    </dgm:pt>
    <dgm:pt modelId="{46554019-DF4A-4620-A055-D7217450C90D}" type="parTrans" cxnId="{7EFAC119-D36B-4A24-B4D2-123CB65DE1CA}">
      <dgm:prSet/>
      <dgm:spPr/>
      <dgm:t>
        <a:bodyPr/>
        <a:lstStyle/>
        <a:p>
          <a:endParaRPr lang="en-US"/>
        </a:p>
      </dgm:t>
    </dgm:pt>
    <dgm:pt modelId="{3E460C2E-8EC0-4771-AA45-8EA74392E418}" type="sibTrans" cxnId="{7EFAC119-D36B-4A24-B4D2-123CB65DE1CA}">
      <dgm:prSet/>
      <dgm:spPr/>
      <dgm:t>
        <a:bodyPr/>
        <a:lstStyle/>
        <a:p>
          <a:endParaRPr lang="en-US">
            <a:latin typeface="Century Gothic" pitchFamily="34" charset="0"/>
          </a:endParaRPr>
        </a:p>
      </dgm:t>
    </dgm:pt>
    <dgm:pt modelId="{FD341070-4A6A-4CB0-AA29-FEBB259A1F82}">
      <dgm:prSet phldrT="[Text]"/>
      <dgm:spPr/>
      <dgm:t>
        <a:bodyPr/>
        <a:lstStyle/>
        <a:p>
          <a:r>
            <a:rPr lang="en-US" dirty="0" smtClean="0">
              <a:latin typeface="Century Gothic" pitchFamily="34" charset="0"/>
            </a:rPr>
            <a:t>Ruby on Rails MOSH Implementation</a:t>
          </a:r>
          <a:endParaRPr lang="en-US" dirty="0">
            <a:latin typeface="Century Gothic" pitchFamily="34" charset="0"/>
          </a:endParaRPr>
        </a:p>
      </dgm:t>
    </dgm:pt>
    <dgm:pt modelId="{BCB5CAE2-1F3F-4CC9-A69C-8697E1DF519D}" type="parTrans" cxnId="{92585E0C-B32A-4B9B-B404-B4F38F4806B8}">
      <dgm:prSet/>
      <dgm:spPr/>
      <dgm:t>
        <a:bodyPr/>
        <a:lstStyle/>
        <a:p>
          <a:endParaRPr lang="en-US"/>
        </a:p>
      </dgm:t>
    </dgm:pt>
    <dgm:pt modelId="{6EB41254-2FF3-4B1B-B72C-23E91DE16B7A}" type="sibTrans" cxnId="{92585E0C-B32A-4B9B-B404-B4F38F4806B8}">
      <dgm:prSet/>
      <dgm:spPr/>
      <dgm:t>
        <a:bodyPr/>
        <a:lstStyle/>
        <a:p>
          <a:endParaRPr lang="en-US"/>
        </a:p>
      </dgm:t>
    </dgm:pt>
    <dgm:pt modelId="{DBD0BAB1-8FD7-4DB8-BFE4-C8A538291B58}">
      <dgm:prSet phldrT="[Text]"/>
      <dgm:spPr/>
      <dgm:t>
        <a:bodyPr/>
        <a:lstStyle/>
        <a:p>
          <a:r>
            <a:rPr lang="en-US" dirty="0" smtClean="0">
              <a:latin typeface="Century Gothic" pitchFamily="34" charset="0"/>
            </a:rPr>
            <a:t>LAMP: Linear routing</a:t>
          </a:r>
          <a:endParaRPr lang="en-US" dirty="0">
            <a:latin typeface="Century Gothic" pitchFamily="34" charset="0"/>
          </a:endParaRPr>
        </a:p>
      </dgm:t>
    </dgm:pt>
    <dgm:pt modelId="{68A1FF27-5B4C-4A1F-B710-45FE8E3E10F7}" type="parTrans" cxnId="{1C43ACC2-45B3-41F0-B283-6966D5C4119D}">
      <dgm:prSet/>
      <dgm:spPr/>
      <dgm:t>
        <a:bodyPr/>
        <a:lstStyle/>
        <a:p>
          <a:endParaRPr lang="en-US"/>
        </a:p>
      </dgm:t>
    </dgm:pt>
    <dgm:pt modelId="{41B206F5-4093-4386-8317-C9445FADA160}" type="sibTrans" cxnId="{1C43ACC2-45B3-41F0-B283-6966D5C4119D}">
      <dgm:prSet/>
      <dgm:spPr/>
      <dgm:t>
        <a:bodyPr/>
        <a:lstStyle/>
        <a:p>
          <a:endParaRPr lang="en-US"/>
        </a:p>
      </dgm:t>
    </dgm:pt>
    <dgm:pt modelId="{7478C87F-6FAB-43DC-9D77-9B972C885FF8}">
      <dgm:prSet phldrT="[Text]"/>
      <dgm:spPr/>
      <dgm:t>
        <a:bodyPr/>
        <a:lstStyle/>
        <a:p>
          <a:r>
            <a:rPr lang="en-US" dirty="0" smtClean="0">
              <a:latin typeface="Century Gothic" pitchFamily="34" charset="0"/>
            </a:rPr>
            <a:t>Architecture</a:t>
          </a:r>
          <a:endParaRPr lang="en-US" dirty="0">
            <a:latin typeface="Century Gothic" pitchFamily="34" charset="0"/>
          </a:endParaRPr>
        </a:p>
      </dgm:t>
    </dgm:pt>
    <dgm:pt modelId="{972406FB-03AD-4317-B3AC-7200873962F6}" type="parTrans" cxnId="{5004FF08-2F2E-41C1-BDEC-E74086DA4906}">
      <dgm:prSet/>
      <dgm:spPr/>
      <dgm:t>
        <a:bodyPr/>
        <a:lstStyle/>
        <a:p>
          <a:endParaRPr lang="en-US"/>
        </a:p>
      </dgm:t>
    </dgm:pt>
    <dgm:pt modelId="{5CD6DAA2-6FD1-40E9-AD25-307E25949E38}" type="sibTrans" cxnId="{5004FF08-2F2E-41C1-BDEC-E74086DA4906}">
      <dgm:prSet/>
      <dgm:spPr/>
      <dgm:t>
        <a:bodyPr/>
        <a:lstStyle/>
        <a:p>
          <a:endParaRPr lang="en-US">
            <a:latin typeface="Century Gothic" pitchFamily="34" charset="0"/>
          </a:endParaRPr>
        </a:p>
      </dgm:t>
    </dgm:pt>
    <dgm:pt modelId="{8925C254-3ECD-4C99-A2E0-7FFEFAB56503}">
      <dgm:prSet phldrT="[Text]"/>
      <dgm:spPr/>
      <dgm:t>
        <a:bodyPr/>
        <a:lstStyle/>
        <a:p>
          <a:r>
            <a:rPr lang="en-US" dirty="0" smtClean="0">
              <a:latin typeface="Century Gothic" pitchFamily="34" charset="0"/>
            </a:rPr>
            <a:t>LAMP: Linux, Apache, </a:t>
          </a:r>
          <a:r>
            <a:rPr lang="en-US" dirty="0" err="1" smtClean="0">
              <a:latin typeface="Century Gothic" pitchFamily="34" charset="0"/>
            </a:rPr>
            <a:t>MySQL</a:t>
          </a:r>
          <a:r>
            <a:rPr lang="en-US" dirty="0" smtClean="0">
              <a:latin typeface="Century Gothic" pitchFamily="34" charset="0"/>
            </a:rPr>
            <a:t>, </a:t>
          </a:r>
          <a:r>
            <a:rPr lang="en-US" dirty="0" err="1" smtClean="0">
              <a:latin typeface="Century Gothic" pitchFamily="34" charset="0"/>
            </a:rPr>
            <a:t>PhP</a:t>
          </a:r>
          <a:endParaRPr lang="en-US" dirty="0">
            <a:latin typeface="Century Gothic" pitchFamily="34" charset="0"/>
          </a:endParaRPr>
        </a:p>
      </dgm:t>
    </dgm:pt>
    <dgm:pt modelId="{D09B189E-5903-44FA-8055-0A24E4698A9F}" type="parTrans" cxnId="{2B6BC1BC-025D-4D55-9658-543F399DB9CA}">
      <dgm:prSet/>
      <dgm:spPr/>
      <dgm:t>
        <a:bodyPr/>
        <a:lstStyle/>
        <a:p>
          <a:endParaRPr lang="en-US"/>
        </a:p>
      </dgm:t>
    </dgm:pt>
    <dgm:pt modelId="{8C27038F-46E5-43DE-98E1-6F87A0683B8F}" type="sibTrans" cxnId="{2B6BC1BC-025D-4D55-9658-543F399DB9CA}">
      <dgm:prSet/>
      <dgm:spPr/>
      <dgm:t>
        <a:bodyPr/>
        <a:lstStyle/>
        <a:p>
          <a:endParaRPr lang="en-US"/>
        </a:p>
      </dgm:t>
    </dgm:pt>
    <dgm:pt modelId="{AFA15BC9-0499-44A6-AA33-46B7E004BB95}">
      <dgm:prSet phldrT="[Text]"/>
      <dgm:spPr/>
      <dgm:t>
        <a:bodyPr/>
        <a:lstStyle/>
        <a:p>
          <a:r>
            <a:rPr lang="en-US" dirty="0" smtClean="0">
              <a:latin typeface="Century Gothic" pitchFamily="34" charset="0"/>
            </a:rPr>
            <a:t>LAMP: Anti-SQL code injection, </a:t>
          </a:r>
          <a:r>
            <a:rPr lang="en-US" dirty="0" err="1" smtClean="0">
              <a:latin typeface="Century Gothic" pitchFamily="34" charset="0"/>
            </a:rPr>
            <a:t>PhP</a:t>
          </a:r>
          <a:r>
            <a:rPr lang="en-US" dirty="0" smtClean="0">
              <a:latin typeface="Century Gothic" pitchFamily="34" charset="0"/>
            </a:rPr>
            <a:t> Validations</a:t>
          </a:r>
          <a:endParaRPr lang="en-US" dirty="0">
            <a:latin typeface="Century Gothic" pitchFamily="34" charset="0"/>
          </a:endParaRPr>
        </a:p>
      </dgm:t>
    </dgm:pt>
    <dgm:pt modelId="{04FF0F43-F023-44E0-90C9-A6EE02644A36}" type="parTrans" cxnId="{EFE0DB7F-5B09-4511-AB54-569E89411942}">
      <dgm:prSet/>
      <dgm:spPr/>
      <dgm:t>
        <a:bodyPr/>
        <a:lstStyle/>
        <a:p>
          <a:endParaRPr lang="en-US"/>
        </a:p>
      </dgm:t>
    </dgm:pt>
    <dgm:pt modelId="{F9909ABC-6086-47CF-AD90-25EF31FD88FA}" type="sibTrans" cxnId="{EFE0DB7F-5B09-4511-AB54-569E89411942}">
      <dgm:prSet/>
      <dgm:spPr/>
      <dgm:t>
        <a:bodyPr/>
        <a:lstStyle/>
        <a:p>
          <a:endParaRPr lang="en-US"/>
        </a:p>
      </dgm:t>
    </dgm:pt>
    <dgm:pt modelId="{B7086DEB-2086-416F-BBA1-DB7A8D58FEDC}">
      <dgm:prSet phldrT="[Text]"/>
      <dgm:spPr/>
      <dgm:t>
        <a:bodyPr/>
        <a:lstStyle/>
        <a:p>
          <a:r>
            <a:rPr lang="en-US" dirty="0" smtClean="0">
              <a:latin typeface="Century Gothic" pitchFamily="34" charset="0"/>
            </a:rPr>
            <a:t>Rails: </a:t>
          </a:r>
          <a:r>
            <a:rPr lang="en-US" dirty="0" err="1" smtClean="0">
              <a:latin typeface="Century Gothic" pitchFamily="34" charset="0"/>
            </a:rPr>
            <a:t>RESTful</a:t>
          </a:r>
          <a:r>
            <a:rPr lang="en-US" dirty="0" smtClean="0">
              <a:latin typeface="Century Gothic" pitchFamily="34" charset="0"/>
            </a:rPr>
            <a:t> routing </a:t>
          </a:r>
          <a:endParaRPr lang="en-US" dirty="0">
            <a:latin typeface="Century Gothic" pitchFamily="34" charset="0"/>
          </a:endParaRPr>
        </a:p>
      </dgm:t>
    </dgm:pt>
    <dgm:pt modelId="{E1307B52-53C3-45D9-A3F4-F192A7F84837}" type="parTrans" cxnId="{39DD88B6-7322-4D1E-B9B2-309BEEC57AC2}">
      <dgm:prSet/>
      <dgm:spPr/>
      <dgm:t>
        <a:bodyPr/>
        <a:lstStyle/>
        <a:p>
          <a:endParaRPr lang="en-US"/>
        </a:p>
      </dgm:t>
    </dgm:pt>
    <dgm:pt modelId="{8AC4A7AF-4427-4660-9811-773915B2EFC9}" type="sibTrans" cxnId="{39DD88B6-7322-4D1E-B9B2-309BEEC57AC2}">
      <dgm:prSet/>
      <dgm:spPr/>
      <dgm:t>
        <a:bodyPr/>
        <a:lstStyle/>
        <a:p>
          <a:endParaRPr lang="en-US"/>
        </a:p>
      </dgm:t>
    </dgm:pt>
    <dgm:pt modelId="{F083CF34-3BC2-493B-8678-58FC4B5CF70A}">
      <dgm:prSet phldrT="[Text]"/>
      <dgm:spPr/>
      <dgm:t>
        <a:bodyPr/>
        <a:lstStyle/>
        <a:p>
          <a:r>
            <a:rPr lang="en-US" dirty="0" smtClean="0">
              <a:latin typeface="Century Gothic" pitchFamily="34" charset="0"/>
            </a:rPr>
            <a:t>Ruby on Rails: Ruby, </a:t>
          </a:r>
          <a:r>
            <a:rPr lang="en-US" dirty="0" err="1" smtClean="0">
              <a:latin typeface="Century Gothic" pitchFamily="34" charset="0"/>
            </a:rPr>
            <a:t>MySQL</a:t>
          </a:r>
          <a:endParaRPr lang="en-US" dirty="0">
            <a:latin typeface="Century Gothic" pitchFamily="34" charset="0"/>
          </a:endParaRPr>
        </a:p>
      </dgm:t>
    </dgm:pt>
    <dgm:pt modelId="{A18892DE-BC94-4532-9703-2691F9B2CFBC}" type="parTrans" cxnId="{7F15AAC8-63B6-4847-8A4B-2176CCC2271E}">
      <dgm:prSet/>
      <dgm:spPr/>
      <dgm:t>
        <a:bodyPr/>
        <a:lstStyle/>
        <a:p>
          <a:endParaRPr lang="en-US"/>
        </a:p>
      </dgm:t>
    </dgm:pt>
    <dgm:pt modelId="{D632FCBC-368C-4689-8CD3-75244589F635}" type="sibTrans" cxnId="{7F15AAC8-63B6-4847-8A4B-2176CCC2271E}">
      <dgm:prSet/>
      <dgm:spPr/>
      <dgm:t>
        <a:bodyPr/>
        <a:lstStyle/>
        <a:p>
          <a:endParaRPr lang="en-US"/>
        </a:p>
      </dgm:t>
    </dgm:pt>
    <dgm:pt modelId="{E7148AA8-9EBA-49E9-9F12-0824AE7B2FA0}">
      <dgm:prSet phldrT="[Text]"/>
      <dgm:spPr/>
      <dgm:t>
        <a:bodyPr/>
        <a:lstStyle/>
        <a:p>
          <a:r>
            <a:rPr lang="en-US" dirty="0" smtClean="0">
              <a:latin typeface="Century Gothic" pitchFamily="34" charset="0"/>
            </a:rPr>
            <a:t>Rails: Object Abstraction, Ruby Validations</a:t>
          </a:r>
          <a:endParaRPr lang="en-US" dirty="0">
            <a:latin typeface="Century Gothic" pitchFamily="34" charset="0"/>
          </a:endParaRPr>
        </a:p>
      </dgm:t>
    </dgm:pt>
    <dgm:pt modelId="{4C2B7D59-7186-45B8-A6CE-1E66E5B05AF2}" type="parTrans" cxnId="{F792E9BA-91E2-4BA2-9E8B-ADA700524995}">
      <dgm:prSet/>
      <dgm:spPr/>
      <dgm:t>
        <a:bodyPr/>
        <a:lstStyle/>
        <a:p>
          <a:endParaRPr lang="en-US"/>
        </a:p>
      </dgm:t>
    </dgm:pt>
    <dgm:pt modelId="{5F8E81F6-DB1C-416B-982E-D433FC796428}" type="sibTrans" cxnId="{F792E9BA-91E2-4BA2-9E8B-ADA700524995}">
      <dgm:prSet/>
      <dgm:spPr/>
      <dgm:t>
        <a:bodyPr/>
        <a:lstStyle/>
        <a:p>
          <a:endParaRPr lang="en-US"/>
        </a:p>
      </dgm:t>
    </dgm:pt>
    <dgm:pt modelId="{4788B882-852A-47E6-B9BA-6BBA5DE5A6C3}" type="pres">
      <dgm:prSet presAssocID="{12A97634-A95B-4A35-8EE6-1C7009405AD2}" presName="linearFlow" presStyleCnt="0">
        <dgm:presLayoutVars>
          <dgm:dir/>
          <dgm:resizeHandles val="exact"/>
        </dgm:presLayoutVars>
      </dgm:prSet>
      <dgm:spPr/>
    </dgm:pt>
    <dgm:pt modelId="{E7D37D95-BF29-470D-BBDF-F284B9F30A32}" type="pres">
      <dgm:prSet presAssocID="{7478C87F-6FAB-43DC-9D77-9B972C885FF8}" presName="node" presStyleLbl="node1" presStyleIdx="0" presStyleCnt="4">
        <dgm:presLayoutVars>
          <dgm:bulletEnabled val="1"/>
        </dgm:presLayoutVars>
      </dgm:prSet>
      <dgm:spPr/>
      <dgm:t>
        <a:bodyPr/>
        <a:lstStyle/>
        <a:p>
          <a:endParaRPr lang="en-US"/>
        </a:p>
      </dgm:t>
    </dgm:pt>
    <dgm:pt modelId="{33B72B9F-6254-4C20-AB5B-FB376A29873A}" type="pres">
      <dgm:prSet presAssocID="{5CD6DAA2-6FD1-40E9-AD25-307E25949E38}" presName="spacerL" presStyleCnt="0"/>
      <dgm:spPr/>
    </dgm:pt>
    <dgm:pt modelId="{D35F814B-7285-4E37-9771-46F4BE075D1F}" type="pres">
      <dgm:prSet presAssocID="{5CD6DAA2-6FD1-40E9-AD25-307E25949E38}" presName="sibTrans" presStyleLbl="sibTrans2D1" presStyleIdx="0" presStyleCnt="3"/>
      <dgm:spPr/>
      <dgm:t>
        <a:bodyPr/>
        <a:lstStyle/>
        <a:p>
          <a:endParaRPr lang="en-US"/>
        </a:p>
      </dgm:t>
    </dgm:pt>
    <dgm:pt modelId="{4670294F-DAC5-412D-8F06-48CD9A4120AF}" type="pres">
      <dgm:prSet presAssocID="{5CD6DAA2-6FD1-40E9-AD25-307E25949E38}" presName="spacerR" presStyleCnt="0"/>
      <dgm:spPr/>
    </dgm:pt>
    <dgm:pt modelId="{694134EA-162E-445C-8BE2-3FC42105D479}" type="pres">
      <dgm:prSet presAssocID="{AFFE1246-F8F6-4578-A91B-1CEBD242CDCA}" presName="node" presStyleLbl="node1" presStyleIdx="1" presStyleCnt="4">
        <dgm:presLayoutVars>
          <dgm:bulletEnabled val="1"/>
        </dgm:presLayoutVars>
      </dgm:prSet>
      <dgm:spPr/>
      <dgm:t>
        <a:bodyPr/>
        <a:lstStyle/>
        <a:p>
          <a:endParaRPr lang="en-US"/>
        </a:p>
      </dgm:t>
    </dgm:pt>
    <dgm:pt modelId="{8F5131AE-0EB4-48A2-B6FD-6289866AA090}" type="pres">
      <dgm:prSet presAssocID="{C6710926-A37E-490D-87EE-C43059D8DE89}" presName="spacerL" presStyleCnt="0"/>
      <dgm:spPr/>
    </dgm:pt>
    <dgm:pt modelId="{471602ED-AC13-473F-8FD7-9E0E7C1908AC}" type="pres">
      <dgm:prSet presAssocID="{C6710926-A37E-490D-87EE-C43059D8DE89}" presName="sibTrans" presStyleLbl="sibTrans2D1" presStyleIdx="1" presStyleCnt="3"/>
      <dgm:spPr/>
      <dgm:t>
        <a:bodyPr/>
        <a:lstStyle/>
        <a:p>
          <a:endParaRPr lang="en-US"/>
        </a:p>
      </dgm:t>
    </dgm:pt>
    <dgm:pt modelId="{4F2CBBE1-9922-4F01-B839-EF9C087AD2E4}" type="pres">
      <dgm:prSet presAssocID="{C6710926-A37E-490D-87EE-C43059D8DE89}" presName="spacerR" presStyleCnt="0"/>
      <dgm:spPr/>
    </dgm:pt>
    <dgm:pt modelId="{3CE00B9A-C383-45D5-A8D7-0BAE5C31A471}" type="pres">
      <dgm:prSet presAssocID="{2F47CF8B-DD8D-4FD2-B759-A392CCF36675}" presName="node" presStyleLbl="node1" presStyleIdx="2" presStyleCnt="4">
        <dgm:presLayoutVars>
          <dgm:bulletEnabled val="1"/>
        </dgm:presLayoutVars>
      </dgm:prSet>
      <dgm:spPr/>
      <dgm:t>
        <a:bodyPr/>
        <a:lstStyle/>
        <a:p>
          <a:endParaRPr lang="en-US"/>
        </a:p>
      </dgm:t>
    </dgm:pt>
    <dgm:pt modelId="{35BA6478-7634-4B96-9DA1-75F13477B797}" type="pres">
      <dgm:prSet presAssocID="{3E460C2E-8EC0-4771-AA45-8EA74392E418}" presName="spacerL" presStyleCnt="0"/>
      <dgm:spPr/>
    </dgm:pt>
    <dgm:pt modelId="{0520492F-452C-4E55-8A1B-22231D55C338}" type="pres">
      <dgm:prSet presAssocID="{3E460C2E-8EC0-4771-AA45-8EA74392E418}" presName="sibTrans" presStyleLbl="sibTrans2D1" presStyleIdx="2" presStyleCnt="3"/>
      <dgm:spPr/>
      <dgm:t>
        <a:bodyPr/>
        <a:lstStyle/>
        <a:p>
          <a:endParaRPr lang="en-US"/>
        </a:p>
      </dgm:t>
    </dgm:pt>
    <dgm:pt modelId="{FB635655-7309-4804-9549-AFA6BF727277}" type="pres">
      <dgm:prSet presAssocID="{3E460C2E-8EC0-4771-AA45-8EA74392E418}" presName="spacerR" presStyleCnt="0"/>
      <dgm:spPr/>
    </dgm:pt>
    <dgm:pt modelId="{3F372557-7702-4301-9B33-70D1B9FAD7A6}" type="pres">
      <dgm:prSet presAssocID="{FD341070-4A6A-4CB0-AA29-FEBB259A1F82}" presName="node" presStyleLbl="node1" presStyleIdx="3" presStyleCnt="4">
        <dgm:presLayoutVars>
          <dgm:bulletEnabled val="1"/>
        </dgm:presLayoutVars>
      </dgm:prSet>
      <dgm:spPr/>
      <dgm:t>
        <a:bodyPr/>
        <a:lstStyle/>
        <a:p>
          <a:endParaRPr lang="en-US"/>
        </a:p>
      </dgm:t>
    </dgm:pt>
  </dgm:ptLst>
  <dgm:cxnLst>
    <dgm:cxn modelId="{042C08D5-6ADA-42DA-A534-55F23E223032}" type="presOf" srcId="{3E460C2E-8EC0-4771-AA45-8EA74392E418}" destId="{0520492F-452C-4E55-8A1B-22231D55C338}" srcOrd="0" destOrd="0" presId="urn:microsoft.com/office/officeart/2005/8/layout/equation1"/>
    <dgm:cxn modelId="{1C43ACC2-45B3-41F0-B283-6966D5C4119D}" srcId="{AFFE1246-F8F6-4578-A91B-1CEBD242CDCA}" destId="{DBD0BAB1-8FD7-4DB8-BFE4-C8A538291B58}" srcOrd="0" destOrd="0" parTransId="{68A1FF27-5B4C-4A1F-B710-45FE8E3E10F7}" sibTransId="{41B206F5-4093-4386-8317-C9445FADA160}"/>
    <dgm:cxn modelId="{C5FD200E-1D6F-4944-9E84-E2C34ABA15C3}" type="presOf" srcId="{DBD0BAB1-8FD7-4DB8-BFE4-C8A538291B58}" destId="{694134EA-162E-445C-8BE2-3FC42105D479}" srcOrd="0" destOrd="1" presId="urn:microsoft.com/office/officeart/2005/8/layout/equation1"/>
    <dgm:cxn modelId="{7F15AAC8-63B6-4847-8A4B-2176CCC2271E}" srcId="{7478C87F-6FAB-43DC-9D77-9B972C885FF8}" destId="{F083CF34-3BC2-493B-8678-58FC4B5CF70A}" srcOrd="1" destOrd="0" parTransId="{A18892DE-BC94-4532-9703-2691F9B2CFBC}" sibTransId="{D632FCBC-368C-4689-8CD3-75244589F635}"/>
    <dgm:cxn modelId="{EFE0DB7F-5B09-4511-AB54-569E89411942}" srcId="{2F47CF8B-DD8D-4FD2-B759-A392CCF36675}" destId="{AFA15BC9-0499-44A6-AA33-46B7E004BB95}" srcOrd="0" destOrd="0" parTransId="{04FF0F43-F023-44E0-90C9-A6EE02644A36}" sibTransId="{F9909ABC-6086-47CF-AD90-25EF31FD88FA}"/>
    <dgm:cxn modelId="{2B1377CF-3391-4D17-8F3D-1EF85FEF8583}" type="presOf" srcId="{B7086DEB-2086-416F-BBA1-DB7A8D58FEDC}" destId="{694134EA-162E-445C-8BE2-3FC42105D479}" srcOrd="0" destOrd="2" presId="urn:microsoft.com/office/officeart/2005/8/layout/equation1"/>
    <dgm:cxn modelId="{5575AE61-E1D7-428B-BB2A-56D7C80D765A}" srcId="{12A97634-A95B-4A35-8EE6-1C7009405AD2}" destId="{AFFE1246-F8F6-4578-A91B-1CEBD242CDCA}" srcOrd="1" destOrd="0" parTransId="{97B6856C-E647-45DF-BE12-3D15977FE4A0}" sibTransId="{C6710926-A37E-490D-87EE-C43059D8DE89}"/>
    <dgm:cxn modelId="{5004FF08-2F2E-41C1-BDEC-E74086DA4906}" srcId="{12A97634-A95B-4A35-8EE6-1C7009405AD2}" destId="{7478C87F-6FAB-43DC-9D77-9B972C885FF8}" srcOrd="0" destOrd="0" parTransId="{972406FB-03AD-4317-B3AC-7200873962F6}" sibTransId="{5CD6DAA2-6FD1-40E9-AD25-307E25949E38}"/>
    <dgm:cxn modelId="{895F8ABB-CBB0-4F76-BA1C-39DAE2FB8975}" type="presOf" srcId="{12A97634-A95B-4A35-8EE6-1C7009405AD2}" destId="{4788B882-852A-47E6-B9BA-6BBA5DE5A6C3}" srcOrd="0" destOrd="0" presId="urn:microsoft.com/office/officeart/2005/8/layout/equation1"/>
    <dgm:cxn modelId="{2B6BC1BC-025D-4D55-9658-543F399DB9CA}" srcId="{7478C87F-6FAB-43DC-9D77-9B972C885FF8}" destId="{8925C254-3ECD-4C99-A2E0-7FFEFAB56503}" srcOrd="0" destOrd="0" parTransId="{D09B189E-5903-44FA-8055-0A24E4698A9F}" sibTransId="{8C27038F-46E5-43DE-98E1-6F87A0683B8F}"/>
    <dgm:cxn modelId="{D73DC947-6D17-4E81-9B5F-DA3E7DCD1ADB}" type="presOf" srcId="{AFFE1246-F8F6-4578-A91B-1CEBD242CDCA}" destId="{694134EA-162E-445C-8BE2-3FC42105D479}" srcOrd="0" destOrd="0" presId="urn:microsoft.com/office/officeart/2005/8/layout/equation1"/>
    <dgm:cxn modelId="{31EFF32E-DC08-4B5F-A40F-7DF965A765E0}" type="presOf" srcId="{2F47CF8B-DD8D-4FD2-B759-A392CCF36675}" destId="{3CE00B9A-C383-45D5-A8D7-0BAE5C31A471}" srcOrd="0" destOrd="0" presId="urn:microsoft.com/office/officeart/2005/8/layout/equation1"/>
    <dgm:cxn modelId="{D305739F-8A60-462A-AD40-0305DFBFBF23}" type="presOf" srcId="{AFA15BC9-0499-44A6-AA33-46B7E004BB95}" destId="{3CE00B9A-C383-45D5-A8D7-0BAE5C31A471}" srcOrd="0" destOrd="1" presId="urn:microsoft.com/office/officeart/2005/8/layout/equation1"/>
    <dgm:cxn modelId="{22D64D93-DEA3-4CA8-AB11-79A235870F9A}" type="presOf" srcId="{FD341070-4A6A-4CB0-AA29-FEBB259A1F82}" destId="{3F372557-7702-4301-9B33-70D1B9FAD7A6}" srcOrd="0" destOrd="0" presId="urn:microsoft.com/office/officeart/2005/8/layout/equation1"/>
    <dgm:cxn modelId="{95AB0811-713A-4B46-B675-3567EAE3EE21}" type="presOf" srcId="{7478C87F-6FAB-43DC-9D77-9B972C885FF8}" destId="{E7D37D95-BF29-470D-BBDF-F284B9F30A32}" srcOrd="0" destOrd="0" presId="urn:microsoft.com/office/officeart/2005/8/layout/equation1"/>
    <dgm:cxn modelId="{7EFAC119-D36B-4A24-B4D2-123CB65DE1CA}" srcId="{12A97634-A95B-4A35-8EE6-1C7009405AD2}" destId="{2F47CF8B-DD8D-4FD2-B759-A392CCF36675}" srcOrd="2" destOrd="0" parTransId="{46554019-DF4A-4620-A055-D7217450C90D}" sibTransId="{3E460C2E-8EC0-4771-AA45-8EA74392E418}"/>
    <dgm:cxn modelId="{CEE920A9-6D9A-4148-96A8-AA09FF1094F2}" type="presOf" srcId="{5CD6DAA2-6FD1-40E9-AD25-307E25949E38}" destId="{D35F814B-7285-4E37-9771-46F4BE075D1F}" srcOrd="0" destOrd="0" presId="urn:microsoft.com/office/officeart/2005/8/layout/equation1"/>
    <dgm:cxn modelId="{85FCE510-DC7A-4A17-9021-03A8329BCD1B}" type="presOf" srcId="{F083CF34-3BC2-493B-8678-58FC4B5CF70A}" destId="{E7D37D95-BF29-470D-BBDF-F284B9F30A32}" srcOrd="0" destOrd="2" presId="urn:microsoft.com/office/officeart/2005/8/layout/equation1"/>
    <dgm:cxn modelId="{FAE408D5-8CFB-4E69-B8E3-32D898CDCF72}" type="presOf" srcId="{C6710926-A37E-490D-87EE-C43059D8DE89}" destId="{471602ED-AC13-473F-8FD7-9E0E7C1908AC}" srcOrd="0" destOrd="0" presId="urn:microsoft.com/office/officeart/2005/8/layout/equation1"/>
    <dgm:cxn modelId="{92585E0C-B32A-4B9B-B404-B4F38F4806B8}" srcId="{12A97634-A95B-4A35-8EE6-1C7009405AD2}" destId="{FD341070-4A6A-4CB0-AA29-FEBB259A1F82}" srcOrd="3" destOrd="0" parTransId="{BCB5CAE2-1F3F-4CC9-A69C-8697E1DF519D}" sibTransId="{6EB41254-2FF3-4B1B-B72C-23E91DE16B7A}"/>
    <dgm:cxn modelId="{F792E9BA-91E2-4BA2-9E8B-ADA700524995}" srcId="{2F47CF8B-DD8D-4FD2-B759-A392CCF36675}" destId="{E7148AA8-9EBA-49E9-9F12-0824AE7B2FA0}" srcOrd="1" destOrd="0" parTransId="{4C2B7D59-7186-45B8-A6CE-1E66E5B05AF2}" sibTransId="{5F8E81F6-DB1C-416B-982E-D433FC796428}"/>
    <dgm:cxn modelId="{460B001D-1EE4-4962-AE06-A1860290DC16}" type="presOf" srcId="{8925C254-3ECD-4C99-A2E0-7FFEFAB56503}" destId="{E7D37D95-BF29-470D-BBDF-F284B9F30A32}" srcOrd="0" destOrd="1" presId="urn:microsoft.com/office/officeart/2005/8/layout/equation1"/>
    <dgm:cxn modelId="{39DD88B6-7322-4D1E-B9B2-309BEEC57AC2}" srcId="{AFFE1246-F8F6-4578-A91B-1CEBD242CDCA}" destId="{B7086DEB-2086-416F-BBA1-DB7A8D58FEDC}" srcOrd="1" destOrd="0" parTransId="{E1307B52-53C3-45D9-A3F4-F192A7F84837}" sibTransId="{8AC4A7AF-4427-4660-9811-773915B2EFC9}"/>
    <dgm:cxn modelId="{9C3C8FF1-48C0-45E2-B20F-E321483D0BE8}" type="presOf" srcId="{E7148AA8-9EBA-49E9-9F12-0824AE7B2FA0}" destId="{3CE00B9A-C383-45D5-A8D7-0BAE5C31A471}" srcOrd="0" destOrd="2" presId="urn:microsoft.com/office/officeart/2005/8/layout/equation1"/>
    <dgm:cxn modelId="{1508A144-89C7-4CD3-923A-1CB72E5D25D3}" type="presParOf" srcId="{4788B882-852A-47E6-B9BA-6BBA5DE5A6C3}" destId="{E7D37D95-BF29-470D-BBDF-F284B9F30A32}" srcOrd="0" destOrd="0" presId="urn:microsoft.com/office/officeart/2005/8/layout/equation1"/>
    <dgm:cxn modelId="{B01B9D31-FE56-4AEF-AC7D-C65B3A803B38}" type="presParOf" srcId="{4788B882-852A-47E6-B9BA-6BBA5DE5A6C3}" destId="{33B72B9F-6254-4C20-AB5B-FB376A29873A}" srcOrd="1" destOrd="0" presId="urn:microsoft.com/office/officeart/2005/8/layout/equation1"/>
    <dgm:cxn modelId="{46FB756E-F06F-4B1F-8762-646AF705B793}" type="presParOf" srcId="{4788B882-852A-47E6-B9BA-6BBA5DE5A6C3}" destId="{D35F814B-7285-4E37-9771-46F4BE075D1F}" srcOrd="2" destOrd="0" presId="urn:microsoft.com/office/officeart/2005/8/layout/equation1"/>
    <dgm:cxn modelId="{4DD9F1F2-F56D-48B3-8D52-1D61CD50F2F7}" type="presParOf" srcId="{4788B882-852A-47E6-B9BA-6BBA5DE5A6C3}" destId="{4670294F-DAC5-412D-8F06-48CD9A4120AF}" srcOrd="3" destOrd="0" presId="urn:microsoft.com/office/officeart/2005/8/layout/equation1"/>
    <dgm:cxn modelId="{C570F57F-7B3C-4957-9182-707A93955088}" type="presParOf" srcId="{4788B882-852A-47E6-B9BA-6BBA5DE5A6C3}" destId="{694134EA-162E-445C-8BE2-3FC42105D479}" srcOrd="4" destOrd="0" presId="urn:microsoft.com/office/officeart/2005/8/layout/equation1"/>
    <dgm:cxn modelId="{0B29FBA2-2CC8-4A9A-BC81-05428184DF10}" type="presParOf" srcId="{4788B882-852A-47E6-B9BA-6BBA5DE5A6C3}" destId="{8F5131AE-0EB4-48A2-B6FD-6289866AA090}" srcOrd="5" destOrd="0" presId="urn:microsoft.com/office/officeart/2005/8/layout/equation1"/>
    <dgm:cxn modelId="{1007D9BE-0A4C-49D9-9750-2E1F5A161178}" type="presParOf" srcId="{4788B882-852A-47E6-B9BA-6BBA5DE5A6C3}" destId="{471602ED-AC13-473F-8FD7-9E0E7C1908AC}" srcOrd="6" destOrd="0" presId="urn:microsoft.com/office/officeart/2005/8/layout/equation1"/>
    <dgm:cxn modelId="{E4AB0FEB-326D-4CAA-9C02-7C0F5F7278E5}" type="presParOf" srcId="{4788B882-852A-47E6-B9BA-6BBA5DE5A6C3}" destId="{4F2CBBE1-9922-4F01-B839-EF9C087AD2E4}" srcOrd="7" destOrd="0" presId="urn:microsoft.com/office/officeart/2005/8/layout/equation1"/>
    <dgm:cxn modelId="{51F47F34-1BC2-49A3-82AC-2A3AD70C158E}" type="presParOf" srcId="{4788B882-852A-47E6-B9BA-6BBA5DE5A6C3}" destId="{3CE00B9A-C383-45D5-A8D7-0BAE5C31A471}" srcOrd="8" destOrd="0" presId="urn:microsoft.com/office/officeart/2005/8/layout/equation1"/>
    <dgm:cxn modelId="{4598978F-B1BE-4527-83FC-FA2C9E2211AB}" type="presParOf" srcId="{4788B882-852A-47E6-B9BA-6BBA5DE5A6C3}" destId="{35BA6478-7634-4B96-9DA1-75F13477B797}" srcOrd="9" destOrd="0" presId="urn:microsoft.com/office/officeart/2005/8/layout/equation1"/>
    <dgm:cxn modelId="{7F2D914B-E060-40E2-BDD4-545A63695622}" type="presParOf" srcId="{4788B882-852A-47E6-B9BA-6BBA5DE5A6C3}" destId="{0520492F-452C-4E55-8A1B-22231D55C338}" srcOrd="10" destOrd="0" presId="urn:microsoft.com/office/officeart/2005/8/layout/equation1"/>
    <dgm:cxn modelId="{049BCDCC-3C23-40AC-8010-F8BEAB44F446}" type="presParOf" srcId="{4788B882-852A-47E6-B9BA-6BBA5DE5A6C3}" destId="{FB635655-7309-4804-9549-AFA6BF727277}" srcOrd="11" destOrd="0" presId="urn:microsoft.com/office/officeart/2005/8/layout/equation1"/>
    <dgm:cxn modelId="{B7D4A28C-5E28-4C13-A3BC-B3B8B73476EE}" type="presParOf" srcId="{4788B882-852A-47E6-B9BA-6BBA5DE5A6C3}" destId="{3F372557-7702-4301-9B33-70D1B9FAD7A6}" srcOrd="12" destOrd="0" presId="urn:microsoft.com/office/officeart/2005/8/layout/equati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D37D95-BF29-470D-BBDF-F284B9F30A32}">
      <dsp:nvSpPr>
        <dsp:cNvPr id="0" name=""/>
        <dsp:cNvSpPr/>
      </dsp:nvSpPr>
      <dsp:spPr>
        <a:xfrm>
          <a:off x="1824383" y="2325"/>
          <a:ext cx="4186349" cy="41863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l" defTabSz="1244600">
            <a:lnSpc>
              <a:spcPct val="90000"/>
            </a:lnSpc>
            <a:spcBef>
              <a:spcPct val="0"/>
            </a:spcBef>
            <a:spcAft>
              <a:spcPct val="35000"/>
            </a:spcAft>
          </a:pPr>
          <a:r>
            <a:rPr lang="en-US" sz="2800" kern="1200" dirty="0" smtClean="0">
              <a:latin typeface="Century Gothic" pitchFamily="34" charset="0"/>
            </a:rPr>
            <a:t>Architecture</a:t>
          </a:r>
          <a:endParaRPr lang="en-US" sz="2800" kern="1200" dirty="0">
            <a:latin typeface="Century Gothic" pitchFamily="34" charset="0"/>
          </a:endParaRPr>
        </a:p>
        <a:p>
          <a:pPr marL="228600" lvl="1" indent="-228600" algn="l" defTabSz="977900">
            <a:lnSpc>
              <a:spcPct val="90000"/>
            </a:lnSpc>
            <a:spcBef>
              <a:spcPct val="0"/>
            </a:spcBef>
            <a:spcAft>
              <a:spcPct val="15000"/>
            </a:spcAft>
            <a:buChar char="••"/>
          </a:pPr>
          <a:r>
            <a:rPr lang="en-US" sz="2200" kern="1200" dirty="0" smtClean="0">
              <a:latin typeface="Century Gothic" pitchFamily="34" charset="0"/>
            </a:rPr>
            <a:t>LAMP: Linux, Apache, </a:t>
          </a:r>
          <a:r>
            <a:rPr lang="en-US" sz="2200" kern="1200" dirty="0" err="1" smtClean="0">
              <a:latin typeface="Century Gothic" pitchFamily="34" charset="0"/>
            </a:rPr>
            <a:t>MySQL</a:t>
          </a:r>
          <a:r>
            <a:rPr lang="en-US" sz="2200" kern="1200" dirty="0" smtClean="0">
              <a:latin typeface="Century Gothic" pitchFamily="34" charset="0"/>
            </a:rPr>
            <a:t>, </a:t>
          </a:r>
          <a:r>
            <a:rPr lang="en-US" sz="2200" kern="1200" dirty="0" err="1" smtClean="0">
              <a:latin typeface="Century Gothic" pitchFamily="34" charset="0"/>
            </a:rPr>
            <a:t>PhP</a:t>
          </a:r>
          <a:endParaRPr lang="en-US" sz="2200" kern="1200" dirty="0">
            <a:latin typeface="Century Gothic" pitchFamily="34" charset="0"/>
          </a:endParaRPr>
        </a:p>
        <a:p>
          <a:pPr marL="228600" lvl="1" indent="-228600" algn="l" defTabSz="977900">
            <a:lnSpc>
              <a:spcPct val="90000"/>
            </a:lnSpc>
            <a:spcBef>
              <a:spcPct val="0"/>
            </a:spcBef>
            <a:spcAft>
              <a:spcPct val="15000"/>
            </a:spcAft>
            <a:buChar char="••"/>
          </a:pPr>
          <a:r>
            <a:rPr lang="en-US" sz="2200" kern="1200" dirty="0" smtClean="0">
              <a:latin typeface="Century Gothic" pitchFamily="34" charset="0"/>
            </a:rPr>
            <a:t>Ruby on Rails: Ruby, </a:t>
          </a:r>
          <a:r>
            <a:rPr lang="en-US" sz="2200" kern="1200" dirty="0" err="1" smtClean="0">
              <a:latin typeface="Century Gothic" pitchFamily="34" charset="0"/>
            </a:rPr>
            <a:t>MySQL</a:t>
          </a:r>
          <a:endParaRPr lang="en-US" sz="2200" kern="1200" dirty="0">
            <a:latin typeface="Century Gothic" pitchFamily="34" charset="0"/>
          </a:endParaRPr>
        </a:p>
      </dsp:txBody>
      <dsp:txXfrm>
        <a:off x="1824383" y="2325"/>
        <a:ext cx="4186349" cy="4186349"/>
      </dsp:txXfrm>
    </dsp:sp>
    <dsp:sp modelId="{D35F814B-7285-4E37-9771-46F4BE075D1F}">
      <dsp:nvSpPr>
        <dsp:cNvPr id="0" name=""/>
        <dsp:cNvSpPr/>
      </dsp:nvSpPr>
      <dsp:spPr>
        <a:xfrm>
          <a:off x="6350664" y="881458"/>
          <a:ext cx="2428082" cy="242808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latin typeface="Century Gothic" pitchFamily="34" charset="0"/>
          </a:endParaRPr>
        </a:p>
      </dsp:txBody>
      <dsp:txXfrm>
        <a:off x="6350664" y="881458"/>
        <a:ext cx="2428082" cy="2428082"/>
      </dsp:txXfrm>
    </dsp:sp>
    <dsp:sp modelId="{694134EA-162E-445C-8BE2-3FC42105D479}">
      <dsp:nvSpPr>
        <dsp:cNvPr id="0" name=""/>
        <dsp:cNvSpPr/>
      </dsp:nvSpPr>
      <dsp:spPr>
        <a:xfrm>
          <a:off x="9118678" y="2325"/>
          <a:ext cx="4186349" cy="41863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l" defTabSz="1244600">
            <a:lnSpc>
              <a:spcPct val="90000"/>
            </a:lnSpc>
            <a:spcBef>
              <a:spcPct val="0"/>
            </a:spcBef>
            <a:spcAft>
              <a:spcPct val="35000"/>
            </a:spcAft>
          </a:pPr>
          <a:r>
            <a:rPr lang="en-US" sz="2800" kern="1200" dirty="0" smtClean="0">
              <a:latin typeface="Century Gothic" pitchFamily="34" charset="0"/>
            </a:rPr>
            <a:t>Ease of Implementation: Clear Routing</a:t>
          </a:r>
          <a:endParaRPr lang="en-US" sz="2800" kern="1200" dirty="0">
            <a:latin typeface="Century Gothic" pitchFamily="34" charset="0"/>
          </a:endParaRPr>
        </a:p>
        <a:p>
          <a:pPr marL="228600" lvl="1" indent="-228600" algn="l" defTabSz="977900">
            <a:lnSpc>
              <a:spcPct val="90000"/>
            </a:lnSpc>
            <a:spcBef>
              <a:spcPct val="0"/>
            </a:spcBef>
            <a:spcAft>
              <a:spcPct val="15000"/>
            </a:spcAft>
            <a:buChar char="••"/>
          </a:pPr>
          <a:r>
            <a:rPr lang="en-US" sz="2200" kern="1200" dirty="0" smtClean="0">
              <a:latin typeface="Century Gothic" pitchFamily="34" charset="0"/>
            </a:rPr>
            <a:t>LAMP: Linear routing</a:t>
          </a:r>
          <a:endParaRPr lang="en-US" sz="2200" kern="1200" dirty="0">
            <a:latin typeface="Century Gothic" pitchFamily="34" charset="0"/>
          </a:endParaRPr>
        </a:p>
        <a:p>
          <a:pPr marL="228600" lvl="1" indent="-228600" algn="l" defTabSz="977900">
            <a:lnSpc>
              <a:spcPct val="90000"/>
            </a:lnSpc>
            <a:spcBef>
              <a:spcPct val="0"/>
            </a:spcBef>
            <a:spcAft>
              <a:spcPct val="15000"/>
            </a:spcAft>
            <a:buChar char="••"/>
          </a:pPr>
          <a:r>
            <a:rPr lang="en-US" sz="2200" kern="1200" dirty="0" smtClean="0">
              <a:latin typeface="Century Gothic" pitchFamily="34" charset="0"/>
            </a:rPr>
            <a:t>Rails: </a:t>
          </a:r>
          <a:r>
            <a:rPr lang="en-US" sz="2200" kern="1200" dirty="0" err="1" smtClean="0">
              <a:latin typeface="Century Gothic" pitchFamily="34" charset="0"/>
            </a:rPr>
            <a:t>RESTful</a:t>
          </a:r>
          <a:r>
            <a:rPr lang="en-US" sz="2200" kern="1200" dirty="0" smtClean="0">
              <a:latin typeface="Century Gothic" pitchFamily="34" charset="0"/>
            </a:rPr>
            <a:t> routing </a:t>
          </a:r>
          <a:endParaRPr lang="en-US" sz="2200" kern="1200" dirty="0">
            <a:latin typeface="Century Gothic" pitchFamily="34" charset="0"/>
          </a:endParaRPr>
        </a:p>
      </dsp:txBody>
      <dsp:txXfrm>
        <a:off x="9118678" y="2325"/>
        <a:ext cx="4186349" cy="4186349"/>
      </dsp:txXfrm>
    </dsp:sp>
    <dsp:sp modelId="{471602ED-AC13-473F-8FD7-9E0E7C1908AC}">
      <dsp:nvSpPr>
        <dsp:cNvPr id="0" name=""/>
        <dsp:cNvSpPr/>
      </dsp:nvSpPr>
      <dsp:spPr>
        <a:xfrm>
          <a:off x="13644958" y="881458"/>
          <a:ext cx="2428082" cy="242808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latin typeface="Century Gothic" pitchFamily="34" charset="0"/>
          </a:endParaRPr>
        </a:p>
      </dsp:txBody>
      <dsp:txXfrm>
        <a:off x="13644958" y="881458"/>
        <a:ext cx="2428082" cy="2428082"/>
      </dsp:txXfrm>
    </dsp:sp>
    <dsp:sp modelId="{3CE00B9A-C383-45D5-A8D7-0BAE5C31A471}">
      <dsp:nvSpPr>
        <dsp:cNvPr id="0" name=""/>
        <dsp:cNvSpPr/>
      </dsp:nvSpPr>
      <dsp:spPr>
        <a:xfrm>
          <a:off x="16412972" y="2325"/>
          <a:ext cx="4186349" cy="41863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l" defTabSz="1244600">
            <a:lnSpc>
              <a:spcPct val="90000"/>
            </a:lnSpc>
            <a:spcBef>
              <a:spcPct val="0"/>
            </a:spcBef>
            <a:spcAft>
              <a:spcPct val="35000"/>
            </a:spcAft>
          </a:pPr>
          <a:r>
            <a:rPr lang="en-US" sz="2800" kern="1200" dirty="0" smtClean="0">
              <a:latin typeface="Century Gothic" pitchFamily="34" charset="0"/>
            </a:rPr>
            <a:t>Security</a:t>
          </a:r>
          <a:endParaRPr lang="en-US" sz="2800" kern="1200" dirty="0">
            <a:latin typeface="Century Gothic" pitchFamily="34" charset="0"/>
          </a:endParaRPr>
        </a:p>
        <a:p>
          <a:pPr marL="228600" lvl="1" indent="-228600" algn="l" defTabSz="977900">
            <a:lnSpc>
              <a:spcPct val="90000"/>
            </a:lnSpc>
            <a:spcBef>
              <a:spcPct val="0"/>
            </a:spcBef>
            <a:spcAft>
              <a:spcPct val="15000"/>
            </a:spcAft>
            <a:buChar char="••"/>
          </a:pPr>
          <a:r>
            <a:rPr lang="en-US" sz="2200" kern="1200" dirty="0" smtClean="0">
              <a:latin typeface="Century Gothic" pitchFamily="34" charset="0"/>
            </a:rPr>
            <a:t>LAMP: Anti-SQL code injection, </a:t>
          </a:r>
          <a:r>
            <a:rPr lang="en-US" sz="2200" kern="1200" dirty="0" err="1" smtClean="0">
              <a:latin typeface="Century Gothic" pitchFamily="34" charset="0"/>
            </a:rPr>
            <a:t>PhP</a:t>
          </a:r>
          <a:r>
            <a:rPr lang="en-US" sz="2200" kern="1200" dirty="0" smtClean="0">
              <a:latin typeface="Century Gothic" pitchFamily="34" charset="0"/>
            </a:rPr>
            <a:t> Validations</a:t>
          </a:r>
          <a:endParaRPr lang="en-US" sz="2200" kern="1200" dirty="0">
            <a:latin typeface="Century Gothic" pitchFamily="34" charset="0"/>
          </a:endParaRPr>
        </a:p>
        <a:p>
          <a:pPr marL="228600" lvl="1" indent="-228600" algn="l" defTabSz="977900">
            <a:lnSpc>
              <a:spcPct val="90000"/>
            </a:lnSpc>
            <a:spcBef>
              <a:spcPct val="0"/>
            </a:spcBef>
            <a:spcAft>
              <a:spcPct val="15000"/>
            </a:spcAft>
            <a:buChar char="••"/>
          </a:pPr>
          <a:r>
            <a:rPr lang="en-US" sz="2200" kern="1200" dirty="0" smtClean="0">
              <a:latin typeface="Century Gothic" pitchFamily="34" charset="0"/>
            </a:rPr>
            <a:t>Rails: Object Abstraction, Ruby Validations</a:t>
          </a:r>
          <a:endParaRPr lang="en-US" sz="2200" kern="1200" dirty="0">
            <a:latin typeface="Century Gothic" pitchFamily="34" charset="0"/>
          </a:endParaRPr>
        </a:p>
      </dsp:txBody>
      <dsp:txXfrm>
        <a:off x="16412972" y="2325"/>
        <a:ext cx="4186349" cy="4186349"/>
      </dsp:txXfrm>
    </dsp:sp>
    <dsp:sp modelId="{0520492F-452C-4E55-8A1B-22231D55C338}">
      <dsp:nvSpPr>
        <dsp:cNvPr id="0" name=""/>
        <dsp:cNvSpPr/>
      </dsp:nvSpPr>
      <dsp:spPr>
        <a:xfrm>
          <a:off x="20939253" y="881458"/>
          <a:ext cx="2428082" cy="2428082"/>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latin typeface="Century Gothic" pitchFamily="34" charset="0"/>
          </a:endParaRPr>
        </a:p>
      </dsp:txBody>
      <dsp:txXfrm>
        <a:off x="20939253" y="881458"/>
        <a:ext cx="2428082" cy="2428082"/>
      </dsp:txXfrm>
    </dsp:sp>
    <dsp:sp modelId="{3F372557-7702-4301-9B33-70D1B9FAD7A6}">
      <dsp:nvSpPr>
        <dsp:cNvPr id="0" name=""/>
        <dsp:cNvSpPr/>
      </dsp:nvSpPr>
      <dsp:spPr>
        <a:xfrm>
          <a:off x="23707267" y="2325"/>
          <a:ext cx="4186349" cy="41863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latin typeface="Century Gothic" pitchFamily="34" charset="0"/>
            </a:rPr>
            <a:t>Ruby on Rails MOSH Implementation</a:t>
          </a:r>
          <a:endParaRPr lang="en-US" sz="2800" kern="1200" dirty="0">
            <a:latin typeface="Century Gothic" pitchFamily="34" charset="0"/>
          </a:endParaRPr>
        </a:p>
      </dsp:txBody>
      <dsp:txXfrm>
        <a:off x="23707267" y="2325"/>
        <a:ext cx="4186349" cy="4186349"/>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5CD7A3-97F5-4AE7-91BB-5A7A2567E92D}" type="datetimeFigureOut">
              <a:rPr lang="en-US" smtClean="0"/>
              <a:pPr/>
              <a:t>2/10/2014</a:t>
            </a:fld>
            <a:endParaRPr lang="en-US"/>
          </a:p>
        </p:txBody>
      </p:sp>
      <p:sp>
        <p:nvSpPr>
          <p:cNvPr id="4" name="Slide Image Placeholder 3"/>
          <p:cNvSpPr>
            <a:spLocks noGrp="1" noRot="1" noChangeAspect="1"/>
          </p:cNvSpPr>
          <p:nvPr>
            <p:ph type="sldImg" idx="2"/>
          </p:nvPr>
        </p:nvSpPr>
        <p:spPr>
          <a:xfrm>
            <a:off x="1047750" y="685800"/>
            <a:ext cx="4762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1D1B1C-1F87-4AB4-A07E-921016405C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685800"/>
            <a:ext cx="47625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1D1B1C-1F87-4AB4-A07E-921016405C9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10226044"/>
            <a:ext cx="38862000" cy="7056122"/>
          </a:xfrm>
        </p:spPr>
        <p:txBody>
          <a:bodyPr/>
          <a:lstStyle/>
          <a:p>
            <a:r>
              <a:rPr lang="en-US" smtClean="0"/>
              <a:t>Click to edit Master title style</a:t>
            </a:r>
            <a:endParaRPr lang="en-US"/>
          </a:p>
        </p:txBody>
      </p:sp>
      <p:sp>
        <p:nvSpPr>
          <p:cNvPr id="3" name="Subtitle 2"/>
          <p:cNvSpPr>
            <a:spLocks noGrp="1"/>
          </p:cNvSpPr>
          <p:nvPr>
            <p:ph type="subTitle" idx="1"/>
          </p:nvPr>
        </p:nvSpPr>
        <p:spPr>
          <a:xfrm>
            <a:off x="6858000" y="18653760"/>
            <a:ext cx="32004000" cy="8412480"/>
          </a:xfrm>
        </p:spPr>
        <p:txBody>
          <a:bodyPr/>
          <a:lstStyle>
            <a:lvl1pPr marL="0" indent="0" algn="ctr">
              <a:buNone/>
              <a:defRPr>
                <a:solidFill>
                  <a:schemeClr val="tx1">
                    <a:tint val="75000"/>
                  </a:schemeClr>
                </a:solidFill>
              </a:defRPr>
            </a:lvl1pPr>
            <a:lvl2pPr marL="2147642" indent="0" algn="ctr">
              <a:buNone/>
              <a:defRPr>
                <a:solidFill>
                  <a:schemeClr val="tx1">
                    <a:tint val="75000"/>
                  </a:schemeClr>
                </a:solidFill>
              </a:defRPr>
            </a:lvl2pPr>
            <a:lvl3pPr marL="4295283" indent="0" algn="ctr">
              <a:buNone/>
              <a:defRPr>
                <a:solidFill>
                  <a:schemeClr val="tx1">
                    <a:tint val="75000"/>
                  </a:schemeClr>
                </a:solidFill>
              </a:defRPr>
            </a:lvl3pPr>
            <a:lvl4pPr marL="6442925" indent="0" algn="ctr">
              <a:buNone/>
              <a:defRPr>
                <a:solidFill>
                  <a:schemeClr val="tx1">
                    <a:tint val="75000"/>
                  </a:schemeClr>
                </a:solidFill>
              </a:defRPr>
            </a:lvl4pPr>
            <a:lvl5pPr marL="8590567" indent="0" algn="ctr">
              <a:buNone/>
              <a:defRPr>
                <a:solidFill>
                  <a:schemeClr val="tx1">
                    <a:tint val="75000"/>
                  </a:schemeClr>
                </a:solidFill>
              </a:defRPr>
            </a:lvl5pPr>
            <a:lvl6pPr marL="10738209" indent="0" algn="ctr">
              <a:buNone/>
              <a:defRPr>
                <a:solidFill>
                  <a:schemeClr val="tx1">
                    <a:tint val="75000"/>
                  </a:schemeClr>
                </a:solidFill>
              </a:defRPr>
            </a:lvl6pPr>
            <a:lvl7pPr marL="12885851" indent="0" algn="ctr">
              <a:buNone/>
              <a:defRPr>
                <a:solidFill>
                  <a:schemeClr val="tx1">
                    <a:tint val="75000"/>
                  </a:schemeClr>
                </a:solidFill>
              </a:defRPr>
            </a:lvl7pPr>
            <a:lvl8pPr marL="15033493" indent="0" algn="ctr">
              <a:buNone/>
              <a:defRPr>
                <a:solidFill>
                  <a:schemeClr val="tx1">
                    <a:tint val="75000"/>
                  </a:schemeClr>
                </a:solidFill>
              </a:defRPr>
            </a:lvl8pPr>
            <a:lvl9pPr marL="1718113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7937D0-616F-40D8-A464-29A8EE49782A}"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DEF64-1FB9-44D5-9393-93EB9501EB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7937D0-616F-40D8-A464-29A8EE49782A}"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DEF64-1FB9-44D5-9393-93EB9501EB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147000" y="1318269"/>
            <a:ext cx="10287000" cy="2808732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0" y="1318269"/>
            <a:ext cx="30099000" cy="280873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7937D0-616F-40D8-A464-29A8EE49782A}"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DEF64-1FB9-44D5-9393-93EB9501EB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7937D0-616F-40D8-A464-29A8EE49782A}"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DEF64-1FB9-44D5-9393-93EB9501EB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11565" y="21153122"/>
            <a:ext cx="38862000" cy="6537960"/>
          </a:xfrm>
        </p:spPr>
        <p:txBody>
          <a:bodyPr anchor="t"/>
          <a:lstStyle>
            <a:lvl1pPr algn="l">
              <a:defRPr sz="18800" b="1" cap="all"/>
            </a:lvl1pPr>
          </a:lstStyle>
          <a:p>
            <a:r>
              <a:rPr lang="en-US" smtClean="0"/>
              <a:t>Click to edit Master title style</a:t>
            </a:r>
            <a:endParaRPr lang="en-US"/>
          </a:p>
        </p:txBody>
      </p:sp>
      <p:sp>
        <p:nvSpPr>
          <p:cNvPr id="3" name="Text Placeholder 2"/>
          <p:cNvSpPr>
            <a:spLocks noGrp="1"/>
          </p:cNvSpPr>
          <p:nvPr>
            <p:ph type="body" idx="1"/>
          </p:nvPr>
        </p:nvSpPr>
        <p:spPr>
          <a:xfrm>
            <a:off x="3611565" y="13952225"/>
            <a:ext cx="38862000" cy="7200898"/>
          </a:xfrm>
        </p:spPr>
        <p:txBody>
          <a:bodyPr anchor="b"/>
          <a:lstStyle>
            <a:lvl1pPr marL="0" indent="0">
              <a:buNone/>
              <a:defRPr sz="9400">
                <a:solidFill>
                  <a:schemeClr val="tx1">
                    <a:tint val="75000"/>
                  </a:schemeClr>
                </a:solidFill>
              </a:defRPr>
            </a:lvl1pPr>
            <a:lvl2pPr marL="2147642" indent="0">
              <a:buNone/>
              <a:defRPr sz="8400">
                <a:solidFill>
                  <a:schemeClr val="tx1">
                    <a:tint val="75000"/>
                  </a:schemeClr>
                </a:solidFill>
              </a:defRPr>
            </a:lvl2pPr>
            <a:lvl3pPr marL="4295283" indent="0">
              <a:buNone/>
              <a:defRPr sz="7500">
                <a:solidFill>
                  <a:schemeClr val="tx1">
                    <a:tint val="75000"/>
                  </a:schemeClr>
                </a:solidFill>
              </a:defRPr>
            </a:lvl3pPr>
            <a:lvl4pPr marL="6442925" indent="0">
              <a:buNone/>
              <a:defRPr sz="6600">
                <a:solidFill>
                  <a:schemeClr val="tx1">
                    <a:tint val="75000"/>
                  </a:schemeClr>
                </a:solidFill>
              </a:defRPr>
            </a:lvl4pPr>
            <a:lvl5pPr marL="8590567" indent="0">
              <a:buNone/>
              <a:defRPr sz="6600">
                <a:solidFill>
                  <a:schemeClr val="tx1">
                    <a:tint val="75000"/>
                  </a:schemeClr>
                </a:solidFill>
              </a:defRPr>
            </a:lvl5pPr>
            <a:lvl6pPr marL="10738209" indent="0">
              <a:buNone/>
              <a:defRPr sz="6600">
                <a:solidFill>
                  <a:schemeClr val="tx1">
                    <a:tint val="75000"/>
                  </a:schemeClr>
                </a:solidFill>
              </a:defRPr>
            </a:lvl6pPr>
            <a:lvl7pPr marL="12885851" indent="0">
              <a:buNone/>
              <a:defRPr sz="6600">
                <a:solidFill>
                  <a:schemeClr val="tx1">
                    <a:tint val="75000"/>
                  </a:schemeClr>
                </a:solidFill>
              </a:defRPr>
            </a:lvl7pPr>
            <a:lvl8pPr marL="15033493" indent="0">
              <a:buNone/>
              <a:defRPr sz="6600">
                <a:solidFill>
                  <a:schemeClr val="tx1">
                    <a:tint val="75000"/>
                  </a:schemeClr>
                </a:solidFill>
              </a:defRPr>
            </a:lvl8pPr>
            <a:lvl9pPr marL="1718113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7937D0-616F-40D8-A464-29A8EE49782A}"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DEF64-1FB9-44D5-9393-93EB9501EB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0" y="7680970"/>
            <a:ext cx="20193000" cy="21724622"/>
          </a:xfrm>
        </p:spPr>
        <p:txBody>
          <a:bodyPr/>
          <a:lstStyle>
            <a:lvl1pPr>
              <a:defRPr sz="132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3241000" y="7680970"/>
            <a:ext cx="20193000" cy="21724622"/>
          </a:xfrm>
        </p:spPr>
        <p:txBody>
          <a:bodyPr/>
          <a:lstStyle>
            <a:lvl1pPr>
              <a:defRPr sz="132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7937D0-616F-40D8-A464-29A8EE49782A}" type="datetimeFigureOut">
              <a:rPr lang="en-US" smtClean="0"/>
              <a:pPr/>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DEF64-1FB9-44D5-9393-93EB9501EB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3" y="7368547"/>
            <a:ext cx="20200940" cy="3070858"/>
          </a:xfrm>
        </p:spPr>
        <p:txBody>
          <a:bodyPr anchor="b"/>
          <a:lstStyle>
            <a:lvl1pPr marL="0" indent="0">
              <a:buNone/>
              <a:defRPr sz="11200" b="1"/>
            </a:lvl1pPr>
            <a:lvl2pPr marL="2147642" indent="0">
              <a:buNone/>
              <a:defRPr sz="9400" b="1"/>
            </a:lvl2pPr>
            <a:lvl3pPr marL="4295283" indent="0">
              <a:buNone/>
              <a:defRPr sz="8400" b="1"/>
            </a:lvl3pPr>
            <a:lvl4pPr marL="6442925" indent="0">
              <a:buNone/>
              <a:defRPr sz="7500" b="1"/>
            </a:lvl4pPr>
            <a:lvl5pPr marL="8590567" indent="0">
              <a:buNone/>
              <a:defRPr sz="7500" b="1"/>
            </a:lvl5pPr>
            <a:lvl6pPr marL="10738209" indent="0">
              <a:buNone/>
              <a:defRPr sz="7500" b="1"/>
            </a:lvl6pPr>
            <a:lvl7pPr marL="12885851" indent="0">
              <a:buNone/>
              <a:defRPr sz="7500" b="1"/>
            </a:lvl7pPr>
            <a:lvl8pPr marL="15033493" indent="0">
              <a:buNone/>
              <a:defRPr sz="7500" b="1"/>
            </a:lvl8pPr>
            <a:lvl9pPr marL="17181134"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2286003" y="10439403"/>
            <a:ext cx="20200940" cy="18966184"/>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3225129" y="7368547"/>
            <a:ext cx="20208875" cy="3070858"/>
          </a:xfrm>
        </p:spPr>
        <p:txBody>
          <a:bodyPr anchor="b"/>
          <a:lstStyle>
            <a:lvl1pPr marL="0" indent="0">
              <a:buNone/>
              <a:defRPr sz="11200" b="1"/>
            </a:lvl1pPr>
            <a:lvl2pPr marL="2147642" indent="0">
              <a:buNone/>
              <a:defRPr sz="9400" b="1"/>
            </a:lvl2pPr>
            <a:lvl3pPr marL="4295283" indent="0">
              <a:buNone/>
              <a:defRPr sz="8400" b="1"/>
            </a:lvl3pPr>
            <a:lvl4pPr marL="6442925" indent="0">
              <a:buNone/>
              <a:defRPr sz="7500" b="1"/>
            </a:lvl4pPr>
            <a:lvl5pPr marL="8590567" indent="0">
              <a:buNone/>
              <a:defRPr sz="7500" b="1"/>
            </a:lvl5pPr>
            <a:lvl6pPr marL="10738209" indent="0">
              <a:buNone/>
              <a:defRPr sz="7500" b="1"/>
            </a:lvl6pPr>
            <a:lvl7pPr marL="12885851" indent="0">
              <a:buNone/>
              <a:defRPr sz="7500" b="1"/>
            </a:lvl7pPr>
            <a:lvl8pPr marL="15033493" indent="0">
              <a:buNone/>
              <a:defRPr sz="7500" b="1"/>
            </a:lvl8pPr>
            <a:lvl9pPr marL="17181134"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23225129" y="10439403"/>
            <a:ext cx="20208875" cy="18966184"/>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7937D0-616F-40D8-A464-29A8EE49782A}" type="datetimeFigureOut">
              <a:rPr lang="en-US" smtClean="0"/>
              <a:pPr/>
              <a:t>2/10/2014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3DEF64-1FB9-44D5-9393-93EB9501EB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7937D0-616F-40D8-A464-29A8EE49782A}" type="datetimeFigureOut">
              <a:rPr lang="en-US" smtClean="0"/>
              <a:pPr/>
              <a:t>2/10/2014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3DEF64-1FB9-44D5-9393-93EB9501EB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7937D0-616F-40D8-A464-29A8EE49782A}" type="datetimeFigureOut">
              <a:rPr lang="en-US" smtClean="0"/>
              <a:pPr/>
              <a:t>2/10/2014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3DEF64-1FB9-44D5-9393-93EB9501EB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6" y="1310640"/>
            <a:ext cx="15041565" cy="5577840"/>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7875250" y="1310645"/>
            <a:ext cx="25558750" cy="28094942"/>
          </a:xfrm>
        </p:spPr>
        <p:txBody>
          <a:bodyPr/>
          <a:lstStyle>
            <a:lvl1pPr>
              <a:defRPr sz="15100"/>
            </a:lvl1pPr>
            <a:lvl2pPr>
              <a:defRPr sz="132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86006" y="6888485"/>
            <a:ext cx="15041565" cy="22517102"/>
          </a:xfrm>
        </p:spPr>
        <p:txBody>
          <a:bodyPr/>
          <a:lstStyle>
            <a:lvl1pPr marL="0" indent="0">
              <a:buNone/>
              <a:defRPr sz="6600"/>
            </a:lvl1pPr>
            <a:lvl2pPr marL="2147642" indent="0">
              <a:buNone/>
              <a:defRPr sz="5600"/>
            </a:lvl2pPr>
            <a:lvl3pPr marL="4295283" indent="0">
              <a:buNone/>
              <a:defRPr sz="4700"/>
            </a:lvl3pPr>
            <a:lvl4pPr marL="6442925" indent="0">
              <a:buNone/>
              <a:defRPr sz="4300"/>
            </a:lvl4pPr>
            <a:lvl5pPr marL="8590567" indent="0">
              <a:buNone/>
              <a:defRPr sz="4300"/>
            </a:lvl5pPr>
            <a:lvl6pPr marL="10738209" indent="0">
              <a:buNone/>
              <a:defRPr sz="4300"/>
            </a:lvl6pPr>
            <a:lvl7pPr marL="12885851" indent="0">
              <a:buNone/>
              <a:defRPr sz="4300"/>
            </a:lvl7pPr>
            <a:lvl8pPr marL="15033493" indent="0">
              <a:buNone/>
              <a:defRPr sz="4300"/>
            </a:lvl8pPr>
            <a:lvl9pPr marL="1718113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7937D0-616F-40D8-A464-29A8EE49782A}" type="datetimeFigureOut">
              <a:rPr lang="en-US" smtClean="0"/>
              <a:pPr/>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DEF64-1FB9-44D5-9393-93EB9501EB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61440" y="23042881"/>
            <a:ext cx="27432000" cy="2720342"/>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8961440" y="2941322"/>
            <a:ext cx="27432000" cy="19751040"/>
          </a:xfrm>
        </p:spPr>
        <p:txBody>
          <a:bodyPr/>
          <a:lstStyle>
            <a:lvl1pPr marL="0" indent="0">
              <a:buNone/>
              <a:defRPr sz="15100"/>
            </a:lvl1pPr>
            <a:lvl2pPr marL="2147642" indent="0">
              <a:buNone/>
              <a:defRPr sz="13200"/>
            </a:lvl2pPr>
            <a:lvl3pPr marL="4295283" indent="0">
              <a:buNone/>
              <a:defRPr sz="11200"/>
            </a:lvl3pPr>
            <a:lvl4pPr marL="6442925" indent="0">
              <a:buNone/>
              <a:defRPr sz="9400"/>
            </a:lvl4pPr>
            <a:lvl5pPr marL="8590567" indent="0">
              <a:buNone/>
              <a:defRPr sz="9400"/>
            </a:lvl5pPr>
            <a:lvl6pPr marL="10738209" indent="0">
              <a:buNone/>
              <a:defRPr sz="9400"/>
            </a:lvl6pPr>
            <a:lvl7pPr marL="12885851" indent="0">
              <a:buNone/>
              <a:defRPr sz="9400"/>
            </a:lvl7pPr>
            <a:lvl8pPr marL="15033493" indent="0">
              <a:buNone/>
              <a:defRPr sz="9400"/>
            </a:lvl8pPr>
            <a:lvl9pPr marL="17181134" indent="0">
              <a:buNone/>
              <a:defRPr sz="9400"/>
            </a:lvl9pPr>
          </a:lstStyle>
          <a:p>
            <a:endParaRPr lang="en-US"/>
          </a:p>
        </p:txBody>
      </p:sp>
      <p:sp>
        <p:nvSpPr>
          <p:cNvPr id="4" name="Text Placeholder 3"/>
          <p:cNvSpPr>
            <a:spLocks noGrp="1"/>
          </p:cNvSpPr>
          <p:nvPr>
            <p:ph type="body" sz="half" idx="2"/>
          </p:nvPr>
        </p:nvSpPr>
        <p:spPr>
          <a:xfrm>
            <a:off x="8961440" y="25763223"/>
            <a:ext cx="27432000" cy="3863338"/>
          </a:xfrm>
        </p:spPr>
        <p:txBody>
          <a:bodyPr/>
          <a:lstStyle>
            <a:lvl1pPr marL="0" indent="0">
              <a:buNone/>
              <a:defRPr sz="6600"/>
            </a:lvl1pPr>
            <a:lvl2pPr marL="2147642" indent="0">
              <a:buNone/>
              <a:defRPr sz="5600"/>
            </a:lvl2pPr>
            <a:lvl3pPr marL="4295283" indent="0">
              <a:buNone/>
              <a:defRPr sz="4700"/>
            </a:lvl3pPr>
            <a:lvl4pPr marL="6442925" indent="0">
              <a:buNone/>
              <a:defRPr sz="4300"/>
            </a:lvl4pPr>
            <a:lvl5pPr marL="8590567" indent="0">
              <a:buNone/>
              <a:defRPr sz="4300"/>
            </a:lvl5pPr>
            <a:lvl6pPr marL="10738209" indent="0">
              <a:buNone/>
              <a:defRPr sz="4300"/>
            </a:lvl6pPr>
            <a:lvl7pPr marL="12885851" indent="0">
              <a:buNone/>
              <a:defRPr sz="4300"/>
            </a:lvl7pPr>
            <a:lvl8pPr marL="15033493" indent="0">
              <a:buNone/>
              <a:defRPr sz="4300"/>
            </a:lvl8pPr>
            <a:lvl9pPr marL="1718113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7937D0-616F-40D8-A464-29A8EE49782A}" type="datetimeFigureOut">
              <a:rPr lang="en-US" smtClean="0"/>
              <a:pPr/>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DEF64-1FB9-44D5-9393-93EB9501EB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0" y="1318264"/>
            <a:ext cx="41148000" cy="5486400"/>
          </a:xfrm>
          <a:prstGeom prst="rect">
            <a:avLst/>
          </a:prstGeom>
        </p:spPr>
        <p:txBody>
          <a:bodyPr vert="horz" lIns="429529" tIns="214764" rIns="429529" bIns="21476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86000" y="7680970"/>
            <a:ext cx="41148000" cy="21724622"/>
          </a:xfrm>
          <a:prstGeom prst="rect">
            <a:avLst/>
          </a:prstGeom>
        </p:spPr>
        <p:txBody>
          <a:bodyPr vert="horz" lIns="429529" tIns="214764" rIns="429529" bIns="21476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86000" y="30510485"/>
            <a:ext cx="10668000" cy="1752602"/>
          </a:xfrm>
          <a:prstGeom prst="rect">
            <a:avLst/>
          </a:prstGeom>
        </p:spPr>
        <p:txBody>
          <a:bodyPr vert="horz" lIns="429529" tIns="214764" rIns="429529" bIns="214764" rtlCol="0" anchor="ctr"/>
          <a:lstStyle>
            <a:lvl1pPr algn="l">
              <a:defRPr sz="5600">
                <a:solidFill>
                  <a:schemeClr val="tx1">
                    <a:tint val="75000"/>
                  </a:schemeClr>
                </a:solidFill>
              </a:defRPr>
            </a:lvl1pPr>
          </a:lstStyle>
          <a:p>
            <a:fld id="{BF7937D0-616F-40D8-A464-29A8EE49782A}" type="datetimeFigureOut">
              <a:rPr lang="en-US" smtClean="0"/>
              <a:pPr/>
              <a:t>2/10/2014</a:t>
            </a:fld>
            <a:endParaRPr lang="en-US"/>
          </a:p>
        </p:txBody>
      </p:sp>
      <p:sp>
        <p:nvSpPr>
          <p:cNvPr id="5" name="Footer Placeholder 4"/>
          <p:cNvSpPr>
            <a:spLocks noGrp="1"/>
          </p:cNvSpPr>
          <p:nvPr>
            <p:ph type="ftr" sz="quarter" idx="3"/>
          </p:nvPr>
        </p:nvSpPr>
        <p:spPr>
          <a:xfrm>
            <a:off x="15621000" y="30510485"/>
            <a:ext cx="14478000" cy="1752602"/>
          </a:xfrm>
          <a:prstGeom prst="rect">
            <a:avLst/>
          </a:prstGeom>
        </p:spPr>
        <p:txBody>
          <a:bodyPr vert="horz" lIns="429529" tIns="214764" rIns="429529" bIns="214764"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2766000" y="30510485"/>
            <a:ext cx="10668000" cy="1752602"/>
          </a:xfrm>
          <a:prstGeom prst="rect">
            <a:avLst/>
          </a:prstGeom>
        </p:spPr>
        <p:txBody>
          <a:bodyPr vert="horz" lIns="429529" tIns="214764" rIns="429529" bIns="214764" rtlCol="0" anchor="ctr"/>
          <a:lstStyle>
            <a:lvl1pPr algn="r">
              <a:defRPr sz="5600">
                <a:solidFill>
                  <a:schemeClr val="tx1">
                    <a:tint val="75000"/>
                  </a:schemeClr>
                </a:solidFill>
              </a:defRPr>
            </a:lvl1pPr>
          </a:lstStyle>
          <a:p>
            <a:fld id="{823DEF64-1FB9-44D5-9393-93EB9501EB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95283" rtl="0" eaLnBrk="1" latinLnBrk="0" hangingPunct="1">
        <a:spcBef>
          <a:spcPct val="0"/>
        </a:spcBef>
        <a:buNone/>
        <a:defRPr sz="20700" kern="1200">
          <a:solidFill>
            <a:schemeClr val="tx1"/>
          </a:solidFill>
          <a:latin typeface="+mj-lt"/>
          <a:ea typeface="+mj-ea"/>
          <a:cs typeface="+mj-cs"/>
        </a:defRPr>
      </a:lvl1pPr>
    </p:titleStyle>
    <p:bodyStyle>
      <a:lvl1pPr marL="1610731" indent="-1610731" algn="l" defTabSz="4295283"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89918" indent="-1342276" algn="l" defTabSz="4295283"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369105" indent="-1073821" algn="l" defTabSz="4295283" rtl="0" eaLnBrk="1" latinLnBrk="0" hangingPunct="1">
        <a:spcBef>
          <a:spcPct val="20000"/>
        </a:spcBef>
        <a:buFont typeface="Arial" pitchFamily="34" charset="0"/>
        <a:buChar char="•"/>
        <a:defRPr sz="11200" kern="1200">
          <a:solidFill>
            <a:schemeClr val="tx1"/>
          </a:solidFill>
          <a:latin typeface="+mn-lt"/>
          <a:ea typeface="+mn-ea"/>
          <a:cs typeface="+mn-cs"/>
        </a:defRPr>
      </a:lvl3pPr>
      <a:lvl4pPr marL="7516746" indent="-1073821" algn="l" defTabSz="4295283"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664388" indent="-1073821" algn="l" defTabSz="4295283"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812030" indent="-1073821" algn="l" defTabSz="4295283"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59671" indent="-1073821" algn="l" defTabSz="4295283"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107313" indent="-1073821" algn="l" defTabSz="4295283"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54956" indent="-1073821" algn="l" defTabSz="4295283"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95283" rtl="0" eaLnBrk="1" latinLnBrk="0" hangingPunct="1">
        <a:defRPr sz="8400" kern="1200">
          <a:solidFill>
            <a:schemeClr val="tx1"/>
          </a:solidFill>
          <a:latin typeface="+mn-lt"/>
          <a:ea typeface="+mn-ea"/>
          <a:cs typeface="+mn-cs"/>
        </a:defRPr>
      </a:lvl1pPr>
      <a:lvl2pPr marL="2147642" algn="l" defTabSz="4295283" rtl="0" eaLnBrk="1" latinLnBrk="0" hangingPunct="1">
        <a:defRPr sz="8400" kern="1200">
          <a:solidFill>
            <a:schemeClr val="tx1"/>
          </a:solidFill>
          <a:latin typeface="+mn-lt"/>
          <a:ea typeface="+mn-ea"/>
          <a:cs typeface="+mn-cs"/>
        </a:defRPr>
      </a:lvl2pPr>
      <a:lvl3pPr marL="4295283" algn="l" defTabSz="4295283" rtl="0" eaLnBrk="1" latinLnBrk="0" hangingPunct="1">
        <a:defRPr sz="8400" kern="1200">
          <a:solidFill>
            <a:schemeClr val="tx1"/>
          </a:solidFill>
          <a:latin typeface="+mn-lt"/>
          <a:ea typeface="+mn-ea"/>
          <a:cs typeface="+mn-cs"/>
        </a:defRPr>
      </a:lvl3pPr>
      <a:lvl4pPr marL="6442925" algn="l" defTabSz="4295283" rtl="0" eaLnBrk="1" latinLnBrk="0" hangingPunct="1">
        <a:defRPr sz="8400" kern="1200">
          <a:solidFill>
            <a:schemeClr val="tx1"/>
          </a:solidFill>
          <a:latin typeface="+mn-lt"/>
          <a:ea typeface="+mn-ea"/>
          <a:cs typeface="+mn-cs"/>
        </a:defRPr>
      </a:lvl4pPr>
      <a:lvl5pPr marL="8590567" algn="l" defTabSz="4295283" rtl="0" eaLnBrk="1" latinLnBrk="0" hangingPunct="1">
        <a:defRPr sz="8400" kern="1200">
          <a:solidFill>
            <a:schemeClr val="tx1"/>
          </a:solidFill>
          <a:latin typeface="+mn-lt"/>
          <a:ea typeface="+mn-ea"/>
          <a:cs typeface="+mn-cs"/>
        </a:defRPr>
      </a:lvl5pPr>
      <a:lvl6pPr marL="10738209" algn="l" defTabSz="4295283" rtl="0" eaLnBrk="1" latinLnBrk="0" hangingPunct="1">
        <a:defRPr sz="8400" kern="1200">
          <a:solidFill>
            <a:schemeClr val="tx1"/>
          </a:solidFill>
          <a:latin typeface="+mn-lt"/>
          <a:ea typeface="+mn-ea"/>
          <a:cs typeface="+mn-cs"/>
        </a:defRPr>
      </a:lvl6pPr>
      <a:lvl7pPr marL="12885851" algn="l" defTabSz="4295283" rtl="0" eaLnBrk="1" latinLnBrk="0" hangingPunct="1">
        <a:defRPr sz="8400" kern="1200">
          <a:solidFill>
            <a:schemeClr val="tx1"/>
          </a:solidFill>
          <a:latin typeface="+mn-lt"/>
          <a:ea typeface="+mn-ea"/>
          <a:cs typeface="+mn-cs"/>
        </a:defRPr>
      </a:lvl7pPr>
      <a:lvl8pPr marL="15033493" algn="l" defTabSz="4295283" rtl="0" eaLnBrk="1" latinLnBrk="0" hangingPunct="1">
        <a:defRPr sz="8400" kern="1200">
          <a:solidFill>
            <a:schemeClr val="tx1"/>
          </a:solidFill>
          <a:latin typeface="+mn-lt"/>
          <a:ea typeface="+mn-ea"/>
          <a:cs typeface="+mn-cs"/>
        </a:defRPr>
      </a:lvl8pPr>
      <a:lvl9pPr marL="17181134" algn="l" defTabSz="4295283"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4"/>
          <p:cNvSpPr/>
          <p:nvPr/>
        </p:nvSpPr>
        <p:spPr>
          <a:xfrm>
            <a:off x="-8509000" y="-165100"/>
            <a:ext cx="54965600" cy="3822700"/>
          </a:xfrm>
          <a:custGeom>
            <a:avLst/>
            <a:gdLst>
              <a:gd name="connsiteX0" fmla="*/ 8509000 w 54965600"/>
              <a:gd name="connsiteY0" fmla="*/ 3822700 h 3822700"/>
              <a:gd name="connsiteX1" fmla="*/ 54152800 w 54965600"/>
              <a:gd name="connsiteY1" fmla="*/ 1155700 h 3822700"/>
              <a:gd name="connsiteX2" fmla="*/ 7442200 w 54965600"/>
              <a:gd name="connsiteY2" fmla="*/ 1308100 h 3822700"/>
              <a:gd name="connsiteX3" fmla="*/ 54533800 w 54965600"/>
              <a:gd name="connsiteY3" fmla="*/ 2908300 h 3822700"/>
              <a:gd name="connsiteX4" fmla="*/ 7594600 w 54965600"/>
              <a:gd name="connsiteY4" fmla="*/ 2679700 h 3822700"/>
              <a:gd name="connsiteX5" fmla="*/ 54914800 w 54965600"/>
              <a:gd name="connsiteY5" fmla="*/ 1993900 h 3822700"/>
              <a:gd name="connsiteX6" fmla="*/ 7899400 w 54965600"/>
              <a:gd name="connsiteY6" fmla="*/ 165100 h 3822700"/>
              <a:gd name="connsiteX7" fmla="*/ 7518400 w 54965600"/>
              <a:gd name="connsiteY7" fmla="*/ 1003300 h 382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965600" h="3822700">
                <a:moveTo>
                  <a:pt x="8509000" y="3822700"/>
                </a:moveTo>
                <a:lnTo>
                  <a:pt x="54152800" y="1155700"/>
                </a:lnTo>
                <a:cubicBezTo>
                  <a:pt x="53975000" y="736600"/>
                  <a:pt x="7378700" y="1016000"/>
                  <a:pt x="7442200" y="1308100"/>
                </a:cubicBezTo>
                <a:cubicBezTo>
                  <a:pt x="7505700" y="1600200"/>
                  <a:pt x="54508400" y="2679700"/>
                  <a:pt x="54533800" y="2908300"/>
                </a:cubicBezTo>
                <a:cubicBezTo>
                  <a:pt x="54559200" y="3136900"/>
                  <a:pt x="7531100" y="2832100"/>
                  <a:pt x="7594600" y="2679700"/>
                </a:cubicBezTo>
                <a:cubicBezTo>
                  <a:pt x="7658100" y="2527300"/>
                  <a:pt x="54864000" y="2413000"/>
                  <a:pt x="54914800" y="1993900"/>
                </a:cubicBezTo>
                <a:cubicBezTo>
                  <a:pt x="54965600" y="1574800"/>
                  <a:pt x="15798800" y="330200"/>
                  <a:pt x="7899400" y="165100"/>
                </a:cubicBezTo>
                <a:cubicBezTo>
                  <a:pt x="0" y="0"/>
                  <a:pt x="3759200" y="501650"/>
                  <a:pt x="7518400" y="1003300"/>
                </a:cubicBezTo>
              </a:path>
            </a:pathLst>
          </a:custGeom>
          <a:ln w="762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1111250" y="152401"/>
            <a:ext cx="43497500" cy="3816429"/>
          </a:xfrm>
          <a:prstGeom prst="rect">
            <a:avLst/>
          </a:prstGeom>
          <a:noFill/>
        </p:spPr>
        <p:txBody>
          <a:bodyPr wrap="square" rtlCol="0">
            <a:spAutoFit/>
          </a:bodyPr>
          <a:lstStyle/>
          <a:p>
            <a:pPr algn="ctr"/>
            <a:r>
              <a:rPr lang="en-US" sz="8000" dirty="0" smtClean="0">
                <a:effectLst>
                  <a:glow rad="101600">
                    <a:schemeClr val="bg1">
                      <a:alpha val="60000"/>
                    </a:schemeClr>
                  </a:glow>
                </a:effectLst>
                <a:latin typeface="Century Gothic" pitchFamily="34" charset="0"/>
              </a:rPr>
              <a:t>Finding the Right Tool For the Job:</a:t>
            </a:r>
          </a:p>
          <a:p>
            <a:pPr algn="ctr"/>
            <a:r>
              <a:rPr lang="en-US" sz="9600" dirty="0" smtClean="0">
                <a:effectLst>
                  <a:glow rad="101600">
                    <a:schemeClr val="bg1">
                      <a:alpha val="60000"/>
                    </a:schemeClr>
                  </a:glow>
                </a:effectLst>
                <a:latin typeface="Century Gothic" pitchFamily="34" charset="0"/>
              </a:rPr>
              <a:t>Agile Development for Ruby on Rails</a:t>
            </a:r>
          </a:p>
          <a:p>
            <a:pPr algn="ctr"/>
            <a:r>
              <a:rPr lang="en-US" sz="5400" i="1" dirty="0" smtClean="0">
                <a:solidFill>
                  <a:schemeClr val="bg1">
                    <a:lumMod val="50000"/>
                  </a:schemeClr>
                </a:solidFill>
                <a:latin typeface="Century Gothic" pitchFamily="34" charset="0"/>
              </a:rPr>
              <a:t>Presented by:</a:t>
            </a:r>
            <a:r>
              <a:rPr lang="en-US" sz="5400" dirty="0" smtClean="0">
                <a:solidFill>
                  <a:schemeClr val="bg1">
                    <a:lumMod val="50000"/>
                  </a:schemeClr>
                </a:solidFill>
                <a:latin typeface="Century Gothic" pitchFamily="34" charset="0"/>
              </a:rPr>
              <a:t> Faith-Anne Kocadag • fk4687@stu.armstrong.edu</a:t>
            </a:r>
            <a:r>
              <a:rPr lang="en-US" sz="6000" dirty="0" smtClean="0">
                <a:solidFill>
                  <a:schemeClr val="bg1">
                    <a:lumMod val="50000"/>
                  </a:schemeClr>
                </a:solidFill>
                <a:latin typeface="Century Gothic" pitchFamily="34" charset="0"/>
              </a:rPr>
              <a:t> </a:t>
            </a:r>
            <a:endParaRPr lang="en-US" sz="5400" dirty="0">
              <a:solidFill>
                <a:schemeClr val="bg1">
                  <a:lumMod val="50000"/>
                </a:schemeClr>
              </a:solidFill>
              <a:latin typeface="Century Gothic" pitchFamily="34" charset="0"/>
            </a:endParaRPr>
          </a:p>
        </p:txBody>
      </p:sp>
      <p:graphicFrame>
        <p:nvGraphicFramePr>
          <p:cNvPr id="18" name="Diagram 17"/>
          <p:cNvGraphicFramePr/>
          <p:nvPr/>
        </p:nvGraphicFramePr>
        <p:xfrm>
          <a:off x="990601" y="28117800"/>
          <a:ext cx="297180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p:cNvPicPr>
            <a:picLocks noChangeAspect="1" noChangeArrowheads="1"/>
          </p:cNvPicPr>
          <p:nvPr/>
        </p:nvPicPr>
        <p:blipFill>
          <a:blip r:embed="rId8" cstate="print"/>
          <a:srcRect/>
          <a:stretch>
            <a:fillRect/>
          </a:stretch>
        </p:blipFill>
        <p:spPr bwMode="auto">
          <a:xfrm>
            <a:off x="29205655" y="25146000"/>
            <a:ext cx="1579145" cy="8001000"/>
          </a:xfrm>
          <a:prstGeom prst="rect">
            <a:avLst/>
          </a:prstGeom>
          <a:noFill/>
          <a:ln w="9525">
            <a:noFill/>
            <a:miter lim="800000"/>
            <a:headEnd/>
            <a:tailEnd/>
          </a:ln>
        </p:spPr>
      </p:pic>
      <p:sp>
        <p:nvSpPr>
          <p:cNvPr id="55" name="Rounded Rectangle 54"/>
          <p:cNvSpPr/>
          <p:nvPr/>
        </p:nvSpPr>
        <p:spPr>
          <a:xfrm>
            <a:off x="31318200" y="24841200"/>
            <a:ext cx="13716000" cy="7696200"/>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6600" dirty="0" smtClean="0">
                <a:latin typeface="Century Gothic" pitchFamily="34" charset="0"/>
              </a:rPr>
              <a:t>V. Conclusions:</a:t>
            </a:r>
          </a:p>
          <a:p>
            <a:pPr algn="ctr"/>
            <a:endParaRPr lang="en-US" sz="2000" dirty="0" smtClean="0">
              <a:latin typeface="Century Gothic" pitchFamily="34" charset="0"/>
            </a:endParaRPr>
          </a:p>
          <a:p>
            <a:pPr algn="just"/>
            <a:r>
              <a:rPr lang="en-US" sz="3600" dirty="0" smtClean="0">
                <a:latin typeface="Palatino Linotype" pitchFamily="18" charset="0"/>
              </a:rPr>
              <a:t>Choosing the proper tools for a job is crucial from maximum efficiency and usability. Ruby on Rails proved to be the most apt framework for the creation of the MOSH database application. It was chosen because of its use of abstraction and highly structured model – view – controller architecture, and its highly intuitive routing systems. This focus on convention over configuration lent itself well toward the Agile project management model, and allowed for rapid prototyping and increased client feedback. Increased feedback ensures that the finished product most closely matches client expectations.</a:t>
            </a:r>
          </a:p>
        </p:txBody>
      </p:sp>
      <p:pic>
        <p:nvPicPr>
          <p:cNvPr id="21" name="Picture 4"/>
          <p:cNvPicPr>
            <a:picLocks noChangeAspect="1" noChangeArrowheads="1"/>
          </p:cNvPicPr>
          <p:nvPr/>
        </p:nvPicPr>
        <p:blipFill>
          <a:blip r:embed="rId8" cstate="print"/>
          <a:srcRect/>
          <a:stretch>
            <a:fillRect/>
          </a:stretch>
        </p:blipFill>
        <p:spPr bwMode="auto">
          <a:xfrm rot="10800000">
            <a:off x="381001" y="26212800"/>
            <a:ext cx="1579145" cy="8001000"/>
          </a:xfrm>
          <a:prstGeom prst="rect">
            <a:avLst/>
          </a:prstGeom>
          <a:noFill/>
          <a:ln w="9525">
            <a:noFill/>
            <a:miter lim="800000"/>
            <a:headEnd/>
            <a:tailEnd/>
          </a:ln>
        </p:spPr>
      </p:pic>
      <p:sp>
        <p:nvSpPr>
          <p:cNvPr id="22" name="TextBox 21"/>
          <p:cNvSpPr txBox="1"/>
          <p:nvPr/>
        </p:nvSpPr>
        <p:spPr>
          <a:xfrm>
            <a:off x="6248400" y="26518851"/>
            <a:ext cx="19253994" cy="1107996"/>
          </a:xfrm>
          <a:prstGeom prst="rect">
            <a:avLst/>
          </a:prstGeom>
          <a:noFill/>
        </p:spPr>
        <p:txBody>
          <a:bodyPr wrap="square" rtlCol="0">
            <a:spAutoFit/>
          </a:bodyPr>
          <a:lstStyle/>
          <a:p>
            <a:pPr algn="ctr"/>
            <a:r>
              <a:rPr lang="en-US" sz="6600" dirty="0" smtClean="0">
                <a:latin typeface="Century Gothic" pitchFamily="34" charset="0"/>
              </a:rPr>
              <a:t>Frameworks: Rails over LAMP</a:t>
            </a:r>
            <a:endParaRPr lang="en-US" sz="8000" dirty="0" smtClean="0">
              <a:latin typeface="Century Gothic" pitchFamily="34" charset="0"/>
            </a:endParaRPr>
          </a:p>
        </p:txBody>
      </p:sp>
      <p:sp>
        <p:nvSpPr>
          <p:cNvPr id="65" name="Rounded Rectangle 64"/>
          <p:cNvSpPr/>
          <p:nvPr/>
        </p:nvSpPr>
        <p:spPr>
          <a:xfrm>
            <a:off x="31242000" y="3962400"/>
            <a:ext cx="13716000" cy="20421600"/>
          </a:xfrm>
          <a:prstGeom prst="roundRect">
            <a:avLst/>
          </a:prstGeom>
          <a:ln/>
        </p:spPr>
        <p:style>
          <a:lnRef idx="2">
            <a:schemeClr val="accent3"/>
          </a:lnRef>
          <a:fillRef idx="1">
            <a:schemeClr val="lt1"/>
          </a:fillRef>
          <a:effectRef idx="0">
            <a:schemeClr val="accent3"/>
          </a:effectRef>
          <a:fontRef idx="minor">
            <a:schemeClr val="dk1"/>
          </a:fontRef>
        </p:style>
        <p:txBody>
          <a:bodyPr tIns="0" rtlCol="0" anchor="ctr"/>
          <a:lstStyle/>
          <a:p>
            <a:pPr algn="ctr"/>
            <a:endParaRPr lang="en-US" sz="7200" dirty="0" smtClean="0">
              <a:latin typeface="Century Gothic" pitchFamily="34" charset="0"/>
            </a:endParaRPr>
          </a:p>
          <a:p>
            <a:pPr marL="914400" indent="-914400">
              <a:buFont typeface="+mj-lt"/>
              <a:buAutoNum type="arabicPeriod"/>
            </a:pPr>
            <a:endParaRPr lang="en-US" sz="2000" dirty="0" smtClean="0">
              <a:latin typeface="Century Gothic" pitchFamily="34" charset="0"/>
            </a:endParaRPr>
          </a:p>
          <a:p>
            <a:pPr algn="ctr"/>
            <a:r>
              <a:rPr lang="en-US" sz="6600" dirty="0" smtClean="0">
                <a:latin typeface="Century Gothic" pitchFamily="34" charset="0"/>
              </a:rPr>
              <a:t>III. Aim:</a:t>
            </a:r>
          </a:p>
          <a:p>
            <a:pPr algn="ctr"/>
            <a:endParaRPr lang="en-US" sz="2000" dirty="0" smtClean="0">
              <a:latin typeface="Century Gothic" pitchFamily="34" charset="0"/>
            </a:endParaRPr>
          </a:p>
          <a:p>
            <a:pPr algn="just"/>
            <a:r>
              <a:rPr lang="en-US" sz="3600" dirty="0" smtClean="0">
                <a:latin typeface="Palatino Linotype" pitchFamily="18" charset="0"/>
              </a:rPr>
              <a:t>To develop a web database for use by the AASU Department of Computer Science and Information Technology faculty and staff.</a:t>
            </a:r>
          </a:p>
          <a:p>
            <a:pPr algn="ctr"/>
            <a:endParaRPr lang="en-US" sz="2400" dirty="0" smtClean="0">
              <a:latin typeface="Century Gothic" pitchFamily="34" charset="0"/>
            </a:endParaRPr>
          </a:p>
          <a:p>
            <a:pPr algn="ctr"/>
            <a:r>
              <a:rPr lang="en-US" sz="6600" dirty="0" smtClean="0">
                <a:latin typeface="Century Gothic" pitchFamily="34" charset="0"/>
              </a:rPr>
              <a:t>IV. Results:</a:t>
            </a:r>
          </a:p>
          <a:p>
            <a:pPr algn="ctr"/>
            <a:endParaRPr lang="en-US" sz="2000" dirty="0" smtClean="0">
              <a:latin typeface="Century Gothic" pitchFamily="34" charset="0"/>
            </a:endParaRPr>
          </a:p>
          <a:p>
            <a:pPr algn="just"/>
            <a:r>
              <a:rPr lang="en-US" sz="3600" dirty="0" smtClean="0">
                <a:latin typeface="Palatino Linotype" pitchFamily="18" charset="0"/>
              </a:rPr>
              <a:t>Ruby on Rails was chosen over other frameworks, like LAMP, because of its:</a:t>
            </a:r>
          </a:p>
          <a:p>
            <a:pPr algn="just"/>
            <a:endParaRPr lang="en-US" sz="2000" dirty="0" smtClean="0">
              <a:latin typeface="Palatino Linotype" pitchFamily="18" charset="0"/>
            </a:endParaRPr>
          </a:p>
          <a:p>
            <a:pPr algn="just">
              <a:buFont typeface="Arial" pitchFamily="34" charset="0"/>
              <a:buChar char="•"/>
            </a:pPr>
            <a:r>
              <a:rPr lang="en-US" sz="3600" i="1" dirty="0" smtClean="0">
                <a:latin typeface="Palatino Linotype" pitchFamily="18" charset="0"/>
              </a:rPr>
              <a:t>  Ease of implementation: clear routing system</a:t>
            </a:r>
          </a:p>
          <a:p>
            <a:pPr lvl="1" algn="just">
              <a:buFont typeface="Arial" pitchFamily="34" charset="0"/>
              <a:buChar char="•"/>
            </a:pPr>
            <a:r>
              <a:rPr lang="en-US" sz="3600" dirty="0" smtClean="0">
                <a:latin typeface="Palatino Linotype" pitchFamily="18" charset="0"/>
              </a:rPr>
              <a:t>  Rails uses </a:t>
            </a:r>
            <a:r>
              <a:rPr lang="en-US" sz="3600" dirty="0" err="1" smtClean="0">
                <a:latin typeface="Palatino Linotype" pitchFamily="18" charset="0"/>
              </a:rPr>
              <a:t>RESTful</a:t>
            </a:r>
            <a:r>
              <a:rPr lang="en-US" sz="3600" dirty="0" smtClean="0">
                <a:latin typeface="Palatino Linotype" pitchFamily="18" charset="0"/>
              </a:rPr>
              <a:t> routing for the most common web database tasks. Users can directly access the pages with the services they require without navigating through complicated routes. </a:t>
            </a:r>
            <a:r>
              <a:rPr lang="en-US" sz="3600" dirty="0" err="1" smtClean="0">
                <a:latin typeface="Palatino Linotype" pitchFamily="18" charset="0"/>
              </a:rPr>
              <a:t>RESTful</a:t>
            </a:r>
            <a:r>
              <a:rPr lang="en-US" sz="3600" dirty="0" smtClean="0">
                <a:latin typeface="Palatino Linotype" pitchFamily="18" charset="0"/>
              </a:rPr>
              <a:t> routes include:</a:t>
            </a:r>
          </a:p>
          <a:p>
            <a:pPr lvl="2" algn="just">
              <a:buFont typeface="Arial" pitchFamily="34" charset="0"/>
              <a:buChar char="•"/>
            </a:pPr>
            <a:r>
              <a:rPr lang="en-US" sz="3600" dirty="0" smtClean="0">
                <a:latin typeface="Palatino Linotype" pitchFamily="18" charset="0"/>
              </a:rPr>
              <a:t>  *</a:t>
            </a:r>
            <a:r>
              <a:rPr lang="en-US" sz="3600" dirty="0" err="1" smtClean="0">
                <a:latin typeface="Palatino Linotype" pitchFamily="18" charset="0"/>
              </a:rPr>
              <a:t>tablename.new.html</a:t>
            </a:r>
            <a:endParaRPr lang="en-US" sz="3600" dirty="0" smtClean="0">
              <a:latin typeface="Palatino Linotype" pitchFamily="18" charset="0"/>
            </a:endParaRPr>
          </a:p>
          <a:p>
            <a:pPr lvl="2" algn="just">
              <a:buFont typeface="Arial" pitchFamily="34" charset="0"/>
              <a:buChar char="•"/>
            </a:pPr>
            <a:r>
              <a:rPr lang="en-US" sz="3600" dirty="0" smtClean="0">
                <a:latin typeface="Palatino Linotype" pitchFamily="18" charset="0"/>
              </a:rPr>
              <a:t>  *</a:t>
            </a:r>
            <a:r>
              <a:rPr lang="en-US" sz="3600" dirty="0" err="1" smtClean="0">
                <a:latin typeface="Palatino Linotype" pitchFamily="18" charset="0"/>
              </a:rPr>
              <a:t>tablename.edit.html</a:t>
            </a:r>
            <a:endParaRPr lang="en-US" sz="3600" dirty="0" smtClean="0">
              <a:latin typeface="Palatino Linotype" pitchFamily="18" charset="0"/>
            </a:endParaRPr>
          </a:p>
          <a:p>
            <a:pPr lvl="2" algn="just">
              <a:buFont typeface="Arial" pitchFamily="34" charset="0"/>
              <a:buChar char="•"/>
            </a:pPr>
            <a:r>
              <a:rPr lang="en-US" sz="3600" dirty="0" smtClean="0">
                <a:latin typeface="Palatino Linotype" pitchFamily="18" charset="0"/>
              </a:rPr>
              <a:t>  *</a:t>
            </a:r>
            <a:r>
              <a:rPr lang="en-US" sz="3600" dirty="0" err="1" smtClean="0">
                <a:latin typeface="Palatino Linotype" pitchFamily="18" charset="0"/>
              </a:rPr>
              <a:t>tablename.show.html</a:t>
            </a:r>
            <a:endParaRPr lang="en-US" sz="3600" dirty="0" smtClean="0">
              <a:latin typeface="Palatino Linotype" pitchFamily="18" charset="0"/>
            </a:endParaRPr>
          </a:p>
          <a:p>
            <a:pPr lvl="2" algn="just">
              <a:buFont typeface="Arial" pitchFamily="34" charset="0"/>
              <a:buChar char="•"/>
            </a:pPr>
            <a:r>
              <a:rPr lang="en-US" sz="3600" dirty="0" smtClean="0">
                <a:latin typeface="Palatino Linotype" pitchFamily="18" charset="0"/>
              </a:rPr>
              <a:t>  *</a:t>
            </a:r>
            <a:r>
              <a:rPr lang="en-US" sz="3600" dirty="0" err="1" smtClean="0">
                <a:latin typeface="Palatino Linotype" pitchFamily="18" charset="0"/>
              </a:rPr>
              <a:t>tablename.index.html</a:t>
            </a:r>
            <a:endParaRPr lang="en-US" sz="3600" dirty="0" smtClean="0">
              <a:latin typeface="Palatino Linotype" pitchFamily="18" charset="0"/>
            </a:endParaRPr>
          </a:p>
          <a:p>
            <a:pPr lvl="1" algn="just">
              <a:buFont typeface="Arial" pitchFamily="34" charset="0"/>
              <a:buChar char="•"/>
            </a:pPr>
            <a:r>
              <a:rPr lang="en-US" sz="3600" dirty="0" smtClean="0">
                <a:latin typeface="Palatino Linotype" pitchFamily="18" charset="0"/>
              </a:rPr>
              <a:t> LAMP has no conventions for routing. It takes more planning to design an application that is intuitive and flexible enough to allow for nonlinear site flow.</a:t>
            </a:r>
          </a:p>
          <a:p>
            <a:pPr lvl="1" algn="just"/>
            <a:endParaRPr lang="en-US" sz="2000" dirty="0" smtClean="0">
              <a:latin typeface="Palatino Linotype" pitchFamily="18" charset="0"/>
            </a:endParaRPr>
          </a:p>
          <a:p>
            <a:pPr algn="just">
              <a:buFont typeface="Arial" pitchFamily="34" charset="0"/>
              <a:buChar char="•"/>
            </a:pPr>
            <a:r>
              <a:rPr lang="en-US" sz="3600" dirty="0" smtClean="0">
                <a:latin typeface="Palatino Linotype" pitchFamily="18" charset="0"/>
              </a:rPr>
              <a:t>  </a:t>
            </a:r>
            <a:r>
              <a:rPr lang="en-US" sz="3600" i="1" dirty="0" smtClean="0">
                <a:latin typeface="Palatino Linotype" pitchFamily="18" charset="0"/>
              </a:rPr>
              <a:t>Enhanced</a:t>
            </a:r>
            <a:r>
              <a:rPr lang="en-US" sz="3600" dirty="0" smtClean="0">
                <a:latin typeface="Palatino Linotype" pitchFamily="18" charset="0"/>
              </a:rPr>
              <a:t> </a:t>
            </a:r>
            <a:r>
              <a:rPr lang="en-US" sz="3600" i="1" dirty="0" smtClean="0">
                <a:latin typeface="Palatino Linotype" pitchFamily="18" charset="0"/>
              </a:rPr>
              <a:t>Security</a:t>
            </a:r>
          </a:p>
          <a:p>
            <a:pPr lvl="1" algn="just">
              <a:buFont typeface="Arial" pitchFamily="34" charset="0"/>
              <a:buChar char="•"/>
            </a:pPr>
            <a:r>
              <a:rPr lang="en-US" sz="3600" dirty="0" smtClean="0">
                <a:latin typeface="Palatino Linotype" pitchFamily="18" charset="0"/>
              </a:rPr>
              <a:t>  Rails’ Model View Controller framework uses layer separation and object abstraction to prevent potentially harmful direct access to the database by unauthorized users.</a:t>
            </a:r>
          </a:p>
          <a:p>
            <a:pPr lvl="1" algn="just">
              <a:buFont typeface="Arial" pitchFamily="34" charset="0"/>
              <a:buChar char="•"/>
            </a:pPr>
            <a:r>
              <a:rPr lang="en-US" sz="3600" dirty="0" smtClean="0">
                <a:latin typeface="Palatino Linotype" pitchFamily="18" charset="0"/>
              </a:rPr>
              <a:t>  LAMP has no seamless framework for layer separation. Type specific code to prevent  SQL injections and other security issues must be manually inserted to prevent corresponding security issues.</a:t>
            </a:r>
          </a:p>
          <a:p>
            <a:pPr algn="ctr"/>
            <a:endParaRPr lang="en-US" sz="4800" dirty="0" smtClean="0">
              <a:latin typeface="Palatino Linotype" pitchFamily="18" charset="0"/>
            </a:endParaRPr>
          </a:p>
          <a:p>
            <a:pPr algn="ctr"/>
            <a:endParaRPr lang="en-US" sz="4800" dirty="0" smtClean="0">
              <a:latin typeface="Palatino Linotype" pitchFamily="18" charset="0"/>
            </a:endParaRPr>
          </a:p>
        </p:txBody>
      </p:sp>
      <p:sp>
        <p:nvSpPr>
          <p:cNvPr id="44" name="Rounded Rectangle 43"/>
          <p:cNvSpPr/>
          <p:nvPr/>
        </p:nvSpPr>
        <p:spPr>
          <a:xfrm>
            <a:off x="685800" y="4114800"/>
            <a:ext cx="13716000" cy="16230600"/>
          </a:xfrm>
          <a:prstGeom prst="roundRect">
            <a:avLst/>
          </a:prstGeom>
          <a:ln/>
        </p:spPr>
        <p:style>
          <a:lnRef idx="2">
            <a:schemeClr val="accent3"/>
          </a:lnRef>
          <a:fillRef idx="1">
            <a:schemeClr val="lt1"/>
          </a:fillRef>
          <a:effectRef idx="0">
            <a:schemeClr val="accent3"/>
          </a:effectRef>
          <a:fontRef idx="minor">
            <a:schemeClr val="dk1"/>
          </a:fontRef>
        </p:style>
        <p:txBody>
          <a:bodyPr tIns="0" bIns="640080" rtlCol="0" anchor="ctr"/>
          <a:lstStyle/>
          <a:p>
            <a:pPr algn="ctr"/>
            <a:r>
              <a:rPr lang="en-US" sz="6600" dirty="0" smtClean="0">
                <a:latin typeface="Century Gothic" pitchFamily="34" charset="0"/>
              </a:rPr>
              <a:t>I. Abstract</a:t>
            </a:r>
            <a:r>
              <a:rPr lang="en-US" sz="6600" i="1" dirty="0" smtClean="0">
                <a:latin typeface="Century Gothic" pitchFamily="34" charset="0"/>
              </a:rPr>
              <a:t>:</a:t>
            </a:r>
          </a:p>
          <a:p>
            <a:pPr algn="just"/>
            <a:endParaRPr lang="en-US" sz="2000" dirty="0" smtClean="0">
              <a:latin typeface="Palatino Linotype" pitchFamily="18" charset="0"/>
              <a:cs typeface="Times New Roman" pitchFamily="18" charset="0"/>
            </a:endParaRPr>
          </a:p>
          <a:p>
            <a:pPr algn="just"/>
            <a:r>
              <a:rPr lang="en-US" sz="3600" dirty="0" smtClean="0">
                <a:latin typeface="Palatino Linotype" pitchFamily="18" charset="0"/>
                <a:cs typeface="Times New Roman" pitchFamily="18" charset="0"/>
              </a:rPr>
              <a:t>This project outlines the significant components involved in choosing a relational database design. It compares two popular web development paradigms and employs the Agile Software Development model for project management  </a:t>
            </a:r>
            <a:r>
              <a:rPr lang="en-US" sz="3600" dirty="0" smtClean="0">
                <a:latin typeface="Palatino Linotype" pitchFamily="18" charset="0"/>
                <a:cs typeface="Times New Roman" pitchFamily="18" charset="0"/>
              </a:rPr>
              <a:t>in the</a:t>
            </a:r>
            <a:r>
              <a:rPr lang="en-US" sz="3600" dirty="0" smtClean="0">
                <a:latin typeface="Palatino Linotype" pitchFamily="18" charset="0"/>
                <a:cs typeface="Times New Roman" pitchFamily="18" charset="0"/>
              </a:rPr>
              <a:t> </a:t>
            </a:r>
            <a:r>
              <a:rPr lang="en-US" sz="3600" dirty="0" smtClean="0">
                <a:latin typeface="Palatino Linotype" pitchFamily="18" charset="0"/>
                <a:cs typeface="Times New Roman" pitchFamily="18" charset="0"/>
              </a:rPr>
              <a:t>implementation the MOSH database.</a:t>
            </a:r>
          </a:p>
          <a:p>
            <a:pPr algn="just"/>
            <a:endParaRPr lang="en-US" sz="2000" dirty="0" smtClean="0">
              <a:latin typeface="Palatino Linotype" pitchFamily="18" charset="0"/>
              <a:cs typeface="Times New Roman" pitchFamily="18" charset="0"/>
            </a:endParaRPr>
          </a:p>
          <a:p>
            <a:pPr algn="just"/>
            <a:r>
              <a:rPr lang="en-US" sz="3600" dirty="0" smtClean="0">
                <a:latin typeface="Palatino Linotype" pitchFamily="18" charset="0"/>
                <a:cs typeface="Times New Roman" pitchFamily="18" charset="0"/>
              </a:rPr>
              <a:t>Agile Software Development is an iterative software project management </a:t>
            </a:r>
            <a:r>
              <a:rPr lang="en-US" sz="3600" dirty="0" smtClean="0">
                <a:latin typeface="Palatino Linotype" pitchFamily="18" charset="0"/>
                <a:cs typeface="Times New Roman" pitchFamily="18" charset="0"/>
              </a:rPr>
              <a:t>model chosen for </a:t>
            </a:r>
            <a:r>
              <a:rPr lang="en-US" sz="3600" dirty="0" smtClean="0">
                <a:latin typeface="Palatino Linotype" pitchFamily="18" charset="0"/>
                <a:cs typeface="Times New Roman" pitchFamily="18" charset="0"/>
              </a:rPr>
              <a:t>its flexibility and rapid prototyping. The adaptive incremental iterations of this model </a:t>
            </a:r>
            <a:r>
              <a:rPr lang="en-US" sz="3600" dirty="0" smtClean="0">
                <a:latin typeface="Palatino Linotype" pitchFamily="18" charset="0"/>
                <a:cs typeface="Times New Roman" pitchFamily="18" charset="0"/>
              </a:rPr>
              <a:t>allow </a:t>
            </a:r>
            <a:r>
              <a:rPr lang="en-US" sz="3600" dirty="0" smtClean="0">
                <a:latin typeface="Palatino Linotype" pitchFamily="18" charset="0"/>
                <a:cs typeface="Times New Roman" pitchFamily="18" charset="0"/>
              </a:rPr>
              <a:t>for both client and developer evaluations between cycles.</a:t>
            </a:r>
          </a:p>
          <a:p>
            <a:pPr algn="just"/>
            <a:endParaRPr lang="en-US" sz="2000" dirty="0" smtClean="0">
              <a:latin typeface="Palatino Linotype" pitchFamily="18" charset="0"/>
              <a:cs typeface="Times New Roman" pitchFamily="18" charset="0"/>
            </a:endParaRPr>
          </a:p>
          <a:p>
            <a:pPr algn="just"/>
            <a:r>
              <a:rPr lang="en-US" sz="3600" dirty="0" smtClean="0">
                <a:latin typeface="Palatino Linotype" pitchFamily="18" charset="0"/>
                <a:cs typeface="Times New Roman" pitchFamily="18" charset="0"/>
              </a:rPr>
              <a:t>Ruby on Rails is an increasingly popular framework for web applications that interface with a database. Its focus on convention over configuration lends itself to rapid prototyping.</a:t>
            </a:r>
          </a:p>
          <a:p>
            <a:pPr algn="just"/>
            <a:endParaRPr lang="en-US" sz="2000" dirty="0" smtClean="0">
              <a:latin typeface="Palatino Linotype" pitchFamily="18" charset="0"/>
              <a:cs typeface="Times New Roman" pitchFamily="18" charset="0"/>
            </a:endParaRPr>
          </a:p>
          <a:p>
            <a:pPr algn="just"/>
            <a:r>
              <a:rPr lang="en-US" sz="3600" dirty="0" smtClean="0">
                <a:latin typeface="Palatino Linotype" pitchFamily="18" charset="0"/>
                <a:cs typeface="Times New Roman" pitchFamily="18" charset="0"/>
              </a:rPr>
              <a:t>MOSH, the McCarthy Online Support Hub, is a Rails application created for the faculty and staff of the Department of Computer Science and Information Technology at AASU. It automates common department tasks like inventorying hardware, handling software imaging, managing work orders and poster orders, and keeping track of an after hours lab access list. These jobs were previously handled manually through paper and email chains.</a:t>
            </a:r>
            <a:endParaRPr lang="en-US" sz="3600" dirty="0">
              <a:latin typeface="Palatino Linotype" pitchFamily="18" charset="0"/>
              <a:cs typeface="Times New Roman" pitchFamily="18" charset="0"/>
            </a:endParaRPr>
          </a:p>
        </p:txBody>
      </p:sp>
      <p:sp>
        <p:nvSpPr>
          <p:cNvPr id="54" name="Rounded Rectangle 53"/>
          <p:cNvSpPr/>
          <p:nvPr/>
        </p:nvSpPr>
        <p:spPr>
          <a:xfrm>
            <a:off x="685800" y="20878800"/>
            <a:ext cx="13716000" cy="5029200"/>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6600" dirty="0" smtClean="0">
                <a:latin typeface="Century Gothic" pitchFamily="34" charset="0"/>
              </a:rPr>
              <a:t>II. Tasks:</a:t>
            </a:r>
          </a:p>
          <a:p>
            <a:pPr algn="ctr"/>
            <a:endParaRPr lang="en-US" sz="2000" dirty="0" smtClean="0">
              <a:latin typeface="Century Gothic" pitchFamily="34" charset="0"/>
            </a:endParaRPr>
          </a:p>
          <a:p>
            <a:pPr marL="914400" indent="-914400">
              <a:buFont typeface="+mj-lt"/>
              <a:buAutoNum type="arabicPeriod"/>
            </a:pPr>
            <a:r>
              <a:rPr lang="en-US" sz="3600" dirty="0" smtClean="0">
                <a:latin typeface="Palatino Linotype" pitchFamily="18" charset="0"/>
              </a:rPr>
              <a:t>Compare Ruby on Rails to another popular web framework, LAMP, in terms of architecture, ease of implementation, and security.</a:t>
            </a:r>
          </a:p>
          <a:p>
            <a:pPr marL="914400" indent="-914400">
              <a:buFont typeface="+mj-lt"/>
              <a:buAutoNum type="arabicPeriod"/>
            </a:pPr>
            <a:r>
              <a:rPr lang="en-US" sz="3600" dirty="0" smtClean="0">
                <a:latin typeface="Palatino Linotype" pitchFamily="18" charset="0"/>
              </a:rPr>
              <a:t>Use Agile Development processes to develop a web database.</a:t>
            </a:r>
          </a:p>
        </p:txBody>
      </p:sp>
      <p:pic>
        <p:nvPicPr>
          <p:cNvPr id="1029" name="Picture 5"/>
          <p:cNvPicPr>
            <a:picLocks noChangeAspect="1" noChangeArrowheads="1"/>
          </p:cNvPicPr>
          <p:nvPr/>
        </p:nvPicPr>
        <p:blipFill>
          <a:blip r:embed="rId9" cstate="print"/>
          <a:srcRect/>
          <a:stretch>
            <a:fillRect/>
          </a:stretch>
        </p:blipFill>
        <p:spPr bwMode="auto">
          <a:xfrm>
            <a:off x="15083037" y="4345878"/>
            <a:ext cx="15553927" cy="21562122"/>
          </a:xfrm>
          <a:prstGeom prst="rect">
            <a:avLst/>
          </a:prstGeom>
          <a:noFill/>
          <a:ln w="9525">
            <a:noFill/>
            <a:miter lim="800000"/>
            <a:headEnd/>
            <a:tailEnd/>
          </a:ln>
        </p:spPr>
      </p:pic>
      <p:sp>
        <p:nvSpPr>
          <p:cNvPr id="45" name="TextBox 44"/>
          <p:cNvSpPr txBox="1"/>
          <p:nvPr/>
        </p:nvSpPr>
        <p:spPr>
          <a:xfrm>
            <a:off x="18449924" y="3886200"/>
            <a:ext cx="8982076" cy="1107996"/>
          </a:xfrm>
          <a:prstGeom prst="rect">
            <a:avLst/>
          </a:prstGeom>
          <a:noFill/>
        </p:spPr>
        <p:txBody>
          <a:bodyPr wrap="square" rtlCol="0">
            <a:spAutoFit/>
          </a:bodyPr>
          <a:lstStyle/>
          <a:p>
            <a:pPr algn="ctr"/>
            <a:r>
              <a:rPr lang="en-US" sz="6600" dirty="0" smtClean="0">
                <a:latin typeface="Century Gothic" pitchFamily="34" charset="0"/>
              </a:rPr>
              <a:t>Methodology:</a:t>
            </a:r>
            <a:endParaRPr lang="en-US" sz="6600" dirty="0">
              <a:latin typeface="Century Gothic"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3043</TotalTime>
  <Words>589</Words>
  <Application>Microsoft Office PowerPoint</Application>
  <PresentationFormat>Custom</PresentationFormat>
  <Paragraphs>53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Faith-Anne</dc:creator>
  <cp:lastModifiedBy>Faith-Anne</cp:lastModifiedBy>
  <cp:revision>73</cp:revision>
  <dcterms:created xsi:type="dcterms:W3CDTF">2013-10-08T20:43:35Z</dcterms:created>
  <dcterms:modified xsi:type="dcterms:W3CDTF">2014-02-10T16:47:07Z</dcterms:modified>
</cp:coreProperties>
</file>