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1" r:id="rId6"/>
    <p:sldId id="268" r:id="rId7"/>
    <p:sldId id="274" r:id="rId8"/>
    <p:sldId id="273" r:id="rId9"/>
    <p:sldId id="272" r:id="rId10"/>
    <p:sldId id="260" r:id="rId11"/>
    <p:sldId id="269" r:id="rId12"/>
    <p:sldId id="270" r:id="rId13"/>
    <p:sldId id="263" r:id="rId14"/>
    <p:sldId id="264" r:id="rId15"/>
    <p:sldId id="265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1BF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m.yna.co.kr/view/AKR202007231189005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.kr/data/15047952/fileData.d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csong/DeepLearningTP/blob/main/%EB%88%88%EA%B0%90%EC%A7%80(%ED%81%90%ED%98%95%EC%8B%9D(%EC%B5%9C%EC%A2%85)).ipynb" TargetMode="External"/><Relationship Id="rId2" Type="http://schemas.openxmlformats.org/officeDocument/2006/relationships/hyperlink" Target="https://github.com/0csong/DeepLearningTP/blob/main/Eye%20learning(model)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평행 사변형 88"/>
          <p:cNvSpPr/>
          <p:nvPr/>
        </p:nvSpPr>
        <p:spPr>
          <a:xfrm>
            <a:off x="2201423" y="2535382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49FA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5" name="평행 사변형 89"/>
          <p:cNvSpPr/>
          <p:nvPr/>
        </p:nvSpPr>
        <p:spPr>
          <a:xfrm>
            <a:off x="2069806" y="2535382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평행 사변형 90"/>
          <p:cNvSpPr/>
          <p:nvPr/>
        </p:nvSpPr>
        <p:spPr>
          <a:xfrm>
            <a:off x="76200" y="2535382"/>
            <a:ext cx="3784600" cy="1096819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평행 사변형 91"/>
          <p:cNvSpPr/>
          <p:nvPr/>
        </p:nvSpPr>
        <p:spPr>
          <a:xfrm>
            <a:off x="6605154" y="2572038"/>
            <a:ext cx="3194052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평행 사변형 92"/>
          <p:cNvSpPr/>
          <p:nvPr/>
        </p:nvSpPr>
        <p:spPr>
          <a:xfrm>
            <a:off x="6736771" y="2572038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404040"/>
          </a:solidFill>
          <a:ln w="161925" cap="sq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평행 사변형 93"/>
          <p:cNvSpPr/>
          <p:nvPr/>
        </p:nvSpPr>
        <p:spPr>
          <a:xfrm>
            <a:off x="8839199" y="2572038"/>
            <a:ext cx="3260725" cy="1096819"/>
          </a:xfrm>
          <a:prstGeom prst="rect">
            <a:avLst/>
          </a:prstGeom>
          <a:solidFill>
            <a:srgbClr val="404040"/>
          </a:solidFill>
          <a:ln w="161925" cap="sq">
            <a:solidFill>
              <a:srgbClr val="40404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직사각형 94"/>
          <p:cNvSpPr txBox="1"/>
          <p:nvPr/>
        </p:nvSpPr>
        <p:spPr>
          <a:xfrm>
            <a:off x="-536892" y="2499657"/>
            <a:ext cx="6177094" cy="113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상태를</a:t>
            </a:r>
            <a:r>
              <a:rPr dirty="0"/>
              <a:t> </a:t>
            </a:r>
            <a:r>
              <a:rPr dirty="0" err="1"/>
              <a:t>이용한</a:t>
            </a:r>
            <a:r>
              <a:rPr dirty="0"/>
              <a:t> </a:t>
            </a:r>
            <a:endParaRPr lang="en-US" dirty="0"/>
          </a:p>
          <a:p>
            <a:pPr algn="ctr">
              <a:lnSpc>
                <a:spcPct val="150000"/>
              </a:lnSpc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졸음운전방지기술</a:t>
            </a:r>
            <a:r>
              <a:rPr dirty="0"/>
              <a:t> </a:t>
            </a:r>
          </a:p>
        </p:txBody>
      </p:sp>
      <p:sp>
        <p:nvSpPr>
          <p:cNvPr id="101" name="직사각형 95"/>
          <p:cNvSpPr txBox="1"/>
          <p:nvPr/>
        </p:nvSpPr>
        <p:spPr>
          <a:xfrm>
            <a:off x="7955956" y="2675944"/>
            <a:ext cx="3449019" cy="934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30000"/>
              </a:lnSpc>
              <a:defRPr sz="1900" b="1">
                <a:solidFill>
                  <a:srgbClr val="FFFFFF"/>
                </a:solidFill>
              </a:defRPr>
            </a:pPr>
            <a:r>
              <a:rPr dirty="0" err="1"/>
              <a:t>휴사배</a:t>
            </a:r>
            <a:endParaRPr dirty="0"/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dirty="0"/>
              <a:t>20170000 </a:t>
            </a:r>
            <a:r>
              <a:rPr dirty="0" err="1"/>
              <a:t>송영도</a:t>
            </a:r>
            <a:r>
              <a:rPr dirty="0"/>
              <a:t>    201800000 </a:t>
            </a:r>
            <a:r>
              <a:rPr dirty="0" err="1"/>
              <a:t>김민철</a:t>
            </a:r>
            <a:endParaRPr dirty="0"/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dirty="0"/>
              <a:t>20170000 </a:t>
            </a:r>
            <a:r>
              <a:rPr dirty="0" err="1"/>
              <a:t>김동욱</a:t>
            </a:r>
            <a:r>
              <a:rPr dirty="0"/>
              <a:t>    201810806 전수민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직사각형 11"/>
          <p:cNvSpPr txBox="1"/>
          <p:nvPr/>
        </p:nvSpPr>
        <p:spPr>
          <a:xfrm>
            <a:off x="2453025" y="286146"/>
            <a:ext cx="6587242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t>사업화 전략</a:t>
            </a:r>
          </a:p>
        </p:txBody>
      </p:sp>
      <p:sp>
        <p:nvSpPr>
          <p:cNvPr id="175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186" name="그룹 5"/>
          <p:cNvGrpSpPr/>
          <p:nvPr/>
        </p:nvGrpSpPr>
        <p:grpSpPr>
          <a:xfrm>
            <a:off x="4923355" y="1838103"/>
            <a:ext cx="2600795" cy="2947596"/>
            <a:chOff x="0" y="0"/>
            <a:chExt cx="2600793" cy="2947595"/>
          </a:xfrm>
        </p:grpSpPr>
        <p:grpSp>
          <p:nvGrpSpPr>
            <p:cNvPr id="181" name="Group 20"/>
            <p:cNvGrpSpPr/>
            <p:nvPr/>
          </p:nvGrpSpPr>
          <p:grpSpPr>
            <a:xfrm>
              <a:off x="702430" y="583646"/>
              <a:ext cx="455132" cy="644013"/>
              <a:chOff x="0" y="0"/>
              <a:chExt cx="455130" cy="644011"/>
            </a:xfrm>
          </p:grpSpPr>
          <p:sp>
            <p:nvSpPr>
              <p:cNvPr id="177" name="Freeform 22"/>
              <p:cNvSpPr/>
              <p:nvPr/>
            </p:nvSpPr>
            <p:spPr>
              <a:xfrm>
                <a:off x="69213" y="-1"/>
                <a:ext cx="316705" cy="382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36" y="5550"/>
                    </a:moveTo>
                    <a:lnTo>
                      <a:pt x="6290" y="6073"/>
                    </a:lnTo>
                    <a:lnTo>
                      <a:pt x="5783" y="6618"/>
                    </a:lnTo>
                    <a:lnTo>
                      <a:pt x="5329" y="7174"/>
                    </a:lnTo>
                    <a:lnTo>
                      <a:pt x="4926" y="7741"/>
                    </a:lnTo>
                    <a:lnTo>
                      <a:pt x="4575" y="8309"/>
                    </a:lnTo>
                    <a:lnTo>
                      <a:pt x="4276" y="8865"/>
                    </a:lnTo>
                    <a:lnTo>
                      <a:pt x="4016" y="9421"/>
                    </a:lnTo>
                    <a:lnTo>
                      <a:pt x="3782" y="9955"/>
                    </a:lnTo>
                    <a:lnTo>
                      <a:pt x="3600" y="10466"/>
                    </a:lnTo>
                    <a:lnTo>
                      <a:pt x="3431" y="10945"/>
                    </a:lnTo>
                    <a:lnTo>
                      <a:pt x="3314" y="11378"/>
                    </a:lnTo>
                    <a:lnTo>
                      <a:pt x="3210" y="11779"/>
                    </a:lnTo>
                    <a:lnTo>
                      <a:pt x="3132" y="12135"/>
                    </a:lnTo>
                    <a:lnTo>
                      <a:pt x="3249" y="12769"/>
                    </a:lnTo>
                    <a:lnTo>
                      <a:pt x="3418" y="13414"/>
                    </a:lnTo>
                    <a:lnTo>
                      <a:pt x="3639" y="14048"/>
                    </a:lnTo>
                    <a:lnTo>
                      <a:pt x="3886" y="14682"/>
                    </a:lnTo>
                    <a:lnTo>
                      <a:pt x="4185" y="15294"/>
                    </a:lnTo>
                    <a:lnTo>
                      <a:pt x="4510" y="15894"/>
                    </a:lnTo>
                    <a:lnTo>
                      <a:pt x="4874" y="16461"/>
                    </a:lnTo>
                    <a:lnTo>
                      <a:pt x="5277" y="17018"/>
                    </a:lnTo>
                    <a:lnTo>
                      <a:pt x="5718" y="17529"/>
                    </a:lnTo>
                    <a:lnTo>
                      <a:pt x="6186" y="18019"/>
                    </a:lnTo>
                    <a:lnTo>
                      <a:pt x="6667" y="18452"/>
                    </a:lnTo>
                    <a:lnTo>
                      <a:pt x="7187" y="18853"/>
                    </a:lnTo>
                    <a:lnTo>
                      <a:pt x="7720" y="19198"/>
                    </a:lnTo>
                    <a:lnTo>
                      <a:pt x="8292" y="19498"/>
                    </a:lnTo>
                    <a:lnTo>
                      <a:pt x="8877" y="19731"/>
                    </a:lnTo>
                    <a:lnTo>
                      <a:pt x="9474" y="19898"/>
                    </a:lnTo>
                    <a:lnTo>
                      <a:pt x="10098" y="20021"/>
                    </a:lnTo>
                    <a:lnTo>
                      <a:pt x="10722" y="20054"/>
                    </a:lnTo>
                    <a:lnTo>
                      <a:pt x="11372" y="20021"/>
                    </a:lnTo>
                    <a:lnTo>
                      <a:pt x="11983" y="19898"/>
                    </a:lnTo>
                    <a:lnTo>
                      <a:pt x="12581" y="19731"/>
                    </a:lnTo>
                    <a:lnTo>
                      <a:pt x="13165" y="19498"/>
                    </a:lnTo>
                    <a:lnTo>
                      <a:pt x="13724" y="19198"/>
                    </a:lnTo>
                    <a:lnTo>
                      <a:pt x="14283" y="18853"/>
                    </a:lnTo>
                    <a:lnTo>
                      <a:pt x="14803" y="18452"/>
                    </a:lnTo>
                    <a:lnTo>
                      <a:pt x="15284" y="18007"/>
                    </a:lnTo>
                    <a:lnTo>
                      <a:pt x="15752" y="17529"/>
                    </a:lnTo>
                    <a:lnTo>
                      <a:pt x="16181" y="17006"/>
                    </a:lnTo>
                    <a:lnTo>
                      <a:pt x="16583" y="16461"/>
                    </a:lnTo>
                    <a:lnTo>
                      <a:pt x="16960" y="15883"/>
                    </a:lnTo>
                    <a:lnTo>
                      <a:pt x="17285" y="15282"/>
                    </a:lnTo>
                    <a:lnTo>
                      <a:pt x="17584" y="14671"/>
                    </a:lnTo>
                    <a:lnTo>
                      <a:pt x="17831" y="14037"/>
                    </a:lnTo>
                    <a:lnTo>
                      <a:pt x="18039" y="13403"/>
                    </a:lnTo>
                    <a:lnTo>
                      <a:pt x="18208" y="12758"/>
                    </a:lnTo>
                    <a:lnTo>
                      <a:pt x="18338" y="12112"/>
                    </a:lnTo>
                    <a:lnTo>
                      <a:pt x="18403" y="11478"/>
                    </a:lnTo>
                    <a:lnTo>
                      <a:pt x="18429" y="10833"/>
                    </a:lnTo>
                    <a:lnTo>
                      <a:pt x="18416" y="10055"/>
                    </a:lnTo>
                    <a:lnTo>
                      <a:pt x="18377" y="9321"/>
                    </a:lnTo>
                    <a:lnTo>
                      <a:pt x="17402" y="9332"/>
                    </a:lnTo>
                    <a:lnTo>
                      <a:pt x="16453" y="9298"/>
                    </a:lnTo>
                    <a:lnTo>
                      <a:pt x="15570" y="9232"/>
                    </a:lnTo>
                    <a:lnTo>
                      <a:pt x="14725" y="9120"/>
                    </a:lnTo>
                    <a:lnTo>
                      <a:pt x="13906" y="8987"/>
                    </a:lnTo>
                    <a:lnTo>
                      <a:pt x="13152" y="8831"/>
                    </a:lnTo>
                    <a:lnTo>
                      <a:pt x="12425" y="8642"/>
                    </a:lnTo>
                    <a:lnTo>
                      <a:pt x="11736" y="8420"/>
                    </a:lnTo>
                    <a:lnTo>
                      <a:pt x="11086" y="8197"/>
                    </a:lnTo>
                    <a:lnTo>
                      <a:pt x="10475" y="7930"/>
                    </a:lnTo>
                    <a:lnTo>
                      <a:pt x="9903" y="7675"/>
                    </a:lnTo>
                    <a:lnTo>
                      <a:pt x="9370" y="7385"/>
                    </a:lnTo>
                    <a:lnTo>
                      <a:pt x="8864" y="7096"/>
                    </a:lnTo>
                    <a:lnTo>
                      <a:pt x="8396" y="6785"/>
                    </a:lnTo>
                    <a:lnTo>
                      <a:pt x="7954" y="6484"/>
                    </a:lnTo>
                    <a:lnTo>
                      <a:pt x="7551" y="6173"/>
                    </a:lnTo>
                    <a:lnTo>
                      <a:pt x="7174" y="5862"/>
                    </a:lnTo>
                    <a:lnTo>
                      <a:pt x="6836" y="5550"/>
                    </a:lnTo>
                    <a:close/>
                    <a:moveTo>
                      <a:pt x="10501" y="0"/>
                    </a:moveTo>
                    <a:lnTo>
                      <a:pt x="11060" y="33"/>
                    </a:lnTo>
                    <a:lnTo>
                      <a:pt x="11658" y="122"/>
                    </a:lnTo>
                    <a:lnTo>
                      <a:pt x="12269" y="256"/>
                    </a:lnTo>
                    <a:lnTo>
                      <a:pt x="12905" y="434"/>
                    </a:lnTo>
                    <a:lnTo>
                      <a:pt x="13568" y="667"/>
                    </a:lnTo>
                    <a:lnTo>
                      <a:pt x="14257" y="957"/>
                    </a:lnTo>
                    <a:lnTo>
                      <a:pt x="14972" y="1312"/>
                    </a:lnTo>
                    <a:lnTo>
                      <a:pt x="15323" y="1502"/>
                    </a:lnTo>
                    <a:lnTo>
                      <a:pt x="15700" y="1724"/>
                    </a:lnTo>
                    <a:lnTo>
                      <a:pt x="16103" y="1991"/>
                    </a:lnTo>
                    <a:lnTo>
                      <a:pt x="16518" y="2280"/>
                    </a:lnTo>
                    <a:lnTo>
                      <a:pt x="16947" y="2592"/>
                    </a:lnTo>
                    <a:lnTo>
                      <a:pt x="17337" y="2903"/>
                    </a:lnTo>
                    <a:lnTo>
                      <a:pt x="17714" y="3248"/>
                    </a:lnTo>
                    <a:lnTo>
                      <a:pt x="18039" y="3593"/>
                    </a:lnTo>
                    <a:lnTo>
                      <a:pt x="18312" y="3926"/>
                    </a:lnTo>
                    <a:lnTo>
                      <a:pt x="18624" y="4327"/>
                    </a:lnTo>
                    <a:lnTo>
                      <a:pt x="18910" y="4772"/>
                    </a:lnTo>
                    <a:lnTo>
                      <a:pt x="19170" y="5250"/>
                    </a:lnTo>
                    <a:lnTo>
                      <a:pt x="19404" y="5773"/>
                    </a:lnTo>
                    <a:lnTo>
                      <a:pt x="19612" y="6340"/>
                    </a:lnTo>
                    <a:lnTo>
                      <a:pt x="19806" y="6963"/>
                    </a:lnTo>
                    <a:lnTo>
                      <a:pt x="19949" y="7619"/>
                    </a:lnTo>
                    <a:lnTo>
                      <a:pt x="20079" y="8331"/>
                    </a:lnTo>
                    <a:lnTo>
                      <a:pt x="20157" y="9087"/>
                    </a:lnTo>
                    <a:lnTo>
                      <a:pt x="20209" y="9921"/>
                    </a:lnTo>
                    <a:lnTo>
                      <a:pt x="20443" y="10010"/>
                    </a:lnTo>
                    <a:lnTo>
                      <a:pt x="20664" y="10122"/>
                    </a:lnTo>
                    <a:lnTo>
                      <a:pt x="20859" y="10255"/>
                    </a:lnTo>
                    <a:lnTo>
                      <a:pt x="21041" y="10444"/>
                    </a:lnTo>
                    <a:lnTo>
                      <a:pt x="21210" y="10644"/>
                    </a:lnTo>
                    <a:lnTo>
                      <a:pt x="21340" y="10889"/>
                    </a:lnTo>
                    <a:lnTo>
                      <a:pt x="21457" y="11156"/>
                    </a:lnTo>
                    <a:lnTo>
                      <a:pt x="21535" y="11478"/>
                    </a:lnTo>
                    <a:lnTo>
                      <a:pt x="21587" y="11834"/>
                    </a:lnTo>
                    <a:lnTo>
                      <a:pt x="21600" y="12257"/>
                    </a:lnTo>
                    <a:lnTo>
                      <a:pt x="21574" y="12713"/>
                    </a:lnTo>
                    <a:lnTo>
                      <a:pt x="21509" y="13158"/>
                    </a:lnTo>
                    <a:lnTo>
                      <a:pt x="21418" y="13547"/>
                    </a:lnTo>
                    <a:lnTo>
                      <a:pt x="21288" y="13903"/>
                    </a:lnTo>
                    <a:lnTo>
                      <a:pt x="21119" y="14215"/>
                    </a:lnTo>
                    <a:lnTo>
                      <a:pt x="20937" y="14504"/>
                    </a:lnTo>
                    <a:lnTo>
                      <a:pt x="20729" y="14737"/>
                    </a:lnTo>
                    <a:lnTo>
                      <a:pt x="20495" y="14949"/>
                    </a:lnTo>
                    <a:lnTo>
                      <a:pt x="20248" y="15127"/>
                    </a:lnTo>
                    <a:lnTo>
                      <a:pt x="19975" y="15260"/>
                    </a:lnTo>
                    <a:lnTo>
                      <a:pt x="19690" y="15371"/>
                    </a:lnTo>
                    <a:lnTo>
                      <a:pt x="19404" y="15460"/>
                    </a:lnTo>
                    <a:lnTo>
                      <a:pt x="19118" y="15516"/>
                    </a:lnTo>
                    <a:lnTo>
                      <a:pt x="18780" y="16172"/>
                    </a:lnTo>
                    <a:lnTo>
                      <a:pt x="18403" y="16817"/>
                    </a:lnTo>
                    <a:lnTo>
                      <a:pt x="18000" y="17429"/>
                    </a:lnTo>
                    <a:lnTo>
                      <a:pt x="17545" y="18019"/>
                    </a:lnTo>
                    <a:lnTo>
                      <a:pt x="17064" y="18575"/>
                    </a:lnTo>
                    <a:lnTo>
                      <a:pt x="16544" y="19097"/>
                    </a:lnTo>
                    <a:lnTo>
                      <a:pt x="15999" y="19587"/>
                    </a:lnTo>
                    <a:lnTo>
                      <a:pt x="15427" y="20032"/>
                    </a:lnTo>
                    <a:lnTo>
                      <a:pt x="14829" y="20421"/>
                    </a:lnTo>
                    <a:lnTo>
                      <a:pt x="14192" y="20777"/>
                    </a:lnTo>
                    <a:lnTo>
                      <a:pt x="13542" y="21055"/>
                    </a:lnTo>
                    <a:lnTo>
                      <a:pt x="12866" y="21300"/>
                    </a:lnTo>
                    <a:lnTo>
                      <a:pt x="12178" y="21467"/>
                    </a:lnTo>
                    <a:lnTo>
                      <a:pt x="11463" y="21567"/>
                    </a:lnTo>
                    <a:lnTo>
                      <a:pt x="10722" y="21600"/>
                    </a:lnTo>
                    <a:lnTo>
                      <a:pt x="9994" y="21567"/>
                    </a:lnTo>
                    <a:lnTo>
                      <a:pt x="9279" y="21467"/>
                    </a:lnTo>
                    <a:lnTo>
                      <a:pt x="8591" y="21300"/>
                    </a:lnTo>
                    <a:lnTo>
                      <a:pt x="7902" y="21055"/>
                    </a:lnTo>
                    <a:lnTo>
                      <a:pt x="7252" y="20766"/>
                    </a:lnTo>
                    <a:lnTo>
                      <a:pt x="6628" y="20421"/>
                    </a:lnTo>
                    <a:lnTo>
                      <a:pt x="6030" y="20021"/>
                    </a:lnTo>
                    <a:lnTo>
                      <a:pt x="5445" y="19576"/>
                    </a:lnTo>
                    <a:lnTo>
                      <a:pt x="4900" y="19086"/>
                    </a:lnTo>
                    <a:lnTo>
                      <a:pt x="4380" y="18564"/>
                    </a:lnTo>
                    <a:lnTo>
                      <a:pt x="3899" y="17996"/>
                    </a:lnTo>
                    <a:lnTo>
                      <a:pt x="3457" y="17407"/>
                    </a:lnTo>
                    <a:lnTo>
                      <a:pt x="3041" y="16795"/>
                    </a:lnTo>
                    <a:lnTo>
                      <a:pt x="2664" y="16150"/>
                    </a:lnTo>
                    <a:lnTo>
                      <a:pt x="2326" y="15483"/>
                    </a:lnTo>
                    <a:lnTo>
                      <a:pt x="2027" y="15416"/>
                    </a:lnTo>
                    <a:lnTo>
                      <a:pt x="1729" y="15305"/>
                    </a:lnTo>
                    <a:lnTo>
                      <a:pt x="1443" y="15171"/>
                    </a:lnTo>
                    <a:lnTo>
                      <a:pt x="1183" y="15004"/>
                    </a:lnTo>
                    <a:lnTo>
                      <a:pt x="936" y="14793"/>
                    </a:lnTo>
                    <a:lnTo>
                      <a:pt x="715" y="14559"/>
                    </a:lnTo>
                    <a:lnTo>
                      <a:pt x="507" y="14281"/>
                    </a:lnTo>
                    <a:lnTo>
                      <a:pt x="338" y="13948"/>
                    </a:lnTo>
                    <a:lnTo>
                      <a:pt x="195" y="13581"/>
                    </a:lnTo>
                    <a:lnTo>
                      <a:pt x="91" y="13169"/>
                    </a:lnTo>
                    <a:lnTo>
                      <a:pt x="26" y="12713"/>
                    </a:lnTo>
                    <a:lnTo>
                      <a:pt x="0" y="12279"/>
                    </a:lnTo>
                    <a:lnTo>
                      <a:pt x="13" y="11879"/>
                    </a:lnTo>
                    <a:lnTo>
                      <a:pt x="52" y="11545"/>
                    </a:lnTo>
                    <a:lnTo>
                      <a:pt x="117" y="11223"/>
                    </a:lnTo>
                    <a:lnTo>
                      <a:pt x="221" y="10956"/>
                    </a:lnTo>
                    <a:lnTo>
                      <a:pt x="351" y="10722"/>
                    </a:lnTo>
                    <a:lnTo>
                      <a:pt x="494" y="10522"/>
                    </a:lnTo>
                    <a:lnTo>
                      <a:pt x="650" y="10344"/>
                    </a:lnTo>
                    <a:lnTo>
                      <a:pt x="845" y="10188"/>
                    </a:lnTo>
                    <a:lnTo>
                      <a:pt x="1040" y="10077"/>
                    </a:lnTo>
                    <a:lnTo>
                      <a:pt x="1248" y="9977"/>
                    </a:lnTo>
                    <a:lnTo>
                      <a:pt x="1274" y="9465"/>
                    </a:lnTo>
                    <a:lnTo>
                      <a:pt x="1157" y="8831"/>
                    </a:lnTo>
                    <a:lnTo>
                      <a:pt x="1105" y="8231"/>
                    </a:lnTo>
                    <a:lnTo>
                      <a:pt x="1079" y="7675"/>
                    </a:lnTo>
                    <a:lnTo>
                      <a:pt x="1105" y="7152"/>
                    </a:lnTo>
                    <a:lnTo>
                      <a:pt x="1170" y="6662"/>
                    </a:lnTo>
                    <a:lnTo>
                      <a:pt x="1274" y="6218"/>
                    </a:lnTo>
                    <a:lnTo>
                      <a:pt x="1404" y="5806"/>
                    </a:lnTo>
                    <a:lnTo>
                      <a:pt x="1560" y="5417"/>
                    </a:lnTo>
                    <a:lnTo>
                      <a:pt x="1742" y="5061"/>
                    </a:lnTo>
                    <a:lnTo>
                      <a:pt x="1936" y="4749"/>
                    </a:lnTo>
                    <a:lnTo>
                      <a:pt x="2157" y="4449"/>
                    </a:lnTo>
                    <a:lnTo>
                      <a:pt x="2378" y="4193"/>
                    </a:lnTo>
                    <a:lnTo>
                      <a:pt x="2625" y="3949"/>
                    </a:lnTo>
                    <a:lnTo>
                      <a:pt x="2859" y="3748"/>
                    </a:lnTo>
                    <a:lnTo>
                      <a:pt x="3106" y="3559"/>
                    </a:lnTo>
                    <a:lnTo>
                      <a:pt x="3340" y="3392"/>
                    </a:lnTo>
                    <a:lnTo>
                      <a:pt x="3561" y="3259"/>
                    </a:lnTo>
                    <a:lnTo>
                      <a:pt x="3769" y="3137"/>
                    </a:lnTo>
                    <a:lnTo>
                      <a:pt x="3964" y="3036"/>
                    </a:lnTo>
                    <a:lnTo>
                      <a:pt x="4432" y="2836"/>
                    </a:lnTo>
                    <a:lnTo>
                      <a:pt x="4523" y="2814"/>
                    </a:lnTo>
                    <a:lnTo>
                      <a:pt x="4575" y="2736"/>
                    </a:lnTo>
                    <a:lnTo>
                      <a:pt x="4666" y="2636"/>
                    </a:lnTo>
                    <a:lnTo>
                      <a:pt x="4770" y="2503"/>
                    </a:lnTo>
                    <a:lnTo>
                      <a:pt x="4900" y="2358"/>
                    </a:lnTo>
                    <a:lnTo>
                      <a:pt x="5069" y="2180"/>
                    </a:lnTo>
                    <a:lnTo>
                      <a:pt x="5251" y="2002"/>
                    </a:lnTo>
                    <a:lnTo>
                      <a:pt x="5705" y="1613"/>
                    </a:lnTo>
                    <a:lnTo>
                      <a:pt x="5965" y="1413"/>
                    </a:lnTo>
                    <a:lnTo>
                      <a:pt x="6251" y="1201"/>
                    </a:lnTo>
                    <a:lnTo>
                      <a:pt x="6563" y="1012"/>
                    </a:lnTo>
                    <a:lnTo>
                      <a:pt x="6901" y="823"/>
                    </a:lnTo>
                    <a:lnTo>
                      <a:pt x="7265" y="634"/>
                    </a:lnTo>
                    <a:lnTo>
                      <a:pt x="7655" y="478"/>
                    </a:lnTo>
                    <a:lnTo>
                      <a:pt x="8058" y="334"/>
                    </a:lnTo>
                    <a:lnTo>
                      <a:pt x="8513" y="211"/>
                    </a:lnTo>
                    <a:lnTo>
                      <a:pt x="8968" y="111"/>
                    </a:lnTo>
                    <a:lnTo>
                      <a:pt x="9461" y="33"/>
                    </a:lnTo>
                    <a:lnTo>
                      <a:pt x="9968" y="0"/>
                    </a:lnTo>
                    <a:lnTo>
                      <a:pt x="10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178" name="Freeform 23"/>
              <p:cNvSpPr/>
              <p:nvPr/>
            </p:nvSpPr>
            <p:spPr>
              <a:xfrm>
                <a:off x="140524" y="189287"/>
                <a:ext cx="174083" cy="5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83" y="5112"/>
                    </a:moveTo>
                    <a:lnTo>
                      <a:pt x="15681" y="5184"/>
                    </a:lnTo>
                    <a:lnTo>
                      <a:pt x="14997" y="5328"/>
                    </a:lnTo>
                    <a:lnTo>
                      <a:pt x="14455" y="5616"/>
                    </a:lnTo>
                    <a:lnTo>
                      <a:pt x="14007" y="5976"/>
                    </a:lnTo>
                    <a:lnTo>
                      <a:pt x="13653" y="6480"/>
                    </a:lnTo>
                    <a:lnTo>
                      <a:pt x="13417" y="7128"/>
                    </a:lnTo>
                    <a:lnTo>
                      <a:pt x="13229" y="7848"/>
                    </a:lnTo>
                    <a:lnTo>
                      <a:pt x="13111" y="8784"/>
                    </a:lnTo>
                    <a:lnTo>
                      <a:pt x="13064" y="9720"/>
                    </a:lnTo>
                    <a:lnTo>
                      <a:pt x="13040" y="10800"/>
                    </a:lnTo>
                    <a:lnTo>
                      <a:pt x="13064" y="11880"/>
                    </a:lnTo>
                    <a:lnTo>
                      <a:pt x="13111" y="12888"/>
                    </a:lnTo>
                    <a:lnTo>
                      <a:pt x="13229" y="13752"/>
                    </a:lnTo>
                    <a:lnTo>
                      <a:pt x="13417" y="14472"/>
                    </a:lnTo>
                    <a:lnTo>
                      <a:pt x="13653" y="15120"/>
                    </a:lnTo>
                    <a:lnTo>
                      <a:pt x="14007" y="15552"/>
                    </a:lnTo>
                    <a:lnTo>
                      <a:pt x="14455" y="16056"/>
                    </a:lnTo>
                    <a:lnTo>
                      <a:pt x="14997" y="16344"/>
                    </a:lnTo>
                    <a:lnTo>
                      <a:pt x="15681" y="16488"/>
                    </a:lnTo>
                    <a:lnTo>
                      <a:pt x="16483" y="16560"/>
                    </a:lnTo>
                    <a:lnTo>
                      <a:pt x="17308" y="16488"/>
                    </a:lnTo>
                    <a:lnTo>
                      <a:pt x="17992" y="16344"/>
                    </a:lnTo>
                    <a:lnTo>
                      <a:pt x="18558" y="16056"/>
                    </a:lnTo>
                    <a:lnTo>
                      <a:pt x="18983" y="15552"/>
                    </a:lnTo>
                    <a:lnTo>
                      <a:pt x="19336" y="15120"/>
                    </a:lnTo>
                    <a:lnTo>
                      <a:pt x="19596" y="14472"/>
                    </a:lnTo>
                    <a:lnTo>
                      <a:pt x="19784" y="13752"/>
                    </a:lnTo>
                    <a:lnTo>
                      <a:pt x="19879" y="12888"/>
                    </a:lnTo>
                    <a:lnTo>
                      <a:pt x="19949" y="11880"/>
                    </a:lnTo>
                    <a:lnTo>
                      <a:pt x="19973" y="10800"/>
                    </a:lnTo>
                    <a:lnTo>
                      <a:pt x="19949" y="9720"/>
                    </a:lnTo>
                    <a:lnTo>
                      <a:pt x="19879" y="8784"/>
                    </a:lnTo>
                    <a:lnTo>
                      <a:pt x="19784" y="7848"/>
                    </a:lnTo>
                    <a:lnTo>
                      <a:pt x="19596" y="7128"/>
                    </a:lnTo>
                    <a:lnTo>
                      <a:pt x="19336" y="6480"/>
                    </a:lnTo>
                    <a:lnTo>
                      <a:pt x="18983" y="5976"/>
                    </a:lnTo>
                    <a:lnTo>
                      <a:pt x="18558" y="5616"/>
                    </a:lnTo>
                    <a:lnTo>
                      <a:pt x="17992" y="5328"/>
                    </a:lnTo>
                    <a:lnTo>
                      <a:pt x="17308" y="5184"/>
                    </a:lnTo>
                    <a:lnTo>
                      <a:pt x="16483" y="5112"/>
                    </a:lnTo>
                    <a:close/>
                    <a:moveTo>
                      <a:pt x="5093" y="5112"/>
                    </a:moveTo>
                    <a:lnTo>
                      <a:pt x="4292" y="5184"/>
                    </a:lnTo>
                    <a:lnTo>
                      <a:pt x="3608" y="5328"/>
                    </a:lnTo>
                    <a:lnTo>
                      <a:pt x="3066" y="5616"/>
                    </a:lnTo>
                    <a:lnTo>
                      <a:pt x="2617" y="5976"/>
                    </a:lnTo>
                    <a:lnTo>
                      <a:pt x="2264" y="6480"/>
                    </a:lnTo>
                    <a:lnTo>
                      <a:pt x="2004" y="7128"/>
                    </a:lnTo>
                    <a:lnTo>
                      <a:pt x="1839" y="7848"/>
                    </a:lnTo>
                    <a:lnTo>
                      <a:pt x="1721" y="8784"/>
                    </a:lnTo>
                    <a:lnTo>
                      <a:pt x="1651" y="9720"/>
                    </a:lnTo>
                    <a:lnTo>
                      <a:pt x="1651" y="11880"/>
                    </a:lnTo>
                    <a:lnTo>
                      <a:pt x="1721" y="12888"/>
                    </a:lnTo>
                    <a:lnTo>
                      <a:pt x="1839" y="13752"/>
                    </a:lnTo>
                    <a:lnTo>
                      <a:pt x="2004" y="14472"/>
                    </a:lnTo>
                    <a:lnTo>
                      <a:pt x="2264" y="15120"/>
                    </a:lnTo>
                    <a:lnTo>
                      <a:pt x="2617" y="15552"/>
                    </a:lnTo>
                    <a:lnTo>
                      <a:pt x="3066" y="16056"/>
                    </a:lnTo>
                    <a:lnTo>
                      <a:pt x="3608" y="16344"/>
                    </a:lnTo>
                    <a:lnTo>
                      <a:pt x="4292" y="16488"/>
                    </a:lnTo>
                    <a:lnTo>
                      <a:pt x="5093" y="16560"/>
                    </a:lnTo>
                    <a:lnTo>
                      <a:pt x="5895" y="16488"/>
                    </a:lnTo>
                    <a:lnTo>
                      <a:pt x="6603" y="16344"/>
                    </a:lnTo>
                    <a:lnTo>
                      <a:pt x="7169" y="16056"/>
                    </a:lnTo>
                    <a:lnTo>
                      <a:pt x="7593" y="15552"/>
                    </a:lnTo>
                    <a:lnTo>
                      <a:pt x="7947" y="15120"/>
                    </a:lnTo>
                    <a:lnTo>
                      <a:pt x="8206" y="14472"/>
                    </a:lnTo>
                    <a:lnTo>
                      <a:pt x="8371" y="13752"/>
                    </a:lnTo>
                    <a:lnTo>
                      <a:pt x="8489" y="12888"/>
                    </a:lnTo>
                    <a:lnTo>
                      <a:pt x="8560" y="11880"/>
                    </a:lnTo>
                    <a:lnTo>
                      <a:pt x="8560" y="9720"/>
                    </a:lnTo>
                    <a:lnTo>
                      <a:pt x="8489" y="8784"/>
                    </a:lnTo>
                    <a:lnTo>
                      <a:pt x="8371" y="7848"/>
                    </a:lnTo>
                    <a:lnTo>
                      <a:pt x="8206" y="7128"/>
                    </a:lnTo>
                    <a:lnTo>
                      <a:pt x="7947" y="6480"/>
                    </a:lnTo>
                    <a:lnTo>
                      <a:pt x="7593" y="5976"/>
                    </a:lnTo>
                    <a:lnTo>
                      <a:pt x="7169" y="5616"/>
                    </a:lnTo>
                    <a:lnTo>
                      <a:pt x="6603" y="5328"/>
                    </a:lnTo>
                    <a:lnTo>
                      <a:pt x="5895" y="5184"/>
                    </a:lnTo>
                    <a:lnTo>
                      <a:pt x="5093" y="5112"/>
                    </a:lnTo>
                    <a:close/>
                    <a:moveTo>
                      <a:pt x="5093" y="0"/>
                    </a:moveTo>
                    <a:lnTo>
                      <a:pt x="5518" y="0"/>
                    </a:lnTo>
                    <a:lnTo>
                      <a:pt x="5990" y="72"/>
                    </a:lnTo>
                    <a:lnTo>
                      <a:pt x="6508" y="144"/>
                    </a:lnTo>
                    <a:lnTo>
                      <a:pt x="7027" y="360"/>
                    </a:lnTo>
                    <a:lnTo>
                      <a:pt x="7569" y="648"/>
                    </a:lnTo>
                    <a:lnTo>
                      <a:pt x="8088" y="1224"/>
                    </a:lnTo>
                    <a:lnTo>
                      <a:pt x="8583" y="1872"/>
                    </a:lnTo>
                    <a:lnTo>
                      <a:pt x="9031" y="2664"/>
                    </a:lnTo>
                    <a:lnTo>
                      <a:pt x="9432" y="3816"/>
                    </a:lnTo>
                    <a:lnTo>
                      <a:pt x="12168" y="3816"/>
                    </a:lnTo>
                    <a:lnTo>
                      <a:pt x="12569" y="2664"/>
                    </a:lnTo>
                    <a:lnTo>
                      <a:pt x="13040" y="1872"/>
                    </a:lnTo>
                    <a:lnTo>
                      <a:pt x="13535" y="1224"/>
                    </a:lnTo>
                    <a:lnTo>
                      <a:pt x="14054" y="648"/>
                    </a:lnTo>
                    <a:lnTo>
                      <a:pt x="14573" y="360"/>
                    </a:lnTo>
                    <a:lnTo>
                      <a:pt x="15092" y="144"/>
                    </a:lnTo>
                    <a:lnTo>
                      <a:pt x="15610" y="72"/>
                    </a:lnTo>
                    <a:lnTo>
                      <a:pt x="16082" y="0"/>
                    </a:lnTo>
                    <a:lnTo>
                      <a:pt x="17261" y="0"/>
                    </a:lnTo>
                    <a:lnTo>
                      <a:pt x="17662" y="72"/>
                    </a:lnTo>
                    <a:lnTo>
                      <a:pt x="18110" y="216"/>
                    </a:lnTo>
                    <a:lnTo>
                      <a:pt x="18558" y="432"/>
                    </a:lnTo>
                    <a:lnTo>
                      <a:pt x="19006" y="720"/>
                    </a:lnTo>
                    <a:lnTo>
                      <a:pt x="19454" y="1152"/>
                    </a:lnTo>
                    <a:lnTo>
                      <a:pt x="19879" y="1728"/>
                    </a:lnTo>
                    <a:lnTo>
                      <a:pt x="20279" y="2376"/>
                    </a:lnTo>
                    <a:lnTo>
                      <a:pt x="20633" y="3240"/>
                    </a:lnTo>
                    <a:lnTo>
                      <a:pt x="20963" y="4248"/>
                    </a:lnTo>
                    <a:lnTo>
                      <a:pt x="21223" y="5544"/>
                    </a:lnTo>
                    <a:lnTo>
                      <a:pt x="21411" y="7056"/>
                    </a:lnTo>
                    <a:lnTo>
                      <a:pt x="21553" y="8856"/>
                    </a:lnTo>
                    <a:lnTo>
                      <a:pt x="21600" y="10800"/>
                    </a:lnTo>
                    <a:lnTo>
                      <a:pt x="21553" y="12816"/>
                    </a:lnTo>
                    <a:lnTo>
                      <a:pt x="21411" y="14544"/>
                    </a:lnTo>
                    <a:lnTo>
                      <a:pt x="21223" y="16056"/>
                    </a:lnTo>
                    <a:lnTo>
                      <a:pt x="20963" y="17352"/>
                    </a:lnTo>
                    <a:lnTo>
                      <a:pt x="20633" y="18360"/>
                    </a:lnTo>
                    <a:lnTo>
                      <a:pt x="20279" y="19224"/>
                    </a:lnTo>
                    <a:lnTo>
                      <a:pt x="19879" y="19944"/>
                    </a:lnTo>
                    <a:lnTo>
                      <a:pt x="19454" y="20520"/>
                    </a:lnTo>
                    <a:lnTo>
                      <a:pt x="19006" y="20880"/>
                    </a:lnTo>
                    <a:lnTo>
                      <a:pt x="18558" y="21168"/>
                    </a:lnTo>
                    <a:lnTo>
                      <a:pt x="18110" y="21384"/>
                    </a:lnTo>
                    <a:lnTo>
                      <a:pt x="17662" y="21456"/>
                    </a:lnTo>
                    <a:lnTo>
                      <a:pt x="17261" y="21528"/>
                    </a:lnTo>
                    <a:lnTo>
                      <a:pt x="16860" y="21528"/>
                    </a:lnTo>
                    <a:lnTo>
                      <a:pt x="16483" y="21600"/>
                    </a:lnTo>
                    <a:lnTo>
                      <a:pt x="16153" y="21528"/>
                    </a:lnTo>
                    <a:lnTo>
                      <a:pt x="15752" y="21528"/>
                    </a:lnTo>
                    <a:lnTo>
                      <a:pt x="14903" y="21384"/>
                    </a:lnTo>
                    <a:lnTo>
                      <a:pt x="14455" y="21168"/>
                    </a:lnTo>
                    <a:lnTo>
                      <a:pt x="13983" y="20880"/>
                    </a:lnTo>
                    <a:lnTo>
                      <a:pt x="13559" y="20520"/>
                    </a:lnTo>
                    <a:lnTo>
                      <a:pt x="13134" y="19944"/>
                    </a:lnTo>
                    <a:lnTo>
                      <a:pt x="12734" y="19224"/>
                    </a:lnTo>
                    <a:lnTo>
                      <a:pt x="12356" y="18360"/>
                    </a:lnTo>
                    <a:lnTo>
                      <a:pt x="12050" y="17352"/>
                    </a:lnTo>
                    <a:lnTo>
                      <a:pt x="11790" y="16128"/>
                    </a:lnTo>
                    <a:lnTo>
                      <a:pt x="11578" y="14544"/>
                    </a:lnTo>
                    <a:lnTo>
                      <a:pt x="11460" y="12888"/>
                    </a:lnTo>
                    <a:lnTo>
                      <a:pt x="11413" y="10800"/>
                    </a:lnTo>
                    <a:lnTo>
                      <a:pt x="11437" y="9864"/>
                    </a:lnTo>
                    <a:lnTo>
                      <a:pt x="11460" y="9000"/>
                    </a:lnTo>
                    <a:lnTo>
                      <a:pt x="10140" y="9000"/>
                    </a:lnTo>
                    <a:lnTo>
                      <a:pt x="10187" y="9864"/>
                    </a:lnTo>
                    <a:lnTo>
                      <a:pt x="10187" y="10800"/>
                    </a:lnTo>
                    <a:lnTo>
                      <a:pt x="10140" y="12888"/>
                    </a:lnTo>
                    <a:lnTo>
                      <a:pt x="10022" y="14544"/>
                    </a:lnTo>
                    <a:lnTo>
                      <a:pt x="9810" y="16128"/>
                    </a:lnTo>
                    <a:lnTo>
                      <a:pt x="9550" y="17352"/>
                    </a:lnTo>
                    <a:lnTo>
                      <a:pt x="9244" y="18360"/>
                    </a:lnTo>
                    <a:lnTo>
                      <a:pt x="8890" y="19224"/>
                    </a:lnTo>
                    <a:lnTo>
                      <a:pt x="8489" y="19944"/>
                    </a:lnTo>
                    <a:lnTo>
                      <a:pt x="8065" y="20448"/>
                    </a:lnTo>
                    <a:lnTo>
                      <a:pt x="7617" y="20880"/>
                    </a:lnTo>
                    <a:lnTo>
                      <a:pt x="7169" y="21168"/>
                    </a:lnTo>
                    <a:lnTo>
                      <a:pt x="6272" y="21456"/>
                    </a:lnTo>
                    <a:lnTo>
                      <a:pt x="5848" y="21528"/>
                    </a:lnTo>
                    <a:lnTo>
                      <a:pt x="4362" y="21528"/>
                    </a:lnTo>
                    <a:lnTo>
                      <a:pt x="3938" y="21456"/>
                    </a:lnTo>
                    <a:lnTo>
                      <a:pt x="3042" y="21168"/>
                    </a:lnTo>
                    <a:lnTo>
                      <a:pt x="2594" y="20880"/>
                    </a:lnTo>
                    <a:lnTo>
                      <a:pt x="2146" y="20448"/>
                    </a:lnTo>
                    <a:lnTo>
                      <a:pt x="1721" y="19944"/>
                    </a:lnTo>
                    <a:lnTo>
                      <a:pt x="1344" y="19224"/>
                    </a:lnTo>
                    <a:lnTo>
                      <a:pt x="967" y="18360"/>
                    </a:lnTo>
                    <a:lnTo>
                      <a:pt x="637" y="17280"/>
                    </a:lnTo>
                    <a:lnTo>
                      <a:pt x="377" y="16056"/>
                    </a:lnTo>
                    <a:lnTo>
                      <a:pt x="165" y="14544"/>
                    </a:lnTo>
                    <a:lnTo>
                      <a:pt x="47" y="12816"/>
                    </a:lnTo>
                    <a:lnTo>
                      <a:pt x="0" y="10800"/>
                    </a:lnTo>
                    <a:lnTo>
                      <a:pt x="47" y="8784"/>
                    </a:lnTo>
                    <a:lnTo>
                      <a:pt x="165" y="7056"/>
                    </a:lnTo>
                    <a:lnTo>
                      <a:pt x="377" y="5544"/>
                    </a:lnTo>
                    <a:lnTo>
                      <a:pt x="637" y="4248"/>
                    </a:lnTo>
                    <a:lnTo>
                      <a:pt x="967" y="3240"/>
                    </a:lnTo>
                    <a:lnTo>
                      <a:pt x="1344" y="2376"/>
                    </a:lnTo>
                    <a:lnTo>
                      <a:pt x="1721" y="1656"/>
                    </a:lnTo>
                    <a:lnTo>
                      <a:pt x="2146" y="1152"/>
                    </a:lnTo>
                    <a:lnTo>
                      <a:pt x="2594" y="720"/>
                    </a:lnTo>
                    <a:lnTo>
                      <a:pt x="3042" y="432"/>
                    </a:lnTo>
                    <a:lnTo>
                      <a:pt x="3490" y="216"/>
                    </a:lnTo>
                    <a:lnTo>
                      <a:pt x="3938" y="72"/>
                    </a:lnTo>
                    <a:lnTo>
                      <a:pt x="4362" y="0"/>
                    </a:lnTo>
                    <a:lnTo>
                      <a:pt x="50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179" name="Freeform 24"/>
              <p:cNvSpPr/>
              <p:nvPr/>
            </p:nvSpPr>
            <p:spPr>
              <a:xfrm>
                <a:off x="0" y="374223"/>
                <a:ext cx="455131" cy="26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74" y="11149"/>
                    </a:moveTo>
                    <a:lnTo>
                      <a:pt x="16211" y="11181"/>
                    </a:lnTo>
                    <a:lnTo>
                      <a:pt x="16049" y="11261"/>
                    </a:lnTo>
                    <a:lnTo>
                      <a:pt x="15895" y="11435"/>
                    </a:lnTo>
                    <a:lnTo>
                      <a:pt x="15760" y="11642"/>
                    </a:lnTo>
                    <a:lnTo>
                      <a:pt x="14352" y="14358"/>
                    </a:lnTo>
                    <a:lnTo>
                      <a:pt x="18396" y="14358"/>
                    </a:lnTo>
                    <a:lnTo>
                      <a:pt x="16988" y="11642"/>
                    </a:lnTo>
                    <a:lnTo>
                      <a:pt x="16852" y="11419"/>
                    </a:lnTo>
                    <a:lnTo>
                      <a:pt x="16708" y="11261"/>
                    </a:lnTo>
                    <a:lnTo>
                      <a:pt x="16545" y="11165"/>
                    </a:lnTo>
                    <a:lnTo>
                      <a:pt x="16374" y="11149"/>
                    </a:lnTo>
                    <a:close/>
                    <a:moveTo>
                      <a:pt x="15778" y="0"/>
                    </a:moveTo>
                    <a:lnTo>
                      <a:pt x="16527" y="318"/>
                    </a:lnTo>
                    <a:lnTo>
                      <a:pt x="17078" y="604"/>
                    </a:lnTo>
                    <a:lnTo>
                      <a:pt x="17601" y="969"/>
                    </a:lnTo>
                    <a:lnTo>
                      <a:pt x="18098" y="1398"/>
                    </a:lnTo>
                    <a:lnTo>
                      <a:pt x="18567" y="1922"/>
                    </a:lnTo>
                    <a:lnTo>
                      <a:pt x="19018" y="2494"/>
                    </a:lnTo>
                    <a:lnTo>
                      <a:pt x="19443" y="3113"/>
                    </a:lnTo>
                    <a:lnTo>
                      <a:pt x="19822" y="3796"/>
                    </a:lnTo>
                    <a:lnTo>
                      <a:pt x="20174" y="4542"/>
                    </a:lnTo>
                    <a:lnTo>
                      <a:pt x="20490" y="5336"/>
                    </a:lnTo>
                    <a:lnTo>
                      <a:pt x="20770" y="6162"/>
                    </a:lnTo>
                    <a:lnTo>
                      <a:pt x="21013" y="7036"/>
                    </a:lnTo>
                    <a:lnTo>
                      <a:pt x="21230" y="7957"/>
                    </a:lnTo>
                    <a:lnTo>
                      <a:pt x="21383" y="8910"/>
                    </a:lnTo>
                    <a:lnTo>
                      <a:pt x="21501" y="9879"/>
                    </a:lnTo>
                    <a:lnTo>
                      <a:pt x="21573" y="10864"/>
                    </a:lnTo>
                    <a:lnTo>
                      <a:pt x="21600" y="11880"/>
                    </a:lnTo>
                    <a:lnTo>
                      <a:pt x="21600" y="19059"/>
                    </a:lnTo>
                    <a:lnTo>
                      <a:pt x="21573" y="19535"/>
                    </a:lnTo>
                    <a:lnTo>
                      <a:pt x="21510" y="19948"/>
                    </a:lnTo>
                    <a:lnTo>
                      <a:pt x="21392" y="20361"/>
                    </a:lnTo>
                    <a:lnTo>
                      <a:pt x="21248" y="20711"/>
                    </a:lnTo>
                    <a:lnTo>
                      <a:pt x="21076" y="21028"/>
                    </a:lnTo>
                    <a:lnTo>
                      <a:pt x="20860" y="21266"/>
                    </a:lnTo>
                    <a:lnTo>
                      <a:pt x="20634" y="21457"/>
                    </a:lnTo>
                    <a:lnTo>
                      <a:pt x="20390" y="21568"/>
                    </a:lnTo>
                    <a:lnTo>
                      <a:pt x="20129" y="21600"/>
                    </a:lnTo>
                    <a:lnTo>
                      <a:pt x="1417" y="21600"/>
                    </a:lnTo>
                    <a:lnTo>
                      <a:pt x="1164" y="21568"/>
                    </a:lnTo>
                    <a:lnTo>
                      <a:pt x="912" y="21457"/>
                    </a:lnTo>
                    <a:lnTo>
                      <a:pt x="695" y="21266"/>
                    </a:lnTo>
                    <a:lnTo>
                      <a:pt x="496" y="21028"/>
                    </a:lnTo>
                    <a:lnTo>
                      <a:pt x="325" y="20711"/>
                    </a:lnTo>
                    <a:lnTo>
                      <a:pt x="190" y="20361"/>
                    </a:lnTo>
                    <a:lnTo>
                      <a:pt x="90" y="19948"/>
                    </a:lnTo>
                    <a:lnTo>
                      <a:pt x="27" y="19535"/>
                    </a:lnTo>
                    <a:lnTo>
                      <a:pt x="0" y="19059"/>
                    </a:lnTo>
                    <a:lnTo>
                      <a:pt x="0" y="11880"/>
                    </a:lnTo>
                    <a:lnTo>
                      <a:pt x="27" y="10864"/>
                    </a:lnTo>
                    <a:lnTo>
                      <a:pt x="99" y="9879"/>
                    </a:lnTo>
                    <a:lnTo>
                      <a:pt x="208" y="8910"/>
                    </a:lnTo>
                    <a:lnTo>
                      <a:pt x="370" y="7957"/>
                    </a:lnTo>
                    <a:lnTo>
                      <a:pt x="569" y="7036"/>
                    </a:lnTo>
                    <a:lnTo>
                      <a:pt x="812" y="6178"/>
                    </a:lnTo>
                    <a:lnTo>
                      <a:pt x="1101" y="5336"/>
                    </a:lnTo>
                    <a:lnTo>
                      <a:pt x="1408" y="4542"/>
                    </a:lnTo>
                    <a:lnTo>
                      <a:pt x="1760" y="3812"/>
                    </a:lnTo>
                    <a:lnTo>
                      <a:pt x="2139" y="3113"/>
                    </a:lnTo>
                    <a:lnTo>
                      <a:pt x="2554" y="2494"/>
                    </a:lnTo>
                    <a:lnTo>
                      <a:pt x="2997" y="1922"/>
                    </a:lnTo>
                    <a:lnTo>
                      <a:pt x="3475" y="1414"/>
                    </a:lnTo>
                    <a:lnTo>
                      <a:pt x="3972" y="985"/>
                    </a:lnTo>
                    <a:lnTo>
                      <a:pt x="4495" y="604"/>
                    </a:lnTo>
                    <a:lnTo>
                      <a:pt x="5046" y="318"/>
                    </a:lnTo>
                    <a:lnTo>
                      <a:pt x="5777" y="0"/>
                    </a:lnTo>
                    <a:lnTo>
                      <a:pt x="10768" y="20329"/>
                    </a:lnTo>
                    <a:lnTo>
                      <a:pt x="157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180" name="Freeform 25"/>
              <p:cNvSpPr/>
              <p:nvPr/>
            </p:nvSpPr>
            <p:spPr>
              <a:xfrm>
                <a:off x="192958" y="400331"/>
                <a:ext cx="71312" cy="18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18" y="0"/>
                    </a:moveTo>
                    <a:lnTo>
                      <a:pt x="13724" y="0"/>
                    </a:lnTo>
                    <a:lnTo>
                      <a:pt x="14940" y="47"/>
                    </a:lnTo>
                    <a:lnTo>
                      <a:pt x="16099" y="212"/>
                    </a:lnTo>
                    <a:lnTo>
                      <a:pt x="17083" y="496"/>
                    </a:lnTo>
                    <a:lnTo>
                      <a:pt x="17952" y="850"/>
                    </a:lnTo>
                    <a:lnTo>
                      <a:pt x="18589" y="1251"/>
                    </a:lnTo>
                    <a:lnTo>
                      <a:pt x="18994" y="1747"/>
                    </a:lnTo>
                    <a:lnTo>
                      <a:pt x="21195" y="5524"/>
                    </a:lnTo>
                    <a:lnTo>
                      <a:pt x="21310" y="6067"/>
                    </a:lnTo>
                    <a:lnTo>
                      <a:pt x="21137" y="6633"/>
                    </a:lnTo>
                    <a:lnTo>
                      <a:pt x="20673" y="7106"/>
                    </a:lnTo>
                    <a:lnTo>
                      <a:pt x="19979" y="7530"/>
                    </a:lnTo>
                    <a:lnTo>
                      <a:pt x="19052" y="7885"/>
                    </a:lnTo>
                    <a:lnTo>
                      <a:pt x="17894" y="8144"/>
                    </a:lnTo>
                    <a:lnTo>
                      <a:pt x="16620" y="8286"/>
                    </a:lnTo>
                    <a:lnTo>
                      <a:pt x="21600" y="10340"/>
                    </a:lnTo>
                    <a:lnTo>
                      <a:pt x="10829" y="21600"/>
                    </a:lnTo>
                    <a:lnTo>
                      <a:pt x="0" y="10340"/>
                    </a:lnTo>
                    <a:lnTo>
                      <a:pt x="4922" y="8286"/>
                    </a:lnTo>
                    <a:lnTo>
                      <a:pt x="3648" y="8144"/>
                    </a:lnTo>
                    <a:lnTo>
                      <a:pt x="2548" y="7885"/>
                    </a:lnTo>
                    <a:lnTo>
                      <a:pt x="1564" y="7530"/>
                    </a:lnTo>
                    <a:lnTo>
                      <a:pt x="869" y="7106"/>
                    </a:lnTo>
                    <a:lnTo>
                      <a:pt x="405" y="6633"/>
                    </a:lnTo>
                    <a:lnTo>
                      <a:pt x="232" y="6067"/>
                    </a:lnTo>
                    <a:lnTo>
                      <a:pt x="347" y="5524"/>
                    </a:lnTo>
                    <a:lnTo>
                      <a:pt x="2548" y="1747"/>
                    </a:lnTo>
                    <a:lnTo>
                      <a:pt x="3011" y="1251"/>
                    </a:lnTo>
                    <a:lnTo>
                      <a:pt x="3648" y="850"/>
                    </a:lnTo>
                    <a:lnTo>
                      <a:pt x="4459" y="496"/>
                    </a:lnTo>
                    <a:lnTo>
                      <a:pt x="5501" y="212"/>
                    </a:lnTo>
                    <a:lnTo>
                      <a:pt x="6602" y="47"/>
                    </a:lnTo>
                    <a:lnTo>
                      <a:pt x="78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</p:grpSp>
        <p:sp>
          <p:nvSpPr>
            <p:cNvPr id="182" name="직사각형 41"/>
            <p:cNvSpPr txBox="1"/>
            <p:nvPr/>
          </p:nvSpPr>
          <p:spPr>
            <a:xfrm>
              <a:off x="3693" y="2048803"/>
              <a:ext cx="2543012" cy="898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200"/>
                </a:spcBef>
                <a:defRPr sz="1700"/>
              </a:pPr>
              <a:r>
                <a:rPr dirty="0" err="1"/>
                <a:t>경찰청</a:t>
              </a:r>
              <a:r>
                <a:rPr dirty="0"/>
                <a:t>, </a:t>
              </a:r>
              <a:r>
                <a:rPr dirty="0" err="1"/>
                <a:t>도로교통공단</a:t>
              </a:r>
              <a:r>
                <a:rPr dirty="0"/>
                <a:t> 등 </a:t>
              </a:r>
              <a:r>
                <a:rPr dirty="0" err="1"/>
                <a:t>국가기관의</a:t>
              </a:r>
              <a:r>
                <a:rPr dirty="0"/>
                <a:t> </a:t>
              </a:r>
              <a:r>
                <a:rPr dirty="0" err="1"/>
                <a:t>졸음운전</a:t>
              </a:r>
              <a:r>
                <a:rPr dirty="0"/>
                <a:t> </a:t>
              </a:r>
              <a:r>
                <a:rPr dirty="0" err="1"/>
                <a:t>방지사업에</a:t>
              </a:r>
              <a:r>
                <a:rPr dirty="0"/>
                <a:t> </a:t>
              </a:r>
              <a:r>
                <a:rPr dirty="0" err="1"/>
                <a:t>제공한다</a:t>
              </a:r>
              <a:r>
                <a:rPr dirty="0"/>
                <a:t>.</a:t>
              </a:r>
            </a:p>
          </p:txBody>
        </p:sp>
        <p:grpSp>
          <p:nvGrpSpPr>
            <p:cNvPr id="185" name="그룹 50"/>
            <p:cNvGrpSpPr/>
            <p:nvPr/>
          </p:nvGrpSpPr>
          <p:grpSpPr>
            <a:xfrm>
              <a:off x="0" y="0"/>
              <a:ext cx="2600794" cy="1841921"/>
              <a:chOff x="-56" y="-56"/>
              <a:chExt cx="2600793" cy="1841920"/>
            </a:xfrm>
          </p:grpSpPr>
          <p:sp>
            <p:nvSpPr>
              <p:cNvPr id="183" name="원호 51"/>
              <p:cNvSpPr/>
              <p:nvPr/>
            </p:nvSpPr>
            <p:spPr>
              <a:xfrm>
                <a:off x="-57" y="-57"/>
                <a:ext cx="1841865" cy="1841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8" h="20676" extrusionOk="0">
                    <a:moveTo>
                      <a:pt x="11495" y="20635"/>
                    </a:moveTo>
                    <a:lnTo>
                      <a:pt x="11495" y="20635"/>
                    </a:lnTo>
                    <a:cubicBezTo>
                      <a:pt x="5684" y="21138"/>
                      <a:pt x="556" y="16936"/>
                      <a:pt x="42" y="11249"/>
                    </a:cubicBezTo>
                    <a:cubicBezTo>
                      <a:pt x="-472" y="5562"/>
                      <a:pt x="3822" y="544"/>
                      <a:pt x="9634" y="41"/>
                    </a:cubicBezTo>
                    <a:cubicBezTo>
                      <a:pt x="15445" y="-462"/>
                      <a:pt x="20573" y="3740"/>
                      <a:pt x="21087" y="9427"/>
                    </a:cubicBezTo>
                    <a:cubicBezTo>
                      <a:pt x="21114" y="9730"/>
                      <a:pt x="21128" y="10034"/>
                      <a:pt x="21128" y="10338"/>
                    </a:cubicBez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184" name="직선 연결선 52"/>
              <p:cNvSpPr/>
              <p:nvPr/>
            </p:nvSpPr>
            <p:spPr>
              <a:xfrm>
                <a:off x="920903" y="1841808"/>
                <a:ext cx="1679834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92" name="그룹 6"/>
          <p:cNvGrpSpPr/>
          <p:nvPr/>
        </p:nvGrpSpPr>
        <p:grpSpPr>
          <a:xfrm>
            <a:off x="1422120" y="1838142"/>
            <a:ext cx="2724817" cy="2086212"/>
            <a:chOff x="0" y="0"/>
            <a:chExt cx="2724816" cy="2086210"/>
          </a:xfrm>
        </p:grpSpPr>
        <p:sp>
          <p:nvSpPr>
            <p:cNvPr id="187" name="Freeform 36"/>
            <p:cNvSpPr/>
            <p:nvPr/>
          </p:nvSpPr>
          <p:spPr>
            <a:xfrm>
              <a:off x="789026" y="491347"/>
              <a:ext cx="511916" cy="90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416"/>
                  </a:moveTo>
                  <a:lnTo>
                    <a:pt x="10508" y="19432"/>
                  </a:lnTo>
                  <a:lnTo>
                    <a:pt x="10250" y="19485"/>
                  </a:lnTo>
                  <a:lnTo>
                    <a:pt x="10015" y="19571"/>
                  </a:lnTo>
                  <a:lnTo>
                    <a:pt x="9824" y="19683"/>
                  </a:lnTo>
                  <a:lnTo>
                    <a:pt x="9679" y="19822"/>
                  </a:lnTo>
                  <a:lnTo>
                    <a:pt x="9578" y="19977"/>
                  </a:lnTo>
                  <a:lnTo>
                    <a:pt x="9544" y="20142"/>
                  </a:lnTo>
                  <a:lnTo>
                    <a:pt x="9578" y="20313"/>
                  </a:lnTo>
                  <a:lnTo>
                    <a:pt x="9679" y="20463"/>
                  </a:lnTo>
                  <a:lnTo>
                    <a:pt x="9824" y="20596"/>
                  </a:lnTo>
                  <a:lnTo>
                    <a:pt x="10015" y="20708"/>
                  </a:lnTo>
                  <a:lnTo>
                    <a:pt x="10250" y="20794"/>
                  </a:lnTo>
                  <a:lnTo>
                    <a:pt x="10508" y="20852"/>
                  </a:lnTo>
                  <a:lnTo>
                    <a:pt x="10800" y="20874"/>
                  </a:lnTo>
                  <a:lnTo>
                    <a:pt x="11080" y="20852"/>
                  </a:lnTo>
                  <a:lnTo>
                    <a:pt x="11361" y="20794"/>
                  </a:lnTo>
                  <a:lnTo>
                    <a:pt x="11585" y="20708"/>
                  </a:lnTo>
                  <a:lnTo>
                    <a:pt x="11787" y="20596"/>
                  </a:lnTo>
                  <a:lnTo>
                    <a:pt x="11933" y="20463"/>
                  </a:lnTo>
                  <a:lnTo>
                    <a:pt x="12022" y="20313"/>
                  </a:lnTo>
                  <a:lnTo>
                    <a:pt x="12056" y="20142"/>
                  </a:lnTo>
                  <a:lnTo>
                    <a:pt x="12022" y="19977"/>
                  </a:lnTo>
                  <a:lnTo>
                    <a:pt x="11933" y="19822"/>
                  </a:lnTo>
                  <a:lnTo>
                    <a:pt x="11787" y="19683"/>
                  </a:lnTo>
                  <a:lnTo>
                    <a:pt x="11585" y="19571"/>
                  </a:lnTo>
                  <a:lnTo>
                    <a:pt x="11361" y="19485"/>
                  </a:lnTo>
                  <a:lnTo>
                    <a:pt x="11080" y="19432"/>
                  </a:lnTo>
                  <a:lnTo>
                    <a:pt x="10800" y="19416"/>
                  </a:lnTo>
                  <a:close/>
                  <a:moveTo>
                    <a:pt x="1750" y="2318"/>
                  </a:moveTo>
                  <a:lnTo>
                    <a:pt x="1750" y="18903"/>
                  </a:lnTo>
                  <a:lnTo>
                    <a:pt x="19850" y="18903"/>
                  </a:lnTo>
                  <a:lnTo>
                    <a:pt x="19850" y="2318"/>
                  </a:lnTo>
                  <a:lnTo>
                    <a:pt x="1750" y="2318"/>
                  </a:lnTo>
                  <a:close/>
                  <a:moveTo>
                    <a:pt x="8153" y="1052"/>
                  </a:moveTo>
                  <a:lnTo>
                    <a:pt x="8030" y="1068"/>
                  </a:lnTo>
                  <a:lnTo>
                    <a:pt x="7929" y="1105"/>
                  </a:lnTo>
                  <a:lnTo>
                    <a:pt x="7862" y="1159"/>
                  </a:lnTo>
                  <a:lnTo>
                    <a:pt x="7839" y="1228"/>
                  </a:lnTo>
                  <a:lnTo>
                    <a:pt x="7862" y="1298"/>
                  </a:lnTo>
                  <a:lnTo>
                    <a:pt x="7929" y="1356"/>
                  </a:lnTo>
                  <a:lnTo>
                    <a:pt x="8030" y="1388"/>
                  </a:lnTo>
                  <a:lnTo>
                    <a:pt x="8153" y="1399"/>
                  </a:lnTo>
                  <a:lnTo>
                    <a:pt x="13447" y="1399"/>
                  </a:lnTo>
                  <a:lnTo>
                    <a:pt x="13570" y="1388"/>
                  </a:lnTo>
                  <a:lnTo>
                    <a:pt x="13660" y="1356"/>
                  </a:lnTo>
                  <a:lnTo>
                    <a:pt x="13727" y="1298"/>
                  </a:lnTo>
                  <a:lnTo>
                    <a:pt x="13750" y="1228"/>
                  </a:lnTo>
                  <a:lnTo>
                    <a:pt x="13727" y="1159"/>
                  </a:lnTo>
                  <a:lnTo>
                    <a:pt x="13660" y="1105"/>
                  </a:lnTo>
                  <a:lnTo>
                    <a:pt x="13570" y="1068"/>
                  </a:lnTo>
                  <a:lnTo>
                    <a:pt x="13447" y="1052"/>
                  </a:lnTo>
                  <a:lnTo>
                    <a:pt x="8153" y="1052"/>
                  </a:lnTo>
                  <a:close/>
                  <a:moveTo>
                    <a:pt x="2512" y="0"/>
                  </a:moveTo>
                  <a:lnTo>
                    <a:pt x="19088" y="0"/>
                  </a:lnTo>
                  <a:lnTo>
                    <a:pt x="19492" y="21"/>
                  </a:lnTo>
                  <a:lnTo>
                    <a:pt x="19884" y="69"/>
                  </a:lnTo>
                  <a:lnTo>
                    <a:pt x="20243" y="166"/>
                  </a:lnTo>
                  <a:lnTo>
                    <a:pt x="20568" y="283"/>
                  </a:lnTo>
                  <a:lnTo>
                    <a:pt x="20860" y="433"/>
                  </a:lnTo>
                  <a:lnTo>
                    <a:pt x="21107" y="603"/>
                  </a:lnTo>
                  <a:lnTo>
                    <a:pt x="21308" y="790"/>
                  </a:lnTo>
                  <a:lnTo>
                    <a:pt x="21477" y="1004"/>
                  </a:lnTo>
                  <a:lnTo>
                    <a:pt x="21566" y="1223"/>
                  </a:lnTo>
                  <a:lnTo>
                    <a:pt x="21600" y="1458"/>
                  </a:lnTo>
                  <a:lnTo>
                    <a:pt x="21600" y="20142"/>
                  </a:lnTo>
                  <a:lnTo>
                    <a:pt x="21566" y="20377"/>
                  </a:lnTo>
                  <a:lnTo>
                    <a:pt x="21477" y="20596"/>
                  </a:lnTo>
                  <a:lnTo>
                    <a:pt x="21308" y="20810"/>
                  </a:lnTo>
                  <a:lnTo>
                    <a:pt x="21107" y="20997"/>
                  </a:lnTo>
                  <a:lnTo>
                    <a:pt x="20860" y="21167"/>
                  </a:lnTo>
                  <a:lnTo>
                    <a:pt x="20568" y="21317"/>
                  </a:lnTo>
                  <a:lnTo>
                    <a:pt x="20243" y="21434"/>
                  </a:lnTo>
                  <a:lnTo>
                    <a:pt x="19884" y="21531"/>
                  </a:lnTo>
                  <a:lnTo>
                    <a:pt x="19492" y="21579"/>
                  </a:lnTo>
                  <a:lnTo>
                    <a:pt x="19088" y="21600"/>
                  </a:lnTo>
                  <a:lnTo>
                    <a:pt x="2512" y="21600"/>
                  </a:lnTo>
                  <a:lnTo>
                    <a:pt x="2108" y="21579"/>
                  </a:lnTo>
                  <a:lnTo>
                    <a:pt x="1727" y="21531"/>
                  </a:lnTo>
                  <a:lnTo>
                    <a:pt x="1368" y="21434"/>
                  </a:lnTo>
                  <a:lnTo>
                    <a:pt x="1032" y="21317"/>
                  </a:lnTo>
                  <a:lnTo>
                    <a:pt x="740" y="21167"/>
                  </a:lnTo>
                  <a:lnTo>
                    <a:pt x="482" y="20997"/>
                  </a:lnTo>
                  <a:lnTo>
                    <a:pt x="280" y="20810"/>
                  </a:lnTo>
                  <a:lnTo>
                    <a:pt x="135" y="20596"/>
                  </a:lnTo>
                  <a:lnTo>
                    <a:pt x="34" y="20377"/>
                  </a:lnTo>
                  <a:lnTo>
                    <a:pt x="0" y="20142"/>
                  </a:lnTo>
                  <a:lnTo>
                    <a:pt x="0" y="1458"/>
                  </a:lnTo>
                  <a:lnTo>
                    <a:pt x="34" y="1223"/>
                  </a:lnTo>
                  <a:lnTo>
                    <a:pt x="135" y="1004"/>
                  </a:lnTo>
                  <a:lnTo>
                    <a:pt x="280" y="790"/>
                  </a:lnTo>
                  <a:lnTo>
                    <a:pt x="482" y="603"/>
                  </a:lnTo>
                  <a:lnTo>
                    <a:pt x="740" y="433"/>
                  </a:lnTo>
                  <a:lnTo>
                    <a:pt x="1032" y="283"/>
                  </a:lnTo>
                  <a:lnTo>
                    <a:pt x="1368" y="166"/>
                  </a:lnTo>
                  <a:lnTo>
                    <a:pt x="1727" y="69"/>
                  </a:lnTo>
                  <a:lnTo>
                    <a:pt x="2108" y="21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188" name="직사각형 43"/>
            <p:cNvSpPr/>
            <p:nvPr/>
          </p:nvSpPr>
          <p:spPr>
            <a:xfrm>
              <a:off x="0" y="2086210"/>
              <a:ext cx="25430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700"/>
              </a:pPr>
              <a:r>
                <a:rPr dirty="0" err="1"/>
                <a:t>눈의</a:t>
              </a:r>
              <a:r>
                <a:rPr dirty="0"/>
                <a:t> </a:t>
              </a:r>
              <a:r>
                <a:rPr dirty="0" err="1"/>
                <a:t>상태를</a:t>
              </a:r>
              <a:r>
                <a:rPr dirty="0"/>
                <a:t> </a:t>
              </a:r>
              <a:r>
                <a:rPr dirty="0" err="1"/>
                <a:t>통해</a:t>
              </a:r>
              <a:r>
                <a:rPr dirty="0"/>
                <a:t> </a:t>
              </a:r>
              <a:r>
                <a:rPr dirty="0" err="1"/>
                <a:t>졸음을</a:t>
              </a:r>
              <a:r>
                <a:rPr dirty="0"/>
                <a:t> </a:t>
              </a:r>
              <a:r>
                <a:rPr dirty="0" err="1"/>
                <a:t>인식하는</a:t>
              </a:r>
              <a:r>
                <a:rPr dirty="0"/>
                <a:t> </a:t>
              </a:r>
              <a:r>
                <a:rPr dirty="0" err="1"/>
                <a:t>소프트웨어를</a:t>
              </a:r>
              <a:r>
                <a:rPr dirty="0"/>
                <a:t> </a:t>
              </a:r>
              <a:r>
                <a:rPr dirty="0" err="1"/>
                <a:t>설치한</a:t>
              </a:r>
              <a:r>
                <a:rPr dirty="0"/>
                <a:t> </a:t>
              </a:r>
              <a:r>
                <a:rPr dirty="0" err="1"/>
                <a:t>디바이스와</a:t>
              </a:r>
              <a:r>
                <a:rPr dirty="0"/>
                <a:t> </a:t>
              </a:r>
              <a:r>
                <a:rPr dirty="0" err="1"/>
                <a:t>어플을</a:t>
              </a:r>
              <a:r>
                <a:rPr dirty="0"/>
                <a:t> </a:t>
              </a:r>
              <a:r>
                <a:rPr dirty="0" err="1"/>
                <a:t>유로로</a:t>
              </a:r>
              <a:r>
                <a:rPr dirty="0"/>
                <a:t> </a:t>
              </a:r>
              <a:r>
                <a:rPr dirty="0" err="1"/>
                <a:t>배포한다</a:t>
              </a:r>
              <a:endParaRPr dirty="0"/>
            </a:p>
          </p:txBody>
        </p:sp>
        <p:grpSp>
          <p:nvGrpSpPr>
            <p:cNvPr id="191" name="그룹 56"/>
            <p:cNvGrpSpPr/>
            <p:nvPr/>
          </p:nvGrpSpPr>
          <p:grpSpPr>
            <a:xfrm>
              <a:off x="124062" y="-1"/>
              <a:ext cx="2600755" cy="1841844"/>
              <a:chOff x="-17" y="-17"/>
              <a:chExt cx="2600754" cy="1841842"/>
            </a:xfrm>
          </p:grpSpPr>
          <p:sp>
            <p:nvSpPr>
              <p:cNvPr id="189" name="원호 57"/>
              <p:cNvSpPr/>
              <p:nvPr/>
            </p:nvSpPr>
            <p:spPr>
              <a:xfrm>
                <a:off x="-18" y="-18"/>
                <a:ext cx="1841826" cy="1841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098" extrusionOk="0">
                    <a:moveTo>
                      <a:pt x="11153" y="21087"/>
                    </a:moveTo>
                    <a:lnTo>
                      <a:pt x="11153" y="21087"/>
                    </a:lnTo>
                    <a:cubicBezTo>
                      <a:pt x="5265" y="21349"/>
                      <a:pt x="276" y="16843"/>
                      <a:pt x="11" y="11024"/>
                    </a:cubicBezTo>
                    <a:cubicBezTo>
                      <a:pt x="-254" y="5204"/>
                      <a:pt x="4305" y="273"/>
                      <a:pt x="10193" y="11"/>
                    </a:cubicBezTo>
                    <a:cubicBezTo>
                      <a:pt x="16082" y="-251"/>
                      <a:pt x="21070" y="4255"/>
                      <a:pt x="21335" y="10074"/>
                    </a:cubicBezTo>
                    <a:cubicBezTo>
                      <a:pt x="21342" y="10233"/>
                      <a:pt x="21346" y="10391"/>
                      <a:pt x="21346" y="10549"/>
                    </a:cubicBezTo>
                  </a:path>
                </a:pathLst>
              </a:custGeom>
              <a:noFill/>
              <a:ln w="28575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190" name="직선 연결선 58"/>
              <p:cNvSpPr/>
              <p:nvPr/>
            </p:nvSpPr>
            <p:spPr>
              <a:xfrm>
                <a:off x="920903" y="1841808"/>
                <a:ext cx="1679834" cy="1"/>
              </a:xfrm>
              <a:prstGeom prst="lin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97" name="그룹 10"/>
          <p:cNvGrpSpPr/>
          <p:nvPr/>
        </p:nvGrpSpPr>
        <p:grpSpPr>
          <a:xfrm>
            <a:off x="8485451" y="1817329"/>
            <a:ext cx="2588739" cy="3686974"/>
            <a:chOff x="0" y="0"/>
            <a:chExt cx="2588738" cy="3686972"/>
          </a:xfrm>
        </p:grpSpPr>
        <p:sp>
          <p:nvSpPr>
            <p:cNvPr id="193" name="직사각형 45"/>
            <p:cNvSpPr txBox="1"/>
            <p:nvPr/>
          </p:nvSpPr>
          <p:spPr>
            <a:xfrm>
              <a:off x="45727" y="1995945"/>
              <a:ext cx="2543012" cy="1691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200"/>
                </a:spcBef>
                <a:defRPr sz="1700"/>
              </a:pPr>
              <a:r>
                <a:rPr dirty="0" err="1"/>
                <a:t>소프트웨어를</a:t>
              </a:r>
              <a:r>
                <a:rPr dirty="0"/>
                <a:t> </a:t>
              </a:r>
              <a:r>
                <a:rPr dirty="0" err="1"/>
                <a:t>현대모비스</a:t>
              </a:r>
              <a:r>
                <a:rPr dirty="0"/>
                <a:t> 등 </a:t>
              </a:r>
              <a:r>
                <a:rPr dirty="0" err="1"/>
                <a:t>자동차</a:t>
              </a:r>
              <a:r>
                <a:rPr dirty="0"/>
                <a:t> </a:t>
              </a:r>
              <a:r>
                <a:rPr dirty="0" err="1"/>
                <a:t>기업에서</a:t>
              </a:r>
              <a:r>
                <a:rPr dirty="0"/>
                <a:t> </a:t>
              </a:r>
              <a:r>
                <a:rPr dirty="0" err="1"/>
                <a:t>현재</a:t>
              </a:r>
              <a:r>
                <a:rPr dirty="0"/>
                <a:t> </a:t>
              </a:r>
              <a:r>
                <a:rPr dirty="0" err="1"/>
                <a:t>연구하고</a:t>
              </a:r>
              <a:r>
                <a:rPr dirty="0"/>
                <a:t> </a:t>
              </a:r>
              <a:r>
                <a:rPr dirty="0" err="1"/>
                <a:t>있는</a:t>
              </a:r>
              <a:r>
                <a:rPr dirty="0"/>
                <a:t> DSW (Driver state warning system)에 </a:t>
              </a:r>
              <a:r>
                <a:rPr dirty="0" err="1"/>
                <a:t>제공한다</a:t>
              </a:r>
              <a:r>
                <a:rPr dirty="0"/>
                <a:t>.</a:t>
              </a:r>
            </a:p>
            <a:p>
              <a:pPr algn="ctr">
                <a:lnSpc>
                  <a:spcPct val="150000"/>
                </a:lnSpc>
                <a:defRPr sz="1700"/>
              </a:pPr>
              <a:r>
                <a:rPr dirty="0"/>
                <a:t>. </a:t>
              </a:r>
            </a:p>
          </p:txBody>
        </p:sp>
        <p:grpSp>
          <p:nvGrpSpPr>
            <p:cNvPr id="196" name="그룹 53"/>
            <p:cNvGrpSpPr/>
            <p:nvPr/>
          </p:nvGrpSpPr>
          <p:grpSpPr>
            <a:xfrm>
              <a:off x="0" y="0"/>
              <a:ext cx="2478575" cy="1841822"/>
              <a:chOff x="-7" y="-8"/>
              <a:chExt cx="2478574" cy="1841821"/>
            </a:xfrm>
          </p:grpSpPr>
          <p:sp>
            <p:nvSpPr>
              <p:cNvPr id="194" name="원호 54"/>
              <p:cNvSpPr/>
              <p:nvPr/>
            </p:nvSpPr>
            <p:spPr>
              <a:xfrm>
                <a:off x="-8" y="-9"/>
                <a:ext cx="1841816" cy="184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1" h="21284" extrusionOk="0">
                    <a:moveTo>
                      <a:pt x="11017" y="21280"/>
                    </a:moveTo>
                    <a:lnTo>
                      <a:pt x="11017" y="21280"/>
                    </a:lnTo>
                    <a:cubicBezTo>
                      <a:pt x="5098" y="21442"/>
                      <a:pt x="168" y="16811"/>
                      <a:pt x="4" y="10936"/>
                    </a:cubicBezTo>
                    <a:cubicBezTo>
                      <a:pt x="-159" y="5061"/>
                      <a:pt x="4506" y="166"/>
                      <a:pt x="10425" y="4"/>
                    </a:cubicBezTo>
                    <a:cubicBezTo>
                      <a:pt x="16343" y="-158"/>
                      <a:pt x="21274" y="4473"/>
                      <a:pt x="21437" y="10348"/>
                    </a:cubicBezTo>
                    <a:cubicBezTo>
                      <a:pt x="21440" y="10446"/>
                      <a:pt x="21441" y="10544"/>
                      <a:pt x="21441" y="10642"/>
                    </a:cubicBezTo>
                  </a:path>
                </a:pathLst>
              </a:custGeom>
              <a:noFill/>
              <a:ln w="28575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195" name="직선 연결선 55"/>
              <p:cNvSpPr/>
              <p:nvPr/>
            </p:nvSpPr>
            <p:spPr>
              <a:xfrm>
                <a:off x="920903" y="1841807"/>
                <a:ext cx="1557664" cy="1"/>
              </a:xfrm>
              <a:prstGeom prst="lin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pic>
        <p:nvPicPr>
          <p:cNvPr id="198" name="그래픽 18" descr="그래픽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777" y="2219522"/>
            <a:ext cx="1119937" cy="111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그래픽 24" descr="그래픽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02" y="2251035"/>
            <a:ext cx="1088424" cy="108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직사각형 11"/>
          <p:cNvSpPr txBox="1"/>
          <p:nvPr/>
        </p:nvSpPr>
        <p:spPr>
          <a:xfrm>
            <a:off x="2453025" y="286146"/>
            <a:ext cx="65872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한계 및 보완점</a:t>
            </a:r>
          </a:p>
        </p:txBody>
      </p:sp>
      <p:sp>
        <p:nvSpPr>
          <p:cNvPr id="226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7</a:t>
            </a:r>
            <a:endParaRPr dirty="0"/>
          </a:p>
        </p:txBody>
      </p:sp>
      <p:sp>
        <p:nvSpPr>
          <p:cNvPr id="228" name="직사각형 36"/>
          <p:cNvSpPr/>
          <p:nvPr/>
        </p:nvSpPr>
        <p:spPr>
          <a:xfrm>
            <a:off x="1420600" y="1502376"/>
            <a:ext cx="9350800" cy="112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직사각형 37"/>
          <p:cNvSpPr/>
          <p:nvPr/>
        </p:nvSpPr>
        <p:spPr>
          <a:xfrm>
            <a:off x="1420601" y="1502376"/>
            <a:ext cx="2017487" cy="1129727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직사각형 39"/>
          <p:cNvSpPr txBox="1"/>
          <p:nvPr/>
        </p:nvSpPr>
        <p:spPr>
          <a:xfrm>
            <a:off x="3900586" y="1673246"/>
            <a:ext cx="6668560" cy="69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pPr>
            <a:r>
              <a:rPr lang="ko-KR" altLang="en-US" sz="1400" dirty="0"/>
              <a:t>마스크나 모자와 같은 얼굴의 대부분을 가리는 경우에는 눈 영역을 검출하기 어렵습니다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경우에도 눈영역을 검출할 수 있도록 구현할 계획입니다</a:t>
            </a:r>
            <a:r>
              <a:rPr lang="en-US" altLang="ko-KR" sz="1400" dirty="0"/>
              <a:t>.</a:t>
            </a:r>
            <a:endParaRPr sz="1400" dirty="0"/>
          </a:p>
        </p:txBody>
      </p:sp>
      <p:sp>
        <p:nvSpPr>
          <p:cNvPr id="231" name="직사각형 36"/>
          <p:cNvSpPr/>
          <p:nvPr/>
        </p:nvSpPr>
        <p:spPr>
          <a:xfrm>
            <a:off x="1420600" y="2864136"/>
            <a:ext cx="9350800" cy="17655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2" name="직사각형 37"/>
          <p:cNvSpPr/>
          <p:nvPr/>
        </p:nvSpPr>
        <p:spPr>
          <a:xfrm>
            <a:off x="1420601" y="2864136"/>
            <a:ext cx="2017487" cy="1765529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직사각형 39"/>
          <p:cNvSpPr txBox="1"/>
          <p:nvPr/>
        </p:nvSpPr>
        <p:spPr>
          <a:xfrm>
            <a:off x="3900588" y="3035007"/>
            <a:ext cx="6860238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endParaRPr dirty="0"/>
          </a:p>
        </p:txBody>
      </p:sp>
      <p:sp>
        <p:nvSpPr>
          <p:cNvPr id="234" name="직사각형 36"/>
          <p:cNvSpPr/>
          <p:nvPr/>
        </p:nvSpPr>
        <p:spPr>
          <a:xfrm>
            <a:off x="1420600" y="4906344"/>
            <a:ext cx="9350800" cy="12860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직사각형 37"/>
          <p:cNvSpPr/>
          <p:nvPr/>
        </p:nvSpPr>
        <p:spPr>
          <a:xfrm>
            <a:off x="1414720" y="4906344"/>
            <a:ext cx="2017487" cy="1286035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직사각형 39"/>
          <p:cNvSpPr txBox="1"/>
          <p:nvPr/>
        </p:nvSpPr>
        <p:spPr>
          <a:xfrm>
            <a:off x="3678167" y="5094319"/>
            <a:ext cx="6668558" cy="1020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r>
              <a:rPr lang="ko-KR" altLang="en-US" sz="1400" dirty="0"/>
              <a:t>밝기가 극도로 밝거나 어두운 경우의 판단이 어려울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어두운 터널이나 야간주행 중</a:t>
            </a:r>
            <a:r>
              <a:rPr lang="en-US" altLang="ko-KR" sz="1400" dirty="0"/>
              <a:t> </a:t>
            </a:r>
            <a:r>
              <a:rPr lang="ko-KR" altLang="en-US" sz="1400" dirty="0"/>
              <a:t>또는 햇빛에 의해 얼굴 대부분의 영역이 검출되기 어려운 상황을 고려하여 적외선 영상을 사용한 </a:t>
            </a:r>
            <a:r>
              <a:rPr lang="en-US" altLang="ko-KR" sz="1400" dirty="0"/>
              <a:t>SW</a:t>
            </a:r>
            <a:r>
              <a:rPr lang="ko-KR" altLang="en-US" sz="1400" dirty="0"/>
              <a:t>를 구현할 계획입니다</a:t>
            </a:r>
            <a:r>
              <a:rPr lang="en-US" altLang="ko-KR" sz="1400" dirty="0"/>
              <a:t>.</a:t>
            </a:r>
            <a:endParaRPr sz="1400" dirty="0"/>
          </a:p>
        </p:txBody>
      </p:sp>
      <p:sp>
        <p:nvSpPr>
          <p:cNvPr id="26" name="눈">
            <a:extLst>
              <a:ext uri="{FF2B5EF4-FFF2-40B4-BE49-F238E27FC236}">
                <a16:creationId xmlns:a16="http://schemas.microsoft.com/office/drawing/2014/main" id="{01A71B54-589A-43C8-98C6-DC85A4695142}"/>
              </a:ext>
            </a:extLst>
          </p:cNvPr>
          <p:cNvSpPr/>
          <p:nvPr/>
        </p:nvSpPr>
        <p:spPr>
          <a:xfrm>
            <a:off x="1870478" y="3449031"/>
            <a:ext cx="1165089" cy="607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399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그래픽 2" descr="불 켜기 단색으로 채워진">
            <a:extLst>
              <a:ext uri="{FF2B5EF4-FFF2-40B4-BE49-F238E27FC236}">
                <a16:creationId xmlns:a16="http://schemas.microsoft.com/office/drawing/2014/main" id="{D46EE6D2-5F66-4BA3-B4E2-DCB98D7D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2218" y="4996969"/>
            <a:ext cx="1021607" cy="1021607"/>
          </a:xfrm>
          <a:prstGeom prst="rect">
            <a:avLst/>
          </a:prstGeom>
        </p:spPr>
      </p:pic>
      <p:sp>
        <p:nvSpPr>
          <p:cNvPr id="29" name="직사각형 39">
            <a:extLst>
              <a:ext uri="{FF2B5EF4-FFF2-40B4-BE49-F238E27FC236}">
                <a16:creationId xmlns:a16="http://schemas.microsoft.com/office/drawing/2014/main" id="{41C9EE7B-9355-4298-AAF9-E0BEDF4195E2}"/>
              </a:ext>
            </a:extLst>
          </p:cNvPr>
          <p:cNvSpPr txBox="1"/>
          <p:nvPr/>
        </p:nvSpPr>
        <p:spPr>
          <a:xfrm>
            <a:off x="3485448" y="2938923"/>
            <a:ext cx="7525040" cy="134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r>
              <a:rPr lang="ko-KR" altLang="en-US" sz="1400" dirty="0"/>
              <a:t>졸음을 판단하는 것까지 구현되었으나 졸음을 해소하는 부분이 부족합니다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졸음운전이라고 판단될 경우 </a:t>
            </a:r>
            <a:r>
              <a:rPr lang="en-US" altLang="ko-KR" sz="1400" dirty="0" err="1"/>
              <a:t>winsound</a:t>
            </a:r>
            <a:r>
              <a:rPr lang="ko-KR" altLang="en-US" sz="1400" dirty="0"/>
              <a:t>를 이용하여 소리를 출력할 시 처리속도가 떨어지는 것을 보완하고</a:t>
            </a:r>
            <a:r>
              <a:rPr lang="en-US" altLang="ko-KR" sz="1400" dirty="0"/>
              <a:t>,</a:t>
            </a:r>
            <a:r>
              <a:rPr lang="ko-KR" altLang="en-US" sz="1400" dirty="0"/>
              <a:t> 라즈베리 파이를 이용하여 운전자와 접촉이 되는 부분</a:t>
            </a:r>
            <a:r>
              <a:rPr lang="en-US" altLang="ko-KR" sz="1400" dirty="0"/>
              <a:t>(</a:t>
            </a:r>
            <a:r>
              <a:rPr lang="ko-KR" altLang="en-US" sz="1400" dirty="0"/>
              <a:t>운전석 시트</a:t>
            </a:r>
            <a:r>
              <a:rPr lang="en-US" altLang="ko-KR" sz="1400" dirty="0"/>
              <a:t>, </a:t>
            </a:r>
            <a:r>
              <a:rPr lang="ko-KR" altLang="en-US" sz="1400" dirty="0"/>
              <a:t>스티어링 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기어봉</a:t>
            </a:r>
            <a:r>
              <a:rPr lang="en-US" altLang="ko-KR" sz="1400" dirty="0"/>
              <a:t>)</a:t>
            </a:r>
            <a:r>
              <a:rPr lang="ko-KR" altLang="en-US" sz="1400" dirty="0"/>
              <a:t>진동을 주는 방식을 구현할 계획입니다</a:t>
            </a:r>
            <a:r>
              <a:rPr lang="en-US" altLang="ko-KR" sz="1400" dirty="0"/>
              <a:t>.</a:t>
            </a:r>
            <a:endParaRPr sz="1400" dirty="0"/>
          </a:p>
        </p:txBody>
      </p:sp>
      <p:pic>
        <p:nvPicPr>
          <p:cNvPr id="5" name="그래픽 4" descr="마스크 쓴 얼굴 단색으로 채워진">
            <a:extLst>
              <a:ext uri="{FF2B5EF4-FFF2-40B4-BE49-F238E27FC236}">
                <a16:creationId xmlns:a16="http://schemas.microsoft.com/office/drawing/2014/main" id="{4EE0B16F-612A-44F9-81D1-6D41C56B6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2703" y="1577757"/>
            <a:ext cx="1084622" cy="10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304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직사각형 11"/>
          <p:cNvSpPr txBox="1"/>
          <p:nvPr/>
        </p:nvSpPr>
        <p:spPr>
          <a:xfrm>
            <a:off x="2453025" y="286146"/>
            <a:ext cx="65872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향후 발전 계획</a:t>
            </a:r>
          </a:p>
          <a:p>
            <a:endParaRPr lang="en-US" altLang="ko-KR" dirty="0"/>
          </a:p>
        </p:txBody>
      </p:sp>
      <p:sp>
        <p:nvSpPr>
          <p:cNvPr id="226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22" name="평행 사변형 88">
            <a:extLst>
              <a:ext uri="{FF2B5EF4-FFF2-40B4-BE49-F238E27FC236}">
                <a16:creationId xmlns:a16="http://schemas.microsoft.com/office/drawing/2014/main" id="{BEF0675C-A12F-4444-9369-7BE2750159C7}"/>
              </a:ext>
            </a:extLst>
          </p:cNvPr>
          <p:cNvSpPr/>
          <p:nvPr/>
        </p:nvSpPr>
        <p:spPr>
          <a:xfrm>
            <a:off x="3835776" y="2097310"/>
            <a:ext cx="3194051" cy="567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chemeClr val="bg2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" name="평행 사변형 89">
            <a:extLst>
              <a:ext uri="{FF2B5EF4-FFF2-40B4-BE49-F238E27FC236}">
                <a16:creationId xmlns:a16="http://schemas.microsoft.com/office/drawing/2014/main" id="{16903488-AE29-4680-817F-E1775036CAB7}"/>
              </a:ext>
            </a:extLst>
          </p:cNvPr>
          <p:cNvSpPr/>
          <p:nvPr/>
        </p:nvSpPr>
        <p:spPr>
          <a:xfrm>
            <a:off x="3692659" y="2097310"/>
            <a:ext cx="3194051" cy="567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161925" cap="sq">
            <a:solidFill>
              <a:schemeClr val="bg2">
                <a:lumMod val="40000"/>
                <a:lumOff val="6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평행 사변형 90">
            <a:extLst>
              <a:ext uri="{FF2B5EF4-FFF2-40B4-BE49-F238E27FC236}">
                <a16:creationId xmlns:a16="http://schemas.microsoft.com/office/drawing/2014/main" id="{E396FB85-FC22-4D2B-8C0B-F53DF48B542D}"/>
              </a:ext>
            </a:extLst>
          </p:cNvPr>
          <p:cNvSpPr/>
          <p:nvPr/>
        </p:nvSpPr>
        <p:spPr>
          <a:xfrm>
            <a:off x="76199" y="2097311"/>
            <a:ext cx="4505036" cy="56772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61925" cap="sq">
            <a:solidFill>
              <a:schemeClr val="bg2">
                <a:lumMod val="40000"/>
                <a:lumOff val="60000"/>
              </a:scheme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평행 사변형 88">
            <a:extLst>
              <a:ext uri="{FF2B5EF4-FFF2-40B4-BE49-F238E27FC236}">
                <a16:creationId xmlns:a16="http://schemas.microsoft.com/office/drawing/2014/main" id="{4048BC71-9FEB-4046-966C-90022ECACEBC}"/>
              </a:ext>
            </a:extLst>
          </p:cNvPr>
          <p:cNvSpPr/>
          <p:nvPr/>
        </p:nvSpPr>
        <p:spPr>
          <a:xfrm>
            <a:off x="3451560" y="4936816"/>
            <a:ext cx="4426725" cy="882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chemeClr val="bg2">
                <a:lumMod val="60000"/>
                <a:lumOff val="4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7" name="평행 사변형 89">
            <a:extLst>
              <a:ext uri="{FF2B5EF4-FFF2-40B4-BE49-F238E27FC236}">
                <a16:creationId xmlns:a16="http://schemas.microsoft.com/office/drawing/2014/main" id="{404BE200-5C0D-4572-9111-BA53F6A7778A}"/>
              </a:ext>
            </a:extLst>
          </p:cNvPr>
          <p:cNvSpPr/>
          <p:nvPr/>
        </p:nvSpPr>
        <p:spPr>
          <a:xfrm>
            <a:off x="3180283" y="4931382"/>
            <a:ext cx="4505036" cy="888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161925" cap="sq">
            <a:solidFill>
              <a:schemeClr val="bg2">
                <a:lumMod val="40000"/>
                <a:lumOff val="60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평행 사변형 90">
            <a:extLst>
              <a:ext uri="{FF2B5EF4-FFF2-40B4-BE49-F238E27FC236}">
                <a16:creationId xmlns:a16="http://schemas.microsoft.com/office/drawing/2014/main" id="{959EF177-85AB-4CC5-AF88-D39D620E4B8F}"/>
              </a:ext>
            </a:extLst>
          </p:cNvPr>
          <p:cNvSpPr/>
          <p:nvPr/>
        </p:nvSpPr>
        <p:spPr>
          <a:xfrm>
            <a:off x="51536" y="4931382"/>
            <a:ext cx="4505036" cy="8883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61925" cap="sq">
            <a:solidFill>
              <a:schemeClr val="bg2">
                <a:lumMod val="40000"/>
                <a:lumOff val="60000"/>
              </a:scheme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평행 사변형 88">
            <a:extLst>
              <a:ext uri="{FF2B5EF4-FFF2-40B4-BE49-F238E27FC236}">
                <a16:creationId xmlns:a16="http://schemas.microsoft.com/office/drawing/2014/main" id="{4C42D76A-BDBB-4156-A720-595C3FC89FA3}"/>
              </a:ext>
            </a:extLst>
          </p:cNvPr>
          <p:cNvSpPr/>
          <p:nvPr/>
        </p:nvSpPr>
        <p:spPr>
          <a:xfrm>
            <a:off x="4315391" y="3483069"/>
            <a:ext cx="3194051" cy="567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chemeClr val="tx1">
                <a:lumMod val="95000"/>
                <a:lumOff val="5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1" name="평행 사변형 89">
            <a:extLst>
              <a:ext uri="{FF2B5EF4-FFF2-40B4-BE49-F238E27FC236}">
                <a16:creationId xmlns:a16="http://schemas.microsoft.com/office/drawing/2014/main" id="{70419C18-1AB3-4203-80FF-E317F996E522}"/>
              </a:ext>
            </a:extLst>
          </p:cNvPr>
          <p:cNvSpPr/>
          <p:nvPr/>
        </p:nvSpPr>
        <p:spPr>
          <a:xfrm>
            <a:off x="4434842" y="3483069"/>
            <a:ext cx="3194051" cy="567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404040"/>
          </a:solidFill>
          <a:ln w="161925" cap="sq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평행 사변형 90">
            <a:extLst>
              <a:ext uri="{FF2B5EF4-FFF2-40B4-BE49-F238E27FC236}">
                <a16:creationId xmlns:a16="http://schemas.microsoft.com/office/drawing/2014/main" id="{C5E04481-3AC7-443C-837F-4566460238F7}"/>
              </a:ext>
            </a:extLst>
          </p:cNvPr>
          <p:cNvSpPr/>
          <p:nvPr/>
        </p:nvSpPr>
        <p:spPr>
          <a:xfrm>
            <a:off x="5664923" y="3488502"/>
            <a:ext cx="6441353" cy="567723"/>
          </a:xfrm>
          <a:prstGeom prst="rect">
            <a:avLst/>
          </a:prstGeom>
          <a:solidFill>
            <a:srgbClr val="404040"/>
          </a:solidFill>
          <a:ln w="161925" cap="sq">
            <a:solidFill>
              <a:srgbClr val="40404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C1D81-8FA9-4D68-B4C5-F83B23FECA51}"/>
              </a:ext>
            </a:extLst>
          </p:cNvPr>
          <p:cNvSpPr txBox="1"/>
          <p:nvPr/>
        </p:nvSpPr>
        <p:spPr>
          <a:xfrm>
            <a:off x="156425" y="1992300"/>
            <a:ext cx="659027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맑은 고딕"/>
              </a:rPr>
              <a:t>눈 영역 검출과 더불어 입 영역을 추출하여 하품을 하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는지 여부와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맑은 고딕"/>
              </a:rPr>
              <a:t> 얼굴의 각도를 추출하여 고개 떨굼을 방지하는 것으로 졸음운전 판단의 신뢰성을 높인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SW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개발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1AB814-76C1-48B8-8199-DA87FD467E14}"/>
              </a:ext>
            </a:extLst>
          </p:cNvPr>
          <p:cNvSpPr txBox="1"/>
          <p:nvPr/>
        </p:nvSpPr>
        <p:spPr>
          <a:xfrm>
            <a:off x="76200" y="4689795"/>
            <a:ext cx="6590270" cy="123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spcBef>
                <a:spcPts val="1200"/>
              </a:spcBef>
              <a:defRPr sz="1700"/>
            </a:pP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앞서 사업화 전략에서 말했듯이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 소프트웨어를 개발하여 어플을 배포하거나 경찰청이나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도로교통공단 등 국가기관의 졸음운전 방지사업에 제공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현대모비스 등 자동차 기업에서 현재 연구하고 있는 </a:t>
            </a:r>
            <a:r>
              <a:rPr lang="en-US" altLang="ko-KR" sz="1600" dirty="0">
                <a:solidFill>
                  <a:schemeClr val="bg1"/>
                </a:solidFill>
              </a:rPr>
              <a:t>DSW (Driver state warning system)</a:t>
            </a:r>
            <a:r>
              <a:rPr lang="ko-KR" altLang="en-US" sz="1600" dirty="0">
                <a:solidFill>
                  <a:schemeClr val="bg1"/>
                </a:solidFill>
              </a:rPr>
              <a:t>에 제공하는 등의 계획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E28C43-ABA7-48FA-B776-9DF7DEEF52EF}"/>
              </a:ext>
            </a:extLst>
          </p:cNvPr>
          <p:cNvSpPr txBox="1"/>
          <p:nvPr/>
        </p:nvSpPr>
        <p:spPr>
          <a:xfrm>
            <a:off x="5042193" y="3602600"/>
            <a:ext cx="699491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chemeClr val="bg1"/>
                </a:solidFill>
              </a:rPr>
              <a:t>졸음운전으로 판단 시 </a:t>
            </a:r>
            <a:r>
              <a:rPr lang="en-US" altLang="ko-KR" sz="1600" dirty="0">
                <a:solidFill>
                  <a:schemeClr val="bg1"/>
                </a:solidFill>
              </a:rPr>
              <a:t>GPS</a:t>
            </a:r>
            <a:r>
              <a:rPr lang="ko-KR" altLang="en-US" sz="1600" dirty="0">
                <a:solidFill>
                  <a:schemeClr val="bg1"/>
                </a:solidFill>
              </a:rPr>
              <a:t>를 연동하여 가까운 휴게소나 졸음쉼터를 알려줌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3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t>역할</a:t>
            </a:r>
          </a:p>
        </p:txBody>
      </p:sp>
      <p:sp>
        <p:nvSpPr>
          <p:cNvPr id="251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2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253" name="타원 21"/>
          <p:cNvSpPr/>
          <p:nvPr/>
        </p:nvSpPr>
        <p:spPr>
          <a:xfrm>
            <a:off x="4495136" y="2465188"/>
            <a:ext cx="685271" cy="68527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직사각형 41"/>
          <p:cNvSpPr txBox="1"/>
          <p:nvPr/>
        </p:nvSpPr>
        <p:spPr>
          <a:xfrm>
            <a:off x="3936540" y="4069116"/>
            <a:ext cx="1802464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404040"/>
                </a:solidFill>
              </a:defRPr>
            </a:lvl1pPr>
          </a:lstStyle>
          <a:p>
            <a:r>
              <a:t>데이터 수집 및 전처리</a:t>
            </a:r>
          </a:p>
        </p:txBody>
      </p:sp>
      <p:sp>
        <p:nvSpPr>
          <p:cNvPr id="255" name="직사각형 43"/>
          <p:cNvSpPr txBox="1"/>
          <p:nvPr/>
        </p:nvSpPr>
        <p:spPr>
          <a:xfrm>
            <a:off x="6394487" y="4069116"/>
            <a:ext cx="1802464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404040"/>
                </a:solidFill>
              </a:defRPr>
            </a:lvl1pPr>
          </a:lstStyle>
          <a:p>
            <a:r>
              <a:t>알고리즘 설계 및 구현</a:t>
            </a:r>
          </a:p>
        </p:txBody>
      </p:sp>
      <p:sp>
        <p:nvSpPr>
          <p:cNvPr id="256" name="직사각형 45"/>
          <p:cNvSpPr txBox="1"/>
          <p:nvPr/>
        </p:nvSpPr>
        <p:spPr>
          <a:xfrm>
            <a:off x="8852434" y="4069116"/>
            <a:ext cx="1802464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404040"/>
                </a:solidFill>
              </a:defRPr>
            </a:lvl1pPr>
          </a:lstStyle>
          <a:p>
            <a:r>
              <a:t>메인 틀 구축 및 PPT</a:t>
            </a:r>
          </a:p>
        </p:txBody>
      </p:sp>
      <p:sp>
        <p:nvSpPr>
          <p:cNvPr id="257" name="타원 21"/>
          <p:cNvSpPr/>
          <p:nvPr/>
        </p:nvSpPr>
        <p:spPr>
          <a:xfrm>
            <a:off x="2156216" y="2474870"/>
            <a:ext cx="685271" cy="68527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직사각형 22"/>
          <p:cNvSpPr txBox="1"/>
          <p:nvPr/>
        </p:nvSpPr>
        <p:spPr>
          <a:xfrm>
            <a:off x="2199608" y="3303478"/>
            <a:ext cx="5984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t>팀장</a:t>
            </a:r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t>송영도</a:t>
            </a:r>
          </a:p>
        </p:txBody>
      </p:sp>
      <p:grpSp>
        <p:nvGrpSpPr>
          <p:cNvPr id="263" name="Group 20"/>
          <p:cNvGrpSpPr/>
          <p:nvPr/>
        </p:nvGrpSpPr>
        <p:grpSpPr>
          <a:xfrm>
            <a:off x="2355461" y="2604144"/>
            <a:ext cx="298640" cy="407359"/>
            <a:chOff x="0" y="0"/>
            <a:chExt cx="298638" cy="407357"/>
          </a:xfrm>
        </p:grpSpPr>
        <p:sp>
          <p:nvSpPr>
            <p:cNvPr id="259" name="Freeform 22"/>
            <p:cNvSpPr/>
            <p:nvPr/>
          </p:nvSpPr>
          <p:spPr>
            <a:xfrm>
              <a:off x="45415" y="-1"/>
              <a:ext cx="207809" cy="242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36" y="5550"/>
                  </a:moveTo>
                  <a:lnTo>
                    <a:pt x="6290" y="6073"/>
                  </a:lnTo>
                  <a:lnTo>
                    <a:pt x="5783" y="6618"/>
                  </a:lnTo>
                  <a:lnTo>
                    <a:pt x="5329" y="7174"/>
                  </a:lnTo>
                  <a:lnTo>
                    <a:pt x="4926" y="7741"/>
                  </a:lnTo>
                  <a:lnTo>
                    <a:pt x="4575" y="8309"/>
                  </a:lnTo>
                  <a:lnTo>
                    <a:pt x="4276" y="8865"/>
                  </a:lnTo>
                  <a:lnTo>
                    <a:pt x="4016" y="9421"/>
                  </a:lnTo>
                  <a:lnTo>
                    <a:pt x="3782" y="9955"/>
                  </a:lnTo>
                  <a:lnTo>
                    <a:pt x="3600" y="10466"/>
                  </a:lnTo>
                  <a:lnTo>
                    <a:pt x="3431" y="10945"/>
                  </a:lnTo>
                  <a:lnTo>
                    <a:pt x="3314" y="11378"/>
                  </a:lnTo>
                  <a:lnTo>
                    <a:pt x="3210" y="11779"/>
                  </a:lnTo>
                  <a:lnTo>
                    <a:pt x="3132" y="12135"/>
                  </a:lnTo>
                  <a:lnTo>
                    <a:pt x="3249" y="12769"/>
                  </a:lnTo>
                  <a:lnTo>
                    <a:pt x="3418" y="13414"/>
                  </a:lnTo>
                  <a:lnTo>
                    <a:pt x="3639" y="14048"/>
                  </a:lnTo>
                  <a:lnTo>
                    <a:pt x="3886" y="14682"/>
                  </a:lnTo>
                  <a:lnTo>
                    <a:pt x="4185" y="15294"/>
                  </a:lnTo>
                  <a:lnTo>
                    <a:pt x="4510" y="15894"/>
                  </a:lnTo>
                  <a:lnTo>
                    <a:pt x="4874" y="16461"/>
                  </a:lnTo>
                  <a:lnTo>
                    <a:pt x="5277" y="17018"/>
                  </a:lnTo>
                  <a:lnTo>
                    <a:pt x="5718" y="17529"/>
                  </a:lnTo>
                  <a:lnTo>
                    <a:pt x="6186" y="18019"/>
                  </a:lnTo>
                  <a:lnTo>
                    <a:pt x="6667" y="18452"/>
                  </a:lnTo>
                  <a:lnTo>
                    <a:pt x="7187" y="18853"/>
                  </a:lnTo>
                  <a:lnTo>
                    <a:pt x="7720" y="19198"/>
                  </a:lnTo>
                  <a:lnTo>
                    <a:pt x="8292" y="19498"/>
                  </a:lnTo>
                  <a:lnTo>
                    <a:pt x="8877" y="19731"/>
                  </a:lnTo>
                  <a:lnTo>
                    <a:pt x="9474" y="19898"/>
                  </a:lnTo>
                  <a:lnTo>
                    <a:pt x="10098" y="20021"/>
                  </a:lnTo>
                  <a:lnTo>
                    <a:pt x="10722" y="20054"/>
                  </a:lnTo>
                  <a:lnTo>
                    <a:pt x="11372" y="20021"/>
                  </a:lnTo>
                  <a:lnTo>
                    <a:pt x="11983" y="19898"/>
                  </a:lnTo>
                  <a:lnTo>
                    <a:pt x="12581" y="19731"/>
                  </a:lnTo>
                  <a:lnTo>
                    <a:pt x="13165" y="19498"/>
                  </a:lnTo>
                  <a:lnTo>
                    <a:pt x="13724" y="19198"/>
                  </a:lnTo>
                  <a:lnTo>
                    <a:pt x="14283" y="18853"/>
                  </a:lnTo>
                  <a:lnTo>
                    <a:pt x="14803" y="18452"/>
                  </a:lnTo>
                  <a:lnTo>
                    <a:pt x="15284" y="18007"/>
                  </a:lnTo>
                  <a:lnTo>
                    <a:pt x="15752" y="17529"/>
                  </a:lnTo>
                  <a:lnTo>
                    <a:pt x="16181" y="17006"/>
                  </a:lnTo>
                  <a:lnTo>
                    <a:pt x="16583" y="16461"/>
                  </a:lnTo>
                  <a:lnTo>
                    <a:pt x="16960" y="15883"/>
                  </a:lnTo>
                  <a:lnTo>
                    <a:pt x="17285" y="15282"/>
                  </a:lnTo>
                  <a:lnTo>
                    <a:pt x="17584" y="14671"/>
                  </a:lnTo>
                  <a:lnTo>
                    <a:pt x="17831" y="14037"/>
                  </a:lnTo>
                  <a:lnTo>
                    <a:pt x="18039" y="13403"/>
                  </a:lnTo>
                  <a:lnTo>
                    <a:pt x="18208" y="12758"/>
                  </a:lnTo>
                  <a:lnTo>
                    <a:pt x="18338" y="12112"/>
                  </a:lnTo>
                  <a:lnTo>
                    <a:pt x="18403" y="11478"/>
                  </a:lnTo>
                  <a:lnTo>
                    <a:pt x="18429" y="10833"/>
                  </a:lnTo>
                  <a:lnTo>
                    <a:pt x="18416" y="10055"/>
                  </a:lnTo>
                  <a:lnTo>
                    <a:pt x="18377" y="9321"/>
                  </a:lnTo>
                  <a:lnTo>
                    <a:pt x="17402" y="9332"/>
                  </a:lnTo>
                  <a:lnTo>
                    <a:pt x="16453" y="9298"/>
                  </a:lnTo>
                  <a:lnTo>
                    <a:pt x="15570" y="9232"/>
                  </a:lnTo>
                  <a:lnTo>
                    <a:pt x="14725" y="9120"/>
                  </a:lnTo>
                  <a:lnTo>
                    <a:pt x="13906" y="8987"/>
                  </a:lnTo>
                  <a:lnTo>
                    <a:pt x="13152" y="8831"/>
                  </a:lnTo>
                  <a:lnTo>
                    <a:pt x="12425" y="8642"/>
                  </a:lnTo>
                  <a:lnTo>
                    <a:pt x="11736" y="8420"/>
                  </a:lnTo>
                  <a:lnTo>
                    <a:pt x="11086" y="8197"/>
                  </a:lnTo>
                  <a:lnTo>
                    <a:pt x="10475" y="7930"/>
                  </a:lnTo>
                  <a:lnTo>
                    <a:pt x="9903" y="7675"/>
                  </a:lnTo>
                  <a:lnTo>
                    <a:pt x="9370" y="7385"/>
                  </a:lnTo>
                  <a:lnTo>
                    <a:pt x="8864" y="7096"/>
                  </a:lnTo>
                  <a:lnTo>
                    <a:pt x="8396" y="6785"/>
                  </a:lnTo>
                  <a:lnTo>
                    <a:pt x="7954" y="6484"/>
                  </a:lnTo>
                  <a:lnTo>
                    <a:pt x="7551" y="6173"/>
                  </a:lnTo>
                  <a:lnTo>
                    <a:pt x="7174" y="5862"/>
                  </a:lnTo>
                  <a:lnTo>
                    <a:pt x="6836" y="5550"/>
                  </a:lnTo>
                  <a:close/>
                  <a:moveTo>
                    <a:pt x="10501" y="0"/>
                  </a:moveTo>
                  <a:lnTo>
                    <a:pt x="11060" y="33"/>
                  </a:lnTo>
                  <a:lnTo>
                    <a:pt x="11658" y="122"/>
                  </a:lnTo>
                  <a:lnTo>
                    <a:pt x="12269" y="256"/>
                  </a:lnTo>
                  <a:lnTo>
                    <a:pt x="12905" y="434"/>
                  </a:lnTo>
                  <a:lnTo>
                    <a:pt x="13568" y="667"/>
                  </a:lnTo>
                  <a:lnTo>
                    <a:pt x="14257" y="957"/>
                  </a:lnTo>
                  <a:lnTo>
                    <a:pt x="14972" y="1312"/>
                  </a:lnTo>
                  <a:lnTo>
                    <a:pt x="15323" y="1502"/>
                  </a:lnTo>
                  <a:lnTo>
                    <a:pt x="15700" y="1724"/>
                  </a:lnTo>
                  <a:lnTo>
                    <a:pt x="16103" y="1991"/>
                  </a:lnTo>
                  <a:lnTo>
                    <a:pt x="16518" y="2280"/>
                  </a:lnTo>
                  <a:lnTo>
                    <a:pt x="16947" y="2592"/>
                  </a:lnTo>
                  <a:lnTo>
                    <a:pt x="17337" y="2903"/>
                  </a:lnTo>
                  <a:lnTo>
                    <a:pt x="17714" y="3248"/>
                  </a:lnTo>
                  <a:lnTo>
                    <a:pt x="18039" y="3593"/>
                  </a:lnTo>
                  <a:lnTo>
                    <a:pt x="18312" y="3926"/>
                  </a:lnTo>
                  <a:lnTo>
                    <a:pt x="18624" y="4327"/>
                  </a:lnTo>
                  <a:lnTo>
                    <a:pt x="18910" y="4772"/>
                  </a:lnTo>
                  <a:lnTo>
                    <a:pt x="19170" y="5250"/>
                  </a:lnTo>
                  <a:lnTo>
                    <a:pt x="19404" y="5773"/>
                  </a:lnTo>
                  <a:lnTo>
                    <a:pt x="19612" y="6340"/>
                  </a:lnTo>
                  <a:lnTo>
                    <a:pt x="19806" y="6963"/>
                  </a:lnTo>
                  <a:lnTo>
                    <a:pt x="19949" y="7619"/>
                  </a:lnTo>
                  <a:lnTo>
                    <a:pt x="20079" y="8331"/>
                  </a:lnTo>
                  <a:lnTo>
                    <a:pt x="20157" y="9087"/>
                  </a:lnTo>
                  <a:lnTo>
                    <a:pt x="20209" y="9921"/>
                  </a:lnTo>
                  <a:lnTo>
                    <a:pt x="20443" y="10010"/>
                  </a:lnTo>
                  <a:lnTo>
                    <a:pt x="20664" y="10122"/>
                  </a:lnTo>
                  <a:lnTo>
                    <a:pt x="20859" y="10255"/>
                  </a:lnTo>
                  <a:lnTo>
                    <a:pt x="21041" y="10444"/>
                  </a:lnTo>
                  <a:lnTo>
                    <a:pt x="21210" y="10644"/>
                  </a:lnTo>
                  <a:lnTo>
                    <a:pt x="21340" y="10889"/>
                  </a:lnTo>
                  <a:lnTo>
                    <a:pt x="21457" y="11156"/>
                  </a:lnTo>
                  <a:lnTo>
                    <a:pt x="21535" y="11478"/>
                  </a:lnTo>
                  <a:lnTo>
                    <a:pt x="21587" y="11834"/>
                  </a:lnTo>
                  <a:lnTo>
                    <a:pt x="21600" y="12257"/>
                  </a:lnTo>
                  <a:lnTo>
                    <a:pt x="21574" y="12713"/>
                  </a:lnTo>
                  <a:lnTo>
                    <a:pt x="21509" y="13158"/>
                  </a:lnTo>
                  <a:lnTo>
                    <a:pt x="21418" y="13547"/>
                  </a:lnTo>
                  <a:lnTo>
                    <a:pt x="21288" y="13903"/>
                  </a:lnTo>
                  <a:lnTo>
                    <a:pt x="21119" y="14215"/>
                  </a:lnTo>
                  <a:lnTo>
                    <a:pt x="20937" y="14504"/>
                  </a:lnTo>
                  <a:lnTo>
                    <a:pt x="20729" y="14737"/>
                  </a:lnTo>
                  <a:lnTo>
                    <a:pt x="20495" y="14949"/>
                  </a:lnTo>
                  <a:lnTo>
                    <a:pt x="20248" y="15127"/>
                  </a:lnTo>
                  <a:lnTo>
                    <a:pt x="19975" y="15260"/>
                  </a:lnTo>
                  <a:lnTo>
                    <a:pt x="19690" y="15371"/>
                  </a:lnTo>
                  <a:lnTo>
                    <a:pt x="19404" y="15460"/>
                  </a:lnTo>
                  <a:lnTo>
                    <a:pt x="19118" y="15516"/>
                  </a:lnTo>
                  <a:lnTo>
                    <a:pt x="18780" y="16172"/>
                  </a:lnTo>
                  <a:lnTo>
                    <a:pt x="18403" y="16817"/>
                  </a:lnTo>
                  <a:lnTo>
                    <a:pt x="18000" y="17429"/>
                  </a:lnTo>
                  <a:lnTo>
                    <a:pt x="17545" y="18019"/>
                  </a:lnTo>
                  <a:lnTo>
                    <a:pt x="17064" y="18575"/>
                  </a:lnTo>
                  <a:lnTo>
                    <a:pt x="16544" y="19097"/>
                  </a:lnTo>
                  <a:lnTo>
                    <a:pt x="15999" y="19587"/>
                  </a:lnTo>
                  <a:lnTo>
                    <a:pt x="15427" y="20032"/>
                  </a:lnTo>
                  <a:lnTo>
                    <a:pt x="14829" y="20421"/>
                  </a:lnTo>
                  <a:lnTo>
                    <a:pt x="14192" y="20777"/>
                  </a:lnTo>
                  <a:lnTo>
                    <a:pt x="13542" y="21055"/>
                  </a:lnTo>
                  <a:lnTo>
                    <a:pt x="12866" y="21300"/>
                  </a:lnTo>
                  <a:lnTo>
                    <a:pt x="12178" y="21467"/>
                  </a:lnTo>
                  <a:lnTo>
                    <a:pt x="11463" y="21567"/>
                  </a:lnTo>
                  <a:lnTo>
                    <a:pt x="10722" y="21600"/>
                  </a:lnTo>
                  <a:lnTo>
                    <a:pt x="9994" y="21567"/>
                  </a:lnTo>
                  <a:lnTo>
                    <a:pt x="9279" y="21467"/>
                  </a:lnTo>
                  <a:lnTo>
                    <a:pt x="8591" y="21300"/>
                  </a:lnTo>
                  <a:lnTo>
                    <a:pt x="7902" y="21055"/>
                  </a:lnTo>
                  <a:lnTo>
                    <a:pt x="7252" y="20766"/>
                  </a:lnTo>
                  <a:lnTo>
                    <a:pt x="6628" y="20421"/>
                  </a:lnTo>
                  <a:lnTo>
                    <a:pt x="6030" y="20021"/>
                  </a:lnTo>
                  <a:lnTo>
                    <a:pt x="5445" y="19576"/>
                  </a:lnTo>
                  <a:lnTo>
                    <a:pt x="4900" y="19086"/>
                  </a:lnTo>
                  <a:lnTo>
                    <a:pt x="4380" y="18564"/>
                  </a:lnTo>
                  <a:lnTo>
                    <a:pt x="3899" y="17996"/>
                  </a:lnTo>
                  <a:lnTo>
                    <a:pt x="3457" y="17407"/>
                  </a:lnTo>
                  <a:lnTo>
                    <a:pt x="3041" y="16795"/>
                  </a:lnTo>
                  <a:lnTo>
                    <a:pt x="2664" y="16150"/>
                  </a:lnTo>
                  <a:lnTo>
                    <a:pt x="2326" y="15483"/>
                  </a:lnTo>
                  <a:lnTo>
                    <a:pt x="2027" y="15416"/>
                  </a:lnTo>
                  <a:lnTo>
                    <a:pt x="1729" y="15305"/>
                  </a:lnTo>
                  <a:lnTo>
                    <a:pt x="1443" y="15171"/>
                  </a:lnTo>
                  <a:lnTo>
                    <a:pt x="1183" y="15004"/>
                  </a:lnTo>
                  <a:lnTo>
                    <a:pt x="936" y="14793"/>
                  </a:lnTo>
                  <a:lnTo>
                    <a:pt x="715" y="14559"/>
                  </a:lnTo>
                  <a:lnTo>
                    <a:pt x="507" y="14281"/>
                  </a:lnTo>
                  <a:lnTo>
                    <a:pt x="338" y="13948"/>
                  </a:lnTo>
                  <a:lnTo>
                    <a:pt x="195" y="13581"/>
                  </a:lnTo>
                  <a:lnTo>
                    <a:pt x="91" y="13169"/>
                  </a:lnTo>
                  <a:lnTo>
                    <a:pt x="26" y="12713"/>
                  </a:lnTo>
                  <a:lnTo>
                    <a:pt x="0" y="12279"/>
                  </a:lnTo>
                  <a:lnTo>
                    <a:pt x="13" y="11879"/>
                  </a:lnTo>
                  <a:lnTo>
                    <a:pt x="52" y="11545"/>
                  </a:lnTo>
                  <a:lnTo>
                    <a:pt x="117" y="11223"/>
                  </a:lnTo>
                  <a:lnTo>
                    <a:pt x="221" y="10956"/>
                  </a:lnTo>
                  <a:lnTo>
                    <a:pt x="351" y="10722"/>
                  </a:lnTo>
                  <a:lnTo>
                    <a:pt x="494" y="10522"/>
                  </a:lnTo>
                  <a:lnTo>
                    <a:pt x="650" y="10344"/>
                  </a:lnTo>
                  <a:lnTo>
                    <a:pt x="845" y="10188"/>
                  </a:lnTo>
                  <a:lnTo>
                    <a:pt x="1040" y="10077"/>
                  </a:lnTo>
                  <a:lnTo>
                    <a:pt x="1248" y="9977"/>
                  </a:lnTo>
                  <a:lnTo>
                    <a:pt x="1274" y="9465"/>
                  </a:lnTo>
                  <a:lnTo>
                    <a:pt x="1157" y="8831"/>
                  </a:lnTo>
                  <a:lnTo>
                    <a:pt x="1105" y="8231"/>
                  </a:lnTo>
                  <a:lnTo>
                    <a:pt x="1079" y="7675"/>
                  </a:lnTo>
                  <a:lnTo>
                    <a:pt x="1105" y="7152"/>
                  </a:lnTo>
                  <a:lnTo>
                    <a:pt x="1170" y="6662"/>
                  </a:lnTo>
                  <a:lnTo>
                    <a:pt x="1274" y="6218"/>
                  </a:lnTo>
                  <a:lnTo>
                    <a:pt x="1404" y="5806"/>
                  </a:lnTo>
                  <a:lnTo>
                    <a:pt x="1560" y="5417"/>
                  </a:lnTo>
                  <a:lnTo>
                    <a:pt x="1742" y="5061"/>
                  </a:lnTo>
                  <a:lnTo>
                    <a:pt x="1936" y="4749"/>
                  </a:lnTo>
                  <a:lnTo>
                    <a:pt x="2157" y="4449"/>
                  </a:lnTo>
                  <a:lnTo>
                    <a:pt x="2378" y="4193"/>
                  </a:lnTo>
                  <a:lnTo>
                    <a:pt x="2625" y="3949"/>
                  </a:lnTo>
                  <a:lnTo>
                    <a:pt x="2859" y="3748"/>
                  </a:lnTo>
                  <a:lnTo>
                    <a:pt x="3106" y="3559"/>
                  </a:lnTo>
                  <a:lnTo>
                    <a:pt x="3340" y="3392"/>
                  </a:lnTo>
                  <a:lnTo>
                    <a:pt x="3561" y="3259"/>
                  </a:lnTo>
                  <a:lnTo>
                    <a:pt x="3769" y="3137"/>
                  </a:lnTo>
                  <a:lnTo>
                    <a:pt x="3964" y="3036"/>
                  </a:lnTo>
                  <a:lnTo>
                    <a:pt x="4432" y="2836"/>
                  </a:lnTo>
                  <a:lnTo>
                    <a:pt x="4523" y="2814"/>
                  </a:lnTo>
                  <a:lnTo>
                    <a:pt x="4575" y="2736"/>
                  </a:lnTo>
                  <a:lnTo>
                    <a:pt x="4666" y="2636"/>
                  </a:lnTo>
                  <a:lnTo>
                    <a:pt x="4770" y="2503"/>
                  </a:lnTo>
                  <a:lnTo>
                    <a:pt x="4900" y="2358"/>
                  </a:lnTo>
                  <a:lnTo>
                    <a:pt x="5069" y="2180"/>
                  </a:lnTo>
                  <a:lnTo>
                    <a:pt x="5251" y="2002"/>
                  </a:lnTo>
                  <a:lnTo>
                    <a:pt x="5705" y="1613"/>
                  </a:lnTo>
                  <a:lnTo>
                    <a:pt x="5965" y="1413"/>
                  </a:lnTo>
                  <a:lnTo>
                    <a:pt x="6251" y="1201"/>
                  </a:lnTo>
                  <a:lnTo>
                    <a:pt x="6563" y="1012"/>
                  </a:lnTo>
                  <a:lnTo>
                    <a:pt x="6901" y="823"/>
                  </a:lnTo>
                  <a:lnTo>
                    <a:pt x="7265" y="634"/>
                  </a:lnTo>
                  <a:lnTo>
                    <a:pt x="7655" y="478"/>
                  </a:lnTo>
                  <a:lnTo>
                    <a:pt x="8058" y="334"/>
                  </a:lnTo>
                  <a:lnTo>
                    <a:pt x="8513" y="211"/>
                  </a:lnTo>
                  <a:lnTo>
                    <a:pt x="8968" y="111"/>
                  </a:lnTo>
                  <a:lnTo>
                    <a:pt x="9461" y="33"/>
                  </a:lnTo>
                  <a:lnTo>
                    <a:pt x="9968" y="0"/>
                  </a:lnTo>
                  <a:lnTo>
                    <a:pt x="1050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60" name="Freeform 23"/>
            <p:cNvSpPr/>
            <p:nvPr/>
          </p:nvSpPr>
          <p:spPr>
            <a:xfrm>
              <a:off x="92206" y="119730"/>
              <a:ext cx="114227" cy="37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83" y="5112"/>
                  </a:moveTo>
                  <a:lnTo>
                    <a:pt x="15681" y="5184"/>
                  </a:lnTo>
                  <a:lnTo>
                    <a:pt x="14997" y="5328"/>
                  </a:lnTo>
                  <a:lnTo>
                    <a:pt x="14455" y="5616"/>
                  </a:lnTo>
                  <a:lnTo>
                    <a:pt x="14007" y="5976"/>
                  </a:lnTo>
                  <a:lnTo>
                    <a:pt x="13653" y="6480"/>
                  </a:lnTo>
                  <a:lnTo>
                    <a:pt x="13417" y="7128"/>
                  </a:lnTo>
                  <a:lnTo>
                    <a:pt x="13229" y="7848"/>
                  </a:lnTo>
                  <a:lnTo>
                    <a:pt x="13111" y="8784"/>
                  </a:lnTo>
                  <a:lnTo>
                    <a:pt x="13064" y="9720"/>
                  </a:lnTo>
                  <a:lnTo>
                    <a:pt x="13040" y="10800"/>
                  </a:lnTo>
                  <a:lnTo>
                    <a:pt x="13064" y="11880"/>
                  </a:lnTo>
                  <a:lnTo>
                    <a:pt x="13111" y="12888"/>
                  </a:lnTo>
                  <a:lnTo>
                    <a:pt x="13229" y="13752"/>
                  </a:lnTo>
                  <a:lnTo>
                    <a:pt x="13417" y="14472"/>
                  </a:lnTo>
                  <a:lnTo>
                    <a:pt x="13653" y="15120"/>
                  </a:lnTo>
                  <a:lnTo>
                    <a:pt x="14007" y="15552"/>
                  </a:lnTo>
                  <a:lnTo>
                    <a:pt x="14455" y="16056"/>
                  </a:lnTo>
                  <a:lnTo>
                    <a:pt x="14997" y="16344"/>
                  </a:lnTo>
                  <a:lnTo>
                    <a:pt x="15681" y="16488"/>
                  </a:lnTo>
                  <a:lnTo>
                    <a:pt x="16483" y="16560"/>
                  </a:lnTo>
                  <a:lnTo>
                    <a:pt x="17308" y="16488"/>
                  </a:lnTo>
                  <a:lnTo>
                    <a:pt x="17992" y="16344"/>
                  </a:lnTo>
                  <a:lnTo>
                    <a:pt x="18558" y="16056"/>
                  </a:lnTo>
                  <a:lnTo>
                    <a:pt x="18983" y="15552"/>
                  </a:lnTo>
                  <a:lnTo>
                    <a:pt x="19336" y="15120"/>
                  </a:lnTo>
                  <a:lnTo>
                    <a:pt x="19596" y="14472"/>
                  </a:lnTo>
                  <a:lnTo>
                    <a:pt x="19784" y="13752"/>
                  </a:lnTo>
                  <a:lnTo>
                    <a:pt x="19879" y="12888"/>
                  </a:lnTo>
                  <a:lnTo>
                    <a:pt x="19949" y="11880"/>
                  </a:lnTo>
                  <a:lnTo>
                    <a:pt x="19973" y="10800"/>
                  </a:lnTo>
                  <a:lnTo>
                    <a:pt x="19949" y="9720"/>
                  </a:lnTo>
                  <a:lnTo>
                    <a:pt x="19879" y="8784"/>
                  </a:lnTo>
                  <a:lnTo>
                    <a:pt x="19784" y="7848"/>
                  </a:lnTo>
                  <a:lnTo>
                    <a:pt x="19596" y="7128"/>
                  </a:lnTo>
                  <a:lnTo>
                    <a:pt x="19336" y="6480"/>
                  </a:lnTo>
                  <a:lnTo>
                    <a:pt x="18983" y="5976"/>
                  </a:lnTo>
                  <a:lnTo>
                    <a:pt x="18558" y="5616"/>
                  </a:lnTo>
                  <a:lnTo>
                    <a:pt x="17992" y="5328"/>
                  </a:lnTo>
                  <a:lnTo>
                    <a:pt x="17308" y="5184"/>
                  </a:lnTo>
                  <a:lnTo>
                    <a:pt x="16483" y="5112"/>
                  </a:lnTo>
                  <a:close/>
                  <a:moveTo>
                    <a:pt x="5093" y="5112"/>
                  </a:moveTo>
                  <a:lnTo>
                    <a:pt x="4292" y="5184"/>
                  </a:lnTo>
                  <a:lnTo>
                    <a:pt x="3608" y="5328"/>
                  </a:lnTo>
                  <a:lnTo>
                    <a:pt x="3066" y="5616"/>
                  </a:lnTo>
                  <a:lnTo>
                    <a:pt x="2617" y="5976"/>
                  </a:lnTo>
                  <a:lnTo>
                    <a:pt x="2264" y="6480"/>
                  </a:lnTo>
                  <a:lnTo>
                    <a:pt x="2004" y="7128"/>
                  </a:lnTo>
                  <a:lnTo>
                    <a:pt x="1839" y="7848"/>
                  </a:lnTo>
                  <a:lnTo>
                    <a:pt x="1721" y="8784"/>
                  </a:lnTo>
                  <a:lnTo>
                    <a:pt x="1651" y="9720"/>
                  </a:lnTo>
                  <a:lnTo>
                    <a:pt x="1651" y="11880"/>
                  </a:lnTo>
                  <a:lnTo>
                    <a:pt x="1721" y="12888"/>
                  </a:lnTo>
                  <a:lnTo>
                    <a:pt x="1839" y="13752"/>
                  </a:lnTo>
                  <a:lnTo>
                    <a:pt x="2004" y="14472"/>
                  </a:lnTo>
                  <a:lnTo>
                    <a:pt x="2264" y="15120"/>
                  </a:lnTo>
                  <a:lnTo>
                    <a:pt x="2617" y="15552"/>
                  </a:lnTo>
                  <a:lnTo>
                    <a:pt x="3066" y="16056"/>
                  </a:lnTo>
                  <a:lnTo>
                    <a:pt x="3608" y="16344"/>
                  </a:lnTo>
                  <a:lnTo>
                    <a:pt x="4292" y="16488"/>
                  </a:lnTo>
                  <a:lnTo>
                    <a:pt x="5093" y="16560"/>
                  </a:lnTo>
                  <a:lnTo>
                    <a:pt x="5895" y="16488"/>
                  </a:lnTo>
                  <a:lnTo>
                    <a:pt x="6603" y="16344"/>
                  </a:lnTo>
                  <a:lnTo>
                    <a:pt x="7169" y="16056"/>
                  </a:lnTo>
                  <a:lnTo>
                    <a:pt x="7593" y="15552"/>
                  </a:lnTo>
                  <a:lnTo>
                    <a:pt x="7947" y="15120"/>
                  </a:lnTo>
                  <a:lnTo>
                    <a:pt x="8206" y="14472"/>
                  </a:lnTo>
                  <a:lnTo>
                    <a:pt x="8371" y="13752"/>
                  </a:lnTo>
                  <a:lnTo>
                    <a:pt x="8489" y="12888"/>
                  </a:lnTo>
                  <a:lnTo>
                    <a:pt x="8560" y="11880"/>
                  </a:lnTo>
                  <a:lnTo>
                    <a:pt x="8560" y="9720"/>
                  </a:lnTo>
                  <a:lnTo>
                    <a:pt x="8489" y="8784"/>
                  </a:lnTo>
                  <a:lnTo>
                    <a:pt x="8371" y="7848"/>
                  </a:lnTo>
                  <a:lnTo>
                    <a:pt x="8206" y="7128"/>
                  </a:lnTo>
                  <a:lnTo>
                    <a:pt x="7947" y="6480"/>
                  </a:lnTo>
                  <a:lnTo>
                    <a:pt x="7593" y="5976"/>
                  </a:lnTo>
                  <a:lnTo>
                    <a:pt x="7169" y="5616"/>
                  </a:lnTo>
                  <a:lnTo>
                    <a:pt x="6603" y="5328"/>
                  </a:lnTo>
                  <a:lnTo>
                    <a:pt x="5895" y="5184"/>
                  </a:lnTo>
                  <a:lnTo>
                    <a:pt x="5093" y="5112"/>
                  </a:lnTo>
                  <a:close/>
                  <a:moveTo>
                    <a:pt x="5093" y="0"/>
                  </a:moveTo>
                  <a:lnTo>
                    <a:pt x="5518" y="0"/>
                  </a:lnTo>
                  <a:lnTo>
                    <a:pt x="5990" y="72"/>
                  </a:lnTo>
                  <a:lnTo>
                    <a:pt x="6508" y="144"/>
                  </a:lnTo>
                  <a:lnTo>
                    <a:pt x="7027" y="360"/>
                  </a:lnTo>
                  <a:lnTo>
                    <a:pt x="7569" y="648"/>
                  </a:lnTo>
                  <a:lnTo>
                    <a:pt x="8088" y="1224"/>
                  </a:lnTo>
                  <a:lnTo>
                    <a:pt x="8583" y="1872"/>
                  </a:lnTo>
                  <a:lnTo>
                    <a:pt x="9031" y="2664"/>
                  </a:lnTo>
                  <a:lnTo>
                    <a:pt x="9432" y="3816"/>
                  </a:lnTo>
                  <a:lnTo>
                    <a:pt x="12168" y="3816"/>
                  </a:lnTo>
                  <a:lnTo>
                    <a:pt x="12569" y="2664"/>
                  </a:lnTo>
                  <a:lnTo>
                    <a:pt x="13040" y="1872"/>
                  </a:lnTo>
                  <a:lnTo>
                    <a:pt x="13535" y="1224"/>
                  </a:lnTo>
                  <a:lnTo>
                    <a:pt x="14054" y="648"/>
                  </a:lnTo>
                  <a:lnTo>
                    <a:pt x="14573" y="360"/>
                  </a:lnTo>
                  <a:lnTo>
                    <a:pt x="15092" y="144"/>
                  </a:lnTo>
                  <a:lnTo>
                    <a:pt x="15610" y="72"/>
                  </a:lnTo>
                  <a:lnTo>
                    <a:pt x="16082" y="0"/>
                  </a:lnTo>
                  <a:lnTo>
                    <a:pt x="17261" y="0"/>
                  </a:lnTo>
                  <a:lnTo>
                    <a:pt x="17662" y="72"/>
                  </a:lnTo>
                  <a:lnTo>
                    <a:pt x="18110" y="216"/>
                  </a:lnTo>
                  <a:lnTo>
                    <a:pt x="18558" y="432"/>
                  </a:lnTo>
                  <a:lnTo>
                    <a:pt x="19006" y="720"/>
                  </a:lnTo>
                  <a:lnTo>
                    <a:pt x="19454" y="1152"/>
                  </a:lnTo>
                  <a:lnTo>
                    <a:pt x="19879" y="1728"/>
                  </a:lnTo>
                  <a:lnTo>
                    <a:pt x="20279" y="2376"/>
                  </a:lnTo>
                  <a:lnTo>
                    <a:pt x="20633" y="3240"/>
                  </a:lnTo>
                  <a:lnTo>
                    <a:pt x="20963" y="4248"/>
                  </a:lnTo>
                  <a:lnTo>
                    <a:pt x="21223" y="5544"/>
                  </a:lnTo>
                  <a:lnTo>
                    <a:pt x="21411" y="7056"/>
                  </a:lnTo>
                  <a:lnTo>
                    <a:pt x="21553" y="8856"/>
                  </a:lnTo>
                  <a:lnTo>
                    <a:pt x="21600" y="10800"/>
                  </a:lnTo>
                  <a:lnTo>
                    <a:pt x="21553" y="12816"/>
                  </a:lnTo>
                  <a:lnTo>
                    <a:pt x="21411" y="14544"/>
                  </a:lnTo>
                  <a:lnTo>
                    <a:pt x="21223" y="16056"/>
                  </a:lnTo>
                  <a:lnTo>
                    <a:pt x="20963" y="17352"/>
                  </a:lnTo>
                  <a:lnTo>
                    <a:pt x="20633" y="18360"/>
                  </a:lnTo>
                  <a:lnTo>
                    <a:pt x="20279" y="19224"/>
                  </a:lnTo>
                  <a:lnTo>
                    <a:pt x="19879" y="19944"/>
                  </a:lnTo>
                  <a:lnTo>
                    <a:pt x="19454" y="20520"/>
                  </a:lnTo>
                  <a:lnTo>
                    <a:pt x="19006" y="20880"/>
                  </a:lnTo>
                  <a:lnTo>
                    <a:pt x="18558" y="21168"/>
                  </a:lnTo>
                  <a:lnTo>
                    <a:pt x="18110" y="21384"/>
                  </a:lnTo>
                  <a:lnTo>
                    <a:pt x="17662" y="21456"/>
                  </a:lnTo>
                  <a:lnTo>
                    <a:pt x="17261" y="21528"/>
                  </a:lnTo>
                  <a:lnTo>
                    <a:pt x="16860" y="21528"/>
                  </a:lnTo>
                  <a:lnTo>
                    <a:pt x="16483" y="21600"/>
                  </a:lnTo>
                  <a:lnTo>
                    <a:pt x="16153" y="21528"/>
                  </a:lnTo>
                  <a:lnTo>
                    <a:pt x="15752" y="21528"/>
                  </a:lnTo>
                  <a:lnTo>
                    <a:pt x="14903" y="21384"/>
                  </a:lnTo>
                  <a:lnTo>
                    <a:pt x="14455" y="21168"/>
                  </a:lnTo>
                  <a:lnTo>
                    <a:pt x="13983" y="20880"/>
                  </a:lnTo>
                  <a:lnTo>
                    <a:pt x="13559" y="20520"/>
                  </a:lnTo>
                  <a:lnTo>
                    <a:pt x="13134" y="19944"/>
                  </a:lnTo>
                  <a:lnTo>
                    <a:pt x="12734" y="19224"/>
                  </a:lnTo>
                  <a:lnTo>
                    <a:pt x="12356" y="18360"/>
                  </a:lnTo>
                  <a:lnTo>
                    <a:pt x="12050" y="17352"/>
                  </a:lnTo>
                  <a:lnTo>
                    <a:pt x="11790" y="16128"/>
                  </a:lnTo>
                  <a:lnTo>
                    <a:pt x="11578" y="14544"/>
                  </a:lnTo>
                  <a:lnTo>
                    <a:pt x="11460" y="12888"/>
                  </a:lnTo>
                  <a:lnTo>
                    <a:pt x="11413" y="10800"/>
                  </a:lnTo>
                  <a:lnTo>
                    <a:pt x="11437" y="9864"/>
                  </a:lnTo>
                  <a:lnTo>
                    <a:pt x="11460" y="9000"/>
                  </a:lnTo>
                  <a:lnTo>
                    <a:pt x="10140" y="9000"/>
                  </a:lnTo>
                  <a:lnTo>
                    <a:pt x="10187" y="9864"/>
                  </a:lnTo>
                  <a:lnTo>
                    <a:pt x="10187" y="10800"/>
                  </a:lnTo>
                  <a:lnTo>
                    <a:pt x="10140" y="12888"/>
                  </a:lnTo>
                  <a:lnTo>
                    <a:pt x="10022" y="14544"/>
                  </a:lnTo>
                  <a:lnTo>
                    <a:pt x="9810" y="16128"/>
                  </a:lnTo>
                  <a:lnTo>
                    <a:pt x="9550" y="17352"/>
                  </a:lnTo>
                  <a:lnTo>
                    <a:pt x="9244" y="18360"/>
                  </a:lnTo>
                  <a:lnTo>
                    <a:pt x="8890" y="19224"/>
                  </a:lnTo>
                  <a:lnTo>
                    <a:pt x="8489" y="19944"/>
                  </a:lnTo>
                  <a:lnTo>
                    <a:pt x="8065" y="20448"/>
                  </a:lnTo>
                  <a:lnTo>
                    <a:pt x="7617" y="20880"/>
                  </a:lnTo>
                  <a:lnTo>
                    <a:pt x="7169" y="21168"/>
                  </a:lnTo>
                  <a:lnTo>
                    <a:pt x="6272" y="21456"/>
                  </a:lnTo>
                  <a:lnTo>
                    <a:pt x="5848" y="21528"/>
                  </a:lnTo>
                  <a:lnTo>
                    <a:pt x="4362" y="21528"/>
                  </a:lnTo>
                  <a:lnTo>
                    <a:pt x="3938" y="21456"/>
                  </a:lnTo>
                  <a:lnTo>
                    <a:pt x="3042" y="21168"/>
                  </a:lnTo>
                  <a:lnTo>
                    <a:pt x="2594" y="20880"/>
                  </a:lnTo>
                  <a:lnTo>
                    <a:pt x="2146" y="20448"/>
                  </a:lnTo>
                  <a:lnTo>
                    <a:pt x="1721" y="19944"/>
                  </a:lnTo>
                  <a:lnTo>
                    <a:pt x="1344" y="19224"/>
                  </a:lnTo>
                  <a:lnTo>
                    <a:pt x="967" y="18360"/>
                  </a:lnTo>
                  <a:lnTo>
                    <a:pt x="637" y="17280"/>
                  </a:lnTo>
                  <a:lnTo>
                    <a:pt x="377" y="16056"/>
                  </a:lnTo>
                  <a:lnTo>
                    <a:pt x="165" y="14544"/>
                  </a:lnTo>
                  <a:lnTo>
                    <a:pt x="47" y="12816"/>
                  </a:lnTo>
                  <a:lnTo>
                    <a:pt x="0" y="10800"/>
                  </a:lnTo>
                  <a:lnTo>
                    <a:pt x="47" y="8784"/>
                  </a:lnTo>
                  <a:lnTo>
                    <a:pt x="165" y="7056"/>
                  </a:lnTo>
                  <a:lnTo>
                    <a:pt x="377" y="5544"/>
                  </a:lnTo>
                  <a:lnTo>
                    <a:pt x="637" y="4248"/>
                  </a:lnTo>
                  <a:lnTo>
                    <a:pt x="967" y="3240"/>
                  </a:lnTo>
                  <a:lnTo>
                    <a:pt x="1344" y="2376"/>
                  </a:lnTo>
                  <a:lnTo>
                    <a:pt x="1721" y="1656"/>
                  </a:lnTo>
                  <a:lnTo>
                    <a:pt x="2146" y="1152"/>
                  </a:lnTo>
                  <a:lnTo>
                    <a:pt x="2594" y="720"/>
                  </a:lnTo>
                  <a:lnTo>
                    <a:pt x="3042" y="432"/>
                  </a:lnTo>
                  <a:lnTo>
                    <a:pt x="3490" y="216"/>
                  </a:lnTo>
                  <a:lnTo>
                    <a:pt x="3938" y="72"/>
                  </a:lnTo>
                  <a:lnTo>
                    <a:pt x="4362" y="0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61" name="Freeform 24"/>
            <p:cNvSpPr/>
            <p:nvPr/>
          </p:nvSpPr>
          <p:spPr>
            <a:xfrm>
              <a:off x="0" y="236708"/>
              <a:ext cx="298639" cy="17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74" y="11149"/>
                  </a:moveTo>
                  <a:lnTo>
                    <a:pt x="16211" y="11181"/>
                  </a:lnTo>
                  <a:lnTo>
                    <a:pt x="16049" y="11261"/>
                  </a:lnTo>
                  <a:lnTo>
                    <a:pt x="15895" y="11435"/>
                  </a:lnTo>
                  <a:lnTo>
                    <a:pt x="15760" y="11642"/>
                  </a:lnTo>
                  <a:lnTo>
                    <a:pt x="14352" y="14358"/>
                  </a:lnTo>
                  <a:lnTo>
                    <a:pt x="18396" y="14358"/>
                  </a:lnTo>
                  <a:lnTo>
                    <a:pt x="16988" y="11642"/>
                  </a:lnTo>
                  <a:lnTo>
                    <a:pt x="16852" y="11419"/>
                  </a:lnTo>
                  <a:lnTo>
                    <a:pt x="16708" y="11261"/>
                  </a:lnTo>
                  <a:lnTo>
                    <a:pt x="16545" y="11165"/>
                  </a:lnTo>
                  <a:lnTo>
                    <a:pt x="16374" y="11149"/>
                  </a:lnTo>
                  <a:close/>
                  <a:moveTo>
                    <a:pt x="15778" y="0"/>
                  </a:moveTo>
                  <a:lnTo>
                    <a:pt x="16527" y="318"/>
                  </a:lnTo>
                  <a:lnTo>
                    <a:pt x="17078" y="604"/>
                  </a:lnTo>
                  <a:lnTo>
                    <a:pt x="17601" y="969"/>
                  </a:lnTo>
                  <a:lnTo>
                    <a:pt x="18098" y="1398"/>
                  </a:lnTo>
                  <a:lnTo>
                    <a:pt x="18567" y="1922"/>
                  </a:lnTo>
                  <a:lnTo>
                    <a:pt x="19018" y="2494"/>
                  </a:lnTo>
                  <a:lnTo>
                    <a:pt x="19443" y="3113"/>
                  </a:lnTo>
                  <a:lnTo>
                    <a:pt x="19822" y="3796"/>
                  </a:lnTo>
                  <a:lnTo>
                    <a:pt x="20174" y="4542"/>
                  </a:lnTo>
                  <a:lnTo>
                    <a:pt x="20490" y="5336"/>
                  </a:lnTo>
                  <a:lnTo>
                    <a:pt x="20770" y="6162"/>
                  </a:lnTo>
                  <a:lnTo>
                    <a:pt x="21013" y="7036"/>
                  </a:lnTo>
                  <a:lnTo>
                    <a:pt x="21230" y="7957"/>
                  </a:lnTo>
                  <a:lnTo>
                    <a:pt x="21383" y="8910"/>
                  </a:lnTo>
                  <a:lnTo>
                    <a:pt x="21501" y="9879"/>
                  </a:lnTo>
                  <a:lnTo>
                    <a:pt x="21573" y="10864"/>
                  </a:lnTo>
                  <a:lnTo>
                    <a:pt x="21600" y="11880"/>
                  </a:lnTo>
                  <a:lnTo>
                    <a:pt x="21600" y="19059"/>
                  </a:lnTo>
                  <a:lnTo>
                    <a:pt x="21573" y="19535"/>
                  </a:lnTo>
                  <a:lnTo>
                    <a:pt x="21510" y="19948"/>
                  </a:lnTo>
                  <a:lnTo>
                    <a:pt x="21392" y="20361"/>
                  </a:lnTo>
                  <a:lnTo>
                    <a:pt x="21248" y="20711"/>
                  </a:lnTo>
                  <a:lnTo>
                    <a:pt x="21076" y="21028"/>
                  </a:lnTo>
                  <a:lnTo>
                    <a:pt x="20860" y="21266"/>
                  </a:lnTo>
                  <a:lnTo>
                    <a:pt x="20634" y="21457"/>
                  </a:lnTo>
                  <a:lnTo>
                    <a:pt x="20390" y="21568"/>
                  </a:lnTo>
                  <a:lnTo>
                    <a:pt x="20129" y="21600"/>
                  </a:lnTo>
                  <a:lnTo>
                    <a:pt x="1417" y="21600"/>
                  </a:lnTo>
                  <a:lnTo>
                    <a:pt x="1164" y="21568"/>
                  </a:lnTo>
                  <a:lnTo>
                    <a:pt x="912" y="21457"/>
                  </a:lnTo>
                  <a:lnTo>
                    <a:pt x="695" y="21266"/>
                  </a:lnTo>
                  <a:lnTo>
                    <a:pt x="496" y="21028"/>
                  </a:lnTo>
                  <a:lnTo>
                    <a:pt x="325" y="20711"/>
                  </a:lnTo>
                  <a:lnTo>
                    <a:pt x="190" y="20361"/>
                  </a:lnTo>
                  <a:lnTo>
                    <a:pt x="90" y="19948"/>
                  </a:lnTo>
                  <a:lnTo>
                    <a:pt x="27" y="19535"/>
                  </a:lnTo>
                  <a:lnTo>
                    <a:pt x="0" y="19059"/>
                  </a:lnTo>
                  <a:lnTo>
                    <a:pt x="0" y="11880"/>
                  </a:lnTo>
                  <a:lnTo>
                    <a:pt x="27" y="10864"/>
                  </a:lnTo>
                  <a:lnTo>
                    <a:pt x="99" y="9879"/>
                  </a:lnTo>
                  <a:lnTo>
                    <a:pt x="208" y="8910"/>
                  </a:lnTo>
                  <a:lnTo>
                    <a:pt x="370" y="7957"/>
                  </a:lnTo>
                  <a:lnTo>
                    <a:pt x="569" y="7036"/>
                  </a:lnTo>
                  <a:lnTo>
                    <a:pt x="812" y="6178"/>
                  </a:lnTo>
                  <a:lnTo>
                    <a:pt x="1101" y="5336"/>
                  </a:lnTo>
                  <a:lnTo>
                    <a:pt x="1408" y="4542"/>
                  </a:lnTo>
                  <a:lnTo>
                    <a:pt x="1760" y="3812"/>
                  </a:lnTo>
                  <a:lnTo>
                    <a:pt x="2139" y="3113"/>
                  </a:lnTo>
                  <a:lnTo>
                    <a:pt x="2554" y="2494"/>
                  </a:lnTo>
                  <a:lnTo>
                    <a:pt x="2997" y="1922"/>
                  </a:lnTo>
                  <a:lnTo>
                    <a:pt x="3475" y="1414"/>
                  </a:lnTo>
                  <a:lnTo>
                    <a:pt x="3972" y="985"/>
                  </a:lnTo>
                  <a:lnTo>
                    <a:pt x="4495" y="604"/>
                  </a:lnTo>
                  <a:lnTo>
                    <a:pt x="5046" y="318"/>
                  </a:lnTo>
                  <a:lnTo>
                    <a:pt x="5777" y="0"/>
                  </a:lnTo>
                  <a:lnTo>
                    <a:pt x="10768" y="20329"/>
                  </a:lnTo>
                  <a:lnTo>
                    <a:pt x="1577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62" name="Freeform 25"/>
            <p:cNvSpPr/>
            <p:nvPr/>
          </p:nvSpPr>
          <p:spPr>
            <a:xfrm>
              <a:off x="126611" y="253222"/>
              <a:ext cx="46793" cy="114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18" y="0"/>
                  </a:moveTo>
                  <a:lnTo>
                    <a:pt x="13724" y="0"/>
                  </a:lnTo>
                  <a:lnTo>
                    <a:pt x="14940" y="47"/>
                  </a:lnTo>
                  <a:lnTo>
                    <a:pt x="16099" y="212"/>
                  </a:lnTo>
                  <a:lnTo>
                    <a:pt x="17083" y="496"/>
                  </a:lnTo>
                  <a:lnTo>
                    <a:pt x="17952" y="850"/>
                  </a:lnTo>
                  <a:lnTo>
                    <a:pt x="18589" y="1251"/>
                  </a:lnTo>
                  <a:lnTo>
                    <a:pt x="18994" y="1747"/>
                  </a:lnTo>
                  <a:lnTo>
                    <a:pt x="21195" y="5524"/>
                  </a:lnTo>
                  <a:lnTo>
                    <a:pt x="21310" y="6067"/>
                  </a:lnTo>
                  <a:lnTo>
                    <a:pt x="21137" y="6633"/>
                  </a:lnTo>
                  <a:lnTo>
                    <a:pt x="20673" y="7106"/>
                  </a:lnTo>
                  <a:lnTo>
                    <a:pt x="19979" y="7530"/>
                  </a:lnTo>
                  <a:lnTo>
                    <a:pt x="19052" y="7885"/>
                  </a:lnTo>
                  <a:lnTo>
                    <a:pt x="17894" y="8144"/>
                  </a:lnTo>
                  <a:lnTo>
                    <a:pt x="16620" y="8286"/>
                  </a:lnTo>
                  <a:lnTo>
                    <a:pt x="21600" y="10340"/>
                  </a:lnTo>
                  <a:lnTo>
                    <a:pt x="10829" y="21600"/>
                  </a:lnTo>
                  <a:lnTo>
                    <a:pt x="0" y="10340"/>
                  </a:lnTo>
                  <a:lnTo>
                    <a:pt x="4922" y="8286"/>
                  </a:lnTo>
                  <a:lnTo>
                    <a:pt x="3648" y="8144"/>
                  </a:lnTo>
                  <a:lnTo>
                    <a:pt x="2548" y="7885"/>
                  </a:lnTo>
                  <a:lnTo>
                    <a:pt x="1564" y="7530"/>
                  </a:lnTo>
                  <a:lnTo>
                    <a:pt x="869" y="7106"/>
                  </a:lnTo>
                  <a:lnTo>
                    <a:pt x="405" y="6633"/>
                  </a:lnTo>
                  <a:lnTo>
                    <a:pt x="232" y="6067"/>
                  </a:lnTo>
                  <a:lnTo>
                    <a:pt x="347" y="5524"/>
                  </a:lnTo>
                  <a:lnTo>
                    <a:pt x="2548" y="1747"/>
                  </a:lnTo>
                  <a:lnTo>
                    <a:pt x="3011" y="1251"/>
                  </a:lnTo>
                  <a:lnTo>
                    <a:pt x="3648" y="850"/>
                  </a:lnTo>
                  <a:lnTo>
                    <a:pt x="4459" y="496"/>
                  </a:lnTo>
                  <a:lnTo>
                    <a:pt x="5501" y="212"/>
                  </a:lnTo>
                  <a:lnTo>
                    <a:pt x="6602" y="47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</p:grpSp>
      <p:sp>
        <p:nvSpPr>
          <p:cNvPr id="264" name="직사각형 41"/>
          <p:cNvSpPr txBox="1"/>
          <p:nvPr/>
        </p:nvSpPr>
        <p:spPr>
          <a:xfrm>
            <a:off x="1537102" y="4069116"/>
            <a:ext cx="1923499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1500">
                <a:solidFill>
                  <a:srgbClr val="404040"/>
                </a:solidFill>
              </a:defRPr>
            </a:pPr>
            <a:r>
              <a:rPr dirty="0"/>
              <a:t>  </a:t>
            </a:r>
            <a:r>
              <a:rPr dirty="0" err="1"/>
              <a:t>알고리즘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및 </a:t>
            </a:r>
            <a:r>
              <a:rPr dirty="0" err="1"/>
              <a:t>구현</a:t>
            </a:r>
            <a:r>
              <a:rPr dirty="0"/>
              <a:t> </a:t>
            </a:r>
          </a:p>
        </p:txBody>
      </p:sp>
      <p:sp>
        <p:nvSpPr>
          <p:cNvPr id="265" name="직사각형 22"/>
          <p:cNvSpPr txBox="1"/>
          <p:nvPr/>
        </p:nvSpPr>
        <p:spPr>
          <a:xfrm>
            <a:off x="9454421" y="3303478"/>
            <a:ext cx="5984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t>팀원</a:t>
            </a:r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t>전수민</a:t>
            </a:r>
          </a:p>
        </p:txBody>
      </p:sp>
      <p:sp>
        <p:nvSpPr>
          <p:cNvPr id="266" name="직사각형 22"/>
          <p:cNvSpPr txBox="1"/>
          <p:nvPr/>
        </p:nvSpPr>
        <p:spPr>
          <a:xfrm>
            <a:off x="6996475" y="3298637"/>
            <a:ext cx="5984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t>팀원</a:t>
            </a:r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t>김민철</a:t>
            </a:r>
          </a:p>
        </p:txBody>
      </p:sp>
      <p:sp>
        <p:nvSpPr>
          <p:cNvPr id="267" name="직사각형 22"/>
          <p:cNvSpPr txBox="1"/>
          <p:nvPr/>
        </p:nvSpPr>
        <p:spPr>
          <a:xfrm>
            <a:off x="4538528" y="3298637"/>
            <a:ext cx="5984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t>팀원</a:t>
            </a:r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t>김동욱</a:t>
            </a:r>
          </a:p>
        </p:txBody>
      </p:sp>
      <p:sp>
        <p:nvSpPr>
          <p:cNvPr id="268" name="타원 21"/>
          <p:cNvSpPr/>
          <p:nvPr/>
        </p:nvSpPr>
        <p:spPr>
          <a:xfrm>
            <a:off x="6953083" y="2455505"/>
            <a:ext cx="685271" cy="68527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타원 21"/>
          <p:cNvSpPr/>
          <p:nvPr/>
        </p:nvSpPr>
        <p:spPr>
          <a:xfrm>
            <a:off x="9411030" y="2474870"/>
            <a:ext cx="685271" cy="68527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가로형 막대 차트"/>
          <p:cNvSpPr/>
          <p:nvPr/>
        </p:nvSpPr>
        <p:spPr>
          <a:xfrm>
            <a:off x="4677988" y="2638780"/>
            <a:ext cx="319567" cy="318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투표 용지"/>
          <p:cNvSpPr/>
          <p:nvPr/>
        </p:nvSpPr>
        <p:spPr>
          <a:xfrm>
            <a:off x="7159361" y="2626211"/>
            <a:ext cx="272716" cy="363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2" name="기어"/>
          <p:cNvSpPr/>
          <p:nvPr/>
        </p:nvSpPr>
        <p:spPr>
          <a:xfrm>
            <a:off x="9570675" y="2635310"/>
            <a:ext cx="365981" cy="364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표 3"/>
          <p:cNvGraphicFramePr/>
          <p:nvPr>
            <p:extLst>
              <p:ext uri="{D42A27DB-BD31-4B8C-83A1-F6EECF244321}">
                <p14:modId xmlns:p14="http://schemas.microsoft.com/office/powerpoint/2010/main" val="659914394"/>
              </p:ext>
            </p:extLst>
          </p:nvPr>
        </p:nvGraphicFramePr>
        <p:xfrm>
          <a:off x="861726" y="2018270"/>
          <a:ext cx="10468545" cy="31921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9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203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계획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4주차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5주차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6주차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7주차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9주차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11주차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12주차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주제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선정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모델링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2498A8"/>
                          </a:solidFill>
                        </a:defRPr>
                      </a:pPr>
                      <a:r>
                        <a:rPr b="1" dirty="0" err="1"/>
                        <a:t>기술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조사</a:t>
                      </a:r>
                      <a:r>
                        <a:rPr b="1" dirty="0"/>
                        <a:t> 및</a:t>
                      </a:r>
                    </a:p>
                    <a:p>
                      <a:pPr algn="ctr">
                        <a:defRPr sz="1400" b="1">
                          <a:solidFill>
                            <a:srgbClr val="2498A8"/>
                          </a:solidFill>
                        </a:defRPr>
                      </a:pPr>
                      <a:r>
                        <a:rPr b="1" dirty="0" err="1"/>
                        <a:t>데이터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수집</a:t>
                      </a:r>
                      <a:endParaRPr b="1"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알고리즘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설계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모델링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
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알고리즘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구현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테스트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검증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일정</a:t>
            </a:r>
            <a:endParaRPr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281" name="모서리가 둥근 직사각형 22"/>
          <p:cNvSpPr/>
          <p:nvPr/>
        </p:nvSpPr>
        <p:spPr>
          <a:xfrm>
            <a:off x="2589195" y="2621594"/>
            <a:ext cx="1733882" cy="288607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2" name="모서리가 둥근 직사각형 22"/>
          <p:cNvSpPr/>
          <p:nvPr/>
        </p:nvSpPr>
        <p:spPr>
          <a:xfrm>
            <a:off x="3456802" y="3173509"/>
            <a:ext cx="2762452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3" name="모서리가 둥근 직사각형 22"/>
          <p:cNvSpPr/>
          <p:nvPr/>
        </p:nvSpPr>
        <p:spPr>
          <a:xfrm>
            <a:off x="5505379" y="3712831"/>
            <a:ext cx="3678457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4" name="모서리가 둥근 직사각형 22"/>
          <p:cNvSpPr/>
          <p:nvPr/>
        </p:nvSpPr>
        <p:spPr>
          <a:xfrm>
            <a:off x="7517059" y="4264852"/>
            <a:ext cx="2762452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5" name="모서리가 둥근 직사각형 22"/>
          <p:cNvSpPr/>
          <p:nvPr/>
        </p:nvSpPr>
        <p:spPr>
          <a:xfrm>
            <a:off x="9318272" y="4829573"/>
            <a:ext cx="1922479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타원 7"/>
          <p:cNvGrpSpPr/>
          <p:nvPr/>
        </p:nvGrpSpPr>
        <p:grpSpPr>
          <a:xfrm>
            <a:off x="3990015" y="1323015"/>
            <a:ext cx="4211970" cy="4211970"/>
            <a:chOff x="0" y="0"/>
            <a:chExt cx="4211969" cy="4211969"/>
          </a:xfrm>
        </p:grpSpPr>
        <p:sp>
          <p:nvSpPr>
            <p:cNvPr id="287" name="원"/>
            <p:cNvSpPr/>
            <p:nvPr/>
          </p:nvSpPr>
          <p:spPr>
            <a:xfrm>
              <a:off x="-1" y="-1"/>
              <a:ext cx="4211971" cy="4211971"/>
            </a:xfrm>
            <a:prstGeom prst="ellipse">
              <a:avLst/>
            </a:prstGeom>
            <a:solidFill>
              <a:srgbClr val="21BFC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8" name="감사합니다"/>
            <p:cNvSpPr txBox="1"/>
            <p:nvPr/>
          </p:nvSpPr>
          <p:spPr>
            <a:xfrm>
              <a:off x="692719" y="1188421"/>
              <a:ext cx="2826531" cy="25971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lnSpc>
                  <a:spcPct val="150000"/>
                </a:lnSpc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감사합니다</a:t>
              </a:r>
            </a:p>
          </p:txBody>
        </p:sp>
        <p:sp>
          <p:nvSpPr>
            <p:cNvPr id="289" name="자동차"/>
            <p:cNvSpPr/>
            <p:nvPr/>
          </p:nvSpPr>
          <p:spPr>
            <a:xfrm>
              <a:off x="1340882" y="1316048"/>
              <a:ext cx="1530205" cy="563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6" y="0"/>
                  </a:moveTo>
                  <a:cubicBezTo>
                    <a:pt x="6226" y="0"/>
                    <a:pt x="5884" y="295"/>
                    <a:pt x="5598" y="845"/>
                  </a:cubicBezTo>
                  <a:cubicBezTo>
                    <a:pt x="4938" y="2115"/>
                    <a:pt x="3969" y="5290"/>
                    <a:pt x="3633" y="5871"/>
                  </a:cubicBezTo>
                  <a:cubicBezTo>
                    <a:pt x="3493" y="6112"/>
                    <a:pt x="3340" y="6291"/>
                    <a:pt x="3176" y="6344"/>
                  </a:cubicBezTo>
                  <a:lnTo>
                    <a:pt x="1095" y="7538"/>
                  </a:lnTo>
                  <a:cubicBezTo>
                    <a:pt x="742" y="7653"/>
                    <a:pt x="478" y="8466"/>
                    <a:pt x="477" y="9431"/>
                  </a:cubicBezTo>
                  <a:lnTo>
                    <a:pt x="476" y="11765"/>
                  </a:lnTo>
                  <a:lnTo>
                    <a:pt x="386" y="11765"/>
                  </a:lnTo>
                  <a:cubicBezTo>
                    <a:pt x="173" y="11765"/>
                    <a:pt x="0" y="12234"/>
                    <a:pt x="0" y="12812"/>
                  </a:cubicBezTo>
                  <a:lnTo>
                    <a:pt x="0" y="17084"/>
                  </a:lnTo>
                  <a:cubicBezTo>
                    <a:pt x="0" y="17662"/>
                    <a:pt x="173" y="18132"/>
                    <a:pt x="386" y="18132"/>
                  </a:cubicBezTo>
                  <a:lnTo>
                    <a:pt x="1314" y="18132"/>
                  </a:lnTo>
                  <a:lnTo>
                    <a:pt x="2131" y="18132"/>
                  </a:lnTo>
                  <a:cubicBezTo>
                    <a:pt x="2103" y="17765"/>
                    <a:pt x="2089" y="17382"/>
                    <a:pt x="2089" y="16992"/>
                  </a:cubicBezTo>
                  <a:cubicBezTo>
                    <a:pt x="2089" y="13890"/>
                    <a:pt x="3016" y="11379"/>
                    <a:pt x="4159" y="11379"/>
                  </a:cubicBezTo>
                  <a:cubicBezTo>
                    <a:pt x="5302" y="11379"/>
                    <a:pt x="6229" y="13890"/>
                    <a:pt x="6229" y="16992"/>
                  </a:cubicBezTo>
                  <a:cubicBezTo>
                    <a:pt x="6229" y="17382"/>
                    <a:pt x="6215" y="17765"/>
                    <a:pt x="6187" y="18132"/>
                  </a:cubicBezTo>
                  <a:lnTo>
                    <a:pt x="15164" y="18132"/>
                  </a:lnTo>
                  <a:cubicBezTo>
                    <a:pt x="15136" y="17765"/>
                    <a:pt x="15122" y="17382"/>
                    <a:pt x="15122" y="16992"/>
                  </a:cubicBezTo>
                  <a:cubicBezTo>
                    <a:pt x="15122" y="13890"/>
                    <a:pt x="16047" y="11379"/>
                    <a:pt x="17190" y="11379"/>
                  </a:cubicBezTo>
                  <a:cubicBezTo>
                    <a:pt x="18333" y="11379"/>
                    <a:pt x="19260" y="13890"/>
                    <a:pt x="19260" y="16992"/>
                  </a:cubicBezTo>
                  <a:cubicBezTo>
                    <a:pt x="19260" y="17405"/>
                    <a:pt x="19244" y="17809"/>
                    <a:pt x="19213" y="18196"/>
                  </a:cubicBezTo>
                  <a:lnTo>
                    <a:pt x="20288" y="18196"/>
                  </a:lnTo>
                  <a:lnTo>
                    <a:pt x="20933" y="18196"/>
                  </a:lnTo>
                  <a:lnTo>
                    <a:pt x="21216" y="18196"/>
                  </a:lnTo>
                  <a:cubicBezTo>
                    <a:pt x="21429" y="18196"/>
                    <a:pt x="21600" y="17727"/>
                    <a:pt x="21600" y="17149"/>
                  </a:cubicBezTo>
                  <a:lnTo>
                    <a:pt x="21600" y="12876"/>
                  </a:lnTo>
                  <a:cubicBezTo>
                    <a:pt x="21600" y="12298"/>
                    <a:pt x="21429" y="11829"/>
                    <a:pt x="21216" y="11829"/>
                  </a:cubicBezTo>
                  <a:lnTo>
                    <a:pt x="21123" y="11829"/>
                  </a:lnTo>
                  <a:lnTo>
                    <a:pt x="21123" y="10547"/>
                  </a:lnTo>
                  <a:cubicBezTo>
                    <a:pt x="21122" y="9984"/>
                    <a:pt x="20977" y="9502"/>
                    <a:pt x="20774" y="9390"/>
                  </a:cubicBezTo>
                  <a:cubicBezTo>
                    <a:pt x="19830" y="8871"/>
                    <a:pt x="16833" y="7290"/>
                    <a:pt x="15856" y="6776"/>
                  </a:cubicBezTo>
                  <a:cubicBezTo>
                    <a:pt x="15652" y="6669"/>
                    <a:pt x="15467" y="6407"/>
                    <a:pt x="15318" y="6013"/>
                  </a:cubicBezTo>
                  <a:cubicBezTo>
                    <a:pt x="14863" y="4811"/>
                    <a:pt x="13848" y="2126"/>
                    <a:pt x="13422" y="997"/>
                  </a:cubicBezTo>
                  <a:cubicBezTo>
                    <a:pt x="13177" y="346"/>
                    <a:pt x="12823" y="0"/>
                    <a:pt x="12408" y="0"/>
                  </a:cubicBezTo>
                  <a:lnTo>
                    <a:pt x="8713" y="0"/>
                  </a:lnTo>
                  <a:lnTo>
                    <a:pt x="6576" y="0"/>
                  </a:lnTo>
                  <a:close/>
                  <a:moveTo>
                    <a:pt x="7100" y="1507"/>
                  </a:moveTo>
                  <a:lnTo>
                    <a:pt x="8901" y="1507"/>
                  </a:lnTo>
                  <a:cubicBezTo>
                    <a:pt x="9005" y="1507"/>
                    <a:pt x="9091" y="1729"/>
                    <a:pt x="9095" y="2012"/>
                  </a:cubicBezTo>
                  <a:lnTo>
                    <a:pt x="9165" y="6280"/>
                  </a:lnTo>
                  <a:cubicBezTo>
                    <a:pt x="9171" y="6638"/>
                    <a:pt x="9065" y="6937"/>
                    <a:pt x="8933" y="6937"/>
                  </a:cubicBezTo>
                  <a:lnTo>
                    <a:pt x="5932" y="6937"/>
                  </a:lnTo>
                  <a:cubicBezTo>
                    <a:pt x="5781" y="6937"/>
                    <a:pt x="5677" y="6527"/>
                    <a:pt x="5732" y="6146"/>
                  </a:cubicBezTo>
                  <a:lnTo>
                    <a:pt x="6361" y="2742"/>
                  </a:lnTo>
                  <a:cubicBezTo>
                    <a:pt x="6502" y="1984"/>
                    <a:pt x="6787" y="1507"/>
                    <a:pt x="7100" y="1507"/>
                  </a:cubicBezTo>
                  <a:close/>
                  <a:moveTo>
                    <a:pt x="9960" y="1507"/>
                  </a:moveTo>
                  <a:lnTo>
                    <a:pt x="12525" y="1507"/>
                  </a:lnTo>
                  <a:cubicBezTo>
                    <a:pt x="12815" y="1507"/>
                    <a:pt x="13055" y="1783"/>
                    <a:pt x="13205" y="2288"/>
                  </a:cubicBezTo>
                  <a:lnTo>
                    <a:pt x="14353" y="6142"/>
                  </a:lnTo>
                  <a:cubicBezTo>
                    <a:pt x="14434" y="6412"/>
                    <a:pt x="14288" y="6937"/>
                    <a:pt x="14133" y="6937"/>
                  </a:cubicBezTo>
                  <a:lnTo>
                    <a:pt x="10196" y="6937"/>
                  </a:lnTo>
                  <a:cubicBezTo>
                    <a:pt x="10065" y="6937"/>
                    <a:pt x="9960" y="6688"/>
                    <a:pt x="9947" y="6339"/>
                  </a:cubicBezTo>
                  <a:lnTo>
                    <a:pt x="9779" y="2044"/>
                  </a:lnTo>
                  <a:cubicBezTo>
                    <a:pt x="9768" y="1766"/>
                    <a:pt x="9856" y="1507"/>
                    <a:pt x="9960" y="1507"/>
                  </a:cubicBezTo>
                  <a:close/>
                  <a:moveTo>
                    <a:pt x="4159" y="12389"/>
                  </a:moveTo>
                  <a:cubicBezTo>
                    <a:pt x="3222" y="12389"/>
                    <a:pt x="2463" y="14450"/>
                    <a:pt x="2463" y="16992"/>
                  </a:cubicBezTo>
                  <a:cubicBezTo>
                    <a:pt x="2463" y="19535"/>
                    <a:pt x="3222" y="21600"/>
                    <a:pt x="4159" y="21600"/>
                  </a:cubicBezTo>
                  <a:cubicBezTo>
                    <a:pt x="5096" y="21600"/>
                    <a:pt x="5855" y="19535"/>
                    <a:pt x="5855" y="16992"/>
                  </a:cubicBezTo>
                  <a:cubicBezTo>
                    <a:pt x="5855" y="14450"/>
                    <a:pt x="5096" y="12389"/>
                    <a:pt x="4159" y="12389"/>
                  </a:cubicBezTo>
                  <a:close/>
                  <a:moveTo>
                    <a:pt x="17190" y="12389"/>
                  </a:moveTo>
                  <a:cubicBezTo>
                    <a:pt x="16253" y="12389"/>
                    <a:pt x="15494" y="14450"/>
                    <a:pt x="15494" y="16992"/>
                  </a:cubicBezTo>
                  <a:cubicBezTo>
                    <a:pt x="15494" y="19535"/>
                    <a:pt x="16253" y="21600"/>
                    <a:pt x="17190" y="21600"/>
                  </a:cubicBezTo>
                  <a:cubicBezTo>
                    <a:pt x="18127" y="21600"/>
                    <a:pt x="18888" y="19535"/>
                    <a:pt x="18888" y="16992"/>
                  </a:cubicBezTo>
                  <a:cubicBezTo>
                    <a:pt x="18888" y="14450"/>
                    <a:pt x="18127" y="12389"/>
                    <a:pt x="17190" y="12389"/>
                  </a:cubicBezTo>
                  <a:close/>
                  <a:moveTo>
                    <a:pt x="4159" y="14829"/>
                  </a:moveTo>
                  <a:cubicBezTo>
                    <a:pt x="4599" y="14829"/>
                    <a:pt x="4956" y="15798"/>
                    <a:pt x="4956" y="16992"/>
                  </a:cubicBezTo>
                  <a:cubicBezTo>
                    <a:pt x="4956" y="18187"/>
                    <a:pt x="4599" y="19156"/>
                    <a:pt x="4159" y="19156"/>
                  </a:cubicBezTo>
                  <a:cubicBezTo>
                    <a:pt x="3719" y="19156"/>
                    <a:pt x="3362" y="18187"/>
                    <a:pt x="3362" y="16992"/>
                  </a:cubicBezTo>
                  <a:cubicBezTo>
                    <a:pt x="3362" y="15798"/>
                    <a:pt x="3719" y="14829"/>
                    <a:pt x="4159" y="14829"/>
                  </a:cubicBezTo>
                  <a:close/>
                  <a:moveTo>
                    <a:pt x="17190" y="14829"/>
                  </a:moveTo>
                  <a:cubicBezTo>
                    <a:pt x="17630" y="14829"/>
                    <a:pt x="17987" y="15798"/>
                    <a:pt x="17987" y="16992"/>
                  </a:cubicBezTo>
                  <a:cubicBezTo>
                    <a:pt x="17987" y="18187"/>
                    <a:pt x="17630" y="19156"/>
                    <a:pt x="17190" y="19156"/>
                  </a:cubicBezTo>
                  <a:cubicBezTo>
                    <a:pt x="16750" y="19156"/>
                    <a:pt x="16393" y="18187"/>
                    <a:pt x="16393" y="16992"/>
                  </a:cubicBezTo>
                  <a:cubicBezTo>
                    <a:pt x="16393" y="15798"/>
                    <a:pt x="16750" y="14829"/>
                    <a:pt x="17190" y="14829"/>
                  </a:cubicBezTo>
                  <a:close/>
                </a:path>
              </a:pathLst>
            </a:custGeom>
            <a:solidFill>
              <a:srgbClr val="5CBCC8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목차 </a:t>
            </a:r>
            <a:r>
              <a:rPr sz="700" b="0" i="0" dirty="0"/>
              <a:t>Enjoy your stylish business and campus life with BIZCAM</a:t>
            </a:r>
            <a:r>
              <a:rPr sz="700" b="0" dirty="0"/>
              <a:t> </a:t>
            </a:r>
          </a:p>
        </p:txBody>
      </p:sp>
      <p:sp>
        <p:nvSpPr>
          <p:cNvPr id="107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0</a:t>
            </a:r>
            <a:endParaRPr dirty="0"/>
          </a:p>
        </p:txBody>
      </p:sp>
      <p:grpSp>
        <p:nvGrpSpPr>
          <p:cNvPr id="112" name="타원 24"/>
          <p:cNvGrpSpPr/>
          <p:nvPr/>
        </p:nvGrpSpPr>
        <p:grpSpPr>
          <a:xfrm>
            <a:off x="1515591" y="1768734"/>
            <a:ext cx="1866528" cy="1866527"/>
            <a:chOff x="-1" y="-1"/>
            <a:chExt cx="1866526" cy="1866526"/>
          </a:xfrm>
        </p:grpSpPr>
        <p:sp>
          <p:nvSpPr>
            <p:cNvPr id="110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1" name="CHAPTER. 1…"/>
            <p:cNvSpPr txBox="1"/>
            <p:nvPr/>
          </p:nvSpPr>
          <p:spPr>
            <a:xfrm>
              <a:off x="273345" y="610834"/>
              <a:ext cx="1319834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1</a:t>
              </a:r>
              <a:endParaRPr sz="1600" dirty="0"/>
            </a:p>
            <a:p>
              <a:pPr algn="ctr">
                <a:lnSpc>
                  <a:spcPct val="150000"/>
                </a:lnSpc>
                <a:defRPr sz="24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필요성</a:t>
              </a:r>
              <a:endParaRPr sz="1600" dirty="0"/>
            </a:p>
          </p:txBody>
        </p:sp>
      </p:grpSp>
      <p:sp>
        <p:nvSpPr>
          <p:cNvPr id="113" name="원호 25"/>
          <p:cNvSpPr/>
          <p:nvPr/>
        </p:nvSpPr>
        <p:spPr>
          <a:xfrm>
            <a:off x="1560062" y="1821550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16" name="타원 26"/>
          <p:cNvGrpSpPr/>
          <p:nvPr/>
        </p:nvGrpSpPr>
        <p:grpSpPr>
          <a:xfrm>
            <a:off x="3896371" y="1768734"/>
            <a:ext cx="1866527" cy="1866527"/>
            <a:chOff x="-1" y="-1"/>
            <a:chExt cx="1866526" cy="1866526"/>
          </a:xfrm>
        </p:grpSpPr>
        <p:sp>
          <p:nvSpPr>
            <p:cNvPr id="114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5" name="CHAPTER. 2…"/>
            <p:cNvSpPr txBox="1"/>
            <p:nvPr/>
          </p:nvSpPr>
          <p:spPr>
            <a:xfrm>
              <a:off x="273345" y="426169"/>
              <a:ext cx="1319834" cy="10141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2 </a:t>
              </a:r>
              <a:endParaRPr sz="1600" dirty="0"/>
            </a:p>
            <a:p>
              <a:pPr algn="ctr">
                <a:lnSpc>
                  <a:spcPct val="150000"/>
                </a:lnSpc>
                <a:defRPr sz="24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현재 기술 소개</a:t>
              </a:r>
              <a:endParaRPr sz="1600" dirty="0"/>
            </a:p>
          </p:txBody>
        </p:sp>
      </p:grpSp>
      <p:sp>
        <p:nvSpPr>
          <p:cNvPr id="117" name="원호 27"/>
          <p:cNvSpPr/>
          <p:nvPr/>
        </p:nvSpPr>
        <p:spPr>
          <a:xfrm flipV="1">
            <a:off x="3940843" y="2698581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20" name="타원 28"/>
          <p:cNvGrpSpPr/>
          <p:nvPr/>
        </p:nvGrpSpPr>
        <p:grpSpPr>
          <a:xfrm>
            <a:off x="6277152" y="1768734"/>
            <a:ext cx="1866527" cy="1866527"/>
            <a:chOff x="-1" y="-1"/>
            <a:chExt cx="1866526" cy="1866526"/>
          </a:xfrm>
        </p:grpSpPr>
        <p:sp>
          <p:nvSpPr>
            <p:cNvPr id="118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9" name="CHAPTER. 3"/>
            <p:cNvSpPr txBox="1"/>
            <p:nvPr/>
          </p:nvSpPr>
          <p:spPr>
            <a:xfrm>
              <a:off x="267696" y="290809"/>
              <a:ext cx="1319834" cy="565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lvl1pPr>
            </a:lstStyle>
            <a:p>
              <a:r>
                <a:rPr dirty="0"/>
                <a:t>CHAPTER. 3 </a:t>
              </a:r>
              <a:endParaRPr sz="1600" dirty="0"/>
            </a:p>
          </p:txBody>
        </p:sp>
      </p:grpSp>
      <p:sp>
        <p:nvSpPr>
          <p:cNvPr id="121" name="원호 29"/>
          <p:cNvSpPr/>
          <p:nvPr/>
        </p:nvSpPr>
        <p:spPr>
          <a:xfrm>
            <a:off x="6321623" y="1821550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122" name="직선 연결선 30"/>
          <p:cNvSpPr/>
          <p:nvPr/>
        </p:nvSpPr>
        <p:spPr>
          <a:xfrm>
            <a:off x="8297932" y="2701996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5" name="타원 31"/>
          <p:cNvGrpSpPr/>
          <p:nvPr/>
        </p:nvGrpSpPr>
        <p:grpSpPr>
          <a:xfrm>
            <a:off x="8704812" y="1721055"/>
            <a:ext cx="1866527" cy="1866527"/>
            <a:chOff x="-1" y="-1"/>
            <a:chExt cx="1866526" cy="1866526"/>
          </a:xfrm>
        </p:grpSpPr>
        <p:sp>
          <p:nvSpPr>
            <p:cNvPr id="123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24" name="CHAPTER. 4…"/>
            <p:cNvSpPr txBox="1"/>
            <p:nvPr/>
          </p:nvSpPr>
          <p:spPr>
            <a:xfrm>
              <a:off x="273345" y="610834"/>
              <a:ext cx="1319834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4 </a:t>
              </a:r>
              <a:endParaRPr sz="1600" dirty="0"/>
            </a:p>
            <a:p>
              <a:pPr algn="ctr">
                <a:lnSpc>
                  <a:spcPct val="150000"/>
                </a:lnSpc>
                <a:defRPr sz="24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사업화 전략</a:t>
              </a:r>
              <a:endParaRPr sz="1600" dirty="0"/>
            </a:p>
          </p:txBody>
        </p:sp>
      </p:grpSp>
      <p:sp>
        <p:nvSpPr>
          <p:cNvPr id="135" name="직선 연결선 37"/>
          <p:cNvSpPr/>
          <p:nvPr/>
        </p:nvSpPr>
        <p:spPr>
          <a:xfrm>
            <a:off x="5879073" y="2701996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직선 연결선 38"/>
          <p:cNvSpPr/>
          <p:nvPr/>
        </p:nvSpPr>
        <p:spPr>
          <a:xfrm>
            <a:off x="3533867" y="2701996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TextBox 42"/>
          <p:cNvSpPr txBox="1"/>
          <p:nvPr/>
        </p:nvSpPr>
        <p:spPr>
          <a:xfrm>
            <a:off x="6366418" y="2648227"/>
            <a:ext cx="168656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498A8"/>
                </a:solidFill>
              </a:defRPr>
            </a:lvl1pPr>
          </a:lstStyle>
          <a:p>
            <a:pPr algn="ctr"/>
            <a:r>
              <a:rPr lang="ko-KR" altLang="en-US" sz="1600" dirty="0"/>
              <a:t>기술개발 전략</a:t>
            </a:r>
            <a:endParaRPr sz="1600" dirty="0"/>
          </a:p>
        </p:txBody>
      </p:sp>
      <p:sp>
        <p:nvSpPr>
          <p:cNvPr id="40" name="원호 34">
            <a:extLst>
              <a:ext uri="{FF2B5EF4-FFF2-40B4-BE49-F238E27FC236}">
                <a16:creationId xmlns:a16="http://schemas.microsoft.com/office/drawing/2014/main" id="{5411C257-12B6-4E35-A694-89A1D0F46FC2}"/>
              </a:ext>
            </a:extLst>
          </p:cNvPr>
          <p:cNvSpPr/>
          <p:nvPr/>
        </p:nvSpPr>
        <p:spPr>
          <a:xfrm flipV="1">
            <a:off x="8749074" y="2648687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29" name="타원 33"/>
          <p:cNvGrpSpPr/>
          <p:nvPr/>
        </p:nvGrpSpPr>
        <p:grpSpPr>
          <a:xfrm>
            <a:off x="287594" y="4230035"/>
            <a:ext cx="1866528" cy="1866527"/>
            <a:chOff x="-1" y="-1"/>
            <a:chExt cx="1866526" cy="1866526"/>
          </a:xfrm>
        </p:grpSpPr>
        <p:sp>
          <p:nvSpPr>
            <p:cNvPr id="127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28" name="CHAPTER. 5…"/>
            <p:cNvSpPr txBox="1"/>
            <p:nvPr/>
          </p:nvSpPr>
          <p:spPr>
            <a:xfrm>
              <a:off x="273345" y="610834"/>
              <a:ext cx="1319834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5 </a:t>
              </a:r>
              <a:endParaRPr sz="1600" dirty="0"/>
            </a:p>
            <a:p>
              <a:pPr algn="ctr">
                <a:lnSpc>
                  <a:spcPct val="150000"/>
                </a:lnSpc>
                <a:defRPr sz="22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역할</a:t>
              </a:r>
              <a:endParaRPr sz="1600" dirty="0"/>
            </a:p>
          </p:txBody>
        </p:sp>
      </p:grpSp>
      <p:grpSp>
        <p:nvGrpSpPr>
          <p:cNvPr id="133" name="타원 35"/>
          <p:cNvGrpSpPr/>
          <p:nvPr/>
        </p:nvGrpSpPr>
        <p:grpSpPr>
          <a:xfrm>
            <a:off x="10037879" y="4336676"/>
            <a:ext cx="1866527" cy="1866527"/>
            <a:chOff x="-1" y="-1"/>
            <a:chExt cx="1866526" cy="1866526"/>
          </a:xfrm>
        </p:grpSpPr>
        <p:sp>
          <p:nvSpPr>
            <p:cNvPr id="131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9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32" name="CHAPTER. 6…"/>
            <p:cNvSpPr txBox="1"/>
            <p:nvPr/>
          </p:nvSpPr>
          <p:spPr>
            <a:xfrm>
              <a:off x="273345" y="610834"/>
              <a:ext cx="1319834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</a:t>
              </a:r>
              <a:r>
                <a:rPr lang="en-US" dirty="0"/>
                <a:t>9</a:t>
              </a:r>
              <a:endParaRPr sz="1600" dirty="0"/>
            </a:p>
            <a:p>
              <a:pPr algn="ctr">
                <a:lnSpc>
                  <a:spcPct val="150000"/>
                </a:lnSpc>
                <a:defRPr sz="19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향후 발전계획</a:t>
              </a:r>
              <a:endParaRPr sz="1600" dirty="0"/>
            </a:p>
          </p:txBody>
        </p:sp>
      </p:grpSp>
      <p:sp>
        <p:nvSpPr>
          <p:cNvPr id="137" name="직선 연결선 39"/>
          <p:cNvSpPr/>
          <p:nvPr/>
        </p:nvSpPr>
        <p:spPr>
          <a:xfrm>
            <a:off x="9636752" y="5269938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직선 연결선 40"/>
          <p:cNvSpPr/>
          <p:nvPr/>
        </p:nvSpPr>
        <p:spPr>
          <a:xfrm>
            <a:off x="4716957" y="5197470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직선 연결선 41"/>
          <p:cNvSpPr/>
          <p:nvPr/>
        </p:nvSpPr>
        <p:spPr>
          <a:xfrm>
            <a:off x="2290586" y="5197470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원호 32"/>
          <p:cNvSpPr/>
          <p:nvPr/>
        </p:nvSpPr>
        <p:spPr>
          <a:xfrm>
            <a:off x="331856" y="4270549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1" name="원">
            <a:extLst>
              <a:ext uri="{FF2B5EF4-FFF2-40B4-BE49-F238E27FC236}">
                <a16:creationId xmlns:a16="http://schemas.microsoft.com/office/drawing/2014/main" id="{5289E2D4-7B0C-408B-B9AA-2B23B66D6160}"/>
              </a:ext>
            </a:extLst>
          </p:cNvPr>
          <p:cNvSpPr/>
          <p:nvPr/>
        </p:nvSpPr>
        <p:spPr>
          <a:xfrm>
            <a:off x="7614981" y="4268327"/>
            <a:ext cx="1866528" cy="1866527"/>
          </a:xfrm>
          <a:prstGeom prst="ellipse">
            <a:avLst/>
          </a:prstGeom>
          <a:solidFill>
            <a:srgbClr val="FFFFFF"/>
          </a:solidFill>
          <a:ln w="34925" cap="flat">
            <a:solidFill>
              <a:srgbClr val="E8EDF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lnSpc>
                <a:spcPct val="150000"/>
              </a:lnSpc>
              <a:defRPr sz="2200" b="1">
                <a:solidFill>
                  <a:srgbClr val="2498A8"/>
                </a:solidFill>
              </a:defRPr>
            </a:pPr>
            <a:endParaRPr lang="ko-KR" altLang="en-US" dirty="0"/>
          </a:p>
        </p:txBody>
      </p:sp>
      <p:sp>
        <p:nvSpPr>
          <p:cNvPr id="42" name="CHAPTER. 5…">
            <a:extLst>
              <a:ext uri="{FF2B5EF4-FFF2-40B4-BE49-F238E27FC236}">
                <a16:creationId xmlns:a16="http://schemas.microsoft.com/office/drawing/2014/main" id="{1A668F85-57EC-4C2F-AA86-C496A48449E0}"/>
              </a:ext>
            </a:extLst>
          </p:cNvPr>
          <p:cNvSpPr txBox="1"/>
          <p:nvPr/>
        </p:nvSpPr>
        <p:spPr>
          <a:xfrm>
            <a:off x="7763177" y="4879161"/>
            <a:ext cx="1662704" cy="644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algn="ctr">
              <a:lnSpc>
                <a:spcPct val="150000"/>
              </a:lnSpc>
              <a:defRPr sz="1400" b="1">
                <a:solidFill>
                  <a:srgbClr val="2498A8"/>
                </a:solidFill>
              </a:defRPr>
            </a:pPr>
            <a:r>
              <a:rPr dirty="0"/>
              <a:t>CHAPTER. </a:t>
            </a:r>
            <a:r>
              <a:rPr lang="en-US" dirty="0"/>
              <a:t>8</a:t>
            </a:r>
            <a:r>
              <a:rPr dirty="0"/>
              <a:t> </a:t>
            </a:r>
            <a:endParaRPr sz="1600" dirty="0"/>
          </a:p>
          <a:p>
            <a:pPr algn="ctr">
              <a:lnSpc>
                <a:spcPct val="150000"/>
              </a:lnSpc>
              <a:defRPr sz="2200">
                <a:solidFill>
                  <a:srgbClr val="2498A8"/>
                </a:solidFill>
              </a:defRPr>
            </a:pPr>
            <a:r>
              <a:rPr lang="ko-KR" altLang="en-US" sz="1600" dirty="0"/>
              <a:t>한계 및 보완점</a:t>
            </a:r>
            <a:endParaRPr sz="1600" dirty="0"/>
          </a:p>
        </p:txBody>
      </p:sp>
      <p:sp>
        <p:nvSpPr>
          <p:cNvPr id="44" name="원호 34">
            <a:extLst>
              <a:ext uri="{FF2B5EF4-FFF2-40B4-BE49-F238E27FC236}">
                <a16:creationId xmlns:a16="http://schemas.microsoft.com/office/drawing/2014/main" id="{5C2397B2-E227-46E6-8A47-35BB4BB2F49A}"/>
              </a:ext>
            </a:extLst>
          </p:cNvPr>
          <p:cNvSpPr/>
          <p:nvPr/>
        </p:nvSpPr>
        <p:spPr>
          <a:xfrm flipV="1">
            <a:off x="7675102" y="5215708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5" name="원">
            <a:extLst>
              <a:ext uri="{FF2B5EF4-FFF2-40B4-BE49-F238E27FC236}">
                <a16:creationId xmlns:a16="http://schemas.microsoft.com/office/drawing/2014/main" id="{8089D4A4-D4B7-44F8-8BE9-4FB235DD8CA3}"/>
              </a:ext>
            </a:extLst>
          </p:cNvPr>
          <p:cNvSpPr/>
          <p:nvPr/>
        </p:nvSpPr>
        <p:spPr>
          <a:xfrm>
            <a:off x="2738897" y="4238556"/>
            <a:ext cx="1866528" cy="1866527"/>
          </a:xfrm>
          <a:prstGeom prst="ellipse">
            <a:avLst/>
          </a:prstGeom>
          <a:solidFill>
            <a:srgbClr val="FFFFFF"/>
          </a:solidFill>
          <a:ln w="34925" cap="flat">
            <a:solidFill>
              <a:srgbClr val="E8EDF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lnSpc>
                <a:spcPct val="150000"/>
              </a:lnSpc>
              <a:defRPr sz="2200" b="1">
                <a:solidFill>
                  <a:srgbClr val="2498A8"/>
                </a:solidFill>
              </a:defRPr>
            </a:pPr>
            <a:endParaRPr lang="ko-KR" altLang="en-US" dirty="0"/>
          </a:p>
        </p:txBody>
      </p:sp>
      <p:sp>
        <p:nvSpPr>
          <p:cNvPr id="130" name="원호 34"/>
          <p:cNvSpPr/>
          <p:nvPr/>
        </p:nvSpPr>
        <p:spPr>
          <a:xfrm flipV="1">
            <a:off x="2761057" y="5159550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6" name="CHAPTER. 5…">
            <a:extLst>
              <a:ext uri="{FF2B5EF4-FFF2-40B4-BE49-F238E27FC236}">
                <a16:creationId xmlns:a16="http://schemas.microsoft.com/office/drawing/2014/main" id="{AC25C1AE-68BC-434F-B4F7-981D19B46042}"/>
              </a:ext>
            </a:extLst>
          </p:cNvPr>
          <p:cNvSpPr txBox="1"/>
          <p:nvPr/>
        </p:nvSpPr>
        <p:spPr>
          <a:xfrm>
            <a:off x="3013749" y="4875044"/>
            <a:ext cx="1319835" cy="644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algn="ctr">
              <a:lnSpc>
                <a:spcPct val="150000"/>
              </a:lnSpc>
              <a:defRPr sz="1400" b="1">
                <a:solidFill>
                  <a:srgbClr val="2498A8"/>
                </a:solidFill>
              </a:defRPr>
            </a:pPr>
            <a:r>
              <a:rPr dirty="0"/>
              <a:t>CHAPTER. </a:t>
            </a:r>
            <a:r>
              <a:rPr lang="en-US" dirty="0"/>
              <a:t>6</a:t>
            </a:r>
            <a:endParaRPr sz="1600" dirty="0"/>
          </a:p>
          <a:p>
            <a:pPr algn="ctr">
              <a:lnSpc>
                <a:spcPct val="150000"/>
              </a:lnSpc>
              <a:defRPr sz="2200">
                <a:solidFill>
                  <a:srgbClr val="2498A8"/>
                </a:solidFill>
              </a:defRPr>
            </a:pPr>
            <a:r>
              <a:rPr lang="ko-KR" altLang="en-US" sz="1600" dirty="0"/>
              <a:t>일정</a:t>
            </a:r>
            <a:endParaRPr sz="1600" dirty="0"/>
          </a:p>
        </p:txBody>
      </p:sp>
      <p:sp>
        <p:nvSpPr>
          <p:cNvPr id="48" name="직선 연결선 37">
            <a:extLst>
              <a:ext uri="{FF2B5EF4-FFF2-40B4-BE49-F238E27FC236}">
                <a16:creationId xmlns:a16="http://schemas.microsoft.com/office/drawing/2014/main" id="{BC766EC2-10F2-442A-B1B9-BD357DA0985E}"/>
              </a:ext>
            </a:extLst>
          </p:cNvPr>
          <p:cNvSpPr/>
          <p:nvPr/>
        </p:nvSpPr>
        <p:spPr>
          <a:xfrm>
            <a:off x="7190307" y="5197470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9" name="타원 35">
            <a:extLst>
              <a:ext uri="{FF2B5EF4-FFF2-40B4-BE49-F238E27FC236}">
                <a16:creationId xmlns:a16="http://schemas.microsoft.com/office/drawing/2014/main" id="{ED87F8CD-C5C6-4E2B-B67B-84C6A8C14849}"/>
              </a:ext>
            </a:extLst>
          </p:cNvPr>
          <p:cNvGrpSpPr/>
          <p:nvPr/>
        </p:nvGrpSpPr>
        <p:grpSpPr>
          <a:xfrm>
            <a:off x="5168537" y="4238182"/>
            <a:ext cx="1866527" cy="1866527"/>
            <a:chOff x="-1" y="-1"/>
            <a:chExt cx="1866526" cy="1866526"/>
          </a:xfrm>
        </p:grpSpPr>
        <p:sp>
          <p:nvSpPr>
            <p:cNvPr id="50" name="원">
              <a:extLst>
                <a:ext uri="{FF2B5EF4-FFF2-40B4-BE49-F238E27FC236}">
                  <a16:creationId xmlns:a16="http://schemas.microsoft.com/office/drawing/2014/main" id="{4FC8B800-67F7-4E22-9C8F-C5F6521BBDEA}"/>
                </a:ext>
              </a:extLst>
            </p:cNvPr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9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51" name="CHAPTER. 6…">
              <a:extLst>
                <a:ext uri="{FF2B5EF4-FFF2-40B4-BE49-F238E27FC236}">
                  <a16:creationId xmlns:a16="http://schemas.microsoft.com/office/drawing/2014/main" id="{C3836AD9-84F4-46F1-98EC-90FA143B19E6}"/>
                </a:ext>
              </a:extLst>
            </p:cNvPr>
            <p:cNvSpPr txBox="1"/>
            <p:nvPr/>
          </p:nvSpPr>
          <p:spPr>
            <a:xfrm>
              <a:off x="399532" y="484641"/>
              <a:ext cx="1102965" cy="10141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</a:t>
              </a:r>
              <a:r>
                <a:rPr lang="en-US" dirty="0"/>
                <a:t>7</a:t>
              </a:r>
              <a:endParaRPr sz="1600" dirty="0"/>
            </a:p>
            <a:p>
              <a:pPr algn="ctr">
                <a:lnSpc>
                  <a:spcPct val="150000"/>
                </a:lnSpc>
                <a:defRPr sz="19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기술 설명 및 시연</a:t>
              </a:r>
              <a:endParaRPr sz="1600" dirty="0"/>
            </a:p>
          </p:txBody>
        </p:sp>
      </p:grpSp>
      <p:sp>
        <p:nvSpPr>
          <p:cNvPr id="43" name="원호 36">
            <a:extLst>
              <a:ext uri="{FF2B5EF4-FFF2-40B4-BE49-F238E27FC236}">
                <a16:creationId xmlns:a16="http://schemas.microsoft.com/office/drawing/2014/main" id="{D6252984-6EA1-43DB-9005-5725EB888D16}"/>
              </a:ext>
            </a:extLst>
          </p:cNvPr>
          <p:cNvSpPr/>
          <p:nvPr/>
        </p:nvSpPr>
        <p:spPr>
          <a:xfrm>
            <a:off x="5199883" y="4278324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53" name="원호 36">
            <a:extLst>
              <a:ext uri="{FF2B5EF4-FFF2-40B4-BE49-F238E27FC236}">
                <a16:creationId xmlns:a16="http://schemas.microsoft.com/office/drawing/2014/main" id="{9019E564-4490-450C-8685-07F536CE1F80}"/>
              </a:ext>
            </a:extLst>
          </p:cNvPr>
          <p:cNvSpPr/>
          <p:nvPr/>
        </p:nvSpPr>
        <p:spPr>
          <a:xfrm>
            <a:off x="10082141" y="4380937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55" name="직선 연결선 41">
            <a:extLst>
              <a:ext uri="{FF2B5EF4-FFF2-40B4-BE49-F238E27FC236}">
                <a16:creationId xmlns:a16="http://schemas.microsoft.com/office/drawing/2014/main" id="{C5831CF0-19CC-45C7-9D6D-5F14312C80ED}"/>
              </a:ext>
            </a:extLst>
          </p:cNvPr>
          <p:cNvSpPr/>
          <p:nvPr/>
        </p:nvSpPr>
        <p:spPr>
          <a:xfrm>
            <a:off x="10725710" y="2678933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t>필요성</a:t>
            </a:r>
          </a:p>
        </p:txBody>
      </p:sp>
      <p:sp>
        <p:nvSpPr>
          <p:cNvPr id="146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147" name="표 70"/>
          <p:cNvGraphicFramePr/>
          <p:nvPr/>
        </p:nvGraphicFramePr>
        <p:xfrm>
          <a:off x="298393" y="6487159"/>
          <a:ext cx="11096368" cy="3708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sz="700" dirty="0">
                          <a:solidFill>
                            <a:srgbClr val="BFBFBF"/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>
                      <a:solidFill>
                        <a:srgbClr val="D9D9D9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직사각형 75"/>
          <p:cNvSpPr txBox="1"/>
          <p:nvPr/>
        </p:nvSpPr>
        <p:spPr>
          <a:xfrm>
            <a:off x="1172272" y="4562037"/>
            <a:ext cx="372056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500"/>
            </a:pP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갈수록</a:t>
            </a:r>
            <a:r>
              <a:rPr dirty="0"/>
              <a:t> </a:t>
            </a:r>
            <a:r>
              <a:rPr dirty="0" err="1"/>
              <a:t>늘어나는</a:t>
            </a:r>
            <a:r>
              <a:rPr dirty="0"/>
              <a:t> </a:t>
            </a:r>
            <a:r>
              <a:rPr dirty="0" err="1"/>
              <a:t>졸음운전</a:t>
            </a:r>
            <a:r>
              <a:rPr dirty="0"/>
              <a:t> </a:t>
            </a:r>
            <a:r>
              <a:rPr dirty="0" err="1"/>
              <a:t>사고</a:t>
            </a:r>
            <a:endParaRPr dirty="0"/>
          </a:p>
          <a:p>
            <a:pPr>
              <a:spcBef>
                <a:spcPts val="1200"/>
              </a:spcBef>
              <a:defRPr sz="1500"/>
            </a:pPr>
            <a:r>
              <a:rPr dirty="0"/>
              <a:t>2019년 </a:t>
            </a:r>
            <a:r>
              <a:rPr dirty="0" err="1"/>
              <a:t>기준</a:t>
            </a:r>
            <a:r>
              <a:rPr dirty="0"/>
              <a:t> </a:t>
            </a:r>
            <a:r>
              <a:rPr dirty="0" err="1"/>
              <a:t>전년도에</a:t>
            </a:r>
            <a:r>
              <a:rPr dirty="0"/>
              <a:t> </a:t>
            </a:r>
            <a:r>
              <a:rPr dirty="0" err="1"/>
              <a:t>비해</a:t>
            </a:r>
            <a:r>
              <a:rPr dirty="0"/>
              <a:t> 약 2배로 </a:t>
            </a:r>
            <a:r>
              <a:rPr dirty="0" err="1"/>
              <a:t>증가</a:t>
            </a:r>
            <a:endParaRPr dirty="0"/>
          </a:p>
        </p:txBody>
      </p:sp>
      <p:sp>
        <p:nvSpPr>
          <p:cNvPr id="149" name="직사각형 82"/>
          <p:cNvSpPr txBox="1"/>
          <p:nvPr/>
        </p:nvSpPr>
        <p:spPr>
          <a:xfrm>
            <a:off x="6141720" y="4531057"/>
            <a:ext cx="3146418" cy="95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500"/>
            </a:pPr>
            <a:r>
              <a:t>전체 고속도로 교통사고 사망자 60%-70%는 졸음운전이 원인</a:t>
            </a:r>
          </a:p>
        </p:txBody>
      </p:sp>
      <p:sp>
        <p:nvSpPr>
          <p:cNvPr id="15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1</a:t>
            </a:r>
            <a:endParaRPr dirty="0"/>
          </a:p>
        </p:txBody>
      </p:sp>
      <p:grpSp>
        <p:nvGrpSpPr>
          <p:cNvPr id="153" name="그룹 3"/>
          <p:cNvGrpSpPr/>
          <p:nvPr/>
        </p:nvGrpSpPr>
        <p:grpSpPr>
          <a:xfrm>
            <a:off x="1126553" y="1401537"/>
            <a:ext cx="3915639" cy="2789482"/>
            <a:chOff x="0" y="0"/>
            <a:chExt cx="3915638" cy="2789481"/>
          </a:xfrm>
        </p:grpSpPr>
        <p:pic>
          <p:nvPicPr>
            <p:cNvPr id="151" name="Google Shape;64;p14" descr="Google Shape;64;p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3915639" cy="20737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Google Shape;63;p14" descr="Google Shape;63;p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025568"/>
              <a:ext cx="3915639" cy="763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6" name="그룹 2"/>
          <p:cNvGrpSpPr/>
          <p:nvPr/>
        </p:nvGrpSpPr>
        <p:grpSpPr>
          <a:xfrm>
            <a:off x="6095999" y="1366968"/>
            <a:ext cx="4946336" cy="2824050"/>
            <a:chOff x="0" y="0"/>
            <a:chExt cx="4946334" cy="2824048"/>
          </a:xfrm>
        </p:grpSpPr>
        <p:pic>
          <p:nvPicPr>
            <p:cNvPr id="154" name="Google Shape;66;p14" descr="Google Shape;66;p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5" y="-1"/>
              <a:ext cx="4937930" cy="15697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65;p14" descr="Google Shape;65;p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" y="1502279"/>
              <a:ext cx="4937930" cy="13217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1BD560-1F1B-4EE3-AE5F-8FE9918B5170}"/>
              </a:ext>
            </a:extLst>
          </p:cNvPr>
          <p:cNvSpPr txBox="1"/>
          <p:nvPr/>
        </p:nvSpPr>
        <p:spPr>
          <a:xfrm>
            <a:off x="1172272" y="5940847"/>
            <a:ext cx="340896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1100" u="sng" kern="0" spc="0" dirty="0">
                <a:solidFill>
                  <a:schemeClr val="tx1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 경찰청</a:t>
            </a:r>
            <a:endParaRPr lang="en-US" altLang="ko-KR" sz="1100" u="sng" kern="0" spc="0" dirty="0">
              <a:solidFill>
                <a:schemeClr val="tx1"/>
              </a:solidFill>
              <a:effectLst/>
              <a:uFill>
                <a:solidFill>
                  <a:srgbClr val="800080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1100" u="sng" kern="0" spc="0" dirty="0">
                <a:solidFill>
                  <a:srgbClr val="FF00FF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https://www.data.go.kr/data/15047952/fileData.do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5748A-0E05-4C29-A818-CEB7CB4B01A1}"/>
              </a:ext>
            </a:extLst>
          </p:cNvPr>
          <p:cNvSpPr txBox="1"/>
          <p:nvPr/>
        </p:nvSpPr>
        <p:spPr>
          <a:xfrm>
            <a:off x="5804900" y="6040875"/>
            <a:ext cx="617993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5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김기훈 기자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, "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고속도로 교통사고 사망자 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10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명 중 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6∼7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명은 졸음운전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·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주시태만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", </a:t>
            </a:r>
            <a:r>
              <a:rPr lang="en-US" altLang="ko-KR" sz="105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&lt;</a:t>
            </a:r>
            <a:r>
              <a:rPr lang="ko-KR" altLang="en-US" sz="105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연합뉴스</a:t>
            </a:r>
            <a:r>
              <a:rPr lang="en-US" altLang="ko-KR" sz="105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&gt;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, 2020.07.23</a:t>
            </a:r>
            <a:endParaRPr kumimoji="0" lang="en-US" altLang="ko-KR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직사각형 11"/>
          <p:cNvSpPr txBox="1"/>
          <p:nvPr/>
        </p:nvSpPr>
        <p:spPr>
          <a:xfrm>
            <a:off x="2453025" y="286146"/>
            <a:ext cx="65872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i="1">
                <a:solidFill>
                  <a:srgbClr val="FFFFFF"/>
                </a:solidFill>
              </a:defRPr>
            </a:lvl1pPr>
          </a:lstStyle>
          <a:p>
            <a:r>
              <a:rPr b="1" dirty="0" err="1"/>
              <a:t>졸음방지</a:t>
            </a:r>
            <a:r>
              <a:rPr b="1" dirty="0"/>
              <a:t> </a:t>
            </a:r>
            <a:r>
              <a:rPr b="1" dirty="0" err="1"/>
              <a:t>현재</a:t>
            </a:r>
            <a:r>
              <a:rPr b="1" dirty="0"/>
              <a:t> </a:t>
            </a:r>
            <a:r>
              <a:rPr b="1" dirty="0" err="1"/>
              <a:t>기술</a:t>
            </a:r>
            <a:endParaRPr b="1" dirty="0"/>
          </a:p>
        </p:txBody>
      </p:sp>
      <p:sp>
        <p:nvSpPr>
          <p:cNvPr id="162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64" name="직사각형 24"/>
          <p:cNvSpPr/>
          <p:nvPr/>
        </p:nvSpPr>
        <p:spPr>
          <a:xfrm>
            <a:off x="4087214" y="2283092"/>
            <a:ext cx="4320000" cy="45720"/>
          </a:xfrm>
          <a:prstGeom prst="rect">
            <a:avLst/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직사각형 25"/>
          <p:cNvSpPr txBox="1"/>
          <p:nvPr/>
        </p:nvSpPr>
        <p:spPr>
          <a:xfrm>
            <a:off x="4593004" y="1865697"/>
            <a:ext cx="5224764" cy="1195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400"/>
              </a:spcBef>
              <a:defRPr sz="2000"/>
            </a:pPr>
            <a:r>
              <a:rPr dirty="0"/>
              <a:t>1.차간 </a:t>
            </a:r>
            <a:r>
              <a:rPr dirty="0" err="1"/>
              <a:t>거리유지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(SCC)</a:t>
            </a:r>
          </a:p>
          <a:p>
            <a:pPr>
              <a:spcBef>
                <a:spcPts val="1400"/>
              </a:spcBef>
              <a:defRPr sz="2000"/>
            </a:pPr>
            <a:r>
              <a:rPr dirty="0" err="1"/>
              <a:t>전방에</a:t>
            </a:r>
            <a:r>
              <a:rPr dirty="0"/>
              <a:t> </a:t>
            </a:r>
            <a:r>
              <a:rPr dirty="0" err="1"/>
              <a:t>차량이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인식하여</a:t>
            </a:r>
            <a:r>
              <a:rPr dirty="0"/>
              <a:t> </a:t>
            </a:r>
            <a:r>
              <a:rPr dirty="0" err="1"/>
              <a:t>자동으로</a:t>
            </a:r>
            <a:r>
              <a:rPr lang="en-US" dirty="0"/>
              <a:t> </a:t>
            </a:r>
            <a:r>
              <a:rPr dirty="0" err="1"/>
              <a:t>자동차가</a:t>
            </a:r>
            <a:r>
              <a:rPr dirty="0"/>
              <a:t> </a:t>
            </a:r>
            <a:r>
              <a:rPr dirty="0" err="1"/>
              <a:t>속도를</a:t>
            </a:r>
            <a:r>
              <a:rPr dirty="0"/>
              <a:t> </a:t>
            </a:r>
            <a:r>
              <a:rPr dirty="0" err="1"/>
              <a:t>줄여</a:t>
            </a:r>
            <a:r>
              <a:rPr dirty="0"/>
              <a:t> </a:t>
            </a:r>
            <a:r>
              <a:rPr dirty="0" err="1"/>
              <a:t>앞차와의</a:t>
            </a:r>
            <a:r>
              <a:rPr dirty="0"/>
              <a:t> </a:t>
            </a:r>
            <a:r>
              <a:rPr dirty="0" err="1"/>
              <a:t>간격</a:t>
            </a:r>
            <a:r>
              <a:rPr lang="en-US" dirty="0"/>
              <a:t>  </a:t>
            </a:r>
            <a:r>
              <a:rPr dirty="0" err="1"/>
              <a:t>유지</a:t>
            </a:r>
            <a:endParaRPr dirty="0"/>
          </a:p>
        </p:txBody>
      </p:sp>
      <p:sp>
        <p:nvSpPr>
          <p:cNvPr id="166" name="직사각형 28"/>
          <p:cNvSpPr/>
          <p:nvPr/>
        </p:nvSpPr>
        <p:spPr>
          <a:xfrm flipV="1">
            <a:off x="4020332" y="4582295"/>
            <a:ext cx="4521041" cy="45720"/>
          </a:xfrm>
          <a:prstGeom prst="rect">
            <a:avLst/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직사각형 29"/>
          <p:cNvSpPr txBox="1"/>
          <p:nvPr/>
        </p:nvSpPr>
        <p:spPr>
          <a:xfrm>
            <a:off x="4626957" y="4204291"/>
            <a:ext cx="6744749" cy="106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400"/>
              </a:spcBef>
              <a:defRPr sz="2000"/>
            </a:pPr>
            <a:r>
              <a:t>2.차선이탈 경고 시스템</a:t>
            </a:r>
          </a:p>
          <a:p>
            <a:pPr>
              <a:spcBef>
                <a:spcPts val="1400"/>
              </a:spcBef>
              <a:defRPr sz="2000"/>
            </a:pPr>
            <a:r>
              <a:t>차량이 차선을 벗어나기 시작할 때 운전자에게 경고하는 시스템</a:t>
            </a:r>
          </a:p>
        </p:txBody>
      </p:sp>
      <p:pic>
        <p:nvPicPr>
          <p:cNvPr id="168" name="Google Shape;73;p15" descr="Google Shape;73;p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5" y="1802050"/>
            <a:ext cx="3741545" cy="1695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Google Shape;74;p15" descr="Google Shape;74;p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50" y="4212890"/>
            <a:ext cx="3741545" cy="1695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2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3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4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기술개발전략</a:t>
            </a:r>
          </a:p>
        </p:txBody>
      </p:sp>
      <p:sp>
        <p:nvSpPr>
          <p:cNvPr id="205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6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0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endParaRPr kumimoji="0" sz="2400" b="1" i="1" u="none" strike="noStrike" kern="0" cap="none" spc="0" normalizeH="0" baseline="0" noProof="0" dirty="0">
              <a:ln>
                <a:noFill/>
              </a:ln>
              <a:solidFill>
                <a:srgbClr val="21BFCA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7" name="얼굴 영역 검출"/>
          <p:cNvSpPr/>
          <p:nvPr/>
        </p:nvSpPr>
        <p:spPr>
          <a:xfrm>
            <a:off x="1107536" y="1264140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얼굴</a:t>
            </a:r>
            <a:r>
              <a:rPr kumimoji="0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영역</a:t>
            </a:r>
            <a:r>
              <a:rPr kumimoji="0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탐지</a:t>
            </a:r>
            <a:endParaRPr kumimoji="0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8" name="눈 영역 탐색 ROI설정"/>
          <p:cNvSpPr/>
          <p:nvPr/>
        </p:nvSpPr>
        <p:spPr>
          <a:xfrm>
            <a:off x="1103190" y="2239936"/>
            <a:ext cx="2010506" cy="633509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얼굴 영역 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랜드마크 분할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9" name="눈 영역 검출"/>
          <p:cNvSpPr/>
          <p:nvPr/>
        </p:nvSpPr>
        <p:spPr>
          <a:xfrm>
            <a:off x="1107536" y="3343089"/>
            <a:ext cx="2010506" cy="633508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랜드마크 중 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눈 영역 검출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0" name="눈 깜빡임 인식"/>
          <p:cNvSpPr/>
          <p:nvPr/>
        </p:nvSpPr>
        <p:spPr>
          <a:xfrm>
            <a:off x="1110982" y="4474618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눈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개폐여부 판단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1" name="졸음 인식"/>
          <p:cNvSpPr/>
          <p:nvPr/>
        </p:nvSpPr>
        <p:spPr>
          <a:xfrm>
            <a:off x="1103190" y="5463166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졸음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인식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2" name="선"/>
          <p:cNvSpPr/>
          <p:nvPr/>
        </p:nvSpPr>
        <p:spPr>
          <a:xfrm>
            <a:off x="2108442" y="1852077"/>
            <a:ext cx="1" cy="319791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3" name="선"/>
          <p:cNvSpPr/>
          <p:nvPr/>
        </p:nvSpPr>
        <p:spPr>
          <a:xfrm>
            <a:off x="2108442" y="4076156"/>
            <a:ext cx="1" cy="319791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4" name="선"/>
          <p:cNvSpPr/>
          <p:nvPr/>
        </p:nvSpPr>
        <p:spPr>
          <a:xfrm>
            <a:off x="2108442" y="2945912"/>
            <a:ext cx="1" cy="319790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5" name="선"/>
          <p:cNvSpPr/>
          <p:nvPr/>
        </p:nvSpPr>
        <p:spPr>
          <a:xfrm>
            <a:off x="2116235" y="5060465"/>
            <a:ext cx="1" cy="319791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6" name="Paul Viola와 Michael Jones가 제안한 Haar-like Feature Cascade Classifier 방법을 사용하여 얼굴 영역을 검출"/>
          <p:cNvSpPr txBox="1"/>
          <p:nvPr/>
        </p:nvSpPr>
        <p:spPr>
          <a:xfrm>
            <a:off x="3679195" y="1346945"/>
            <a:ext cx="7192806" cy="30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얼굴 인식 관련 알고리즘에 유용한 파이썬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dlib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라이브러리를 이용하여 얼굴 영역 탐지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" name="코 영역을 먼저 검출하여 코 영역과의 절대적인 위치 정보와 검출된 얼굴영역의 크기정보를 이용해 눈 영역 탐색 ROI를 설정"/>
          <p:cNvSpPr txBox="1"/>
          <p:nvPr/>
        </p:nvSpPr>
        <p:spPr>
          <a:xfrm>
            <a:off x="3679196" y="2383760"/>
            <a:ext cx="6587242" cy="30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탐지된 얼굴을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dlib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shape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predictor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 통해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68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분할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" name="Haar-like Feature Cascade Classifier 방법을 사용하여 눈 영역을 검출"/>
          <p:cNvSpPr txBox="1"/>
          <p:nvPr/>
        </p:nvSpPr>
        <p:spPr>
          <a:xfrm>
            <a:off x="3679195" y="3278201"/>
            <a:ext cx="6977049" cy="69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68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중 왼쪽 눈에 해당하는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36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 41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와 오른쪽 눈에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해당하는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42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 47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 사용하여 눈 영역 검출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검출된 눈 영역에서 눈의 깜빡임을 인식하기 위하여 back propagation 방법으로 학습한   MLP Classifier를 사용"/>
          <p:cNvSpPr txBox="1"/>
          <p:nvPr/>
        </p:nvSpPr>
        <p:spPr>
          <a:xfrm>
            <a:off x="3679196" y="4380007"/>
            <a:ext cx="6587242" cy="69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검출된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눈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영역에서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눈의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개폐 여부를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판단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하기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위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해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양쪽 뜬 눈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감은 눈 이미지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lang="en-US" altLang="ko-KR" dirty="0"/>
              <a:t>  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dataset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을 이용하여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CNN(Convolutional Neural Network) </a:t>
            </a:r>
            <a:r>
              <a:rPr lang="ko-KR" altLang="en-US" kern="0" dirty="0"/>
              <a:t>구조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 학습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PERCLOS 방법을 통해 졸음을 인식한다. PERCLOS(%) = (눈을 감은 누적된 시간 / 측정시간) X 100  PERCLOS = 30% 이상인 경우 졸음으로 판단!"/>
          <p:cNvSpPr txBox="1"/>
          <p:nvPr/>
        </p:nvSpPr>
        <p:spPr>
          <a:xfrm>
            <a:off x="3679195" y="5414196"/>
            <a:ext cx="8263394" cy="69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PERCLOS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방법을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통해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졸음을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인식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PERCLOS(%) =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눈을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감은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누적된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시간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/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측정시간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X 100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lang="en-US" dirty="0"/>
              <a:t>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PERCLOS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40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%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이상인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경우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졸음으로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판단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FECBB-D8CC-4164-8898-196D9B19F89B}"/>
              </a:ext>
            </a:extLst>
          </p:cNvPr>
          <p:cNvSpPr txBox="1"/>
          <p:nvPr/>
        </p:nvSpPr>
        <p:spPr>
          <a:xfrm>
            <a:off x="3937688" y="6180944"/>
            <a:ext cx="7191633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Pct val="120000"/>
              <a:tabLst/>
            </a:pP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Qing, Wu, et al. "A </a:t>
            </a:r>
            <a:r>
              <a:rPr lang="en-US" altLang="ko-KR" sz="105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perclos</a:t>
            </a: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-based driver fatigue recognition application for smart vehicle space." </a:t>
            </a:r>
            <a:r>
              <a:rPr lang="en-US" altLang="ko-KR" sz="1050" b="0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2010 Third International Symposium on Information Processing</a:t>
            </a: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IEEE, 2010.</a:t>
            </a:r>
            <a:endParaRPr kumimoji="0" lang="ko-KR" altLang="en-US" sz="1050" b="0" i="0" u="none" strike="noStrike" cap="none" spc="0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6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DA7894-C173-4D90-800B-ADEAF070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" y="1769254"/>
            <a:ext cx="5179848" cy="33900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25F2B9-7BC5-42EB-B972-81D5069B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66" y="1828400"/>
            <a:ext cx="6708004" cy="33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371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6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B60DDF-9829-473C-8302-DB7C82CA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80147"/>
            <a:ext cx="6819551" cy="40710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896789-A666-490B-89D9-37461BB3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71" y="3986306"/>
            <a:ext cx="3448198" cy="16333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46650E-7CB0-4240-9A8B-BC4FE87A0F56}"/>
              </a:ext>
            </a:extLst>
          </p:cNvPr>
          <p:cNvSpPr txBox="1"/>
          <p:nvPr/>
        </p:nvSpPr>
        <p:spPr>
          <a:xfrm>
            <a:off x="6529260" y="5619663"/>
            <a:ext cx="6096000" cy="253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http://www.kpubs.org/article/articleMain.kpubs?articleANo=DHJGII_2014_v63n12_1667</a:t>
            </a:r>
          </a:p>
        </p:txBody>
      </p:sp>
    </p:spTree>
    <p:extLst>
      <p:ext uri="{BB962C8B-B14F-4D97-AF65-F5344CB8AC3E}">
        <p14:creationId xmlns:p14="http://schemas.microsoft.com/office/powerpoint/2010/main" val="20965648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05184704-C2A8-42C3-BE7B-967825609993}"/>
              </a:ext>
            </a:extLst>
          </p:cNvPr>
          <p:cNvSpPr/>
          <p:nvPr/>
        </p:nvSpPr>
        <p:spPr>
          <a:xfrm>
            <a:off x="2453025" y="2315547"/>
            <a:ext cx="7283040" cy="928934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r>
              <a:rPr lang="ko-KR" altLang="en-US" sz="1600" dirty="0">
                <a:solidFill>
                  <a:schemeClr val="bg1"/>
                </a:solidFill>
              </a:rPr>
              <a:t>학습모델</a:t>
            </a:r>
            <a:endParaRPr lang="en-US" sz="1600" dirty="0">
              <a:solidFill>
                <a:schemeClr val="bg1"/>
              </a:solidFill>
            </a:endParaRPr>
          </a:p>
          <a:p>
            <a:pPr algn="ctr">
              <a:defRPr sz="900" b="1">
                <a:solidFill>
                  <a:srgbClr val="262626"/>
                </a:solidFill>
              </a:defRPr>
            </a:pPr>
            <a:r>
              <a:rPr lang="en-US" sz="1200" dirty="0">
                <a:solidFill>
                  <a:schemeClr val="bg1"/>
                </a:solidFill>
                <a:hlinkClick r:id="rId2"/>
              </a:rPr>
              <a:t>https://github.com/0csong/DeepLearningTP/blob/main/Eye%20learning(model).ipynb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22">
            <a:extLst>
              <a:ext uri="{FF2B5EF4-FFF2-40B4-BE49-F238E27FC236}">
                <a16:creationId xmlns:a16="http://schemas.microsoft.com/office/drawing/2014/main" id="{E9577136-8DA0-4F1C-8FE4-DC7D650A43A0}"/>
              </a:ext>
            </a:extLst>
          </p:cNvPr>
          <p:cNvSpPr/>
          <p:nvPr/>
        </p:nvSpPr>
        <p:spPr>
          <a:xfrm>
            <a:off x="2453025" y="4124969"/>
            <a:ext cx="7283040" cy="928934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r>
              <a:rPr lang="ko-KR" altLang="en-US" sz="1600" dirty="0">
                <a:solidFill>
                  <a:schemeClr val="bg1"/>
                </a:solidFill>
              </a:rPr>
              <a:t>구현 </a:t>
            </a:r>
            <a:r>
              <a:rPr lang="en-US" altLang="ko-KR" sz="1600" dirty="0">
                <a:solidFill>
                  <a:schemeClr val="bg1"/>
                </a:solidFill>
              </a:rPr>
              <a:t>SW</a:t>
            </a:r>
            <a:endParaRPr lang="en-US" sz="1600" dirty="0">
              <a:solidFill>
                <a:schemeClr val="bg1"/>
              </a:solidFill>
            </a:endParaRPr>
          </a:p>
          <a:p>
            <a:pPr algn="ctr">
              <a:defRPr sz="900" b="1">
                <a:solidFill>
                  <a:srgbClr val="262626"/>
                </a:solidFill>
              </a:defRPr>
            </a:pPr>
            <a:r>
              <a:rPr lang="en-US" sz="1200" dirty="0">
                <a:solidFill>
                  <a:schemeClr val="bg1"/>
                </a:solidFill>
                <a:hlinkClick r:id="rId3"/>
              </a:rPr>
              <a:t>https://github.com/0csong/DeepLearningTP/blob/main/%EB%88%88%EA%B0%90%EC%A7%80(%ED%81%90%ED%98%95%EC%8B%9D(%EC%B5%9C%EC%A2%85)).ipynb</a:t>
            </a:r>
            <a:endParaRPr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08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6</a:t>
            </a:r>
            <a:endParaRPr dirty="0"/>
          </a:p>
        </p:txBody>
      </p:sp>
      <p:pic>
        <p:nvPicPr>
          <p:cNvPr id="2" name="KakaoTalk_20210519_192230250">
            <a:hlinkClick r:id="" action="ppaction://media"/>
            <a:extLst>
              <a:ext uri="{FF2B5EF4-FFF2-40B4-BE49-F238E27FC236}">
                <a16:creationId xmlns:a16="http://schemas.microsoft.com/office/drawing/2014/main" id="{EC204C6D-8222-46B3-9BF0-703BD5F0A9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10123" y="1040027"/>
            <a:ext cx="6571753" cy="52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6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7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8_Office 테마">
  <a:themeElements>
    <a:clrScheme name="18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8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8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8_Office 테마">
  <a:themeElements>
    <a:clrScheme name="18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8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8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762</Words>
  <Application>Microsoft Office PowerPoint</Application>
  <PresentationFormat>와이드스크린</PresentationFormat>
  <Paragraphs>120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NanumGothic</vt:lpstr>
      <vt:lpstr>맑은 고딕</vt:lpstr>
      <vt:lpstr>함초롬바탕</vt:lpstr>
      <vt:lpstr>Arial</vt:lpstr>
      <vt:lpstr>Wingdings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82102</dc:creator>
  <cp:lastModifiedBy>201810759@sangmyung.kr</cp:lastModifiedBy>
  <cp:revision>37</cp:revision>
  <dcterms:modified xsi:type="dcterms:W3CDTF">2021-05-19T15:22:58Z</dcterms:modified>
</cp:coreProperties>
</file>