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95" r:id="rId3"/>
    <p:sldId id="300" r:id="rId4"/>
    <p:sldId id="303" r:id="rId5"/>
    <p:sldId id="302" r:id="rId6"/>
    <p:sldId id="305" r:id="rId7"/>
    <p:sldId id="307" r:id="rId8"/>
    <p:sldId id="308" r:id="rId9"/>
    <p:sldId id="310" r:id="rId10"/>
    <p:sldId id="266"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usine"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snapToGrid="0">
      <p:cViewPr varScale="1">
        <p:scale>
          <a:sx n="90" d="100"/>
          <a:sy n="90"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5">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t>A</a:t>
            </a:r>
            <a:r>
              <a:rPr lang="en-US" sz="6000" dirty="0"/>
              <a:t>RMAMENT </a:t>
            </a:r>
            <a:br>
              <a:rPr lang="en-US" sz="6000" dirty="0"/>
            </a:br>
            <a:r>
              <a:rPr lang="en-US" sz="6000" dirty="0"/>
              <a:t>        NUCLEAR</a:t>
            </a:r>
            <a:endParaRPr sz="6000" dirty="0"/>
          </a:p>
        </p:txBody>
      </p:sp>
      <p:sp>
        <p:nvSpPr>
          <p:cNvPr id="4" name="Rectangle 197">
            <a:extLst>
              <a:ext uri="{FF2B5EF4-FFF2-40B4-BE49-F238E27FC236}">
                <a16:creationId xmlns:a16="http://schemas.microsoft.com/office/drawing/2014/main" id="{9AF16C9D-7D53-4954-97C2-CE0CA7D3A93C}"/>
              </a:ext>
            </a:extLst>
          </p:cNvPr>
          <p:cNvSpPr>
            <a:spLocks noChangeArrowheads="1"/>
          </p:cNvSpPr>
          <p:nvPr/>
        </p:nvSpPr>
        <p:spPr bwMode="auto">
          <a:xfrm>
            <a:off x="1565126" y="4680839"/>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2127150" y="427136"/>
            <a:ext cx="4889700" cy="138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b="1" dirty="0"/>
              <a:t>TSAR BOMBA</a:t>
            </a:r>
            <a:endParaRPr sz="3600" b="1" dirty="0"/>
          </a:p>
        </p:txBody>
      </p:sp>
      <p:sp>
        <p:nvSpPr>
          <p:cNvPr id="168" name="Google Shape;168;p21"/>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FC62D91-0268-4010-9701-AA0882446BE8}"/>
              </a:ext>
            </a:extLst>
          </p:cNvPr>
          <p:cNvSpPr>
            <a:spLocks noGrp="1"/>
          </p:cNvSpPr>
          <p:nvPr>
            <p:ph type="title"/>
          </p:nvPr>
        </p:nvSpPr>
        <p:spPr/>
        <p:txBody>
          <a:bodyPr/>
          <a:lstStyle/>
          <a:p>
            <a:r>
              <a:rPr lang="en-US" dirty="0" err="1"/>
              <a:t>Introducere</a:t>
            </a:r>
            <a:endParaRPr lang="ro-RO" dirty="0"/>
          </a:p>
        </p:txBody>
      </p:sp>
      <p:sp>
        <p:nvSpPr>
          <p:cNvPr id="9" name="Text Placeholder 8">
            <a:extLst>
              <a:ext uri="{FF2B5EF4-FFF2-40B4-BE49-F238E27FC236}">
                <a16:creationId xmlns:a16="http://schemas.microsoft.com/office/drawing/2014/main" id="{9D661B4A-E700-4BF3-8325-8AD451D801A3}"/>
              </a:ext>
            </a:extLst>
          </p:cNvPr>
          <p:cNvSpPr>
            <a:spLocks noGrp="1"/>
          </p:cNvSpPr>
          <p:nvPr>
            <p:ph type="body" idx="1"/>
          </p:nvPr>
        </p:nvSpPr>
        <p:spPr/>
        <p:txBody>
          <a:bodyPr/>
          <a:lstStyle/>
          <a:p>
            <a:pPr marL="76200" indent="0">
              <a:buNone/>
            </a:pPr>
            <a:r>
              <a:rPr lang="ro-RO" sz="2000" dirty="0"/>
              <a:t>Arma nucleara</a:t>
            </a:r>
            <a:r>
              <a:rPr lang="en-US" sz="2000" dirty="0"/>
              <a:t> </a:t>
            </a:r>
            <a:r>
              <a:rPr lang="en-US" sz="2000" dirty="0" err="1"/>
              <a:t>reprezinta</a:t>
            </a:r>
            <a:r>
              <a:rPr lang="en-US" sz="2000" dirty="0"/>
              <a:t> un </a:t>
            </a:r>
            <a:r>
              <a:rPr lang="ro-RO" sz="2000" dirty="0"/>
              <a:t>dispozitiv conceput pentru a elibera energie intr-o maniera exploziva ca urmare a fisiunii nucleare, a fuziunii nucleare sau a unei combinatii </a:t>
            </a:r>
            <a:r>
              <a:rPr lang="en-US" sz="2000" dirty="0" err="1"/>
              <a:t>dintre</a:t>
            </a:r>
            <a:r>
              <a:rPr lang="en-US" sz="2000" dirty="0"/>
              <a:t> </a:t>
            </a:r>
            <a:r>
              <a:rPr lang="en-US" sz="2000" dirty="0" err="1"/>
              <a:t>cele</a:t>
            </a:r>
            <a:r>
              <a:rPr lang="en-US" sz="2000" dirty="0"/>
              <a:t> </a:t>
            </a:r>
            <a:r>
              <a:rPr lang="ro-RO" sz="2000" dirty="0"/>
              <a:t>doua procese. Armele de fisiune sunt denumite in mod obisnuit bombe atomice. Armele de fuziune sunt denumite si bombe termonucleare sau, mai frecvent, bombe cu hidrogen; sunt de obicei definite ca arme nucleare in care cel putin o parte din energie este eliberata prin fuziune nucleara.</a:t>
            </a:r>
          </a:p>
        </p:txBody>
      </p:sp>
      <p:sp>
        <p:nvSpPr>
          <p:cNvPr id="4" name="Slide Number Placeholder 3">
            <a:extLst>
              <a:ext uri="{FF2B5EF4-FFF2-40B4-BE49-F238E27FC236}">
                <a16:creationId xmlns:a16="http://schemas.microsoft.com/office/drawing/2014/main" id="{5DC248E8-045E-45F9-A733-CB78A5922AA6}"/>
              </a:ext>
            </a:extLst>
          </p:cNvPr>
          <p:cNvSpPr>
            <a:spLocks noGrp="1"/>
          </p:cNvSpPr>
          <p:nvPr>
            <p:ph type="sldNum" idx="12"/>
          </p:nvPr>
        </p:nvSpPr>
        <p:spPr/>
        <p:txBody>
          <a:bodyPr/>
          <a:lstStyle/>
          <a:p>
            <a:pPr lvl="0"/>
            <a:fld id="{00000000-1234-1234-1234-123412341234}" type="slidenum">
              <a:rPr lang="en" smtClean="0"/>
              <a:pPr lvl="0"/>
              <a:t>2</a:t>
            </a:fld>
            <a:endParaRPr lang="en"/>
          </a:p>
        </p:txBody>
      </p:sp>
    </p:spTree>
    <p:extLst>
      <p:ext uri="{BB962C8B-B14F-4D97-AF65-F5344CB8AC3E}">
        <p14:creationId xmlns:p14="http://schemas.microsoft.com/office/powerpoint/2010/main" val="304488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FC62D91-0268-4010-9701-AA0882446BE8}"/>
              </a:ext>
            </a:extLst>
          </p:cNvPr>
          <p:cNvSpPr>
            <a:spLocks noGrp="1"/>
          </p:cNvSpPr>
          <p:nvPr>
            <p:ph type="title"/>
          </p:nvPr>
        </p:nvSpPr>
        <p:spPr/>
        <p:txBody>
          <a:bodyPr/>
          <a:lstStyle/>
          <a:p>
            <a:r>
              <a:rPr lang="en-US" dirty="0" err="1"/>
              <a:t>Principiile</a:t>
            </a:r>
            <a:r>
              <a:rPr lang="en-US" dirty="0"/>
              <a:t> </a:t>
            </a:r>
            <a:r>
              <a:rPr lang="en-US" dirty="0" err="1"/>
              <a:t>armelor</a:t>
            </a:r>
            <a:r>
              <a:rPr lang="en-US" dirty="0"/>
              <a:t> </a:t>
            </a:r>
            <a:r>
              <a:rPr lang="en-US" dirty="0" err="1"/>
              <a:t>atomice</a:t>
            </a:r>
            <a:r>
              <a:rPr lang="en-US" dirty="0"/>
              <a:t> (</a:t>
            </a:r>
            <a:r>
              <a:rPr lang="en-US" dirty="0" err="1"/>
              <a:t>fisiune</a:t>
            </a:r>
            <a:r>
              <a:rPr lang="en-US" dirty="0"/>
              <a:t>)</a:t>
            </a:r>
            <a:endParaRPr lang="ro-RO" dirty="0"/>
          </a:p>
        </p:txBody>
      </p:sp>
      <p:sp>
        <p:nvSpPr>
          <p:cNvPr id="9" name="Text Placeholder 8">
            <a:extLst>
              <a:ext uri="{FF2B5EF4-FFF2-40B4-BE49-F238E27FC236}">
                <a16:creationId xmlns:a16="http://schemas.microsoft.com/office/drawing/2014/main" id="{9D661B4A-E700-4BF3-8325-8AD451D801A3}"/>
              </a:ext>
            </a:extLst>
          </p:cNvPr>
          <p:cNvSpPr>
            <a:spLocks noGrp="1"/>
          </p:cNvSpPr>
          <p:nvPr>
            <p:ph type="body" idx="1"/>
          </p:nvPr>
        </p:nvSpPr>
        <p:spPr/>
        <p:txBody>
          <a:bodyPr/>
          <a:lstStyle/>
          <a:p>
            <a:pPr marL="76200" indent="0">
              <a:buNone/>
            </a:pPr>
            <a:r>
              <a:rPr lang="ro-RO" sz="2000" dirty="0"/>
              <a:t>Cand sunt bombardate de neutroni, anumiti izotopi de uraniu si plutoniu (si alte elemente mai grele) se vor imparti in atomi de elemente mai usoare, un proces cunoscut sub numele de fisiune nucleara.</a:t>
            </a:r>
            <a:r>
              <a:rPr lang="en-US" sz="2000" dirty="0"/>
              <a:t> </a:t>
            </a:r>
            <a:r>
              <a:rPr lang="ro-RO" sz="2000" dirty="0"/>
              <a:t>Intr-o bomba atomica sau intr-un reactor nuclear, mai intai unu</a:t>
            </a:r>
            <a:r>
              <a:rPr lang="en-US" sz="2000" dirty="0" err="1"/>
              <a:t>i</a:t>
            </a:r>
            <a:r>
              <a:rPr lang="ro-RO" sz="2000" dirty="0"/>
              <a:t> numar mic de neutroni li se ofera suficienta energie pentru a se ciocni cu unii nuclei fisionabili, care la randul lor produc neutroni liberi suplimentari. O parte din acesti neutroni sunt capturati de nuclee care nu fisioneaza; altii scapa fara a fi capturati; iar restul provoaca fisiuni suplimentare.</a:t>
            </a:r>
            <a:endParaRPr lang="en-US" sz="2000" dirty="0"/>
          </a:p>
          <a:p>
            <a:pPr marL="76200" indent="0">
              <a:buNone/>
            </a:pPr>
            <a:endParaRPr lang="ro-RO" sz="2000" dirty="0"/>
          </a:p>
        </p:txBody>
      </p:sp>
      <p:sp>
        <p:nvSpPr>
          <p:cNvPr id="4" name="Slide Number Placeholder 3">
            <a:extLst>
              <a:ext uri="{FF2B5EF4-FFF2-40B4-BE49-F238E27FC236}">
                <a16:creationId xmlns:a16="http://schemas.microsoft.com/office/drawing/2014/main" id="{5DC248E8-045E-45F9-A733-CB78A5922AA6}"/>
              </a:ext>
            </a:extLst>
          </p:cNvPr>
          <p:cNvSpPr>
            <a:spLocks noGrp="1"/>
          </p:cNvSpPr>
          <p:nvPr>
            <p:ph type="sldNum" idx="12"/>
          </p:nvPr>
        </p:nvSpPr>
        <p:spPr/>
        <p:txBody>
          <a:bodyPr/>
          <a:lstStyle/>
          <a:p>
            <a:pPr lvl="0"/>
            <a:fld id="{00000000-1234-1234-1234-123412341234}" type="slidenum">
              <a:rPr lang="en" smtClean="0"/>
              <a:pPr lvl="0"/>
              <a:t>3</a:t>
            </a:fld>
            <a:endParaRPr lang="en"/>
          </a:p>
        </p:txBody>
      </p:sp>
    </p:spTree>
    <p:extLst>
      <p:ext uri="{BB962C8B-B14F-4D97-AF65-F5344CB8AC3E}">
        <p14:creationId xmlns:p14="http://schemas.microsoft.com/office/powerpoint/2010/main" val="360129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4005C-227B-4DCF-BCD5-7221CA97D4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1" name="Picture 10">
            <a:extLst>
              <a:ext uri="{FF2B5EF4-FFF2-40B4-BE49-F238E27FC236}">
                <a16:creationId xmlns:a16="http://schemas.microsoft.com/office/drawing/2014/main" id="{5EBD179F-2E76-4B29-9393-C2C189D53458}"/>
              </a:ext>
            </a:extLst>
          </p:cNvPr>
          <p:cNvPicPr>
            <a:picLocks noChangeAspect="1"/>
          </p:cNvPicPr>
          <p:nvPr/>
        </p:nvPicPr>
        <p:blipFill>
          <a:blip r:embed="rId2"/>
          <a:stretch>
            <a:fillRect/>
          </a:stretch>
        </p:blipFill>
        <p:spPr>
          <a:xfrm>
            <a:off x="935248" y="643578"/>
            <a:ext cx="4320988" cy="4067130"/>
          </a:xfrm>
          <a:prstGeom prst="rect">
            <a:avLst/>
          </a:prstGeom>
        </p:spPr>
      </p:pic>
      <p:pic>
        <p:nvPicPr>
          <p:cNvPr id="13" name="Picture 12">
            <a:extLst>
              <a:ext uri="{FF2B5EF4-FFF2-40B4-BE49-F238E27FC236}">
                <a16:creationId xmlns:a16="http://schemas.microsoft.com/office/drawing/2014/main" id="{63690323-B59B-461C-947D-C108A6E98DA4}"/>
              </a:ext>
            </a:extLst>
          </p:cNvPr>
          <p:cNvPicPr>
            <a:picLocks noChangeAspect="1"/>
          </p:cNvPicPr>
          <p:nvPr/>
        </p:nvPicPr>
        <p:blipFill>
          <a:blip r:embed="rId3"/>
          <a:stretch>
            <a:fillRect/>
          </a:stretch>
        </p:blipFill>
        <p:spPr>
          <a:xfrm>
            <a:off x="6116121" y="627320"/>
            <a:ext cx="1911460" cy="4099646"/>
          </a:xfrm>
          <a:prstGeom prst="rect">
            <a:avLst/>
          </a:prstGeom>
        </p:spPr>
      </p:pic>
    </p:spTree>
    <p:extLst>
      <p:ext uri="{BB962C8B-B14F-4D97-AF65-F5344CB8AC3E}">
        <p14:creationId xmlns:p14="http://schemas.microsoft.com/office/powerpoint/2010/main" val="120443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FC62D91-0268-4010-9701-AA0882446BE8}"/>
              </a:ext>
            </a:extLst>
          </p:cNvPr>
          <p:cNvSpPr>
            <a:spLocks noGrp="1"/>
          </p:cNvSpPr>
          <p:nvPr>
            <p:ph type="title"/>
          </p:nvPr>
        </p:nvSpPr>
        <p:spPr/>
        <p:txBody>
          <a:bodyPr/>
          <a:lstStyle/>
          <a:p>
            <a:r>
              <a:rPr lang="en-US" dirty="0" err="1"/>
              <a:t>Principiile</a:t>
            </a:r>
            <a:r>
              <a:rPr lang="en-US" dirty="0"/>
              <a:t> </a:t>
            </a:r>
            <a:r>
              <a:rPr lang="en-US" dirty="0" err="1"/>
              <a:t>armelor</a:t>
            </a:r>
            <a:r>
              <a:rPr lang="en-US" dirty="0"/>
              <a:t> </a:t>
            </a:r>
            <a:r>
              <a:rPr lang="en-US" dirty="0" err="1"/>
              <a:t>termonucleare</a:t>
            </a:r>
            <a:r>
              <a:rPr lang="en-US" dirty="0"/>
              <a:t> (</a:t>
            </a:r>
            <a:r>
              <a:rPr lang="en-US" dirty="0" err="1"/>
              <a:t>fuziune</a:t>
            </a:r>
            <a:r>
              <a:rPr lang="en-US" dirty="0"/>
              <a:t>)</a:t>
            </a:r>
            <a:endParaRPr lang="ro-RO" dirty="0"/>
          </a:p>
        </p:txBody>
      </p:sp>
      <p:sp>
        <p:nvSpPr>
          <p:cNvPr id="9" name="Text Placeholder 8">
            <a:extLst>
              <a:ext uri="{FF2B5EF4-FFF2-40B4-BE49-F238E27FC236}">
                <a16:creationId xmlns:a16="http://schemas.microsoft.com/office/drawing/2014/main" id="{9D661B4A-E700-4BF3-8325-8AD451D801A3}"/>
              </a:ext>
            </a:extLst>
          </p:cNvPr>
          <p:cNvSpPr>
            <a:spLocks noGrp="1"/>
          </p:cNvSpPr>
          <p:nvPr>
            <p:ph type="body" idx="1"/>
          </p:nvPr>
        </p:nvSpPr>
        <p:spPr/>
        <p:txBody>
          <a:bodyPr/>
          <a:lstStyle/>
          <a:p>
            <a:pPr marL="76200" indent="0">
              <a:buNone/>
            </a:pPr>
            <a:r>
              <a:rPr lang="ro-RO" sz="1600" dirty="0"/>
              <a:t>Fuziunea nucleara este imbinarea nucleelor a doi atomi </a:t>
            </a:r>
            <a:r>
              <a:rPr lang="en-US" sz="1600" dirty="0" err="1"/>
              <a:t>prin</a:t>
            </a:r>
            <a:r>
              <a:rPr lang="en-US" sz="1600" dirty="0"/>
              <a:t> </a:t>
            </a:r>
            <a:r>
              <a:rPr lang="ro-RO" sz="1600" dirty="0"/>
              <a:t>forma</a:t>
            </a:r>
            <a:r>
              <a:rPr lang="en-US" sz="1600" dirty="0"/>
              <a:t>rea</a:t>
            </a:r>
            <a:r>
              <a:rPr lang="ro-RO" sz="1600" dirty="0"/>
              <a:t> un</a:t>
            </a:r>
            <a:r>
              <a:rPr lang="en-US" sz="1600" dirty="0" err="1"/>
              <a:t>ui</a:t>
            </a:r>
            <a:r>
              <a:rPr lang="ro-RO" sz="1600" dirty="0"/>
              <a:t> singur atom mai greu. La temperaturi extrem de ridicate - in intervalul a zeci de milioane de grade - nucleele izotopilor hidrogenului (si a altor elemente usoare) se pot combina usor pentru a forma elemente mai grele si in acest proces elibereaza energie considerabila - de unde si termenul de bomba cu hidrogen. La aceste temperaturi, energia cinetica a nucleelor este suficienta pentru a depasi forta de respingere electrostatica pe distante lungi intre ele, astfel incat nucleele sa se poata apropia suficient de mult pentru ca forta puternica cu raza mai scurta sa o atraga si</a:t>
            </a:r>
            <a:r>
              <a:rPr lang="en-US" sz="1600" dirty="0"/>
              <a:t> </a:t>
            </a:r>
            <a:r>
              <a:rPr lang="en-US" sz="1600" dirty="0" err="1"/>
              <a:t>sa</a:t>
            </a:r>
            <a:r>
              <a:rPr lang="ro-RO" sz="1600" dirty="0"/>
              <a:t> fuzione</a:t>
            </a:r>
            <a:r>
              <a:rPr lang="en-US" sz="1600" dirty="0"/>
              <a:t>ze</a:t>
            </a:r>
            <a:r>
              <a:rPr lang="ro-RO" sz="1600" dirty="0"/>
              <a:t> nucleele - de unde termenul termonuclear. In armele termonucleare, temperaturile si densitatea necesara a materialelor de fuziune sunt realizate cu o explozie de fisiune.</a:t>
            </a:r>
          </a:p>
        </p:txBody>
      </p:sp>
      <p:sp>
        <p:nvSpPr>
          <p:cNvPr id="4" name="Slide Number Placeholder 3">
            <a:extLst>
              <a:ext uri="{FF2B5EF4-FFF2-40B4-BE49-F238E27FC236}">
                <a16:creationId xmlns:a16="http://schemas.microsoft.com/office/drawing/2014/main" id="{5DC248E8-045E-45F9-A733-CB78A5922AA6}"/>
              </a:ext>
            </a:extLst>
          </p:cNvPr>
          <p:cNvSpPr>
            <a:spLocks noGrp="1"/>
          </p:cNvSpPr>
          <p:nvPr>
            <p:ph type="sldNum" idx="12"/>
          </p:nvPr>
        </p:nvSpPr>
        <p:spPr/>
        <p:txBody>
          <a:bodyPr/>
          <a:lstStyle/>
          <a:p>
            <a:pPr lvl="0"/>
            <a:fld id="{00000000-1234-1234-1234-123412341234}" type="slidenum">
              <a:rPr lang="en" smtClean="0"/>
              <a:pPr lvl="0"/>
              <a:t>5</a:t>
            </a:fld>
            <a:endParaRPr lang="en"/>
          </a:p>
        </p:txBody>
      </p:sp>
    </p:spTree>
    <p:extLst>
      <p:ext uri="{BB962C8B-B14F-4D97-AF65-F5344CB8AC3E}">
        <p14:creationId xmlns:p14="http://schemas.microsoft.com/office/powerpoint/2010/main" val="424240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4005C-227B-4DCF-BCD5-7221CA97D4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 name="Picture 2">
            <a:extLst>
              <a:ext uri="{FF2B5EF4-FFF2-40B4-BE49-F238E27FC236}">
                <a16:creationId xmlns:a16="http://schemas.microsoft.com/office/drawing/2014/main" id="{77331BB3-DBD9-4C21-8560-4F2EED34F670}"/>
              </a:ext>
            </a:extLst>
          </p:cNvPr>
          <p:cNvPicPr>
            <a:picLocks noChangeAspect="1"/>
          </p:cNvPicPr>
          <p:nvPr/>
        </p:nvPicPr>
        <p:blipFill>
          <a:blip r:embed="rId2"/>
          <a:stretch>
            <a:fillRect/>
          </a:stretch>
        </p:blipFill>
        <p:spPr>
          <a:xfrm>
            <a:off x="287928" y="1341264"/>
            <a:ext cx="4101620" cy="2460972"/>
          </a:xfrm>
          <a:prstGeom prst="rect">
            <a:avLst/>
          </a:prstGeom>
        </p:spPr>
      </p:pic>
      <p:pic>
        <p:nvPicPr>
          <p:cNvPr id="6" name="Picture 5">
            <a:extLst>
              <a:ext uri="{FF2B5EF4-FFF2-40B4-BE49-F238E27FC236}">
                <a16:creationId xmlns:a16="http://schemas.microsoft.com/office/drawing/2014/main" id="{906C5836-4BC6-4970-8B15-3112F23FBFF2}"/>
              </a:ext>
            </a:extLst>
          </p:cNvPr>
          <p:cNvPicPr>
            <a:picLocks noChangeAspect="1"/>
          </p:cNvPicPr>
          <p:nvPr/>
        </p:nvPicPr>
        <p:blipFill>
          <a:blip r:embed="rId3"/>
          <a:stretch>
            <a:fillRect/>
          </a:stretch>
        </p:blipFill>
        <p:spPr>
          <a:xfrm>
            <a:off x="4677476" y="1349737"/>
            <a:ext cx="4178596" cy="2444027"/>
          </a:xfrm>
          <a:prstGeom prst="rect">
            <a:avLst/>
          </a:prstGeom>
        </p:spPr>
      </p:pic>
    </p:spTree>
    <p:extLst>
      <p:ext uri="{BB962C8B-B14F-4D97-AF65-F5344CB8AC3E}">
        <p14:creationId xmlns:p14="http://schemas.microsoft.com/office/powerpoint/2010/main" val="37460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FC62D91-0268-4010-9701-AA0882446BE8}"/>
              </a:ext>
            </a:extLst>
          </p:cNvPr>
          <p:cNvSpPr>
            <a:spLocks noGrp="1"/>
          </p:cNvSpPr>
          <p:nvPr>
            <p:ph type="title"/>
          </p:nvPr>
        </p:nvSpPr>
        <p:spPr/>
        <p:txBody>
          <a:bodyPr/>
          <a:lstStyle/>
          <a:p>
            <a:r>
              <a:rPr lang="en-US" dirty="0" err="1"/>
              <a:t>Efectele</a:t>
            </a:r>
            <a:r>
              <a:rPr lang="en-US" dirty="0"/>
              <a:t> </a:t>
            </a:r>
            <a:r>
              <a:rPr lang="en-US" dirty="0" err="1"/>
              <a:t>armelor</a:t>
            </a:r>
            <a:r>
              <a:rPr lang="en-US" dirty="0"/>
              <a:t> </a:t>
            </a:r>
            <a:r>
              <a:rPr lang="en-US" dirty="0" err="1"/>
              <a:t>nucleare</a:t>
            </a:r>
            <a:endParaRPr lang="ro-RO" dirty="0"/>
          </a:p>
        </p:txBody>
      </p:sp>
      <p:sp>
        <p:nvSpPr>
          <p:cNvPr id="9" name="Text Placeholder 8">
            <a:extLst>
              <a:ext uri="{FF2B5EF4-FFF2-40B4-BE49-F238E27FC236}">
                <a16:creationId xmlns:a16="http://schemas.microsoft.com/office/drawing/2014/main" id="{9D661B4A-E700-4BF3-8325-8AD451D801A3}"/>
              </a:ext>
            </a:extLst>
          </p:cNvPr>
          <p:cNvSpPr>
            <a:spLocks noGrp="1"/>
          </p:cNvSpPr>
          <p:nvPr>
            <p:ph type="body" idx="1"/>
          </p:nvPr>
        </p:nvSpPr>
        <p:spPr/>
        <p:txBody>
          <a:bodyPr/>
          <a:lstStyle/>
          <a:p>
            <a:pPr marL="76200" indent="0">
              <a:buNone/>
            </a:pPr>
            <a:r>
              <a:rPr lang="ro-RO" sz="1800" dirty="0"/>
              <a:t>Armele nucleare sunt fundamental diferite de armele conventionale din cauza cantitatii mari de energie exploziva pe care o pot elibera si a tipurilor de efecte pe care le produc, cum ar fi temperaturile ridicate si radiatiile.</a:t>
            </a:r>
            <a:endParaRPr lang="en-US" sz="1800" dirty="0"/>
          </a:p>
          <a:p>
            <a:pPr marL="76200" indent="0">
              <a:buNone/>
            </a:pPr>
            <a:endParaRPr lang="en-US" sz="1800" dirty="0"/>
          </a:p>
          <a:p>
            <a:r>
              <a:rPr lang="en-US" sz="1800" dirty="0" err="1"/>
              <a:t>Explozie</a:t>
            </a:r>
            <a:endParaRPr lang="en-US" sz="1800" dirty="0"/>
          </a:p>
          <a:p>
            <a:endParaRPr lang="en-US" sz="1800" dirty="0"/>
          </a:p>
          <a:p>
            <a:pPr marL="533400" lvl="1" indent="0">
              <a:buNone/>
            </a:pPr>
            <a:r>
              <a:rPr lang="en-US" sz="1800" dirty="0" err="1"/>
              <a:t>Extinderea</a:t>
            </a:r>
            <a:r>
              <a:rPr lang="en-US" sz="1800" dirty="0"/>
              <a:t> </a:t>
            </a:r>
            <a:r>
              <a:rPr lang="en-US" sz="1800" dirty="0" err="1"/>
              <a:t>gazelor</a:t>
            </a:r>
            <a:r>
              <a:rPr lang="en-US" sz="1800" dirty="0"/>
              <a:t> </a:t>
            </a:r>
            <a:r>
              <a:rPr lang="en-US" sz="1800" dirty="0" err="1"/>
              <a:t>intens</a:t>
            </a:r>
            <a:r>
              <a:rPr lang="en-US" sz="1800" dirty="0"/>
              <a:t> de </a:t>
            </a:r>
            <a:r>
              <a:rPr lang="en-US" sz="1800" dirty="0" err="1"/>
              <a:t>fierbinti</a:t>
            </a:r>
            <a:r>
              <a:rPr lang="en-US" sz="1800" dirty="0"/>
              <a:t> la </a:t>
            </a:r>
            <a:r>
              <a:rPr lang="en-US" sz="1800" dirty="0" err="1"/>
              <a:t>presiuni</a:t>
            </a:r>
            <a:r>
              <a:rPr lang="en-US" sz="1800" dirty="0"/>
              <a:t> </a:t>
            </a:r>
            <a:r>
              <a:rPr lang="en-US" sz="1800" dirty="0" err="1"/>
              <a:t>extrem</a:t>
            </a:r>
            <a:r>
              <a:rPr lang="en-US" sz="1800" dirty="0"/>
              <a:t> de </a:t>
            </a:r>
            <a:r>
              <a:rPr lang="en-US" sz="1800" dirty="0" err="1"/>
              <a:t>mari</a:t>
            </a:r>
            <a:r>
              <a:rPr lang="en-US" sz="1800" dirty="0"/>
              <a:t> </a:t>
            </a:r>
            <a:r>
              <a:rPr lang="en-US" sz="1800" dirty="0" err="1"/>
              <a:t>intr</a:t>
            </a:r>
            <a:r>
              <a:rPr lang="en-US" sz="1800" dirty="0"/>
              <a:t>-o minge de </a:t>
            </a:r>
            <a:r>
              <a:rPr lang="en-US" sz="1800" dirty="0" err="1"/>
              <a:t>foc</a:t>
            </a:r>
            <a:r>
              <a:rPr lang="en-US" sz="1800" dirty="0"/>
              <a:t> </a:t>
            </a:r>
            <a:r>
              <a:rPr lang="en-US" sz="1800" dirty="0" err="1"/>
              <a:t>nucleara</a:t>
            </a:r>
            <a:r>
              <a:rPr lang="en-US" sz="1800" dirty="0"/>
              <a:t> </a:t>
            </a:r>
            <a:r>
              <a:rPr lang="en-US" sz="1800" dirty="0" err="1"/>
              <a:t>genereaza</a:t>
            </a:r>
            <a:r>
              <a:rPr lang="en-US" sz="1800" dirty="0"/>
              <a:t> o </a:t>
            </a:r>
            <a:r>
              <a:rPr lang="en-US" sz="1800" dirty="0" err="1"/>
              <a:t>unda</a:t>
            </a:r>
            <a:r>
              <a:rPr lang="en-US" sz="1800" dirty="0"/>
              <a:t> de soc care se </a:t>
            </a:r>
            <a:r>
              <a:rPr lang="en-US" sz="1800" dirty="0" err="1"/>
              <a:t>extinde</a:t>
            </a:r>
            <a:r>
              <a:rPr lang="en-US" sz="1800" dirty="0"/>
              <a:t> </a:t>
            </a:r>
            <a:r>
              <a:rPr lang="en-US" sz="1800" dirty="0" err="1"/>
              <a:t>spre</a:t>
            </a:r>
            <a:r>
              <a:rPr lang="en-US" sz="1800" dirty="0"/>
              <a:t> exterior cu </a:t>
            </a:r>
            <a:r>
              <a:rPr lang="en-US" sz="1800" dirty="0" err="1"/>
              <a:t>viteza</a:t>
            </a:r>
            <a:r>
              <a:rPr lang="en-US" sz="1800" dirty="0"/>
              <a:t> mare.</a:t>
            </a:r>
          </a:p>
        </p:txBody>
      </p:sp>
      <p:sp>
        <p:nvSpPr>
          <p:cNvPr id="4" name="Slide Number Placeholder 3">
            <a:extLst>
              <a:ext uri="{FF2B5EF4-FFF2-40B4-BE49-F238E27FC236}">
                <a16:creationId xmlns:a16="http://schemas.microsoft.com/office/drawing/2014/main" id="{5DC248E8-045E-45F9-A733-CB78A5922AA6}"/>
              </a:ext>
            </a:extLst>
          </p:cNvPr>
          <p:cNvSpPr>
            <a:spLocks noGrp="1"/>
          </p:cNvSpPr>
          <p:nvPr>
            <p:ph type="sldNum" idx="12"/>
          </p:nvPr>
        </p:nvSpPr>
        <p:spPr/>
        <p:txBody>
          <a:bodyPr/>
          <a:lstStyle/>
          <a:p>
            <a:pPr lvl="0"/>
            <a:fld id="{00000000-1234-1234-1234-123412341234}" type="slidenum">
              <a:rPr lang="en" smtClean="0"/>
              <a:pPr lvl="0"/>
              <a:t>7</a:t>
            </a:fld>
            <a:endParaRPr lang="en"/>
          </a:p>
        </p:txBody>
      </p:sp>
    </p:spTree>
    <p:extLst>
      <p:ext uri="{BB962C8B-B14F-4D97-AF65-F5344CB8AC3E}">
        <p14:creationId xmlns:p14="http://schemas.microsoft.com/office/powerpoint/2010/main" val="168579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D661B4A-E700-4BF3-8325-8AD451D801A3}"/>
              </a:ext>
            </a:extLst>
          </p:cNvPr>
          <p:cNvSpPr>
            <a:spLocks noGrp="1"/>
          </p:cNvSpPr>
          <p:nvPr>
            <p:ph type="body" idx="1"/>
          </p:nvPr>
        </p:nvSpPr>
        <p:spPr>
          <a:xfrm>
            <a:off x="343225" y="393405"/>
            <a:ext cx="8290800" cy="4370595"/>
          </a:xfrm>
        </p:spPr>
        <p:txBody>
          <a:bodyPr/>
          <a:lstStyle/>
          <a:p>
            <a:r>
              <a:rPr lang="en-US" sz="1600" dirty="0" err="1"/>
              <a:t>Radiatie</a:t>
            </a:r>
            <a:r>
              <a:rPr lang="en-US" sz="1600" dirty="0"/>
              <a:t> </a:t>
            </a:r>
            <a:r>
              <a:rPr lang="en-US" sz="1600" dirty="0" err="1"/>
              <a:t>termala</a:t>
            </a:r>
            <a:endParaRPr lang="en-US" sz="1600" dirty="0"/>
          </a:p>
          <a:p>
            <a:endParaRPr lang="en-US" sz="1600" dirty="0"/>
          </a:p>
          <a:p>
            <a:pPr marL="533400" lvl="1" indent="0">
              <a:buNone/>
            </a:pPr>
            <a:r>
              <a:rPr lang="en-US" sz="1600" dirty="0"/>
              <a:t>De </a:t>
            </a:r>
            <a:r>
              <a:rPr lang="en-US" sz="1600" dirty="0" err="1"/>
              <a:t>obicei</a:t>
            </a:r>
            <a:r>
              <a:rPr lang="en-US" sz="1600" dirty="0"/>
              <a:t>, </a:t>
            </a:r>
            <a:r>
              <a:rPr lang="en-US" sz="1600" dirty="0" err="1"/>
              <a:t>aproximativ</a:t>
            </a:r>
            <a:r>
              <a:rPr lang="en-US" sz="1600" dirty="0"/>
              <a:t> 35% din </a:t>
            </a:r>
            <a:r>
              <a:rPr lang="en-US" sz="1600" dirty="0" err="1"/>
              <a:t>randamentul</a:t>
            </a:r>
            <a:r>
              <a:rPr lang="en-US" sz="1600" dirty="0"/>
              <a:t> total de </a:t>
            </a:r>
            <a:r>
              <a:rPr lang="en-US" sz="1600" dirty="0" err="1"/>
              <a:t>energie</a:t>
            </a:r>
            <a:r>
              <a:rPr lang="en-US" sz="1600" dirty="0"/>
              <a:t> al </a:t>
            </a:r>
            <a:r>
              <a:rPr lang="en-US" sz="1600" dirty="0" err="1"/>
              <a:t>unei</a:t>
            </a:r>
            <a:r>
              <a:rPr lang="en-US" sz="1600" dirty="0"/>
              <a:t> </a:t>
            </a:r>
            <a:r>
              <a:rPr lang="en-US" sz="1600" dirty="0" err="1"/>
              <a:t>explozii</a:t>
            </a:r>
            <a:r>
              <a:rPr lang="en-US" sz="1600" dirty="0"/>
              <a:t> de </a:t>
            </a:r>
            <a:r>
              <a:rPr lang="en-US" sz="1600" dirty="0" err="1"/>
              <a:t>aer</a:t>
            </a:r>
            <a:r>
              <a:rPr lang="en-US" sz="1600" dirty="0"/>
              <a:t> </a:t>
            </a:r>
            <a:r>
              <a:rPr lang="en-US" sz="1600" dirty="0" err="1"/>
              <a:t>este</a:t>
            </a:r>
            <a:r>
              <a:rPr lang="en-US" sz="1600" dirty="0"/>
              <a:t> </a:t>
            </a:r>
            <a:r>
              <a:rPr lang="en-US" sz="1600" dirty="0" err="1"/>
              <a:t>emis</a:t>
            </a:r>
            <a:r>
              <a:rPr lang="en-US" sz="1600" dirty="0"/>
              <a:t> ca </a:t>
            </a:r>
            <a:r>
              <a:rPr lang="en-US" sz="1600" dirty="0" err="1"/>
              <a:t>radiatie</a:t>
            </a:r>
            <a:r>
              <a:rPr lang="en-US" sz="1600" dirty="0"/>
              <a:t> </a:t>
            </a:r>
            <a:r>
              <a:rPr lang="en-US" sz="1600" dirty="0" err="1"/>
              <a:t>termica</a:t>
            </a:r>
            <a:r>
              <a:rPr lang="en-US" sz="1600" dirty="0"/>
              <a:t> - </a:t>
            </a:r>
            <a:r>
              <a:rPr lang="en-US" sz="1600" dirty="0" err="1"/>
              <a:t>lumina</a:t>
            </a:r>
            <a:r>
              <a:rPr lang="en-US" sz="1600" dirty="0"/>
              <a:t> </a:t>
            </a:r>
            <a:r>
              <a:rPr lang="en-US" sz="1600" dirty="0" err="1"/>
              <a:t>si</a:t>
            </a:r>
            <a:r>
              <a:rPr lang="en-US" sz="1600" dirty="0"/>
              <a:t> </a:t>
            </a:r>
            <a:r>
              <a:rPr lang="en-US" sz="1600" dirty="0" err="1"/>
              <a:t>caldura</a:t>
            </a:r>
            <a:r>
              <a:rPr lang="en-US" sz="1600" dirty="0"/>
              <a:t> </a:t>
            </a:r>
            <a:r>
              <a:rPr lang="en-US" sz="1600" dirty="0" err="1"/>
              <a:t>capabile</a:t>
            </a:r>
            <a:r>
              <a:rPr lang="en-US" sz="1600" dirty="0"/>
              <a:t> </a:t>
            </a:r>
            <a:r>
              <a:rPr lang="en-US" sz="1600" dirty="0" err="1"/>
              <a:t>sa</a:t>
            </a:r>
            <a:r>
              <a:rPr lang="en-US" sz="1600" dirty="0"/>
              <a:t> </a:t>
            </a:r>
            <a:r>
              <a:rPr lang="en-US" sz="1600" dirty="0" err="1"/>
              <a:t>provoace</a:t>
            </a:r>
            <a:r>
              <a:rPr lang="en-US" sz="1600" dirty="0"/>
              <a:t> </a:t>
            </a:r>
            <a:r>
              <a:rPr lang="en-US" sz="1600" dirty="0" err="1"/>
              <a:t>arsuri</a:t>
            </a:r>
            <a:r>
              <a:rPr lang="en-US" sz="1600" dirty="0"/>
              <a:t> ale </a:t>
            </a:r>
            <a:r>
              <a:rPr lang="en-US" sz="1600" dirty="0" err="1"/>
              <a:t>pielii</a:t>
            </a:r>
            <a:r>
              <a:rPr lang="en-US" sz="1600" dirty="0"/>
              <a:t> </a:t>
            </a:r>
            <a:r>
              <a:rPr lang="en-US" sz="1600" dirty="0" err="1"/>
              <a:t>si</a:t>
            </a:r>
            <a:r>
              <a:rPr lang="en-US" sz="1600" dirty="0"/>
              <a:t> </a:t>
            </a:r>
            <a:r>
              <a:rPr lang="en-US" sz="1600" dirty="0" err="1"/>
              <a:t>leziuni</a:t>
            </a:r>
            <a:r>
              <a:rPr lang="en-US" sz="1600" dirty="0"/>
              <a:t> la </a:t>
            </a:r>
            <a:r>
              <a:rPr lang="en-US" sz="1600" dirty="0" err="1"/>
              <a:t>ochi</a:t>
            </a:r>
            <a:r>
              <a:rPr lang="en-US" sz="1600" dirty="0"/>
              <a:t> </a:t>
            </a:r>
            <a:r>
              <a:rPr lang="en-US" sz="1600" dirty="0" err="1"/>
              <a:t>si</a:t>
            </a:r>
            <a:r>
              <a:rPr lang="en-US" sz="1600" dirty="0"/>
              <a:t> </a:t>
            </a:r>
            <a:r>
              <a:rPr lang="en-US" sz="1600" dirty="0" err="1"/>
              <a:t>sa</a:t>
            </a:r>
            <a:r>
              <a:rPr lang="en-US" sz="1600" dirty="0"/>
              <a:t> </a:t>
            </a:r>
            <a:r>
              <a:rPr lang="en-US" sz="1600" dirty="0" err="1"/>
              <a:t>declanseze</a:t>
            </a:r>
            <a:r>
              <a:rPr lang="en-US" sz="1600" dirty="0"/>
              <a:t> </a:t>
            </a:r>
            <a:r>
              <a:rPr lang="en-US" sz="1600" dirty="0" err="1"/>
              <a:t>incendii</a:t>
            </a:r>
            <a:r>
              <a:rPr lang="en-US" sz="1600" dirty="0"/>
              <a:t> </a:t>
            </a:r>
            <a:r>
              <a:rPr lang="en-US" sz="1600" dirty="0" err="1"/>
              <a:t>alea</a:t>
            </a:r>
            <a:r>
              <a:rPr lang="en-US" sz="1600" dirty="0"/>
              <a:t> </a:t>
            </a:r>
            <a:r>
              <a:rPr lang="en-US" sz="1600" dirty="0" err="1"/>
              <a:t>materialelor</a:t>
            </a:r>
            <a:r>
              <a:rPr lang="en-US" sz="1600" dirty="0"/>
              <a:t> </a:t>
            </a:r>
            <a:r>
              <a:rPr lang="en-US" sz="1600" dirty="0" err="1"/>
              <a:t>combustibile</a:t>
            </a:r>
            <a:r>
              <a:rPr lang="en-US" sz="1600" dirty="0"/>
              <a:t> la </a:t>
            </a:r>
            <a:r>
              <a:rPr lang="en-US" sz="1600" dirty="0" err="1"/>
              <a:t>distante</a:t>
            </a:r>
            <a:r>
              <a:rPr lang="en-US" sz="1600" dirty="0"/>
              <a:t> </a:t>
            </a:r>
            <a:r>
              <a:rPr lang="en-US" sz="1600" dirty="0" err="1"/>
              <a:t>considerabile</a:t>
            </a:r>
            <a:r>
              <a:rPr lang="en-US" sz="1600" dirty="0"/>
              <a:t>. </a:t>
            </a:r>
            <a:r>
              <a:rPr lang="en-US" sz="1600" dirty="0" err="1"/>
              <a:t>Unda</a:t>
            </a:r>
            <a:r>
              <a:rPr lang="en-US" sz="1600" dirty="0"/>
              <a:t> de soc, care </a:t>
            </a:r>
            <a:r>
              <a:rPr lang="en-US" sz="1600" dirty="0" err="1"/>
              <a:t>soseste</a:t>
            </a:r>
            <a:r>
              <a:rPr lang="en-US" sz="1600" dirty="0"/>
              <a:t> </a:t>
            </a:r>
            <a:r>
              <a:rPr lang="en-US" sz="1600" dirty="0" err="1"/>
              <a:t>mai</a:t>
            </a:r>
            <a:r>
              <a:rPr lang="en-US" sz="1600" dirty="0"/>
              <a:t> </a:t>
            </a:r>
            <a:r>
              <a:rPr lang="en-US" sz="1600" dirty="0" err="1"/>
              <a:t>tarziu</a:t>
            </a:r>
            <a:r>
              <a:rPr lang="en-US" sz="1600" dirty="0"/>
              <a:t>, </a:t>
            </a:r>
            <a:r>
              <a:rPr lang="en-US" sz="1600" dirty="0" err="1"/>
              <a:t>poate</a:t>
            </a:r>
            <a:r>
              <a:rPr lang="en-US" sz="1600" dirty="0"/>
              <a:t> </a:t>
            </a:r>
            <a:r>
              <a:rPr lang="en-US" sz="1600" dirty="0" err="1"/>
              <a:t>raspandi</a:t>
            </a:r>
            <a:r>
              <a:rPr lang="en-US" sz="1600" dirty="0"/>
              <a:t> </a:t>
            </a:r>
            <a:r>
              <a:rPr lang="en-US" sz="1600" dirty="0" err="1"/>
              <a:t>incendiile</a:t>
            </a:r>
            <a:r>
              <a:rPr lang="en-US" sz="1600" dirty="0"/>
              <a:t>. </a:t>
            </a:r>
            <a:r>
              <a:rPr lang="en-US" sz="1600" dirty="0" err="1"/>
              <a:t>Daca</a:t>
            </a:r>
            <a:r>
              <a:rPr lang="en-US" sz="1600" dirty="0"/>
              <a:t> </a:t>
            </a:r>
            <a:r>
              <a:rPr lang="en-US" sz="1600" dirty="0" err="1"/>
              <a:t>focurile</a:t>
            </a:r>
            <a:r>
              <a:rPr lang="en-US" sz="1600" dirty="0"/>
              <a:t> </a:t>
            </a:r>
            <a:r>
              <a:rPr lang="en-US" sz="1600" dirty="0" err="1"/>
              <a:t>individuale</a:t>
            </a:r>
            <a:r>
              <a:rPr lang="en-US" sz="1600" dirty="0"/>
              <a:t> sunt </a:t>
            </a:r>
            <a:r>
              <a:rPr lang="en-US" sz="1600" dirty="0" err="1"/>
              <a:t>suficient</a:t>
            </a:r>
            <a:r>
              <a:rPr lang="en-US" sz="1600" dirty="0"/>
              <a:t> de </a:t>
            </a:r>
            <a:r>
              <a:rPr lang="en-US" sz="1600" dirty="0" err="1"/>
              <a:t>extinse</a:t>
            </a:r>
            <a:r>
              <a:rPr lang="en-US" sz="1600" dirty="0"/>
              <a:t>, se pot </a:t>
            </a:r>
            <a:r>
              <a:rPr lang="en-US" sz="1600" dirty="0" err="1"/>
              <a:t>uni</a:t>
            </a:r>
            <a:r>
              <a:rPr lang="en-US" sz="1600" dirty="0"/>
              <a:t> </a:t>
            </a:r>
            <a:r>
              <a:rPr lang="en-US" sz="1600" dirty="0" err="1"/>
              <a:t>intr</a:t>
            </a:r>
            <a:r>
              <a:rPr lang="en-US" sz="1600" dirty="0"/>
              <a:t>-un </a:t>
            </a:r>
            <a:r>
              <a:rPr lang="en-US" sz="1600" dirty="0" err="1"/>
              <a:t>foc</a:t>
            </a:r>
            <a:r>
              <a:rPr lang="en-US" sz="1600" dirty="0"/>
              <a:t> de masa </a:t>
            </a:r>
            <a:r>
              <a:rPr lang="en-US" sz="1600" dirty="0" err="1"/>
              <a:t>cunoscut</a:t>
            </a:r>
            <a:r>
              <a:rPr lang="en-US" sz="1600" dirty="0"/>
              <a:t> sub </a:t>
            </a:r>
            <a:r>
              <a:rPr lang="en-US" sz="1600" dirty="0" err="1"/>
              <a:t>numele</a:t>
            </a:r>
            <a:r>
              <a:rPr lang="en-US" sz="1600" dirty="0"/>
              <a:t> de </a:t>
            </a:r>
            <a:r>
              <a:rPr lang="en-US" sz="1600" dirty="0" err="1"/>
              <a:t>furtuna</a:t>
            </a:r>
            <a:r>
              <a:rPr lang="en-US" sz="1600" dirty="0"/>
              <a:t> de </a:t>
            </a:r>
            <a:r>
              <a:rPr lang="en-US" sz="1600" dirty="0" err="1"/>
              <a:t>foc</a:t>
            </a:r>
            <a:r>
              <a:rPr lang="en-US" sz="1600" dirty="0"/>
              <a:t>, </a:t>
            </a:r>
            <a:r>
              <a:rPr lang="en-US" sz="1600" dirty="0" err="1"/>
              <a:t>generand</a:t>
            </a:r>
            <a:r>
              <a:rPr lang="en-US" sz="1600" dirty="0"/>
              <a:t> o </a:t>
            </a:r>
            <a:r>
              <a:rPr lang="en-US" sz="1600" dirty="0" err="1"/>
              <a:t>singura</a:t>
            </a:r>
            <a:r>
              <a:rPr lang="en-US" sz="1600" dirty="0"/>
              <a:t> </a:t>
            </a:r>
            <a:r>
              <a:rPr lang="en-US" sz="1600" dirty="0" err="1"/>
              <a:t>coloana</a:t>
            </a:r>
            <a:r>
              <a:rPr lang="en-US" sz="1600" dirty="0"/>
              <a:t> </a:t>
            </a:r>
            <a:r>
              <a:rPr lang="en-US" sz="1600" dirty="0" err="1"/>
              <a:t>convectiva</a:t>
            </a:r>
            <a:r>
              <a:rPr lang="en-US" sz="1600" dirty="0"/>
              <a:t> de gaze </a:t>
            </a:r>
            <a:r>
              <a:rPr lang="en-US" sz="1600" dirty="0" err="1"/>
              <a:t>fierbinti</a:t>
            </a:r>
            <a:r>
              <a:rPr lang="en-US" sz="1600" dirty="0"/>
              <a:t> in </a:t>
            </a:r>
            <a:r>
              <a:rPr lang="en-US" sz="1600" dirty="0" err="1"/>
              <a:t>crestere</a:t>
            </a:r>
            <a:r>
              <a:rPr lang="en-US" sz="1600" dirty="0"/>
              <a:t>, care </a:t>
            </a:r>
            <a:r>
              <a:rPr lang="en-US" sz="1600" dirty="0" err="1"/>
              <a:t>aspira</a:t>
            </a:r>
            <a:r>
              <a:rPr lang="en-US" sz="1600" dirty="0"/>
              <a:t> </a:t>
            </a:r>
            <a:r>
              <a:rPr lang="en-US" sz="1600" dirty="0" err="1"/>
              <a:t>aer</a:t>
            </a:r>
            <a:r>
              <a:rPr lang="en-US" sz="1600" dirty="0"/>
              <a:t> </a:t>
            </a:r>
            <a:r>
              <a:rPr lang="en-US" sz="1600" dirty="0" err="1"/>
              <a:t>proaspat</a:t>
            </a:r>
            <a:r>
              <a:rPr lang="en-US" sz="1600" dirty="0"/>
              <a:t> din </a:t>
            </a:r>
            <a:r>
              <a:rPr lang="en-US" sz="1600" dirty="0" err="1"/>
              <a:t>periferie</a:t>
            </a:r>
            <a:r>
              <a:rPr lang="en-US" sz="1600" dirty="0"/>
              <a:t>. </a:t>
            </a:r>
            <a:r>
              <a:rPr lang="en-US" sz="1600" dirty="0" err="1"/>
              <a:t>Vanturile</a:t>
            </a:r>
            <a:r>
              <a:rPr lang="en-US" sz="1600" dirty="0"/>
              <a:t> care se </a:t>
            </a:r>
            <a:r>
              <a:rPr lang="en-US" sz="1600" dirty="0" err="1"/>
              <a:t>grabesc</a:t>
            </a:r>
            <a:r>
              <a:rPr lang="en-US" sz="1600" dirty="0"/>
              <a:t> </a:t>
            </a:r>
            <a:r>
              <a:rPr lang="en-US" sz="1600" dirty="0" err="1"/>
              <a:t>spre</a:t>
            </a:r>
            <a:r>
              <a:rPr lang="en-US" sz="1600" dirty="0"/>
              <a:t> interior </a:t>
            </a:r>
            <a:r>
              <a:rPr lang="en-US" sz="1600" dirty="0" err="1"/>
              <a:t>si</a:t>
            </a:r>
            <a:r>
              <a:rPr lang="en-US" sz="1600" dirty="0"/>
              <a:t> </a:t>
            </a:r>
            <a:r>
              <a:rPr lang="en-US" sz="1600" dirty="0" err="1"/>
              <a:t>temperaturile</a:t>
            </a:r>
            <a:r>
              <a:rPr lang="en-US" sz="1600" dirty="0"/>
              <a:t> </a:t>
            </a:r>
            <a:r>
              <a:rPr lang="en-US" sz="1600" dirty="0" err="1"/>
              <a:t>extrem</a:t>
            </a:r>
            <a:r>
              <a:rPr lang="en-US" sz="1600" dirty="0"/>
              <a:t> de </a:t>
            </a:r>
            <a:r>
              <a:rPr lang="en-US" sz="1600" dirty="0" err="1"/>
              <a:t>ridicate</a:t>
            </a:r>
            <a:r>
              <a:rPr lang="en-US" sz="1600" dirty="0"/>
              <a:t> generate </a:t>
            </a:r>
            <a:r>
              <a:rPr lang="en-US" sz="1600" dirty="0" err="1"/>
              <a:t>intr</a:t>
            </a:r>
            <a:r>
              <a:rPr lang="en-US" sz="1600" dirty="0"/>
              <a:t>-o </a:t>
            </a:r>
            <a:r>
              <a:rPr lang="en-US" sz="1600" dirty="0" err="1"/>
              <a:t>furtuna</a:t>
            </a:r>
            <a:r>
              <a:rPr lang="en-US" sz="1600" dirty="0"/>
              <a:t> de </a:t>
            </a:r>
            <a:r>
              <a:rPr lang="en-US" sz="1600" dirty="0" err="1"/>
              <a:t>foc</a:t>
            </a:r>
            <a:r>
              <a:rPr lang="en-US" sz="1600" dirty="0"/>
              <a:t> </a:t>
            </a:r>
            <a:r>
              <a:rPr lang="en-US" sz="1600" dirty="0" err="1"/>
              <a:t>consuma</a:t>
            </a:r>
            <a:r>
              <a:rPr lang="en-US" sz="1600" dirty="0"/>
              <a:t> </a:t>
            </a:r>
            <a:r>
              <a:rPr lang="en-US" sz="1600" dirty="0" err="1"/>
              <a:t>practic</a:t>
            </a:r>
            <a:r>
              <a:rPr lang="en-US" sz="1600" dirty="0"/>
              <a:t> tot </a:t>
            </a:r>
            <a:r>
              <a:rPr lang="en-US" sz="1600" dirty="0" err="1"/>
              <a:t>ce</a:t>
            </a:r>
            <a:r>
              <a:rPr lang="en-US" sz="1600" dirty="0"/>
              <a:t> </a:t>
            </a:r>
            <a:r>
              <a:rPr lang="en-US" sz="1600" dirty="0" err="1"/>
              <a:t>inseamna</a:t>
            </a:r>
            <a:r>
              <a:rPr lang="en-US" sz="1600" dirty="0"/>
              <a:t> </a:t>
            </a:r>
            <a:r>
              <a:rPr lang="en-US" sz="1600" dirty="0" err="1"/>
              <a:t>combustibil</a:t>
            </a:r>
            <a:r>
              <a:rPr lang="en-US" sz="1600" dirty="0"/>
              <a:t>.</a:t>
            </a:r>
          </a:p>
        </p:txBody>
      </p:sp>
      <p:sp>
        <p:nvSpPr>
          <p:cNvPr id="4" name="Slide Number Placeholder 3">
            <a:extLst>
              <a:ext uri="{FF2B5EF4-FFF2-40B4-BE49-F238E27FC236}">
                <a16:creationId xmlns:a16="http://schemas.microsoft.com/office/drawing/2014/main" id="{5DC248E8-045E-45F9-A733-CB78A5922AA6}"/>
              </a:ext>
            </a:extLst>
          </p:cNvPr>
          <p:cNvSpPr>
            <a:spLocks noGrp="1"/>
          </p:cNvSpPr>
          <p:nvPr>
            <p:ph type="sldNum" idx="12"/>
          </p:nvPr>
        </p:nvSpPr>
        <p:spPr/>
        <p:txBody>
          <a:bodyPr/>
          <a:lstStyle/>
          <a:p>
            <a:pPr lvl="0"/>
            <a:fld id="{00000000-1234-1234-1234-123412341234}" type="slidenum">
              <a:rPr lang="en" smtClean="0"/>
              <a:pPr lvl="0"/>
              <a:t>8</a:t>
            </a:fld>
            <a:endParaRPr lang="en"/>
          </a:p>
        </p:txBody>
      </p:sp>
    </p:spTree>
    <p:extLst>
      <p:ext uri="{BB962C8B-B14F-4D97-AF65-F5344CB8AC3E}">
        <p14:creationId xmlns:p14="http://schemas.microsoft.com/office/powerpoint/2010/main" val="343084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D661B4A-E700-4BF3-8325-8AD451D801A3}"/>
              </a:ext>
            </a:extLst>
          </p:cNvPr>
          <p:cNvSpPr>
            <a:spLocks noGrp="1"/>
          </p:cNvSpPr>
          <p:nvPr>
            <p:ph type="body" idx="1"/>
          </p:nvPr>
        </p:nvSpPr>
        <p:spPr>
          <a:xfrm>
            <a:off x="343225" y="393405"/>
            <a:ext cx="8290800" cy="4370595"/>
          </a:xfrm>
        </p:spPr>
        <p:txBody>
          <a:bodyPr/>
          <a:lstStyle/>
          <a:p>
            <a:r>
              <a:rPr lang="en-US" sz="1400" dirty="0" err="1"/>
              <a:t>Radiatie</a:t>
            </a:r>
            <a:r>
              <a:rPr lang="en-US" sz="1400" dirty="0"/>
              <a:t> </a:t>
            </a:r>
            <a:r>
              <a:rPr lang="en-US" sz="1400" dirty="0" err="1"/>
              <a:t>initiala</a:t>
            </a:r>
            <a:r>
              <a:rPr lang="en-US" sz="1400" dirty="0"/>
              <a:t> </a:t>
            </a:r>
            <a:r>
              <a:rPr lang="en-US" sz="1400" dirty="0" err="1"/>
              <a:t>si</a:t>
            </a:r>
            <a:r>
              <a:rPr lang="en-US" sz="1400" dirty="0"/>
              <a:t> </a:t>
            </a:r>
            <a:r>
              <a:rPr lang="en-US" sz="1400" dirty="0" err="1"/>
              <a:t>reziduala</a:t>
            </a:r>
            <a:endParaRPr lang="en-US" sz="1400" dirty="0"/>
          </a:p>
          <a:p>
            <a:endParaRPr lang="en-US" sz="1400" dirty="0"/>
          </a:p>
          <a:p>
            <a:pPr marL="533400" lvl="1" indent="0">
              <a:buNone/>
            </a:pPr>
            <a:r>
              <a:rPr lang="it-IT" sz="1400" dirty="0"/>
              <a:t>Radiatia initiala, cunoscuta si sub numele de radiatie prompta, consta in raze gamma si neutroni produsi la un minut de la detonare si pot produce efecte nocive asupra organismelor vii, un pericol care persista pe distante considerabile datorita capacitatii lor de a patrunde in majoritatea structurilor. Radiatia reziduala este definita ca radiatia emisa la mai mult de un minut dupa detonare. Daca explozia de fisiune este o explozie de aer, radiatia reziduala va proveni in principal din resturile armei. Daca explozia se afla pe suprafata sau in apropierea acesteia, solul, apa si alte materiale din vecinatate vor fi aspirate in sus de norul in crestere, provocand caderi timpurii (locale) si intarziate (la nivel mondial).</a:t>
            </a:r>
          </a:p>
          <a:p>
            <a:pPr marL="533400" lvl="1" indent="0">
              <a:buNone/>
            </a:pPr>
            <a:endParaRPr lang="it-IT" sz="1400" dirty="0"/>
          </a:p>
          <a:p>
            <a:r>
              <a:rPr lang="en-US" sz="1400" dirty="0" err="1"/>
              <a:t>Puls</a:t>
            </a:r>
            <a:r>
              <a:rPr lang="en-US" sz="1400" dirty="0"/>
              <a:t> electromagnetic</a:t>
            </a:r>
          </a:p>
          <a:p>
            <a:endParaRPr lang="en-US" sz="1400" dirty="0"/>
          </a:p>
          <a:p>
            <a:pPr marL="533400" lvl="1" indent="0">
              <a:buNone/>
            </a:pPr>
            <a:r>
              <a:rPr lang="it-IT" sz="1400" dirty="0"/>
              <a:t>Un impuls electromagnetic nuclear (EMP) este radiatia electromagnetica care variaza in timp, rezultata dintr-o explozie nucleara - distruge practic toate dispozitivele electronice si transformatoarele electrice.</a:t>
            </a:r>
            <a:endParaRPr lang="en-US" sz="1400" dirty="0"/>
          </a:p>
          <a:p>
            <a:pPr marL="533400" lvl="1" indent="0">
              <a:buNone/>
            </a:pPr>
            <a:endParaRPr lang="en-US" sz="1400" dirty="0"/>
          </a:p>
        </p:txBody>
      </p:sp>
      <p:sp>
        <p:nvSpPr>
          <p:cNvPr id="4" name="Slide Number Placeholder 3">
            <a:extLst>
              <a:ext uri="{FF2B5EF4-FFF2-40B4-BE49-F238E27FC236}">
                <a16:creationId xmlns:a16="http://schemas.microsoft.com/office/drawing/2014/main" id="{5DC248E8-045E-45F9-A733-CB78A5922AA6}"/>
              </a:ext>
            </a:extLst>
          </p:cNvPr>
          <p:cNvSpPr>
            <a:spLocks noGrp="1"/>
          </p:cNvSpPr>
          <p:nvPr>
            <p:ph type="sldNum" idx="12"/>
          </p:nvPr>
        </p:nvSpPr>
        <p:spPr/>
        <p:txBody>
          <a:bodyPr/>
          <a:lstStyle/>
          <a:p>
            <a:pPr lvl="0"/>
            <a:fld id="{00000000-1234-1234-1234-123412341234}" type="slidenum">
              <a:rPr lang="en" smtClean="0"/>
              <a:pPr lvl="0"/>
              <a:t>9</a:t>
            </a:fld>
            <a:endParaRPr lang="en"/>
          </a:p>
        </p:txBody>
      </p:sp>
    </p:spTree>
    <p:extLst>
      <p:ext uri="{BB962C8B-B14F-4D97-AF65-F5344CB8AC3E}">
        <p14:creationId xmlns:p14="http://schemas.microsoft.com/office/powerpoint/2010/main" val="1603688849"/>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717</Words>
  <Application>Microsoft Office PowerPoint</Application>
  <PresentationFormat>On-screen Show (16:9)</PresentationFormat>
  <Paragraphs>34</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Cousine</vt:lpstr>
      <vt:lpstr>Arial</vt:lpstr>
      <vt:lpstr>Valentine template</vt:lpstr>
      <vt:lpstr>ARMAMENT          NUCLEAR</vt:lpstr>
      <vt:lpstr>Introducere</vt:lpstr>
      <vt:lpstr>Principiile armelor atomice (fisiune)</vt:lpstr>
      <vt:lpstr>PowerPoint Presentation</vt:lpstr>
      <vt:lpstr>Principiile armelor termonucleare (fuziune)</vt:lpstr>
      <vt:lpstr>PowerPoint Presentation</vt:lpstr>
      <vt:lpstr>Efectele armelor nucleare</vt:lpstr>
      <vt:lpstr>PowerPoint Presentation</vt:lpstr>
      <vt:lpstr>PowerPoint Presentation</vt:lpstr>
      <vt:lpstr>TSAR BOMBA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ARMAMENT          NUCLEAR</dc:title>
  <cp:lastModifiedBy>ArminC</cp:lastModifiedBy>
  <cp:revision>13</cp:revision>
  <dcterms:modified xsi:type="dcterms:W3CDTF">2021-11-08T14:39:31Z</dcterms:modified>
</cp:coreProperties>
</file>