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A9AF1-FD2E-4C67-AC66-7BBCDD4F1163}" type="datetimeFigureOut">
              <a:rPr lang="ro-RO" smtClean="0"/>
              <a:t>08.11.2021</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CE37E-A534-4BED-A6BD-03B05815E47F}" type="slidenum">
              <a:rPr lang="ro-RO" smtClean="0"/>
              <a:t>‹#›</a:t>
            </a:fld>
            <a:endParaRPr lang="ro-RO"/>
          </a:p>
        </p:txBody>
      </p:sp>
    </p:spTree>
    <p:extLst>
      <p:ext uri="{BB962C8B-B14F-4D97-AF65-F5344CB8AC3E}">
        <p14:creationId xmlns:p14="http://schemas.microsoft.com/office/powerpoint/2010/main" val="243380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ro-RO"/>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27965B0-808E-4660-B3FF-0A1F5081BE52}" type="slidenum">
              <a:rPr lang="ro-RO" smtClean="0"/>
              <a:t>‹#›</a:t>
            </a:fld>
            <a:endParaRPr lang="ro-RO"/>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113306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294289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a:xfrm>
            <a:off x="2933699" y="6296615"/>
            <a:ext cx="5959577" cy="365125"/>
          </a:xfrm>
        </p:spPr>
        <p:txBody>
          <a:bodyPr/>
          <a:lstStyle/>
          <a:p>
            <a:endParaRPr lang="ro-RO"/>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27965B0-808E-4660-B3FF-0A1F5081BE52}" type="slidenum">
              <a:rPr lang="ro-RO" smtClean="0"/>
              <a:t>‹#›</a:t>
            </a:fld>
            <a:endParaRPr lang="ro-RO"/>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59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19187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ro-RO"/>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27965B0-808E-4660-B3FF-0A1F5081BE52}" type="slidenum">
              <a:rPr lang="ro-RO" smtClean="0"/>
              <a:t>‹#›</a:t>
            </a:fld>
            <a:endParaRPr lang="ro-RO"/>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4596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B9A702-9698-4610-AC4B-708D8026C9F7}" type="datetimeFigureOut">
              <a:rPr lang="ro-RO" smtClean="0"/>
              <a:t>08.11.2021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158832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B9A702-9698-4610-AC4B-708D8026C9F7}" type="datetimeFigureOut">
              <a:rPr lang="ro-RO" smtClean="0"/>
              <a:t>08.11.2021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422623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B9A702-9698-4610-AC4B-708D8026C9F7}" type="datetimeFigureOut">
              <a:rPr lang="ro-RO" smtClean="0"/>
              <a:t>08.11.2021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35544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F6B9A702-9698-4610-AC4B-708D8026C9F7}" type="datetimeFigureOut">
              <a:rPr lang="ro-RO" smtClean="0"/>
              <a:t>08.11.2021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70003004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6B9A702-9698-4610-AC4B-708D8026C9F7}" type="datetimeFigureOut">
              <a:rPr lang="ro-RO" smtClean="0"/>
              <a:t>08.11.2021</a:t>
            </a:fld>
            <a:endParaRPr lang="ro-RO"/>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ro-RO"/>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27965B0-808E-4660-B3FF-0A1F5081BE52}" type="slidenum">
              <a:rPr lang="ro-RO" smtClean="0"/>
              <a:t>‹#›</a:t>
            </a:fld>
            <a:endParaRPr lang="ro-RO"/>
          </a:p>
        </p:txBody>
      </p:sp>
    </p:spTree>
    <p:extLst>
      <p:ext uri="{BB962C8B-B14F-4D97-AF65-F5344CB8AC3E}">
        <p14:creationId xmlns:p14="http://schemas.microsoft.com/office/powerpoint/2010/main" val="363961208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F6B9A702-9698-4610-AC4B-708D8026C9F7}" type="datetimeFigureOut">
              <a:rPr lang="ro-RO" smtClean="0"/>
              <a:t>08.11.2021</a:t>
            </a:fld>
            <a:endParaRPr lang="ro-RO"/>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27965B0-808E-4660-B3FF-0A1F5081BE52}" type="slidenum">
              <a:rPr lang="ro-RO" smtClean="0"/>
              <a:t>‹#›</a:t>
            </a:fld>
            <a:endParaRPr lang="ro-RO"/>
          </a:p>
        </p:txBody>
      </p:sp>
    </p:spTree>
    <p:extLst>
      <p:ext uri="{BB962C8B-B14F-4D97-AF65-F5344CB8AC3E}">
        <p14:creationId xmlns:p14="http://schemas.microsoft.com/office/powerpoint/2010/main" val="51039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F6B9A702-9698-4610-AC4B-708D8026C9F7}" type="datetimeFigureOut">
              <a:rPr lang="ro-RO" smtClean="0"/>
              <a:t>08.11.2021</a:t>
            </a:fld>
            <a:endParaRPr lang="ro-RO"/>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ro-RO"/>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27965B0-808E-4660-B3FF-0A1F5081BE52}" type="slidenum">
              <a:rPr lang="ro-RO" smtClean="0"/>
              <a:t>‹#›</a:t>
            </a:fld>
            <a:endParaRPr lang="ro-RO"/>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4561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9FA0C9-6961-4D50-BCBB-8235242FCA4B}"/>
              </a:ext>
            </a:extLst>
          </p:cNvPr>
          <p:cNvSpPr>
            <a:spLocks noGrp="1"/>
          </p:cNvSpPr>
          <p:nvPr>
            <p:ph type="subTitle" idx="1"/>
          </p:nvPr>
        </p:nvSpPr>
        <p:spPr/>
        <p:txBody>
          <a:bodyPr>
            <a:normAutofit/>
          </a:bodyPr>
          <a:lstStyle/>
          <a:p>
            <a:r>
              <a:rPr lang="en-US" sz="3900">
                <a:latin typeface="Century Schoolbook (Headings)"/>
              </a:rPr>
              <a:t>AUREL CIUPE</a:t>
            </a:r>
            <a:endParaRPr lang="ro-RO" sz="3900">
              <a:latin typeface="Century Schoolbook (Headings)"/>
            </a:endParaRPr>
          </a:p>
        </p:txBody>
      </p:sp>
      <p:pic>
        <p:nvPicPr>
          <p:cNvPr id="5" name="Picture 4">
            <a:extLst>
              <a:ext uri="{FF2B5EF4-FFF2-40B4-BE49-F238E27FC236}">
                <a16:creationId xmlns:a16="http://schemas.microsoft.com/office/drawing/2014/main" id="{6DB0107B-DC25-48ED-A069-4E4738739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752" y="1023866"/>
            <a:ext cx="3793678" cy="3349641"/>
          </a:xfrm>
          <a:prstGeom prst="rect">
            <a:avLst/>
          </a:prstGeom>
        </p:spPr>
      </p:pic>
      <p:sp>
        <p:nvSpPr>
          <p:cNvPr id="2" name="Rectangle 197">
            <a:extLst>
              <a:ext uri="{FF2B5EF4-FFF2-40B4-BE49-F238E27FC236}">
                <a16:creationId xmlns:a16="http://schemas.microsoft.com/office/drawing/2014/main" id="{F735C928-D441-42CF-86B6-000BD7434F4E}"/>
              </a:ext>
            </a:extLst>
          </p:cNvPr>
          <p:cNvSpPr>
            <a:spLocks noChangeArrowheads="1"/>
          </p:cNvSpPr>
          <p:nvPr/>
        </p:nvSpPr>
        <p:spPr bwMode="auto">
          <a:xfrm>
            <a:off x="3121025" y="6555007"/>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100" dirty="0" err="1">
                <a:solidFill>
                  <a:srgbClr val="FFFFFF"/>
                </a:solidFill>
                <a:effectLst>
                  <a:outerShdw blurRad="38100" dist="38100" dir="2700000" algn="tl">
                    <a:srgbClr val="000000">
                      <a:alpha val="43137"/>
                    </a:srgbClr>
                  </a:outerShdw>
                </a:effectLst>
                <a:latin typeface="Calibri" panose="020F0502020204030204" pitchFamily="34" charset="0"/>
              </a:rPr>
              <a:t>ArminC</a:t>
            </a:r>
            <a:endParaRPr lang="en-US" altLang="en-US"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69690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0777F-112A-44E3-A90A-4204FEB8AA5E}"/>
              </a:ext>
            </a:extLst>
          </p:cNvPr>
          <p:cNvSpPr>
            <a:spLocks noGrp="1"/>
          </p:cNvSpPr>
          <p:nvPr>
            <p:ph type="title"/>
          </p:nvPr>
        </p:nvSpPr>
        <p:spPr/>
        <p:txBody>
          <a:bodyPr anchor="b">
            <a:normAutofit/>
          </a:bodyPr>
          <a:lstStyle/>
          <a:p>
            <a:pPr algn="ctr"/>
            <a:r>
              <a:rPr lang="en-US" sz="2800"/>
              <a:t>AUTOPORTRET</a:t>
            </a:r>
            <a:endParaRPr lang="ro-RO" sz="2800"/>
          </a:p>
        </p:txBody>
      </p:sp>
      <p:sp>
        <p:nvSpPr>
          <p:cNvPr id="5" name="Content Placeholder 4">
            <a:extLst>
              <a:ext uri="{FF2B5EF4-FFF2-40B4-BE49-F238E27FC236}">
                <a16:creationId xmlns:a16="http://schemas.microsoft.com/office/drawing/2014/main" id="{6CFDBBEB-B96D-4BBC-92B1-D93FEA0840E4}"/>
              </a:ext>
            </a:extLst>
          </p:cNvPr>
          <p:cNvSpPr>
            <a:spLocks noGrp="1"/>
          </p:cNvSpPr>
          <p:nvPr>
            <p:ph idx="1"/>
          </p:nvPr>
        </p:nvSpPr>
        <p:spPr/>
        <p:txBody>
          <a:bodyPr/>
          <a:lstStyle/>
          <a:p>
            <a:r>
              <a:rPr lang="ro-RO"/>
              <a:t>Pictorul Aurel Ciupe s-a născut la Lugoj în 16 mai 1900 și a trăit până în 18 iulie 1988, când s-a stins din viață la Cluj-Napoca. După terminarea Liceului Coriolan Brediceanu din Lugoj, a început să frecventeze (din 1916) Școala liberă de pictură de la Baia Mare, condusă atunci de János Thorma. În paralel a frecventat și cursurile de pictură ale pictorului Virgil Simionescu din Lugoj. La Baia Mare a fost atras de frumusețea peisajelor, a oamenilor și de prietenia cu pictorul băimărean József Balla.</a:t>
            </a:r>
            <a:endParaRPr lang="en-US"/>
          </a:p>
          <a:p>
            <a:r>
              <a:rPr lang="ro-RO"/>
              <a:t>În anul 1919 s-a înscris la </a:t>
            </a:r>
            <a:r>
              <a:rPr lang="ro-RO" i="1"/>
              <a:t>Școala de Arte Frumoase</a:t>
            </a:r>
            <a:r>
              <a:rPr lang="ro-RO"/>
              <a:t> din București, de unde a plecat cu bursă la </a:t>
            </a:r>
            <a:r>
              <a:rPr lang="ro-RO" i="1"/>
              <a:t>Academia Julian</a:t>
            </a:r>
            <a:r>
              <a:rPr lang="ro-RO"/>
              <a:t> din Paris și mai apoi în Italia. A revenit în țară în anul 1923 și a obținut prin echivalare diploma de absolvire a </a:t>
            </a:r>
            <a:r>
              <a:rPr lang="ro-RO" i="1"/>
              <a:t>Academiei de Belle Arte</a:t>
            </a:r>
            <a:r>
              <a:rPr lang="ro-RO"/>
              <a:t> din Iași. Prima expoziție personală a fost deschisă la Lugoj în 1924 și un an mai târziu a fost numit profesor la </a:t>
            </a:r>
            <a:r>
              <a:rPr lang="ro-RO" i="1"/>
              <a:t>Școala de Arte Frumoase</a:t>
            </a:r>
            <a:r>
              <a:rPr lang="ro-RO"/>
              <a:t> din Cluj, care a fost ulterior mutată la Timișoara.</a:t>
            </a:r>
          </a:p>
        </p:txBody>
      </p:sp>
      <p:pic>
        <p:nvPicPr>
          <p:cNvPr id="8" name="Picture 7">
            <a:extLst>
              <a:ext uri="{FF2B5EF4-FFF2-40B4-BE49-F238E27FC236}">
                <a16:creationId xmlns:a16="http://schemas.microsoft.com/office/drawing/2014/main" id="{3DCE71A4-0165-4F6D-B1DF-024984B75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195" y="3429000"/>
            <a:ext cx="2400300" cy="2857500"/>
          </a:xfrm>
          <a:prstGeom prst="rect">
            <a:avLst/>
          </a:prstGeom>
        </p:spPr>
      </p:pic>
    </p:spTree>
    <p:extLst>
      <p:ext uri="{BB962C8B-B14F-4D97-AF65-F5344CB8AC3E}">
        <p14:creationId xmlns:p14="http://schemas.microsoft.com/office/powerpoint/2010/main" val="343967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6744-B5EE-499A-82C6-A834E0C296BE}"/>
              </a:ext>
            </a:extLst>
          </p:cNvPr>
          <p:cNvSpPr>
            <a:spLocks noGrp="1"/>
          </p:cNvSpPr>
          <p:nvPr>
            <p:ph type="title"/>
          </p:nvPr>
        </p:nvSpPr>
        <p:spPr/>
        <p:txBody>
          <a:bodyPr anchor="b"/>
          <a:lstStyle/>
          <a:p>
            <a:pPr algn="ctr"/>
            <a:r>
              <a:rPr lang="ro-RO"/>
              <a:t>IARNĂ LA CLUJ</a:t>
            </a:r>
          </a:p>
        </p:txBody>
      </p:sp>
      <p:sp>
        <p:nvSpPr>
          <p:cNvPr id="3" name="Content Placeholder 2">
            <a:extLst>
              <a:ext uri="{FF2B5EF4-FFF2-40B4-BE49-F238E27FC236}">
                <a16:creationId xmlns:a16="http://schemas.microsoft.com/office/drawing/2014/main" id="{36B21524-38A9-4A24-ADB8-7ABAA12A3876}"/>
              </a:ext>
            </a:extLst>
          </p:cNvPr>
          <p:cNvSpPr>
            <a:spLocks noGrp="1"/>
          </p:cNvSpPr>
          <p:nvPr>
            <p:ph idx="1"/>
          </p:nvPr>
        </p:nvSpPr>
        <p:spPr/>
        <p:txBody>
          <a:bodyPr/>
          <a:lstStyle/>
          <a:p>
            <a:r>
              <a:rPr lang="ro-RO"/>
              <a:t>Din 1925 a participat la </a:t>
            </a:r>
            <a:r>
              <a:rPr lang="ro-RO" i="1"/>
              <a:t>Saloanele Oficiale</a:t>
            </a:r>
            <a:r>
              <a:rPr lang="ro-RO"/>
              <a:t> și la expozițiile artiștilor transilvăneni organizate la Cluj, Timișoara și Târgu Mureș. În anul 1932, după o perioadă petrecută în străinătate, a fost numit custode al </a:t>
            </a:r>
            <a:r>
              <a:rPr lang="ro-RO" i="1"/>
              <a:t>Pinacotecii Municipale</a:t>
            </a:r>
            <a:r>
              <a:rPr lang="ro-RO"/>
              <a:t> din Târgu Mureș. În 1940 s-a refugiat la Timișoara unde a fost numit director al </a:t>
            </a:r>
            <a:r>
              <a:rPr lang="ro-RO" i="1"/>
              <a:t>Muzeului Banatului.</a:t>
            </a:r>
            <a:r>
              <a:rPr lang="ro-RO"/>
              <a:t> După război s-a întors la Cluj unde a fost profesor, și o perioadă rector la </a:t>
            </a:r>
            <a:r>
              <a:rPr lang="ro-RO" i="1"/>
              <a:t>Institutul de Arte Plastice „Ion Andreescu” </a:t>
            </a:r>
            <a:r>
              <a:rPr lang="ro-RO"/>
              <a:t>și președinte al </a:t>
            </a:r>
            <a:r>
              <a:rPr lang="ro-RO" i="1"/>
              <a:t>Filialei Cluj a Uniunii Artiștilor Plastici</a:t>
            </a:r>
            <a:r>
              <a:rPr lang="ro-RO"/>
              <a:t>.</a:t>
            </a:r>
            <a:endParaRPr lang="en-US"/>
          </a:p>
          <a:p>
            <a:r>
              <a:rPr lang="ro-RO"/>
              <a:t>Prima expoziție retrospectivă a fost organizată la </a:t>
            </a:r>
            <a:r>
              <a:rPr lang="ro-RO" i="1"/>
              <a:t>Muzeul de Artă</a:t>
            </a:r>
            <a:r>
              <a:rPr lang="ro-RO"/>
              <a:t> din Cluj în anul 1957. Au urmat alte expoziții organizate la București (1965), Arad (1968), Cluj (1969), Galați, Târgu Mureș (1970) și din nou București (1975). Peste hotare a expus la Atena, Berlin, Cairo, Helsinki, Moscova, Pekin, Praga, Istanbul, Sofia, Torino, Bratislava, etc.</a:t>
            </a:r>
            <a:endParaRPr lang="en-US" i="1"/>
          </a:p>
        </p:txBody>
      </p:sp>
      <p:pic>
        <p:nvPicPr>
          <p:cNvPr id="8" name="Picture 7">
            <a:extLst>
              <a:ext uri="{FF2B5EF4-FFF2-40B4-BE49-F238E27FC236}">
                <a16:creationId xmlns:a16="http://schemas.microsoft.com/office/drawing/2014/main" id="{0F858389-8D57-4C86-92C6-B224E946D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345" y="3191831"/>
            <a:ext cx="2286000" cy="2788920"/>
          </a:xfrm>
          <a:prstGeom prst="rect">
            <a:avLst/>
          </a:prstGeom>
        </p:spPr>
      </p:pic>
    </p:spTree>
    <p:extLst>
      <p:ext uri="{BB962C8B-B14F-4D97-AF65-F5344CB8AC3E}">
        <p14:creationId xmlns:p14="http://schemas.microsoft.com/office/powerpoint/2010/main" val="338742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36E2-AFB2-41CA-B470-4EFD54CC7D10}"/>
              </a:ext>
            </a:extLst>
          </p:cNvPr>
          <p:cNvSpPr>
            <a:spLocks noGrp="1"/>
          </p:cNvSpPr>
          <p:nvPr>
            <p:ph type="title"/>
          </p:nvPr>
        </p:nvSpPr>
        <p:spPr/>
        <p:txBody>
          <a:bodyPr/>
          <a:lstStyle/>
          <a:p>
            <a:pPr algn="ctr"/>
            <a:r>
              <a:rPr lang="en-US"/>
              <a:t>PEISAJ B</a:t>
            </a:r>
            <a:r>
              <a:rPr lang="ro-RO"/>
              <a:t>Ă</a:t>
            </a:r>
            <a:r>
              <a:rPr lang="en-US"/>
              <a:t>IM</a:t>
            </a:r>
            <a:r>
              <a:rPr lang="ro-RO"/>
              <a:t>Ă</a:t>
            </a:r>
            <a:r>
              <a:rPr lang="en-US"/>
              <a:t>REAN</a:t>
            </a:r>
            <a:endParaRPr lang="ro-RO"/>
          </a:p>
        </p:txBody>
      </p:sp>
      <p:sp>
        <p:nvSpPr>
          <p:cNvPr id="3" name="Content Placeholder 2">
            <a:extLst>
              <a:ext uri="{FF2B5EF4-FFF2-40B4-BE49-F238E27FC236}">
                <a16:creationId xmlns:a16="http://schemas.microsoft.com/office/drawing/2014/main" id="{7AAB7DF5-3617-432D-A907-34BB770160C7}"/>
              </a:ext>
            </a:extLst>
          </p:cNvPr>
          <p:cNvSpPr>
            <a:spLocks noGrp="1"/>
          </p:cNvSpPr>
          <p:nvPr>
            <p:ph idx="1"/>
          </p:nvPr>
        </p:nvSpPr>
        <p:spPr/>
        <p:txBody>
          <a:bodyPr/>
          <a:lstStyle/>
          <a:p>
            <a:r>
              <a:rPr lang="ro-RO"/>
              <a:t>A publicat articole despre artă și lucrări de grafică în revista clujeană </a:t>
            </a:r>
            <a:r>
              <a:rPr lang="ro-RO" i="1"/>
              <a:t>Societatea de mâine. </a:t>
            </a:r>
            <a:r>
              <a:rPr lang="ro-RO"/>
              <a:t>Ca o recunoaștere a valorii creației sale a primit în anul 1957 titlul de maestru emerit al artei. În 1937 a obținut medalia de bronz la </a:t>
            </a:r>
            <a:r>
              <a:rPr lang="ro-RO" i="1"/>
              <a:t>Expoziția Internațională de la Paris. </a:t>
            </a:r>
            <a:r>
              <a:rPr lang="ro-RO"/>
              <a:t>A mai fost distins cu premiul Ministerului Artelor (1946), cu Premiul de stat (1964) și cu premiul </a:t>
            </a:r>
            <a:r>
              <a:rPr lang="ro-RO" i="1"/>
              <a:t>Ion Andreescu </a:t>
            </a:r>
            <a:r>
              <a:rPr lang="ro-RO"/>
              <a:t>conferit de Academia Română.</a:t>
            </a:r>
            <a:endParaRPr lang="en-US"/>
          </a:p>
          <a:p>
            <a:r>
              <a:rPr lang="ro-RO"/>
              <a:t>Creația pictorului Aurel Ciupe se evidențiază prin remarcabile portrete, naturi statice și peisaje ce se constituie în sublime realizări picturale, structurate prin tușe vibrate și vibrante, îmbrăcate într-o cromatică solară ce amintește de creațiile impresioniștilor francezi.</a:t>
            </a:r>
            <a:endParaRPr lang="en-US"/>
          </a:p>
          <a:p>
            <a:r>
              <a:rPr lang="ro-RO" i="1" u="sng"/>
              <a:t>Peisaj băimărean</a:t>
            </a:r>
            <a:r>
              <a:rPr lang="ro-RO" i="1"/>
              <a:t>, este o pictură, prezentă în expoziția permanentă, realizată în tehnica ulei pe pânză</a:t>
            </a:r>
            <a:r>
              <a:rPr lang="en-US" i="1"/>
              <a:t>. E</a:t>
            </a:r>
            <a:r>
              <a:rPr lang="ro-RO" i="1"/>
              <a:t>ste o realizare a pictorului Aurel Ciupe în timpul ultimei șederi consemnate la Baia Mare (1977), pe când artistul împlinise șaptezeci și șapte de ani</a:t>
            </a:r>
            <a:r>
              <a:rPr lang="en-US" i="1"/>
              <a:t>.</a:t>
            </a:r>
            <a:endParaRPr lang="ro-RO" i="1"/>
          </a:p>
        </p:txBody>
      </p:sp>
      <p:pic>
        <p:nvPicPr>
          <p:cNvPr id="6" name="Picture 5">
            <a:extLst>
              <a:ext uri="{FF2B5EF4-FFF2-40B4-BE49-F238E27FC236}">
                <a16:creationId xmlns:a16="http://schemas.microsoft.com/office/drawing/2014/main" id="{78DD19A8-3A38-498E-BE4E-17CB89BFD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3995" y="3429000"/>
            <a:ext cx="2552700" cy="2857500"/>
          </a:xfrm>
          <a:prstGeom prst="rect">
            <a:avLst/>
          </a:prstGeom>
        </p:spPr>
      </p:pic>
    </p:spTree>
    <p:extLst>
      <p:ext uri="{BB962C8B-B14F-4D97-AF65-F5344CB8AC3E}">
        <p14:creationId xmlns:p14="http://schemas.microsoft.com/office/powerpoint/2010/main" val="359944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7C00-CC90-40B3-ADB5-AA819AB86C29}"/>
              </a:ext>
            </a:extLst>
          </p:cNvPr>
          <p:cNvSpPr>
            <a:spLocks noGrp="1"/>
          </p:cNvSpPr>
          <p:nvPr>
            <p:ph type="title"/>
          </p:nvPr>
        </p:nvSpPr>
        <p:spPr/>
        <p:txBody>
          <a:bodyPr/>
          <a:lstStyle/>
          <a:p>
            <a:pPr algn="ctr"/>
            <a:r>
              <a:rPr lang="ro-RO"/>
              <a:t>NATURĂ STATICĂ</a:t>
            </a:r>
          </a:p>
        </p:txBody>
      </p:sp>
      <p:sp>
        <p:nvSpPr>
          <p:cNvPr id="3" name="Content Placeholder 2">
            <a:extLst>
              <a:ext uri="{FF2B5EF4-FFF2-40B4-BE49-F238E27FC236}">
                <a16:creationId xmlns:a16="http://schemas.microsoft.com/office/drawing/2014/main" id="{A00109BD-4958-4C65-A67B-55DB5CB22811}"/>
              </a:ext>
            </a:extLst>
          </p:cNvPr>
          <p:cNvSpPr>
            <a:spLocks noGrp="1"/>
          </p:cNvSpPr>
          <p:nvPr>
            <p:ph idx="1"/>
          </p:nvPr>
        </p:nvSpPr>
        <p:spPr/>
        <p:txBody>
          <a:bodyPr/>
          <a:lstStyle/>
          <a:p>
            <a:r>
              <a:rPr lang="ro-RO"/>
              <a:t>În critica de specialitate s-a afirmat, nu o dată, că Aurel Ciupe a fost un pictor îndrăgostit de lumină. Acest aspect se relevă și în cazul de față, prin analiza nivelului valoric al lucrării. Astfel, marea majoritate a tonalităților cromatice folosite de pictor se situează deasupra medianei valorice, deschisul, foarte-deschisul și valorile medii fiind cele care dau caracterul general al ansamblului pictural. Tonalitățile închise sunt folosite de pictor pe suprafețe de mici dimensiuni, în tușe punctiforme, liniare scurte și elongate, cu rol de accente valorice, care „desenează” și susțin structura compoziției.</a:t>
            </a:r>
            <a:endParaRPr lang="en-US"/>
          </a:p>
          <a:p>
            <a:r>
              <a:rPr lang="en-US"/>
              <a:t>Picturile confer</a:t>
            </a:r>
            <a:r>
              <a:rPr lang="ro-RO"/>
              <a:t>ă un adevărat spectacol coloristic, realizat și susținut de naturalețea, spontaneitatea și energetismul tușelor ce relevă măsura talentului și bucuria de a picta a lui Aurel Ciupe.</a:t>
            </a:r>
          </a:p>
        </p:txBody>
      </p:sp>
      <p:pic>
        <p:nvPicPr>
          <p:cNvPr id="8" name="Picture 7">
            <a:extLst>
              <a:ext uri="{FF2B5EF4-FFF2-40B4-BE49-F238E27FC236}">
                <a16:creationId xmlns:a16="http://schemas.microsoft.com/office/drawing/2014/main" id="{2FE564EB-3AA3-410F-8257-9C9C62760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9113" y="3429000"/>
            <a:ext cx="2602464" cy="3070554"/>
          </a:xfrm>
          <a:prstGeom prst="rect">
            <a:avLst/>
          </a:prstGeom>
        </p:spPr>
      </p:pic>
    </p:spTree>
    <p:extLst>
      <p:ext uri="{BB962C8B-B14F-4D97-AF65-F5344CB8AC3E}">
        <p14:creationId xmlns:p14="http://schemas.microsoft.com/office/powerpoint/2010/main" val="10111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7C26F-4A89-4B2E-9BE2-7B71B8E4BF77}"/>
              </a:ext>
            </a:extLst>
          </p:cNvPr>
          <p:cNvSpPr>
            <a:spLocks noGrp="1"/>
          </p:cNvSpPr>
          <p:nvPr>
            <p:ph type="title"/>
          </p:nvPr>
        </p:nvSpPr>
        <p:spPr/>
        <p:txBody>
          <a:bodyPr/>
          <a:lstStyle/>
          <a:p>
            <a:r>
              <a:rPr lang="ro-RO"/>
              <a:t>ALTE OPERE</a:t>
            </a:r>
          </a:p>
        </p:txBody>
      </p:sp>
      <p:sp>
        <p:nvSpPr>
          <p:cNvPr id="6" name="Text Placeholder 5">
            <a:extLst>
              <a:ext uri="{FF2B5EF4-FFF2-40B4-BE49-F238E27FC236}">
                <a16:creationId xmlns:a16="http://schemas.microsoft.com/office/drawing/2014/main" id="{BE87CF3A-4622-473A-8062-3DC4FBA7B63E}"/>
              </a:ext>
            </a:extLst>
          </p:cNvPr>
          <p:cNvSpPr>
            <a:spLocks noGrp="1"/>
          </p:cNvSpPr>
          <p:nvPr>
            <p:ph type="body" idx="1"/>
          </p:nvPr>
        </p:nvSpPr>
        <p:spPr/>
        <p:txBody>
          <a:bodyPr/>
          <a:lstStyle/>
          <a:p>
            <a:r>
              <a:rPr lang="ro-RO"/>
              <a:t>GRĂDINĂ</a:t>
            </a:r>
          </a:p>
        </p:txBody>
      </p:sp>
      <p:pic>
        <p:nvPicPr>
          <p:cNvPr id="11" name="Content Placeholder 10">
            <a:extLst>
              <a:ext uri="{FF2B5EF4-FFF2-40B4-BE49-F238E27FC236}">
                <a16:creationId xmlns:a16="http://schemas.microsoft.com/office/drawing/2014/main" id="{69FB6468-BD7E-4428-87AE-4BCFB05AB96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33698" y="3316288"/>
            <a:ext cx="4160521" cy="2779712"/>
          </a:xfrm>
        </p:spPr>
      </p:pic>
      <p:sp>
        <p:nvSpPr>
          <p:cNvPr id="8" name="Text Placeholder 7">
            <a:extLst>
              <a:ext uri="{FF2B5EF4-FFF2-40B4-BE49-F238E27FC236}">
                <a16:creationId xmlns:a16="http://schemas.microsoft.com/office/drawing/2014/main" id="{E8C0CF89-71DE-478D-BEAC-57AD8055F3C3}"/>
              </a:ext>
            </a:extLst>
          </p:cNvPr>
          <p:cNvSpPr>
            <a:spLocks noGrp="1"/>
          </p:cNvSpPr>
          <p:nvPr>
            <p:ph type="body" sz="quarter" idx="3"/>
          </p:nvPr>
        </p:nvSpPr>
        <p:spPr/>
        <p:txBody>
          <a:bodyPr/>
          <a:lstStyle/>
          <a:p>
            <a:r>
              <a:rPr lang="ro-RO"/>
              <a:t>RĂSTIGNIRE</a:t>
            </a:r>
          </a:p>
        </p:txBody>
      </p:sp>
      <p:pic>
        <p:nvPicPr>
          <p:cNvPr id="15" name="Content Placeholder 14">
            <a:extLst>
              <a:ext uri="{FF2B5EF4-FFF2-40B4-BE49-F238E27FC236}">
                <a16:creationId xmlns:a16="http://schemas.microsoft.com/office/drawing/2014/main" id="{61757BE9-823D-4EBE-BBBE-EEEEAED0CE3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2178" y="3316288"/>
            <a:ext cx="4024081" cy="2779712"/>
          </a:xfrm>
        </p:spPr>
      </p:pic>
    </p:spTree>
    <p:extLst>
      <p:ext uri="{BB962C8B-B14F-4D97-AF65-F5344CB8AC3E}">
        <p14:creationId xmlns:p14="http://schemas.microsoft.com/office/powerpoint/2010/main" val="314018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700200" y="3152533"/>
            <a:ext cx="8791600" cy="1546400"/>
          </a:xfrm>
          <a:prstGeom prst="rect">
            <a:avLst/>
          </a:prstGeom>
        </p:spPr>
        <p:txBody>
          <a:bodyPr spcFirstLastPara="1" vert="horz" wrap="square" lIns="121900" tIns="121900" rIns="121900" bIns="121900" rtlCol="0" anchor="ctr" anchorCtr="0">
            <a:noAutofit/>
          </a:bodyPr>
          <a:lstStyle/>
          <a:p>
            <a:pPr algn="ctr">
              <a:spcBef>
                <a:spcPts val="0"/>
              </a:spcBef>
            </a:pPr>
            <a:r>
              <a:rPr lang="ro-RO" sz="8000"/>
              <a:t>S</a:t>
            </a:r>
            <a:r>
              <a:rPr lang="en-US" sz="8000"/>
              <a:t>F</a:t>
            </a:r>
            <a:r>
              <a:rPr lang="ro-RO" sz="8000"/>
              <a:t>Â</a:t>
            </a:r>
            <a:r>
              <a:rPr lang="en-US" sz="8000"/>
              <a:t>R</a:t>
            </a:r>
            <a:r>
              <a:rPr lang="ro-RO" sz="8000"/>
              <a:t>Ș</a:t>
            </a:r>
            <a:r>
              <a:rPr lang="en-US" sz="8000"/>
              <a:t>IT!</a:t>
            </a:r>
            <a:endParaRPr sz="8000"/>
          </a:p>
        </p:txBody>
      </p:sp>
      <p:pic>
        <p:nvPicPr>
          <p:cNvPr id="215" name="Google Shape;215;p13"/>
          <p:cNvPicPr preferRelativeResize="0"/>
          <p:nvPr/>
        </p:nvPicPr>
        <p:blipFill>
          <a:blip r:embed="rId3"/>
          <a:stretch>
            <a:fillRect/>
          </a:stretch>
        </p:blipFill>
        <p:spPr>
          <a:xfrm>
            <a:off x="4718933" y="489867"/>
            <a:ext cx="2754000" cy="2754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29</TotalTime>
  <Words>682</Words>
  <Application>Microsoft Office PowerPoint</Application>
  <PresentationFormat>Widescreen</PresentationFormat>
  <Paragraphs>19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Schoolbook</vt:lpstr>
      <vt:lpstr>Century Schoolbook (Headings)</vt:lpstr>
      <vt:lpstr>Corbel</vt:lpstr>
      <vt:lpstr>Feathered</vt:lpstr>
      <vt:lpstr>PowerPoint Presentation</vt:lpstr>
      <vt:lpstr>AUTOPORTRET</vt:lpstr>
      <vt:lpstr>IARNĂ LA CLUJ</vt:lpstr>
      <vt:lpstr>PEISAJ BĂIMĂREAN</vt:lpstr>
      <vt:lpstr>NATURĂ STATICĂ</vt:lpstr>
      <vt:lpstr>ALTE OPERE</vt:lpstr>
      <vt:lpstr>SFÂRȘIT!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Armin Chanchian</dc:creator>
  <cp:lastModifiedBy>ArminC</cp:lastModifiedBy>
  <cp:revision>12</cp:revision>
  <dcterms:created xsi:type="dcterms:W3CDTF">2018-10-27T14:16:30Z</dcterms:created>
  <dcterms:modified xsi:type="dcterms:W3CDTF">2021-11-08T14:31:27Z</dcterms:modified>
</cp:coreProperties>
</file>