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85" r:id="rId3"/>
    <p:sldId id="286" r:id="rId4"/>
    <p:sldId id="260" r:id="rId5"/>
    <p:sldId id="287" r:id="rId6"/>
    <p:sldId id="266" r:id="rId7"/>
    <p:sldId id="288" r:id="rId8"/>
    <p:sldId id="289" r:id="rId9"/>
    <p:sldId id="258" r:id="rId10"/>
    <p:sldId id="290" r:id="rId11"/>
    <p:sldId id="291" r:id="rId12"/>
    <p:sldId id="272" r:id="rId13"/>
    <p:sldId id="261" r:id="rId14"/>
  </p:sldIdLst>
  <p:sldSz cx="9144000" cy="5143500" type="screen16x9"/>
  <p:notesSz cx="6858000" cy="9144000"/>
  <p:embeddedFontLst>
    <p:embeddedFont>
      <p:font typeface="Barlow" panose="020B0604020202020204" charset="-18"/>
      <p:regular r:id="rId16"/>
      <p:bold r:id="rId17"/>
      <p:italic r:id="rId18"/>
      <p:boldItalic r:id="rId19"/>
    </p:embeddedFont>
    <p:embeddedFont>
      <p:font typeface="Barlow Light" panose="020B0604020202020204" charset="-18"/>
      <p:regular r:id="rId20"/>
      <p:bold r:id="rId21"/>
      <p:italic r:id="rId22"/>
      <p:boldItalic r:id="rId23"/>
    </p:embeddedFont>
    <p:embeddedFont>
      <p:font typeface="Barlow SemiBold" panose="020B0604020202020204" charset="-18"/>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096C3E-3024-4353-87C0-A7270F41AF63}">
  <a:tblStyle styleId="{59096C3E-3024-4353-87C0-A7270F41AF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5" autoAdjust="0"/>
    <p:restoredTop sz="94660"/>
  </p:normalViewPr>
  <p:slideViewPr>
    <p:cSldViewPr snapToGrid="0">
      <p:cViewPr varScale="1">
        <p:scale>
          <a:sx n="90" d="100"/>
          <a:sy n="90"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384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1" name="Google Shape;421;p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Democratie</a:t>
            </a:r>
            <a:r>
              <a:rPr lang="en-US" dirty="0"/>
              <a:t> </a:t>
            </a:r>
            <a:r>
              <a:rPr lang="en-US" dirty="0" err="1"/>
              <a:t>si</a:t>
            </a:r>
            <a:r>
              <a:rPr lang="en-US" dirty="0"/>
              <a:t> Liberalism</a:t>
            </a:r>
            <a:endParaRPr dirty="0"/>
          </a:p>
        </p:txBody>
      </p:sp>
      <p:sp>
        <p:nvSpPr>
          <p:cNvPr id="4" name="Rectangle 3">
            <a:extLst>
              <a:ext uri="{FF2B5EF4-FFF2-40B4-BE49-F238E27FC236}">
                <a16:creationId xmlns:a16="http://schemas.microsoft.com/office/drawing/2014/main" id="{8E8C26F4-6197-4198-A85C-2E2B84B23CB6}"/>
              </a:ext>
            </a:extLst>
          </p:cNvPr>
          <p:cNvSpPr>
            <a:spLocks noChangeArrowheads="1"/>
          </p:cNvSpPr>
          <p:nvPr/>
        </p:nvSpPr>
        <p:spPr bwMode="auto">
          <a:xfrm>
            <a:off x="1650186" y="3818252"/>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0BDCD-AC9E-4318-BE64-83DD9FC4BEC7}"/>
              </a:ext>
            </a:extLst>
          </p:cNvPr>
          <p:cNvSpPr>
            <a:spLocks noGrp="1"/>
          </p:cNvSpPr>
          <p:nvPr>
            <p:ph type="title"/>
          </p:nvPr>
        </p:nvSpPr>
        <p:spPr/>
        <p:txBody>
          <a:bodyPr/>
          <a:lstStyle/>
          <a:p>
            <a:r>
              <a:rPr lang="en-US" dirty="0"/>
              <a:t>Ce </a:t>
            </a:r>
            <a:r>
              <a:rPr lang="en-US" dirty="0" err="1"/>
              <a:t>este</a:t>
            </a:r>
            <a:r>
              <a:rPr lang="en-US" dirty="0"/>
              <a:t> </a:t>
            </a:r>
            <a:r>
              <a:rPr lang="en-US" dirty="0" err="1"/>
              <a:t>liberalismul</a:t>
            </a:r>
            <a:r>
              <a:rPr lang="en-US" dirty="0"/>
              <a:t>?</a:t>
            </a:r>
            <a:endParaRPr lang="ro-RO" dirty="0"/>
          </a:p>
        </p:txBody>
      </p:sp>
      <p:sp>
        <p:nvSpPr>
          <p:cNvPr id="5" name="Text Placeholder 4">
            <a:extLst>
              <a:ext uri="{FF2B5EF4-FFF2-40B4-BE49-F238E27FC236}">
                <a16:creationId xmlns:a16="http://schemas.microsoft.com/office/drawing/2014/main" id="{8EBC0CD3-8D7F-4FE4-ABE6-06BF0075323A}"/>
              </a:ext>
            </a:extLst>
          </p:cNvPr>
          <p:cNvSpPr>
            <a:spLocks noGrp="1"/>
          </p:cNvSpPr>
          <p:nvPr>
            <p:ph type="body" idx="1"/>
          </p:nvPr>
        </p:nvSpPr>
        <p:spPr/>
        <p:txBody>
          <a:bodyPr/>
          <a:lstStyle/>
          <a:p>
            <a:r>
              <a:rPr lang="ro-RO" sz="2000" dirty="0"/>
              <a:t>Liberalismul este o doctrina politica si economica care subliniaza autonomia individuala, egalitatea de sanse si protectia drepturilor individuale (in primul rand la viata, libertate si proprietate), initial impotriva statului si mai tarziu atat impotriva statului, cat si a actorilor economici privati, inclusiv a intreprinderilor.</a:t>
            </a:r>
          </a:p>
        </p:txBody>
      </p:sp>
    </p:spTree>
    <p:extLst>
      <p:ext uri="{BB962C8B-B14F-4D97-AF65-F5344CB8AC3E}">
        <p14:creationId xmlns:p14="http://schemas.microsoft.com/office/powerpoint/2010/main" val="350520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E982-DC7B-48F0-93E5-FEB41A31FA4B}"/>
              </a:ext>
            </a:extLst>
          </p:cNvPr>
          <p:cNvSpPr>
            <a:spLocks noGrp="1"/>
          </p:cNvSpPr>
          <p:nvPr>
            <p:ph type="title"/>
          </p:nvPr>
        </p:nvSpPr>
        <p:spPr/>
        <p:txBody>
          <a:bodyPr/>
          <a:lstStyle/>
          <a:p>
            <a:r>
              <a:rPr lang="en-US" dirty="0" err="1"/>
              <a:t>Liberalismul</a:t>
            </a:r>
            <a:r>
              <a:rPr lang="en-US" dirty="0"/>
              <a:t> in </a:t>
            </a:r>
            <a:r>
              <a:rPr lang="en-US" dirty="0" err="1"/>
              <a:t>relatie</a:t>
            </a:r>
            <a:r>
              <a:rPr lang="en-US" dirty="0"/>
              <a:t> cu </a:t>
            </a:r>
            <a:r>
              <a:rPr lang="en-US" dirty="0" err="1"/>
              <a:t>democratia</a:t>
            </a:r>
            <a:endParaRPr lang="ro-RO" dirty="0"/>
          </a:p>
        </p:txBody>
      </p:sp>
      <p:sp>
        <p:nvSpPr>
          <p:cNvPr id="3" name="Text Placeholder 2">
            <a:extLst>
              <a:ext uri="{FF2B5EF4-FFF2-40B4-BE49-F238E27FC236}">
                <a16:creationId xmlns:a16="http://schemas.microsoft.com/office/drawing/2014/main" id="{9F3CE0CF-8168-4240-8090-77217BAED45B}"/>
              </a:ext>
            </a:extLst>
          </p:cNvPr>
          <p:cNvSpPr>
            <a:spLocks noGrp="1"/>
          </p:cNvSpPr>
          <p:nvPr>
            <p:ph type="body" idx="1"/>
          </p:nvPr>
        </p:nvSpPr>
        <p:spPr/>
        <p:txBody>
          <a:bodyPr/>
          <a:lstStyle/>
          <a:p>
            <a:r>
              <a:rPr lang="ro-RO" sz="1800" dirty="0"/>
              <a:t>Liberalismul are o relatie stransa, dar uneori incomoda, cu democratia. In centrul doctrinei democratice se afla credinta ca guvernele isi deriva autoritatea din alegerile populare; liberalismul, pe de alta parte, este preocupat in primul rand de sfera activitatii guvernamentale. Liberalii au fost adesea atenti la democratie, din cauza temerilor ca ar putea genera o tiranie a majoritatii. S-ar putea spune, asadar, ca democratia are grija de majoritati si liberalismul de minoritatile nepopulare.</a:t>
            </a:r>
          </a:p>
        </p:txBody>
      </p:sp>
      <p:sp>
        <p:nvSpPr>
          <p:cNvPr id="4" name="Slide Number Placeholder 3">
            <a:extLst>
              <a:ext uri="{FF2B5EF4-FFF2-40B4-BE49-F238E27FC236}">
                <a16:creationId xmlns:a16="http://schemas.microsoft.com/office/drawing/2014/main" id="{2E785491-0C45-4108-B435-4F821D83F09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65781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P</a:t>
            </a:r>
            <a:r>
              <a:rPr lang="en-US" dirty="0" err="1"/>
              <a:t>riamida</a:t>
            </a:r>
            <a:r>
              <a:rPr lang="en-US" dirty="0"/>
              <a:t> </a:t>
            </a:r>
            <a:r>
              <a:rPr lang="en-US" dirty="0" err="1"/>
              <a:t>drepturilor</a:t>
            </a:r>
            <a:r>
              <a:rPr lang="en-US" dirty="0"/>
              <a:t> </a:t>
            </a:r>
            <a:r>
              <a:rPr lang="en-US" dirty="0" err="1"/>
              <a:t>umane</a:t>
            </a:r>
            <a:endParaRPr dirty="0"/>
          </a:p>
        </p:txBody>
      </p:sp>
      <p:sp>
        <p:nvSpPr>
          <p:cNvPr id="668" name="Google Shape;668;p2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669" name="Google Shape;669;p29"/>
          <p:cNvGrpSpPr/>
          <p:nvPr/>
        </p:nvGrpSpPr>
        <p:grpSpPr>
          <a:xfrm>
            <a:off x="6038025" y="3097010"/>
            <a:ext cx="2469661" cy="1384500"/>
            <a:chOff x="6038025" y="2598925"/>
            <a:chExt cx="2469661" cy="1384500"/>
          </a:xfrm>
        </p:grpSpPr>
        <p:cxnSp>
          <p:nvCxnSpPr>
            <p:cNvPr id="670" name="Google Shape;670;p29"/>
            <p:cNvCxnSpPr/>
            <p:nvPr/>
          </p:nvCxnSpPr>
          <p:spPr>
            <a:xfrm>
              <a:off x="6038025" y="3312550"/>
              <a:ext cx="582000" cy="0"/>
            </a:xfrm>
            <a:prstGeom prst="straightConnector1">
              <a:avLst/>
            </a:prstGeom>
            <a:noFill/>
            <a:ln w="9525" cap="flat" cmpd="sng">
              <a:solidFill>
                <a:schemeClr val="lt2"/>
              </a:solidFill>
              <a:prstDash val="solid"/>
              <a:round/>
              <a:headEnd type="none" w="sm" len="sm"/>
              <a:tailEnd type="none" w="sm" len="sm"/>
            </a:ln>
          </p:spPr>
        </p:cxnSp>
        <p:sp>
          <p:nvSpPr>
            <p:cNvPr id="671" name="Google Shape;671;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RO" sz="1200" b="1" dirty="0">
                  <a:solidFill>
                    <a:schemeClr val="dk1"/>
                  </a:solidFill>
                  <a:latin typeface="Roboto"/>
                  <a:ea typeface="Roboto"/>
                  <a:cs typeface="Roboto"/>
                  <a:sym typeface="Roboto"/>
                </a:rPr>
                <a:t>D</a:t>
              </a:r>
              <a:r>
                <a:rPr lang="en-US" sz="1200" b="1" dirty="0" err="1">
                  <a:solidFill>
                    <a:schemeClr val="dk1"/>
                  </a:solidFill>
                  <a:latin typeface="Roboto"/>
                  <a:ea typeface="Roboto"/>
                  <a:cs typeface="Roboto"/>
                  <a:sym typeface="Roboto"/>
                </a:rPr>
                <a:t>repturile</a:t>
              </a:r>
              <a:r>
                <a:rPr lang="en-US" sz="1200" b="1" dirty="0">
                  <a:solidFill>
                    <a:schemeClr val="dk1"/>
                  </a:solidFill>
                  <a:latin typeface="Roboto"/>
                  <a:ea typeface="Roboto"/>
                  <a:cs typeface="Roboto"/>
                  <a:sym typeface="Roboto"/>
                </a:rPr>
                <a:t> </a:t>
              </a:r>
              <a:r>
                <a:rPr lang="en-US" sz="1200" b="1" dirty="0" err="1">
                  <a:solidFill>
                    <a:schemeClr val="dk1"/>
                  </a:solidFill>
                  <a:latin typeface="Roboto"/>
                  <a:ea typeface="Roboto"/>
                  <a:cs typeface="Roboto"/>
                  <a:sym typeface="Roboto"/>
                </a:rPr>
                <a:t>civile</a:t>
              </a:r>
              <a:endParaRPr lang="en" sz="1200" b="1" dirty="0">
                <a:solidFill>
                  <a:schemeClr val="dk1"/>
                </a:solidFill>
                <a:latin typeface="Roboto"/>
                <a:ea typeface="Roboto"/>
                <a:cs typeface="Roboto"/>
                <a:sym typeface="Roboto"/>
              </a:endParaRPr>
            </a:p>
            <a:p>
              <a:pPr marL="0" lvl="0" indent="0" algn="l" rtl="0">
                <a:spcBef>
                  <a:spcPts val="0"/>
                </a:spcBef>
                <a:spcAft>
                  <a:spcPts val="1600"/>
                </a:spcAft>
                <a:buNone/>
              </a:pPr>
              <a:r>
                <a:rPr lang="en-US" sz="800" dirty="0" err="1">
                  <a:solidFill>
                    <a:schemeClr val="dk1"/>
                  </a:solidFill>
                  <a:latin typeface="Roboto"/>
                  <a:ea typeface="Roboto"/>
                  <a:cs typeface="Roboto"/>
                  <a:sym typeface="Roboto"/>
                </a:rPr>
                <a:t>Dreptul</a:t>
              </a:r>
              <a:r>
                <a:rPr lang="en-US" sz="800" dirty="0">
                  <a:solidFill>
                    <a:schemeClr val="dk1"/>
                  </a:solidFill>
                  <a:latin typeface="Roboto"/>
                  <a:ea typeface="Roboto"/>
                  <a:cs typeface="Roboto"/>
                  <a:sym typeface="Roboto"/>
                </a:rPr>
                <a:t> la </a:t>
              </a:r>
              <a:r>
                <a:rPr lang="en-US" sz="800" dirty="0" err="1">
                  <a:solidFill>
                    <a:schemeClr val="dk1"/>
                  </a:solidFill>
                  <a:latin typeface="Roboto"/>
                  <a:ea typeface="Roboto"/>
                  <a:cs typeface="Roboto"/>
                  <a:sym typeface="Roboto"/>
                </a:rPr>
                <a:t>viata</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si</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siguranta</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integritate</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personala</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proprietate</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valori</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egale</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si</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nediscrimnante</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libertatea</a:t>
              </a:r>
              <a:r>
                <a:rPr lang="en-US" sz="800" dirty="0">
                  <a:solidFill>
                    <a:schemeClr val="dk1"/>
                  </a:solidFill>
                  <a:latin typeface="Roboto"/>
                  <a:ea typeface="Roboto"/>
                  <a:cs typeface="Roboto"/>
                  <a:sym typeface="Roboto"/>
                </a:rPr>
                <a:t> de </a:t>
              </a:r>
              <a:r>
                <a:rPr lang="en-US" sz="800" dirty="0" err="1">
                  <a:solidFill>
                    <a:schemeClr val="dk1"/>
                  </a:solidFill>
                  <a:latin typeface="Roboto"/>
                  <a:ea typeface="Roboto"/>
                  <a:cs typeface="Roboto"/>
                  <a:sym typeface="Roboto"/>
                </a:rPr>
                <a:t>gandire</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constiinta</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si</a:t>
              </a:r>
              <a:r>
                <a:rPr lang="en-US" sz="800" dirty="0">
                  <a:solidFill>
                    <a:schemeClr val="dk1"/>
                  </a:solidFill>
                  <a:latin typeface="Roboto"/>
                  <a:ea typeface="Roboto"/>
                  <a:cs typeface="Roboto"/>
                  <a:sym typeface="Roboto"/>
                </a:rPr>
                <a:t> </a:t>
              </a:r>
              <a:r>
                <a:rPr lang="en-US" sz="800" dirty="0" err="1">
                  <a:solidFill>
                    <a:schemeClr val="dk1"/>
                  </a:solidFill>
                  <a:latin typeface="Roboto"/>
                  <a:ea typeface="Roboto"/>
                  <a:cs typeface="Roboto"/>
                  <a:sym typeface="Roboto"/>
                </a:rPr>
                <a:t>religioasa</a:t>
              </a:r>
              <a:r>
                <a:rPr lang="en-US" sz="800" dirty="0">
                  <a:solidFill>
                    <a:schemeClr val="dk1"/>
                  </a:solidFill>
                  <a:latin typeface="Roboto"/>
                  <a:ea typeface="Roboto"/>
                  <a:cs typeface="Roboto"/>
                  <a:sym typeface="Roboto"/>
                </a:rPr>
                <a:t>.</a:t>
              </a:r>
              <a:endParaRPr lang="en-US" sz="800" b="1" dirty="0">
                <a:solidFill>
                  <a:schemeClr val="dk1"/>
                </a:solidFill>
                <a:latin typeface="Roboto"/>
                <a:ea typeface="Roboto"/>
                <a:cs typeface="Roboto"/>
                <a:sym typeface="Roboto"/>
              </a:endParaRPr>
            </a:p>
          </p:txBody>
        </p:sp>
        <p:sp>
          <p:nvSpPr>
            <p:cNvPr id="672" name="Google Shape;672;p29"/>
            <p:cNvSpPr/>
            <p:nvPr/>
          </p:nvSpPr>
          <p:spPr>
            <a:xfrm>
              <a:off x="6424027" y="3212150"/>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3</a:t>
              </a:r>
              <a:endParaRPr sz="800">
                <a:solidFill>
                  <a:schemeClr val="lt1"/>
                </a:solidFill>
                <a:latin typeface="Barlow"/>
                <a:ea typeface="Barlow"/>
                <a:cs typeface="Barlow"/>
                <a:sym typeface="Barlow"/>
              </a:endParaRPr>
            </a:p>
          </p:txBody>
        </p:sp>
      </p:grpSp>
      <p:grpSp>
        <p:nvGrpSpPr>
          <p:cNvPr id="674" name="Google Shape;674;p29"/>
          <p:cNvGrpSpPr/>
          <p:nvPr/>
        </p:nvGrpSpPr>
        <p:grpSpPr>
          <a:xfrm>
            <a:off x="636321" y="2324528"/>
            <a:ext cx="2994729" cy="1384500"/>
            <a:chOff x="636321" y="1844098"/>
            <a:chExt cx="2994729" cy="1384500"/>
          </a:xfrm>
        </p:grpSpPr>
        <p:sp>
          <p:nvSpPr>
            <p:cNvPr id="675" name="Google Shape;675;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b="1" dirty="0" err="1">
                  <a:solidFill>
                    <a:schemeClr val="dk1"/>
                  </a:solidFill>
                  <a:latin typeface="Barlow"/>
                  <a:ea typeface="Barlow"/>
                  <a:cs typeface="Barlow"/>
                  <a:sym typeface="Barlow"/>
                </a:rPr>
                <a:t>Drepturile</a:t>
              </a:r>
              <a:r>
                <a:rPr lang="en-US" sz="1200" b="1" dirty="0">
                  <a:solidFill>
                    <a:schemeClr val="dk1"/>
                  </a:solidFill>
                  <a:latin typeface="Barlow"/>
                  <a:ea typeface="Barlow"/>
                  <a:cs typeface="Barlow"/>
                  <a:sym typeface="Barlow"/>
                </a:rPr>
                <a:t> </a:t>
              </a:r>
              <a:r>
                <a:rPr lang="en-US" sz="1200" b="1" dirty="0" err="1">
                  <a:solidFill>
                    <a:schemeClr val="dk1"/>
                  </a:solidFill>
                  <a:latin typeface="Barlow"/>
                  <a:ea typeface="Barlow"/>
                  <a:cs typeface="Barlow"/>
                  <a:sym typeface="Barlow"/>
                </a:rPr>
                <a:t>politice</a:t>
              </a:r>
              <a:endParaRPr lang="ro-RO" sz="1200" b="1" dirty="0">
                <a:solidFill>
                  <a:schemeClr val="dk1"/>
                </a:solidFill>
                <a:latin typeface="Barlow"/>
                <a:ea typeface="Barlow"/>
                <a:cs typeface="Barlow"/>
                <a:sym typeface="Barlow"/>
              </a:endParaRPr>
            </a:p>
            <a:p>
              <a:pPr marL="0" lvl="0" indent="0" algn="r" rtl="0">
                <a:spcBef>
                  <a:spcPts val="0"/>
                </a:spcBef>
                <a:spcAft>
                  <a:spcPts val="1600"/>
                </a:spcAft>
                <a:buNone/>
              </a:pPr>
              <a:r>
                <a:rPr lang="en-US" sz="800" dirty="0" err="1">
                  <a:solidFill>
                    <a:schemeClr val="dk1"/>
                  </a:solidFill>
                  <a:latin typeface="Barlow"/>
                  <a:ea typeface="Barlow"/>
                  <a:cs typeface="Barlow"/>
                  <a:sym typeface="Barlow"/>
                </a:rPr>
                <a:t>Dreptul</a:t>
              </a:r>
              <a:r>
                <a:rPr lang="en-US" sz="800" dirty="0">
                  <a:solidFill>
                    <a:schemeClr val="dk1"/>
                  </a:solidFill>
                  <a:latin typeface="Barlow"/>
                  <a:ea typeface="Barlow"/>
                  <a:cs typeface="Barlow"/>
                  <a:sym typeface="Barlow"/>
                </a:rPr>
                <a:t> la </a:t>
              </a:r>
              <a:r>
                <a:rPr lang="en-US" sz="800" dirty="0" err="1">
                  <a:solidFill>
                    <a:schemeClr val="dk1"/>
                  </a:solidFill>
                  <a:latin typeface="Barlow"/>
                  <a:ea typeface="Barlow"/>
                  <a:cs typeface="Barlow"/>
                  <a:sym typeface="Barlow"/>
                </a:rPr>
                <a:t>libertarea</a:t>
              </a:r>
              <a:r>
                <a:rPr lang="en-US" sz="800" dirty="0">
                  <a:solidFill>
                    <a:schemeClr val="dk1"/>
                  </a:solidFill>
                  <a:latin typeface="Barlow"/>
                  <a:ea typeface="Barlow"/>
                  <a:cs typeface="Barlow"/>
                  <a:sym typeface="Barlow"/>
                </a:rPr>
                <a:t> de </a:t>
              </a:r>
              <a:r>
                <a:rPr lang="en-US" sz="800" dirty="0" err="1">
                  <a:solidFill>
                    <a:schemeClr val="dk1"/>
                  </a:solidFill>
                  <a:latin typeface="Barlow"/>
                  <a:ea typeface="Barlow"/>
                  <a:cs typeface="Barlow"/>
                  <a:sym typeface="Barlow"/>
                </a:rPr>
                <a:t>exprimare</a:t>
              </a:r>
              <a:r>
                <a:rPr lang="en-US" sz="800" dirty="0">
                  <a:solidFill>
                    <a:schemeClr val="dk1"/>
                  </a:solidFill>
                  <a:latin typeface="Barlow"/>
                  <a:ea typeface="Barlow"/>
                  <a:cs typeface="Barlow"/>
                  <a:sym typeface="Barlow"/>
                </a:rPr>
                <a:t>, </a:t>
              </a:r>
              <a:r>
                <a:rPr lang="en-US" sz="800" dirty="0" err="1">
                  <a:solidFill>
                    <a:schemeClr val="dk1"/>
                  </a:solidFill>
                  <a:latin typeface="Barlow"/>
                  <a:ea typeface="Barlow"/>
                  <a:cs typeface="Barlow"/>
                  <a:sym typeface="Barlow"/>
                </a:rPr>
                <a:t>intrunire</a:t>
              </a:r>
              <a:r>
                <a:rPr lang="en-US" sz="800" dirty="0">
                  <a:solidFill>
                    <a:schemeClr val="dk1"/>
                  </a:solidFill>
                  <a:latin typeface="Barlow"/>
                  <a:ea typeface="Barlow"/>
                  <a:cs typeface="Barlow"/>
                  <a:sym typeface="Barlow"/>
                </a:rPr>
                <a:t> </a:t>
              </a:r>
              <a:r>
                <a:rPr lang="en-US" sz="800" dirty="0" err="1">
                  <a:solidFill>
                    <a:schemeClr val="dk1"/>
                  </a:solidFill>
                  <a:latin typeface="Barlow"/>
                  <a:ea typeface="Barlow"/>
                  <a:cs typeface="Barlow"/>
                  <a:sym typeface="Barlow"/>
                </a:rPr>
                <a:t>si</a:t>
              </a:r>
              <a:r>
                <a:rPr lang="en-US" sz="800" dirty="0">
                  <a:solidFill>
                    <a:schemeClr val="dk1"/>
                  </a:solidFill>
                  <a:latin typeface="Barlow"/>
                  <a:ea typeface="Barlow"/>
                  <a:cs typeface="Barlow"/>
                  <a:sym typeface="Barlow"/>
                </a:rPr>
                <a:t> de </a:t>
              </a:r>
              <a:r>
                <a:rPr lang="en-US" sz="800" dirty="0" err="1">
                  <a:solidFill>
                    <a:schemeClr val="dk1"/>
                  </a:solidFill>
                  <a:latin typeface="Barlow"/>
                  <a:ea typeface="Barlow"/>
                  <a:cs typeface="Barlow"/>
                  <a:sym typeface="Barlow"/>
                </a:rPr>
                <a:t>conducere</a:t>
              </a:r>
              <a:r>
                <a:rPr lang="en-US" sz="800" dirty="0">
                  <a:solidFill>
                    <a:schemeClr val="dk1"/>
                  </a:solidFill>
                  <a:latin typeface="Barlow"/>
                  <a:ea typeface="Barlow"/>
                  <a:cs typeface="Barlow"/>
                  <a:sym typeface="Barlow"/>
                </a:rPr>
                <a:t>. </a:t>
              </a:r>
              <a:endParaRPr lang="ro-RO" sz="800" b="1" dirty="0">
                <a:solidFill>
                  <a:schemeClr val="dk1"/>
                </a:solidFill>
                <a:latin typeface="Barlow"/>
                <a:ea typeface="Barlow"/>
                <a:cs typeface="Barlow"/>
                <a:sym typeface="Barlow"/>
              </a:endParaRPr>
            </a:p>
          </p:txBody>
        </p:sp>
        <p:cxnSp>
          <p:nvCxnSpPr>
            <p:cNvPr id="676" name="Google Shape;676;p29"/>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677" name="Google Shape;677;p29"/>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2</a:t>
              </a:r>
              <a:endParaRPr sz="800">
                <a:solidFill>
                  <a:schemeClr val="lt1"/>
                </a:solidFill>
                <a:latin typeface="Barlow"/>
                <a:ea typeface="Barlow"/>
                <a:cs typeface="Barlow"/>
                <a:sym typeface="Barlow"/>
              </a:endParaRPr>
            </a:p>
          </p:txBody>
        </p:sp>
      </p:grpSp>
      <p:grpSp>
        <p:nvGrpSpPr>
          <p:cNvPr id="679" name="Google Shape;679;p29"/>
          <p:cNvGrpSpPr/>
          <p:nvPr/>
        </p:nvGrpSpPr>
        <p:grpSpPr>
          <a:xfrm>
            <a:off x="4908100" y="1423345"/>
            <a:ext cx="3599586" cy="1384500"/>
            <a:chOff x="4908100" y="889950"/>
            <a:chExt cx="3599586" cy="1384500"/>
          </a:xfrm>
        </p:grpSpPr>
        <p:cxnSp>
          <p:nvCxnSpPr>
            <p:cNvPr id="680" name="Google Shape;680;p29"/>
            <p:cNvCxnSpPr/>
            <p:nvPr/>
          </p:nvCxnSpPr>
          <p:spPr>
            <a:xfrm>
              <a:off x="4908100" y="1593250"/>
              <a:ext cx="1715100" cy="0"/>
            </a:xfrm>
            <a:prstGeom prst="straightConnector1">
              <a:avLst/>
            </a:prstGeom>
            <a:noFill/>
            <a:ln w="9525" cap="flat" cmpd="sng">
              <a:solidFill>
                <a:schemeClr val="lt2"/>
              </a:solidFill>
              <a:prstDash val="solid"/>
              <a:round/>
              <a:headEnd type="none" w="sm" len="sm"/>
              <a:tailEnd type="none" w="sm" len="sm"/>
            </a:ln>
          </p:spPr>
        </p:cxnSp>
        <p:sp>
          <p:nvSpPr>
            <p:cNvPr id="681" name="Google Shape;681;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RO" sz="1200" b="1" dirty="0">
                  <a:solidFill>
                    <a:schemeClr val="dk1"/>
                  </a:solidFill>
                  <a:latin typeface="Barlow"/>
                  <a:ea typeface="Barlow"/>
                  <a:cs typeface="Barlow"/>
                  <a:sym typeface="Barlow"/>
                </a:rPr>
                <a:t>D</a:t>
              </a:r>
              <a:r>
                <a:rPr lang="en-US" sz="1200" b="1" dirty="0" err="1">
                  <a:solidFill>
                    <a:schemeClr val="dk1"/>
                  </a:solidFill>
                  <a:latin typeface="Barlow"/>
                  <a:ea typeface="Barlow"/>
                  <a:cs typeface="Barlow"/>
                  <a:sym typeface="Barlow"/>
                </a:rPr>
                <a:t>repturile</a:t>
              </a:r>
              <a:r>
                <a:rPr lang="en-US" sz="1200" b="1" dirty="0">
                  <a:solidFill>
                    <a:schemeClr val="dk1"/>
                  </a:solidFill>
                  <a:latin typeface="Barlow"/>
                  <a:ea typeface="Barlow"/>
                  <a:cs typeface="Barlow"/>
                  <a:sym typeface="Barlow"/>
                </a:rPr>
                <a:t> socio-</a:t>
              </a:r>
              <a:r>
                <a:rPr lang="en-US" sz="1200" b="1" dirty="0" err="1">
                  <a:solidFill>
                    <a:schemeClr val="dk1"/>
                  </a:solidFill>
                  <a:latin typeface="Barlow"/>
                  <a:ea typeface="Barlow"/>
                  <a:cs typeface="Barlow"/>
                  <a:sym typeface="Barlow"/>
                </a:rPr>
                <a:t>economice</a:t>
              </a:r>
              <a:endParaRPr lang="en" sz="1200" b="1" dirty="0">
                <a:solidFill>
                  <a:schemeClr val="dk1"/>
                </a:solidFill>
                <a:latin typeface="Barlow"/>
                <a:ea typeface="Barlow"/>
                <a:cs typeface="Barlow"/>
                <a:sym typeface="Barlow"/>
              </a:endParaRPr>
            </a:p>
            <a:p>
              <a:pPr marL="0" lvl="0" indent="0" algn="l" rtl="0">
                <a:spcBef>
                  <a:spcPts val="0"/>
                </a:spcBef>
                <a:spcAft>
                  <a:spcPts val="1600"/>
                </a:spcAft>
                <a:buNone/>
              </a:pPr>
              <a:r>
                <a:rPr lang="en-US" sz="800" dirty="0" err="1">
                  <a:solidFill>
                    <a:schemeClr val="dk1"/>
                  </a:solidFill>
                  <a:latin typeface="Barlow"/>
                  <a:ea typeface="Barlow"/>
                  <a:cs typeface="Barlow"/>
                  <a:sym typeface="Barlow"/>
                </a:rPr>
                <a:t>Dreptul</a:t>
              </a:r>
              <a:r>
                <a:rPr lang="en-US" sz="800" dirty="0">
                  <a:solidFill>
                    <a:schemeClr val="dk1"/>
                  </a:solidFill>
                  <a:latin typeface="Barlow"/>
                  <a:ea typeface="Barlow"/>
                  <a:cs typeface="Barlow"/>
                  <a:sym typeface="Barlow"/>
                </a:rPr>
                <a:t> la </a:t>
              </a:r>
              <a:r>
                <a:rPr lang="en-US" sz="800" dirty="0" err="1">
                  <a:solidFill>
                    <a:schemeClr val="dk1"/>
                  </a:solidFill>
                  <a:latin typeface="Barlow"/>
                  <a:ea typeface="Barlow"/>
                  <a:cs typeface="Barlow"/>
                  <a:sym typeface="Barlow"/>
                </a:rPr>
                <a:t>educatie</a:t>
              </a:r>
              <a:r>
                <a:rPr lang="en-US" sz="800" dirty="0">
                  <a:solidFill>
                    <a:schemeClr val="dk1"/>
                  </a:solidFill>
                  <a:latin typeface="Barlow"/>
                  <a:ea typeface="Barlow"/>
                  <a:cs typeface="Barlow"/>
                  <a:sym typeface="Barlow"/>
                </a:rPr>
                <a:t>, </a:t>
              </a:r>
              <a:r>
                <a:rPr lang="en-US" sz="800" dirty="0" err="1">
                  <a:solidFill>
                    <a:schemeClr val="dk1"/>
                  </a:solidFill>
                  <a:latin typeface="Barlow"/>
                  <a:ea typeface="Barlow"/>
                  <a:cs typeface="Barlow"/>
                  <a:sym typeface="Barlow"/>
                </a:rPr>
                <a:t>sanatate</a:t>
              </a:r>
              <a:r>
                <a:rPr lang="en-US" sz="800" dirty="0">
                  <a:solidFill>
                    <a:schemeClr val="dk1"/>
                  </a:solidFill>
                  <a:latin typeface="Barlow"/>
                  <a:ea typeface="Barlow"/>
                  <a:cs typeface="Barlow"/>
                  <a:sym typeface="Barlow"/>
                </a:rPr>
                <a:t>, </a:t>
              </a:r>
              <a:r>
                <a:rPr lang="en-US" sz="800" dirty="0" err="1">
                  <a:solidFill>
                    <a:schemeClr val="dk1"/>
                  </a:solidFill>
                  <a:latin typeface="Barlow"/>
                  <a:ea typeface="Barlow"/>
                  <a:cs typeface="Barlow"/>
                  <a:sym typeface="Barlow"/>
                </a:rPr>
                <a:t>protectie</a:t>
              </a:r>
              <a:r>
                <a:rPr lang="en-US" sz="800" dirty="0">
                  <a:solidFill>
                    <a:schemeClr val="dk1"/>
                  </a:solidFill>
                  <a:latin typeface="Barlow"/>
                  <a:ea typeface="Barlow"/>
                  <a:cs typeface="Barlow"/>
                  <a:sym typeface="Barlow"/>
                </a:rPr>
                <a:t> </a:t>
              </a:r>
              <a:r>
                <a:rPr lang="en-US" sz="800" dirty="0" err="1">
                  <a:solidFill>
                    <a:schemeClr val="dk1"/>
                  </a:solidFill>
                  <a:latin typeface="Barlow"/>
                  <a:ea typeface="Barlow"/>
                  <a:cs typeface="Barlow"/>
                  <a:sym typeface="Barlow"/>
                </a:rPr>
                <a:t>economica</a:t>
              </a:r>
              <a:r>
                <a:rPr lang="en-US" sz="800" dirty="0">
                  <a:solidFill>
                    <a:schemeClr val="dk1"/>
                  </a:solidFill>
                  <a:latin typeface="Barlow"/>
                  <a:ea typeface="Barlow"/>
                  <a:cs typeface="Barlow"/>
                  <a:sym typeface="Barlow"/>
                </a:rPr>
                <a:t> </a:t>
              </a:r>
              <a:r>
                <a:rPr lang="en-US" sz="800" dirty="0" err="1">
                  <a:solidFill>
                    <a:schemeClr val="dk1"/>
                  </a:solidFill>
                  <a:latin typeface="Barlow"/>
                  <a:ea typeface="Barlow"/>
                  <a:cs typeface="Barlow"/>
                  <a:sym typeface="Barlow"/>
                </a:rPr>
                <a:t>si</a:t>
              </a:r>
              <a:r>
                <a:rPr lang="en-US" sz="800" dirty="0">
                  <a:solidFill>
                    <a:schemeClr val="dk1"/>
                  </a:solidFill>
                  <a:latin typeface="Barlow"/>
                  <a:ea typeface="Barlow"/>
                  <a:cs typeface="Barlow"/>
                  <a:sym typeface="Barlow"/>
                </a:rPr>
                <a:t> propria </a:t>
              </a:r>
              <a:r>
                <a:rPr lang="en-US" sz="800" dirty="0" err="1">
                  <a:solidFill>
                    <a:schemeClr val="dk1"/>
                  </a:solidFill>
                  <a:latin typeface="Barlow"/>
                  <a:ea typeface="Barlow"/>
                  <a:cs typeface="Barlow"/>
                  <a:sym typeface="Barlow"/>
                </a:rPr>
                <a:t>cultura</a:t>
              </a:r>
              <a:r>
                <a:rPr lang="en-US" sz="800" dirty="0">
                  <a:solidFill>
                    <a:schemeClr val="dk1"/>
                  </a:solidFill>
                  <a:latin typeface="Barlow"/>
                  <a:ea typeface="Barlow"/>
                  <a:cs typeface="Barlow"/>
                  <a:sym typeface="Barlow"/>
                </a:rPr>
                <a:t>.</a:t>
              </a:r>
              <a:endParaRPr lang="en-US" sz="800" b="1" dirty="0">
                <a:solidFill>
                  <a:schemeClr val="dk1"/>
                </a:solidFill>
                <a:latin typeface="Barlow"/>
                <a:ea typeface="Barlow"/>
                <a:cs typeface="Barlow"/>
                <a:sym typeface="Barlow"/>
              </a:endParaRPr>
            </a:p>
          </p:txBody>
        </p:sp>
        <p:sp>
          <p:nvSpPr>
            <p:cNvPr id="682" name="Google Shape;682;p29"/>
            <p:cNvSpPr/>
            <p:nvPr/>
          </p:nvSpPr>
          <p:spPr>
            <a:xfrm>
              <a:off x="642783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lt1"/>
                  </a:solidFill>
                  <a:latin typeface="Barlow"/>
                  <a:ea typeface="Barlow"/>
                  <a:cs typeface="Barlow"/>
                  <a:sym typeface="Barlow"/>
                </a:rPr>
                <a:t>1</a:t>
              </a:r>
              <a:endParaRPr sz="800">
                <a:solidFill>
                  <a:schemeClr val="lt1"/>
                </a:solidFill>
                <a:latin typeface="Barlow"/>
                <a:ea typeface="Barlow"/>
                <a:cs typeface="Barlow"/>
                <a:sym typeface="Barlow"/>
              </a:endParaRPr>
            </a:p>
          </p:txBody>
        </p:sp>
      </p:grpSp>
      <p:grpSp>
        <p:nvGrpSpPr>
          <p:cNvPr id="684" name="Google Shape;684;p29"/>
          <p:cNvGrpSpPr/>
          <p:nvPr/>
        </p:nvGrpSpPr>
        <p:grpSpPr>
          <a:xfrm>
            <a:off x="2814594" y="1631550"/>
            <a:ext cx="3514811" cy="3252003"/>
            <a:chOff x="2991269" y="1153325"/>
            <a:chExt cx="3514811" cy="3252003"/>
          </a:xfrm>
        </p:grpSpPr>
        <p:sp>
          <p:nvSpPr>
            <p:cNvPr id="685" name="Google Shape;685;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lt2"/>
            </a:solidFill>
            <a:ln>
              <a:noFill/>
            </a:ln>
          </p:spPr>
        </p:sp>
        <p:sp>
          <p:nvSpPr>
            <p:cNvPr id="686" name="Google Shape;686;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687" name="Google Shape;687;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688" name="Google Shape;688;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lt2"/>
            </a:solidFill>
            <a:ln>
              <a:noFill/>
            </a:ln>
          </p:spPr>
        </p:sp>
        <p:sp>
          <p:nvSpPr>
            <p:cNvPr id="689" name="Google Shape;689;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690" name="Google Shape;690;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691" name="Google Shape;691;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692" name="Google Shape;692;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D</a:t>
            </a:r>
            <a:r>
              <a:rPr lang="en-US" dirty="0" err="1"/>
              <a:t>emocratie</a:t>
            </a:r>
            <a:r>
              <a:rPr lang="en-US" dirty="0"/>
              <a:t> </a:t>
            </a:r>
            <a:r>
              <a:rPr lang="en-US" dirty="0" err="1"/>
              <a:t>liberala</a:t>
            </a:r>
            <a:endParaRPr dirty="0"/>
          </a:p>
        </p:txBody>
      </p:sp>
      <p:sp>
        <p:nvSpPr>
          <p:cNvPr id="551" name="Google Shape;551;p18"/>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76200" indent="0">
              <a:buNone/>
            </a:pPr>
            <a:r>
              <a:rPr lang="ro-RO" dirty="0"/>
              <a:t>Democra</a:t>
            </a:r>
            <a:r>
              <a:rPr lang="en-US" dirty="0"/>
              <a:t>t</a:t>
            </a:r>
            <a:r>
              <a:rPr lang="ro-RO" dirty="0"/>
              <a:t>ia liberal</a:t>
            </a:r>
            <a:r>
              <a:rPr lang="en-US" dirty="0"/>
              <a:t>a </a:t>
            </a:r>
            <a:r>
              <a:rPr lang="ro-RO" dirty="0"/>
              <a:t>subliniaz</a:t>
            </a:r>
            <a:r>
              <a:rPr lang="en-US" dirty="0"/>
              <a:t>a:</a:t>
            </a:r>
            <a:endParaRPr lang="ro-RO" dirty="0"/>
          </a:p>
          <a:p>
            <a:pPr marL="457200" lvl="0" indent="-381000" algn="l" rtl="0">
              <a:spcBef>
                <a:spcPts val="600"/>
              </a:spcBef>
              <a:spcAft>
                <a:spcPts val="0"/>
              </a:spcAft>
              <a:buSzPts val="2400"/>
              <a:buChar char="▪"/>
            </a:pPr>
            <a:r>
              <a:rPr lang="en-US" dirty="0" err="1"/>
              <a:t>Separarea</a:t>
            </a:r>
            <a:r>
              <a:rPr lang="en-US" dirty="0"/>
              <a:t> </a:t>
            </a:r>
            <a:r>
              <a:rPr lang="en-US" dirty="0" err="1"/>
              <a:t>puterilor</a:t>
            </a:r>
            <a:r>
              <a:rPr lang="en-US" dirty="0"/>
              <a:t> in stat</a:t>
            </a:r>
          </a:p>
          <a:p>
            <a:pPr marL="457200" lvl="0" indent="-381000" algn="l" rtl="0">
              <a:spcAft>
                <a:spcPts val="0"/>
              </a:spcAft>
              <a:buSzPts val="2400"/>
              <a:buChar char="▪"/>
            </a:pPr>
            <a:r>
              <a:rPr lang="en-US" dirty="0"/>
              <a:t>O </a:t>
            </a:r>
            <a:r>
              <a:rPr lang="en-US" dirty="0" err="1"/>
              <a:t>justitie</a:t>
            </a:r>
            <a:r>
              <a:rPr lang="en-US" dirty="0"/>
              <a:t> </a:t>
            </a:r>
            <a:r>
              <a:rPr lang="en-US" dirty="0" err="1"/>
              <a:t>independenta</a:t>
            </a:r>
            <a:endParaRPr dirty="0"/>
          </a:p>
          <a:p>
            <a:pPr marL="457200" lvl="0" indent="-381000" algn="l" rtl="0">
              <a:spcAft>
                <a:spcPts val="0"/>
              </a:spcAft>
              <a:buSzPts val="2400"/>
              <a:buChar char="▪"/>
            </a:pPr>
            <a:r>
              <a:rPr lang="ro-RO" dirty="0"/>
              <a:t>U</a:t>
            </a:r>
            <a:r>
              <a:rPr lang="en-US" dirty="0"/>
              <a:t>n </a:t>
            </a:r>
            <a:r>
              <a:rPr lang="en-US" dirty="0" err="1"/>
              <a:t>sistem</a:t>
            </a:r>
            <a:r>
              <a:rPr lang="en-US" dirty="0"/>
              <a:t> de control </a:t>
            </a:r>
            <a:r>
              <a:rPr lang="en-US" dirty="0" err="1"/>
              <a:t>si</a:t>
            </a:r>
            <a:r>
              <a:rPr lang="en-US" dirty="0"/>
              <a:t> </a:t>
            </a:r>
            <a:r>
              <a:rPr lang="en-US" dirty="0" err="1"/>
              <a:t>echilibru</a:t>
            </a:r>
            <a:r>
              <a:rPr lang="en-US" dirty="0"/>
              <a:t> </a:t>
            </a:r>
            <a:r>
              <a:rPr lang="en-US" dirty="0" err="1"/>
              <a:t>intre</a:t>
            </a:r>
            <a:r>
              <a:rPr lang="en-US" dirty="0"/>
              <a:t> </a:t>
            </a:r>
            <a:r>
              <a:rPr lang="en-US" dirty="0" err="1"/>
              <a:t>puterile</a:t>
            </a:r>
            <a:r>
              <a:rPr lang="en-US" dirty="0"/>
              <a:t> </a:t>
            </a:r>
            <a:r>
              <a:rPr lang="en-US" dirty="0" err="1"/>
              <a:t>statului</a:t>
            </a:r>
            <a:endParaRPr lang="en"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BBC92-5956-4867-B43A-EDEF5D4B35A7}"/>
              </a:ext>
            </a:extLst>
          </p:cNvPr>
          <p:cNvSpPr>
            <a:spLocks noGrp="1"/>
          </p:cNvSpPr>
          <p:nvPr>
            <p:ph type="ctrTitle"/>
          </p:nvPr>
        </p:nvSpPr>
        <p:spPr/>
        <p:txBody>
          <a:bodyPr/>
          <a:lstStyle/>
          <a:p>
            <a:r>
              <a:rPr lang="en-US" dirty="0"/>
              <a:t>1. </a:t>
            </a:r>
            <a:r>
              <a:rPr lang="en-US" dirty="0" err="1"/>
              <a:t>Democratia</a:t>
            </a:r>
            <a:endParaRPr lang="ro-RO" dirty="0"/>
          </a:p>
        </p:txBody>
      </p:sp>
      <p:sp>
        <p:nvSpPr>
          <p:cNvPr id="5" name="Subtitle 4">
            <a:extLst>
              <a:ext uri="{FF2B5EF4-FFF2-40B4-BE49-F238E27FC236}">
                <a16:creationId xmlns:a16="http://schemas.microsoft.com/office/drawing/2014/main" id="{4BC3DD26-2D27-4CC8-9F1E-06AEA03F463D}"/>
              </a:ext>
            </a:extLst>
          </p:cNvPr>
          <p:cNvSpPr>
            <a:spLocks noGrp="1"/>
          </p:cNvSpPr>
          <p:nvPr>
            <p:ph type="subTitle" idx="1"/>
          </p:nvPr>
        </p:nvSpPr>
        <p:spPr/>
        <p:txBody>
          <a:bodyPr/>
          <a:lstStyle/>
          <a:p>
            <a:r>
              <a:rPr lang="en-US" dirty="0" err="1"/>
              <a:t>Definire</a:t>
            </a:r>
            <a:r>
              <a:rPr lang="en-US" dirty="0"/>
              <a:t> </a:t>
            </a:r>
            <a:r>
              <a:rPr lang="en-US" dirty="0" err="1"/>
              <a:t>si</a:t>
            </a:r>
            <a:r>
              <a:rPr lang="en-US" dirty="0"/>
              <a:t> </a:t>
            </a:r>
            <a:r>
              <a:rPr lang="en-US" dirty="0" err="1"/>
              <a:t>clasificare</a:t>
            </a:r>
            <a:endParaRPr lang="ro-RO" dirty="0"/>
          </a:p>
        </p:txBody>
      </p:sp>
    </p:spTree>
    <p:extLst>
      <p:ext uri="{BB962C8B-B14F-4D97-AF65-F5344CB8AC3E}">
        <p14:creationId xmlns:p14="http://schemas.microsoft.com/office/powerpoint/2010/main" val="322250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801D7C-0825-4671-9BAC-0D3C3D8E0357}"/>
              </a:ext>
            </a:extLst>
          </p:cNvPr>
          <p:cNvSpPr>
            <a:spLocks noGrp="1"/>
          </p:cNvSpPr>
          <p:nvPr>
            <p:ph type="title"/>
          </p:nvPr>
        </p:nvSpPr>
        <p:spPr/>
        <p:txBody>
          <a:bodyPr/>
          <a:lstStyle/>
          <a:p>
            <a:r>
              <a:rPr lang="en-US" dirty="0"/>
              <a:t>Ce </a:t>
            </a:r>
            <a:r>
              <a:rPr lang="en-US" dirty="0" err="1"/>
              <a:t>este</a:t>
            </a:r>
            <a:r>
              <a:rPr lang="en-US" dirty="0"/>
              <a:t> </a:t>
            </a:r>
            <a:r>
              <a:rPr lang="en-US" dirty="0" err="1"/>
              <a:t>democratia</a:t>
            </a:r>
            <a:r>
              <a:rPr lang="en-US" dirty="0"/>
              <a:t>?</a:t>
            </a:r>
            <a:endParaRPr lang="ro-RO" dirty="0"/>
          </a:p>
        </p:txBody>
      </p:sp>
      <p:sp>
        <p:nvSpPr>
          <p:cNvPr id="5" name="Text Placeholder 4">
            <a:extLst>
              <a:ext uri="{FF2B5EF4-FFF2-40B4-BE49-F238E27FC236}">
                <a16:creationId xmlns:a16="http://schemas.microsoft.com/office/drawing/2014/main" id="{F574F119-6B93-47EF-87AD-E482AA05CD88}"/>
              </a:ext>
            </a:extLst>
          </p:cNvPr>
          <p:cNvSpPr>
            <a:spLocks noGrp="1"/>
          </p:cNvSpPr>
          <p:nvPr>
            <p:ph type="body" idx="1"/>
          </p:nvPr>
        </p:nvSpPr>
        <p:spPr/>
        <p:txBody>
          <a:bodyPr/>
          <a:lstStyle/>
          <a:p>
            <a:r>
              <a:rPr lang="ro-RO" sz="2000" dirty="0"/>
              <a:t>Democratia este un sistem de guvernare in care legile, politicile, conducerea si intreprinderile majore ale unui stat sau de alta politica sunt decise direct sau indirect de </a:t>
            </a:r>
            <a:r>
              <a:rPr lang="en-US" sz="2000" dirty="0"/>
              <a:t>“</a:t>
            </a:r>
            <a:r>
              <a:rPr lang="ro-RO" sz="2000" dirty="0"/>
              <a:t>popor</a:t>
            </a:r>
            <a:r>
              <a:rPr lang="en-US" sz="2000" dirty="0"/>
              <a:t>”</a:t>
            </a:r>
            <a:r>
              <a:rPr lang="ro-RO" sz="2000" dirty="0"/>
              <a:t>, un grup constituit istoric doar de o minoritate a populatiei barbate</a:t>
            </a:r>
            <a:r>
              <a:rPr lang="en-US" sz="2000" dirty="0"/>
              <a:t>, </a:t>
            </a:r>
            <a:r>
              <a:rPr lang="ro-RO" sz="2000" dirty="0"/>
              <a:t>dar in general</a:t>
            </a:r>
            <a:r>
              <a:rPr lang="en-US" sz="2000" dirty="0"/>
              <a:t> </a:t>
            </a:r>
            <a:r>
              <a:rPr lang="ro-RO" sz="2000" dirty="0"/>
              <a:t>de la mijlocul secolului al XX-lea pentru</a:t>
            </a:r>
            <a:r>
              <a:rPr lang="en-US" sz="2000" dirty="0"/>
              <a:t> </a:t>
            </a:r>
            <a:r>
              <a:rPr lang="ro-RO" sz="2000" dirty="0"/>
              <a:t>include toti (sau aproape toti) cetatenii adulti.</a:t>
            </a:r>
          </a:p>
        </p:txBody>
      </p:sp>
    </p:spTree>
    <p:extLst>
      <p:ext uri="{BB962C8B-B14F-4D97-AF65-F5344CB8AC3E}">
        <p14:creationId xmlns:p14="http://schemas.microsoft.com/office/powerpoint/2010/main" val="160122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7"/>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p>
            <a:pPr marL="0" lvl="0" indent="0">
              <a:buNone/>
            </a:pPr>
            <a:r>
              <a:rPr lang="it-IT" sz="4400" dirty="0"/>
              <a:t>Voi lupta pana la ultima mea picatura de sange ca sa ai dreptul sa nu fii de acord cu mine!</a:t>
            </a:r>
            <a:endParaRPr sz="4400" dirty="0"/>
          </a:p>
        </p:txBody>
      </p:sp>
      <p:sp>
        <p:nvSpPr>
          <p:cNvPr id="545" name="Google Shape;545;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AB67-59F8-4E2F-9B55-B6AC4D04A33B}"/>
              </a:ext>
            </a:extLst>
          </p:cNvPr>
          <p:cNvSpPr>
            <a:spLocks noGrp="1"/>
          </p:cNvSpPr>
          <p:nvPr>
            <p:ph type="title"/>
          </p:nvPr>
        </p:nvSpPr>
        <p:spPr/>
        <p:txBody>
          <a:bodyPr/>
          <a:lstStyle/>
          <a:p>
            <a:r>
              <a:rPr lang="en-US" sz="2000" dirty="0"/>
              <a:t>Cum </a:t>
            </a:r>
            <a:r>
              <a:rPr lang="en-US" sz="2000" dirty="0" err="1"/>
              <a:t>este</a:t>
            </a:r>
            <a:r>
              <a:rPr lang="en-US" sz="2000" dirty="0"/>
              <a:t> </a:t>
            </a:r>
            <a:r>
              <a:rPr lang="en-US" sz="2000" dirty="0" err="1"/>
              <a:t>democratia</a:t>
            </a:r>
            <a:r>
              <a:rPr lang="en-US" sz="2000" dirty="0"/>
              <a:t> </a:t>
            </a:r>
            <a:r>
              <a:rPr lang="en-US" sz="2000" dirty="0" err="1"/>
              <a:t>mai</a:t>
            </a:r>
            <a:r>
              <a:rPr lang="en-US" sz="2000" dirty="0"/>
              <a:t> </a:t>
            </a:r>
            <a:r>
              <a:rPr lang="en-US" sz="2000" dirty="0" err="1"/>
              <a:t>buna</a:t>
            </a:r>
            <a:r>
              <a:rPr lang="en-US" sz="2000" dirty="0"/>
              <a:t> </a:t>
            </a:r>
            <a:r>
              <a:rPr lang="en-US" sz="2000" dirty="0" err="1"/>
              <a:t>decat</a:t>
            </a:r>
            <a:r>
              <a:rPr lang="en-US" sz="2000" dirty="0"/>
              <a:t> </a:t>
            </a:r>
            <a:r>
              <a:rPr lang="en-US" sz="2000" dirty="0" err="1"/>
              <a:t>alte</a:t>
            </a:r>
            <a:r>
              <a:rPr lang="en-US" sz="2000" dirty="0"/>
              <a:t> </a:t>
            </a:r>
            <a:r>
              <a:rPr lang="en-US" sz="2000" dirty="0" err="1"/>
              <a:t>forme</a:t>
            </a:r>
            <a:r>
              <a:rPr lang="en-US" sz="2000" dirty="0"/>
              <a:t> de </a:t>
            </a:r>
            <a:r>
              <a:rPr lang="en-US" sz="2000" dirty="0" err="1"/>
              <a:t>guvernare</a:t>
            </a:r>
            <a:r>
              <a:rPr lang="en-US" sz="2000" dirty="0"/>
              <a:t>?</a:t>
            </a:r>
            <a:endParaRPr lang="ro-RO" sz="2000" dirty="0"/>
          </a:p>
        </p:txBody>
      </p:sp>
      <p:sp>
        <p:nvSpPr>
          <p:cNvPr id="3" name="Text Placeholder 2">
            <a:extLst>
              <a:ext uri="{FF2B5EF4-FFF2-40B4-BE49-F238E27FC236}">
                <a16:creationId xmlns:a16="http://schemas.microsoft.com/office/drawing/2014/main" id="{90A31166-F62F-4C54-B137-70925B270560}"/>
              </a:ext>
            </a:extLst>
          </p:cNvPr>
          <p:cNvSpPr>
            <a:spLocks noGrp="1"/>
          </p:cNvSpPr>
          <p:nvPr>
            <p:ph type="body" idx="1"/>
          </p:nvPr>
        </p:nvSpPr>
        <p:spPr/>
        <p:txBody>
          <a:bodyPr/>
          <a:lstStyle/>
          <a:p>
            <a:r>
              <a:rPr lang="ro-RO" sz="2000" dirty="0"/>
              <a:t>Statele cu guverne democratice impiedica guvernarea autocratilor, garanteaza drepturile individuale fundamentale, permit un nivel relativ ridicat de egalitate politica si rareori fac razboi unul cu celalalt. In comparatie cu statele nedemocratice, ele favorizeaza mai bine dezvoltarea umana masurata prin indicatori precum sanatate si educatie, asigurare mai multa prosperitate cetatenilor lor si asigurare o gama mai larga de libertati personale.</a:t>
            </a:r>
          </a:p>
        </p:txBody>
      </p:sp>
      <p:sp>
        <p:nvSpPr>
          <p:cNvPr id="4" name="Slide Number Placeholder 3">
            <a:extLst>
              <a:ext uri="{FF2B5EF4-FFF2-40B4-BE49-F238E27FC236}">
                <a16:creationId xmlns:a16="http://schemas.microsoft.com/office/drawing/2014/main" id="{743C773D-D2D0-4270-B960-13421DF403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1521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01"/>
        <p:cNvGrpSpPr/>
        <p:nvPr/>
      </p:nvGrpSpPr>
      <p:grpSpPr>
        <a:xfrm>
          <a:off x="0" y="0"/>
          <a:ext cx="0" cy="0"/>
          <a:chOff x="0" y="0"/>
          <a:chExt cx="0" cy="0"/>
        </a:xfrm>
      </p:grpSpPr>
      <p:sp>
        <p:nvSpPr>
          <p:cNvPr id="602" name="Google Shape;602;p23"/>
          <p:cNvSpPr txBox="1">
            <a:spLocks noGrp="1"/>
          </p:cNvSpPr>
          <p:nvPr>
            <p:ph type="title" idx="4294967295"/>
          </p:nvPr>
        </p:nvSpPr>
        <p:spPr>
          <a:xfrm>
            <a:off x="5711103" y="663075"/>
            <a:ext cx="2977200" cy="65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b="0" dirty="0">
                <a:solidFill>
                  <a:srgbClr val="FFFFFF"/>
                </a:solidFill>
              </a:rPr>
              <a:t>DEMOCRATIE</a:t>
            </a:r>
            <a:endParaRPr dirty="0">
              <a:solidFill>
                <a:srgbClr val="FFFFFF"/>
              </a:solidFill>
            </a:endParaRPr>
          </a:p>
        </p:txBody>
      </p:sp>
      <p:sp>
        <p:nvSpPr>
          <p:cNvPr id="603" name="Google Shape;603;p2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27FF-605B-4185-99D3-D2E54B80D20A}"/>
              </a:ext>
            </a:extLst>
          </p:cNvPr>
          <p:cNvSpPr>
            <a:spLocks noGrp="1"/>
          </p:cNvSpPr>
          <p:nvPr>
            <p:ph type="title"/>
          </p:nvPr>
        </p:nvSpPr>
        <p:spPr/>
        <p:txBody>
          <a:bodyPr/>
          <a:lstStyle/>
          <a:p>
            <a:r>
              <a:rPr lang="ro-RO" dirty="0"/>
              <a:t>De ce are nevoie democratia de educatie?</a:t>
            </a:r>
          </a:p>
        </p:txBody>
      </p:sp>
      <p:sp>
        <p:nvSpPr>
          <p:cNvPr id="3" name="Text Placeholder 2">
            <a:extLst>
              <a:ext uri="{FF2B5EF4-FFF2-40B4-BE49-F238E27FC236}">
                <a16:creationId xmlns:a16="http://schemas.microsoft.com/office/drawing/2014/main" id="{704D9B2A-162A-4786-AFDD-8D5F0D8FD25D}"/>
              </a:ext>
            </a:extLst>
          </p:cNvPr>
          <p:cNvSpPr>
            <a:spLocks noGrp="1"/>
          </p:cNvSpPr>
          <p:nvPr>
            <p:ph type="body" idx="1"/>
          </p:nvPr>
        </p:nvSpPr>
        <p:spPr/>
        <p:txBody>
          <a:bodyPr/>
          <a:lstStyle/>
          <a:p>
            <a:r>
              <a:rPr lang="ro-RO" sz="1800" dirty="0"/>
              <a:t>Semnul distinctiv al democratiei este ca permite cetatenilor sa participe la elaborarea legilor si a politicilor publice, alegandu-si in mod regulat liderii si votand in adunari sau referendumuri. Daca participarea lor trebuie sa fie semnificativa si eficienta - daca democratia trebuie sa fie reala si nu o farsa - cetatenii trebuie sa inteleaga propriile interese, sa cunoasca faptele relevante si sa aiba capacitatea de a evalua critic argumentele politice. Fiecare dintre aceste lucruri presupune educatie.</a:t>
            </a:r>
          </a:p>
        </p:txBody>
      </p:sp>
      <p:sp>
        <p:nvSpPr>
          <p:cNvPr id="4" name="Slide Number Placeholder 3">
            <a:extLst>
              <a:ext uri="{FF2B5EF4-FFF2-40B4-BE49-F238E27FC236}">
                <a16:creationId xmlns:a16="http://schemas.microsoft.com/office/drawing/2014/main" id="{FFA99A81-7F4B-4988-8B7A-963A474967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12861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2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ro-RO" dirty="0"/>
              <a:t>Sisteme democratice contemporane</a:t>
            </a:r>
            <a:endParaRPr dirty="0"/>
          </a:p>
        </p:txBody>
      </p:sp>
      <p:sp>
        <p:nvSpPr>
          <p:cNvPr id="609" name="Google Shape;609;p2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54" name="Google Shape;615;p24">
            <a:extLst>
              <a:ext uri="{FF2B5EF4-FFF2-40B4-BE49-F238E27FC236}">
                <a16:creationId xmlns:a16="http://schemas.microsoft.com/office/drawing/2014/main" id="{5588899F-57E2-4717-933A-720588A4C0CD}"/>
              </a:ext>
            </a:extLst>
          </p:cNvPr>
          <p:cNvSpPr/>
          <p:nvPr/>
        </p:nvSpPr>
        <p:spPr>
          <a:xfrm>
            <a:off x="3213359" y="2109913"/>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000" dirty="0">
                <a:solidFill>
                  <a:schemeClr val="lt1"/>
                </a:solidFill>
                <a:latin typeface="Barlow Light"/>
                <a:ea typeface="Barlow Light"/>
                <a:cs typeface="Barlow Light"/>
                <a:sym typeface="Barlow Light"/>
              </a:rPr>
              <a:t>P</a:t>
            </a:r>
            <a:r>
              <a:rPr lang="en-US" sz="1000" dirty="0" err="1">
                <a:solidFill>
                  <a:schemeClr val="lt1"/>
                </a:solidFill>
                <a:latin typeface="Barlow Light"/>
                <a:ea typeface="Barlow Light"/>
                <a:cs typeface="Barlow Light"/>
                <a:sym typeface="Barlow Light"/>
              </a:rPr>
              <a:t>arlamentar</a:t>
            </a:r>
            <a:endParaRPr dirty="0">
              <a:solidFill>
                <a:schemeClr val="lt1"/>
              </a:solidFill>
              <a:latin typeface="Barlow Light"/>
              <a:ea typeface="Barlow Light"/>
              <a:cs typeface="Barlow Light"/>
              <a:sym typeface="Barlow Light"/>
            </a:endParaRPr>
          </a:p>
        </p:txBody>
      </p:sp>
      <p:sp>
        <p:nvSpPr>
          <p:cNvPr id="55" name="Google Shape;616;p24">
            <a:extLst>
              <a:ext uri="{FF2B5EF4-FFF2-40B4-BE49-F238E27FC236}">
                <a16:creationId xmlns:a16="http://schemas.microsoft.com/office/drawing/2014/main" id="{61F9B115-C9CB-4103-AA00-CB6B85F3277D}"/>
              </a:ext>
            </a:extLst>
          </p:cNvPr>
          <p:cNvSpPr/>
          <p:nvPr/>
        </p:nvSpPr>
        <p:spPr>
          <a:xfrm>
            <a:off x="1386393" y="2109913"/>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000" dirty="0">
                <a:solidFill>
                  <a:schemeClr val="lt1"/>
                </a:solidFill>
                <a:latin typeface="Barlow Light"/>
                <a:ea typeface="Barlow Light"/>
                <a:cs typeface="Barlow Light"/>
                <a:sym typeface="Barlow Light"/>
              </a:rPr>
              <a:t>P</a:t>
            </a:r>
            <a:r>
              <a:rPr lang="en-US" sz="1000" dirty="0" err="1">
                <a:solidFill>
                  <a:schemeClr val="lt1"/>
                </a:solidFill>
                <a:latin typeface="Barlow Light"/>
                <a:ea typeface="Barlow Light"/>
                <a:cs typeface="Barlow Light"/>
                <a:sym typeface="Barlow Light"/>
              </a:rPr>
              <a:t>rezidential</a:t>
            </a:r>
            <a:endParaRPr dirty="0">
              <a:solidFill>
                <a:schemeClr val="lt1"/>
              </a:solidFill>
              <a:latin typeface="Barlow Light"/>
              <a:ea typeface="Barlow Light"/>
              <a:cs typeface="Barlow Light"/>
              <a:sym typeface="Barlow Light"/>
            </a:endParaRPr>
          </a:p>
        </p:txBody>
      </p:sp>
      <p:cxnSp>
        <p:nvCxnSpPr>
          <p:cNvPr id="56" name="Google Shape;619;p24">
            <a:extLst>
              <a:ext uri="{FF2B5EF4-FFF2-40B4-BE49-F238E27FC236}">
                <a16:creationId xmlns:a16="http://schemas.microsoft.com/office/drawing/2014/main" id="{5ECCBC55-A52B-4EB8-86D4-D77F37918012}"/>
              </a:ext>
            </a:extLst>
          </p:cNvPr>
          <p:cNvCxnSpPr>
            <a:endCxn id="54" idx="0"/>
          </p:cNvCxnSpPr>
          <p:nvPr/>
        </p:nvCxnSpPr>
        <p:spPr>
          <a:xfrm rot="-5400000" flipH="1">
            <a:off x="3410135" y="1475705"/>
            <a:ext cx="355200" cy="913500"/>
          </a:xfrm>
          <a:prstGeom prst="bentConnector3">
            <a:avLst>
              <a:gd name="adj1" fmla="val 50008"/>
            </a:avLst>
          </a:prstGeom>
          <a:noFill/>
          <a:ln w="9525" cap="flat" cmpd="sng">
            <a:solidFill>
              <a:schemeClr val="lt2"/>
            </a:solidFill>
            <a:prstDash val="solid"/>
            <a:round/>
            <a:headEnd type="none" w="sm" len="sm"/>
            <a:tailEnd type="none" w="sm" len="sm"/>
          </a:ln>
        </p:spPr>
      </p:cxnSp>
      <p:cxnSp>
        <p:nvCxnSpPr>
          <p:cNvPr id="57" name="Google Shape;620;p24">
            <a:extLst>
              <a:ext uri="{FF2B5EF4-FFF2-40B4-BE49-F238E27FC236}">
                <a16:creationId xmlns:a16="http://schemas.microsoft.com/office/drawing/2014/main" id="{A353F283-5E25-4440-844F-95247D166C7E}"/>
              </a:ext>
            </a:extLst>
          </p:cNvPr>
          <p:cNvCxnSpPr>
            <a:stCxn id="55" idx="0"/>
          </p:cNvCxnSpPr>
          <p:nvPr/>
        </p:nvCxnSpPr>
        <p:spPr>
          <a:xfrm rot="-5400000">
            <a:off x="2496693" y="1475563"/>
            <a:ext cx="355200" cy="913500"/>
          </a:xfrm>
          <a:prstGeom prst="bentConnector3">
            <a:avLst>
              <a:gd name="adj1" fmla="val 50008"/>
            </a:avLst>
          </a:prstGeom>
          <a:noFill/>
          <a:ln w="9525" cap="flat" cmpd="sng">
            <a:solidFill>
              <a:schemeClr val="lt2"/>
            </a:solidFill>
            <a:prstDash val="solid"/>
            <a:round/>
            <a:headEnd type="none" w="sm" len="sm"/>
            <a:tailEnd type="none" w="sm" len="sm"/>
          </a:ln>
        </p:spPr>
      </p:cxnSp>
      <p:sp>
        <p:nvSpPr>
          <p:cNvPr id="60" name="Google Shape;615;p24">
            <a:extLst>
              <a:ext uri="{FF2B5EF4-FFF2-40B4-BE49-F238E27FC236}">
                <a16:creationId xmlns:a16="http://schemas.microsoft.com/office/drawing/2014/main" id="{C8FC6124-FCDD-4187-8864-75A42710EF98}"/>
              </a:ext>
            </a:extLst>
          </p:cNvPr>
          <p:cNvSpPr/>
          <p:nvPr/>
        </p:nvSpPr>
        <p:spPr>
          <a:xfrm>
            <a:off x="3195638" y="3442527"/>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000" dirty="0">
                <a:solidFill>
                  <a:schemeClr val="lt1"/>
                </a:solidFill>
                <a:latin typeface="Barlow Light"/>
                <a:ea typeface="Barlow Light"/>
                <a:cs typeface="Barlow Light"/>
                <a:sym typeface="Barlow Light"/>
              </a:rPr>
              <a:t>F</a:t>
            </a:r>
            <a:r>
              <a:rPr lang="en-US" sz="1000" dirty="0" err="1">
                <a:solidFill>
                  <a:schemeClr val="lt1"/>
                </a:solidFill>
                <a:latin typeface="Barlow Light"/>
                <a:ea typeface="Barlow Light"/>
                <a:cs typeface="Barlow Light"/>
                <a:sym typeface="Barlow Light"/>
              </a:rPr>
              <a:t>ederal</a:t>
            </a:r>
            <a:endParaRPr dirty="0">
              <a:solidFill>
                <a:schemeClr val="lt1"/>
              </a:solidFill>
              <a:latin typeface="Barlow Light"/>
              <a:ea typeface="Barlow Light"/>
              <a:cs typeface="Barlow Light"/>
              <a:sym typeface="Barlow Light"/>
            </a:endParaRPr>
          </a:p>
        </p:txBody>
      </p:sp>
      <p:sp>
        <p:nvSpPr>
          <p:cNvPr id="61" name="Google Shape;616;p24">
            <a:extLst>
              <a:ext uri="{FF2B5EF4-FFF2-40B4-BE49-F238E27FC236}">
                <a16:creationId xmlns:a16="http://schemas.microsoft.com/office/drawing/2014/main" id="{69E13A5C-C30A-4C7E-838E-3B176BE05D44}"/>
              </a:ext>
            </a:extLst>
          </p:cNvPr>
          <p:cNvSpPr/>
          <p:nvPr/>
        </p:nvSpPr>
        <p:spPr>
          <a:xfrm>
            <a:off x="1368672" y="3442527"/>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000" dirty="0">
                <a:solidFill>
                  <a:schemeClr val="lt1"/>
                </a:solidFill>
                <a:latin typeface="Barlow Light"/>
                <a:ea typeface="Barlow Light"/>
                <a:cs typeface="Barlow Light"/>
                <a:sym typeface="Barlow Light"/>
              </a:rPr>
              <a:t>U</a:t>
            </a:r>
            <a:r>
              <a:rPr lang="en-US" sz="1000" dirty="0" err="1">
                <a:solidFill>
                  <a:schemeClr val="lt1"/>
                </a:solidFill>
                <a:latin typeface="Barlow Light"/>
                <a:ea typeface="Barlow Light"/>
                <a:cs typeface="Barlow Light"/>
                <a:sym typeface="Barlow Light"/>
              </a:rPr>
              <a:t>nitar</a:t>
            </a:r>
            <a:endParaRPr dirty="0">
              <a:solidFill>
                <a:schemeClr val="lt1"/>
              </a:solidFill>
              <a:latin typeface="Barlow Light"/>
              <a:ea typeface="Barlow Light"/>
              <a:cs typeface="Barlow Light"/>
              <a:sym typeface="Barlow Light"/>
            </a:endParaRPr>
          </a:p>
        </p:txBody>
      </p:sp>
      <p:cxnSp>
        <p:nvCxnSpPr>
          <p:cNvPr id="62" name="Google Shape;619;p24">
            <a:extLst>
              <a:ext uri="{FF2B5EF4-FFF2-40B4-BE49-F238E27FC236}">
                <a16:creationId xmlns:a16="http://schemas.microsoft.com/office/drawing/2014/main" id="{FB8446E1-B9C0-4524-AEAC-AC3036097E1A}"/>
              </a:ext>
            </a:extLst>
          </p:cNvPr>
          <p:cNvCxnSpPr>
            <a:endCxn id="60" idx="0"/>
          </p:cNvCxnSpPr>
          <p:nvPr/>
        </p:nvCxnSpPr>
        <p:spPr>
          <a:xfrm rot="-5400000" flipH="1">
            <a:off x="3392414" y="2808319"/>
            <a:ext cx="355200" cy="913500"/>
          </a:xfrm>
          <a:prstGeom prst="bentConnector3">
            <a:avLst>
              <a:gd name="adj1" fmla="val 50008"/>
            </a:avLst>
          </a:prstGeom>
          <a:noFill/>
          <a:ln w="9525" cap="flat" cmpd="sng">
            <a:solidFill>
              <a:schemeClr val="lt2"/>
            </a:solidFill>
            <a:prstDash val="solid"/>
            <a:round/>
            <a:headEnd type="none" w="sm" len="sm"/>
            <a:tailEnd type="none" w="sm" len="sm"/>
          </a:ln>
        </p:spPr>
      </p:cxnSp>
      <p:cxnSp>
        <p:nvCxnSpPr>
          <p:cNvPr id="63" name="Google Shape;620;p24">
            <a:extLst>
              <a:ext uri="{FF2B5EF4-FFF2-40B4-BE49-F238E27FC236}">
                <a16:creationId xmlns:a16="http://schemas.microsoft.com/office/drawing/2014/main" id="{712FA5DE-60CE-42A5-8C6A-424C2CFCF814}"/>
              </a:ext>
            </a:extLst>
          </p:cNvPr>
          <p:cNvCxnSpPr>
            <a:stCxn id="61" idx="0"/>
          </p:cNvCxnSpPr>
          <p:nvPr/>
        </p:nvCxnSpPr>
        <p:spPr>
          <a:xfrm rot="-5400000">
            <a:off x="2478972" y="2808177"/>
            <a:ext cx="355200" cy="913500"/>
          </a:xfrm>
          <a:prstGeom prst="bentConnector3">
            <a:avLst>
              <a:gd name="adj1" fmla="val 50008"/>
            </a:avLst>
          </a:prstGeom>
          <a:noFill/>
          <a:ln w="9525" cap="flat" cmpd="sng">
            <a:solidFill>
              <a:schemeClr val="lt2"/>
            </a:solidFill>
            <a:prstDash val="solid"/>
            <a:round/>
            <a:headEnd type="none" w="sm" len="sm"/>
            <a:tailEnd type="none" w="sm" len="sm"/>
          </a:ln>
        </p:spPr>
      </p:cxnSp>
      <p:sp>
        <p:nvSpPr>
          <p:cNvPr id="64" name="Google Shape;615;p24">
            <a:extLst>
              <a:ext uri="{FF2B5EF4-FFF2-40B4-BE49-F238E27FC236}">
                <a16:creationId xmlns:a16="http://schemas.microsoft.com/office/drawing/2014/main" id="{B3D99498-77E3-4B9E-BCB9-7E077E05F395}"/>
              </a:ext>
            </a:extLst>
          </p:cNvPr>
          <p:cNvSpPr/>
          <p:nvPr/>
        </p:nvSpPr>
        <p:spPr>
          <a:xfrm>
            <a:off x="6980829" y="2102824"/>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Barlow Light"/>
                <a:ea typeface="Barlow Light"/>
                <a:cs typeface="Barlow Light"/>
                <a:sym typeface="Barlow Light"/>
              </a:rPr>
              <a:t>Proportional</a:t>
            </a:r>
            <a:endParaRPr dirty="0">
              <a:solidFill>
                <a:schemeClr val="lt1"/>
              </a:solidFill>
              <a:latin typeface="Barlow Light"/>
              <a:ea typeface="Barlow Light"/>
              <a:cs typeface="Barlow Light"/>
              <a:sym typeface="Barlow Light"/>
            </a:endParaRPr>
          </a:p>
        </p:txBody>
      </p:sp>
      <p:sp>
        <p:nvSpPr>
          <p:cNvPr id="65" name="Google Shape;616;p24">
            <a:extLst>
              <a:ext uri="{FF2B5EF4-FFF2-40B4-BE49-F238E27FC236}">
                <a16:creationId xmlns:a16="http://schemas.microsoft.com/office/drawing/2014/main" id="{694FE082-6648-4CDE-AE47-F3D6E521B46E}"/>
              </a:ext>
            </a:extLst>
          </p:cNvPr>
          <p:cNvSpPr/>
          <p:nvPr/>
        </p:nvSpPr>
        <p:spPr>
          <a:xfrm>
            <a:off x="5153863" y="2102824"/>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err="1">
                <a:solidFill>
                  <a:schemeClr val="lt1"/>
                </a:solidFill>
                <a:latin typeface="Barlow Light"/>
                <a:ea typeface="Barlow Light"/>
                <a:cs typeface="Barlow Light"/>
                <a:sym typeface="Barlow Light"/>
              </a:rPr>
              <a:t>Totul-sau-nimic</a:t>
            </a:r>
            <a:endParaRPr dirty="0">
              <a:solidFill>
                <a:schemeClr val="lt1"/>
              </a:solidFill>
              <a:latin typeface="Barlow Light"/>
              <a:ea typeface="Barlow Light"/>
              <a:cs typeface="Barlow Light"/>
              <a:sym typeface="Barlow Light"/>
            </a:endParaRPr>
          </a:p>
        </p:txBody>
      </p:sp>
      <p:cxnSp>
        <p:nvCxnSpPr>
          <p:cNvPr id="66" name="Google Shape;619;p24">
            <a:extLst>
              <a:ext uri="{FF2B5EF4-FFF2-40B4-BE49-F238E27FC236}">
                <a16:creationId xmlns:a16="http://schemas.microsoft.com/office/drawing/2014/main" id="{59B78456-04C9-48C9-8C13-04049082B4EC}"/>
              </a:ext>
            </a:extLst>
          </p:cNvPr>
          <p:cNvCxnSpPr>
            <a:endCxn id="64" idx="0"/>
          </p:cNvCxnSpPr>
          <p:nvPr/>
        </p:nvCxnSpPr>
        <p:spPr>
          <a:xfrm rot="-5400000" flipH="1">
            <a:off x="7177605" y="1468616"/>
            <a:ext cx="355200" cy="913500"/>
          </a:xfrm>
          <a:prstGeom prst="bentConnector3">
            <a:avLst>
              <a:gd name="adj1" fmla="val 50008"/>
            </a:avLst>
          </a:prstGeom>
          <a:noFill/>
          <a:ln w="9525" cap="flat" cmpd="sng">
            <a:solidFill>
              <a:schemeClr val="lt2"/>
            </a:solidFill>
            <a:prstDash val="solid"/>
            <a:round/>
            <a:headEnd type="none" w="sm" len="sm"/>
            <a:tailEnd type="none" w="sm" len="sm"/>
          </a:ln>
        </p:spPr>
      </p:cxnSp>
      <p:cxnSp>
        <p:nvCxnSpPr>
          <p:cNvPr id="67" name="Google Shape;620;p24">
            <a:extLst>
              <a:ext uri="{FF2B5EF4-FFF2-40B4-BE49-F238E27FC236}">
                <a16:creationId xmlns:a16="http://schemas.microsoft.com/office/drawing/2014/main" id="{1781E76B-8C6F-4372-BE3A-15EAA6E6404A}"/>
              </a:ext>
            </a:extLst>
          </p:cNvPr>
          <p:cNvCxnSpPr>
            <a:stCxn id="65" idx="0"/>
          </p:cNvCxnSpPr>
          <p:nvPr/>
        </p:nvCxnSpPr>
        <p:spPr>
          <a:xfrm rot="-5400000">
            <a:off x="6264163" y="1468474"/>
            <a:ext cx="355200" cy="913500"/>
          </a:xfrm>
          <a:prstGeom prst="bentConnector3">
            <a:avLst>
              <a:gd name="adj1" fmla="val 50008"/>
            </a:avLst>
          </a:prstGeom>
          <a:noFill/>
          <a:ln w="9525" cap="flat" cmpd="sng">
            <a:solidFill>
              <a:schemeClr val="lt2"/>
            </a:solidFill>
            <a:prstDash val="solid"/>
            <a:round/>
            <a:headEnd type="none" w="sm" len="sm"/>
            <a:tailEnd type="none" w="sm" len="sm"/>
          </a:ln>
        </p:spPr>
      </p:cxnSp>
      <p:sp>
        <p:nvSpPr>
          <p:cNvPr id="68" name="Google Shape;615;p24">
            <a:extLst>
              <a:ext uri="{FF2B5EF4-FFF2-40B4-BE49-F238E27FC236}">
                <a16:creationId xmlns:a16="http://schemas.microsoft.com/office/drawing/2014/main" id="{02EECB1C-0388-4C84-B212-816DA454B84F}"/>
              </a:ext>
            </a:extLst>
          </p:cNvPr>
          <p:cNvSpPr/>
          <p:nvPr/>
        </p:nvSpPr>
        <p:spPr>
          <a:xfrm>
            <a:off x="6970197" y="3442527"/>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000" dirty="0">
                <a:solidFill>
                  <a:schemeClr val="lt1"/>
                </a:solidFill>
                <a:latin typeface="Barlow Light"/>
                <a:ea typeface="Barlow Light"/>
                <a:cs typeface="Barlow Light"/>
                <a:sym typeface="Barlow Light"/>
              </a:rPr>
              <a:t>P</a:t>
            </a:r>
            <a:r>
              <a:rPr lang="en-US" sz="1000" dirty="0" err="1">
                <a:solidFill>
                  <a:schemeClr val="lt1"/>
                </a:solidFill>
                <a:latin typeface="Barlow Light"/>
                <a:ea typeface="Barlow Light"/>
                <a:cs typeface="Barlow Light"/>
                <a:sym typeface="Barlow Light"/>
              </a:rPr>
              <a:t>luripartid</a:t>
            </a:r>
            <a:endParaRPr dirty="0">
              <a:solidFill>
                <a:schemeClr val="lt1"/>
              </a:solidFill>
              <a:latin typeface="Barlow Light"/>
              <a:ea typeface="Barlow Light"/>
              <a:cs typeface="Barlow Light"/>
              <a:sym typeface="Barlow Light"/>
            </a:endParaRPr>
          </a:p>
        </p:txBody>
      </p:sp>
      <p:sp>
        <p:nvSpPr>
          <p:cNvPr id="69" name="Google Shape;616;p24">
            <a:extLst>
              <a:ext uri="{FF2B5EF4-FFF2-40B4-BE49-F238E27FC236}">
                <a16:creationId xmlns:a16="http://schemas.microsoft.com/office/drawing/2014/main" id="{D174A145-01FC-4BC7-86C5-25227ABF9A34}"/>
              </a:ext>
            </a:extLst>
          </p:cNvPr>
          <p:cNvSpPr/>
          <p:nvPr/>
        </p:nvSpPr>
        <p:spPr>
          <a:xfrm>
            <a:off x="5143231" y="3442527"/>
            <a:ext cx="1662300" cy="47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000" dirty="0">
                <a:solidFill>
                  <a:schemeClr val="lt1"/>
                </a:solidFill>
                <a:latin typeface="Barlow Light"/>
                <a:ea typeface="Barlow Light"/>
                <a:cs typeface="Barlow Light"/>
                <a:sym typeface="Barlow Light"/>
              </a:rPr>
              <a:t>B</a:t>
            </a:r>
            <a:r>
              <a:rPr lang="en-US" sz="1000" dirty="0" err="1">
                <a:solidFill>
                  <a:schemeClr val="lt1"/>
                </a:solidFill>
                <a:latin typeface="Barlow Light"/>
                <a:ea typeface="Barlow Light"/>
                <a:cs typeface="Barlow Light"/>
                <a:sym typeface="Barlow Light"/>
              </a:rPr>
              <a:t>ipartid</a:t>
            </a:r>
            <a:endParaRPr dirty="0">
              <a:solidFill>
                <a:schemeClr val="lt1"/>
              </a:solidFill>
              <a:latin typeface="Barlow Light"/>
              <a:ea typeface="Barlow Light"/>
              <a:cs typeface="Barlow Light"/>
              <a:sym typeface="Barlow Light"/>
            </a:endParaRPr>
          </a:p>
        </p:txBody>
      </p:sp>
      <p:cxnSp>
        <p:nvCxnSpPr>
          <p:cNvPr id="70" name="Google Shape;619;p24">
            <a:extLst>
              <a:ext uri="{FF2B5EF4-FFF2-40B4-BE49-F238E27FC236}">
                <a16:creationId xmlns:a16="http://schemas.microsoft.com/office/drawing/2014/main" id="{1D8AE437-6AC7-4717-A99F-737BC0A77808}"/>
              </a:ext>
            </a:extLst>
          </p:cNvPr>
          <p:cNvCxnSpPr>
            <a:endCxn id="68" idx="0"/>
          </p:cNvCxnSpPr>
          <p:nvPr/>
        </p:nvCxnSpPr>
        <p:spPr>
          <a:xfrm rot="-5400000" flipH="1">
            <a:off x="7166973" y="2808319"/>
            <a:ext cx="355200" cy="913500"/>
          </a:xfrm>
          <a:prstGeom prst="bentConnector3">
            <a:avLst>
              <a:gd name="adj1" fmla="val 50008"/>
            </a:avLst>
          </a:prstGeom>
          <a:noFill/>
          <a:ln w="9525" cap="flat" cmpd="sng">
            <a:solidFill>
              <a:schemeClr val="lt2"/>
            </a:solidFill>
            <a:prstDash val="solid"/>
            <a:round/>
            <a:headEnd type="none" w="sm" len="sm"/>
            <a:tailEnd type="none" w="sm" len="sm"/>
          </a:ln>
        </p:spPr>
      </p:cxnSp>
      <p:cxnSp>
        <p:nvCxnSpPr>
          <p:cNvPr id="71" name="Google Shape;620;p24">
            <a:extLst>
              <a:ext uri="{FF2B5EF4-FFF2-40B4-BE49-F238E27FC236}">
                <a16:creationId xmlns:a16="http://schemas.microsoft.com/office/drawing/2014/main" id="{9472FC7D-3282-4924-A594-BE533EC2D306}"/>
              </a:ext>
            </a:extLst>
          </p:cNvPr>
          <p:cNvCxnSpPr>
            <a:stCxn id="69" idx="0"/>
          </p:cNvCxnSpPr>
          <p:nvPr/>
        </p:nvCxnSpPr>
        <p:spPr>
          <a:xfrm rot="-5400000">
            <a:off x="6253531" y="2808177"/>
            <a:ext cx="355200" cy="913500"/>
          </a:xfrm>
          <a:prstGeom prst="bentConnector3">
            <a:avLst>
              <a:gd name="adj1" fmla="val 50008"/>
            </a:avLst>
          </a:prstGeom>
          <a:noFill/>
          <a:ln w="9525" cap="flat" cmpd="sng">
            <a:solidFill>
              <a:schemeClr val="lt2"/>
            </a:solidFill>
            <a:prstDash val="solid"/>
            <a:round/>
            <a:headEnd type="none" w="sm" len="sm"/>
            <a:tailEnd type="none" w="sm" len="sm"/>
          </a:ln>
        </p:spPr>
      </p:cxnSp>
    </p:spTree>
    <p:extLst>
      <p:ext uri="{BB962C8B-B14F-4D97-AF65-F5344CB8AC3E}">
        <p14:creationId xmlns:p14="http://schemas.microsoft.com/office/powerpoint/2010/main" val="354623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2. </a:t>
            </a:r>
            <a:r>
              <a:rPr lang="en-US" dirty="0" err="1"/>
              <a:t>Liberalismul</a:t>
            </a:r>
            <a:endParaRPr dirty="0"/>
          </a:p>
        </p:txBody>
      </p:sp>
      <p:sp>
        <p:nvSpPr>
          <p:cNvPr id="531" name="Google Shape;531;p15"/>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o-RO" dirty="0"/>
              <a:t>I</a:t>
            </a:r>
            <a:r>
              <a:rPr lang="en-US" dirty="0" err="1"/>
              <a:t>ntroducere</a:t>
            </a:r>
            <a:r>
              <a:rPr lang="en-US" dirty="0"/>
              <a:t> </a:t>
            </a:r>
            <a:r>
              <a:rPr lang="en-US" dirty="0" err="1"/>
              <a:t>si</a:t>
            </a:r>
            <a:r>
              <a:rPr lang="en-US" dirty="0"/>
              <a:t> </a:t>
            </a:r>
            <a:r>
              <a:rPr lang="en-US" dirty="0" err="1"/>
              <a:t>relationare</a:t>
            </a:r>
            <a:endParaRPr dirty="0"/>
          </a:p>
        </p:txBody>
      </p:sp>
    </p:spTree>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531</Words>
  <Application>Microsoft Office PowerPoint</Application>
  <PresentationFormat>On-screen Show (16:9)</PresentationFormat>
  <Paragraphs>50</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Barlow SemiBold</vt:lpstr>
      <vt:lpstr>Roboto</vt:lpstr>
      <vt:lpstr>Calibri</vt:lpstr>
      <vt:lpstr>Barlow Light</vt:lpstr>
      <vt:lpstr>Barlow</vt:lpstr>
      <vt:lpstr>Arial</vt:lpstr>
      <vt:lpstr>Lodovico template</vt:lpstr>
      <vt:lpstr>Democratie si Liberalism</vt:lpstr>
      <vt:lpstr>1. Democratia</vt:lpstr>
      <vt:lpstr>Ce este democratia?</vt:lpstr>
      <vt:lpstr>PowerPoint Presentation</vt:lpstr>
      <vt:lpstr>Cum este democratia mai buna decat alte forme de guvernare?</vt:lpstr>
      <vt:lpstr>DEMOCRATIE</vt:lpstr>
      <vt:lpstr>De ce are nevoie democratia de educatie?</vt:lpstr>
      <vt:lpstr>Sisteme democratice contemporane</vt:lpstr>
      <vt:lpstr>2. Liberalismul</vt:lpstr>
      <vt:lpstr>Ce este liberalismul?</vt:lpstr>
      <vt:lpstr>Liberalismul in relatie cu democratia</vt:lpstr>
      <vt:lpstr>Priamida drepturilor umane</vt:lpstr>
      <vt:lpstr>Democratie liberala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Democratie si Liberalism</dc:title>
  <cp:lastModifiedBy>ArminC</cp:lastModifiedBy>
  <cp:revision>14</cp:revision>
  <dcterms:modified xsi:type="dcterms:W3CDTF">2021-11-08T14:39:22Z</dcterms:modified>
</cp:coreProperties>
</file>