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86" r:id="rId3"/>
    <p:sldId id="287" r:id="rId4"/>
    <p:sldId id="288" r:id="rId5"/>
    <p:sldId id="261" r:id="rId6"/>
    <p:sldId id="289" r:id="rId7"/>
    <p:sldId id="290" r:id="rId8"/>
    <p:sldId id="291" r:id="rId9"/>
    <p:sldId id="292" r:id="rId10"/>
    <p:sldId id="293" r:id="rId11"/>
    <p:sldId id="278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Titillium Web" panose="020B0604020202020204" charset="-18"/>
      <p:regular r:id="rId18"/>
      <p:bold r:id="rId19"/>
      <p:italic r:id="rId20"/>
      <p:boldItalic r:id="rId21"/>
    </p:embeddedFont>
    <p:embeddedFont>
      <p:font typeface="Titillium Web ExtraLight" panose="020B0604020202020204" charset="-18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11E537-B0C9-4169-9992-1897E596CBBC}">
  <a:tblStyle styleId="{AB11E537-B0C9-4169-9992-1897E596CB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765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580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37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806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598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07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331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ECONOMIA DE PIATA</a:t>
            </a: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F5324F-3C78-453D-8B7F-80605997ECD8}"/>
              </a:ext>
            </a:extLst>
          </p:cNvPr>
          <p:cNvSpPr/>
          <p:nvPr/>
        </p:nvSpPr>
        <p:spPr>
          <a:xfrm>
            <a:off x="1695370" y="4656110"/>
            <a:ext cx="5731510" cy="2616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  <a:tab pos="457200" algn="l"/>
              </a:tabLst>
            </a:pPr>
            <a:r>
              <a:rPr lang="en-US" sz="1100" cap="all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ARMINC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2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3672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Neoclasic</a:t>
            </a:r>
          </a:p>
          <a:p>
            <a:pPr marL="101600" indent="0">
              <a:buNone/>
            </a:pPr>
            <a:r>
              <a:rPr lang="en-US"/>
              <a:t>In acest model statul intervine minim in economie intrucat sistemul economic se autoregleaza. Sistemul economic e corelat de raportul cerere-oferta, oferta fiind considerata cel mai important concept. Scopul statului este sa asigure o masa monetara care sa corespunda cu necesitatile.</a:t>
            </a:r>
          </a:p>
          <a:p>
            <a:br>
              <a:rPr lang="en-US"/>
            </a:br>
            <a:endParaRPr/>
          </a:p>
        </p:txBody>
      </p:sp>
      <p:sp>
        <p:nvSpPr>
          <p:cNvPr id="841" name="Google Shape;841;p22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Modelele economiei de piata</a:t>
            </a:r>
            <a:endParaRPr/>
          </a:p>
        </p:txBody>
      </p:sp>
      <p:sp>
        <p:nvSpPr>
          <p:cNvPr id="842" name="Google Shape;842;p22"/>
          <p:cNvSpPr txBox="1">
            <a:spLocks noGrp="1"/>
          </p:cNvSpPr>
          <p:nvPr>
            <p:ph type="body" idx="2"/>
          </p:nvPr>
        </p:nvSpPr>
        <p:spPr>
          <a:xfrm>
            <a:off x="4694997" y="1218008"/>
            <a:ext cx="3730800" cy="3672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Keynesian</a:t>
            </a:r>
          </a:p>
          <a:p>
            <a:pPr marL="101600" indent="0">
              <a:buNone/>
            </a:pPr>
            <a:r>
              <a:rPr lang="en-US"/>
              <a:t>Sustine ideea ca mecanismele pietii trebuie echilibrate de catre o forta externa, asa ca statul trebuie sa aiba un rol activ in a pastra un raport optim intre somaj si inflatie.</a:t>
            </a:r>
          </a:p>
          <a:p>
            <a:pPr marL="101600" indent="0">
              <a:buNone/>
            </a:pPr>
            <a:r>
              <a:rPr lang="en-US"/>
              <a:t>In modelul keynesian cererea este conceptul cel mai important.</a:t>
            </a:r>
          </a:p>
        </p:txBody>
      </p:sp>
      <p:sp>
        <p:nvSpPr>
          <p:cNvPr id="843" name="Google Shape;843;p2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0314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012" name="Google Shape;1012;p37"/>
          <p:cNvSpPr txBox="1">
            <a:spLocks noGrp="1"/>
          </p:cNvSpPr>
          <p:nvPr>
            <p:ph type="title"/>
          </p:nvPr>
        </p:nvSpPr>
        <p:spPr>
          <a:xfrm>
            <a:off x="424795" y="546866"/>
            <a:ext cx="3067774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SFARSIT!</a:t>
            </a:r>
            <a:endParaRPr sz="6000"/>
          </a:p>
        </p:txBody>
      </p:sp>
      <p:grpSp>
        <p:nvGrpSpPr>
          <p:cNvPr id="6" name="Google Shape;823;p21">
            <a:extLst>
              <a:ext uri="{FF2B5EF4-FFF2-40B4-BE49-F238E27FC236}">
                <a16:creationId xmlns:a16="http://schemas.microsoft.com/office/drawing/2014/main" id="{9A3C3578-7CA6-4540-BD04-ABB7F2764361}"/>
              </a:ext>
            </a:extLst>
          </p:cNvPr>
          <p:cNvGrpSpPr/>
          <p:nvPr/>
        </p:nvGrpSpPr>
        <p:grpSpPr>
          <a:xfrm>
            <a:off x="6152532" y="1042596"/>
            <a:ext cx="2049541" cy="2049503"/>
            <a:chOff x="6643075" y="3664250"/>
            <a:chExt cx="407950" cy="407975"/>
          </a:xfrm>
        </p:grpSpPr>
        <p:sp>
          <p:nvSpPr>
            <p:cNvPr id="7" name="Google Shape;824;p21">
              <a:extLst>
                <a:ext uri="{FF2B5EF4-FFF2-40B4-BE49-F238E27FC236}">
                  <a16:creationId xmlns:a16="http://schemas.microsoft.com/office/drawing/2014/main" id="{8F328B11-DB95-4E13-98C0-2DB23AE7B37F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25;p21">
              <a:extLst>
                <a:ext uri="{FF2B5EF4-FFF2-40B4-BE49-F238E27FC236}">
                  <a16:creationId xmlns:a16="http://schemas.microsoft.com/office/drawing/2014/main" id="{1738EFE7-771F-497B-A64C-EBA10807FB37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826;p21">
            <a:extLst>
              <a:ext uri="{FF2B5EF4-FFF2-40B4-BE49-F238E27FC236}">
                <a16:creationId xmlns:a16="http://schemas.microsoft.com/office/drawing/2014/main" id="{DAE90A41-1597-4D50-9ECE-026135CEEE1A}"/>
              </a:ext>
            </a:extLst>
          </p:cNvPr>
          <p:cNvGrpSpPr/>
          <p:nvPr/>
        </p:nvGrpSpPr>
        <p:grpSpPr>
          <a:xfrm rot="-587398">
            <a:off x="6031854" y="3358946"/>
            <a:ext cx="842620" cy="842572"/>
            <a:chOff x="576250" y="4319400"/>
            <a:chExt cx="442075" cy="442050"/>
          </a:xfrm>
        </p:grpSpPr>
        <p:sp>
          <p:nvSpPr>
            <p:cNvPr id="10" name="Google Shape;827;p21">
              <a:extLst>
                <a:ext uri="{FF2B5EF4-FFF2-40B4-BE49-F238E27FC236}">
                  <a16:creationId xmlns:a16="http://schemas.microsoft.com/office/drawing/2014/main" id="{F7A29FE7-9FD2-4BAD-B5D9-3B3DE1AD4038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28;p21">
              <a:extLst>
                <a:ext uri="{FF2B5EF4-FFF2-40B4-BE49-F238E27FC236}">
                  <a16:creationId xmlns:a16="http://schemas.microsoft.com/office/drawing/2014/main" id="{07169DF3-790D-45FF-A836-576D7530400E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29;p21">
              <a:extLst>
                <a:ext uri="{FF2B5EF4-FFF2-40B4-BE49-F238E27FC236}">
                  <a16:creationId xmlns:a16="http://schemas.microsoft.com/office/drawing/2014/main" id="{EB7D876E-E718-4B94-BA22-5B3912744520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30;p21">
              <a:extLst>
                <a:ext uri="{FF2B5EF4-FFF2-40B4-BE49-F238E27FC236}">
                  <a16:creationId xmlns:a16="http://schemas.microsoft.com/office/drawing/2014/main" id="{9B1D7EFD-9404-44AA-9198-2A9A8BAD1E6B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831;p21">
            <a:extLst>
              <a:ext uri="{FF2B5EF4-FFF2-40B4-BE49-F238E27FC236}">
                <a16:creationId xmlns:a16="http://schemas.microsoft.com/office/drawing/2014/main" id="{68BDE823-897B-48C5-BFC6-C80ABC18ED3A}"/>
              </a:ext>
            </a:extLst>
          </p:cNvPr>
          <p:cNvSpPr/>
          <p:nvPr/>
        </p:nvSpPr>
        <p:spPr>
          <a:xfrm>
            <a:off x="5662064" y="1515919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32;p21">
            <a:extLst>
              <a:ext uri="{FF2B5EF4-FFF2-40B4-BE49-F238E27FC236}">
                <a16:creationId xmlns:a16="http://schemas.microsoft.com/office/drawing/2014/main" id="{DCF359CB-ADC1-4DE9-8A58-32559A4505CB}"/>
              </a:ext>
            </a:extLst>
          </p:cNvPr>
          <p:cNvSpPr/>
          <p:nvPr/>
        </p:nvSpPr>
        <p:spPr>
          <a:xfrm rot="2697547">
            <a:off x="7773138" y="3081950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33;p21">
            <a:extLst>
              <a:ext uri="{FF2B5EF4-FFF2-40B4-BE49-F238E27FC236}">
                <a16:creationId xmlns:a16="http://schemas.microsoft.com/office/drawing/2014/main" id="{06BD8C7F-8A48-4B91-A642-7C4A7BE7433F}"/>
              </a:ext>
            </a:extLst>
          </p:cNvPr>
          <p:cNvSpPr/>
          <p:nvPr/>
        </p:nvSpPr>
        <p:spPr>
          <a:xfrm>
            <a:off x="8157856" y="2816852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34;p21">
            <a:extLst>
              <a:ext uri="{FF2B5EF4-FFF2-40B4-BE49-F238E27FC236}">
                <a16:creationId xmlns:a16="http://schemas.microsoft.com/office/drawing/2014/main" id="{4A395E7C-071A-45CC-9FD2-991C43669218}"/>
              </a:ext>
            </a:extLst>
          </p:cNvPr>
          <p:cNvSpPr/>
          <p:nvPr/>
        </p:nvSpPr>
        <p:spPr>
          <a:xfrm rot="1280241">
            <a:off x="5440111" y="2438576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F33D8AB-767C-4D1C-AAC6-CE1D6D081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51" y="1594926"/>
            <a:ext cx="2672095" cy="2672095"/>
          </a:xfrm>
          <a:prstGeom prst="teardrop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A54BDC-1A0A-4E4B-91B6-709CE6001850}"/>
              </a:ext>
            </a:extLst>
          </p:cNvPr>
          <p:cNvSpPr txBox="1"/>
          <p:nvPr/>
        </p:nvSpPr>
        <p:spPr>
          <a:xfrm>
            <a:off x="286449" y="4396579"/>
            <a:ext cx="3344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Titillium Web" panose="020B0604020202020204" charset="0"/>
              </a:rPr>
              <a:t>CHANCHIAN ARMIN ANDREI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2"/>
          <p:cNvSpPr txBox="1">
            <a:spLocks noGrp="1"/>
          </p:cNvSpPr>
          <p:nvPr>
            <p:ph type="body" idx="1"/>
          </p:nvPr>
        </p:nvSpPr>
        <p:spPr>
          <a:xfrm>
            <a:off x="718203" y="2571748"/>
            <a:ext cx="3730800" cy="2064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/>
              <a:t>Caracteristicile proprietatii:</a:t>
            </a:r>
          </a:p>
          <a:p>
            <a:r>
              <a:rPr lang="en-US"/>
              <a:t>dreptul de posesiune</a:t>
            </a:r>
          </a:p>
          <a:p>
            <a:r>
              <a:rPr lang="en-US"/>
              <a:t>dreptul de dispozitie</a:t>
            </a:r>
          </a:p>
          <a:p>
            <a:r>
              <a:rPr lang="en-US"/>
              <a:t>dreptul de uzufruct</a:t>
            </a:r>
          </a:p>
          <a:p>
            <a:r>
              <a:rPr lang="en-US"/>
              <a:t>dreptul de folosinta</a:t>
            </a:r>
          </a:p>
        </p:txBody>
      </p:sp>
      <p:sp>
        <p:nvSpPr>
          <p:cNvPr id="841" name="Google Shape;841;p22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Proprietatea</a:t>
            </a:r>
            <a:endParaRPr/>
          </a:p>
        </p:txBody>
      </p:sp>
      <p:sp>
        <p:nvSpPr>
          <p:cNvPr id="843" name="Google Shape;843;p2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3B59A1-2048-4C3D-A190-9133467CB574}"/>
              </a:ext>
            </a:extLst>
          </p:cNvPr>
          <p:cNvSpPr txBox="1"/>
          <p:nvPr/>
        </p:nvSpPr>
        <p:spPr>
          <a:xfrm>
            <a:off x="739674" y="1407367"/>
            <a:ext cx="3730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Titillium Web" panose="020B0604020202020204" charset="0"/>
              </a:rPr>
              <a:t>Este sursa generatoare a activitatii economice.</a:t>
            </a:r>
            <a:br>
              <a:rPr lang="en-US" sz="2000">
                <a:latin typeface="Titillium Web" panose="020B0604020202020204" charset="0"/>
              </a:rPr>
            </a:br>
            <a:endParaRPr lang="en-US" sz="2000">
              <a:latin typeface="Titillium Web" panose="020B0604020202020204" charset="0"/>
            </a:endParaRPr>
          </a:p>
        </p:txBody>
      </p:sp>
      <p:sp>
        <p:nvSpPr>
          <p:cNvPr id="9" name="Google Shape;840;p22">
            <a:extLst>
              <a:ext uri="{FF2B5EF4-FFF2-40B4-BE49-F238E27FC236}">
                <a16:creationId xmlns:a16="http://schemas.microsoft.com/office/drawing/2014/main" id="{F7328F86-EE52-447C-BC9C-0BD5AA769A42}"/>
              </a:ext>
            </a:extLst>
          </p:cNvPr>
          <p:cNvSpPr txBox="1">
            <a:spLocks/>
          </p:cNvSpPr>
          <p:nvPr/>
        </p:nvSpPr>
        <p:spPr>
          <a:xfrm>
            <a:off x="4673529" y="1407367"/>
            <a:ext cx="3730800" cy="3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▫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●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○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■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101600" indent="0">
              <a:buFont typeface="Titillium Web"/>
              <a:buNone/>
            </a:pPr>
            <a:r>
              <a:rPr lang="it-IT"/>
              <a:t>Proprietatea:</a:t>
            </a:r>
          </a:p>
          <a:p>
            <a:r>
              <a:rPr lang="it-IT"/>
              <a:t>obiect</a:t>
            </a:r>
          </a:p>
          <a:p>
            <a:r>
              <a:rPr lang="it-IT"/>
              <a:t>subiect</a:t>
            </a:r>
          </a:p>
          <a:p>
            <a:pPr lvl="1"/>
            <a:r>
              <a:rPr lang="it-IT"/>
              <a:t>indivizi</a:t>
            </a:r>
          </a:p>
          <a:p>
            <a:pPr lvl="2"/>
            <a:r>
              <a:rPr lang="it-IT"/>
              <a:t>producatori</a:t>
            </a:r>
          </a:p>
          <a:p>
            <a:pPr lvl="2"/>
            <a:r>
              <a:rPr lang="it-IT"/>
              <a:t>neproducatori</a:t>
            </a:r>
          </a:p>
          <a:p>
            <a:pPr lvl="1"/>
            <a:r>
              <a:rPr lang="it-IT"/>
              <a:t>sociogrupuri (cooperative)</a:t>
            </a:r>
          </a:p>
          <a:p>
            <a:pPr lvl="1"/>
            <a:r>
              <a:rPr lang="it-IT"/>
              <a:t>organizatii</a:t>
            </a:r>
          </a:p>
        </p:txBody>
      </p:sp>
    </p:spTree>
    <p:extLst>
      <p:ext uri="{BB962C8B-B14F-4D97-AF65-F5344CB8AC3E}">
        <p14:creationId xmlns:p14="http://schemas.microsoft.com/office/powerpoint/2010/main" val="144074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2"/>
          <p:cNvSpPr txBox="1">
            <a:spLocks noGrp="1"/>
          </p:cNvSpPr>
          <p:nvPr>
            <p:ph type="body" idx="2"/>
          </p:nvPr>
        </p:nvSpPr>
        <p:spPr>
          <a:xfrm>
            <a:off x="4673528" y="594835"/>
            <a:ext cx="3730800" cy="3211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/>
              <a:t>Forma de proprietate:</a:t>
            </a:r>
          </a:p>
          <a:p>
            <a:r>
              <a:rPr lang="en-US"/>
              <a:t>publica (de stat)</a:t>
            </a:r>
          </a:p>
          <a:p>
            <a:r>
              <a:rPr lang="en-US"/>
              <a:t>privata</a:t>
            </a:r>
          </a:p>
        </p:txBody>
      </p:sp>
      <p:sp>
        <p:nvSpPr>
          <p:cNvPr id="843" name="Google Shape;843;p2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649F9-3E29-4C47-B36D-02D7707A2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674" y="594835"/>
            <a:ext cx="3730800" cy="2853900"/>
          </a:xfrm>
        </p:spPr>
        <p:txBody>
          <a:bodyPr/>
          <a:lstStyle/>
          <a:p>
            <a:pPr marL="101600" indent="0">
              <a:buNone/>
            </a:pPr>
            <a:r>
              <a:rPr lang="en-US"/>
              <a:t>Bunurile se impart:</a:t>
            </a:r>
          </a:p>
          <a:p>
            <a:r>
              <a:rPr lang="en-US"/>
              <a:t>dupa forma materiala</a:t>
            </a:r>
          </a:p>
          <a:p>
            <a:pPr lvl="1"/>
            <a:r>
              <a:rPr lang="en-US"/>
              <a:t>obiecte stabile</a:t>
            </a:r>
          </a:p>
          <a:p>
            <a:pPr lvl="1"/>
            <a:r>
              <a:rPr lang="en-US"/>
              <a:t>servicii si informati</a:t>
            </a:r>
          </a:p>
          <a:p>
            <a:r>
              <a:rPr lang="en-US"/>
              <a:t>dupa finalitate</a:t>
            </a:r>
          </a:p>
          <a:p>
            <a:pPr lvl="1"/>
            <a:r>
              <a:rPr lang="en-US"/>
              <a:t>satisfactor</a:t>
            </a:r>
          </a:p>
          <a:p>
            <a:pPr lvl="1"/>
            <a:r>
              <a:rPr lang="en-US"/>
              <a:t>prodfactor</a:t>
            </a:r>
          </a:p>
          <a:p>
            <a:r>
              <a:rPr lang="en-US"/>
              <a:t>dupa modul in care circula</a:t>
            </a:r>
          </a:p>
          <a:p>
            <a:pPr lvl="1"/>
            <a:r>
              <a:rPr lang="en-US"/>
              <a:t>marfuri (vanzare/cumparare)</a:t>
            </a:r>
          </a:p>
          <a:p>
            <a:pPr lvl="1"/>
            <a:r>
              <a:rPr lang="en-US"/>
              <a:t>bunuri care nu sunt marfuri (donatii, cadouri, mosteniri)</a:t>
            </a:r>
          </a:p>
        </p:txBody>
      </p:sp>
    </p:spTree>
    <p:extLst>
      <p:ext uri="{BB962C8B-B14F-4D97-AF65-F5344CB8AC3E}">
        <p14:creationId xmlns:p14="http://schemas.microsoft.com/office/powerpoint/2010/main" val="274538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2"/>
          <p:cNvSpPr txBox="1">
            <a:spLocks noGrp="1"/>
          </p:cNvSpPr>
          <p:nvPr>
            <p:ph type="body" idx="1"/>
          </p:nvPr>
        </p:nvSpPr>
        <p:spPr>
          <a:xfrm>
            <a:off x="4690331" y="1470670"/>
            <a:ext cx="4014575" cy="3361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it-IT"/>
              <a:t>Libera initiativa:</a:t>
            </a:r>
          </a:p>
          <a:p>
            <a:r>
              <a:rPr lang="it-IT"/>
              <a:t>se aplica tuturor</a:t>
            </a:r>
          </a:p>
          <a:p>
            <a:r>
              <a:rPr lang="it-IT"/>
              <a:t>nu ingradeste pe nimeni in promovarea sa</a:t>
            </a:r>
          </a:p>
          <a:p>
            <a:r>
              <a:rPr lang="it-IT"/>
              <a:t>nu implica costuri sau alte conditii materiale precum niciun agent economic</a:t>
            </a:r>
          </a:p>
        </p:txBody>
      </p:sp>
      <p:sp>
        <p:nvSpPr>
          <p:cNvPr id="841" name="Google Shape;841;p22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Libera initiativa</a:t>
            </a:r>
            <a:endParaRPr/>
          </a:p>
        </p:txBody>
      </p:sp>
      <p:sp>
        <p:nvSpPr>
          <p:cNvPr id="842" name="Google Shape;842;p22"/>
          <p:cNvSpPr txBox="1">
            <a:spLocks noGrp="1"/>
          </p:cNvSpPr>
          <p:nvPr>
            <p:ph type="body" idx="2"/>
          </p:nvPr>
        </p:nvSpPr>
        <p:spPr>
          <a:xfrm>
            <a:off x="546750" y="2571750"/>
            <a:ext cx="4014575" cy="2260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it-IT"/>
              <a:t>Fundamente:</a:t>
            </a:r>
          </a:p>
          <a:p>
            <a:r>
              <a:rPr lang="it-IT"/>
              <a:t>societatea democratica -&gt; societatea totalitara -&gt; plan centralizat</a:t>
            </a:r>
          </a:p>
          <a:p>
            <a:r>
              <a:rPr lang="it-IT"/>
              <a:t>proprietatea privata</a:t>
            </a:r>
          </a:p>
        </p:txBody>
      </p:sp>
      <p:sp>
        <p:nvSpPr>
          <p:cNvPr id="843" name="Google Shape;843;p2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CF28C-91D8-4B98-A3EF-4E14919AEA0B}"/>
              </a:ext>
            </a:extLst>
          </p:cNvPr>
          <p:cNvSpPr txBox="1"/>
          <p:nvPr/>
        </p:nvSpPr>
        <p:spPr>
          <a:xfrm>
            <a:off x="654403" y="1470670"/>
            <a:ext cx="3799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Titillium Web" panose="020B0604020202020204" charset="0"/>
              </a:rPr>
              <a:t>Reprezinta libertatea agentilor economici de a actiona pentru realizarea propriilor interese.</a:t>
            </a:r>
          </a:p>
        </p:txBody>
      </p:sp>
    </p:spTree>
    <p:extLst>
      <p:ext uri="{BB962C8B-B14F-4D97-AF65-F5344CB8AC3E}">
        <p14:creationId xmlns:p14="http://schemas.microsoft.com/office/powerpoint/2010/main" val="422460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29000" y="1022550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2000"/>
              <a:t>Drepturi:</a:t>
            </a:r>
          </a:p>
          <a:p>
            <a:r>
              <a:rPr lang="en-US" sz="2000"/>
              <a:t>dreptul agentilor economici de a-si dezvolta mentine, sau restrange actiunile lor</a:t>
            </a:r>
          </a:p>
          <a:p>
            <a:r>
              <a:rPr lang="en-US" sz="2000"/>
              <a:t>dreptul de a consuma bunurile de care dispun asa cum considera</a:t>
            </a:r>
          </a:p>
          <a:p>
            <a:r>
              <a:rPr lang="en-US" sz="2000"/>
              <a:t>dreptul de a se angaja in mod liber in ack de schimb</a:t>
            </a:r>
          </a:p>
          <a:p>
            <a:r>
              <a:rPr lang="en-US" sz="2000"/>
              <a:t>dreptul de a se asocia in societati comerciale, asociatii</a:t>
            </a:r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2"/>
          <p:cNvSpPr txBox="1">
            <a:spLocks noGrp="1"/>
          </p:cNvSpPr>
          <p:nvPr>
            <p:ph type="body" idx="1"/>
          </p:nvPr>
        </p:nvSpPr>
        <p:spPr>
          <a:xfrm>
            <a:off x="420492" y="1273291"/>
            <a:ext cx="4061854" cy="3755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/>
              <a:t>Dupa influenta agentilor economici</a:t>
            </a:r>
            <a:endParaRPr lang="en-US" sz="1800"/>
          </a:p>
          <a:p>
            <a:pPr marL="742950" lvl="1" indent="-285750"/>
            <a:r>
              <a:rPr lang="en-US" sz="1800"/>
              <a:t>preturi libere – se formeaza in conditiile unei concurente perfecte si nici unul dintre agentii economici nu poate influenta nivelul pretului</a:t>
            </a:r>
          </a:p>
          <a:p>
            <a:pPr marL="742950" lvl="1" indent="-285750"/>
            <a:r>
              <a:rPr lang="en-US" sz="1800"/>
              <a:t>preturi administrate (reglementate) – se formeaza sub influenta agentilor economici cu pozitie dominanta pe piata sau sub influenta statului</a:t>
            </a:r>
            <a:endParaRPr sz="1800"/>
          </a:p>
        </p:txBody>
      </p:sp>
      <p:sp>
        <p:nvSpPr>
          <p:cNvPr id="841" name="Google Shape;841;p22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Preturile</a:t>
            </a:r>
            <a:endParaRPr/>
          </a:p>
        </p:txBody>
      </p:sp>
      <p:sp>
        <p:nvSpPr>
          <p:cNvPr id="842" name="Google Shape;842;p22"/>
          <p:cNvSpPr txBox="1">
            <a:spLocks noGrp="1"/>
          </p:cNvSpPr>
          <p:nvPr>
            <p:ph type="body" idx="2"/>
          </p:nvPr>
        </p:nvSpPr>
        <p:spPr>
          <a:xfrm>
            <a:off x="4855775" y="1273291"/>
            <a:ext cx="3730800" cy="3755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1800"/>
              <a:t>Dupa sistemul de formare al preturilor de comercializare</a:t>
            </a:r>
            <a:endParaRPr lang="it-IT" sz="1800"/>
          </a:p>
          <a:p>
            <a:pPr marL="800100" lvl="1" indent="-342900"/>
            <a:r>
              <a:rPr lang="it-IT" sz="1800"/>
              <a:t>preturi fara tva</a:t>
            </a:r>
          </a:p>
          <a:p>
            <a:pPr marL="800100" lvl="1" indent="-342900"/>
            <a:r>
              <a:rPr lang="it-IT" sz="1800"/>
              <a:t>preturi cu tva</a:t>
            </a:r>
          </a:p>
          <a:p>
            <a:pPr marL="800100" lvl="1" indent="-342900"/>
            <a:endParaRPr lang="it-IT" sz="1800"/>
          </a:p>
          <a:p>
            <a:pPr marL="342900" indent="-342900"/>
            <a:r>
              <a:rPr lang="en-US" sz="1800"/>
              <a:t>Dupa gradul de flexibilitate al pretului</a:t>
            </a:r>
            <a:endParaRPr sz="1800"/>
          </a:p>
        </p:txBody>
      </p:sp>
      <p:sp>
        <p:nvSpPr>
          <p:cNvPr id="843" name="Google Shape;843;p2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071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Tipul modern de economie</a:t>
            </a:r>
            <a:endParaRPr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/>
              <a:t>Libera initiativa apare in conditiile proprietatii private si determina realizarea unei activitati eficiente pentru proprietar si pentru societate. Este insa ingradita in prezenta monopolurilor, regulilor juridice/sanitare/de functionare si in economiile unde exista un sector privat puternic si preponderent.</a:t>
            </a:r>
          </a:p>
          <a:p>
            <a:r>
              <a:rPr lang="en-US" sz="2000"/>
              <a:t>In cadrul liberei initiative, fiecare individ este liber sa produca, sa obtina un venit si sa-l cheltuiasca dupa propria vointa; sa intreprinda, gestioneze, conduca si/sau organizeze o activitate economica; sa economiseasca o parte din venit; sa-si urmareasca propriile interese tinand cont de necesitatea armonizarii acesteia cu interesele generale ale societatii.</a:t>
            </a:r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2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3524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/>
              <a:t>Caracteristicile economiei de piata:</a:t>
            </a:r>
          </a:p>
          <a:p>
            <a:r>
              <a:rPr lang="en-US"/>
              <a:t>este multipolara si descentralizata (exista o pluralitate de centre de initiativa, decizie, organizare)</a:t>
            </a:r>
          </a:p>
          <a:p>
            <a:r>
              <a:rPr lang="en-US"/>
              <a:t>este bazata pe intreprinderi</a:t>
            </a:r>
          </a:p>
          <a:p>
            <a:r>
              <a:rPr lang="en-US"/>
              <a:t>unitatea de calcul este moneda</a:t>
            </a:r>
          </a:p>
          <a:p>
            <a:endParaRPr lang="en-US"/>
          </a:p>
        </p:txBody>
      </p:sp>
      <p:sp>
        <p:nvSpPr>
          <p:cNvPr id="842" name="Google Shape;842;p22"/>
          <p:cNvSpPr txBox="1">
            <a:spLocks noGrp="1"/>
          </p:cNvSpPr>
          <p:nvPr>
            <p:ph type="body" idx="2"/>
          </p:nvPr>
        </p:nvSpPr>
        <p:spPr>
          <a:xfrm>
            <a:off x="4694997" y="1218008"/>
            <a:ext cx="3730800" cy="3524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are ca scop central profitul</a:t>
            </a:r>
          </a:p>
          <a:p>
            <a:r>
              <a:rPr lang="en-US"/>
              <a:t>statul intervine in economia de piata indirect si global (nu sutine mecanismele pietii dar le coreleaza si completeaza)</a:t>
            </a:r>
          </a:p>
          <a:p>
            <a:r>
              <a:rPr lang="en-US"/>
              <a:t>predomina proprietatea privata</a:t>
            </a:r>
            <a:endParaRPr/>
          </a:p>
        </p:txBody>
      </p:sp>
      <p:sp>
        <p:nvSpPr>
          <p:cNvPr id="843" name="Google Shape;843;p2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338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2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76860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/>
              <a:t>Mecanismul principal este cel concurential.</a:t>
            </a:r>
          </a:p>
          <a:p>
            <a:pPr marL="101600" indent="0">
              <a:buNone/>
            </a:pPr>
            <a:r>
              <a:rPr lang="en-US"/>
              <a:t>Dupa obiectul tranzactiei exista 5 tipuri de piete:</a:t>
            </a:r>
          </a:p>
          <a:p>
            <a:r>
              <a:rPr lang="en-US"/>
              <a:t>Piata muncii</a:t>
            </a:r>
          </a:p>
          <a:p>
            <a:r>
              <a:rPr lang="en-US"/>
              <a:t>Piata de capital</a:t>
            </a:r>
          </a:p>
          <a:p>
            <a:r>
              <a:rPr lang="en-US"/>
              <a:t>Piata monetar-valutara</a:t>
            </a:r>
          </a:p>
          <a:p>
            <a:r>
              <a:rPr lang="en-US"/>
              <a:t>Piata valorilor mobiliare</a:t>
            </a:r>
          </a:p>
          <a:p>
            <a:r>
              <a:rPr lang="en-US"/>
              <a:t>Piata bunurilor si serviciiilor</a:t>
            </a:r>
          </a:p>
        </p:txBody>
      </p:sp>
      <p:sp>
        <p:nvSpPr>
          <p:cNvPr id="841" name="Google Shape;841;p22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Mecanismele economiei de piata</a:t>
            </a:r>
            <a:endParaRPr/>
          </a:p>
        </p:txBody>
      </p:sp>
      <p:sp>
        <p:nvSpPr>
          <p:cNvPr id="843" name="Google Shape;843;p2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1527589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563</Words>
  <Application>Microsoft Office PowerPoint</Application>
  <PresentationFormat>On-screen Show (16:9)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Titillium Web</vt:lpstr>
      <vt:lpstr>Arial</vt:lpstr>
      <vt:lpstr>Titillium Web ExtraLight</vt:lpstr>
      <vt:lpstr>Thaliard template</vt:lpstr>
      <vt:lpstr>ECONOMIA DE PIATA</vt:lpstr>
      <vt:lpstr>Proprietatea</vt:lpstr>
      <vt:lpstr>PowerPoint Presentation</vt:lpstr>
      <vt:lpstr>Libera initiativa</vt:lpstr>
      <vt:lpstr>PowerPoint Presentation</vt:lpstr>
      <vt:lpstr>Preturile</vt:lpstr>
      <vt:lpstr>Tipul modern de economie</vt:lpstr>
      <vt:lpstr>PowerPoint Presentation</vt:lpstr>
      <vt:lpstr>Mecanismele economiei de piata</vt:lpstr>
      <vt:lpstr>Modelele economiei de piata</vt:lpstr>
      <vt:lpstr>SFARSIT!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ECONOMIA DE PIATA</dc:title>
  <cp:lastModifiedBy>ArminC</cp:lastModifiedBy>
  <cp:revision>16</cp:revision>
  <dcterms:modified xsi:type="dcterms:W3CDTF">2021-11-08T14:35:56Z</dcterms:modified>
</cp:coreProperties>
</file>