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36"/>
  </p:notesMasterIdLst>
  <p:sldIdLst>
    <p:sldId id="256" r:id="rId2"/>
    <p:sldId id="257" r:id="rId3"/>
    <p:sldId id="259" r:id="rId4"/>
    <p:sldId id="284" r:id="rId5"/>
    <p:sldId id="286" r:id="rId6"/>
    <p:sldId id="288" r:id="rId7"/>
    <p:sldId id="289" r:id="rId8"/>
    <p:sldId id="290" r:id="rId9"/>
    <p:sldId id="291" r:id="rId10"/>
    <p:sldId id="292" r:id="rId11"/>
    <p:sldId id="301" r:id="rId12"/>
    <p:sldId id="294" r:id="rId13"/>
    <p:sldId id="295" r:id="rId14"/>
    <p:sldId id="296" r:id="rId15"/>
    <p:sldId id="321" r:id="rId16"/>
    <p:sldId id="297" r:id="rId17"/>
    <p:sldId id="299" r:id="rId18"/>
    <p:sldId id="300" r:id="rId19"/>
    <p:sldId id="303" r:id="rId20"/>
    <p:sldId id="304" r:id="rId21"/>
    <p:sldId id="305" r:id="rId22"/>
    <p:sldId id="306" r:id="rId23"/>
    <p:sldId id="308" r:id="rId24"/>
    <p:sldId id="310" r:id="rId25"/>
    <p:sldId id="312" r:id="rId26"/>
    <p:sldId id="313" r:id="rId27"/>
    <p:sldId id="315" r:id="rId28"/>
    <p:sldId id="316" r:id="rId29"/>
    <p:sldId id="317" r:id="rId30"/>
    <p:sldId id="319" r:id="rId31"/>
    <p:sldId id="322" r:id="rId32"/>
    <p:sldId id="324" r:id="rId33"/>
    <p:sldId id="280" r:id="rId34"/>
    <p:sldId id="258" r:id="rId35"/>
  </p:sldIdLst>
  <p:sldSz cx="9144000" cy="5143500" type="screen16x9"/>
  <p:notesSz cx="6858000" cy="9144000"/>
  <p:embeddedFontLst>
    <p:embeddedFont>
      <p:font typeface="Calibri" panose="020F0502020204030204" pitchFamily="34" charset="0"/>
      <p:regular r:id="rId37"/>
      <p:bold r:id="rId38"/>
      <p:italic r:id="rId39"/>
      <p:boldItalic r:id="rId40"/>
    </p:embeddedFont>
    <p:embeddedFont>
      <p:font typeface="Cinzel" panose="020B0604020202020204" charset="-18"/>
      <p:regular r:id="rId41"/>
      <p:bold r:id="rId42"/>
    </p:embeddedFont>
    <p:embeddedFont>
      <p:font typeface="Libre Baskerville" panose="020B0604020202020204" charset="0"/>
      <p:regular r:id="rId43"/>
      <p:bold r:id="rId44"/>
      <p: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839D4D-E805-43B7-A6EB-022E04D28261}">
  <a:tblStyle styleId="{21839D4D-E805-43B7-A6EB-022E04D28261}"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4660"/>
  </p:normalViewPr>
  <p:slideViewPr>
    <p:cSldViewPr snapToGrid="0">
      <p:cViewPr varScale="1">
        <p:scale>
          <a:sx n="95" d="100"/>
          <a:sy n="95" d="100"/>
        </p:scale>
        <p:origin x="61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 name="Shape 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 name="Shape 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882298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 name="Shape 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16247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 name="Shape 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46189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 name="Shape 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00870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 name="Shape 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23595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29020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 name="Shape 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00815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 name="Shape 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8433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 name="Shape 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288188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 name="Shape 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71414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 name="Shape 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 name="Shape 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333688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 name="Shape 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486224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8516309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 name="Shape 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049028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957906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 name="Shape 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812918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14594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 name="Shape 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585926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 name="Shape 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964437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 name="Shape 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96345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161367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 name="Shape 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8804579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 name="Shape 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57064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10241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 name="Shape 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30801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 name="Shape 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590030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 name="Shape 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29114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 name="Shape 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603321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2798700" y="1991850"/>
            <a:ext cx="3546600" cy="1159800"/>
          </a:xfrm>
          <a:prstGeom prst="rect">
            <a:avLst/>
          </a:prstGeom>
        </p:spPr>
        <p:txBody>
          <a:bodyPr spcFirstLastPara="1" wrap="square" lIns="91425" tIns="91425" rIns="91425" bIns="91425" anchor="ctr" anchorCtr="0"/>
          <a:lstStyle>
            <a:lvl1pPr lvl="0" algn="ctr">
              <a:spcBef>
                <a:spcPts val="0"/>
              </a:spcBef>
              <a:spcAft>
                <a:spcPts val="0"/>
              </a:spcAft>
              <a:buClr>
                <a:srgbClr val="403228"/>
              </a:buClr>
              <a:buSzPts val="3600"/>
              <a:buNone/>
              <a:defRPr sz="3600">
                <a:solidFill>
                  <a:srgbClr val="403228"/>
                </a:solidFill>
              </a:defRPr>
            </a:lvl1pPr>
            <a:lvl2pPr lvl="1" algn="ctr">
              <a:spcBef>
                <a:spcPts val="0"/>
              </a:spcBef>
              <a:spcAft>
                <a:spcPts val="0"/>
              </a:spcAft>
              <a:buClr>
                <a:srgbClr val="403228"/>
              </a:buClr>
              <a:buSzPts val="3600"/>
              <a:buNone/>
              <a:defRPr sz="3600">
                <a:solidFill>
                  <a:srgbClr val="403228"/>
                </a:solidFill>
              </a:defRPr>
            </a:lvl2pPr>
            <a:lvl3pPr lvl="2" algn="ctr">
              <a:spcBef>
                <a:spcPts val="0"/>
              </a:spcBef>
              <a:spcAft>
                <a:spcPts val="0"/>
              </a:spcAft>
              <a:buClr>
                <a:srgbClr val="403228"/>
              </a:buClr>
              <a:buSzPts val="3600"/>
              <a:buNone/>
              <a:defRPr sz="3600">
                <a:solidFill>
                  <a:srgbClr val="403228"/>
                </a:solidFill>
              </a:defRPr>
            </a:lvl3pPr>
            <a:lvl4pPr lvl="3" algn="ctr">
              <a:spcBef>
                <a:spcPts val="0"/>
              </a:spcBef>
              <a:spcAft>
                <a:spcPts val="0"/>
              </a:spcAft>
              <a:buClr>
                <a:srgbClr val="403228"/>
              </a:buClr>
              <a:buSzPts val="3600"/>
              <a:buNone/>
              <a:defRPr sz="3600">
                <a:solidFill>
                  <a:srgbClr val="403228"/>
                </a:solidFill>
              </a:defRPr>
            </a:lvl4pPr>
            <a:lvl5pPr lvl="4" algn="ctr">
              <a:spcBef>
                <a:spcPts val="0"/>
              </a:spcBef>
              <a:spcAft>
                <a:spcPts val="0"/>
              </a:spcAft>
              <a:buClr>
                <a:srgbClr val="403228"/>
              </a:buClr>
              <a:buSzPts val="3600"/>
              <a:buNone/>
              <a:defRPr sz="3600">
                <a:solidFill>
                  <a:srgbClr val="403228"/>
                </a:solidFill>
              </a:defRPr>
            </a:lvl5pPr>
            <a:lvl6pPr lvl="5" algn="ctr">
              <a:spcBef>
                <a:spcPts val="0"/>
              </a:spcBef>
              <a:spcAft>
                <a:spcPts val="0"/>
              </a:spcAft>
              <a:buClr>
                <a:srgbClr val="403228"/>
              </a:buClr>
              <a:buSzPts val="3600"/>
              <a:buNone/>
              <a:defRPr sz="3600">
                <a:solidFill>
                  <a:srgbClr val="403228"/>
                </a:solidFill>
              </a:defRPr>
            </a:lvl6pPr>
            <a:lvl7pPr lvl="6" algn="ctr">
              <a:spcBef>
                <a:spcPts val="0"/>
              </a:spcBef>
              <a:spcAft>
                <a:spcPts val="0"/>
              </a:spcAft>
              <a:buClr>
                <a:srgbClr val="403228"/>
              </a:buClr>
              <a:buSzPts val="3600"/>
              <a:buNone/>
              <a:defRPr sz="3600">
                <a:solidFill>
                  <a:srgbClr val="403228"/>
                </a:solidFill>
              </a:defRPr>
            </a:lvl7pPr>
            <a:lvl8pPr lvl="7" algn="ctr">
              <a:spcBef>
                <a:spcPts val="0"/>
              </a:spcBef>
              <a:spcAft>
                <a:spcPts val="0"/>
              </a:spcAft>
              <a:buClr>
                <a:srgbClr val="403228"/>
              </a:buClr>
              <a:buSzPts val="3600"/>
              <a:buNone/>
              <a:defRPr sz="3600">
                <a:solidFill>
                  <a:srgbClr val="403228"/>
                </a:solidFill>
              </a:defRPr>
            </a:lvl8pPr>
            <a:lvl9pPr lvl="8" algn="ctr">
              <a:spcBef>
                <a:spcPts val="0"/>
              </a:spcBef>
              <a:spcAft>
                <a:spcPts val="0"/>
              </a:spcAft>
              <a:buClr>
                <a:srgbClr val="403228"/>
              </a:buClr>
              <a:buSzPts val="3600"/>
              <a:buNone/>
              <a:defRPr sz="3600">
                <a:solidFill>
                  <a:srgbClr val="403228"/>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bg>
      <p:bgPr>
        <a:blipFill>
          <a:blip r:embed="rId2">
            <a:alphaModFix/>
          </a:blip>
          <a:stretch>
            <a:fillRect/>
          </a:stretch>
        </a:blipFill>
        <a:effectLst/>
      </p:bgPr>
    </p:bg>
    <p:spTree>
      <p:nvGrpSpPr>
        <p:cNvPr id="1" name="Shape 10"/>
        <p:cNvGrpSpPr/>
        <p:nvPr/>
      </p:nvGrpSpPr>
      <p:grpSpPr>
        <a:xfrm>
          <a:off x="0" y="0"/>
          <a:ext cx="0" cy="0"/>
          <a:chOff x="0" y="0"/>
          <a:chExt cx="0" cy="0"/>
        </a:xfrm>
      </p:grpSpPr>
      <p:sp>
        <p:nvSpPr>
          <p:cNvPr id="11" name="Shape 11"/>
          <p:cNvSpPr/>
          <p:nvPr/>
        </p:nvSpPr>
        <p:spPr>
          <a:xfrm>
            <a:off x="1411350" y="1333000"/>
            <a:ext cx="6321300" cy="2477400"/>
          </a:xfrm>
          <a:prstGeom prst="rect">
            <a:avLst/>
          </a:prstGeom>
          <a:noFill/>
          <a:ln w="28575" cap="flat" cmpd="sng">
            <a:solidFill>
              <a:srgbClr val="403228"/>
            </a:solidFill>
            <a:prstDash val="solid"/>
            <a:miter lim="8000"/>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txBox="1">
            <a:spLocks noGrp="1"/>
          </p:cNvSpPr>
          <p:nvPr>
            <p:ph type="ctrTitle"/>
          </p:nvPr>
        </p:nvSpPr>
        <p:spPr>
          <a:xfrm>
            <a:off x="1513950" y="1583350"/>
            <a:ext cx="6116100" cy="1159800"/>
          </a:xfrm>
          <a:prstGeom prst="rect">
            <a:avLst/>
          </a:prstGeom>
        </p:spPr>
        <p:txBody>
          <a:bodyPr spcFirstLastPara="1" wrap="square" lIns="91425" tIns="91425" rIns="91425" bIns="91425" anchor="b" anchorCtr="0"/>
          <a:lstStyle>
            <a:lvl1pPr lvl="0" algn="ctr" rtl="0">
              <a:spcBef>
                <a:spcPts val="0"/>
              </a:spcBef>
              <a:spcAft>
                <a:spcPts val="0"/>
              </a:spcAft>
              <a:buSzPts val="2400"/>
              <a:buNone/>
              <a:defRPr b="1"/>
            </a:lvl1pPr>
            <a:lvl2pPr lvl="1" algn="ctr" rtl="0">
              <a:spcBef>
                <a:spcPts val="0"/>
              </a:spcBef>
              <a:spcAft>
                <a:spcPts val="0"/>
              </a:spcAft>
              <a:buSzPts val="2400"/>
              <a:buNone/>
              <a:defRPr b="1"/>
            </a:lvl2pPr>
            <a:lvl3pPr lvl="2" algn="ctr" rtl="0">
              <a:spcBef>
                <a:spcPts val="0"/>
              </a:spcBef>
              <a:spcAft>
                <a:spcPts val="0"/>
              </a:spcAft>
              <a:buSzPts val="2400"/>
              <a:buNone/>
              <a:defRPr b="1"/>
            </a:lvl3pPr>
            <a:lvl4pPr lvl="3" algn="ctr" rtl="0">
              <a:spcBef>
                <a:spcPts val="0"/>
              </a:spcBef>
              <a:spcAft>
                <a:spcPts val="0"/>
              </a:spcAft>
              <a:buSzPts val="2400"/>
              <a:buNone/>
              <a:defRPr b="1"/>
            </a:lvl4pPr>
            <a:lvl5pPr lvl="4" algn="ctr" rtl="0">
              <a:spcBef>
                <a:spcPts val="0"/>
              </a:spcBef>
              <a:spcAft>
                <a:spcPts val="0"/>
              </a:spcAft>
              <a:buSzPts val="2400"/>
              <a:buNone/>
              <a:defRPr b="1"/>
            </a:lvl5pPr>
            <a:lvl6pPr lvl="5" algn="ctr" rtl="0">
              <a:spcBef>
                <a:spcPts val="0"/>
              </a:spcBef>
              <a:spcAft>
                <a:spcPts val="0"/>
              </a:spcAft>
              <a:buSzPts val="2400"/>
              <a:buNone/>
              <a:defRPr b="1"/>
            </a:lvl6pPr>
            <a:lvl7pPr lvl="6" algn="ctr" rtl="0">
              <a:spcBef>
                <a:spcPts val="0"/>
              </a:spcBef>
              <a:spcAft>
                <a:spcPts val="0"/>
              </a:spcAft>
              <a:buSzPts val="2400"/>
              <a:buNone/>
              <a:defRPr b="1"/>
            </a:lvl7pPr>
            <a:lvl8pPr lvl="7" algn="ctr" rtl="0">
              <a:spcBef>
                <a:spcPts val="0"/>
              </a:spcBef>
              <a:spcAft>
                <a:spcPts val="0"/>
              </a:spcAft>
              <a:buSzPts val="2400"/>
              <a:buNone/>
              <a:defRPr b="1"/>
            </a:lvl8pPr>
            <a:lvl9pPr lvl="8" algn="ctr" rtl="0">
              <a:spcBef>
                <a:spcPts val="0"/>
              </a:spcBef>
              <a:spcAft>
                <a:spcPts val="0"/>
              </a:spcAft>
              <a:buSzPts val="2400"/>
              <a:buNone/>
              <a:defRPr b="1"/>
            </a:lvl9pPr>
          </a:lstStyle>
          <a:p>
            <a:endParaRPr/>
          </a:p>
        </p:txBody>
      </p:sp>
      <p:sp>
        <p:nvSpPr>
          <p:cNvPr id="13" name="Shape 13"/>
          <p:cNvSpPr txBox="1">
            <a:spLocks noGrp="1"/>
          </p:cNvSpPr>
          <p:nvPr>
            <p:ph type="subTitle" idx="1"/>
          </p:nvPr>
        </p:nvSpPr>
        <p:spPr>
          <a:xfrm>
            <a:off x="2919325" y="2687650"/>
            <a:ext cx="3305400" cy="784800"/>
          </a:xfrm>
          <a:prstGeom prst="rect">
            <a:avLst/>
          </a:prstGeom>
        </p:spPr>
        <p:txBody>
          <a:bodyPr spcFirstLastPara="1" wrap="square" lIns="91425" tIns="91425" rIns="91425" bIns="91425" anchor="t" anchorCtr="0"/>
          <a:lstStyle>
            <a:lvl1pPr lvl="0" algn="ctr" rtl="0">
              <a:spcBef>
                <a:spcPts val="0"/>
              </a:spcBef>
              <a:spcAft>
                <a:spcPts val="0"/>
              </a:spcAft>
              <a:buClr>
                <a:srgbClr val="403228"/>
              </a:buClr>
              <a:buSzPts val="1600"/>
              <a:buNone/>
              <a:defRPr sz="1600" i="1"/>
            </a:lvl1pPr>
            <a:lvl2pPr lvl="1" algn="ctr" rtl="0">
              <a:spcBef>
                <a:spcPts val="0"/>
              </a:spcBef>
              <a:spcAft>
                <a:spcPts val="0"/>
              </a:spcAft>
              <a:buClr>
                <a:srgbClr val="403228"/>
              </a:buClr>
              <a:buSzPts val="1600"/>
              <a:buNone/>
              <a:defRPr sz="1600" i="1"/>
            </a:lvl2pPr>
            <a:lvl3pPr lvl="2" algn="ctr" rtl="0">
              <a:spcBef>
                <a:spcPts val="0"/>
              </a:spcBef>
              <a:spcAft>
                <a:spcPts val="0"/>
              </a:spcAft>
              <a:buClr>
                <a:srgbClr val="403228"/>
              </a:buClr>
              <a:buSzPts val="1600"/>
              <a:buNone/>
              <a:defRPr sz="1600" i="1"/>
            </a:lvl3pPr>
            <a:lvl4pPr lvl="3" algn="ctr" rtl="0">
              <a:spcBef>
                <a:spcPts val="0"/>
              </a:spcBef>
              <a:spcAft>
                <a:spcPts val="0"/>
              </a:spcAft>
              <a:buClr>
                <a:srgbClr val="403228"/>
              </a:buClr>
              <a:buSzPts val="1600"/>
              <a:buNone/>
              <a:defRPr i="1"/>
            </a:lvl4pPr>
            <a:lvl5pPr lvl="4" algn="ctr" rtl="0">
              <a:spcBef>
                <a:spcPts val="0"/>
              </a:spcBef>
              <a:spcAft>
                <a:spcPts val="0"/>
              </a:spcAft>
              <a:buClr>
                <a:srgbClr val="403228"/>
              </a:buClr>
              <a:buSzPts val="1600"/>
              <a:buNone/>
              <a:defRPr i="1"/>
            </a:lvl5pPr>
            <a:lvl6pPr lvl="5" algn="ctr" rtl="0">
              <a:spcBef>
                <a:spcPts val="0"/>
              </a:spcBef>
              <a:spcAft>
                <a:spcPts val="0"/>
              </a:spcAft>
              <a:buClr>
                <a:srgbClr val="403228"/>
              </a:buClr>
              <a:buSzPts val="1600"/>
              <a:buNone/>
              <a:defRPr i="1"/>
            </a:lvl6pPr>
            <a:lvl7pPr lvl="6" algn="ctr" rtl="0">
              <a:spcBef>
                <a:spcPts val="0"/>
              </a:spcBef>
              <a:spcAft>
                <a:spcPts val="0"/>
              </a:spcAft>
              <a:buSzPts val="1600"/>
              <a:buNone/>
              <a:defRPr i="1"/>
            </a:lvl7pPr>
            <a:lvl8pPr lvl="7" algn="ctr" rtl="0">
              <a:spcBef>
                <a:spcPts val="0"/>
              </a:spcBef>
              <a:spcAft>
                <a:spcPts val="0"/>
              </a:spcAft>
              <a:buSzPts val="1600"/>
              <a:buNone/>
              <a:defRPr i="1"/>
            </a:lvl8pPr>
            <a:lvl9pPr lvl="8" algn="ctr" rtl="0">
              <a:spcBef>
                <a:spcPts val="0"/>
              </a:spcBef>
              <a:spcAft>
                <a:spcPts val="0"/>
              </a:spcAft>
              <a:buSzPts val="1600"/>
              <a:buNone/>
              <a:defRPr i="1"/>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1887900" y="434575"/>
            <a:ext cx="5368200" cy="857400"/>
          </a:xfrm>
          <a:prstGeom prst="rect">
            <a:avLst/>
          </a:prstGeom>
        </p:spPr>
        <p:txBody>
          <a:bodyPr spcFirstLastPara="1" wrap="square" lIns="91425" tIns="91425" rIns="91425" bIns="91425" anchor="b"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19" name="Shape 19"/>
          <p:cNvSpPr txBox="1">
            <a:spLocks noGrp="1"/>
          </p:cNvSpPr>
          <p:nvPr>
            <p:ph type="body" idx="1"/>
          </p:nvPr>
        </p:nvSpPr>
        <p:spPr>
          <a:xfrm>
            <a:off x="1224425" y="1477750"/>
            <a:ext cx="6695100" cy="34482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cxnSp>
        <p:nvCxnSpPr>
          <p:cNvPr id="20" name="Shape 20"/>
          <p:cNvCxnSpPr/>
          <p:nvPr/>
        </p:nvCxnSpPr>
        <p:spPr>
          <a:xfrm>
            <a:off x="4279500" y="1427300"/>
            <a:ext cx="585000" cy="0"/>
          </a:xfrm>
          <a:prstGeom prst="straightConnector1">
            <a:avLst/>
          </a:prstGeom>
          <a:noFill/>
          <a:ln w="28575" cap="flat" cmpd="sng">
            <a:solidFill>
              <a:srgbClr val="926940"/>
            </a:solidFill>
            <a:prstDash val="solid"/>
            <a:round/>
            <a:headEnd type="none" w="lg" len="lg"/>
            <a:tailEnd type="none" w="lg" len="lg"/>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1887900" y="434575"/>
            <a:ext cx="5368200" cy="857400"/>
          </a:xfrm>
          <a:prstGeom prst="rect">
            <a:avLst/>
          </a:prstGeom>
        </p:spPr>
        <p:txBody>
          <a:bodyPr spcFirstLastPara="1" wrap="square" lIns="91425" tIns="91425" rIns="91425" bIns="91425" anchor="b"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cxnSp>
        <p:nvCxnSpPr>
          <p:cNvPr id="34" name="Shape 34"/>
          <p:cNvCxnSpPr/>
          <p:nvPr/>
        </p:nvCxnSpPr>
        <p:spPr>
          <a:xfrm>
            <a:off x="4279500" y="1427300"/>
            <a:ext cx="585000" cy="0"/>
          </a:xfrm>
          <a:prstGeom prst="straightConnector1">
            <a:avLst/>
          </a:prstGeom>
          <a:noFill/>
          <a:ln w="28575" cap="flat" cmpd="sng">
            <a:solidFill>
              <a:srgbClr val="926940"/>
            </a:solidFill>
            <a:prstDash val="solid"/>
            <a:round/>
            <a:headEnd type="none" w="lg" len="lg"/>
            <a:tailEnd type="none" w="lg" len="lg"/>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887900" y="434575"/>
            <a:ext cx="5368200" cy="857400"/>
          </a:xfrm>
          <a:prstGeom prst="rect">
            <a:avLst/>
          </a:prstGeom>
          <a:noFill/>
          <a:ln>
            <a:noFill/>
          </a:ln>
        </p:spPr>
        <p:txBody>
          <a:bodyPr spcFirstLastPara="1" wrap="square" lIns="91425" tIns="91425" rIns="91425" bIns="91425" anchor="b" anchorCtr="0"/>
          <a:lstStyle>
            <a:lvl1pPr lvl="0"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1pPr>
            <a:lvl2pPr lvl="1"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2pPr>
            <a:lvl3pPr lvl="2"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3pPr>
            <a:lvl4pPr lvl="3"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4pPr>
            <a:lvl5pPr lvl="4"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5pPr>
            <a:lvl6pPr lvl="5"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6pPr>
            <a:lvl7pPr lvl="6"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7pPr>
            <a:lvl8pPr lvl="7"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8pPr>
            <a:lvl9pPr lvl="8"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9pPr>
          </a:lstStyle>
          <a:p>
            <a:endParaRPr/>
          </a:p>
        </p:txBody>
      </p:sp>
      <p:sp>
        <p:nvSpPr>
          <p:cNvPr id="7" name="Shape 7"/>
          <p:cNvSpPr txBox="1">
            <a:spLocks noGrp="1"/>
          </p:cNvSpPr>
          <p:nvPr>
            <p:ph type="body" idx="1"/>
          </p:nvPr>
        </p:nvSpPr>
        <p:spPr>
          <a:xfrm>
            <a:off x="1224425" y="1477750"/>
            <a:ext cx="6695100" cy="34482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926940"/>
              </a:buClr>
              <a:buSzPts val="2400"/>
              <a:buFont typeface="Libre Baskerville"/>
              <a:buChar char="✣"/>
              <a:defRPr sz="2400">
                <a:solidFill>
                  <a:srgbClr val="403228"/>
                </a:solidFill>
                <a:latin typeface="Libre Baskerville"/>
                <a:ea typeface="Libre Baskerville"/>
                <a:cs typeface="Libre Baskerville"/>
                <a:sym typeface="Libre Baskerville"/>
              </a:defRPr>
            </a:lvl1pPr>
            <a:lvl2pPr marL="914400" lvl="1" indent="-355600">
              <a:spcBef>
                <a:spcPts val="0"/>
              </a:spcBef>
              <a:spcAft>
                <a:spcPts val="0"/>
              </a:spcAft>
              <a:buClr>
                <a:srgbClr val="926940"/>
              </a:buClr>
              <a:buSzPts val="2000"/>
              <a:buFont typeface="Libre Baskerville"/>
              <a:buChar char="⨳"/>
              <a:defRPr sz="2000">
                <a:solidFill>
                  <a:srgbClr val="403228"/>
                </a:solidFill>
                <a:latin typeface="Libre Baskerville"/>
                <a:ea typeface="Libre Baskerville"/>
                <a:cs typeface="Libre Baskerville"/>
                <a:sym typeface="Libre Baskerville"/>
              </a:defRPr>
            </a:lvl2pPr>
            <a:lvl3pPr marL="1371600" lvl="2" indent="-355600">
              <a:spcBef>
                <a:spcPts val="0"/>
              </a:spcBef>
              <a:spcAft>
                <a:spcPts val="0"/>
              </a:spcAft>
              <a:buClr>
                <a:srgbClr val="926940"/>
              </a:buClr>
              <a:buSzPts val="2000"/>
              <a:buFont typeface="Libre Baskerville"/>
              <a:buChar char="■"/>
              <a:defRPr sz="2000">
                <a:solidFill>
                  <a:srgbClr val="403228"/>
                </a:solidFill>
                <a:latin typeface="Libre Baskerville"/>
                <a:ea typeface="Libre Baskerville"/>
                <a:cs typeface="Libre Baskerville"/>
                <a:sym typeface="Libre Baskerville"/>
              </a:defRPr>
            </a:lvl3pPr>
            <a:lvl4pPr marL="1828800" lvl="3" indent="-330200">
              <a:spcBef>
                <a:spcPts val="0"/>
              </a:spcBef>
              <a:spcAft>
                <a:spcPts val="0"/>
              </a:spcAft>
              <a:buClr>
                <a:srgbClr val="926940"/>
              </a:buClr>
              <a:buSzPts val="1600"/>
              <a:buFont typeface="Libre Baskerville"/>
              <a:buChar char="●"/>
              <a:defRPr sz="1600">
                <a:solidFill>
                  <a:srgbClr val="403228"/>
                </a:solidFill>
                <a:latin typeface="Libre Baskerville"/>
                <a:ea typeface="Libre Baskerville"/>
                <a:cs typeface="Libre Baskerville"/>
                <a:sym typeface="Libre Baskerville"/>
              </a:defRPr>
            </a:lvl4pPr>
            <a:lvl5pPr marL="2286000" lvl="4" indent="-330200">
              <a:spcBef>
                <a:spcPts val="0"/>
              </a:spcBef>
              <a:spcAft>
                <a:spcPts val="0"/>
              </a:spcAft>
              <a:buClr>
                <a:srgbClr val="926940"/>
              </a:buClr>
              <a:buSzPts val="1600"/>
              <a:buFont typeface="Libre Baskerville"/>
              <a:buChar char="○"/>
              <a:defRPr sz="1600">
                <a:solidFill>
                  <a:srgbClr val="403228"/>
                </a:solidFill>
                <a:latin typeface="Libre Baskerville"/>
                <a:ea typeface="Libre Baskerville"/>
                <a:cs typeface="Libre Baskerville"/>
                <a:sym typeface="Libre Baskerville"/>
              </a:defRPr>
            </a:lvl5pPr>
            <a:lvl6pPr marL="2743200" lvl="5" indent="-330200">
              <a:spcBef>
                <a:spcPts val="0"/>
              </a:spcBef>
              <a:spcAft>
                <a:spcPts val="0"/>
              </a:spcAft>
              <a:buClr>
                <a:srgbClr val="926940"/>
              </a:buClr>
              <a:buSzPts val="1600"/>
              <a:buFont typeface="Libre Baskerville"/>
              <a:buChar char="■"/>
              <a:defRPr sz="1600">
                <a:solidFill>
                  <a:srgbClr val="403228"/>
                </a:solidFill>
                <a:latin typeface="Libre Baskerville"/>
                <a:ea typeface="Libre Baskerville"/>
                <a:cs typeface="Libre Baskerville"/>
                <a:sym typeface="Libre Baskerville"/>
              </a:defRPr>
            </a:lvl6pPr>
            <a:lvl7pPr marL="3200400" lvl="6" indent="-330200">
              <a:spcBef>
                <a:spcPts val="0"/>
              </a:spcBef>
              <a:spcAft>
                <a:spcPts val="0"/>
              </a:spcAft>
              <a:buClr>
                <a:srgbClr val="403228"/>
              </a:buClr>
              <a:buSzPts val="1600"/>
              <a:buFont typeface="Libre Baskerville"/>
              <a:buChar char="●"/>
              <a:defRPr sz="1600">
                <a:solidFill>
                  <a:srgbClr val="403228"/>
                </a:solidFill>
                <a:latin typeface="Libre Baskerville"/>
                <a:ea typeface="Libre Baskerville"/>
                <a:cs typeface="Libre Baskerville"/>
                <a:sym typeface="Libre Baskerville"/>
              </a:defRPr>
            </a:lvl7pPr>
            <a:lvl8pPr marL="3657600" lvl="7" indent="-330200">
              <a:spcBef>
                <a:spcPts val="0"/>
              </a:spcBef>
              <a:spcAft>
                <a:spcPts val="0"/>
              </a:spcAft>
              <a:buClr>
                <a:srgbClr val="403228"/>
              </a:buClr>
              <a:buSzPts val="1600"/>
              <a:buFont typeface="Libre Baskerville"/>
              <a:buChar char="○"/>
              <a:defRPr sz="1600">
                <a:solidFill>
                  <a:srgbClr val="403228"/>
                </a:solidFill>
                <a:latin typeface="Libre Baskerville"/>
                <a:ea typeface="Libre Baskerville"/>
                <a:cs typeface="Libre Baskerville"/>
                <a:sym typeface="Libre Baskerville"/>
              </a:defRPr>
            </a:lvl8pPr>
            <a:lvl9pPr marL="4114800" lvl="8" indent="-330200">
              <a:spcBef>
                <a:spcPts val="0"/>
              </a:spcBef>
              <a:spcAft>
                <a:spcPts val="0"/>
              </a:spcAft>
              <a:buClr>
                <a:srgbClr val="403228"/>
              </a:buClr>
              <a:buSzPts val="1600"/>
              <a:buFont typeface="Libre Baskerville"/>
              <a:buChar char="■"/>
              <a:defRPr sz="1600">
                <a:solidFill>
                  <a:srgbClr val="403228"/>
                </a:solidFill>
                <a:latin typeface="Libre Baskerville"/>
                <a:ea typeface="Libre Baskerville"/>
                <a:cs typeface="Libre Baskerville"/>
                <a:sym typeface="Libre Baskervill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6" r:id="rId5"/>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6.JP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23.jpg"/><Relationship Id="rId4" Type="http://schemas.openxmlformats.org/officeDocument/2006/relationships/image" Target="../media/image22.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25.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29.JP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hyperlink" Target="http://www.wikipedia.org/"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hyperlink" Target="http://www.inbors.com/" TargetMode="External"/><Relationship Id="rId4" Type="http://schemas.openxmlformats.org/officeDocument/2006/relationships/hyperlink" Target="http://www.ucl.ac.uk/"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Shape 43"/>
          <p:cNvSpPr txBox="1">
            <a:spLocks noGrp="1"/>
          </p:cNvSpPr>
          <p:nvPr>
            <p:ph type="ctrTitle"/>
          </p:nvPr>
        </p:nvSpPr>
        <p:spPr>
          <a:xfrm>
            <a:off x="2498651" y="1991850"/>
            <a:ext cx="4146697" cy="1159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ro-RO" dirty="0"/>
              <a:t>EGIPTUL ANTIC</a:t>
            </a:r>
            <a:endParaRPr dirty="0"/>
          </a:p>
        </p:txBody>
      </p:sp>
      <p:sp>
        <p:nvSpPr>
          <p:cNvPr id="6" name="Rectangle 197">
            <a:extLst>
              <a:ext uri="{FF2B5EF4-FFF2-40B4-BE49-F238E27FC236}">
                <a16:creationId xmlns:a16="http://schemas.microsoft.com/office/drawing/2014/main" id="{59735E39-EDB6-414F-9179-6EC72AC7DEC3}"/>
              </a:ext>
            </a:extLst>
          </p:cNvPr>
          <p:cNvSpPr>
            <a:spLocks noChangeArrowheads="1"/>
          </p:cNvSpPr>
          <p:nvPr/>
        </p:nvSpPr>
        <p:spPr bwMode="auto">
          <a:xfrm>
            <a:off x="1597024" y="4717662"/>
            <a:ext cx="5949950" cy="261610"/>
          </a:xfrm>
          <a:prstGeom prst="rect">
            <a:avLst/>
          </a:prstGeom>
          <a:solidFill>
            <a:schemeClr val="accent2"/>
          </a:solidFill>
          <a:ln>
            <a:noFill/>
          </a:ln>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100" dirty="0" err="1">
                <a:solidFill>
                  <a:srgbClr val="FFFFFF"/>
                </a:solidFill>
                <a:effectLst>
                  <a:outerShdw blurRad="38100" dist="38100" dir="2700000" algn="tl">
                    <a:srgbClr val="000000">
                      <a:alpha val="43137"/>
                    </a:srgbClr>
                  </a:outerShdw>
                </a:effectLst>
                <a:latin typeface="Calibri" panose="020F0502020204030204" pitchFamily="34" charset="0"/>
              </a:rPr>
              <a:t>ArminC</a:t>
            </a:r>
            <a:endParaRPr kumimoji="0" lang="en-US" altLang="en-US" sz="1800" b="0" i="0" u="none"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pic>
        <p:nvPicPr>
          <p:cNvPr id="4" name="Picture 3">
            <a:extLst>
              <a:ext uri="{FF2B5EF4-FFF2-40B4-BE49-F238E27FC236}">
                <a16:creationId xmlns:a16="http://schemas.microsoft.com/office/drawing/2014/main" id="{26F98F8E-31FA-49F3-8261-52991FB04747}"/>
              </a:ext>
            </a:extLst>
          </p:cNvPr>
          <p:cNvPicPr>
            <a:picLocks noChangeAspect="1"/>
          </p:cNvPicPr>
          <p:nvPr/>
        </p:nvPicPr>
        <p:blipFill>
          <a:blip r:embed="rId3"/>
          <a:stretch>
            <a:fillRect/>
          </a:stretch>
        </p:blipFill>
        <p:spPr>
          <a:xfrm>
            <a:off x="6591719" y="888417"/>
            <a:ext cx="2382901" cy="2317007"/>
          </a:xfrm>
          <a:prstGeom prst="rect">
            <a:avLst/>
          </a:prstGeom>
        </p:spPr>
      </p:pic>
      <p:sp>
        <p:nvSpPr>
          <p:cNvPr id="2" name="Text Placeholder 1">
            <a:extLst>
              <a:ext uri="{FF2B5EF4-FFF2-40B4-BE49-F238E27FC236}">
                <a16:creationId xmlns:a16="http://schemas.microsoft.com/office/drawing/2014/main" id="{99E81E72-9849-4D5C-AE1F-8F989C84160C}"/>
              </a:ext>
            </a:extLst>
          </p:cNvPr>
          <p:cNvSpPr>
            <a:spLocks noGrp="1"/>
          </p:cNvSpPr>
          <p:nvPr>
            <p:ph type="body" idx="4294967295"/>
          </p:nvPr>
        </p:nvSpPr>
        <p:spPr>
          <a:xfrm>
            <a:off x="0" y="703385"/>
            <a:ext cx="9144000" cy="4299437"/>
          </a:xfrm>
        </p:spPr>
        <p:txBody>
          <a:bodyPr>
            <a:noAutofit/>
          </a:bodyPr>
          <a:lstStyle/>
          <a:p>
            <a:pPr>
              <a:spcBef>
                <a:spcPts val="300"/>
              </a:spcBef>
            </a:pPr>
            <a:r>
              <a:rPr lang="en-US" sz="1600"/>
              <a:t>Faraonii din Regatul de Mijloc au restaurat prosperitatea </a:t>
            </a:r>
            <a:endParaRPr lang="ro-RO" sz="1600"/>
          </a:p>
          <a:p>
            <a:pPr marL="76200" indent="0">
              <a:spcBef>
                <a:spcPts val="300"/>
              </a:spcBef>
              <a:buNone/>
            </a:pPr>
            <a:r>
              <a:rPr lang="en-US" sz="1600"/>
              <a:t>și stabilitatea țării,</a:t>
            </a:r>
            <a:r>
              <a:rPr lang="ro-RO" sz="1600"/>
              <a:t> implicit o renaștere a artei</a:t>
            </a:r>
            <a:r>
              <a:rPr lang="en-US" sz="1600"/>
              <a:t>, literaturii și </a:t>
            </a:r>
            <a:endParaRPr lang="ro-RO" sz="1600"/>
          </a:p>
          <a:p>
            <a:pPr marL="76200" indent="0">
              <a:spcBef>
                <a:spcPts val="300"/>
              </a:spcBef>
              <a:buNone/>
            </a:pPr>
            <a:r>
              <a:rPr lang="en-US" sz="1600"/>
              <a:t>proiectelor de construcții monumentale. </a:t>
            </a:r>
            <a:endParaRPr lang="ro-RO" sz="1600"/>
          </a:p>
          <a:p>
            <a:pPr marL="76200" indent="0">
              <a:spcBef>
                <a:spcPts val="300"/>
              </a:spcBef>
              <a:buNone/>
            </a:pPr>
            <a:r>
              <a:rPr lang="en-US" sz="1600"/>
              <a:t>Mentuhotep al II-lea și succesorii au condusdin Teba, dar </a:t>
            </a:r>
            <a:endParaRPr lang="ro-RO" sz="1600"/>
          </a:p>
          <a:p>
            <a:pPr marL="76200" indent="0">
              <a:spcBef>
                <a:spcPts val="300"/>
              </a:spcBef>
              <a:buNone/>
            </a:pPr>
            <a:r>
              <a:rPr lang="en-US" sz="1600"/>
              <a:t>vizirul Amenemhat I, la asumarea regalității la începutul </a:t>
            </a:r>
            <a:endParaRPr lang="ro-RO" sz="1600"/>
          </a:p>
          <a:p>
            <a:pPr marL="76200" indent="0">
              <a:spcBef>
                <a:spcPts val="300"/>
              </a:spcBef>
              <a:buNone/>
            </a:pPr>
            <a:r>
              <a:rPr lang="en-US" sz="1600"/>
              <a:t>dinastiei a XII-a în 1985 î.en., a mutat capitala țării în orașul </a:t>
            </a:r>
            <a:endParaRPr lang="ro-RO" sz="1600"/>
          </a:p>
          <a:p>
            <a:pPr marL="76200" indent="0">
              <a:spcBef>
                <a:spcPts val="300"/>
              </a:spcBef>
              <a:buNone/>
            </a:pPr>
            <a:r>
              <a:rPr lang="en-US" sz="1600"/>
              <a:t>Itjtawy situat în Faiyum. Faraonii dinastiei a XII-a s-au </a:t>
            </a:r>
            <a:endParaRPr lang="ro-RO" sz="1600"/>
          </a:p>
          <a:p>
            <a:pPr marL="76200" indent="0">
              <a:spcBef>
                <a:spcPts val="300"/>
              </a:spcBef>
              <a:buNone/>
            </a:pPr>
            <a:r>
              <a:rPr lang="en-US" sz="1600"/>
              <a:t>implicat într-o serie de îmbunătățiri funciare și </a:t>
            </a:r>
            <a:r>
              <a:rPr lang="ro-RO" sz="1600"/>
              <a:t>creerea </a:t>
            </a:r>
            <a:r>
              <a:rPr lang="en-US" sz="1600"/>
              <a:t>unui </a:t>
            </a:r>
            <a:endParaRPr lang="ro-RO" sz="1600"/>
          </a:p>
          <a:p>
            <a:pPr marL="76200" indent="0">
              <a:spcBef>
                <a:spcPts val="300"/>
              </a:spcBef>
              <a:buNone/>
            </a:pPr>
            <a:r>
              <a:rPr lang="en-US" sz="1600"/>
              <a:t>sistem de irigații pentru a crește producția agricolă. </a:t>
            </a:r>
            <a:endParaRPr lang="ro-RO" sz="1600"/>
          </a:p>
          <a:p>
            <a:pPr marL="76200" indent="0">
              <a:spcBef>
                <a:spcPts val="300"/>
              </a:spcBef>
              <a:buNone/>
            </a:pPr>
            <a:r>
              <a:rPr lang="ro-RO" sz="1600"/>
              <a:t>Pe </a:t>
            </a:r>
            <a:r>
              <a:rPr lang="en-US" sz="1600"/>
              <a:t>teritoriul militar recucerit, Nubia, bogată în cariere și </a:t>
            </a:r>
            <a:endParaRPr lang="ro-RO" sz="1600"/>
          </a:p>
          <a:p>
            <a:pPr marL="76200" indent="0">
              <a:spcBef>
                <a:spcPts val="300"/>
              </a:spcBef>
              <a:buNone/>
            </a:pPr>
            <a:r>
              <a:rPr lang="en-US" sz="1600"/>
              <a:t>mine de aur, muncitorii au construit o structura defensiva în Delta de Est, numită </a:t>
            </a:r>
            <a:endParaRPr lang="ro-RO" sz="1600"/>
          </a:p>
          <a:p>
            <a:pPr marL="76200" indent="0">
              <a:spcBef>
                <a:spcPts val="300"/>
              </a:spcBef>
              <a:buNone/>
            </a:pPr>
            <a:r>
              <a:rPr lang="en-US" sz="1600"/>
              <a:t>"Zidul Conducătorilor", pentru a se apăra împotriva atacurilor.</a:t>
            </a:r>
            <a:r>
              <a:rPr lang="ro-RO" sz="1600"/>
              <a:t> Literatura s-a dezvoltat.</a:t>
            </a:r>
            <a:r>
              <a:rPr lang="en-US" sz="1600"/>
              <a:t> Ultimul mare rege al Regatului Mijlociu, Amenemhat III, a permis coloniștilor semiți și canaaniți din Orientul Apropiat să vină în regiunea Deltei</a:t>
            </a:r>
            <a:r>
              <a:rPr lang="ro-RO" sz="1600"/>
              <a:t> </a:t>
            </a:r>
            <a:r>
              <a:rPr lang="en-US" sz="1600"/>
              <a:t>pentru a se angaja. </a:t>
            </a:r>
            <a:r>
              <a:rPr lang="ro-RO" sz="1600"/>
              <a:t>Indundațiile </a:t>
            </a:r>
            <a:r>
              <a:rPr lang="en-US" sz="1600"/>
              <a:t>grave au </a:t>
            </a:r>
            <a:r>
              <a:rPr lang="ro-RO" sz="1600"/>
              <a:t>scăzut economia</a:t>
            </a:r>
            <a:r>
              <a:rPr lang="en-US" sz="1600"/>
              <a:t>. </a:t>
            </a:r>
            <a:r>
              <a:rPr lang="ro-RO" sz="1600"/>
              <a:t>Coloniștii </a:t>
            </a:r>
            <a:r>
              <a:rPr lang="en-US" sz="1600"/>
              <a:t>canaaniți au început să preia controlul regiunii</a:t>
            </a:r>
            <a:r>
              <a:rPr lang="ro-RO" sz="1600"/>
              <a:t>, la sfârșit </a:t>
            </a:r>
            <a:r>
              <a:rPr lang="en-US" sz="1600"/>
              <a:t>venind la putere în Egipt, ca Hyksoși.</a:t>
            </a:r>
            <a:endParaRPr lang="ro-RO" sz="1600"/>
          </a:p>
        </p:txBody>
      </p:sp>
      <p:sp>
        <p:nvSpPr>
          <p:cNvPr id="48" name="Shape 48"/>
          <p:cNvSpPr txBox="1">
            <a:spLocks noGrp="1"/>
          </p:cNvSpPr>
          <p:nvPr>
            <p:ph type="title" idx="4294967295"/>
          </p:nvPr>
        </p:nvSpPr>
        <p:spPr>
          <a:xfrm>
            <a:off x="612949" y="0"/>
            <a:ext cx="7904159" cy="857250"/>
          </a:xfrm>
          <a:prstGeom prst="rect">
            <a:avLst/>
          </a:prstGeom>
        </p:spPr>
        <p:txBody>
          <a:bodyPr spcFirstLastPara="1" wrap="square" lIns="91425" tIns="91425" rIns="91425" bIns="91425" anchor="b" anchorCtr="0">
            <a:noAutofit/>
          </a:bodyPr>
          <a:lstStyle/>
          <a:p>
            <a:r>
              <a:rPr lang="ro-RO" sz="3600"/>
              <a:t>REGATUL MIJLOCIU</a:t>
            </a:r>
            <a:endParaRPr lang="en-US" sz="3600"/>
          </a:p>
        </p:txBody>
      </p:sp>
      <p:sp>
        <p:nvSpPr>
          <p:cNvPr id="18" name="Shape 115">
            <a:extLst>
              <a:ext uri="{FF2B5EF4-FFF2-40B4-BE49-F238E27FC236}">
                <a16:creationId xmlns:a16="http://schemas.microsoft.com/office/drawing/2014/main" id="{E27FA81D-8455-4509-AF47-CE57B37A0C5F}"/>
              </a:ext>
            </a:extLst>
          </p:cNvPr>
          <p:cNvSpPr/>
          <p:nvPr/>
        </p:nvSpPr>
        <p:spPr>
          <a:xfrm>
            <a:off x="6601058" y="3199535"/>
            <a:ext cx="2382902" cy="318610"/>
          </a:xfrm>
          <a:prstGeom prst="rect">
            <a:avLst/>
          </a:prstGeom>
          <a:solidFill>
            <a:srgbClr val="FFFFFF">
              <a:alpha val="53460"/>
            </a:srgbClr>
          </a:solidFill>
          <a:ln w="28575" cap="flat" cmpd="sng">
            <a:solidFill>
              <a:srgbClr val="403228"/>
            </a:solidFill>
            <a:prstDash val="solid"/>
            <a:miter lim="8000"/>
            <a:headEnd type="none" w="med" len="med"/>
            <a:tailEnd type="none" w="med" len="med"/>
          </a:ln>
        </p:spPr>
        <p:txBody>
          <a:bodyPr spcFirstLastPara="1" wrap="square" lIns="91425" tIns="91425" rIns="91425" bIns="91425" anchor="ctr" anchorCtr="0">
            <a:noAutofit/>
          </a:bodyPr>
          <a:lstStyle/>
          <a:p>
            <a:pPr lvl="0">
              <a:buClr>
                <a:schemeClr val="dk1"/>
              </a:buClr>
              <a:buSzPts val="1100"/>
            </a:pPr>
            <a:r>
              <a:rPr lang="en-US" sz="1600">
                <a:solidFill>
                  <a:srgbClr val="1D1D1B"/>
                </a:solidFill>
                <a:latin typeface="Cinzel" panose="020B0604020202020204" charset="0"/>
              </a:rPr>
              <a:t>Amenemhat III</a:t>
            </a:r>
            <a:r>
              <a:rPr lang="ro-RO" sz="1600">
                <a:solidFill>
                  <a:srgbClr val="1D1D1B"/>
                </a:solidFill>
                <a:latin typeface="Cinzel" panose="020B0604020202020204" charset="0"/>
              </a:rPr>
              <a:t> </a:t>
            </a:r>
            <a:endParaRPr sz="1600">
              <a:solidFill>
                <a:srgbClr val="1D1D1B"/>
              </a:solidFill>
              <a:latin typeface="Cinzel" panose="020B0604020202020204" charset="0"/>
            </a:endParaRPr>
          </a:p>
        </p:txBody>
      </p:sp>
      <p:sp>
        <p:nvSpPr>
          <p:cNvPr id="10" name="Shape 252">
            <a:extLst>
              <a:ext uri="{FF2B5EF4-FFF2-40B4-BE49-F238E27FC236}">
                <a16:creationId xmlns:a16="http://schemas.microsoft.com/office/drawing/2014/main" id="{79F19E30-9B20-4AD4-B249-C51A93F9118D}"/>
              </a:ext>
            </a:extLst>
          </p:cNvPr>
          <p:cNvSpPr/>
          <p:nvPr/>
        </p:nvSpPr>
        <p:spPr>
          <a:xfrm>
            <a:off x="8350181" y="3236591"/>
            <a:ext cx="526818" cy="241677"/>
          </a:xfrm>
          <a:custGeom>
            <a:avLst/>
            <a:gdLst/>
            <a:ahLst/>
            <a:cxnLst/>
            <a:rect l="0" t="0" r="0" b="0"/>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4032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63833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 name="Text Placeholder 1">
            <a:extLst>
              <a:ext uri="{FF2B5EF4-FFF2-40B4-BE49-F238E27FC236}">
                <a16:creationId xmlns:a16="http://schemas.microsoft.com/office/drawing/2014/main" id="{99E81E72-9849-4D5C-AE1F-8F989C84160C}"/>
              </a:ext>
            </a:extLst>
          </p:cNvPr>
          <p:cNvSpPr>
            <a:spLocks noGrp="1"/>
          </p:cNvSpPr>
          <p:nvPr>
            <p:ph type="body" idx="4294967295"/>
          </p:nvPr>
        </p:nvSpPr>
        <p:spPr>
          <a:xfrm>
            <a:off x="0" y="653143"/>
            <a:ext cx="9144000" cy="4490357"/>
          </a:xfrm>
        </p:spPr>
        <p:txBody>
          <a:bodyPr>
            <a:noAutofit/>
          </a:bodyPr>
          <a:lstStyle/>
          <a:p>
            <a:pPr>
              <a:spcBef>
                <a:spcPts val="300"/>
              </a:spcBef>
            </a:pPr>
            <a:r>
              <a:rPr lang="ro-RO" sz="1600"/>
              <a:t>Ostașii mercenari hiksoși au primit de la nomarhi mari loturi</a:t>
            </a:r>
          </a:p>
          <a:p>
            <a:pPr marL="76200" indent="0">
              <a:spcBef>
                <a:spcPts val="300"/>
              </a:spcBef>
              <a:buNone/>
            </a:pPr>
            <a:r>
              <a:rPr lang="ro-RO" sz="1600"/>
              <a:t>de pământ și puteau să se grupeze mai temeinic în cete și </a:t>
            </a:r>
          </a:p>
          <a:p>
            <a:pPr marL="76200" indent="0">
              <a:spcBef>
                <a:spcPts val="300"/>
              </a:spcBef>
              <a:buNone/>
            </a:pPr>
            <a:r>
              <a:rPr lang="ro-RO" sz="1600"/>
              <a:t>formații militare care să cucerească treptat orașele și nomele.</a:t>
            </a:r>
          </a:p>
          <a:p>
            <a:pPr>
              <a:spcBef>
                <a:spcPts val="300"/>
              </a:spcBef>
            </a:pPr>
            <a:r>
              <a:rPr lang="ro-RO" sz="1600"/>
              <a:t>În Egiptul de Jos hiksoșii își clădesc un mare oraș fortificat</a:t>
            </a:r>
          </a:p>
          <a:p>
            <a:pPr marL="76200" indent="0">
              <a:spcBef>
                <a:spcPts val="300"/>
              </a:spcBef>
              <a:buNone/>
            </a:pPr>
            <a:r>
              <a:rPr lang="ro-RO" sz="1600"/>
              <a:t>Avaris, în partea de răsărit a Deltei, unde era adorat zeul Seth, al</a:t>
            </a:r>
          </a:p>
          <a:p>
            <a:pPr marL="76200" indent="0">
              <a:spcBef>
                <a:spcPts val="300"/>
              </a:spcBef>
              <a:buNone/>
            </a:pPr>
            <a:r>
              <a:rPr lang="ro-RO" sz="1600"/>
              <a:t>răului și al dezordinii.</a:t>
            </a:r>
          </a:p>
          <a:p>
            <a:pPr>
              <a:spcBef>
                <a:spcPts val="300"/>
              </a:spcBef>
            </a:pPr>
            <a:r>
              <a:rPr lang="ro-RO" sz="1600"/>
              <a:t>Lupta pentru izgonirea hiksoșilor începe de la Teba unde</a:t>
            </a:r>
          </a:p>
          <a:p>
            <a:pPr marL="76200" indent="0">
              <a:spcBef>
                <a:spcPts val="300"/>
              </a:spcBef>
              <a:buNone/>
            </a:pPr>
            <a:r>
              <a:rPr lang="ro-RO" sz="1600"/>
              <a:t>regele de acolo, Kames pornește război contra lor și împotriva </a:t>
            </a:r>
          </a:p>
          <a:p>
            <a:pPr marL="76200" indent="0">
              <a:spcBef>
                <a:spcPts val="300"/>
              </a:spcBef>
              <a:buNone/>
            </a:pPr>
            <a:r>
              <a:rPr lang="ro-RO" sz="1600"/>
              <a:t>sfaturilor primite de la dregătorii săi. Succesorul său, Ahmosis I, </a:t>
            </a:r>
          </a:p>
          <a:p>
            <a:pPr marL="76200" indent="0">
              <a:spcBef>
                <a:spcPts val="300"/>
              </a:spcBef>
              <a:buNone/>
            </a:pPr>
            <a:r>
              <a:rPr lang="ro-RO" sz="1600"/>
              <a:t>este cel care îi învinge pe hiksoși pe deplin și îi izgonește din Deltă.</a:t>
            </a:r>
          </a:p>
          <a:p>
            <a:pPr>
              <a:spcBef>
                <a:spcPts val="300"/>
              </a:spcBef>
            </a:pPr>
            <a:r>
              <a:rPr lang="ro-RO" sz="1600"/>
              <a:t>Pe de altă parte influențele exercitate de cultura egipteană asupra civilizațiilor</a:t>
            </a:r>
          </a:p>
          <a:p>
            <a:pPr marL="76200" indent="0">
              <a:spcBef>
                <a:spcPts val="300"/>
              </a:spcBef>
              <a:buNone/>
            </a:pPr>
            <a:r>
              <a:rPr lang="ro-RO" sz="1600"/>
              <a:t>mediteraneene apărute mult mai târziu și în strânsă legătură cu Valea Nilului, constituie actualmente obiectul studiilor multor învățați. Aceste studii vor elucida relațiile dintre Egipt și civilizațiile din lumea Mediterană care au avut atât de mult de împrumutat de la țara faraonilor în artă, literatură, religie și filozofie.</a:t>
            </a:r>
          </a:p>
        </p:txBody>
      </p:sp>
      <p:sp>
        <p:nvSpPr>
          <p:cNvPr id="48" name="Shape 48"/>
          <p:cNvSpPr txBox="1">
            <a:spLocks noGrp="1"/>
          </p:cNvSpPr>
          <p:nvPr>
            <p:ph type="title" idx="4294967295"/>
          </p:nvPr>
        </p:nvSpPr>
        <p:spPr>
          <a:xfrm>
            <a:off x="612949" y="0"/>
            <a:ext cx="7904159" cy="857250"/>
          </a:xfrm>
          <a:prstGeom prst="rect">
            <a:avLst/>
          </a:prstGeom>
        </p:spPr>
        <p:txBody>
          <a:bodyPr spcFirstLastPara="1" wrap="square" lIns="91425" tIns="91425" rIns="91425" bIns="91425" anchor="b" anchorCtr="0">
            <a:noAutofit/>
          </a:bodyPr>
          <a:lstStyle/>
          <a:p>
            <a:r>
              <a:rPr lang="ro-RO" sz="3600"/>
              <a:t>A ii-A PERIOADĂ INTERMEDIARĂ</a:t>
            </a:r>
            <a:endParaRPr lang="en-US" sz="3600"/>
          </a:p>
        </p:txBody>
      </p:sp>
      <p:sp>
        <p:nvSpPr>
          <p:cNvPr id="18" name="Shape 115">
            <a:extLst>
              <a:ext uri="{FF2B5EF4-FFF2-40B4-BE49-F238E27FC236}">
                <a16:creationId xmlns:a16="http://schemas.microsoft.com/office/drawing/2014/main" id="{E27FA81D-8455-4509-AF47-CE57B37A0C5F}"/>
              </a:ext>
            </a:extLst>
          </p:cNvPr>
          <p:cNvSpPr/>
          <p:nvPr/>
        </p:nvSpPr>
        <p:spPr>
          <a:xfrm>
            <a:off x="6923314" y="2935099"/>
            <a:ext cx="2141033" cy="318610"/>
          </a:xfrm>
          <a:prstGeom prst="rect">
            <a:avLst/>
          </a:prstGeom>
          <a:solidFill>
            <a:srgbClr val="FFFFFF">
              <a:alpha val="53460"/>
            </a:srgbClr>
          </a:solidFill>
          <a:ln w="28575" cap="flat" cmpd="sng">
            <a:solidFill>
              <a:srgbClr val="403228"/>
            </a:solidFill>
            <a:prstDash val="solid"/>
            <a:miter lim="8000"/>
            <a:headEnd type="none" w="med" len="med"/>
            <a:tailEnd type="none" w="med" len="med"/>
          </a:ln>
        </p:spPr>
        <p:txBody>
          <a:bodyPr spcFirstLastPara="1" wrap="square" lIns="91425" tIns="91425" rIns="91425" bIns="91425" anchor="ctr" anchorCtr="0">
            <a:noAutofit/>
          </a:bodyPr>
          <a:lstStyle/>
          <a:p>
            <a:pPr lvl="0">
              <a:buClr>
                <a:schemeClr val="dk1"/>
              </a:buClr>
              <a:buSzPts val="1100"/>
            </a:pPr>
            <a:r>
              <a:rPr lang="ro-RO" sz="1600" spc="-300">
                <a:solidFill>
                  <a:srgbClr val="1D1D1B"/>
                </a:solidFill>
                <a:latin typeface="Cinzel" panose="020B0604020202020204" charset="0"/>
              </a:rPr>
              <a:t>POPULAȚII    SEMITICE</a:t>
            </a:r>
            <a:endParaRPr sz="1600" spc="-300">
              <a:solidFill>
                <a:srgbClr val="1D1D1B"/>
              </a:solidFill>
              <a:latin typeface="Cinzel" panose="020B0604020202020204" charset="0"/>
            </a:endParaRPr>
          </a:p>
        </p:txBody>
      </p:sp>
      <p:sp>
        <p:nvSpPr>
          <p:cNvPr id="10" name="Shape 252">
            <a:extLst>
              <a:ext uri="{FF2B5EF4-FFF2-40B4-BE49-F238E27FC236}">
                <a16:creationId xmlns:a16="http://schemas.microsoft.com/office/drawing/2014/main" id="{79F19E30-9B20-4AD4-B249-C51A93F9118D}"/>
              </a:ext>
            </a:extLst>
          </p:cNvPr>
          <p:cNvSpPr/>
          <p:nvPr/>
        </p:nvSpPr>
        <p:spPr>
          <a:xfrm>
            <a:off x="8517108" y="2960534"/>
            <a:ext cx="446022" cy="267740"/>
          </a:xfrm>
          <a:custGeom>
            <a:avLst/>
            <a:gdLst/>
            <a:ahLst/>
            <a:cxnLst/>
            <a:rect l="0" t="0" r="0" b="0"/>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4032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5" name="Picture 4">
            <a:extLst>
              <a:ext uri="{FF2B5EF4-FFF2-40B4-BE49-F238E27FC236}">
                <a16:creationId xmlns:a16="http://schemas.microsoft.com/office/drawing/2014/main" id="{44D799D3-9C5F-4F39-A72D-1CE225E43233}"/>
              </a:ext>
            </a:extLst>
          </p:cNvPr>
          <p:cNvPicPr>
            <a:picLocks noChangeAspect="1"/>
          </p:cNvPicPr>
          <p:nvPr/>
        </p:nvPicPr>
        <p:blipFill>
          <a:blip r:embed="rId3"/>
          <a:stretch>
            <a:fillRect/>
          </a:stretch>
        </p:blipFill>
        <p:spPr>
          <a:xfrm>
            <a:off x="6923314" y="1055077"/>
            <a:ext cx="2141033" cy="1880022"/>
          </a:xfrm>
          <a:prstGeom prst="rect">
            <a:avLst/>
          </a:prstGeom>
        </p:spPr>
      </p:pic>
    </p:spTree>
    <p:extLst>
      <p:ext uri="{BB962C8B-B14F-4D97-AF65-F5344CB8AC3E}">
        <p14:creationId xmlns:p14="http://schemas.microsoft.com/office/powerpoint/2010/main" val="3562892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pic>
        <p:nvPicPr>
          <p:cNvPr id="5" name="Picture 4">
            <a:extLst>
              <a:ext uri="{FF2B5EF4-FFF2-40B4-BE49-F238E27FC236}">
                <a16:creationId xmlns:a16="http://schemas.microsoft.com/office/drawing/2014/main" id="{094D49AC-4DDA-417D-B7AD-79E4865A4DF1}"/>
              </a:ext>
            </a:extLst>
          </p:cNvPr>
          <p:cNvPicPr>
            <a:picLocks noChangeAspect="1"/>
          </p:cNvPicPr>
          <p:nvPr/>
        </p:nvPicPr>
        <p:blipFill>
          <a:blip r:embed="rId3"/>
          <a:stretch>
            <a:fillRect/>
          </a:stretch>
        </p:blipFill>
        <p:spPr>
          <a:xfrm>
            <a:off x="6601058" y="1141355"/>
            <a:ext cx="2382902" cy="2055359"/>
          </a:xfrm>
          <a:prstGeom prst="rect">
            <a:avLst/>
          </a:prstGeom>
        </p:spPr>
      </p:pic>
      <p:sp>
        <p:nvSpPr>
          <p:cNvPr id="2" name="Text Placeholder 1">
            <a:extLst>
              <a:ext uri="{FF2B5EF4-FFF2-40B4-BE49-F238E27FC236}">
                <a16:creationId xmlns:a16="http://schemas.microsoft.com/office/drawing/2014/main" id="{99E81E72-9849-4D5C-AE1F-8F989C84160C}"/>
              </a:ext>
            </a:extLst>
          </p:cNvPr>
          <p:cNvSpPr>
            <a:spLocks noGrp="1"/>
          </p:cNvSpPr>
          <p:nvPr>
            <p:ph type="body" idx="4294967295"/>
          </p:nvPr>
        </p:nvSpPr>
        <p:spPr>
          <a:xfrm>
            <a:off x="0" y="683288"/>
            <a:ext cx="9144000" cy="4460211"/>
          </a:xfrm>
        </p:spPr>
        <p:txBody>
          <a:bodyPr>
            <a:noAutofit/>
          </a:bodyPr>
          <a:lstStyle/>
          <a:p>
            <a:pPr>
              <a:spcBef>
                <a:spcPts val="100"/>
              </a:spcBef>
            </a:pPr>
            <a:r>
              <a:rPr lang="ro-RO" sz="1600"/>
              <a:t>Regatul Nou (1550-1070 î.en.), cu cei mai faimoși conducători. Arta și</a:t>
            </a:r>
          </a:p>
          <a:p>
            <a:pPr marL="76200" indent="0">
              <a:spcBef>
                <a:spcPts val="100"/>
              </a:spcBef>
              <a:buNone/>
            </a:pPr>
            <a:r>
              <a:rPr lang="ro-RO" sz="1600"/>
              <a:t>spiritualitatea atinge apogeul, iar țara dobândește cea mai </a:t>
            </a:r>
          </a:p>
          <a:p>
            <a:pPr marL="76200" indent="0">
              <a:spcBef>
                <a:spcPts val="100"/>
              </a:spcBef>
              <a:buNone/>
            </a:pPr>
            <a:r>
              <a:rPr lang="ro-RO" sz="1600"/>
              <a:t>mare întindere, prin cuceriri. Locul complexelor funerare </a:t>
            </a:r>
          </a:p>
          <a:p>
            <a:pPr marL="76200" indent="0">
              <a:spcBef>
                <a:spcPts val="100"/>
              </a:spcBef>
              <a:buNone/>
            </a:pPr>
            <a:r>
              <a:rPr lang="ro-RO" sz="1600"/>
              <a:t>regale este mutat în sud, pe partea opusă Thebei, într-o zonă </a:t>
            </a:r>
          </a:p>
          <a:p>
            <a:pPr marL="76200" indent="0">
              <a:spcBef>
                <a:spcPts val="100"/>
              </a:spcBef>
              <a:buNone/>
            </a:pPr>
            <a:r>
              <a:rPr lang="ro-RO" sz="1600"/>
              <a:t>de dealuri stâncoase, pe malul vestic al Nilului, în </a:t>
            </a:r>
          </a:p>
          <a:p>
            <a:pPr marL="76200" indent="0">
              <a:spcBef>
                <a:spcPts val="100"/>
              </a:spcBef>
              <a:buNone/>
            </a:pPr>
            <a:r>
              <a:rPr lang="ro-RO" sz="1600"/>
              <a:t>Valea Regilor. Regatul Nou a stabilit o perioadă de </a:t>
            </a:r>
          </a:p>
          <a:p>
            <a:pPr marL="76200" indent="0">
              <a:spcBef>
                <a:spcPts val="100"/>
              </a:spcBef>
              <a:buNone/>
            </a:pPr>
            <a:r>
              <a:rPr lang="ro-RO" sz="1600"/>
              <a:t>prosperitate fără precedent de securizarea a frontierelor și</a:t>
            </a:r>
          </a:p>
          <a:p>
            <a:pPr marL="76200" indent="0">
              <a:spcBef>
                <a:spcPts val="100"/>
              </a:spcBef>
              <a:buNone/>
            </a:pPr>
            <a:r>
              <a:rPr lang="ro-RO" sz="1600"/>
              <a:t>consolidarea legăturilor diplomatice cu vecinii lor, inclusiv </a:t>
            </a:r>
          </a:p>
          <a:p>
            <a:pPr marL="76200" indent="0">
              <a:spcBef>
                <a:spcPts val="100"/>
              </a:spcBef>
              <a:buNone/>
            </a:pPr>
            <a:r>
              <a:rPr lang="ro-RO" sz="1600"/>
              <a:t>Imperiul Mitanni, Asiria, și Canaan. Campanii militare </a:t>
            </a:r>
          </a:p>
          <a:p>
            <a:pPr marL="76200" indent="0">
              <a:spcBef>
                <a:spcPts val="100"/>
              </a:spcBef>
              <a:buNone/>
            </a:pPr>
            <a:r>
              <a:rPr lang="ro-RO" sz="1600"/>
              <a:t>purtate sub Tuthmosis I și nepotul lui, Tuthmosis al III-lea, </a:t>
            </a:r>
          </a:p>
          <a:p>
            <a:pPr marL="76200" indent="0">
              <a:spcBef>
                <a:spcPts val="100"/>
              </a:spcBef>
              <a:buNone/>
            </a:pPr>
            <a:r>
              <a:rPr lang="ro-RO" sz="1600"/>
              <a:t>au extins influența faraonilor la stadiul de mare imperiu. </a:t>
            </a:r>
          </a:p>
          <a:p>
            <a:pPr marL="76200" indent="0">
              <a:spcBef>
                <a:spcPts val="100"/>
              </a:spcBef>
              <a:buNone/>
            </a:pPr>
            <a:r>
              <a:rPr lang="ro-RO" sz="1600"/>
              <a:t>Între domniile lor, Hatshepsut a promovat pacea și a extins rutele comerciale și expediții în noi regiuni. Când Tuthmosis III a murit, Egiptul era un imperiu care se întindea de la Niya din nord-vestul Siriei până la a patra cascada a Nilului, în Nubia, cimentând loialitatea și deschiderea accesului la importuri , cum ar fi bronz și lemn.</a:t>
            </a:r>
          </a:p>
          <a:p>
            <a:pPr marL="76200" indent="0">
              <a:spcBef>
                <a:spcPts val="300"/>
              </a:spcBef>
              <a:buNone/>
            </a:pPr>
            <a:endParaRPr lang="ro-RO" sz="1600"/>
          </a:p>
        </p:txBody>
      </p:sp>
      <p:sp>
        <p:nvSpPr>
          <p:cNvPr id="48" name="Shape 48"/>
          <p:cNvSpPr txBox="1">
            <a:spLocks noGrp="1"/>
          </p:cNvSpPr>
          <p:nvPr>
            <p:ph type="title" idx="4294967295"/>
          </p:nvPr>
        </p:nvSpPr>
        <p:spPr>
          <a:xfrm>
            <a:off x="612949" y="0"/>
            <a:ext cx="7904159" cy="857250"/>
          </a:xfrm>
          <a:prstGeom prst="rect">
            <a:avLst/>
          </a:prstGeom>
        </p:spPr>
        <p:txBody>
          <a:bodyPr spcFirstLastPara="1" wrap="square" lIns="91425" tIns="91425" rIns="91425" bIns="91425" anchor="b" anchorCtr="0">
            <a:noAutofit/>
          </a:bodyPr>
          <a:lstStyle/>
          <a:p>
            <a:r>
              <a:rPr lang="ro-RO" sz="3600"/>
              <a:t>REGATUL NOU</a:t>
            </a:r>
            <a:endParaRPr lang="en-US" sz="3600"/>
          </a:p>
        </p:txBody>
      </p:sp>
      <p:sp>
        <p:nvSpPr>
          <p:cNvPr id="18" name="Shape 115">
            <a:extLst>
              <a:ext uri="{FF2B5EF4-FFF2-40B4-BE49-F238E27FC236}">
                <a16:creationId xmlns:a16="http://schemas.microsoft.com/office/drawing/2014/main" id="{E27FA81D-8455-4509-AF47-CE57B37A0C5F}"/>
              </a:ext>
            </a:extLst>
          </p:cNvPr>
          <p:cNvSpPr/>
          <p:nvPr/>
        </p:nvSpPr>
        <p:spPr>
          <a:xfrm>
            <a:off x="6601058" y="3199535"/>
            <a:ext cx="2382902" cy="318610"/>
          </a:xfrm>
          <a:prstGeom prst="rect">
            <a:avLst/>
          </a:prstGeom>
          <a:solidFill>
            <a:srgbClr val="FFFFFF">
              <a:alpha val="53460"/>
            </a:srgbClr>
          </a:solidFill>
          <a:ln w="28575" cap="flat" cmpd="sng">
            <a:solidFill>
              <a:srgbClr val="403228"/>
            </a:solidFill>
            <a:prstDash val="solid"/>
            <a:miter lim="8000"/>
            <a:headEnd type="none" w="med" len="med"/>
            <a:tailEnd type="none" w="med" len="med"/>
          </a:ln>
        </p:spPr>
        <p:txBody>
          <a:bodyPr spcFirstLastPara="1" wrap="square" lIns="91425" tIns="91425" rIns="91425" bIns="91425" anchor="ctr" anchorCtr="0">
            <a:noAutofit/>
          </a:bodyPr>
          <a:lstStyle/>
          <a:p>
            <a:pPr lvl="0">
              <a:buClr>
                <a:schemeClr val="dk1"/>
              </a:buClr>
              <a:buSzPts val="1100"/>
            </a:pPr>
            <a:r>
              <a:rPr lang="ro-RO" sz="1600" spc="300">
                <a:solidFill>
                  <a:srgbClr val="1D1D1B"/>
                </a:solidFill>
                <a:latin typeface="Cinzel" panose="020B0604020202020204" charset="0"/>
              </a:rPr>
              <a:t>ABU SIMBEL</a:t>
            </a:r>
            <a:endParaRPr sz="1600" spc="300">
              <a:solidFill>
                <a:srgbClr val="1D1D1B"/>
              </a:solidFill>
              <a:latin typeface="Cinzel" panose="020B0604020202020204" charset="0"/>
            </a:endParaRPr>
          </a:p>
        </p:txBody>
      </p:sp>
      <p:sp>
        <p:nvSpPr>
          <p:cNvPr id="10" name="Shape 252">
            <a:extLst>
              <a:ext uri="{FF2B5EF4-FFF2-40B4-BE49-F238E27FC236}">
                <a16:creationId xmlns:a16="http://schemas.microsoft.com/office/drawing/2014/main" id="{79F19E30-9B20-4AD4-B249-C51A93F9118D}"/>
              </a:ext>
            </a:extLst>
          </p:cNvPr>
          <p:cNvSpPr/>
          <p:nvPr/>
        </p:nvSpPr>
        <p:spPr>
          <a:xfrm>
            <a:off x="8350181" y="3236591"/>
            <a:ext cx="526818" cy="241677"/>
          </a:xfrm>
          <a:custGeom>
            <a:avLst/>
            <a:gdLst/>
            <a:ahLst/>
            <a:cxnLst/>
            <a:rect l="0" t="0" r="0" b="0"/>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4032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77460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
            <a:extLst>
              <a:ext uri="{FF2B5EF4-FFF2-40B4-BE49-F238E27FC236}">
                <a16:creationId xmlns:a16="http://schemas.microsoft.com/office/drawing/2014/main" id="{8FFE6A79-1DD2-45DE-84B4-2207C2262110}"/>
              </a:ext>
            </a:extLst>
          </p:cNvPr>
          <p:cNvSpPr txBox="1">
            <a:spLocks/>
          </p:cNvSpPr>
          <p:nvPr/>
        </p:nvSpPr>
        <p:spPr>
          <a:xfrm>
            <a:off x="0" y="0"/>
            <a:ext cx="9144000" cy="5143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926940"/>
              </a:buClr>
              <a:buSzPts val="2400"/>
              <a:buFont typeface="Libre Baskerville"/>
              <a:buChar char="✣"/>
              <a:defRPr sz="2400" b="0" i="0" u="none" strike="noStrike" cap="none">
                <a:solidFill>
                  <a:srgbClr val="403228"/>
                </a:solidFill>
                <a:latin typeface="Libre Baskerville"/>
                <a:ea typeface="Libre Baskerville"/>
                <a:cs typeface="Libre Baskerville"/>
                <a:sym typeface="Libre Baskerville"/>
              </a:defRPr>
            </a:lvl1pPr>
            <a:lvl2pPr marL="914400" marR="0" lvl="1" indent="-355600" algn="l" rtl="0">
              <a:lnSpc>
                <a:spcPct val="100000"/>
              </a:lnSpc>
              <a:spcBef>
                <a:spcPts val="0"/>
              </a:spcBef>
              <a:spcAft>
                <a:spcPts val="0"/>
              </a:spcAft>
              <a:buClr>
                <a:srgbClr val="926940"/>
              </a:buClr>
              <a:buSzPts val="2000"/>
              <a:buFont typeface="Libre Baskerville"/>
              <a:buChar char="⨳"/>
              <a:defRPr sz="2000" b="0" i="0" u="none" strike="noStrike" cap="none">
                <a:solidFill>
                  <a:srgbClr val="403228"/>
                </a:solidFill>
                <a:latin typeface="Libre Baskerville"/>
                <a:ea typeface="Libre Baskerville"/>
                <a:cs typeface="Libre Baskerville"/>
                <a:sym typeface="Libre Baskerville"/>
              </a:defRPr>
            </a:lvl2pPr>
            <a:lvl3pPr marL="1371600" marR="0" lvl="2" indent="-355600" algn="l" rtl="0">
              <a:lnSpc>
                <a:spcPct val="100000"/>
              </a:lnSpc>
              <a:spcBef>
                <a:spcPts val="0"/>
              </a:spcBef>
              <a:spcAft>
                <a:spcPts val="0"/>
              </a:spcAft>
              <a:buClr>
                <a:srgbClr val="926940"/>
              </a:buClr>
              <a:buSzPts val="2000"/>
              <a:buFont typeface="Libre Baskerville"/>
              <a:buChar char="■"/>
              <a:defRPr sz="2000" b="0" i="0" u="none" strike="noStrike" cap="none">
                <a:solidFill>
                  <a:srgbClr val="403228"/>
                </a:solidFill>
                <a:latin typeface="Libre Baskerville"/>
                <a:ea typeface="Libre Baskerville"/>
                <a:cs typeface="Libre Baskerville"/>
                <a:sym typeface="Libre Baskerville"/>
              </a:defRPr>
            </a:lvl3pPr>
            <a:lvl4pPr marL="1828800" marR="0" lvl="3" indent="-330200" algn="l" rtl="0">
              <a:lnSpc>
                <a:spcPct val="100000"/>
              </a:lnSpc>
              <a:spcBef>
                <a:spcPts val="0"/>
              </a:spcBef>
              <a:spcAft>
                <a:spcPts val="0"/>
              </a:spcAft>
              <a:buClr>
                <a:srgbClr val="926940"/>
              </a:buClr>
              <a:buSzPts val="1600"/>
              <a:buFont typeface="Libre Baskerville"/>
              <a:buChar char="●"/>
              <a:defRPr sz="1600" b="0" i="0" u="none" strike="noStrike" cap="none">
                <a:solidFill>
                  <a:srgbClr val="403228"/>
                </a:solidFill>
                <a:latin typeface="Libre Baskerville"/>
                <a:ea typeface="Libre Baskerville"/>
                <a:cs typeface="Libre Baskerville"/>
                <a:sym typeface="Libre Baskerville"/>
              </a:defRPr>
            </a:lvl4pPr>
            <a:lvl5pPr marL="2286000" marR="0" lvl="4" indent="-330200" algn="l" rtl="0">
              <a:lnSpc>
                <a:spcPct val="100000"/>
              </a:lnSpc>
              <a:spcBef>
                <a:spcPts val="0"/>
              </a:spcBef>
              <a:spcAft>
                <a:spcPts val="0"/>
              </a:spcAft>
              <a:buClr>
                <a:srgbClr val="926940"/>
              </a:buClr>
              <a:buSzPts val="1600"/>
              <a:buFont typeface="Libre Baskerville"/>
              <a:buChar char="○"/>
              <a:defRPr sz="1600" b="0" i="0" u="none" strike="noStrike" cap="none">
                <a:solidFill>
                  <a:srgbClr val="403228"/>
                </a:solidFill>
                <a:latin typeface="Libre Baskerville"/>
                <a:ea typeface="Libre Baskerville"/>
                <a:cs typeface="Libre Baskerville"/>
                <a:sym typeface="Libre Baskerville"/>
              </a:defRPr>
            </a:lvl5pPr>
            <a:lvl6pPr marL="2743200" marR="0" lvl="5" indent="-330200" algn="l" rtl="0">
              <a:lnSpc>
                <a:spcPct val="100000"/>
              </a:lnSpc>
              <a:spcBef>
                <a:spcPts val="0"/>
              </a:spcBef>
              <a:spcAft>
                <a:spcPts val="0"/>
              </a:spcAft>
              <a:buClr>
                <a:srgbClr val="926940"/>
              </a:buClr>
              <a:buSzPts val="1600"/>
              <a:buFont typeface="Libre Baskerville"/>
              <a:buChar char="■"/>
              <a:defRPr sz="1600" b="0" i="0" u="none" strike="noStrike" cap="none">
                <a:solidFill>
                  <a:srgbClr val="403228"/>
                </a:solidFill>
                <a:latin typeface="Libre Baskerville"/>
                <a:ea typeface="Libre Baskerville"/>
                <a:cs typeface="Libre Baskerville"/>
                <a:sym typeface="Libre Baskerville"/>
              </a:defRPr>
            </a:lvl6pPr>
            <a:lvl7pPr marL="3200400" marR="0" lvl="6" indent="-330200" algn="l" rtl="0">
              <a:lnSpc>
                <a:spcPct val="100000"/>
              </a:lnSpc>
              <a:spcBef>
                <a:spcPts val="0"/>
              </a:spcBef>
              <a:spcAft>
                <a:spcPts val="0"/>
              </a:spcAft>
              <a:buClr>
                <a:srgbClr val="403228"/>
              </a:buClr>
              <a:buSzPts val="1600"/>
              <a:buFont typeface="Libre Baskerville"/>
              <a:buChar char="●"/>
              <a:defRPr sz="1600" b="0" i="0" u="none" strike="noStrike" cap="none">
                <a:solidFill>
                  <a:srgbClr val="403228"/>
                </a:solidFill>
                <a:latin typeface="Libre Baskerville"/>
                <a:ea typeface="Libre Baskerville"/>
                <a:cs typeface="Libre Baskerville"/>
                <a:sym typeface="Libre Baskerville"/>
              </a:defRPr>
            </a:lvl7pPr>
            <a:lvl8pPr marL="3657600" marR="0" lvl="7" indent="-330200" algn="l" rtl="0">
              <a:lnSpc>
                <a:spcPct val="100000"/>
              </a:lnSpc>
              <a:spcBef>
                <a:spcPts val="0"/>
              </a:spcBef>
              <a:spcAft>
                <a:spcPts val="0"/>
              </a:spcAft>
              <a:buClr>
                <a:srgbClr val="403228"/>
              </a:buClr>
              <a:buSzPts val="1600"/>
              <a:buFont typeface="Libre Baskerville"/>
              <a:buChar char="○"/>
              <a:defRPr sz="1600" b="0" i="0" u="none" strike="noStrike" cap="none">
                <a:solidFill>
                  <a:srgbClr val="403228"/>
                </a:solidFill>
                <a:latin typeface="Libre Baskerville"/>
                <a:ea typeface="Libre Baskerville"/>
                <a:cs typeface="Libre Baskerville"/>
                <a:sym typeface="Libre Baskerville"/>
              </a:defRPr>
            </a:lvl8pPr>
            <a:lvl9pPr marL="4114800" marR="0" lvl="8" indent="-330200" algn="l" rtl="0">
              <a:lnSpc>
                <a:spcPct val="100000"/>
              </a:lnSpc>
              <a:spcBef>
                <a:spcPts val="0"/>
              </a:spcBef>
              <a:spcAft>
                <a:spcPts val="0"/>
              </a:spcAft>
              <a:buClr>
                <a:srgbClr val="403228"/>
              </a:buClr>
              <a:buSzPts val="1600"/>
              <a:buFont typeface="Libre Baskerville"/>
              <a:buChar char="■"/>
              <a:defRPr sz="1600" b="0" i="0" u="none" strike="noStrike" cap="none">
                <a:solidFill>
                  <a:srgbClr val="403228"/>
                </a:solidFill>
                <a:latin typeface="Libre Baskerville"/>
                <a:ea typeface="Libre Baskerville"/>
                <a:cs typeface="Libre Baskerville"/>
                <a:sym typeface="Libre Baskerville"/>
              </a:defRPr>
            </a:lvl9pPr>
          </a:lstStyle>
          <a:p>
            <a:pPr>
              <a:spcBef>
                <a:spcPts val="300"/>
              </a:spcBef>
            </a:pPr>
            <a:r>
              <a:rPr lang="ro-RO" sz="1600"/>
              <a:t>Printre cei mai reprezentativi faraoni ai acestor timpuri sunt celebra femeie</a:t>
            </a:r>
          </a:p>
          <a:p>
            <a:pPr marL="76200" indent="0">
              <a:spcBef>
                <a:spcPts val="300"/>
              </a:spcBef>
              <a:buNone/>
            </a:pPr>
            <a:r>
              <a:rPr lang="ro-RO" sz="1600"/>
              <a:t>faraon Hatchepsut, Amenhotep III, cel care a înălțat nenumărate temple și palate, Akhenaton, faraonul reformator, și dinastia ramesizilor, cu Ramses II, cel care a extins cel mai mult printr-o politică militară activă frontierele statului și a rămas celebru pentru bătălia de la Kadesh cu hitiții pentru controlarea Siriei. Ramses II a construit monumente mărețe precum Marele Coridor din templul lui Amon de la Karnak și multe dintre templele de la Abu Simbel, statuile de aici ale faraonului având dimensiuni uriașe.</a:t>
            </a:r>
          </a:p>
          <a:p>
            <a:pPr>
              <a:spcBef>
                <a:spcPts val="300"/>
              </a:spcBef>
            </a:pPr>
            <a:r>
              <a:rPr lang="ro-RO" sz="1600"/>
              <a:t>Bogăția Egiptului a devenit o țintă tentantă pentru invazii, în special pentru</a:t>
            </a:r>
          </a:p>
          <a:p>
            <a:pPr marL="76200" indent="0">
              <a:spcBef>
                <a:spcPts val="300"/>
              </a:spcBef>
              <a:buNone/>
            </a:pPr>
            <a:r>
              <a:rPr lang="ro-RO" sz="1600"/>
              <a:t>berberii libieni de la vest, și pentru popoarele Mării, o confederație puternică de pirați în mare parte grecești, luwieni și fenicieni/canaaniți din Marea Egee. Inițial, forțele egiptene au reușit să respingă aceste invazii, dar Egiptul a pierdut în cele din urmă controlul asupra teritoriilor sale rămase din sudul Caananului, mare parte din ea fiind preluată de asirieni. Impactul amenințărilor externe a fost agravat de probleme interne, cum ar fi corupția, jefuirea mormintelor și tulburările civile. După recâștigarea puterii, marii preoți Templului lui Amun din Teba au acumulat suprafețe mari de teren și bogăție și puterea lor extinsă a scindat țară în a treia perioadă intermediară.</a:t>
            </a:r>
          </a:p>
        </p:txBody>
      </p:sp>
    </p:spTree>
    <p:extLst>
      <p:ext uri="{BB962C8B-B14F-4D97-AF65-F5344CB8AC3E}">
        <p14:creationId xmlns:p14="http://schemas.microsoft.com/office/powerpoint/2010/main" val="129216579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pic>
        <p:nvPicPr>
          <p:cNvPr id="4" name="Picture 3">
            <a:extLst>
              <a:ext uri="{FF2B5EF4-FFF2-40B4-BE49-F238E27FC236}">
                <a16:creationId xmlns:a16="http://schemas.microsoft.com/office/drawing/2014/main" id="{5772B7B7-1207-4123-8582-9FB8A83FF7BC}"/>
              </a:ext>
            </a:extLst>
          </p:cNvPr>
          <p:cNvPicPr>
            <a:picLocks noChangeAspect="1"/>
          </p:cNvPicPr>
          <p:nvPr/>
        </p:nvPicPr>
        <p:blipFill>
          <a:blip r:embed="rId3"/>
          <a:stretch>
            <a:fillRect/>
          </a:stretch>
        </p:blipFill>
        <p:spPr>
          <a:xfrm>
            <a:off x="6884353" y="1073185"/>
            <a:ext cx="2136391" cy="2660778"/>
          </a:xfrm>
          <a:prstGeom prst="rect">
            <a:avLst/>
          </a:prstGeom>
        </p:spPr>
      </p:pic>
      <p:sp>
        <p:nvSpPr>
          <p:cNvPr id="2" name="Text Placeholder 1">
            <a:extLst>
              <a:ext uri="{FF2B5EF4-FFF2-40B4-BE49-F238E27FC236}">
                <a16:creationId xmlns:a16="http://schemas.microsoft.com/office/drawing/2014/main" id="{99E81E72-9849-4D5C-AE1F-8F989C84160C}"/>
              </a:ext>
            </a:extLst>
          </p:cNvPr>
          <p:cNvSpPr>
            <a:spLocks noGrp="1"/>
          </p:cNvSpPr>
          <p:nvPr>
            <p:ph type="body" idx="4294967295"/>
          </p:nvPr>
        </p:nvSpPr>
        <p:spPr>
          <a:xfrm>
            <a:off x="0" y="683288"/>
            <a:ext cx="9144000" cy="4460211"/>
          </a:xfrm>
        </p:spPr>
        <p:txBody>
          <a:bodyPr>
            <a:noAutofit/>
          </a:bodyPr>
          <a:lstStyle/>
          <a:p>
            <a:pPr>
              <a:spcBef>
                <a:spcPts val="300"/>
              </a:spcBef>
            </a:pPr>
            <a:r>
              <a:rPr lang="ro-RO" sz="1600"/>
              <a:t>După această perioadă de apogeu, din cauza luptelor dintre faraoni și cler, ajuns</a:t>
            </a:r>
          </a:p>
          <a:p>
            <a:pPr marL="76200" indent="0">
              <a:spcBef>
                <a:spcPts val="300"/>
              </a:spcBef>
              <a:buNone/>
            </a:pPr>
            <a:r>
              <a:rPr lang="ro-RO" sz="1600"/>
              <a:t>din ce în ce mai puternic, la începutul Dinastiei XXI (1070 î.Hr.) </a:t>
            </a:r>
          </a:p>
          <a:p>
            <a:pPr marL="76200" indent="0">
              <a:spcBef>
                <a:spcPts val="300"/>
              </a:spcBef>
              <a:buNone/>
            </a:pPr>
            <a:r>
              <a:rPr lang="ro-RO" sz="1600"/>
              <a:t>Egiptul intră într-o nouă perioadă de tranziție, </a:t>
            </a:r>
          </a:p>
          <a:p>
            <a:pPr marL="76200" indent="0">
              <a:spcBef>
                <a:spcPts val="300"/>
              </a:spcBef>
              <a:buNone/>
            </a:pPr>
            <a:r>
              <a:rPr lang="ro-RO" sz="1600"/>
              <a:t>A Treia Perioada Intermediara, care durează până în 712 î.Hr.. </a:t>
            </a:r>
          </a:p>
          <a:p>
            <a:pPr marL="76200" indent="0">
              <a:spcBef>
                <a:spcPts val="300"/>
              </a:spcBef>
              <a:buNone/>
            </a:pPr>
            <a:r>
              <a:rPr lang="ro-RO" sz="1600"/>
              <a:t>Această perioadă este marcată de rivalități interne și de </a:t>
            </a:r>
          </a:p>
          <a:p>
            <a:pPr marL="76200" indent="0">
              <a:spcBef>
                <a:spcPts val="300"/>
              </a:spcBef>
              <a:buNone/>
            </a:pPr>
            <a:r>
              <a:rPr lang="ro-RO" sz="1600"/>
              <a:t>prezența libiană în Egipt. Ea se continuă cu Dinastia XXV</a:t>
            </a:r>
          </a:p>
          <a:p>
            <a:pPr marL="76200" indent="0">
              <a:spcBef>
                <a:spcPts val="300"/>
              </a:spcBef>
              <a:buNone/>
            </a:pPr>
            <a:r>
              <a:rPr lang="ro-RO" sz="1600"/>
              <a:t>kushită (nubiană) și prezența străina în Egipt se accentuează.</a:t>
            </a:r>
          </a:p>
        </p:txBody>
      </p:sp>
      <p:sp>
        <p:nvSpPr>
          <p:cNvPr id="48" name="Shape 48"/>
          <p:cNvSpPr txBox="1">
            <a:spLocks noGrp="1"/>
          </p:cNvSpPr>
          <p:nvPr>
            <p:ph type="title" idx="4294967295"/>
          </p:nvPr>
        </p:nvSpPr>
        <p:spPr>
          <a:xfrm>
            <a:off x="612949" y="0"/>
            <a:ext cx="7904159" cy="857250"/>
          </a:xfrm>
          <a:prstGeom prst="rect">
            <a:avLst/>
          </a:prstGeom>
        </p:spPr>
        <p:txBody>
          <a:bodyPr spcFirstLastPara="1" wrap="square" lIns="91425" tIns="91425" rIns="91425" bIns="91425" anchor="b" anchorCtr="0">
            <a:noAutofit/>
          </a:bodyPr>
          <a:lstStyle/>
          <a:p>
            <a:r>
              <a:rPr lang="ro-RO" sz="3600"/>
              <a:t>A iii-A PERIOADĂ INTERMEDIARĂ</a:t>
            </a:r>
            <a:endParaRPr lang="en-US" sz="3600"/>
          </a:p>
        </p:txBody>
      </p:sp>
      <p:sp>
        <p:nvSpPr>
          <p:cNvPr id="18" name="Shape 115">
            <a:extLst>
              <a:ext uri="{FF2B5EF4-FFF2-40B4-BE49-F238E27FC236}">
                <a16:creationId xmlns:a16="http://schemas.microsoft.com/office/drawing/2014/main" id="{E27FA81D-8455-4509-AF47-CE57B37A0C5F}"/>
              </a:ext>
            </a:extLst>
          </p:cNvPr>
          <p:cNvSpPr/>
          <p:nvPr/>
        </p:nvSpPr>
        <p:spPr>
          <a:xfrm>
            <a:off x="6892973" y="3728284"/>
            <a:ext cx="2127771" cy="512120"/>
          </a:xfrm>
          <a:prstGeom prst="rect">
            <a:avLst/>
          </a:prstGeom>
          <a:solidFill>
            <a:srgbClr val="FFFFFF">
              <a:alpha val="53460"/>
            </a:srgbClr>
          </a:solidFill>
          <a:ln w="28575" cap="flat" cmpd="sng">
            <a:solidFill>
              <a:srgbClr val="403228"/>
            </a:solidFill>
            <a:prstDash val="solid"/>
            <a:miter lim="8000"/>
            <a:headEnd type="none" w="med" len="med"/>
            <a:tailEnd type="none" w="med" len="med"/>
          </a:ln>
        </p:spPr>
        <p:txBody>
          <a:bodyPr spcFirstLastPara="1" wrap="square" lIns="91425" tIns="91425" rIns="91425" bIns="91425" anchor="ctr" anchorCtr="0">
            <a:noAutofit/>
          </a:bodyPr>
          <a:lstStyle/>
          <a:p>
            <a:pPr lvl="0">
              <a:buClr>
                <a:schemeClr val="dk1"/>
              </a:buClr>
              <a:buSzPts val="1100"/>
            </a:pPr>
            <a:r>
              <a:rPr lang="ro-RO" sz="1600">
                <a:solidFill>
                  <a:srgbClr val="1D1D1B"/>
                </a:solidFill>
                <a:latin typeface="Cinzel" panose="020B0604020202020204" charset="0"/>
              </a:rPr>
              <a:t>Cleopatra și Cesarion</a:t>
            </a:r>
            <a:endParaRPr sz="1600">
              <a:solidFill>
                <a:srgbClr val="1D1D1B"/>
              </a:solidFill>
              <a:latin typeface="Cinzel" panose="020B0604020202020204" charset="0"/>
            </a:endParaRPr>
          </a:p>
        </p:txBody>
      </p:sp>
      <p:sp>
        <p:nvSpPr>
          <p:cNvPr id="10" name="Shape 252">
            <a:extLst>
              <a:ext uri="{FF2B5EF4-FFF2-40B4-BE49-F238E27FC236}">
                <a16:creationId xmlns:a16="http://schemas.microsoft.com/office/drawing/2014/main" id="{79F19E30-9B20-4AD4-B249-C51A93F9118D}"/>
              </a:ext>
            </a:extLst>
          </p:cNvPr>
          <p:cNvSpPr/>
          <p:nvPr/>
        </p:nvSpPr>
        <p:spPr>
          <a:xfrm>
            <a:off x="8415401" y="3903055"/>
            <a:ext cx="526818" cy="241677"/>
          </a:xfrm>
          <a:custGeom>
            <a:avLst/>
            <a:gdLst/>
            <a:ahLst/>
            <a:cxnLst/>
            <a:rect l="0" t="0" r="0" b="0"/>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4032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 name="Shape 48">
            <a:extLst>
              <a:ext uri="{FF2B5EF4-FFF2-40B4-BE49-F238E27FC236}">
                <a16:creationId xmlns:a16="http://schemas.microsoft.com/office/drawing/2014/main" id="{AD6437C3-259D-4A72-87B9-F41AD1D7EA88}"/>
              </a:ext>
            </a:extLst>
          </p:cNvPr>
          <p:cNvSpPr txBox="1">
            <a:spLocks/>
          </p:cNvSpPr>
          <p:nvPr/>
        </p:nvSpPr>
        <p:spPr>
          <a:xfrm>
            <a:off x="-509903" y="2756246"/>
            <a:ext cx="7904159" cy="6804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926940"/>
              </a:buClr>
              <a:buSzPts val="2400"/>
              <a:buFont typeface="Cinzel"/>
              <a:buNone/>
              <a:defRPr sz="2400" b="0" i="0" u="none" strike="noStrike" cap="none">
                <a:solidFill>
                  <a:srgbClr val="926940"/>
                </a:solidFill>
                <a:latin typeface="Cinzel"/>
                <a:ea typeface="Cinzel"/>
                <a:cs typeface="Cinzel"/>
                <a:sym typeface="Cinzel"/>
              </a:defRPr>
            </a:lvl1pPr>
            <a:lvl2pPr lvl="1"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2pPr>
            <a:lvl3pPr lvl="2"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3pPr>
            <a:lvl4pPr lvl="3"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4pPr>
            <a:lvl5pPr lvl="4"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5pPr>
            <a:lvl6pPr lvl="5"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6pPr>
            <a:lvl7pPr lvl="6"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7pPr>
            <a:lvl8pPr lvl="7"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8pPr>
            <a:lvl9pPr lvl="8"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9pPr>
          </a:lstStyle>
          <a:p>
            <a:r>
              <a:rPr lang="ro-RO" sz="3600"/>
              <a:t>PERIOADA TÂRZIE</a:t>
            </a:r>
            <a:endParaRPr lang="en-US" sz="3600"/>
          </a:p>
        </p:txBody>
      </p:sp>
      <p:sp>
        <p:nvSpPr>
          <p:cNvPr id="8" name="Text Placeholder 1">
            <a:extLst>
              <a:ext uri="{FF2B5EF4-FFF2-40B4-BE49-F238E27FC236}">
                <a16:creationId xmlns:a16="http://schemas.microsoft.com/office/drawing/2014/main" id="{CACF34EE-4CFC-49D0-95AE-3AAE0B16A9DE}"/>
              </a:ext>
            </a:extLst>
          </p:cNvPr>
          <p:cNvSpPr txBox="1">
            <a:spLocks/>
          </p:cNvSpPr>
          <p:nvPr/>
        </p:nvSpPr>
        <p:spPr>
          <a:xfrm>
            <a:off x="0" y="3145135"/>
            <a:ext cx="9144000" cy="19983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926940"/>
              </a:buClr>
              <a:buSzPts val="2400"/>
              <a:buFont typeface="Libre Baskerville"/>
              <a:buChar char="✣"/>
              <a:defRPr sz="2400" b="0" i="0" u="none" strike="noStrike" cap="none">
                <a:solidFill>
                  <a:srgbClr val="403228"/>
                </a:solidFill>
                <a:latin typeface="Libre Baskerville"/>
                <a:ea typeface="Libre Baskerville"/>
                <a:cs typeface="Libre Baskerville"/>
                <a:sym typeface="Libre Baskerville"/>
              </a:defRPr>
            </a:lvl1pPr>
            <a:lvl2pPr marL="914400" marR="0" lvl="1" indent="-355600" algn="l" rtl="0">
              <a:lnSpc>
                <a:spcPct val="100000"/>
              </a:lnSpc>
              <a:spcBef>
                <a:spcPts val="0"/>
              </a:spcBef>
              <a:spcAft>
                <a:spcPts val="0"/>
              </a:spcAft>
              <a:buClr>
                <a:srgbClr val="926940"/>
              </a:buClr>
              <a:buSzPts val="2000"/>
              <a:buFont typeface="Libre Baskerville"/>
              <a:buChar char="⨳"/>
              <a:defRPr sz="2000" b="0" i="0" u="none" strike="noStrike" cap="none">
                <a:solidFill>
                  <a:srgbClr val="403228"/>
                </a:solidFill>
                <a:latin typeface="Libre Baskerville"/>
                <a:ea typeface="Libre Baskerville"/>
                <a:cs typeface="Libre Baskerville"/>
                <a:sym typeface="Libre Baskerville"/>
              </a:defRPr>
            </a:lvl2pPr>
            <a:lvl3pPr marL="1371600" marR="0" lvl="2" indent="-355600" algn="l" rtl="0">
              <a:lnSpc>
                <a:spcPct val="100000"/>
              </a:lnSpc>
              <a:spcBef>
                <a:spcPts val="0"/>
              </a:spcBef>
              <a:spcAft>
                <a:spcPts val="0"/>
              </a:spcAft>
              <a:buClr>
                <a:srgbClr val="926940"/>
              </a:buClr>
              <a:buSzPts val="2000"/>
              <a:buFont typeface="Libre Baskerville"/>
              <a:buChar char="■"/>
              <a:defRPr sz="2000" b="0" i="0" u="none" strike="noStrike" cap="none">
                <a:solidFill>
                  <a:srgbClr val="403228"/>
                </a:solidFill>
                <a:latin typeface="Libre Baskerville"/>
                <a:ea typeface="Libre Baskerville"/>
                <a:cs typeface="Libre Baskerville"/>
                <a:sym typeface="Libre Baskerville"/>
              </a:defRPr>
            </a:lvl3pPr>
            <a:lvl4pPr marL="1828800" marR="0" lvl="3" indent="-330200" algn="l" rtl="0">
              <a:lnSpc>
                <a:spcPct val="100000"/>
              </a:lnSpc>
              <a:spcBef>
                <a:spcPts val="0"/>
              </a:spcBef>
              <a:spcAft>
                <a:spcPts val="0"/>
              </a:spcAft>
              <a:buClr>
                <a:srgbClr val="926940"/>
              </a:buClr>
              <a:buSzPts val="1600"/>
              <a:buFont typeface="Libre Baskerville"/>
              <a:buChar char="●"/>
              <a:defRPr sz="1600" b="0" i="0" u="none" strike="noStrike" cap="none">
                <a:solidFill>
                  <a:srgbClr val="403228"/>
                </a:solidFill>
                <a:latin typeface="Libre Baskerville"/>
                <a:ea typeface="Libre Baskerville"/>
                <a:cs typeface="Libre Baskerville"/>
                <a:sym typeface="Libre Baskerville"/>
              </a:defRPr>
            </a:lvl4pPr>
            <a:lvl5pPr marL="2286000" marR="0" lvl="4" indent="-330200" algn="l" rtl="0">
              <a:lnSpc>
                <a:spcPct val="100000"/>
              </a:lnSpc>
              <a:spcBef>
                <a:spcPts val="0"/>
              </a:spcBef>
              <a:spcAft>
                <a:spcPts val="0"/>
              </a:spcAft>
              <a:buClr>
                <a:srgbClr val="926940"/>
              </a:buClr>
              <a:buSzPts val="1600"/>
              <a:buFont typeface="Libre Baskerville"/>
              <a:buChar char="○"/>
              <a:defRPr sz="1600" b="0" i="0" u="none" strike="noStrike" cap="none">
                <a:solidFill>
                  <a:srgbClr val="403228"/>
                </a:solidFill>
                <a:latin typeface="Libre Baskerville"/>
                <a:ea typeface="Libre Baskerville"/>
                <a:cs typeface="Libre Baskerville"/>
                <a:sym typeface="Libre Baskerville"/>
              </a:defRPr>
            </a:lvl5pPr>
            <a:lvl6pPr marL="2743200" marR="0" lvl="5" indent="-330200" algn="l" rtl="0">
              <a:lnSpc>
                <a:spcPct val="100000"/>
              </a:lnSpc>
              <a:spcBef>
                <a:spcPts val="0"/>
              </a:spcBef>
              <a:spcAft>
                <a:spcPts val="0"/>
              </a:spcAft>
              <a:buClr>
                <a:srgbClr val="926940"/>
              </a:buClr>
              <a:buSzPts val="1600"/>
              <a:buFont typeface="Libre Baskerville"/>
              <a:buChar char="■"/>
              <a:defRPr sz="1600" b="0" i="0" u="none" strike="noStrike" cap="none">
                <a:solidFill>
                  <a:srgbClr val="403228"/>
                </a:solidFill>
                <a:latin typeface="Libre Baskerville"/>
                <a:ea typeface="Libre Baskerville"/>
                <a:cs typeface="Libre Baskerville"/>
                <a:sym typeface="Libre Baskerville"/>
              </a:defRPr>
            </a:lvl6pPr>
            <a:lvl7pPr marL="3200400" marR="0" lvl="6" indent="-330200" algn="l" rtl="0">
              <a:lnSpc>
                <a:spcPct val="100000"/>
              </a:lnSpc>
              <a:spcBef>
                <a:spcPts val="0"/>
              </a:spcBef>
              <a:spcAft>
                <a:spcPts val="0"/>
              </a:spcAft>
              <a:buClr>
                <a:srgbClr val="403228"/>
              </a:buClr>
              <a:buSzPts val="1600"/>
              <a:buFont typeface="Libre Baskerville"/>
              <a:buChar char="●"/>
              <a:defRPr sz="1600" b="0" i="0" u="none" strike="noStrike" cap="none">
                <a:solidFill>
                  <a:srgbClr val="403228"/>
                </a:solidFill>
                <a:latin typeface="Libre Baskerville"/>
                <a:ea typeface="Libre Baskerville"/>
                <a:cs typeface="Libre Baskerville"/>
                <a:sym typeface="Libre Baskerville"/>
              </a:defRPr>
            </a:lvl7pPr>
            <a:lvl8pPr marL="3657600" marR="0" lvl="7" indent="-330200" algn="l" rtl="0">
              <a:lnSpc>
                <a:spcPct val="100000"/>
              </a:lnSpc>
              <a:spcBef>
                <a:spcPts val="0"/>
              </a:spcBef>
              <a:spcAft>
                <a:spcPts val="0"/>
              </a:spcAft>
              <a:buClr>
                <a:srgbClr val="403228"/>
              </a:buClr>
              <a:buSzPts val="1600"/>
              <a:buFont typeface="Libre Baskerville"/>
              <a:buChar char="○"/>
              <a:defRPr sz="1600" b="0" i="0" u="none" strike="noStrike" cap="none">
                <a:solidFill>
                  <a:srgbClr val="403228"/>
                </a:solidFill>
                <a:latin typeface="Libre Baskerville"/>
                <a:ea typeface="Libre Baskerville"/>
                <a:cs typeface="Libre Baskerville"/>
                <a:sym typeface="Libre Baskerville"/>
              </a:defRPr>
            </a:lvl8pPr>
            <a:lvl9pPr marL="4114800" marR="0" lvl="8" indent="-330200" algn="l" rtl="0">
              <a:lnSpc>
                <a:spcPct val="100000"/>
              </a:lnSpc>
              <a:spcBef>
                <a:spcPts val="0"/>
              </a:spcBef>
              <a:spcAft>
                <a:spcPts val="0"/>
              </a:spcAft>
              <a:buClr>
                <a:srgbClr val="403228"/>
              </a:buClr>
              <a:buSzPts val="1600"/>
              <a:buFont typeface="Libre Baskerville"/>
              <a:buChar char="■"/>
              <a:defRPr sz="1600" b="0" i="0" u="none" strike="noStrike" cap="none">
                <a:solidFill>
                  <a:srgbClr val="403228"/>
                </a:solidFill>
                <a:latin typeface="Libre Baskerville"/>
                <a:ea typeface="Libre Baskerville"/>
                <a:cs typeface="Libre Baskerville"/>
                <a:sym typeface="Libre Baskerville"/>
              </a:defRPr>
            </a:lvl9pPr>
          </a:lstStyle>
          <a:p>
            <a:pPr>
              <a:spcBef>
                <a:spcPts val="300"/>
              </a:spcBef>
            </a:pPr>
            <a:r>
              <a:rPr lang="en-US" sz="1600"/>
              <a:t>După dominația assiriană, urmează ocupația persană</a:t>
            </a:r>
            <a:endParaRPr lang="ro-RO" sz="1600"/>
          </a:p>
          <a:p>
            <a:pPr marL="76200" indent="0">
              <a:spcBef>
                <a:spcPts val="300"/>
              </a:spcBef>
              <a:buNone/>
            </a:pPr>
            <a:r>
              <a:rPr lang="en-US" sz="1600"/>
              <a:t>(525 î.Hr.), iar în 332 î.Hr.</a:t>
            </a:r>
            <a:r>
              <a:rPr lang="ro-RO" sz="1600"/>
              <a:t> </a:t>
            </a:r>
            <a:r>
              <a:rPr lang="en-US" sz="1600"/>
              <a:t>Egiptul este ocupat de macedoneni,</a:t>
            </a:r>
            <a:endParaRPr lang="ro-RO" sz="1600"/>
          </a:p>
          <a:p>
            <a:pPr marL="76200" indent="0">
              <a:spcBef>
                <a:spcPts val="300"/>
              </a:spcBef>
              <a:buNone/>
            </a:pPr>
            <a:r>
              <a:rPr lang="en-US" sz="1600"/>
              <a:t> care în 305 î.Hr. instaurează Dinastia Ptolemeilor. Cleopatra VII </a:t>
            </a:r>
            <a:endParaRPr lang="ro-RO" sz="1600"/>
          </a:p>
          <a:p>
            <a:pPr marL="76200" indent="0">
              <a:spcBef>
                <a:spcPts val="300"/>
              </a:spcBef>
              <a:buNone/>
            </a:pPr>
            <a:r>
              <a:rPr lang="en-US" sz="1600"/>
              <a:t>(ultimul faraon) se sinucide după înfrângerea</a:t>
            </a:r>
            <a:r>
              <a:rPr lang="ro-RO" sz="1600"/>
              <a:t> </a:t>
            </a:r>
            <a:r>
              <a:rPr lang="en-US" sz="1600"/>
              <a:t>trupelor sale de</a:t>
            </a:r>
            <a:endParaRPr lang="ro-RO" sz="1600"/>
          </a:p>
          <a:p>
            <a:pPr marL="76200" indent="0">
              <a:spcBef>
                <a:spcPts val="300"/>
              </a:spcBef>
              <a:buNone/>
            </a:pPr>
            <a:r>
              <a:rPr lang="en-US" sz="1600"/>
              <a:t>către romani, la Actium în 31 î.Hr.. Anul următor Egiptul devine parte a Imperiului Roman.</a:t>
            </a:r>
            <a:endParaRPr lang="ro-RO" sz="1600"/>
          </a:p>
        </p:txBody>
      </p:sp>
    </p:spTree>
    <p:extLst>
      <p:ext uri="{BB962C8B-B14F-4D97-AF65-F5344CB8AC3E}">
        <p14:creationId xmlns:p14="http://schemas.microsoft.com/office/powerpoint/2010/main" val="3644118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pic>
        <p:nvPicPr>
          <p:cNvPr id="5" name="Picture 4">
            <a:extLst>
              <a:ext uri="{FF2B5EF4-FFF2-40B4-BE49-F238E27FC236}">
                <a16:creationId xmlns:a16="http://schemas.microsoft.com/office/drawing/2014/main" id="{37EDE994-E823-4C8F-902F-7C11D6C58873}"/>
              </a:ext>
            </a:extLst>
          </p:cNvPr>
          <p:cNvPicPr>
            <a:picLocks noChangeAspect="1"/>
          </p:cNvPicPr>
          <p:nvPr/>
        </p:nvPicPr>
        <p:blipFill>
          <a:blip r:embed="rId3"/>
          <a:stretch>
            <a:fillRect/>
          </a:stretch>
        </p:blipFill>
        <p:spPr>
          <a:xfrm>
            <a:off x="0" y="-1"/>
            <a:ext cx="4628271" cy="3200397"/>
          </a:xfrm>
          <a:prstGeom prst="rect">
            <a:avLst/>
          </a:prstGeom>
        </p:spPr>
      </p:pic>
      <p:sp>
        <p:nvSpPr>
          <p:cNvPr id="11" name="Shape 115">
            <a:extLst>
              <a:ext uri="{FF2B5EF4-FFF2-40B4-BE49-F238E27FC236}">
                <a16:creationId xmlns:a16="http://schemas.microsoft.com/office/drawing/2014/main" id="{E96C0A2B-265F-422F-963D-B55F1EFA6468}"/>
              </a:ext>
            </a:extLst>
          </p:cNvPr>
          <p:cNvSpPr/>
          <p:nvPr/>
        </p:nvSpPr>
        <p:spPr>
          <a:xfrm>
            <a:off x="0" y="-290"/>
            <a:ext cx="2352675" cy="647700"/>
          </a:xfrm>
          <a:prstGeom prst="rect">
            <a:avLst/>
          </a:prstGeom>
          <a:solidFill>
            <a:srgbClr val="FFFFFF">
              <a:alpha val="53460"/>
            </a:srgbClr>
          </a:solidFill>
          <a:ln w="28575" cap="flat" cmpd="sng">
            <a:solidFill>
              <a:srgbClr val="403228"/>
            </a:solidFill>
            <a:prstDash val="solid"/>
            <a:miter lim="8000"/>
            <a:headEnd type="none" w="med" len="med"/>
            <a:tailEnd type="none" w="med" len="med"/>
          </a:ln>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ro-RO" sz="2400" spc="-150">
                <a:solidFill>
                  <a:srgbClr val="1D1D1B"/>
                </a:solidFill>
                <a:latin typeface="Cinzel"/>
                <a:sym typeface="Cinzel"/>
              </a:rPr>
              <a:t>EGIPTUL ANTIC </a:t>
            </a:r>
          </a:p>
          <a:p>
            <a:pPr marL="0" lvl="0" indent="0" rtl="0">
              <a:spcBef>
                <a:spcPts val="0"/>
              </a:spcBef>
              <a:spcAft>
                <a:spcPts val="0"/>
              </a:spcAft>
              <a:buClr>
                <a:schemeClr val="dk1"/>
              </a:buClr>
              <a:buSzPts val="1100"/>
              <a:buFont typeface="Arial"/>
              <a:buNone/>
            </a:pPr>
            <a:r>
              <a:rPr lang="ro-RO" sz="2400" spc="-150">
                <a:solidFill>
                  <a:srgbClr val="1D1D1B"/>
                </a:solidFill>
                <a:latin typeface="Cinzel"/>
                <a:sym typeface="Cinzel"/>
              </a:rPr>
              <a:t>(</a:t>
            </a:r>
            <a:r>
              <a:rPr lang="ro-RO" sz="2400" spc="-300">
                <a:solidFill>
                  <a:srgbClr val="1D1D1B"/>
                </a:solidFill>
                <a:latin typeface="Cinzel"/>
                <a:sym typeface="Cinzel"/>
              </a:rPr>
              <a:t>3000 î.Hr.-60 d.Hr.)</a:t>
            </a:r>
            <a:endParaRPr spc="-300">
              <a:solidFill>
                <a:srgbClr val="1D1D1B"/>
              </a:solidFill>
            </a:endParaRPr>
          </a:p>
        </p:txBody>
      </p:sp>
      <p:graphicFrame>
        <p:nvGraphicFramePr>
          <p:cNvPr id="14" name="Table 13">
            <a:extLst>
              <a:ext uri="{FF2B5EF4-FFF2-40B4-BE49-F238E27FC236}">
                <a16:creationId xmlns:a16="http://schemas.microsoft.com/office/drawing/2014/main" id="{C2BE15EF-E2C4-4BF8-A489-2F79F3714DB5}"/>
              </a:ext>
            </a:extLst>
          </p:cNvPr>
          <p:cNvGraphicFramePr>
            <a:graphicFrameLocks noGrp="1"/>
          </p:cNvGraphicFramePr>
          <p:nvPr>
            <p:extLst>
              <p:ext uri="{D42A27DB-BD31-4B8C-83A1-F6EECF244321}">
                <p14:modId xmlns:p14="http://schemas.microsoft.com/office/powerpoint/2010/main" val="317130254"/>
              </p:ext>
            </p:extLst>
          </p:nvPr>
        </p:nvGraphicFramePr>
        <p:xfrm>
          <a:off x="4628272" y="0"/>
          <a:ext cx="4515728" cy="5143489"/>
        </p:xfrm>
        <a:graphic>
          <a:graphicData uri="http://schemas.openxmlformats.org/drawingml/2006/table">
            <a:tbl>
              <a:tblPr firstRow="1" bandRow="1">
                <a:tableStyleId>{284E427A-3D55-4303-BF80-6455036E1DE7}</a:tableStyleId>
              </a:tblPr>
              <a:tblGrid>
                <a:gridCol w="2306231">
                  <a:extLst>
                    <a:ext uri="{9D8B030D-6E8A-4147-A177-3AD203B41FA5}">
                      <a16:colId xmlns:a16="http://schemas.microsoft.com/office/drawing/2014/main" val="3179187037"/>
                    </a:ext>
                  </a:extLst>
                </a:gridCol>
                <a:gridCol w="2209497">
                  <a:extLst>
                    <a:ext uri="{9D8B030D-6E8A-4147-A177-3AD203B41FA5}">
                      <a16:colId xmlns:a16="http://schemas.microsoft.com/office/drawing/2014/main" val="4138672882"/>
                    </a:ext>
                  </a:extLst>
                </a:gridCol>
              </a:tblGrid>
              <a:tr h="209328">
                <a:tc>
                  <a:txBody>
                    <a:bodyPr/>
                    <a:lstStyle/>
                    <a:p>
                      <a:pPr algn="ctr"/>
                      <a:r>
                        <a:rPr lang="ro-RO" sz="700">
                          <a:latin typeface="Arial" panose="020B0604020202020204" pitchFamily="34" charset="0"/>
                          <a:cs typeface="Arial" panose="020B0604020202020204" pitchFamily="34" charset="0"/>
                        </a:rPr>
                        <a:t>  PERIOADA          </a:t>
                      </a:r>
                      <a:endParaRPr lang="en-US" sz="700">
                        <a:latin typeface="Arial" panose="020B0604020202020204" pitchFamily="34" charset="0"/>
                        <a:ea typeface="Yu Gothic UI Semibold" panose="020B0700000000000000" pitchFamily="34" charset="-128"/>
                        <a:cs typeface="Arial" panose="020B0604020202020204" pitchFamily="34" charset="0"/>
                      </a:endParaRPr>
                    </a:p>
                  </a:txBody>
                  <a:tcPr anchor="ctr"/>
                </a:tc>
                <a:tc>
                  <a:txBody>
                    <a:bodyPr/>
                    <a:lstStyle/>
                    <a:p>
                      <a:pPr algn="ctr"/>
                      <a:r>
                        <a:rPr lang="ro-RO" sz="700">
                          <a:latin typeface="Arial" panose="020B0604020202020204" pitchFamily="34" charset="0"/>
                          <a:cs typeface="Arial" panose="020B0604020202020204" pitchFamily="34" charset="0"/>
                        </a:rPr>
                        <a:t>ANII</a:t>
                      </a:r>
                      <a:endParaRPr lang="en-US" sz="700">
                        <a:latin typeface="Arial" panose="020B0604020202020204" pitchFamily="34" charset="0"/>
                        <a:ea typeface="Yu Gothic UI Semibold" panose="020B0700000000000000" pitchFamily="34" charset="-128"/>
                        <a:cs typeface="Arial" panose="020B0604020202020204" pitchFamily="34" charset="0"/>
                      </a:endParaRPr>
                    </a:p>
                  </a:txBody>
                  <a:tcPr anchor="ctr"/>
                </a:tc>
                <a:extLst>
                  <a:ext uri="{0D108BD9-81ED-4DB2-BD59-A6C34878D82A}">
                    <a16:rowId xmlns:a16="http://schemas.microsoft.com/office/drawing/2014/main" val="1961525833"/>
                  </a:ext>
                </a:extLst>
              </a:tr>
              <a:tr h="209328">
                <a:tc>
                  <a:txBody>
                    <a:bodyPr/>
                    <a:lstStyle/>
                    <a:p>
                      <a:pPr algn="ctr"/>
                      <a:r>
                        <a:rPr lang="ro-RO" sz="700" b="1">
                          <a:latin typeface="Arial" panose="020B0604020202020204" pitchFamily="34" charset="0"/>
                          <a:cs typeface="Arial" panose="020B0604020202020204" pitchFamily="34" charset="0"/>
                        </a:rPr>
                        <a:t>Dinastică timpurie – (Egiptul Antic)</a:t>
                      </a:r>
                      <a:endParaRPr lang="en-US" sz="700" b="1">
                        <a:latin typeface="Arial" panose="020B0604020202020204" pitchFamily="34" charset="0"/>
                        <a:ea typeface="Yu Gothic UI Semibold" panose="020B0700000000000000" pitchFamily="34" charset="-128"/>
                        <a:cs typeface="Arial" panose="020B0604020202020204" pitchFamily="34" charset="0"/>
                      </a:endParaRPr>
                    </a:p>
                  </a:txBody>
                  <a:tcPr marL="0" marR="0" marT="0" marB="0" anchor="ctr"/>
                </a:tc>
                <a:tc>
                  <a:txBody>
                    <a:bodyPr/>
                    <a:lstStyle/>
                    <a:p>
                      <a:r>
                        <a:rPr lang="en-US" sz="700">
                          <a:latin typeface="Arial" panose="020B0604020202020204" pitchFamily="34" charset="0"/>
                          <a:cs typeface="Arial" panose="020B0604020202020204" pitchFamily="34" charset="0"/>
                        </a:rPr>
                        <a:t>3100-2686</a:t>
                      </a:r>
                      <a:r>
                        <a:rPr lang="ro-RO" sz="700">
                          <a:latin typeface="Arial" panose="020B0604020202020204" pitchFamily="34" charset="0"/>
                          <a:cs typeface="Arial" panose="020B0604020202020204" pitchFamily="34" charset="0"/>
                        </a:rPr>
                        <a:t> î.Hr.</a:t>
                      </a:r>
                      <a:endParaRPr lang="en-US" sz="700">
                        <a:latin typeface="Arial" panose="020B0604020202020204" pitchFamily="34" charset="0"/>
                        <a:ea typeface="Yu Gothic UI Semibold" panose="020B0700000000000000" pitchFamily="34" charset="-128"/>
                        <a:cs typeface="Arial" panose="020B0604020202020204" pitchFamily="34" charset="0"/>
                      </a:endParaRPr>
                    </a:p>
                  </a:txBody>
                  <a:tcPr anchor="ctr"/>
                </a:tc>
                <a:extLst>
                  <a:ext uri="{0D108BD9-81ED-4DB2-BD59-A6C34878D82A}">
                    <a16:rowId xmlns:a16="http://schemas.microsoft.com/office/drawing/2014/main" val="1065449960"/>
                  </a:ext>
                </a:extLst>
              </a:tr>
              <a:tr h="209328">
                <a:tc>
                  <a:txBody>
                    <a:bodyPr/>
                    <a:lstStyle/>
                    <a:p>
                      <a:pPr algn="ctr"/>
                      <a:r>
                        <a:rPr lang="ro-RO" sz="700" b="1">
                          <a:latin typeface="Arial" panose="020B0604020202020204" pitchFamily="34" charset="0"/>
                          <a:cs typeface="Arial" panose="020B0604020202020204" pitchFamily="34" charset="0"/>
                        </a:rPr>
                        <a:t>Regatul Vechi</a:t>
                      </a:r>
                      <a:endParaRPr lang="en-US" sz="700" b="1">
                        <a:latin typeface="Arial" panose="020B0604020202020204" pitchFamily="34" charset="0"/>
                        <a:ea typeface="Yu Gothic UI Semibold" panose="020B0700000000000000" pitchFamily="34" charset="-128"/>
                        <a:cs typeface="Arial" panose="020B0604020202020204" pitchFamily="34" charset="0"/>
                      </a:endParaRPr>
                    </a:p>
                  </a:txBody>
                  <a:tcPr marL="0" marR="0" marT="0" marB="0" anchor="ctr"/>
                </a:tc>
                <a:tc>
                  <a:txBody>
                    <a:bodyPr/>
                    <a:lstStyle/>
                    <a:p>
                      <a:r>
                        <a:rPr lang="en-US" sz="700">
                          <a:latin typeface="Arial" panose="020B0604020202020204" pitchFamily="34" charset="0"/>
                          <a:cs typeface="Arial" panose="020B0604020202020204" pitchFamily="34" charset="0"/>
                        </a:rPr>
                        <a:t>2686-2181</a:t>
                      </a:r>
                      <a:r>
                        <a:rPr lang="ro-RO" sz="700">
                          <a:latin typeface="Arial" panose="020B0604020202020204" pitchFamily="34" charset="0"/>
                          <a:cs typeface="Arial" panose="020B0604020202020204" pitchFamily="34" charset="0"/>
                        </a:rPr>
                        <a:t> î.Hr.</a:t>
                      </a:r>
                      <a:endParaRPr lang="en-US" sz="700">
                        <a:latin typeface="Arial" panose="020B0604020202020204" pitchFamily="34" charset="0"/>
                        <a:ea typeface="Yu Gothic UI Semibold" panose="020B0700000000000000" pitchFamily="34" charset="-128"/>
                        <a:cs typeface="Arial" panose="020B0604020202020204" pitchFamily="34" charset="0"/>
                      </a:endParaRPr>
                    </a:p>
                  </a:txBody>
                  <a:tcPr anchor="ctr"/>
                </a:tc>
                <a:extLst>
                  <a:ext uri="{0D108BD9-81ED-4DB2-BD59-A6C34878D82A}">
                    <a16:rowId xmlns:a16="http://schemas.microsoft.com/office/drawing/2014/main" val="1472400285"/>
                  </a:ext>
                </a:extLst>
              </a:tr>
              <a:tr h="209328">
                <a:tc>
                  <a:txBody>
                    <a:bodyPr/>
                    <a:lstStyle/>
                    <a:p>
                      <a:pPr algn="ctr"/>
                      <a:r>
                        <a:rPr lang="ro-RO" sz="700" b="1">
                          <a:latin typeface="Arial" panose="020B0604020202020204" pitchFamily="34" charset="0"/>
                          <a:cs typeface="Arial" panose="020B0604020202020204" pitchFamily="34" charset="0"/>
                        </a:rPr>
                        <a:t>Prima Perioadă Intermediară</a:t>
                      </a:r>
                      <a:endParaRPr lang="en-US" sz="700" b="1">
                        <a:latin typeface="Arial" panose="020B0604020202020204" pitchFamily="34" charset="0"/>
                        <a:ea typeface="Yu Gothic UI Semibold" panose="020B0700000000000000" pitchFamily="34" charset="-128"/>
                        <a:cs typeface="Arial" panose="020B0604020202020204" pitchFamily="34" charset="0"/>
                      </a:endParaRPr>
                    </a:p>
                  </a:txBody>
                  <a:tcPr marL="0" marR="0" marT="0" marB="0" anchor="ctr"/>
                </a:tc>
                <a:tc>
                  <a:txBody>
                    <a:bodyPr/>
                    <a:lstStyle/>
                    <a:p>
                      <a:r>
                        <a:rPr lang="en-US" sz="700">
                          <a:latin typeface="Arial" panose="020B0604020202020204" pitchFamily="34" charset="0"/>
                          <a:cs typeface="Arial" panose="020B0604020202020204" pitchFamily="34" charset="0"/>
                        </a:rPr>
                        <a:t>2181-2025</a:t>
                      </a:r>
                      <a:r>
                        <a:rPr lang="ro-RO" sz="700">
                          <a:latin typeface="Arial" panose="020B0604020202020204" pitchFamily="34" charset="0"/>
                          <a:cs typeface="Arial" panose="020B0604020202020204" pitchFamily="34" charset="0"/>
                        </a:rPr>
                        <a:t> î.Hr.</a:t>
                      </a:r>
                      <a:endParaRPr lang="en-US" sz="700">
                        <a:latin typeface="Arial" panose="020B0604020202020204" pitchFamily="34" charset="0"/>
                        <a:ea typeface="Yu Gothic UI Semibold" panose="020B0700000000000000" pitchFamily="34" charset="-128"/>
                        <a:cs typeface="Arial" panose="020B0604020202020204" pitchFamily="34" charset="0"/>
                      </a:endParaRPr>
                    </a:p>
                  </a:txBody>
                  <a:tcPr anchor="ctr"/>
                </a:tc>
                <a:extLst>
                  <a:ext uri="{0D108BD9-81ED-4DB2-BD59-A6C34878D82A}">
                    <a16:rowId xmlns:a16="http://schemas.microsoft.com/office/drawing/2014/main" val="1862214237"/>
                  </a:ext>
                </a:extLst>
              </a:tr>
              <a:tr h="209328">
                <a:tc>
                  <a:txBody>
                    <a:bodyPr/>
                    <a:lstStyle/>
                    <a:p>
                      <a:pPr algn="ctr"/>
                      <a:r>
                        <a:rPr lang="ro-RO" sz="700" b="1">
                          <a:latin typeface="Arial" panose="020B0604020202020204" pitchFamily="34" charset="0"/>
                          <a:cs typeface="Arial" panose="020B0604020202020204" pitchFamily="34" charset="0"/>
                        </a:rPr>
                        <a:t>Regaul Mijlociu</a:t>
                      </a:r>
                      <a:endParaRPr lang="en-US" sz="700" b="1">
                        <a:latin typeface="Arial" panose="020B0604020202020204" pitchFamily="34" charset="0"/>
                        <a:ea typeface="Yu Gothic UI Semibold" panose="020B0700000000000000" pitchFamily="34" charset="-128"/>
                        <a:cs typeface="Arial" panose="020B0604020202020204" pitchFamily="34" charset="0"/>
                      </a:endParaRPr>
                    </a:p>
                  </a:txBody>
                  <a:tcPr marL="0" marR="0" marT="0" marB="0" anchor="ctr"/>
                </a:tc>
                <a:tc>
                  <a:txBody>
                    <a:bodyPr/>
                    <a:lstStyle/>
                    <a:p>
                      <a:r>
                        <a:rPr lang="en-US" sz="700">
                          <a:latin typeface="Arial" panose="020B0604020202020204" pitchFamily="34" charset="0"/>
                          <a:cs typeface="Arial" panose="020B0604020202020204" pitchFamily="34" charset="0"/>
                        </a:rPr>
                        <a:t>2025-1700</a:t>
                      </a:r>
                      <a:r>
                        <a:rPr lang="ro-RO" sz="700">
                          <a:latin typeface="Arial" panose="020B0604020202020204" pitchFamily="34" charset="0"/>
                          <a:cs typeface="Arial" panose="020B0604020202020204" pitchFamily="34" charset="0"/>
                        </a:rPr>
                        <a:t> î.Hr.</a:t>
                      </a:r>
                      <a:endParaRPr lang="en-US" sz="700">
                        <a:latin typeface="Arial" panose="020B0604020202020204" pitchFamily="34" charset="0"/>
                        <a:ea typeface="Yu Gothic UI Semibold" panose="020B0700000000000000" pitchFamily="34" charset="-128"/>
                        <a:cs typeface="Arial" panose="020B0604020202020204" pitchFamily="34" charset="0"/>
                      </a:endParaRPr>
                    </a:p>
                  </a:txBody>
                  <a:tcPr anchor="ctr"/>
                </a:tc>
                <a:extLst>
                  <a:ext uri="{0D108BD9-81ED-4DB2-BD59-A6C34878D82A}">
                    <a16:rowId xmlns:a16="http://schemas.microsoft.com/office/drawing/2014/main" val="1573956594"/>
                  </a:ext>
                </a:extLst>
              </a:tr>
              <a:tr h="209328">
                <a:tc>
                  <a:txBody>
                    <a:bodyPr/>
                    <a:lstStyle/>
                    <a:p>
                      <a:pPr algn="ctr"/>
                      <a:r>
                        <a:rPr lang="ro-RO" sz="700" b="1">
                          <a:latin typeface="Arial" panose="020B0604020202020204" pitchFamily="34" charset="0"/>
                          <a:cs typeface="Arial" panose="020B0604020202020204" pitchFamily="34" charset="0"/>
                        </a:rPr>
                        <a:t>A II-A Perioadă Intermediară</a:t>
                      </a:r>
                      <a:endParaRPr lang="en-US" sz="700" b="1">
                        <a:latin typeface="Arial" panose="020B0604020202020204" pitchFamily="34" charset="0"/>
                        <a:ea typeface="Yu Gothic UI Semibold" panose="020B0700000000000000" pitchFamily="34" charset="-128"/>
                        <a:cs typeface="Arial" panose="020B0604020202020204" pitchFamily="34" charset="0"/>
                      </a:endParaRPr>
                    </a:p>
                  </a:txBody>
                  <a:tcPr marL="0" marR="0" marT="0" marB="0" anchor="ctr"/>
                </a:tc>
                <a:tc>
                  <a:txBody>
                    <a:bodyPr/>
                    <a:lstStyle/>
                    <a:p>
                      <a:r>
                        <a:rPr lang="ro-RO" sz="700">
                          <a:latin typeface="Arial" panose="020B0604020202020204" pitchFamily="34" charset="0"/>
                          <a:cs typeface="Arial" panose="020B0604020202020204" pitchFamily="34" charset="0"/>
                        </a:rPr>
                        <a:t>1700-1550 î.Hr.</a:t>
                      </a:r>
                      <a:endParaRPr lang="en-US" sz="700">
                        <a:latin typeface="Arial" panose="020B0604020202020204" pitchFamily="34" charset="0"/>
                        <a:ea typeface="Yu Gothic UI Semibold" panose="020B0700000000000000" pitchFamily="34" charset="-128"/>
                        <a:cs typeface="Arial" panose="020B0604020202020204" pitchFamily="34" charset="0"/>
                      </a:endParaRPr>
                    </a:p>
                  </a:txBody>
                  <a:tcPr anchor="ctr"/>
                </a:tc>
                <a:extLst>
                  <a:ext uri="{0D108BD9-81ED-4DB2-BD59-A6C34878D82A}">
                    <a16:rowId xmlns:a16="http://schemas.microsoft.com/office/drawing/2014/main" val="394039673"/>
                  </a:ext>
                </a:extLst>
              </a:tr>
              <a:tr h="209328">
                <a:tc>
                  <a:txBody>
                    <a:bodyPr/>
                    <a:lstStyle/>
                    <a:p>
                      <a:pPr algn="ctr"/>
                      <a:r>
                        <a:rPr lang="ro-RO" sz="700" b="1">
                          <a:latin typeface="Arial" panose="020B0604020202020204" pitchFamily="34" charset="0"/>
                          <a:cs typeface="Arial" panose="020B0604020202020204" pitchFamily="34" charset="0"/>
                        </a:rPr>
                        <a:t>Regatul Nou</a:t>
                      </a:r>
                      <a:endParaRPr lang="en-US" sz="700" b="1">
                        <a:latin typeface="Arial" panose="020B0604020202020204" pitchFamily="34" charset="0"/>
                        <a:ea typeface="Yu Gothic UI Semibold" panose="020B0700000000000000" pitchFamily="34" charset="-128"/>
                        <a:cs typeface="Arial" panose="020B0604020202020204" pitchFamily="34" charset="0"/>
                      </a:endParaRPr>
                    </a:p>
                  </a:txBody>
                  <a:tcPr marL="0" marR="0" marT="0" marB="0" anchor="ctr"/>
                </a:tc>
                <a:tc>
                  <a:txBody>
                    <a:bodyPr/>
                    <a:lstStyle/>
                    <a:p>
                      <a:r>
                        <a:rPr lang="ro-RO" sz="700">
                          <a:latin typeface="Arial" panose="020B0604020202020204" pitchFamily="34" charset="0"/>
                          <a:cs typeface="Arial" panose="020B0604020202020204" pitchFamily="34" charset="0"/>
                        </a:rPr>
                        <a:t>1550-1069 î.Hr.</a:t>
                      </a:r>
                      <a:endParaRPr lang="en-US" sz="700">
                        <a:latin typeface="Arial" panose="020B0604020202020204" pitchFamily="34" charset="0"/>
                        <a:ea typeface="Yu Gothic UI Semibold" panose="020B0700000000000000" pitchFamily="34" charset="-128"/>
                        <a:cs typeface="Arial" panose="020B0604020202020204" pitchFamily="34" charset="0"/>
                      </a:endParaRPr>
                    </a:p>
                  </a:txBody>
                  <a:tcPr anchor="ctr"/>
                </a:tc>
                <a:extLst>
                  <a:ext uri="{0D108BD9-81ED-4DB2-BD59-A6C34878D82A}">
                    <a16:rowId xmlns:a16="http://schemas.microsoft.com/office/drawing/2014/main" val="314877783"/>
                  </a:ext>
                </a:extLst>
              </a:tr>
              <a:tr h="209328">
                <a:tc>
                  <a:txBody>
                    <a:bodyPr/>
                    <a:lstStyle/>
                    <a:p>
                      <a:pPr lvl="0" algn="ctr"/>
                      <a:r>
                        <a:rPr lang="ro-RO" sz="700" b="1">
                          <a:latin typeface="Arial" panose="020B0604020202020204" pitchFamily="34" charset="0"/>
                          <a:cs typeface="Arial" panose="020B0604020202020204" pitchFamily="34" charset="0"/>
                        </a:rPr>
                        <a:t>A III-A Perioadă Intermediară</a:t>
                      </a:r>
                      <a:endParaRPr lang="en-US" sz="700" b="1">
                        <a:latin typeface="Arial" panose="020B0604020202020204" pitchFamily="34" charset="0"/>
                        <a:ea typeface="Yu Gothic UI Semibold" panose="020B0700000000000000" pitchFamily="34" charset="-128"/>
                        <a:cs typeface="Arial" panose="020B0604020202020204" pitchFamily="34" charset="0"/>
                      </a:endParaRPr>
                    </a:p>
                  </a:txBody>
                  <a:tcPr anchor="ctr"/>
                </a:tc>
                <a:tc>
                  <a:txBody>
                    <a:bodyPr/>
                    <a:lstStyle/>
                    <a:p>
                      <a:r>
                        <a:rPr lang="ro-RO" sz="700">
                          <a:latin typeface="Arial" panose="020B0604020202020204" pitchFamily="34" charset="0"/>
                          <a:cs typeface="Arial" panose="020B0604020202020204" pitchFamily="34" charset="0"/>
                        </a:rPr>
                        <a:t>1069-664 î.Hr.</a:t>
                      </a:r>
                      <a:endParaRPr lang="en-US" sz="700">
                        <a:latin typeface="Arial" panose="020B0604020202020204" pitchFamily="34" charset="0"/>
                        <a:ea typeface="Yu Gothic UI Semibold" panose="020B0700000000000000" pitchFamily="34" charset="-128"/>
                        <a:cs typeface="Arial" panose="020B0604020202020204" pitchFamily="34" charset="0"/>
                      </a:endParaRPr>
                    </a:p>
                  </a:txBody>
                  <a:tcPr anchor="ctr"/>
                </a:tc>
                <a:extLst>
                  <a:ext uri="{0D108BD9-81ED-4DB2-BD59-A6C34878D82A}">
                    <a16:rowId xmlns:a16="http://schemas.microsoft.com/office/drawing/2014/main" val="1046059834"/>
                  </a:ext>
                </a:extLst>
              </a:tr>
              <a:tr h="209328">
                <a:tc>
                  <a:txBody>
                    <a:bodyPr/>
                    <a:lstStyle/>
                    <a:p>
                      <a:pPr algn="ctr"/>
                      <a:r>
                        <a:rPr lang="ro-RO" sz="700" b="1">
                          <a:latin typeface="Arial" panose="020B0604020202020204" pitchFamily="34" charset="0"/>
                          <a:ea typeface="Yu Gothic UI Semibold" panose="020B0700000000000000" pitchFamily="34" charset="-128"/>
                          <a:cs typeface="Arial" panose="020B0604020202020204" pitchFamily="34" charset="0"/>
                        </a:rPr>
                        <a:t>Perioada Târzie</a:t>
                      </a:r>
                      <a:endParaRPr lang="en-US" sz="700" b="1">
                        <a:latin typeface="Arial" panose="020B0604020202020204" pitchFamily="34" charset="0"/>
                        <a:ea typeface="Yu Gothic UI Semibold" panose="020B0700000000000000" pitchFamily="34" charset="-128"/>
                        <a:cs typeface="Arial" panose="020B0604020202020204" pitchFamily="34" charset="0"/>
                      </a:endParaRPr>
                    </a:p>
                  </a:txBody>
                  <a:tcPr anchor="ctr"/>
                </a:tc>
                <a:tc>
                  <a:txBody>
                    <a:bodyPr/>
                    <a:lstStyle/>
                    <a:p>
                      <a:r>
                        <a:rPr lang="ro-RO" sz="700">
                          <a:latin typeface="Arial" panose="020B0604020202020204" pitchFamily="34" charset="0"/>
                          <a:cs typeface="Arial" panose="020B0604020202020204" pitchFamily="34" charset="0"/>
                        </a:rPr>
                        <a:t>664-525 î.Hr.</a:t>
                      </a:r>
                      <a:endParaRPr lang="en-US" sz="700">
                        <a:latin typeface="Arial" panose="020B0604020202020204" pitchFamily="34" charset="0"/>
                        <a:ea typeface="Yu Gothic UI Semibold" panose="020B0700000000000000" pitchFamily="34" charset="-128"/>
                        <a:cs typeface="Arial" panose="020B0604020202020204" pitchFamily="34" charset="0"/>
                      </a:endParaRPr>
                    </a:p>
                  </a:txBody>
                  <a:tcPr anchor="ctr"/>
                </a:tc>
                <a:extLst>
                  <a:ext uri="{0D108BD9-81ED-4DB2-BD59-A6C34878D82A}">
                    <a16:rowId xmlns:a16="http://schemas.microsoft.com/office/drawing/2014/main" val="335904611"/>
                  </a:ext>
                </a:extLst>
              </a:tr>
              <a:tr h="328945">
                <a:tc>
                  <a:txBody>
                    <a:bodyPr/>
                    <a:lstStyle/>
                    <a:p>
                      <a:pPr algn="ctr"/>
                      <a:r>
                        <a:rPr lang="en-US" sz="700" b="1">
                          <a:latin typeface="Arial" panose="020B0604020202020204" pitchFamily="34" charset="0"/>
                          <a:ea typeface="Yu Gothic UI Semibold" panose="020B0700000000000000" pitchFamily="34" charset="-128"/>
                          <a:cs typeface="Arial" panose="020B0604020202020204" pitchFamily="34" charset="0"/>
                        </a:rPr>
                        <a:t>Macedonian</a:t>
                      </a:r>
                      <a:r>
                        <a:rPr lang="ro-RO" sz="700" b="1">
                          <a:latin typeface="Arial" panose="020B0604020202020204" pitchFamily="34" charset="0"/>
                          <a:ea typeface="Yu Gothic UI Semibold" panose="020B0700000000000000" pitchFamily="34" charset="-128"/>
                          <a:cs typeface="Arial" panose="020B0604020202020204" pitchFamily="34" charset="0"/>
                        </a:rPr>
                        <a:t>ă și</a:t>
                      </a:r>
                      <a:r>
                        <a:rPr lang="en-US" sz="700" b="1">
                          <a:latin typeface="Arial" panose="020B0604020202020204" pitchFamily="34" charset="0"/>
                          <a:ea typeface="Yu Gothic UI Semibold" panose="020B0700000000000000" pitchFamily="34" charset="-128"/>
                          <a:cs typeface="Arial" panose="020B0604020202020204" pitchFamily="34" charset="0"/>
                        </a:rPr>
                        <a:t> Ptolem</a:t>
                      </a:r>
                      <a:r>
                        <a:rPr lang="ro-RO" sz="700" b="1">
                          <a:latin typeface="Arial" panose="020B0604020202020204" pitchFamily="34" charset="0"/>
                          <a:ea typeface="Yu Gothic UI Semibold" panose="020B0700000000000000" pitchFamily="34" charset="-128"/>
                          <a:cs typeface="Arial" panose="020B0604020202020204" pitchFamily="34" charset="0"/>
                        </a:rPr>
                        <a:t>eică -- (Antichitatea clasică)</a:t>
                      </a:r>
                      <a:endParaRPr lang="en-US" sz="700" b="1">
                        <a:latin typeface="Arial" panose="020B0604020202020204" pitchFamily="34" charset="0"/>
                        <a:ea typeface="Yu Gothic UI Semibold" panose="020B0700000000000000" pitchFamily="34" charset="-128"/>
                        <a:cs typeface="Arial" panose="020B0604020202020204" pitchFamily="34" charset="0"/>
                      </a:endParaRPr>
                    </a:p>
                  </a:txBody>
                  <a:tcPr anchor="ctr"/>
                </a:tc>
                <a:tc>
                  <a:txBody>
                    <a:bodyPr/>
                    <a:lstStyle/>
                    <a:p>
                      <a:r>
                        <a:rPr lang="ro-RO" sz="700">
                          <a:latin typeface="Arial" panose="020B0604020202020204" pitchFamily="34" charset="0"/>
                          <a:ea typeface="Yu Gothic UI Semibold" panose="020B0700000000000000" pitchFamily="34" charset="-128"/>
                          <a:cs typeface="Arial" panose="020B0604020202020204" pitchFamily="34" charset="0"/>
                        </a:rPr>
                        <a:t>332-30 î.Hr.</a:t>
                      </a:r>
                      <a:endParaRPr lang="en-US" sz="700">
                        <a:latin typeface="Arial" panose="020B0604020202020204" pitchFamily="34" charset="0"/>
                        <a:ea typeface="Yu Gothic UI Semibold" panose="020B0700000000000000" pitchFamily="34" charset="-128"/>
                        <a:cs typeface="Arial" panose="020B0604020202020204" pitchFamily="34" charset="0"/>
                      </a:endParaRPr>
                    </a:p>
                  </a:txBody>
                  <a:tcPr anchor="ctr"/>
                </a:tc>
                <a:extLst>
                  <a:ext uri="{0D108BD9-81ED-4DB2-BD59-A6C34878D82A}">
                    <a16:rowId xmlns:a16="http://schemas.microsoft.com/office/drawing/2014/main" val="2858322694"/>
                  </a:ext>
                </a:extLst>
              </a:tr>
              <a:tr h="209328">
                <a:tc>
                  <a:txBody>
                    <a:bodyPr/>
                    <a:lstStyle/>
                    <a:p>
                      <a:pPr algn="ctr"/>
                      <a:r>
                        <a:rPr lang="ro-RO" sz="700" b="1">
                          <a:latin typeface="Arial" panose="020B0604020202020204" pitchFamily="34" charset="0"/>
                          <a:ea typeface="Yu Gothic UI Semibold" panose="020B0700000000000000" pitchFamily="34" charset="-128"/>
                          <a:cs typeface="Arial" panose="020B0604020202020204" pitchFamily="34" charset="0"/>
                        </a:rPr>
                        <a:t>Romană și Bizantină</a:t>
                      </a:r>
                      <a:endParaRPr lang="en-US" sz="700" b="1">
                        <a:latin typeface="Arial" panose="020B0604020202020204" pitchFamily="34" charset="0"/>
                        <a:ea typeface="Yu Gothic UI Semibold" panose="020B0700000000000000" pitchFamily="34" charset="-128"/>
                        <a:cs typeface="Arial" panose="020B0604020202020204" pitchFamily="34" charset="0"/>
                      </a:endParaRPr>
                    </a:p>
                  </a:txBody>
                  <a:tcPr anchor="ctr"/>
                </a:tc>
                <a:tc>
                  <a:txBody>
                    <a:bodyPr/>
                    <a:lstStyle/>
                    <a:p>
                      <a:r>
                        <a:rPr lang="ro-RO" sz="700">
                          <a:latin typeface="Arial" panose="020B0604020202020204" pitchFamily="34" charset="0"/>
                          <a:ea typeface="Yu Gothic UI Semibold" panose="020B0700000000000000" pitchFamily="34" charset="-128"/>
                          <a:cs typeface="Arial" panose="020B0604020202020204" pitchFamily="34" charset="0"/>
                        </a:rPr>
                        <a:t>30 î.Hr.-641</a:t>
                      </a:r>
                      <a:endParaRPr lang="en-US" sz="700">
                        <a:latin typeface="Arial" panose="020B0604020202020204" pitchFamily="34" charset="0"/>
                        <a:ea typeface="Yu Gothic UI Semibold" panose="020B0700000000000000" pitchFamily="34" charset="-128"/>
                        <a:cs typeface="Arial" panose="020B0604020202020204" pitchFamily="34" charset="0"/>
                      </a:endParaRPr>
                    </a:p>
                  </a:txBody>
                  <a:tcPr anchor="ctr"/>
                </a:tc>
                <a:extLst>
                  <a:ext uri="{0D108BD9-81ED-4DB2-BD59-A6C34878D82A}">
                    <a16:rowId xmlns:a16="http://schemas.microsoft.com/office/drawing/2014/main" val="3501649502"/>
                  </a:ext>
                </a:extLst>
              </a:tr>
              <a:tr h="209328">
                <a:tc>
                  <a:txBody>
                    <a:bodyPr/>
                    <a:lstStyle/>
                    <a:p>
                      <a:pPr algn="ctr"/>
                      <a:r>
                        <a:rPr lang="ro-RO" sz="700" b="1">
                          <a:latin typeface="Arial" panose="020B0604020202020204" pitchFamily="34" charset="0"/>
                          <a:ea typeface="Yu Gothic UI Semibold" panose="020B0700000000000000" pitchFamily="34" charset="-128"/>
                          <a:cs typeface="Arial" panose="020B0604020202020204" pitchFamily="34" charset="0"/>
                        </a:rPr>
                        <a:t>Sasanidă</a:t>
                      </a:r>
                      <a:endParaRPr lang="en-US" sz="700" b="1">
                        <a:latin typeface="Arial" panose="020B0604020202020204" pitchFamily="34" charset="0"/>
                        <a:ea typeface="Yu Gothic UI Semibold" panose="020B0700000000000000" pitchFamily="34" charset="-128"/>
                        <a:cs typeface="Arial" panose="020B0604020202020204" pitchFamily="34" charset="0"/>
                      </a:endParaRPr>
                    </a:p>
                  </a:txBody>
                  <a:tcPr anchor="ctr"/>
                </a:tc>
                <a:tc>
                  <a:txBody>
                    <a:bodyPr/>
                    <a:lstStyle/>
                    <a:p>
                      <a:r>
                        <a:rPr lang="en-US" sz="700">
                          <a:latin typeface="Arial" panose="020B0604020202020204" pitchFamily="34" charset="0"/>
                          <a:ea typeface="Yu Gothic UI Semibold" panose="020B0700000000000000" pitchFamily="34" charset="-128"/>
                          <a:cs typeface="Arial" panose="020B0604020202020204" pitchFamily="34" charset="0"/>
                        </a:rPr>
                        <a:t>619–629</a:t>
                      </a:r>
                    </a:p>
                  </a:txBody>
                  <a:tcPr anchor="ctr"/>
                </a:tc>
                <a:extLst>
                  <a:ext uri="{0D108BD9-81ED-4DB2-BD59-A6C34878D82A}">
                    <a16:rowId xmlns:a16="http://schemas.microsoft.com/office/drawing/2014/main" val="24613203"/>
                  </a:ext>
                </a:extLst>
              </a:tr>
              <a:tr h="209328">
                <a:tc>
                  <a:txBody>
                    <a:bodyPr/>
                    <a:lstStyle/>
                    <a:p>
                      <a:pPr algn="ctr"/>
                      <a:r>
                        <a:rPr lang="ro-RO" sz="700" b="1">
                          <a:latin typeface="Arial" panose="020B0604020202020204" pitchFamily="34" charset="0"/>
                          <a:ea typeface="Yu Gothic UI Semibold" panose="020B0700000000000000" pitchFamily="34" charset="-128"/>
                          <a:cs typeface="Arial" panose="020B0604020202020204" pitchFamily="34" charset="0"/>
                        </a:rPr>
                        <a:t>Islamă – (Evul mediu)</a:t>
                      </a:r>
                      <a:endParaRPr lang="en-US" sz="700" b="1">
                        <a:latin typeface="Arial" panose="020B0604020202020204" pitchFamily="34" charset="0"/>
                        <a:ea typeface="Yu Gothic UI Semibold" panose="020B0700000000000000" pitchFamily="34" charset="-128"/>
                        <a:cs typeface="Arial" panose="020B0604020202020204" pitchFamily="34" charset="0"/>
                      </a:endParaRPr>
                    </a:p>
                  </a:txBody>
                  <a:tcPr anchor="ctr"/>
                </a:tc>
                <a:tc>
                  <a:txBody>
                    <a:bodyPr/>
                    <a:lstStyle/>
                    <a:p>
                      <a:r>
                        <a:rPr lang="en-US" sz="700">
                          <a:latin typeface="Arial" panose="020B0604020202020204" pitchFamily="34" charset="0"/>
                          <a:ea typeface="Yu Gothic UI Semibold" panose="020B0700000000000000" pitchFamily="34" charset="-128"/>
                          <a:cs typeface="Arial" panose="020B0604020202020204" pitchFamily="34" charset="0"/>
                        </a:rPr>
                        <a:t>641–969</a:t>
                      </a:r>
                    </a:p>
                  </a:txBody>
                  <a:tcPr anchor="ctr"/>
                </a:tc>
                <a:extLst>
                  <a:ext uri="{0D108BD9-81ED-4DB2-BD59-A6C34878D82A}">
                    <a16:rowId xmlns:a16="http://schemas.microsoft.com/office/drawing/2014/main" val="3635744363"/>
                  </a:ext>
                </a:extLst>
              </a:tr>
              <a:tr h="209328">
                <a:tc>
                  <a:txBody>
                    <a:bodyPr/>
                    <a:lstStyle/>
                    <a:p>
                      <a:pPr algn="ctr"/>
                      <a:r>
                        <a:rPr lang="en-US" sz="700" b="1">
                          <a:latin typeface="Arial" panose="020B0604020202020204" pitchFamily="34" charset="0"/>
                          <a:ea typeface="Yu Gothic UI Semibold" panose="020B0700000000000000" pitchFamily="34" charset="-128"/>
                          <a:cs typeface="Arial" panose="020B0604020202020204" pitchFamily="34" charset="0"/>
                        </a:rPr>
                        <a:t>Fatimid</a:t>
                      </a:r>
                      <a:r>
                        <a:rPr lang="ro-RO" sz="700" b="1">
                          <a:latin typeface="Arial" panose="020B0604020202020204" pitchFamily="34" charset="0"/>
                          <a:ea typeface="Yu Gothic UI Semibold" panose="020B0700000000000000" pitchFamily="34" charset="-128"/>
                          <a:cs typeface="Arial" panose="020B0604020202020204" pitchFamily="34" charset="0"/>
                        </a:rPr>
                        <a:t>ă</a:t>
                      </a:r>
                      <a:endParaRPr lang="en-US" sz="700" b="1">
                        <a:latin typeface="Arial" panose="020B0604020202020204" pitchFamily="34" charset="0"/>
                        <a:ea typeface="Yu Gothic UI Semibold" panose="020B0700000000000000" pitchFamily="34" charset="-128"/>
                        <a:cs typeface="Arial" panose="020B0604020202020204" pitchFamily="34" charset="0"/>
                      </a:endParaRPr>
                    </a:p>
                  </a:txBody>
                  <a:tcPr anchor="ctr"/>
                </a:tc>
                <a:tc>
                  <a:txBody>
                    <a:bodyPr/>
                    <a:lstStyle/>
                    <a:p>
                      <a:r>
                        <a:rPr lang="en-US" sz="700">
                          <a:latin typeface="Arial" panose="020B0604020202020204" pitchFamily="34" charset="0"/>
                          <a:ea typeface="Yu Gothic UI Semibold" panose="020B0700000000000000" pitchFamily="34" charset="-128"/>
                          <a:cs typeface="Arial" panose="020B0604020202020204" pitchFamily="34" charset="0"/>
                        </a:rPr>
                        <a:t>969–1171</a:t>
                      </a:r>
                    </a:p>
                  </a:txBody>
                  <a:tcPr anchor="ctr"/>
                </a:tc>
                <a:extLst>
                  <a:ext uri="{0D108BD9-81ED-4DB2-BD59-A6C34878D82A}">
                    <a16:rowId xmlns:a16="http://schemas.microsoft.com/office/drawing/2014/main" val="2251346590"/>
                  </a:ext>
                </a:extLst>
              </a:tr>
              <a:tr h="209328">
                <a:tc>
                  <a:txBody>
                    <a:bodyPr/>
                    <a:lstStyle/>
                    <a:p>
                      <a:pPr algn="ctr"/>
                      <a:r>
                        <a:rPr lang="en-US" sz="700" b="1">
                          <a:latin typeface="Arial" panose="020B0604020202020204" pitchFamily="34" charset="0"/>
                          <a:ea typeface="Yu Gothic UI Semibold" panose="020B0700000000000000" pitchFamily="34" charset="-128"/>
                          <a:cs typeface="Arial" panose="020B0604020202020204" pitchFamily="34" charset="0"/>
                        </a:rPr>
                        <a:t>Ayyubidă</a:t>
                      </a:r>
                    </a:p>
                  </a:txBody>
                  <a:tcPr anchor="ctr"/>
                </a:tc>
                <a:tc>
                  <a:txBody>
                    <a:bodyPr/>
                    <a:lstStyle/>
                    <a:p>
                      <a:r>
                        <a:rPr lang="en-US" sz="700">
                          <a:latin typeface="Arial" panose="020B0604020202020204" pitchFamily="34" charset="0"/>
                          <a:ea typeface="Yu Gothic UI Semibold" panose="020B0700000000000000" pitchFamily="34" charset="-128"/>
                          <a:cs typeface="Arial" panose="020B0604020202020204" pitchFamily="34" charset="0"/>
                        </a:rPr>
                        <a:t>1171–1250</a:t>
                      </a:r>
                    </a:p>
                  </a:txBody>
                  <a:tcPr anchor="ctr"/>
                </a:tc>
                <a:extLst>
                  <a:ext uri="{0D108BD9-81ED-4DB2-BD59-A6C34878D82A}">
                    <a16:rowId xmlns:a16="http://schemas.microsoft.com/office/drawing/2014/main" val="3769906322"/>
                  </a:ext>
                </a:extLst>
              </a:tr>
              <a:tr h="209328">
                <a:tc>
                  <a:txBody>
                    <a:bodyPr/>
                    <a:lstStyle/>
                    <a:p>
                      <a:pPr algn="ctr"/>
                      <a:r>
                        <a:rPr lang="en-US" sz="700" b="1">
                          <a:latin typeface="Arial" panose="020B0604020202020204" pitchFamily="34" charset="0"/>
                          <a:ea typeface="Yu Gothic UI Semibold" panose="020B0700000000000000" pitchFamily="34" charset="-128"/>
                          <a:cs typeface="Arial" panose="020B0604020202020204" pitchFamily="34" charset="0"/>
                        </a:rPr>
                        <a:t>Mamelucă</a:t>
                      </a:r>
                    </a:p>
                  </a:txBody>
                  <a:tcPr anchor="ctr"/>
                </a:tc>
                <a:tc>
                  <a:txBody>
                    <a:bodyPr/>
                    <a:lstStyle/>
                    <a:p>
                      <a:r>
                        <a:rPr lang="en-US" sz="700">
                          <a:latin typeface="Arial" panose="020B0604020202020204" pitchFamily="34" charset="0"/>
                          <a:ea typeface="Yu Gothic UI Semibold" panose="020B0700000000000000" pitchFamily="34" charset="-128"/>
                          <a:cs typeface="Arial" panose="020B0604020202020204" pitchFamily="34" charset="0"/>
                        </a:rPr>
                        <a:t>1250–1517</a:t>
                      </a:r>
                    </a:p>
                  </a:txBody>
                  <a:tcPr anchor="ctr"/>
                </a:tc>
                <a:extLst>
                  <a:ext uri="{0D108BD9-81ED-4DB2-BD59-A6C34878D82A}">
                    <a16:rowId xmlns:a16="http://schemas.microsoft.com/office/drawing/2014/main" val="2341127448"/>
                  </a:ext>
                </a:extLst>
              </a:tr>
              <a:tr h="209328">
                <a:tc>
                  <a:txBody>
                    <a:bodyPr/>
                    <a:lstStyle/>
                    <a:p>
                      <a:pPr algn="ctr"/>
                      <a:r>
                        <a:rPr lang="ro-RO" sz="700" b="1">
                          <a:latin typeface="Arial" panose="020B0604020202020204" pitchFamily="34" charset="0"/>
                          <a:ea typeface="Yu Gothic UI Semibold" panose="020B0700000000000000" pitchFamily="34" charset="-128"/>
                          <a:cs typeface="Arial" panose="020B0604020202020204" pitchFamily="34" charset="0"/>
                        </a:rPr>
                        <a:t>Otomană – (Epoca Modernă)</a:t>
                      </a:r>
                      <a:endParaRPr lang="en-US" sz="700" b="1">
                        <a:latin typeface="Arial" panose="020B0604020202020204" pitchFamily="34" charset="0"/>
                        <a:ea typeface="Yu Gothic UI Semibold" panose="020B0700000000000000" pitchFamily="34" charset="-128"/>
                        <a:cs typeface="Arial" panose="020B0604020202020204" pitchFamily="34" charset="0"/>
                      </a:endParaRPr>
                    </a:p>
                  </a:txBody>
                  <a:tcPr anchor="ctr"/>
                </a:tc>
                <a:tc>
                  <a:txBody>
                    <a:bodyPr/>
                    <a:lstStyle/>
                    <a:p>
                      <a:pPr algn="l"/>
                      <a:r>
                        <a:rPr lang="en-US" sz="700">
                          <a:latin typeface="Arial" panose="020B0604020202020204" pitchFamily="34" charset="0"/>
                          <a:ea typeface="Yu Gothic UI Semibold" panose="020B0700000000000000" pitchFamily="34" charset="-128"/>
                          <a:cs typeface="Arial" panose="020B0604020202020204" pitchFamily="34" charset="0"/>
                        </a:rPr>
                        <a:t>1517–1867</a:t>
                      </a:r>
                    </a:p>
                  </a:txBody>
                  <a:tcPr anchor="ctr"/>
                </a:tc>
                <a:extLst>
                  <a:ext uri="{0D108BD9-81ED-4DB2-BD59-A6C34878D82A}">
                    <a16:rowId xmlns:a16="http://schemas.microsoft.com/office/drawing/2014/main" val="1983278069"/>
                  </a:ext>
                </a:extLst>
              </a:tr>
              <a:tr h="209328">
                <a:tc>
                  <a:txBody>
                    <a:bodyPr/>
                    <a:lstStyle/>
                    <a:p>
                      <a:pPr algn="ctr"/>
                      <a:r>
                        <a:rPr lang="ro-RO" sz="700" b="1">
                          <a:latin typeface="Arial" panose="020B0604020202020204" pitchFamily="34" charset="0"/>
                          <a:ea typeface="Yu Gothic UI Semibold" panose="020B0700000000000000" pitchFamily="34" charset="-128"/>
                          <a:cs typeface="Arial" panose="020B0604020202020204" pitchFamily="34" charset="0"/>
                        </a:rPr>
                        <a:t>Franceză</a:t>
                      </a:r>
                      <a:endParaRPr lang="en-US" sz="700" b="1">
                        <a:latin typeface="Arial" panose="020B0604020202020204" pitchFamily="34" charset="0"/>
                        <a:ea typeface="Yu Gothic UI Semibold" panose="020B0700000000000000" pitchFamily="34" charset="-128"/>
                        <a:cs typeface="Arial" panose="020B0604020202020204" pitchFamily="34" charset="0"/>
                      </a:endParaRPr>
                    </a:p>
                  </a:txBody>
                  <a:tcPr anchor="ctr"/>
                </a:tc>
                <a:tc>
                  <a:txBody>
                    <a:bodyPr/>
                    <a:lstStyle/>
                    <a:p>
                      <a:r>
                        <a:rPr lang="en-US" sz="700">
                          <a:latin typeface="Arial" panose="020B0604020202020204" pitchFamily="34" charset="0"/>
                          <a:ea typeface="Yu Gothic UI Semibold" panose="020B0700000000000000" pitchFamily="34" charset="-128"/>
                          <a:cs typeface="Arial" panose="020B0604020202020204" pitchFamily="34" charset="0"/>
                        </a:rPr>
                        <a:t>1798–1801</a:t>
                      </a:r>
                    </a:p>
                  </a:txBody>
                  <a:tcPr anchor="ctr"/>
                </a:tc>
                <a:extLst>
                  <a:ext uri="{0D108BD9-81ED-4DB2-BD59-A6C34878D82A}">
                    <a16:rowId xmlns:a16="http://schemas.microsoft.com/office/drawing/2014/main" val="3114649746"/>
                  </a:ext>
                </a:extLst>
              </a:tr>
              <a:tr h="209328">
                <a:tc>
                  <a:txBody>
                    <a:bodyPr/>
                    <a:lstStyle/>
                    <a:p>
                      <a:pPr algn="ctr"/>
                      <a:r>
                        <a:rPr lang="en-US" sz="700" b="1">
                          <a:latin typeface="Arial" panose="020B0604020202020204" pitchFamily="34" charset="0"/>
                          <a:ea typeface="Yu Gothic UI Semibold" panose="020B0700000000000000" pitchFamily="34" charset="-128"/>
                          <a:cs typeface="Arial" panose="020B0604020202020204" pitchFamily="34" charset="0"/>
                        </a:rPr>
                        <a:t>Muhammad Ali</a:t>
                      </a:r>
                    </a:p>
                  </a:txBody>
                  <a:tcPr anchor="ctr"/>
                </a:tc>
                <a:tc>
                  <a:txBody>
                    <a:bodyPr/>
                    <a:lstStyle/>
                    <a:p>
                      <a:pPr algn="l"/>
                      <a:r>
                        <a:rPr lang="en-US" sz="700">
                          <a:latin typeface="Arial" panose="020B0604020202020204" pitchFamily="34" charset="0"/>
                          <a:ea typeface="Yu Gothic UI Semibold" panose="020B0700000000000000" pitchFamily="34" charset="-128"/>
                          <a:cs typeface="Arial" panose="020B0604020202020204" pitchFamily="34" charset="0"/>
                        </a:rPr>
                        <a:t>1805–1882</a:t>
                      </a:r>
                    </a:p>
                  </a:txBody>
                  <a:tcPr anchor="ctr"/>
                </a:tc>
                <a:extLst>
                  <a:ext uri="{0D108BD9-81ED-4DB2-BD59-A6C34878D82A}">
                    <a16:rowId xmlns:a16="http://schemas.microsoft.com/office/drawing/2014/main" val="2075184213"/>
                  </a:ext>
                </a:extLst>
              </a:tr>
              <a:tr h="209328">
                <a:tc>
                  <a:txBody>
                    <a:bodyPr/>
                    <a:lstStyle/>
                    <a:p>
                      <a:pPr algn="ctr"/>
                      <a:r>
                        <a:rPr lang="en-US" sz="700" b="1">
                          <a:latin typeface="Arial" panose="020B0604020202020204" pitchFamily="34" charset="0"/>
                          <a:ea typeface="Yu Gothic UI Semibold" panose="020B0700000000000000" pitchFamily="34" charset="-128"/>
                          <a:cs typeface="Arial" panose="020B0604020202020204" pitchFamily="34" charset="0"/>
                        </a:rPr>
                        <a:t>Khedivat</a:t>
                      </a:r>
                      <a:r>
                        <a:rPr lang="ro-RO" sz="700" b="1">
                          <a:latin typeface="Arial" panose="020B0604020202020204" pitchFamily="34" charset="0"/>
                          <a:ea typeface="Yu Gothic UI Semibold" panose="020B0700000000000000" pitchFamily="34" charset="-128"/>
                          <a:cs typeface="Arial" panose="020B0604020202020204" pitchFamily="34" charset="0"/>
                        </a:rPr>
                        <a:t>ă</a:t>
                      </a:r>
                      <a:endParaRPr lang="en-US" sz="700" b="1">
                        <a:latin typeface="Arial" panose="020B0604020202020204" pitchFamily="34" charset="0"/>
                        <a:ea typeface="Yu Gothic UI Semibold" panose="020B0700000000000000" pitchFamily="34" charset="-128"/>
                        <a:cs typeface="Arial" panose="020B0604020202020204" pitchFamily="34" charset="0"/>
                      </a:endParaRPr>
                    </a:p>
                  </a:txBody>
                  <a:tcPr anchor="ctr"/>
                </a:tc>
                <a:tc>
                  <a:txBody>
                    <a:bodyPr/>
                    <a:lstStyle/>
                    <a:p>
                      <a:r>
                        <a:rPr lang="en-US" sz="700">
                          <a:latin typeface="Arial" panose="020B0604020202020204" pitchFamily="34" charset="0"/>
                          <a:ea typeface="Yu Gothic UI Semibold" panose="020B0700000000000000" pitchFamily="34" charset="-128"/>
                          <a:cs typeface="Arial" panose="020B0604020202020204" pitchFamily="34" charset="0"/>
                        </a:rPr>
                        <a:t>1867–1914</a:t>
                      </a:r>
                    </a:p>
                  </a:txBody>
                  <a:tcPr anchor="ctr"/>
                </a:tc>
                <a:extLst>
                  <a:ext uri="{0D108BD9-81ED-4DB2-BD59-A6C34878D82A}">
                    <a16:rowId xmlns:a16="http://schemas.microsoft.com/office/drawing/2014/main" val="2772915942"/>
                  </a:ext>
                </a:extLst>
              </a:tr>
              <a:tr h="209328">
                <a:tc>
                  <a:txBody>
                    <a:bodyPr/>
                    <a:lstStyle/>
                    <a:p>
                      <a:pPr algn="ctr"/>
                      <a:r>
                        <a:rPr lang="ro-RO" sz="700" b="1">
                          <a:latin typeface="Arial" panose="020B0604020202020204" pitchFamily="34" charset="0"/>
                          <a:ea typeface="Yu Gothic UI Semibold" panose="020B0700000000000000" pitchFamily="34" charset="-128"/>
                          <a:cs typeface="Arial" panose="020B0604020202020204" pitchFamily="34" charset="0"/>
                        </a:rPr>
                        <a:t>Britanică</a:t>
                      </a:r>
                      <a:endParaRPr lang="en-US" sz="700" b="1">
                        <a:latin typeface="Arial" panose="020B0604020202020204" pitchFamily="34" charset="0"/>
                        <a:ea typeface="Yu Gothic UI Semibold" panose="020B0700000000000000" pitchFamily="34" charset="-128"/>
                        <a:cs typeface="Arial" panose="020B0604020202020204" pitchFamily="34" charset="0"/>
                      </a:endParaRPr>
                    </a:p>
                  </a:txBody>
                  <a:tcPr anchor="ctr"/>
                </a:tc>
                <a:tc>
                  <a:txBody>
                    <a:bodyPr/>
                    <a:lstStyle/>
                    <a:p>
                      <a:r>
                        <a:rPr lang="en-US" sz="700">
                          <a:latin typeface="Arial" panose="020B0604020202020204" pitchFamily="34" charset="0"/>
                          <a:ea typeface="Yu Gothic UI Semibold" panose="020B0700000000000000" pitchFamily="34" charset="-128"/>
                          <a:cs typeface="Arial" panose="020B0604020202020204" pitchFamily="34" charset="0"/>
                        </a:rPr>
                        <a:t>1882–1922</a:t>
                      </a:r>
                    </a:p>
                  </a:txBody>
                  <a:tcPr anchor="ctr"/>
                </a:tc>
                <a:extLst>
                  <a:ext uri="{0D108BD9-81ED-4DB2-BD59-A6C34878D82A}">
                    <a16:rowId xmlns:a16="http://schemas.microsoft.com/office/drawing/2014/main" val="3270840918"/>
                  </a:ext>
                </a:extLst>
              </a:tr>
              <a:tr h="209328">
                <a:tc>
                  <a:txBody>
                    <a:bodyPr/>
                    <a:lstStyle/>
                    <a:p>
                      <a:pPr algn="ctr"/>
                      <a:r>
                        <a:rPr lang="ro-RO" sz="700" b="1">
                          <a:latin typeface="Arial" panose="020B0604020202020204" pitchFamily="34" charset="0"/>
                          <a:ea typeface="Yu Gothic UI Semibold" panose="020B0700000000000000" pitchFamily="34" charset="-128"/>
                          <a:cs typeface="Arial" panose="020B0604020202020204" pitchFamily="34" charset="0"/>
                        </a:rPr>
                        <a:t>Sultanată</a:t>
                      </a:r>
                      <a:endParaRPr lang="en-US" sz="700" b="1">
                        <a:latin typeface="Arial" panose="020B0604020202020204" pitchFamily="34" charset="0"/>
                        <a:ea typeface="Yu Gothic UI Semibold" panose="020B0700000000000000" pitchFamily="34" charset="-128"/>
                        <a:cs typeface="Arial" panose="020B0604020202020204" pitchFamily="34" charset="0"/>
                      </a:endParaRPr>
                    </a:p>
                  </a:txBody>
                  <a:tcPr anchor="ctr"/>
                </a:tc>
                <a:tc>
                  <a:txBody>
                    <a:bodyPr/>
                    <a:lstStyle/>
                    <a:p>
                      <a:r>
                        <a:rPr lang="en-US" sz="700">
                          <a:latin typeface="Arial" panose="020B0604020202020204" pitchFamily="34" charset="0"/>
                          <a:ea typeface="Yu Gothic UI Semibold" panose="020B0700000000000000" pitchFamily="34" charset="-128"/>
                          <a:cs typeface="Arial" panose="020B0604020202020204" pitchFamily="34" charset="0"/>
                        </a:rPr>
                        <a:t>1914–1922</a:t>
                      </a:r>
                    </a:p>
                  </a:txBody>
                  <a:tcPr anchor="ctr"/>
                </a:tc>
                <a:extLst>
                  <a:ext uri="{0D108BD9-81ED-4DB2-BD59-A6C34878D82A}">
                    <a16:rowId xmlns:a16="http://schemas.microsoft.com/office/drawing/2014/main" val="906135982"/>
                  </a:ext>
                </a:extLst>
              </a:tr>
              <a:tr h="209328">
                <a:tc>
                  <a:txBody>
                    <a:bodyPr/>
                    <a:lstStyle/>
                    <a:p>
                      <a:pPr algn="ctr"/>
                      <a:r>
                        <a:rPr lang="ro-RO" sz="700" b="1">
                          <a:latin typeface="Arial" panose="020B0604020202020204" pitchFamily="34" charset="0"/>
                          <a:ea typeface="Yu Gothic UI Semibold" panose="020B0700000000000000" pitchFamily="34" charset="-128"/>
                          <a:cs typeface="Arial" panose="020B0604020202020204" pitchFamily="34" charset="0"/>
                        </a:rPr>
                        <a:t>Regatul Egiptului</a:t>
                      </a:r>
                      <a:endParaRPr lang="en-US" sz="700" b="1">
                        <a:latin typeface="Arial" panose="020B0604020202020204" pitchFamily="34" charset="0"/>
                        <a:ea typeface="Yu Gothic UI Semibold" panose="020B0700000000000000" pitchFamily="34" charset="-128"/>
                        <a:cs typeface="Arial" panose="020B0604020202020204" pitchFamily="34" charset="0"/>
                      </a:endParaRPr>
                    </a:p>
                  </a:txBody>
                  <a:tcPr anchor="ctr"/>
                </a:tc>
                <a:tc>
                  <a:txBody>
                    <a:bodyPr/>
                    <a:lstStyle/>
                    <a:p>
                      <a:r>
                        <a:rPr lang="en-US" sz="700">
                          <a:latin typeface="Arial" panose="020B0604020202020204" pitchFamily="34" charset="0"/>
                          <a:ea typeface="Yu Gothic UI Semibold" panose="020B0700000000000000" pitchFamily="34" charset="-128"/>
                          <a:cs typeface="Arial" panose="020B0604020202020204" pitchFamily="34" charset="0"/>
                        </a:rPr>
                        <a:t>1922–1953</a:t>
                      </a:r>
                    </a:p>
                  </a:txBody>
                  <a:tcPr anchor="ctr"/>
                </a:tc>
                <a:extLst>
                  <a:ext uri="{0D108BD9-81ED-4DB2-BD59-A6C34878D82A}">
                    <a16:rowId xmlns:a16="http://schemas.microsoft.com/office/drawing/2014/main" val="2459274047"/>
                  </a:ext>
                </a:extLst>
              </a:tr>
              <a:tr h="209328">
                <a:tc>
                  <a:txBody>
                    <a:bodyPr/>
                    <a:lstStyle/>
                    <a:p>
                      <a:pPr algn="ctr"/>
                      <a:r>
                        <a:rPr lang="ro-RO" sz="700" b="1">
                          <a:latin typeface="Arial" panose="020B0604020202020204" pitchFamily="34" charset="0"/>
                          <a:ea typeface="Yu Gothic UI Semibold" panose="020B0700000000000000" pitchFamily="34" charset="-128"/>
                          <a:cs typeface="Arial" panose="020B0604020202020204" pitchFamily="34" charset="0"/>
                        </a:rPr>
                        <a:t>Republică</a:t>
                      </a:r>
                      <a:endParaRPr lang="en-US" sz="700" b="1">
                        <a:latin typeface="Arial" panose="020B0604020202020204" pitchFamily="34" charset="0"/>
                        <a:ea typeface="Yu Gothic UI Semibold" panose="020B0700000000000000" pitchFamily="34" charset="-128"/>
                        <a:cs typeface="Arial" panose="020B0604020202020204" pitchFamily="34" charset="0"/>
                      </a:endParaRPr>
                    </a:p>
                  </a:txBody>
                  <a:tcPr anchor="ctr"/>
                </a:tc>
                <a:tc>
                  <a:txBody>
                    <a:bodyPr/>
                    <a:lstStyle/>
                    <a:p>
                      <a:r>
                        <a:rPr lang="en-US" sz="700">
                          <a:latin typeface="Arial" panose="020B0604020202020204" pitchFamily="34" charset="0"/>
                          <a:ea typeface="Yu Gothic UI Semibold" panose="020B0700000000000000" pitchFamily="34" charset="-128"/>
                          <a:cs typeface="Arial" panose="020B0604020202020204" pitchFamily="34" charset="0"/>
                        </a:rPr>
                        <a:t>1953–</a:t>
                      </a:r>
                      <a:r>
                        <a:rPr lang="ro-RO" sz="700">
                          <a:latin typeface="Arial" panose="020B0604020202020204" pitchFamily="34" charset="0"/>
                          <a:ea typeface="Yu Gothic UI Semibold" panose="020B0700000000000000" pitchFamily="34" charset="-128"/>
                          <a:cs typeface="Arial" panose="020B0604020202020204" pitchFamily="34" charset="0"/>
                        </a:rPr>
                        <a:t>prezent</a:t>
                      </a:r>
                      <a:endParaRPr lang="en-US" sz="700">
                        <a:latin typeface="Arial" panose="020B0604020202020204" pitchFamily="34" charset="0"/>
                        <a:ea typeface="Yu Gothic UI Semibold" panose="020B0700000000000000" pitchFamily="34" charset="-128"/>
                        <a:cs typeface="Arial" panose="020B0604020202020204" pitchFamily="34" charset="0"/>
                      </a:endParaRPr>
                    </a:p>
                  </a:txBody>
                  <a:tcPr anchor="ctr"/>
                </a:tc>
                <a:extLst>
                  <a:ext uri="{0D108BD9-81ED-4DB2-BD59-A6C34878D82A}">
                    <a16:rowId xmlns:a16="http://schemas.microsoft.com/office/drawing/2014/main" val="2216430344"/>
                  </a:ext>
                </a:extLst>
              </a:tr>
            </a:tbl>
          </a:graphicData>
        </a:graphic>
      </p:graphicFrame>
      <p:sp>
        <p:nvSpPr>
          <p:cNvPr id="31" name="Shape 134">
            <a:extLst>
              <a:ext uri="{FF2B5EF4-FFF2-40B4-BE49-F238E27FC236}">
                <a16:creationId xmlns:a16="http://schemas.microsoft.com/office/drawing/2014/main" id="{7E1B37F2-877B-4377-ADA7-7F422C53C4F1}"/>
              </a:ext>
            </a:extLst>
          </p:cNvPr>
          <p:cNvSpPr/>
          <p:nvPr/>
        </p:nvSpPr>
        <p:spPr>
          <a:xfrm>
            <a:off x="0" y="3228710"/>
            <a:ext cx="4628271" cy="1886479"/>
          </a:xfrm>
          <a:custGeom>
            <a:avLst/>
            <a:gdLst/>
            <a:ahLst/>
            <a:cxnLst/>
            <a:rect l="0" t="0" r="0" b="0"/>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403228">
              <a:alpha val="21150"/>
            </a:srgbClr>
          </a:solidFill>
          <a:ln w="9525" cap="flat" cmpd="sng">
            <a:solidFill>
              <a:srgbClr val="92694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139">
            <a:extLst>
              <a:ext uri="{FF2B5EF4-FFF2-40B4-BE49-F238E27FC236}">
                <a16:creationId xmlns:a16="http://schemas.microsoft.com/office/drawing/2014/main" id="{3EBB66E9-84EC-499C-BFE7-23C683E012B7}"/>
              </a:ext>
            </a:extLst>
          </p:cNvPr>
          <p:cNvSpPr/>
          <p:nvPr/>
        </p:nvSpPr>
        <p:spPr>
          <a:xfrm rot="2700000">
            <a:off x="2306513" y="3878572"/>
            <a:ext cx="202374" cy="202374"/>
          </a:xfrm>
          <a:prstGeom prst="plaque">
            <a:avLst>
              <a:gd name="adj" fmla="val 40749"/>
            </a:avLst>
          </a:prstGeom>
          <a:noFill/>
          <a:ln w="28575" cap="flat" cmpd="sng">
            <a:solidFill>
              <a:srgbClr val="1D1D1B"/>
            </a:solidFill>
            <a:prstDash val="solid"/>
            <a:miter lim="8000"/>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136">
            <a:extLst>
              <a:ext uri="{FF2B5EF4-FFF2-40B4-BE49-F238E27FC236}">
                <a16:creationId xmlns:a16="http://schemas.microsoft.com/office/drawing/2014/main" id="{AC1FA145-5E07-4B13-A6EE-08CF0B7E3E25}"/>
              </a:ext>
            </a:extLst>
          </p:cNvPr>
          <p:cNvSpPr/>
          <p:nvPr/>
        </p:nvSpPr>
        <p:spPr>
          <a:xfrm>
            <a:off x="2259769" y="3634158"/>
            <a:ext cx="578695" cy="202500"/>
          </a:xfrm>
          <a:prstGeom prst="wedgeRectCallout">
            <a:avLst>
              <a:gd name="adj1" fmla="val -21428"/>
              <a:gd name="adj2" fmla="val 84287"/>
            </a:avLst>
          </a:prstGeom>
          <a:solidFill>
            <a:srgbClr val="1D1D1B"/>
          </a:solidFill>
          <a:ln>
            <a:noFill/>
          </a:ln>
        </p:spPr>
        <p:txBody>
          <a:bodyPr spcFirstLastPara="1" wrap="square" lIns="91425" tIns="91425" rIns="91425" bIns="91425" anchor="ctr" anchorCtr="0">
            <a:noAutofit/>
          </a:bodyPr>
          <a:lstStyle/>
          <a:p>
            <a:pPr marL="0" lvl="0" indent="0">
              <a:spcBef>
                <a:spcPts val="0"/>
              </a:spcBef>
              <a:spcAft>
                <a:spcPts val="0"/>
              </a:spcAft>
              <a:buNone/>
            </a:pPr>
            <a:r>
              <a:rPr lang="ro-RO" sz="900" i="1">
                <a:solidFill>
                  <a:srgbClr val="926940"/>
                </a:solidFill>
                <a:latin typeface="Libre Baskerville"/>
                <a:ea typeface="Libre Baskerville"/>
                <a:cs typeface="Libre Baskerville"/>
                <a:sym typeface="Libre Baskerville"/>
              </a:rPr>
              <a:t>EGIPT</a:t>
            </a:r>
            <a:endParaRPr sz="900" i="1">
              <a:solidFill>
                <a:srgbClr val="926940"/>
              </a:solidFill>
              <a:latin typeface="Libre Baskerville"/>
              <a:ea typeface="Libre Baskerville"/>
              <a:cs typeface="Libre Baskerville"/>
              <a:sym typeface="Libre Baskerville"/>
            </a:endParaRPr>
          </a:p>
        </p:txBody>
      </p:sp>
      <p:sp>
        <p:nvSpPr>
          <p:cNvPr id="35" name="Shape 115">
            <a:extLst>
              <a:ext uri="{FF2B5EF4-FFF2-40B4-BE49-F238E27FC236}">
                <a16:creationId xmlns:a16="http://schemas.microsoft.com/office/drawing/2014/main" id="{D4B2F1FD-BA5E-436F-8A90-1FFF3598F189}"/>
              </a:ext>
            </a:extLst>
          </p:cNvPr>
          <p:cNvSpPr/>
          <p:nvPr/>
        </p:nvSpPr>
        <p:spPr>
          <a:xfrm>
            <a:off x="5275" y="3200685"/>
            <a:ext cx="578696" cy="433473"/>
          </a:xfrm>
          <a:prstGeom prst="rect">
            <a:avLst/>
          </a:prstGeom>
          <a:solidFill>
            <a:srgbClr val="FFFFFF">
              <a:alpha val="53460"/>
            </a:srgbClr>
          </a:solidFill>
          <a:ln w="28575" cap="flat" cmpd="sng">
            <a:solidFill>
              <a:srgbClr val="403228"/>
            </a:solidFill>
            <a:prstDash val="solid"/>
            <a:miter lim="8000"/>
            <a:headEnd type="none" w="med" len="med"/>
            <a:tailEnd type="none" w="med" len="med"/>
          </a:ln>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endParaRPr spc="-300">
              <a:solidFill>
                <a:srgbClr val="1D1D1B"/>
              </a:solidFill>
            </a:endParaRPr>
          </a:p>
        </p:txBody>
      </p:sp>
      <p:sp>
        <p:nvSpPr>
          <p:cNvPr id="34" name="Shape 186">
            <a:extLst>
              <a:ext uri="{FF2B5EF4-FFF2-40B4-BE49-F238E27FC236}">
                <a16:creationId xmlns:a16="http://schemas.microsoft.com/office/drawing/2014/main" id="{BA1B87E5-DB27-40AF-BD47-2CA3D1283B89}"/>
              </a:ext>
            </a:extLst>
          </p:cNvPr>
          <p:cNvSpPr/>
          <p:nvPr/>
        </p:nvSpPr>
        <p:spPr>
          <a:xfrm>
            <a:off x="87208" y="3228421"/>
            <a:ext cx="414830" cy="366421"/>
          </a:xfrm>
          <a:custGeom>
            <a:avLst/>
            <a:gdLst/>
            <a:ahLst/>
            <a:cxnLst/>
            <a:rect l="0" t="0" r="0" b="0"/>
            <a:pathLst>
              <a:path w="18981" h="16766" extrusionOk="0">
                <a:moveTo>
                  <a:pt x="5451" y="5475"/>
                </a:moveTo>
                <a:lnTo>
                  <a:pt x="5257" y="5548"/>
                </a:lnTo>
                <a:lnTo>
                  <a:pt x="5159" y="5597"/>
                </a:lnTo>
                <a:lnTo>
                  <a:pt x="5062" y="5670"/>
                </a:lnTo>
                <a:lnTo>
                  <a:pt x="5013" y="5743"/>
                </a:lnTo>
                <a:lnTo>
                  <a:pt x="4965" y="5816"/>
                </a:lnTo>
                <a:lnTo>
                  <a:pt x="4940" y="5889"/>
                </a:lnTo>
                <a:lnTo>
                  <a:pt x="4965" y="5962"/>
                </a:lnTo>
                <a:lnTo>
                  <a:pt x="5013" y="6011"/>
                </a:lnTo>
                <a:lnTo>
                  <a:pt x="5086" y="6059"/>
                </a:lnTo>
                <a:lnTo>
                  <a:pt x="5208" y="6059"/>
                </a:lnTo>
                <a:lnTo>
                  <a:pt x="5354" y="6035"/>
                </a:lnTo>
                <a:lnTo>
                  <a:pt x="5476" y="6011"/>
                </a:lnTo>
                <a:lnTo>
                  <a:pt x="5695" y="6011"/>
                </a:lnTo>
                <a:lnTo>
                  <a:pt x="5792" y="5986"/>
                </a:lnTo>
                <a:lnTo>
                  <a:pt x="5865" y="5913"/>
                </a:lnTo>
                <a:lnTo>
                  <a:pt x="5914" y="5816"/>
                </a:lnTo>
                <a:lnTo>
                  <a:pt x="5938" y="5743"/>
                </a:lnTo>
                <a:lnTo>
                  <a:pt x="5938" y="5694"/>
                </a:lnTo>
                <a:lnTo>
                  <a:pt x="5889" y="5573"/>
                </a:lnTo>
                <a:lnTo>
                  <a:pt x="5792" y="5500"/>
                </a:lnTo>
                <a:lnTo>
                  <a:pt x="5670" y="5475"/>
                </a:lnTo>
                <a:close/>
                <a:moveTo>
                  <a:pt x="4575" y="5986"/>
                </a:moveTo>
                <a:lnTo>
                  <a:pt x="4454" y="6011"/>
                </a:lnTo>
                <a:lnTo>
                  <a:pt x="4356" y="6035"/>
                </a:lnTo>
                <a:lnTo>
                  <a:pt x="4259" y="6084"/>
                </a:lnTo>
                <a:lnTo>
                  <a:pt x="4113" y="6205"/>
                </a:lnTo>
                <a:lnTo>
                  <a:pt x="4040" y="6254"/>
                </a:lnTo>
                <a:lnTo>
                  <a:pt x="3991" y="6351"/>
                </a:lnTo>
                <a:lnTo>
                  <a:pt x="3967" y="6424"/>
                </a:lnTo>
                <a:lnTo>
                  <a:pt x="3991" y="6522"/>
                </a:lnTo>
                <a:lnTo>
                  <a:pt x="4064" y="6570"/>
                </a:lnTo>
                <a:lnTo>
                  <a:pt x="4162" y="6619"/>
                </a:lnTo>
                <a:lnTo>
                  <a:pt x="4283" y="6595"/>
                </a:lnTo>
                <a:lnTo>
                  <a:pt x="4429" y="6546"/>
                </a:lnTo>
                <a:lnTo>
                  <a:pt x="4527" y="6522"/>
                </a:lnTo>
                <a:lnTo>
                  <a:pt x="4551" y="6497"/>
                </a:lnTo>
                <a:lnTo>
                  <a:pt x="4648" y="6473"/>
                </a:lnTo>
                <a:lnTo>
                  <a:pt x="4721" y="6424"/>
                </a:lnTo>
                <a:lnTo>
                  <a:pt x="4794" y="6327"/>
                </a:lnTo>
                <a:lnTo>
                  <a:pt x="4794" y="6205"/>
                </a:lnTo>
                <a:lnTo>
                  <a:pt x="4770" y="6108"/>
                </a:lnTo>
                <a:lnTo>
                  <a:pt x="4673" y="6035"/>
                </a:lnTo>
                <a:lnTo>
                  <a:pt x="4575" y="5986"/>
                </a:lnTo>
                <a:close/>
                <a:moveTo>
                  <a:pt x="7593" y="5962"/>
                </a:moveTo>
                <a:lnTo>
                  <a:pt x="7495" y="6011"/>
                </a:lnTo>
                <a:lnTo>
                  <a:pt x="7447" y="6059"/>
                </a:lnTo>
                <a:lnTo>
                  <a:pt x="7398" y="6132"/>
                </a:lnTo>
                <a:lnTo>
                  <a:pt x="7398" y="6181"/>
                </a:lnTo>
                <a:lnTo>
                  <a:pt x="7422" y="6254"/>
                </a:lnTo>
                <a:lnTo>
                  <a:pt x="7520" y="6351"/>
                </a:lnTo>
                <a:lnTo>
                  <a:pt x="7593" y="6424"/>
                </a:lnTo>
                <a:lnTo>
                  <a:pt x="7641" y="6449"/>
                </a:lnTo>
                <a:lnTo>
                  <a:pt x="7666" y="6473"/>
                </a:lnTo>
                <a:lnTo>
                  <a:pt x="7690" y="6497"/>
                </a:lnTo>
                <a:lnTo>
                  <a:pt x="7714" y="6546"/>
                </a:lnTo>
                <a:lnTo>
                  <a:pt x="7763" y="6619"/>
                </a:lnTo>
                <a:lnTo>
                  <a:pt x="7787" y="6668"/>
                </a:lnTo>
                <a:lnTo>
                  <a:pt x="7812" y="6692"/>
                </a:lnTo>
                <a:lnTo>
                  <a:pt x="7909" y="6741"/>
                </a:lnTo>
                <a:lnTo>
                  <a:pt x="8031" y="6741"/>
                </a:lnTo>
                <a:lnTo>
                  <a:pt x="8128" y="6716"/>
                </a:lnTo>
                <a:lnTo>
                  <a:pt x="8201" y="6643"/>
                </a:lnTo>
                <a:lnTo>
                  <a:pt x="8250" y="6546"/>
                </a:lnTo>
                <a:lnTo>
                  <a:pt x="8250" y="6449"/>
                </a:lnTo>
                <a:lnTo>
                  <a:pt x="8225" y="6351"/>
                </a:lnTo>
                <a:lnTo>
                  <a:pt x="8177" y="6254"/>
                </a:lnTo>
                <a:lnTo>
                  <a:pt x="8104" y="6181"/>
                </a:lnTo>
                <a:lnTo>
                  <a:pt x="8006" y="6108"/>
                </a:lnTo>
                <a:lnTo>
                  <a:pt x="7909" y="6035"/>
                </a:lnTo>
                <a:lnTo>
                  <a:pt x="7812" y="5986"/>
                </a:lnTo>
                <a:lnTo>
                  <a:pt x="7690" y="5962"/>
                </a:lnTo>
                <a:close/>
                <a:moveTo>
                  <a:pt x="3578" y="6741"/>
                </a:moveTo>
                <a:lnTo>
                  <a:pt x="3456" y="6765"/>
                </a:lnTo>
                <a:lnTo>
                  <a:pt x="3359" y="6814"/>
                </a:lnTo>
                <a:lnTo>
                  <a:pt x="3286" y="6887"/>
                </a:lnTo>
                <a:lnTo>
                  <a:pt x="3189" y="6960"/>
                </a:lnTo>
                <a:lnTo>
                  <a:pt x="3140" y="7081"/>
                </a:lnTo>
                <a:lnTo>
                  <a:pt x="3091" y="7179"/>
                </a:lnTo>
                <a:lnTo>
                  <a:pt x="3067" y="7300"/>
                </a:lnTo>
                <a:lnTo>
                  <a:pt x="3067" y="7398"/>
                </a:lnTo>
                <a:lnTo>
                  <a:pt x="3091" y="7446"/>
                </a:lnTo>
                <a:lnTo>
                  <a:pt x="3116" y="7471"/>
                </a:lnTo>
                <a:lnTo>
                  <a:pt x="3189" y="7519"/>
                </a:lnTo>
                <a:lnTo>
                  <a:pt x="3286" y="7544"/>
                </a:lnTo>
                <a:lnTo>
                  <a:pt x="3359" y="7519"/>
                </a:lnTo>
                <a:lnTo>
                  <a:pt x="3481" y="7446"/>
                </a:lnTo>
                <a:lnTo>
                  <a:pt x="3554" y="7325"/>
                </a:lnTo>
                <a:lnTo>
                  <a:pt x="3627" y="7276"/>
                </a:lnTo>
                <a:lnTo>
                  <a:pt x="3651" y="7252"/>
                </a:lnTo>
                <a:lnTo>
                  <a:pt x="3700" y="7227"/>
                </a:lnTo>
                <a:lnTo>
                  <a:pt x="3773" y="7179"/>
                </a:lnTo>
                <a:lnTo>
                  <a:pt x="3821" y="7106"/>
                </a:lnTo>
                <a:lnTo>
                  <a:pt x="3821" y="7033"/>
                </a:lnTo>
                <a:lnTo>
                  <a:pt x="3821" y="6935"/>
                </a:lnTo>
                <a:lnTo>
                  <a:pt x="3797" y="6862"/>
                </a:lnTo>
                <a:lnTo>
                  <a:pt x="3724" y="6789"/>
                </a:lnTo>
                <a:lnTo>
                  <a:pt x="3651" y="6765"/>
                </a:lnTo>
                <a:lnTo>
                  <a:pt x="3578" y="6741"/>
                </a:lnTo>
                <a:close/>
                <a:moveTo>
                  <a:pt x="16863" y="4526"/>
                </a:moveTo>
                <a:lnTo>
                  <a:pt x="16766" y="4575"/>
                </a:lnTo>
                <a:lnTo>
                  <a:pt x="16693" y="4624"/>
                </a:lnTo>
                <a:lnTo>
                  <a:pt x="16620" y="4697"/>
                </a:lnTo>
                <a:lnTo>
                  <a:pt x="16498" y="4843"/>
                </a:lnTo>
                <a:lnTo>
                  <a:pt x="16401" y="5037"/>
                </a:lnTo>
                <a:lnTo>
                  <a:pt x="16158" y="5500"/>
                </a:lnTo>
                <a:lnTo>
                  <a:pt x="15914" y="5962"/>
                </a:lnTo>
                <a:lnTo>
                  <a:pt x="15647" y="5816"/>
                </a:lnTo>
                <a:lnTo>
                  <a:pt x="15501" y="5719"/>
                </a:lnTo>
                <a:lnTo>
                  <a:pt x="15355" y="5670"/>
                </a:lnTo>
                <a:lnTo>
                  <a:pt x="15233" y="5646"/>
                </a:lnTo>
                <a:lnTo>
                  <a:pt x="15087" y="5597"/>
                </a:lnTo>
                <a:lnTo>
                  <a:pt x="15038" y="5573"/>
                </a:lnTo>
                <a:lnTo>
                  <a:pt x="15014" y="5573"/>
                </a:lnTo>
                <a:lnTo>
                  <a:pt x="14917" y="5621"/>
                </a:lnTo>
                <a:lnTo>
                  <a:pt x="14892" y="5646"/>
                </a:lnTo>
                <a:lnTo>
                  <a:pt x="14844" y="5694"/>
                </a:lnTo>
                <a:lnTo>
                  <a:pt x="14844" y="5767"/>
                </a:lnTo>
                <a:lnTo>
                  <a:pt x="14868" y="5840"/>
                </a:lnTo>
                <a:lnTo>
                  <a:pt x="14892" y="5913"/>
                </a:lnTo>
                <a:lnTo>
                  <a:pt x="15087" y="6059"/>
                </a:lnTo>
                <a:lnTo>
                  <a:pt x="15282" y="6181"/>
                </a:lnTo>
                <a:lnTo>
                  <a:pt x="15671" y="6424"/>
                </a:lnTo>
                <a:lnTo>
                  <a:pt x="15355" y="6984"/>
                </a:lnTo>
                <a:lnTo>
                  <a:pt x="15160" y="7252"/>
                </a:lnTo>
                <a:lnTo>
                  <a:pt x="14965" y="7519"/>
                </a:lnTo>
                <a:lnTo>
                  <a:pt x="14941" y="7592"/>
                </a:lnTo>
                <a:lnTo>
                  <a:pt x="14941" y="7641"/>
                </a:lnTo>
                <a:lnTo>
                  <a:pt x="14941" y="7714"/>
                </a:lnTo>
                <a:lnTo>
                  <a:pt x="14965" y="7763"/>
                </a:lnTo>
                <a:lnTo>
                  <a:pt x="15014" y="7836"/>
                </a:lnTo>
                <a:lnTo>
                  <a:pt x="15063" y="7860"/>
                </a:lnTo>
                <a:lnTo>
                  <a:pt x="15111" y="7884"/>
                </a:lnTo>
                <a:lnTo>
                  <a:pt x="15184" y="7909"/>
                </a:lnTo>
                <a:lnTo>
                  <a:pt x="15257" y="7884"/>
                </a:lnTo>
                <a:lnTo>
                  <a:pt x="15355" y="7860"/>
                </a:lnTo>
                <a:lnTo>
                  <a:pt x="15501" y="7763"/>
                </a:lnTo>
                <a:lnTo>
                  <a:pt x="15622" y="7641"/>
                </a:lnTo>
                <a:lnTo>
                  <a:pt x="15744" y="7471"/>
                </a:lnTo>
                <a:lnTo>
                  <a:pt x="15866" y="7276"/>
                </a:lnTo>
                <a:lnTo>
                  <a:pt x="15963" y="7081"/>
                </a:lnTo>
                <a:lnTo>
                  <a:pt x="16133" y="6716"/>
                </a:lnTo>
                <a:lnTo>
                  <a:pt x="16328" y="6862"/>
                </a:lnTo>
                <a:lnTo>
                  <a:pt x="16523" y="7008"/>
                </a:lnTo>
                <a:lnTo>
                  <a:pt x="16742" y="7106"/>
                </a:lnTo>
                <a:lnTo>
                  <a:pt x="16839" y="7130"/>
                </a:lnTo>
                <a:lnTo>
                  <a:pt x="16961" y="7154"/>
                </a:lnTo>
                <a:lnTo>
                  <a:pt x="17034" y="7130"/>
                </a:lnTo>
                <a:lnTo>
                  <a:pt x="17082" y="7106"/>
                </a:lnTo>
                <a:lnTo>
                  <a:pt x="17131" y="7057"/>
                </a:lnTo>
                <a:lnTo>
                  <a:pt x="17155" y="7008"/>
                </a:lnTo>
                <a:lnTo>
                  <a:pt x="17180" y="6960"/>
                </a:lnTo>
                <a:lnTo>
                  <a:pt x="17180" y="6887"/>
                </a:lnTo>
                <a:lnTo>
                  <a:pt x="17155" y="6814"/>
                </a:lnTo>
                <a:lnTo>
                  <a:pt x="17131" y="6765"/>
                </a:lnTo>
                <a:lnTo>
                  <a:pt x="16961" y="6619"/>
                </a:lnTo>
                <a:lnTo>
                  <a:pt x="16766" y="6497"/>
                </a:lnTo>
                <a:lnTo>
                  <a:pt x="16377" y="6254"/>
                </a:lnTo>
                <a:lnTo>
                  <a:pt x="16644" y="5670"/>
                </a:lnTo>
                <a:lnTo>
                  <a:pt x="16766" y="5427"/>
                </a:lnTo>
                <a:lnTo>
                  <a:pt x="16912" y="5183"/>
                </a:lnTo>
                <a:lnTo>
                  <a:pt x="17034" y="4916"/>
                </a:lnTo>
                <a:lnTo>
                  <a:pt x="17082" y="4770"/>
                </a:lnTo>
                <a:lnTo>
                  <a:pt x="17082" y="4648"/>
                </a:lnTo>
                <a:lnTo>
                  <a:pt x="17082" y="4599"/>
                </a:lnTo>
                <a:lnTo>
                  <a:pt x="17058" y="4551"/>
                </a:lnTo>
                <a:lnTo>
                  <a:pt x="17009" y="4526"/>
                </a:lnTo>
                <a:close/>
                <a:moveTo>
                  <a:pt x="8420" y="6838"/>
                </a:moveTo>
                <a:lnTo>
                  <a:pt x="8371" y="6862"/>
                </a:lnTo>
                <a:lnTo>
                  <a:pt x="8298" y="6911"/>
                </a:lnTo>
                <a:lnTo>
                  <a:pt x="8274" y="6984"/>
                </a:lnTo>
                <a:lnTo>
                  <a:pt x="8250" y="7081"/>
                </a:lnTo>
                <a:lnTo>
                  <a:pt x="8274" y="7179"/>
                </a:lnTo>
                <a:lnTo>
                  <a:pt x="8298" y="7276"/>
                </a:lnTo>
                <a:lnTo>
                  <a:pt x="8347" y="7373"/>
                </a:lnTo>
                <a:lnTo>
                  <a:pt x="8420" y="7519"/>
                </a:lnTo>
                <a:lnTo>
                  <a:pt x="8444" y="7665"/>
                </a:lnTo>
                <a:lnTo>
                  <a:pt x="8444" y="7763"/>
                </a:lnTo>
                <a:lnTo>
                  <a:pt x="8493" y="7836"/>
                </a:lnTo>
                <a:lnTo>
                  <a:pt x="8566" y="7909"/>
                </a:lnTo>
                <a:lnTo>
                  <a:pt x="8663" y="7933"/>
                </a:lnTo>
                <a:lnTo>
                  <a:pt x="8761" y="7957"/>
                </a:lnTo>
                <a:lnTo>
                  <a:pt x="8882" y="7909"/>
                </a:lnTo>
                <a:lnTo>
                  <a:pt x="8980" y="7836"/>
                </a:lnTo>
                <a:lnTo>
                  <a:pt x="9004" y="7787"/>
                </a:lnTo>
                <a:lnTo>
                  <a:pt x="9028" y="7738"/>
                </a:lnTo>
                <a:lnTo>
                  <a:pt x="9028" y="7592"/>
                </a:lnTo>
                <a:lnTo>
                  <a:pt x="9004" y="7446"/>
                </a:lnTo>
                <a:lnTo>
                  <a:pt x="8955" y="7325"/>
                </a:lnTo>
                <a:lnTo>
                  <a:pt x="8882" y="7179"/>
                </a:lnTo>
                <a:lnTo>
                  <a:pt x="8809" y="7057"/>
                </a:lnTo>
                <a:lnTo>
                  <a:pt x="8712" y="6960"/>
                </a:lnTo>
                <a:lnTo>
                  <a:pt x="8663" y="6911"/>
                </a:lnTo>
                <a:lnTo>
                  <a:pt x="8615" y="6862"/>
                </a:lnTo>
                <a:lnTo>
                  <a:pt x="8542" y="6838"/>
                </a:lnTo>
                <a:close/>
                <a:moveTo>
                  <a:pt x="16255" y="7495"/>
                </a:moveTo>
                <a:lnTo>
                  <a:pt x="16206" y="7544"/>
                </a:lnTo>
                <a:lnTo>
                  <a:pt x="16158" y="7592"/>
                </a:lnTo>
                <a:lnTo>
                  <a:pt x="16158" y="7714"/>
                </a:lnTo>
                <a:lnTo>
                  <a:pt x="16158" y="7836"/>
                </a:lnTo>
                <a:lnTo>
                  <a:pt x="16206" y="7982"/>
                </a:lnTo>
                <a:lnTo>
                  <a:pt x="16231" y="8030"/>
                </a:lnTo>
                <a:lnTo>
                  <a:pt x="16279" y="8079"/>
                </a:lnTo>
                <a:lnTo>
                  <a:pt x="16304" y="8103"/>
                </a:lnTo>
                <a:lnTo>
                  <a:pt x="16377" y="8128"/>
                </a:lnTo>
                <a:lnTo>
                  <a:pt x="16474" y="8128"/>
                </a:lnTo>
                <a:lnTo>
                  <a:pt x="16523" y="8103"/>
                </a:lnTo>
                <a:lnTo>
                  <a:pt x="16547" y="8055"/>
                </a:lnTo>
                <a:lnTo>
                  <a:pt x="16571" y="8006"/>
                </a:lnTo>
                <a:lnTo>
                  <a:pt x="16571" y="7957"/>
                </a:lnTo>
                <a:lnTo>
                  <a:pt x="16547" y="7836"/>
                </a:lnTo>
                <a:lnTo>
                  <a:pt x="16523" y="7738"/>
                </a:lnTo>
                <a:lnTo>
                  <a:pt x="16474" y="7641"/>
                </a:lnTo>
                <a:lnTo>
                  <a:pt x="16401" y="7544"/>
                </a:lnTo>
                <a:lnTo>
                  <a:pt x="16328" y="7495"/>
                </a:lnTo>
                <a:close/>
                <a:moveTo>
                  <a:pt x="2897" y="7836"/>
                </a:moveTo>
                <a:lnTo>
                  <a:pt x="2799" y="7860"/>
                </a:lnTo>
                <a:lnTo>
                  <a:pt x="2702" y="7909"/>
                </a:lnTo>
                <a:lnTo>
                  <a:pt x="2629" y="7982"/>
                </a:lnTo>
                <a:lnTo>
                  <a:pt x="2556" y="8079"/>
                </a:lnTo>
                <a:lnTo>
                  <a:pt x="2507" y="8201"/>
                </a:lnTo>
                <a:lnTo>
                  <a:pt x="2507" y="8347"/>
                </a:lnTo>
                <a:lnTo>
                  <a:pt x="2507" y="8468"/>
                </a:lnTo>
                <a:lnTo>
                  <a:pt x="2556" y="8517"/>
                </a:lnTo>
                <a:lnTo>
                  <a:pt x="2580" y="8566"/>
                </a:lnTo>
                <a:lnTo>
                  <a:pt x="2678" y="8614"/>
                </a:lnTo>
                <a:lnTo>
                  <a:pt x="2799" y="8614"/>
                </a:lnTo>
                <a:lnTo>
                  <a:pt x="2848" y="8590"/>
                </a:lnTo>
                <a:lnTo>
                  <a:pt x="2897" y="8566"/>
                </a:lnTo>
                <a:lnTo>
                  <a:pt x="2970" y="8493"/>
                </a:lnTo>
                <a:lnTo>
                  <a:pt x="3018" y="8420"/>
                </a:lnTo>
                <a:lnTo>
                  <a:pt x="3116" y="8274"/>
                </a:lnTo>
                <a:lnTo>
                  <a:pt x="3140" y="8152"/>
                </a:lnTo>
                <a:lnTo>
                  <a:pt x="3140" y="8055"/>
                </a:lnTo>
                <a:lnTo>
                  <a:pt x="3091" y="7957"/>
                </a:lnTo>
                <a:lnTo>
                  <a:pt x="3018" y="7884"/>
                </a:lnTo>
                <a:lnTo>
                  <a:pt x="2897" y="7836"/>
                </a:lnTo>
                <a:close/>
                <a:moveTo>
                  <a:pt x="8955" y="8152"/>
                </a:moveTo>
                <a:lnTo>
                  <a:pt x="8882" y="8201"/>
                </a:lnTo>
                <a:lnTo>
                  <a:pt x="8858" y="8274"/>
                </a:lnTo>
                <a:lnTo>
                  <a:pt x="8858" y="8371"/>
                </a:lnTo>
                <a:lnTo>
                  <a:pt x="8858" y="8468"/>
                </a:lnTo>
                <a:lnTo>
                  <a:pt x="8907" y="8639"/>
                </a:lnTo>
                <a:lnTo>
                  <a:pt x="8955" y="8760"/>
                </a:lnTo>
                <a:lnTo>
                  <a:pt x="8980" y="8858"/>
                </a:lnTo>
                <a:lnTo>
                  <a:pt x="9053" y="8955"/>
                </a:lnTo>
                <a:lnTo>
                  <a:pt x="9101" y="9004"/>
                </a:lnTo>
                <a:lnTo>
                  <a:pt x="9150" y="9028"/>
                </a:lnTo>
                <a:lnTo>
                  <a:pt x="9296" y="9028"/>
                </a:lnTo>
                <a:lnTo>
                  <a:pt x="9369" y="8979"/>
                </a:lnTo>
                <a:lnTo>
                  <a:pt x="9393" y="8931"/>
                </a:lnTo>
                <a:lnTo>
                  <a:pt x="9418" y="8858"/>
                </a:lnTo>
                <a:lnTo>
                  <a:pt x="9418" y="8785"/>
                </a:lnTo>
                <a:lnTo>
                  <a:pt x="9393" y="8639"/>
                </a:lnTo>
                <a:lnTo>
                  <a:pt x="9369" y="8614"/>
                </a:lnTo>
                <a:lnTo>
                  <a:pt x="9345" y="8517"/>
                </a:lnTo>
                <a:lnTo>
                  <a:pt x="9247" y="8322"/>
                </a:lnTo>
                <a:lnTo>
                  <a:pt x="9199" y="8225"/>
                </a:lnTo>
                <a:lnTo>
                  <a:pt x="9101" y="8176"/>
                </a:lnTo>
                <a:lnTo>
                  <a:pt x="9028" y="8152"/>
                </a:lnTo>
                <a:close/>
                <a:moveTo>
                  <a:pt x="16352" y="8541"/>
                </a:moveTo>
                <a:lnTo>
                  <a:pt x="16279" y="8566"/>
                </a:lnTo>
                <a:lnTo>
                  <a:pt x="16231" y="8614"/>
                </a:lnTo>
                <a:lnTo>
                  <a:pt x="16206" y="8663"/>
                </a:lnTo>
                <a:lnTo>
                  <a:pt x="16182" y="8736"/>
                </a:lnTo>
                <a:lnTo>
                  <a:pt x="16182" y="8858"/>
                </a:lnTo>
                <a:lnTo>
                  <a:pt x="16206" y="8979"/>
                </a:lnTo>
                <a:lnTo>
                  <a:pt x="16231" y="9174"/>
                </a:lnTo>
                <a:lnTo>
                  <a:pt x="16255" y="9296"/>
                </a:lnTo>
                <a:lnTo>
                  <a:pt x="16304" y="9369"/>
                </a:lnTo>
                <a:lnTo>
                  <a:pt x="16401" y="9417"/>
                </a:lnTo>
                <a:lnTo>
                  <a:pt x="16498" y="9417"/>
                </a:lnTo>
                <a:lnTo>
                  <a:pt x="16596" y="9393"/>
                </a:lnTo>
                <a:lnTo>
                  <a:pt x="16669" y="9320"/>
                </a:lnTo>
                <a:lnTo>
                  <a:pt x="16693" y="9223"/>
                </a:lnTo>
                <a:lnTo>
                  <a:pt x="16693" y="9101"/>
                </a:lnTo>
                <a:lnTo>
                  <a:pt x="16644" y="8882"/>
                </a:lnTo>
                <a:lnTo>
                  <a:pt x="16596" y="8760"/>
                </a:lnTo>
                <a:lnTo>
                  <a:pt x="16547" y="8639"/>
                </a:lnTo>
                <a:lnTo>
                  <a:pt x="16523" y="8590"/>
                </a:lnTo>
                <a:lnTo>
                  <a:pt x="16474" y="8541"/>
                </a:lnTo>
                <a:close/>
                <a:moveTo>
                  <a:pt x="2434" y="9077"/>
                </a:moveTo>
                <a:lnTo>
                  <a:pt x="2337" y="9101"/>
                </a:lnTo>
                <a:lnTo>
                  <a:pt x="2264" y="9125"/>
                </a:lnTo>
                <a:lnTo>
                  <a:pt x="2191" y="9198"/>
                </a:lnTo>
                <a:lnTo>
                  <a:pt x="2142" y="9271"/>
                </a:lnTo>
                <a:lnTo>
                  <a:pt x="2118" y="9369"/>
                </a:lnTo>
                <a:lnTo>
                  <a:pt x="2094" y="9515"/>
                </a:lnTo>
                <a:lnTo>
                  <a:pt x="2094" y="9612"/>
                </a:lnTo>
                <a:lnTo>
                  <a:pt x="2094" y="9685"/>
                </a:lnTo>
                <a:lnTo>
                  <a:pt x="2118" y="9782"/>
                </a:lnTo>
                <a:lnTo>
                  <a:pt x="2191" y="9831"/>
                </a:lnTo>
                <a:lnTo>
                  <a:pt x="2240" y="9879"/>
                </a:lnTo>
                <a:lnTo>
                  <a:pt x="2337" y="9904"/>
                </a:lnTo>
                <a:lnTo>
                  <a:pt x="2410" y="9879"/>
                </a:lnTo>
                <a:lnTo>
                  <a:pt x="2483" y="9831"/>
                </a:lnTo>
                <a:lnTo>
                  <a:pt x="2556" y="9733"/>
                </a:lnTo>
                <a:lnTo>
                  <a:pt x="2580" y="9612"/>
                </a:lnTo>
                <a:lnTo>
                  <a:pt x="2653" y="9417"/>
                </a:lnTo>
                <a:lnTo>
                  <a:pt x="2653" y="9320"/>
                </a:lnTo>
                <a:lnTo>
                  <a:pt x="2653" y="9247"/>
                </a:lnTo>
                <a:lnTo>
                  <a:pt x="2605" y="9174"/>
                </a:lnTo>
                <a:lnTo>
                  <a:pt x="2532" y="9125"/>
                </a:lnTo>
                <a:lnTo>
                  <a:pt x="2434" y="9077"/>
                </a:lnTo>
                <a:close/>
                <a:moveTo>
                  <a:pt x="9272" y="9296"/>
                </a:moveTo>
                <a:lnTo>
                  <a:pt x="9199" y="9344"/>
                </a:lnTo>
                <a:lnTo>
                  <a:pt x="9101" y="9417"/>
                </a:lnTo>
                <a:lnTo>
                  <a:pt x="9077" y="9539"/>
                </a:lnTo>
                <a:lnTo>
                  <a:pt x="9053" y="9661"/>
                </a:lnTo>
                <a:lnTo>
                  <a:pt x="9077" y="9782"/>
                </a:lnTo>
                <a:lnTo>
                  <a:pt x="9126" y="9904"/>
                </a:lnTo>
                <a:lnTo>
                  <a:pt x="9174" y="10001"/>
                </a:lnTo>
                <a:lnTo>
                  <a:pt x="9247" y="10123"/>
                </a:lnTo>
                <a:lnTo>
                  <a:pt x="9320" y="10196"/>
                </a:lnTo>
                <a:lnTo>
                  <a:pt x="9393" y="10220"/>
                </a:lnTo>
                <a:lnTo>
                  <a:pt x="9442" y="10220"/>
                </a:lnTo>
                <a:lnTo>
                  <a:pt x="9564" y="10196"/>
                </a:lnTo>
                <a:lnTo>
                  <a:pt x="9612" y="10147"/>
                </a:lnTo>
                <a:lnTo>
                  <a:pt x="9661" y="10123"/>
                </a:lnTo>
                <a:lnTo>
                  <a:pt x="9685" y="10050"/>
                </a:lnTo>
                <a:lnTo>
                  <a:pt x="9685" y="10001"/>
                </a:lnTo>
                <a:lnTo>
                  <a:pt x="9685" y="9904"/>
                </a:lnTo>
                <a:lnTo>
                  <a:pt x="9637" y="9806"/>
                </a:lnTo>
                <a:lnTo>
                  <a:pt x="9539" y="9636"/>
                </a:lnTo>
                <a:lnTo>
                  <a:pt x="9515" y="9515"/>
                </a:lnTo>
                <a:lnTo>
                  <a:pt x="9442" y="9393"/>
                </a:lnTo>
                <a:lnTo>
                  <a:pt x="9393" y="9344"/>
                </a:lnTo>
                <a:lnTo>
                  <a:pt x="9345" y="9320"/>
                </a:lnTo>
                <a:lnTo>
                  <a:pt x="9272" y="9296"/>
                </a:lnTo>
                <a:close/>
                <a:moveTo>
                  <a:pt x="16231" y="9855"/>
                </a:moveTo>
                <a:lnTo>
                  <a:pt x="16231" y="9879"/>
                </a:lnTo>
                <a:lnTo>
                  <a:pt x="16182" y="9904"/>
                </a:lnTo>
                <a:lnTo>
                  <a:pt x="16133" y="9952"/>
                </a:lnTo>
                <a:lnTo>
                  <a:pt x="16060" y="10098"/>
                </a:lnTo>
                <a:lnTo>
                  <a:pt x="16012" y="10293"/>
                </a:lnTo>
                <a:lnTo>
                  <a:pt x="16012" y="10390"/>
                </a:lnTo>
                <a:lnTo>
                  <a:pt x="16012" y="10463"/>
                </a:lnTo>
                <a:lnTo>
                  <a:pt x="16085" y="10561"/>
                </a:lnTo>
                <a:lnTo>
                  <a:pt x="16182" y="10634"/>
                </a:lnTo>
                <a:lnTo>
                  <a:pt x="16304" y="10634"/>
                </a:lnTo>
                <a:lnTo>
                  <a:pt x="16352" y="10609"/>
                </a:lnTo>
                <a:lnTo>
                  <a:pt x="16401" y="10561"/>
                </a:lnTo>
                <a:lnTo>
                  <a:pt x="16450" y="10488"/>
                </a:lnTo>
                <a:lnTo>
                  <a:pt x="16474" y="10415"/>
                </a:lnTo>
                <a:lnTo>
                  <a:pt x="16498" y="10244"/>
                </a:lnTo>
                <a:lnTo>
                  <a:pt x="16498" y="10147"/>
                </a:lnTo>
                <a:lnTo>
                  <a:pt x="16498" y="10050"/>
                </a:lnTo>
                <a:lnTo>
                  <a:pt x="16474" y="9952"/>
                </a:lnTo>
                <a:lnTo>
                  <a:pt x="16425" y="9879"/>
                </a:lnTo>
                <a:lnTo>
                  <a:pt x="16328" y="9855"/>
                </a:lnTo>
                <a:close/>
                <a:moveTo>
                  <a:pt x="2167" y="10244"/>
                </a:moveTo>
                <a:lnTo>
                  <a:pt x="2045" y="10269"/>
                </a:lnTo>
                <a:lnTo>
                  <a:pt x="1972" y="10317"/>
                </a:lnTo>
                <a:lnTo>
                  <a:pt x="1875" y="10463"/>
                </a:lnTo>
                <a:lnTo>
                  <a:pt x="1826" y="10634"/>
                </a:lnTo>
                <a:lnTo>
                  <a:pt x="1802" y="10804"/>
                </a:lnTo>
                <a:lnTo>
                  <a:pt x="1850" y="10926"/>
                </a:lnTo>
                <a:lnTo>
                  <a:pt x="1923" y="11023"/>
                </a:lnTo>
                <a:lnTo>
                  <a:pt x="1948" y="11072"/>
                </a:lnTo>
                <a:lnTo>
                  <a:pt x="2021" y="11096"/>
                </a:lnTo>
                <a:lnTo>
                  <a:pt x="2118" y="11096"/>
                </a:lnTo>
                <a:lnTo>
                  <a:pt x="2191" y="11072"/>
                </a:lnTo>
                <a:lnTo>
                  <a:pt x="2215" y="11023"/>
                </a:lnTo>
                <a:lnTo>
                  <a:pt x="2288" y="10950"/>
                </a:lnTo>
                <a:lnTo>
                  <a:pt x="2313" y="10877"/>
                </a:lnTo>
                <a:lnTo>
                  <a:pt x="2337" y="10780"/>
                </a:lnTo>
                <a:lnTo>
                  <a:pt x="2337" y="10755"/>
                </a:lnTo>
                <a:lnTo>
                  <a:pt x="2337" y="10731"/>
                </a:lnTo>
                <a:lnTo>
                  <a:pt x="2386" y="10658"/>
                </a:lnTo>
                <a:lnTo>
                  <a:pt x="2410" y="10561"/>
                </a:lnTo>
                <a:lnTo>
                  <a:pt x="2434" y="10488"/>
                </a:lnTo>
                <a:lnTo>
                  <a:pt x="2410" y="10390"/>
                </a:lnTo>
                <a:lnTo>
                  <a:pt x="2337" y="10317"/>
                </a:lnTo>
                <a:lnTo>
                  <a:pt x="2264" y="10269"/>
                </a:lnTo>
                <a:lnTo>
                  <a:pt x="2167" y="10244"/>
                </a:lnTo>
                <a:close/>
                <a:moveTo>
                  <a:pt x="9661" y="10512"/>
                </a:moveTo>
                <a:lnTo>
                  <a:pt x="9612" y="10536"/>
                </a:lnTo>
                <a:lnTo>
                  <a:pt x="9539" y="10609"/>
                </a:lnTo>
                <a:lnTo>
                  <a:pt x="9491" y="10658"/>
                </a:lnTo>
                <a:lnTo>
                  <a:pt x="9491" y="10731"/>
                </a:lnTo>
                <a:lnTo>
                  <a:pt x="9491" y="10877"/>
                </a:lnTo>
                <a:lnTo>
                  <a:pt x="9539" y="11023"/>
                </a:lnTo>
                <a:lnTo>
                  <a:pt x="9588" y="11169"/>
                </a:lnTo>
                <a:lnTo>
                  <a:pt x="9637" y="11242"/>
                </a:lnTo>
                <a:lnTo>
                  <a:pt x="9710" y="11315"/>
                </a:lnTo>
                <a:lnTo>
                  <a:pt x="9783" y="11339"/>
                </a:lnTo>
                <a:lnTo>
                  <a:pt x="9880" y="11339"/>
                </a:lnTo>
                <a:lnTo>
                  <a:pt x="9977" y="11291"/>
                </a:lnTo>
                <a:lnTo>
                  <a:pt x="10026" y="11218"/>
                </a:lnTo>
                <a:lnTo>
                  <a:pt x="10075" y="11120"/>
                </a:lnTo>
                <a:lnTo>
                  <a:pt x="10050" y="11023"/>
                </a:lnTo>
                <a:lnTo>
                  <a:pt x="10002" y="10877"/>
                </a:lnTo>
                <a:lnTo>
                  <a:pt x="9929" y="10731"/>
                </a:lnTo>
                <a:lnTo>
                  <a:pt x="9831" y="10609"/>
                </a:lnTo>
                <a:lnTo>
                  <a:pt x="9783" y="10561"/>
                </a:lnTo>
                <a:lnTo>
                  <a:pt x="9710" y="10536"/>
                </a:lnTo>
                <a:lnTo>
                  <a:pt x="9661" y="10512"/>
                </a:lnTo>
                <a:close/>
                <a:moveTo>
                  <a:pt x="15987" y="10999"/>
                </a:moveTo>
                <a:lnTo>
                  <a:pt x="15890" y="11047"/>
                </a:lnTo>
                <a:lnTo>
                  <a:pt x="15817" y="11120"/>
                </a:lnTo>
                <a:lnTo>
                  <a:pt x="15720" y="11291"/>
                </a:lnTo>
                <a:lnTo>
                  <a:pt x="15598" y="11461"/>
                </a:lnTo>
                <a:lnTo>
                  <a:pt x="15525" y="11631"/>
                </a:lnTo>
                <a:lnTo>
                  <a:pt x="15525" y="11729"/>
                </a:lnTo>
                <a:lnTo>
                  <a:pt x="15549" y="11802"/>
                </a:lnTo>
                <a:lnTo>
                  <a:pt x="15598" y="11850"/>
                </a:lnTo>
                <a:lnTo>
                  <a:pt x="15647" y="11899"/>
                </a:lnTo>
                <a:lnTo>
                  <a:pt x="15720" y="11948"/>
                </a:lnTo>
                <a:lnTo>
                  <a:pt x="15793" y="11948"/>
                </a:lnTo>
                <a:lnTo>
                  <a:pt x="15866" y="11923"/>
                </a:lnTo>
                <a:lnTo>
                  <a:pt x="15939" y="11875"/>
                </a:lnTo>
                <a:lnTo>
                  <a:pt x="16036" y="11704"/>
                </a:lnTo>
                <a:lnTo>
                  <a:pt x="16109" y="11510"/>
                </a:lnTo>
                <a:lnTo>
                  <a:pt x="16182" y="11315"/>
                </a:lnTo>
                <a:lnTo>
                  <a:pt x="16206" y="11218"/>
                </a:lnTo>
                <a:lnTo>
                  <a:pt x="16206" y="11120"/>
                </a:lnTo>
                <a:lnTo>
                  <a:pt x="16182" y="11047"/>
                </a:lnTo>
                <a:lnTo>
                  <a:pt x="16133" y="11023"/>
                </a:lnTo>
                <a:lnTo>
                  <a:pt x="16060" y="10999"/>
                </a:lnTo>
                <a:close/>
                <a:moveTo>
                  <a:pt x="1996" y="11437"/>
                </a:moveTo>
                <a:lnTo>
                  <a:pt x="1948" y="11461"/>
                </a:lnTo>
                <a:lnTo>
                  <a:pt x="1875" y="11485"/>
                </a:lnTo>
                <a:lnTo>
                  <a:pt x="1826" y="11558"/>
                </a:lnTo>
                <a:lnTo>
                  <a:pt x="1802" y="11607"/>
                </a:lnTo>
                <a:lnTo>
                  <a:pt x="1777" y="11680"/>
                </a:lnTo>
                <a:lnTo>
                  <a:pt x="1777" y="11826"/>
                </a:lnTo>
                <a:lnTo>
                  <a:pt x="1777" y="11899"/>
                </a:lnTo>
                <a:lnTo>
                  <a:pt x="1802" y="12021"/>
                </a:lnTo>
                <a:lnTo>
                  <a:pt x="1850" y="12094"/>
                </a:lnTo>
                <a:lnTo>
                  <a:pt x="1899" y="12142"/>
                </a:lnTo>
                <a:lnTo>
                  <a:pt x="1972" y="12167"/>
                </a:lnTo>
                <a:lnTo>
                  <a:pt x="2069" y="12167"/>
                </a:lnTo>
                <a:lnTo>
                  <a:pt x="2118" y="12142"/>
                </a:lnTo>
                <a:lnTo>
                  <a:pt x="2191" y="12094"/>
                </a:lnTo>
                <a:lnTo>
                  <a:pt x="2215" y="12021"/>
                </a:lnTo>
                <a:lnTo>
                  <a:pt x="2264" y="11875"/>
                </a:lnTo>
                <a:lnTo>
                  <a:pt x="2288" y="11753"/>
                </a:lnTo>
                <a:lnTo>
                  <a:pt x="2288" y="11680"/>
                </a:lnTo>
                <a:lnTo>
                  <a:pt x="2288" y="11607"/>
                </a:lnTo>
                <a:lnTo>
                  <a:pt x="2264" y="11534"/>
                </a:lnTo>
                <a:lnTo>
                  <a:pt x="2215" y="11485"/>
                </a:lnTo>
                <a:lnTo>
                  <a:pt x="2142" y="11437"/>
                </a:lnTo>
                <a:close/>
                <a:moveTo>
                  <a:pt x="10221" y="11753"/>
                </a:moveTo>
                <a:lnTo>
                  <a:pt x="10123" y="11802"/>
                </a:lnTo>
                <a:lnTo>
                  <a:pt x="10075" y="11875"/>
                </a:lnTo>
                <a:lnTo>
                  <a:pt x="10075" y="11996"/>
                </a:lnTo>
                <a:lnTo>
                  <a:pt x="10123" y="12094"/>
                </a:lnTo>
                <a:lnTo>
                  <a:pt x="10172" y="12191"/>
                </a:lnTo>
                <a:lnTo>
                  <a:pt x="10342" y="12337"/>
                </a:lnTo>
                <a:lnTo>
                  <a:pt x="10440" y="12410"/>
                </a:lnTo>
                <a:lnTo>
                  <a:pt x="10561" y="12483"/>
                </a:lnTo>
                <a:lnTo>
                  <a:pt x="10683" y="12532"/>
                </a:lnTo>
                <a:lnTo>
                  <a:pt x="10829" y="12532"/>
                </a:lnTo>
                <a:lnTo>
                  <a:pt x="10926" y="12507"/>
                </a:lnTo>
                <a:lnTo>
                  <a:pt x="10999" y="12459"/>
                </a:lnTo>
                <a:lnTo>
                  <a:pt x="11048" y="12386"/>
                </a:lnTo>
                <a:lnTo>
                  <a:pt x="11072" y="12313"/>
                </a:lnTo>
                <a:lnTo>
                  <a:pt x="11072" y="12240"/>
                </a:lnTo>
                <a:lnTo>
                  <a:pt x="11048" y="12167"/>
                </a:lnTo>
                <a:lnTo>
                  <a:pt x="10975" y="12094"/>
                </a:lnTo>
                <a:lnTo>
                  <a:pt x="10902" y="12045"/>
                </a:lnTo>
                <a:lnTo>
                  <a:pt x="10756" y="12021"/>
                </a:lnTo>
                <a:lnTo>
                  <a:pt x="10634" y="11948"/>
                </a:lnTo>
                <a:lnTo>
                  <a:pt x="10488" y="11826"/>
                </a:lnTo>
                <a:lnTo>
                  <a:pt x="10415" y="11777"/>
                </a:lnTo>
                <a:lnTo>
                  <a:pt x="10318" y="11753"/>
                </a:lnTo>
                <a:close/>
                <a:moveTo>
                  <a:pt x="15306" y="11996"/>
                </a:moveTo>
                <a:lnTo>
                  <a:pt x="15257" y="12045"/>
                </a:lnTo>
                <a:lnTo>
                  <a:pt x="15136" y="12167"/>
                </a:lnTo>
                <a:lnTo>
                  <a:pt x="15014" y="12288"/>
                </a:lnTo>
                <a:lnTo>
                  <a:pt x="14868" y="12386"/>
                </a:lnTo>
                <a:lnTo>
                  <a:pt x="14795" y="12434"/>
                </a:lnTo>
                <a:lnTo>
                  <a:pt x="14722" y="12483"/>
                </a:lnTo>
                <a:lnTo>
                  <a:pt x="14698" y="12532"/>
                </a:lnTo>
                <a:lnTo>
                  <a:pt x="14698" y="12605"/>
                </a:lnTo>
                <a:lnTo>
                  <a:pt x="14722" y="12653"/>
                </a:lnTo>
                <a:lnTo>
                  <a:pt x="14746" y="12678"/>
                </a:lnTo>
                <a:lnTo>
                  <a:pt x="14868" y="12726"/>
                </a:lnTo>
                <a:lnTo>
                  <a:pt x="14990" y="12726"/>
                </a:lnTo>
                <a:lnTo>
                  <a:pt x="15111" y="12702"/>
                </a:lnTo>
                <a:lnTo>
                  <a:pt x="15209" y="12629"/>
                </a:lnTo>
                <a:lnTo>
                  <a:pt x="15330" y="12556"/>
                </a:lnTo>
                <a:lnTo>
                  <a:pt x="15428" y="12483"/>
                </a:lnTo>
                <a:lnTo>
                  <a:pt x="15501" y="12386"/>
                </a:lnTo>
                <a:lnTo>
                  <a:pt x="15574" y="12288"/>
                </a:lnTo>
                <a:lnTo>
                  <a:pt x="15598" y="12215"/>
                </a:lnTo>
                <a:lnTo>
                  <a:pt x="15598" y="12142"/>
                </a:lnTo>
                <a:lnTo>
                  <a:pt x="15574" y="12094"/>
                </a:lnTo>
                <a:lnTo>
                  <a:pt x="15525" y="12045"/>
                </a:lnTo>
                <a:lnTo>
                  <a:pt x="15452" y="11996"/>
                </a:lnTo>
                <a:close/>
                <a:moveTo>
                  <a:pt x="14114" y="12605"/>
                </a:moveTo>
                <a:lnTo>
                  <a:pt x="14041" y="12629"/>
                </a:lnTo>
                <a:lnTo>
                  <a:pt x="13968" y="12678"/>
                </a:lnTo>
                <a:lnTo>
                  <a:pt x="13895" y="12726"/>
                </a:lnTo>
                <a:lnTo>
                  <a:pt x="13797" y="12751"/>
                </a:lnTo>
                <a:lnTo>
                  <a:pt x="13700" y="12751"/>
                </a:lnTo>
                <a:lnTo>
                  <a:pt x="13578" y="12775"/>
                </a:lnTo>
                <a:lnTo>
                  <a:pt x="13481" y="12848"/>
                </a:lnTo>
                <a:lnTo>
                  <a:pt x="13432" y="12872"/>
                </a:lnTo>
                <a:lnTo>
                  <a:pt x="13408" y="12921"/>
                </a:lnTo>
                <a:lnTo>
                  <a:pt x="13408" y="12970"/>
                </a:lnTo>
                <a:lnTo>
                  <a:pt x="13432" y="13018"/>
                </a:lnTo>
                <a:lnTo>
                  <a:pt x="13457" y="13091"/>
                </a:lnTo>
                <a:lnTo>
                  <a:pt x="13505" y="13116"/>
                </a:lnTo>
                <a:lnTo>
                  <a:pt x="13603" y="13164"/>
                </a:lnTo>
                <a:lnTo>
                  <a:pt x="13724" y="13189"/>
                </a:lnTo>
                <a:lnTo>
                  <a:pt x="13870" y="13189"/>
                </a:lnTo>
                <a:lnTo>
                  <a:pt x="14016" y="13164"/>
                </a:lnTo>
                <a:lnTo>
                  <a:pt x="14162" y="13091"/>
                </a:lnTo>
                <a:lnTo>
                  <a:pt x="14284" y="12994"/>
                </a:lnTo>
                <a:lnTo>
                  <a:pt x="14333" y="12945"/>
                </a:lnTo>
                <a:lnTo>
                  <a:pt x="14357" y="12872"/>
                </a:lnTo>
                <a:lnTo>
                  <a:pt x="14357" y="12799"/>
                </a:lnTo>
                <a:lnTo>
                  <a:pt x="14357" y="12726"/>
                </a:lnTo>
                <a:lnTo>
                  <a:pt x="14333" y="12678"/>
                </a:lnTo>
                <a:lnTo>
                  <a:pt x="14284" y="12653"/>
                </a:lnTo>
                <a:lnTo>
                  <a:pt x="14235" y="12605"/>
                </a:lnTo>
                <a:close/>
                <a:moveTo>
                  <a:pt x="6668" y="512"/>
                </a:moveTo>
                <a:lnTo>
                  <a:pt x="6887" y="755"/>
                </a:lnTo>
                <a:lnTo>
                  <a:pt x="7130" y="950"/>
                </a:lnTo>
                <a:lnTo>
                  <a:pt x="7398" y="1120"/>
                </a:lnTo>
                <a:lnTo>
                  <a:pt x="7666" y="1290"/>
                </a:lnTo>
                <a:lnTo>
                  <a:pt x="8250" y="1558"/>
                </a:lnTo>
                <a:lnTo>
                  <a:pt x="8834" y="1801"/>
                </a:lnTo>
                <a:lnTo>
                  <a:pt x="9320" y="2020"/>
                </a:lnTo>
                <a:lnTo>
                  <a:pt x="9807" y="2215"/>
                </a:lnTo>
                <a:lnTo>
                  <a:pt x="10780" y="2604"/>
                </a:lnTo>
                <a:lnTo>
                  <a:pt x="11194" y="2799"/>
                </a:lnTo>
                <a:lnTo>
                  <a:pt x="11559" y="3018"/>
                </a:lnTo>
                <a:lnTo>
                  <a:pt x="11729" y="3115"/>
                </a:lnTo>
                <a:lnTo>
                  <a:pt x="11924" y="3188"/>
                </a:lnTo>
                <a:lnTo>
                  <a:pt x="12094" y="3261"/>
                </a:lnTo>
                <a:lnTo>
                  <a:pt x="12240" y="3358"/>
                </a:lnTo>
                <a:lnTo>
                  <a:pt x="12264" y="3407"/>
                </a:lnTo>
                <a:lnTo>
                  <a:pt x="12313" y="3456"/>
                </a:lnTo>
                <a:lnTo>
                  <a:pt x="12410" y="3480"/>
                </a:lnTo>
                <a:lnTo>
                  <a:pt x="12435" y="3942"/>
                </a:lnTo>
                <a:lnTo>
                  <a:pt x="11851" y="3650"/>
                </a:lnTo>
                <a:lnTo>
                  <a:pt x="11389" y="3407"/>
                </a:lnTo>
                <a:lnTo>
                  <a:pt x="11170" y="3310"/>
                </a:lnTo>
                <a:lnTo>
                  <a:pt x="10926" y="3237"/>
                </a:lnTo>
                <a:lnTo>
                  <a:pt x="10878" y="3237"/>
                </a:lnTo>
                <a:lnTo>
                  <a:pt x="10853" y="3261"/>
                </a:lnTo>
                <a:lnTo>
                  <a:pt x="10853" y="3285"/>
                </a:lnTo>
                <a:lnTo>
                  <a:pt x="10853" y="3310"/>
                </a:lnTo>
                <a:lnTo>
                  <a:pt x="11024" y="3480"/>
                </a:lnTo>
                <a:lnTo>
                  <a:pt x="11218" y="3626"/>
                </a:lnTo>
                <a:lnTo>
                  <a:pt x="11608" y="3869"/>
                </a:lnTo>
                <a:lnTo>
                  <a:pt x="12045" y="4113"/>
                </a:lnTo>
                <a:lnTo>
                  <a:pt x="12459" y="4307"/>
                </a:lnTo>
                <a:lnTo>
                  <a:pt x="12483" y="4818"/>
                </a:lnTo>
                <a:lnTo>
                  <a:pt x="12337" y="4770"/>
                </a:lnTo>
                <a:lnTo>
                  <a:pt x="12216" y="4721"/>
                </a:lnTo>
                <a:lnTo>
                  <a:pt x="12021" y="4672"/>
                </a:lnTo>
                <a:lnTo>
                  <a:pt x="11729" y="4526"/>
                </a:lnTo>
                <a:lnTo>
                  <a:pt x="11413" y="4380"/>
                </a:lnTo>
                <a:lnTo>
                  <a:pt x="11218" y="4259"/>
                </a:lnTo>
                <a:lnTo>
                  <a:pt x="11121" y="4234"/>
                </a:lnTo>
                <a:lnTo>
                  <a:pt x="11024" y="4210"/>
                </a:lnTo>
                <a:lnTo>
                  <a:pt x="10975" y="4210"/>
                </a:lnTo>
                <a:lnTo>
                  <a:pt x="10951" y="4259"/>
                </a:lnTo>
                <a:lnTo>
                  <a:pt x="10951" y="4283"/>
                </a:lnTo>
                <a:lnTo>
                  <a:pt x="10951" y="4332"/>
                </a:lnTo>
                <a:lnTo>
                  <a:pt x="11024" y="4429"/>
                </a:lnTo>
                <a:lnTo>
                  <a:pt x="11121" y="4526"/>
                </a:lnTo>
                <a:lnTo>
                  <a:pt x="11218" y="4599"/>
                </a:lnTo>
                <a:lnTo>
                  <a:pt x="11340" y="4672"/>
                </a:lnTo>
                <a:lnTo>
                  <a:pt x="11608" y="4818"/>
                </a:lnTo>
                <a:lnTo>
                  <a:pt x="11826" y="4916"/>
                </a:lnTo>
                <a:lnTo>
                  <a:pt x="12143" y="5037"/>
                </a:lnTo>
                <a:lnTo>
                  <a:pt x="12313" y="5086"/>
                </a:lnTo>
                <a:lnTo>
                  <a:pt x="12410" y="5086"/>
                </a:lnTo>
                <a:lnTo>
                  <a:pt x="12483" y="5062"/>
                </a:lnTo>
                <a:lnTo>
                  <a:pt x="12483" y="5743"/>
                </a:lnTo>
                <a:lnTo>
                  <a:pt x="12289" y="5621"/>
                </a:lnTo>
                <a:lnTo>
                  <a:pt x="12094" y="5475"/>
                </a:lnTo>
                <a:lnTo>
                  <a:pt x="11608" y="5256"/>
                </a:lnTo>
                <a:lnTo>
                  <a:pt x="11194" y="5110"/>
                </a:lnTo>
                <a:lnTo>
                  <a:pt x="11024" y="5062"/>
                </a:lnTo>
                <a:lnTo>
                  <a:pt x="10926" y="5062"/>
                </a:lnTo>
                <a:lnTo>
                  <a:pt x="10902" y="5086"/>
                </a:lnTo>
                <a:lnTo>
                  <a:pt x="10878" y="5110"/>
                </a:lnTo>
                <a:lnTo>
                  <a:pt x="10951" y="5232"/>
                </a:lnTo>
                <a:lnTo>
                  <a:pt x="11024" y="5305"/>
                </a:lnTo>
                <a:lnTo>
                  <a:pt x="11121" y="5378"/>
                </a:lnTo>
                <a:lnTo>
                  <a:pt x="11267" y="5451"/>
                </a:lnTo>
                <a:lnTo>
                  <a:pt x="11535" y="5548"/>
                </a:lnTo>
                <a:lnTo>
                  <a:pt x="11754" y="5646"/>
                </a:lnTo>
                <a:lnTo>
                  <a:pt x="12094" y="5792"/>
                </a:lnTo>
                <a:lnTo>
                  <a:pt x="12240" y="5889"/>
                </a:lnTo>
                <a:lnTo>
                  <a:pt x="12386" y="6011"/>
                </a:lnTo>
                <a:lnTo>
                  <a:pt x="12483" y="6108"/>
                </a:lnTo>
                <a:lnTo>
                  <a:pt x="12483" y="6254"/>
                </a:lnTo>
                <a:lnTo>
                  <a:pt x="12337" y="6157"/>
                </a:lnTo>
                <a:lnTo>
                  <a:pt x="12191" y="6084"/>
                </a:lnTo>
                <a:lnTo>
                  <a:pt x="11899" y="5938"/>
                </a:lnTo>
                <a:lnTo>
                  <a:pt x="11705" y="5816"/>
                </a:lnTo>
                <a:lnTo>
                  <a:pt x="11510" y="5743"/>
                </a:lnTo>
                <a:lnTo>
                  <a:pt x="11291" y="5670"/>
                </a:lnTo>
                <a:lnTo>
                  <a:pt x="11194" y="5670"/>
                </a:lnTo>
                <a:lnTo>
                  <a:pt x="11097" y="5694"/>
                </a:lnTo>
                <a:lnTo>
                  <a:pt x="11072" y="5694"/>
                </a:lnTo>
                <a:lnTo>
                  <a:pt x="11072" y="5719"/>
                </a:lnTo>
                <a:lnTo>
                  <a:pt x="11145" y="5816"/>
                </a:lnTo>
                <a:lnTo>
                  <a:pt x="11218" y="5889"/>
                </a:lnTo>
                <a:lnTo>
                  <a:pt x="11413" y="6035"/>
                </a:lnTo>
                <a:lnTo>
                  <a:pt x="11826" y="6254"/>
                </a:lnTo>
                <a:lnTo>
                  <a:pt x="12143" y="6449"/>
                </a:lnTo>
                <a:lnTo>
                  <a:pt x="12289" y="6522"/>
                </a:lnTo>
                <a:lnTo>
                  <a:pt x="12459" y="6570"/>
                </a:lnTo>
                <a:lnTo>
                  <a:pt x="12459" y="6838"/>
                </a:lnTo>
                <a:lnTo>
                  <a:pt x="12459" y="6862"/>
                </a:lnTo>
                <a:lnTo>
                  <a:pt x="12337" y="6765"/>
                </a:lnTo>
                <a:lnTo>
                  <a:pt x="12216" y="6668"/>
                </a:lnTo>
                <a:lnTo>
                  <a:pt x="12094" y="6619"/>
                </a:lnTo>
                <a:lnTo>
                  <a:pt x="11924" y="6546"/>
                </a:lnTo>
                <a:lnTo>
                  <a:pt x="11729" y="6473"/>
                </a:lnTo>
                <a:lnTo>
                  <a:pt x="11486" y="6424"/>
                </a:lnTo>
                <a:lnTo>
                  <a:pt x="11267" y="6376"/>
                </a:lnTo>
                <a:lnTo>
                  <a:pt x="11072" y="6303"/>
                </a:lnTo>
                <a:lnTo>
                  <a:pt x="11048" y="6303"/>
                </a:lnTo>
                <a:lnTo>
                  <a:pt x="11048" y="6327"/>
                </a:lnTo>
                <a:lnTo>
                  <a:pt x="11145" y="6449"/>
                </a:lnTo>
                <a:lnTo>
                  <a:pt x="11267" y="6546"/>
                </a:lnTo>
                <a:lnTo>
                  <a:pt x="11389" y="6619"/>
                </a:lnTo>
                <a:lnTo>
                  <a:pt x="11535" y="6692"/>
                </a:lnTo>
                <a:lnTo>
                  <a:pt x="11948" y="6862"/>
                </a:lnTo>
                <a:lnTo>
                  <a:pt x="12143" y="6960"/>
                </a:lnTo>
                <a:lnTo>
                  <a:pt x="12216" y="7033"/>
                </a:lnTo>
                <a:lnTo>
                  <a:pt x="12289" y="7106"/>
                </a:lnTo>
                <a:lnTo>
                  <a:pt x="12362" y="7179"/>
                </a:lnTo>
                <a:lnTo>
                  <a:pt x="12459" y="7179"/>
                </a:lnTo>
                <a:lnTo>
                  <a:pt x="12459" y="7592"/>
                </a:lnTo>
                <a:lnTo>
                  <a:pt x="12264" y="7495"/>
                </a:lnTo>
                <a:lnTo>
                  <a:pt x="12070" y="7422"/>
                </a:lnTo>
                <a:lnTo>
                  <a:pt x="11802" y="7349"/>
                </a:lnTo>
                <a:lnTo>
                  <a:pt x="11389" y="7106"/>
                </a:lnTo>
                <a:lnTo>
                  <a:pt x="11121" y="7008"/>
                </a:lnTo>
                <a:lnTo>
                  <a:pt x="11024" y="6984"/>
                </a:lnTo>
                <a:lnTo>
                  <a:pt x="10999" y="6984"/>
                </a:lnTo>
                <a:lnTo>
                  <a:pt x="10975" y="7008"/>
                </a:lnTo>
                <a:lnTo>
                  <a:pt x="10975" y="7057"/>
                </a:lnTo>
                <a:lnTo>
                  <a:pt x="10975" y="7106"/>
                </a:lnTo>
                <a:lnTo>
                  <a:pt x="10999" y="7227"/>
                </a:lnTo>
                <a:lnTo>
                  <a:pt x="11097" y="7325"/>
                </a:lnTo>
                <a:lnTo>
                  <a:pt x="11194" y="7398"/>
                </a:lnTo>
                <a:lnTo>
                  <a:pt x="11437" y="7544"/>
                </a:lnTo>
                <a:lnTo>
                  <a:pt x="11632" y="7641"/>
                </a:lnTo>
                <a:lnTo>
                  <a:pt x="11997" y="7836"/>
                </a:lnTo>
                <a:lnTo>
                  <a:pt x="12240" y="7909"/>
                </a:lnTo>
                <a:lnTo>
                  <a:pt x="12362" y="7933"/>
                </a:lnTo>
                <a:lnTo>
                  <a:pt x="12459" y="7957"/>
                </a:lnTo>
                <a:lnTo>
                  <a:pt x="12459" y="8298"/>
                </a:lnTo>
                <a:lnTo>
                  <a:pt x="12216" y="8176"/>
                </a:lnTo>
                <a:lnTo>
                  <a:pt x="11972" y="8055"/>
                </a:lnTo>
                <a:lnTo>
                  <a:pt x="11754" y="7909"/>
                </a:lnTo>
                <a:lnTo>
                  <a:pt x="11535" y="7738"/>
                </a:lnTo>
                <a:lnTo>
                  <a:pt x="11413" y="7665"/>
                </a:lnTo>
                <a:lnTo>
                  <a:pt x="11291" y="7617"/>
                </a:lnTo>
                <a:lnTo>
                  <a:pt x="11170" y="7592"/>
                </a:lnTo>
                <a:lnTo>
                  <a:pt x="11048" y="7568"/>
                </a:lnTo>
                <a:lnTo>
                  <a:pt x="11048" y="7592"/>
                </a:lnTo>
                <a:lnTo>
                  <a:pt x="11024" y="7617"/>
                </a:lnTo>
                <a:lnTo>
                  <a:pt x="11072" y="7714"/>
                </a:lnTo>
                <a:lnTo>
                  <a:pt x="11145" y="7836"/>
                </a:lnTo>
                <a:lnTo>
                  <a:pt x="11243" y="7933"/>
                </a:lnTo>
                <a:lnTo>
                  <a:pt x="11364" y="8006"/>
                </a:lnTo>
                <a:lnTo>
                  <a:pt x="11583" y="8176"/>
                </a:lnTo>
                <a:lnTo>
                  <a:pt x="11802" y="8322"/>
                </a:lnTo>
                <a:lnTo>
                  <a:pt x="12118" y="8493"/>
                </a:lnTo>
                <a:lnTo>
                  <a:pt x="12289" y="8590"/>
                </a:lnTo>
                <a:lnTo>
                  <a:pt x="12459" y="8663"/>
                </a:lnTo>
                <a:lnTo>
                  <a:pt x="12483" y="9101"/>
                </a:lnTo>
                <a:lnTo>
                  <a:pt x="12435" y="9028"/>
                </a:lnTo>
                <a:lnTo>
                  <a:pt x="12386" y="8979"/>
                </a:lnTo>
                <a:lnTo>
                  <a:pt x="12216" y="8882"/>
                </a:lnTo>
                <a:lnTo>
                  <a:pt x="11899" y="8736"/>
                </a:lnTo>
                <a:lnTo>
                  <a:pt x="11559" y="8517"/>
                </a:lnTo>
                <a:lnTo>
                  <a:pt x="11364" y="8420"/>
                </a:lnTo>
                <a:lnTo>
                  <a:pt x="11291" y="8395"/>
                </a:lnTo>
                <a:lnTo>
                  <a:pt x="11194" y="8371"/>
                </a:lnTo>
                <a:lnTo>
                  <a:pt x="11170" y="8371"/>
                </a:lnTo>
                <a:lnTo>
                  <a:pt x="11170" y="8395"/>
                </a:lnTo>
                <a:lnTo>
                  <a:pt x="11194" y="8493"/>
                </a:lnTo>
                <a:lnTo>
                  <a:pt x="11218" y="8566"/>
                </a:lnTo>
                <a:lnTo>
                  <a:pt x="11364" y="8712"/>
                </a:lnTo>
                <a:lnTo>
                  <a:pt x="11535" y="8858"/>
                </a:lnTo>
                <a:lnTo>
                  <a:pt x="11681" y="8955"/>
                </a:lnTo>
                <a:lnTo>
                  <a:pt x="11851" y="9052"/>
                </a:lnTo>
                <a:lnTo>
                  <a:pt x="12070" y="9174"/>
                </a:lnTo>
                <a:lnTo>
                  <a:pt x="12167" y="9223"/>
                </a:lnTo>
                <a:lnTo>
                  <a:pt x="12264" y="9247"/>
                </a:lnTo>
                <a:lnTo>
                  <a:pt x="12362" y="9247"/>
                </a:lnTo>
                <a:lnTo>
                  <a:pt x="12459" y="9223"/>
                </a:lnTo>
                <a:lnTo>
                  <a:pt x="12483" y="9198"/>
                </a:lnTo>
                <a:lnTo>
                  <a:pt x="12508" y="10025"/>
                </a:lnTo>
                <a:lnTo>
                  <a:pt x="12386" y="9879"/>
                </a:lnTo>
                <a:lnTo>
                  <a:pt x="12240" y="9758"/>
                </a:lnTo>
                <a:lnTo>
                  <a:pt x="11924" y="9515"/>
                </a:lnTo>
                <a:lnTo>
                  <a:pt x="11608" y="9296"/>
                </a:lnTo>
                <a:lnTo>
                  <a:pt x="11267" y="9101"/>
                </a:lnTo>
                <a:lnTo>
                  <a:pt x="11243" y="9077"/>
                </a:lnTo>
                <a:lnTo>
                  <a:pt x="11218" y="9101"/>
                </a:lnTo>
                <a:lnTo>
                  <a:pt x="11218" y="9125"/>
                </a:lnTo>
                <a:lnTo>
                  <a:pt x="11218" y="9150"/>
                </a:lnTo>
                <a:lnTo>
                  <a:pt x="11340" y="9296"/>
                </a:lnTo>
                <a:lnTo>
                  <a:pt x="11462" y="9466"/>
                </a:lnTo>
                <a:lnTo>
                  <a:pt x="11608" y="9612"/>
                </a:lnTo>
                <a:lnTo>
                  <a:pt x="11754" y="9733"/>
                </a:lnTo>
                <a:lnTo>
                  <a:pt x="11924" y="9855"/>
                </a:lnTo>
                <a:lnTo>
                  <a:pt x="12094" y="9952"/>
                </a:lnTo>
                <a:lnTo>
                  <a:pt x="12289" y="10050"/>
                </a:lnTo>
                <a:lnTo>
                  <a:pt x="12459" y="10098"/>
                </a:lnTo>
                <a:lnTo>
                  <a:pt x="12508" y="10098"/>
                </a:lnTo>
                <a:lnTo>
                  <a:pt x="12508" y="10488"/>
                </a:lnTo>
                <a:lnTo>
                  <a:pt x="12289" y="10317"/>
                </a:lnTo>
                <a:lnTo>
                  <a:pt x="11802" y="10001"/>
                </a:lnTo>
                <a:lnTo>
                  <a:pt x="11608" y="9855"/>
                </a:lnTo>
                <a:lnTo>
                  <a:pt x="11486" y="9782"/>
                </a:lnTo>
                <a:lnTo>
                  <a:pt x="11389" y="9733"/>
                </a:lnTo>
                <a:lnTo>
                  <a:pt x="11364" y="9758"/>
                </a:lnTo>
                <a:lnTo>
                  <a:pt x="11364" y="9855"/>
                </a:lnTo>
                <a:lnTo>
                  <a:pt x="11389" y="9952"/>
                </a:lnTo>
                <a:lnTo>
                  <a:pt x="11437" y="10050"/>
                </a:lnTo>
                <a:lnTo>
                  <a:pt x="11510" y="10147"/>
                </a:lnTo>
                <a:lnTo>
                  <a:pt x="11681" y="10317"/>
                </a:lnTo>
                <a:lnTo>
                  <a:pt x="11851" y="10439"/>
                </a:lnTo>
                <a:lnTo>
                  <a:pt x="12094" y="10585"/>
                </a:lnTo>
                <a:lnTo>
                  <a:pt x="12313" y="10780"/>
                </a:lnTo>
                <a:lnTo>
                  <a:pt x="12410" y="10877"/>
                </a:lnTo>
                <a:lnTo>
                  <a:pt x="12508" y="10999"/>
                </a:lnTo>
                <a:lnTo>
                  <a:pt x="12483" y="11291"/>
                </a:lnTo>
                <a:lnTo>
                  <a:pt x="11875" y="10901"/>
                </a:lnTo>
                <a:lnTo>
                  <a:pt x="11705" y="10780"/>
                </a:lnTo>
                <a:lnTo>
                  <a:pt x="11535" y="10658"/>
                </a:lnTo>
                <a:lnTo>
                  <a:pt x="11462" y="10609"/>
                </a:lnTo>
                <a:lnTo>
                  <a:pt x="11364" y="10585"/>
                </a:lnTo>
                <a:lnTo>
                  <a:pt x="11267" y="10561"/>
                </a:lnTo>
                <a:lnTo>
                  <a:pt x="11145" y="10585"/>
                </a:lnTo>
                <a:lnTo>
                  <a:pt x="11121" y="10609"/>
                </a:lnTo>
                <a:lnTo>
                  <a:pt x="11145" y="10634"/>
                </a:lnTo>
                <a:lnTo>
                  <a:pt x="11291" y="10780"/>
                </a:lnTo>
                <a:lnTo>
                  <a:pt x="11413" y="10926"/>
                </a:lnTo>
                <a:lnTo>
                  <a:pt x="11535" y="11072"/>
                </a:lnTo>
                <a:lnTo>
                  <a:pt x="11705" y="11218"/>
                </a:lnTo>
                <a:lnTo>
                  <a:pt x="12070" y="11485"/>
                </a:lnTo>
                <a:lnTo>
                  <a:pt x="12483" y="11729"/>
                </a:lnTo>
                <a:lnTo>
                  <a:pt x="12459" y="12094"/>
                </a:lnTo>
                <a:lnTo>
                  <a:pt x="12191" y="11923"/>
                </a:lnTo>
                <a:lnTo>
                  <a:pt x="11948" y="11777"/>
                </a:lnTo>
                <a:lnTo>
                  <a:pt x="11559" y="11558"/>
                </a:lnTo>
                <a:lnTo>
                  <a:pt x="11170" y="11388"/>
                </a:lnTo>
                <a:lnTo>
                  <a:pt x="11145" y="11388"/>
                </a:lnTo>
                <a:lnTo>
                  <a:pt x="11145" y="11485"/>
                </a:lnTo>
                <a:lnTo>
                  <a:pt x="11170" y="11558"/>
                </a:lnTo>
                <a:lnTo>
                  <a:pt x="11243" y="11704"/>
                </a:lnTo>
                <a:lnTo>
                  <a:pt x="11364" y="11850"/>
                </a:lnTo>
                <a:lnTo>
                  <a:pt x="11510" y="11948"/>
                </a:lnTo>
                <a:lnTo>
                  <a:pt x="11754" y="12118"/>
                </a:lnTo>
                <a:lnTo>
                  <a:pt x="12021" y="12288"/>
                </a:lnTo>
                <a:lnTo>
                  <a:pt x="12216" y="12434"/>
                </a:lnTo>
                <a:lnTo>
                  <a:pt x="12435" y="12556"/>
                </a:lnTo>
                <a:lnTo>
                  <a:pt x="12435" y="12799"/>
                </a:lnTo>
                <a:lnTo>
                  <a:pt x="12337" y="12824"/>
                </a:lnTo>
                <a:lnTo>
                  <a:pt x="12264" y="12848"/>
                </a:lnTo>
                <a:lnTo>
                  <a:pt x="12143" y="12775"/>
                </a:lnTo>
                <a:lnTo>
                  <a:pt x="11972" y="12629"/>
                </a:lnTo>
                <a:lnTo>
                  <a:pt x="11802" y="12507"/>
                </a:lnTo>
                <a:lnTo>
                  <a:pt x="11632" y="12361"/>
                </a:lnTo>
                <a:lnTo>
                  <a:pt x="11462" y="12240"/>
                </a:lnTo>
                <a:lnTo>
                  <a:pt x="11413" y="12240"/>
                </a:lnTo>
                <a:lnTo>
                  <a:pt x="11413" y="12288"/>
                </a:lnTo>
                <a:lnTo>
                  <a:pt x="11413" y="12361"/>
                </a:lnTo>
                <a:lnTo>
                  <a:pt x="11413" y="12434"/>
                </a:lnTo>
                <a:lnTo>
                  <a:pt x="11486" y="12605"/>
                </a:lnTo>
                <a:lnTo>
                  <a:pt x="11389" y="12605"/>
                </a:lnTo>
                <a:lnTo>
                  <a:pt x="11267" y="12653"/>
                </a:lnTo>
                <a:lnTo>
                  <a:pt x="11243" y="12678"/>
                </a:lnTo>
                <a:lnTo>
                  <a:pt x="11218" y="12726"/>
                </a:lnTo>
                <a:lnTo>
                  <a:pt x="11218" y="12775"/>
                </a:lnTo>
                <a:lnTo>
                  <a:pt x="11218" y="12848"/>
                </a:lnTo>
                <a:lnTo>
                  <a:pt x="11291" y="12921"/>
                </a:lnTo>
                <a:lnTo>
                  <a:pt x="11364" y="12994"/>
                </a:lnTo>
                <a:lnTo>
                  <a:pt x="11486" y="13043"/>
                </a:lnTo>
                <a:lnTo>
                  <a:pt x="11583" y="13091"/>
                </a:lnTo>
                <a:lnTo>
                  <a:pt x="11705" y="13140"/>
                </a:lnTo>
                <a:lnTo>
                  <a:pt x="11802" y="13140"/>
                </a:lnTo>
                <a:lnTo>
                  <a:pt x="11924" y="13116"/>
                </a:lnTo>
                <a:lnTo>
                  <a:pt x="12021" y="13067"/>
                </a:lnTo>
                <a:lnTo>
                  <a:pt x="12240" y="13189"/>
                </a:lnTo>
                <a:lnTo>
                  <a:pt x="12410" y="13335"/>
                </a:lnTo>
                <a:lnTo>
                  <a:pt x="12386" y="13602"/>
                </a:lnTo>
                <a:lnTo>
                  <a:pt x="11802" y="13286"/>
                </a:lnTo>
                <a:lnTo>
                  <a:pt x="11510" y="13140"/>
                </a:lnTo>
                <a:lnTo>
                  <a:pt x="11194" y="13018"/>
                </a:lnTo>
                <a:lnTo>
                  <a:pt x="11170" y="13018"/>
                </a:lnTo>
                <a:lnTo>
                  <a:pt x="11145" y="13116"/>
                </a:lnTo>
                <a:lnTo>
                  <a:pt x="11170" y="13213"/>
                </a:lnTo>
                <a:lnTo>
                  <a:pt x="11218" y="13286"/>
                </a:lnTo>
                <a:lnTo>
                  <a:pt x="11291" y="13359"/>
                </a:lnTo>
                <a:lnTo>
                  <a:pt x="11437" y="13456"/>
                </a:lnTo>
                <a:lnTo>
                  <a:pt x="11608" y="13529"/>
                </a:lnTo>
                <a:lnTo>
                  <a:pt x="11802" y="13651"/>
                </a:lnTo>
                <a:lnTo>
                  <a:pt x="11997" y="13773"/>
                </a:lnTo>
                <a:lnTo>
                  <a:pt x="12191" y="13894"/>
                </a:lnTo>
                <a:lnTo>
                  <a:pt x="12386" y="14016"/>
                </a:lnTo>
                <a:lnTo>
                  <a:pt x="12386" y="14332"/>
                </a:lnTo>
                <a:lnTo>
                  <a:pt x="11851" y="13943"/>
                </a:lnTo>
                <a:lnTo>
                  <a:pt x="11705" y="13846"/>
                </a:lnTo>
                <a:lnTo>
                  <a:pt x="11510" y="13724"/>
                </a:lnTo>
                <a:lnTo>
                  <a:pt x="11413" y="13700"/>
                </a:lnTo>
                <a:lnTo>
                  <a:pt x="11316" y="13675"/>
                </a:lnTo>
                <a:lnTo>
                  <a:pt x="11218" y="13675"/>
                </a:lnTo>
                <a:lnTo>
                  <a:pt x="11121" y="13700"/>
                </a:lnTo>
                <a:lnTo>
                  <a:pt x="11121" y="13724"/>
                </a:lnTo>
                <a:lnTo>
                  <a:pt x="11121" y="13748"/>
                </a:lnTo>
                <a:lnTo>
                  <a:pt x="11145" y="13821"/>
                </a:lnTo>
                <a:lnTo>
                  <a:pt x="11218" y="13919"/>
                </a:lnTo>
                <a:lnTo>
                  <a:pt x="11364" y="14040"/>
                </a:lnTo>
                <a:lnTo>
                  <a:pt x="11729" y="14284"/>
                </a:lnTo>
                <a:lnTo>
                  <a:pt x="12045" y="14551"/>
                </a:lnTo>
                <a:lnTo>
                  <a:pt x="12191" y="14673"/>
                </a:lnTo>
                <a:lnTo>
                  <a:pt x="12386" y="14795"/>
                </a:lnTo>
                <a:lnTo>
                  <a:pt x="12386" y="15281"/>
                </a:lnTo>
                <a:lnTo>
                  <a:pt x="12289" y="15184"/>
                </a:lnTo>
                <a:lnTo>
                  <a:pt x="12167" y="15087"/>
                </a:lnTo>
                <a:lnTo>
                  <a:pt x="12021" y="14916"/>
                </a:lnTo>
                <a:lnTo>
                  <a:pt x="11851" y="14746"/>
                </a:lnTo>
                <a:lnTo>
                  <a:pt x="11656" y="14600"/>
                </a:lnTo>
                <a:lnTo>
                  <a:pt x="11413" y="14503"/>
                </a:lnTo>
                <a:lnTo>
                  <a:pt x="11170" y="14430"/>
                </a:lnTo>
                <a:lnTo>
                  <a:pt x="10926" y="14430"/>
                </a:lnTo>
                <a:lnTo>
                  <a:pt x="10902" y="14454"/>
                </a:lnTo>
                <a:lnTo>
                  <a:pt x="10902" y="14478"/>
                </a:lnTo>
                <a:lnTo>
                  <a:pt x="10975" y="14551"/>
                </a:lnTo>
                <a:lnTo>
                  <a:pt x="11024" y="14600"/>
                </a:lnTo>
                <a:lnTo>
                  <a:pt x="11194" y="14697"/>
                </a:lnTo>
                <a:lnTo>
                  <a:pt x="11462" y="14892"/>
                </a:lnTo>
                <a:lnTo>
                  <a:pt x="11608" y="14989"/>
                </a:lnTo>
                <a:lnTo>
                  <a:pt x="11729" y="15111"/>
                </a:lnTo>
                <a:lnTo>
                  <a:pt x="11875" y="15281"/>
                </a:lnTo>
                <a:lnTo>
                  <a:pt x="12021" y="15452"/>
                </a:lnTo>
                <a:lnTo>
                  <a:pt x="12118" y="15525"/>
                </a:lnTo>
                <a:lnTo>
                  <a:pt x="12191" y="15573"/>
                </a:lnTo>
                <a:lnTo>
                  <a:pt x="12313" y="15622"/>
                </a:lnTo>
                <a:lnTo>
                  <a:pt x="12410" y="15646"/>
                </a:lnTo>
                <a:lnTo>
                  <a:pt x="12435" y="16133"/>
                </a:lnTo>
                <a:lnTo>
                  <a:pt x="12386" y="16133"/>
                </a:lnTo>
                <a:lnTo>
                  <a:pt x="12362" y="16084"/>
                </a:lnTo>
                <a:lnTo>
                  <a:pt x="12240" y="15963"/>
                </a:lnTo>
                <a:lnTo>
                  <a:pt x="12070" y="15841"/>
                </a:lnTo>
                <a:lnTo>
                  <a:pt x="11754" y="15622"/>
                </a:lnTo>
                <a:lnTo>
                  <a:pt x="11413" y="15354"/>
                </a:lnTo>
                <a:lnTo>
                  <a:pt x="11243" y="15233"/>
                </a:lnTo>
                <a:lnTo>
                  <a:pt x="11072" y="15160"/>
                </a:lnTo>
                <a:lnTo>
                  <a:pt x="11048" y="15160"/>
                </a:lnTo>
                <a:lnTo>
                  <a:pt x="11024" y="15184"/>
                </a:lnTo>
                <a:lnTo>
                  <a:pt x="11048" y="15281"/>
                </a:lnTo>
                <a:lnTo>
                  <a:pt x="11072" y="15354"/>
                </a:lnTo>
                <a:lnTo>
                  <a:pt x="11170" y="15500"/>
                </a:lnTo>
                <a:lnTo>
                  <a:pt x="11291" y="15622"/>
                </a:lnTo>
                <a:lnTo>
                  <a:pt x="11437" y="15744"/>
                </a:lnTo>
                <a:lnTo>
                  <a:pt x="11218" y="15646"/>
                </a:lnTo>
                <a:lnTo>
                  <a:pt x="9564" y="14916"/>
                </a:lnTo>
                <a:lnTo>
                  <a:pt x="8055" y="14259"/>
                </a:lnTo>
                <a:lnTo>
                  <a:pt x="7301" y="13894"/>
                </a:lnTo>
                <a:lnTo>
                  <a:pt x="7130" y="13797"/>
                </a:lnTo>
                <a:lnTo>
                  <a:pt x="6863" y="13675"/>
                </a:lnTo>
                <a:lnTo>
                  <a:pt x="6863" y="13602"/>
                </a:lnTo>
                <a:lnTo>
                  <a:pt x="6814" y="12775"/>
                </a:lnTo>
                <a:lnTo>
                  <a:pt x="6765" y="11972"/>
                </a:lnTo>
                <a:lnTo>
                  <a:pt x="6692" y="11145"/>
                </a:lnTo>
                <a:lnTo>
                  <a:pt x="6668" y="10317"/>
                </a:lnTo>
                <a:lnTo>
                  <a:pt x="6668" y="9393"/>
                </a:lnTo>
                <a:lnTo>
                  <a:pt x="6692" y="8493"/>
                </a:lnTo>
                <a:lnTo>
                  <a:pt x="6717" y="7568"/>
                </a:lnTo>
                <a:lnTo>
                  <a:pt x="6717" y="6643"/>
                </a:lnTo>
                <a:lnTo>
                  <a:pt x="6717" y="5889"/>
                </a:lnTo>
                <a:lnTo>
                  <a:pt x="6863" y="5913"/>
                </a:lnTo>
                <a:lnTo>
                  <a:pt x="6936" y="5938"/>
                </a:lnTo>
                <a:lnTo>
                  <a:pt x="7033" y="5962"/>
                </a:lnTo>
                <a:lnTo>
                  <a:pt x="7130" y="5938"/>
                </a:lnTo>
                <a:lnTo>
                  <a:pt x="7228" y="5865"/>
                </a:lnTo>
                <a:lnTo>
                  <a:pt x="7252" y="5816"/>
                </a:lnTo>
                <a:lnTo>
                  <a:pt x="7276" y="5767"/>
                </a:lnTo>
                <a:lnTo>
                  <a:pt x="7276" y="5670"/>
                </a:lnTo>
                <a:lnTo>
                  <a:pt x="7252" y="5573"/>
                </a:lnTo>
                <a:lnTo>
                  <a:pt x="7179" y="5500"/>
                </a:lnTo>
                <a:lnTo>
                  <a:pt x="7082" y="5451"/>
                </a:lnTo>
                <a:lnTo>
                  <a:pt x="7033" y="5427"/>
                </a:lnTo>
                <a:lnTo>
                  <a:pt x="6960" y="5402"/>
                </a:lnTo>
                <a:lnTo>
                  <a:pt x="6887" y="5427"/>
                </a:lnTo>
                <a:lnTo>
                  <a:pt x="6814" y="5451"/>
                </a:lnTo>
                <a:lnTo>
                  <a:pt x="6790" y="5451"/>
                </a:lnTo>
                <a:lnTo>
                  <a:pt x="6692" y="5500"/>
                </a:lnTo>
                <a:lnTo>
                  <a:pt x="6644" y="3018"/>
                </a:lnTo>
                <a:lnTo>
                  <a:pt x="6644" y="1752"/>
                </a:lnTo>
                <a:lnTo>
                  <a:pt x="6668" y="512"/>
                </a:lnTo>
                <a:close/>
                <a:moveTo>
                  <a:pt x="6206" y="585"/>
                </a:moveTo>
                <a:lnTo>
                  <a:pt x="6181" y="852"/>
                </a:lnTo>
                <a:lnTo>
                  <a:pt x="6181" y="1096"/>
                </a:lnTo>
                <a:lnTo>
                  <a:pt x="6181" y="1874"/>
                </a:lnTo>
                <a:lnTo>
                  <a:pt x="6181" y="2653"/>
                </a:lnTo>
                <a:lnTo>
                  <a:pt x="6181" y="3602"/>
                </a:lnTo>
                <a:lnTo>
                  <a:pt x="6181" y="4551"/>
                </a:lnTo>
                <a:lnTo>
                  <a:pt x="6230" y="6449"/>
                </a:lnTo>
                <a:lnTo>
                  <a:pt x="6230" y="7373"/>
                </a:lnTo>
                <a:lnTo>
                  <a:pt x="6206" y="8298"/>
                </a:lnTo>
                <a:lnTo>
                  <a:pt x="6181" y="9198"/>
                </a:lnTo>
                <a:lnTo>
                  <a:pt x="6133" y="10123"/>
                </a:lnTo>
                <a:lnTo>
                  <a:pt x="6157" y="10926"/>
                </a:lnTo>
                <a:lnTo>
                  <a:pt x="6206" y="11729"/>
                </a:lnTo>
                <a:lnTo>
                  <a:pt x="6254" y="12532"/>
                </a:lnTo>
                <a:lnTo>
                  <a:pt x="6279" y="13335"/>
                </a:lnTo>
                <a:lnTo>
                  <a:pt x="6206" y="13359"/>
                </a:lnTo>
                <a:lnTo>
                  <a:pt x="5451" y="13748"/>
                </a:lnTo>
                <a:lnTo>
                  <a:pt x="4721" y="14186"/>
                </a:lnTo>
                <a:lnTo>
                  <a:pt x="3262" y="15087"/>
                </a:lnTo>
                <a:lnTo>
                  <a:pt x="2897" y="15281"/>
                </a:lnTo>
                <a:lnTo>
                  <a:pt x="2532" y="15476"/>
                </a:lnTo>
                <a:lnTo>
                  <a:pt x="2142" y="15671"/>
                </a:lnTo>
                <a:lnTo>
                  <a:pt x="1753" y="15841"/>
                </a:lnTo>
                <a:lnTo>
                  <a:pt x="950" y="16133"/>
                </a:lnTo>
                <a:lnTo>
                  <a:pt x="634" y="16255"/>
                </a:lnTo>
                <a:lnTo>
                  <a:pt x="634" y="16279"/>
                </a:lnTo>
                <a:lnTo>
                  <a:pt x="585" y="15938"/>
                </a:lnTo>
                <a:lnTo>
                  <a:pt x="561" y="15573"/>
                </a:lnTo>
                <a:lnTo>
                  <a:pt x="536" y="15208"/>
                </a:lnTo>
                <a:lnTo>
                  <a:pt x="512" y="14868"/>
                </a:lnTo>
                <a:lnTo>
                  <a:pt x="439" y="14430"/>
                </a:lnTo>
                <a:lnTo>
                  <a:pt x="415" y="13992"/>
                </a:lnTo>
                <a:lnTo>
                  <a:pt x="415" y="13578"/>
                </a:lnTo>
                <a:lnTo>
                  <a:pt x="439" y="13140"/>
                </a:lnTo>
                <a:lnTo>
                  <a:pt x="512" y="11461"/>
                </a:lnTo>
                <a:lnTo>
                  <a:pt x="561" y="10634"/>
                </a:lnTo>
                <a:lnTo>
                  <a:pt x="585" y="9782"/>
                </a:lnTo>
                <a:lnTo>
                  <a:pt x="609" y="8225"/>
                </a:lnTo>
                <a:lnTo>
                  <a:pt x="609" y="6668"/>
                </a:lnTo>
                <a:lnTo>
                  <a:pt x="561" y="5110"/>
                </a:lnTo>
                <a:lnTo>
                  <a:pt x="536" y="4356"/>
                </a:lnTo>
                <a:lnTo>
                  <a:pt x="488" y="3577"/>
                </a:lnTo>
                <a:lnTo>
                  <a:pt x="609" y="3504"/>
                </a:lnTo>
                <a:lnTo>
                  <a:pt x="755" y="3407"/>
                </a:lnTo>
                <a:lnTo>
                  <a:pt x="1145" y="3164"/>
                </a:lnTo>
                <a:lnTo>
                  <a:pt x="1558" y="2920"/>
                </a:lnTo>
                <a:lnTo>
                  <a:pt x="2337" y="2507"/>
                </a:lnTo>
                <a:lnTo>
                  <a:pt x="3116" y="2093"/>
                </a:lnTo>
                <a:lnTo>
                  <a:pt x="3529" y="1850"/>
                </a:lnTo>
                <a:lnTo>
                  <a:pt x="3967" y="1655"/>
                </a:lnTo>
                <a:lnTo>
                  <a:pt x="4405" y="1461"/>
                </a:lnTo>
                <a:lnTo>
                  <a:pt x="4843" y="1290"/>
                </a:lnTo>
                <a:lnTo>
                  <a:pt x="5208" y="1144"/>
                </a:lnTo>
                <a:lnTo>
                  <a:pt x="5549" y="974"/>
                </a:lnTo>
                <a:lnTo>
                  <a:pt x="6206" y="585"/>
                </a:lnTo>
                <a:close/>
                <a:moveTo>
                  <a:pt x="18542" y="804"/>
                </a:moveTo>
                <a:lnTo>
                  <a:pt x="18518" y="1023"/>
                </a:lnTo>
                <a:lnTo>
                  <a:pt x="18518" y="1266"/>
                </a:lnTo>
                <a:lnTo>
                  <a:pt x="18518" y="1752"/>
                </a:lnTo>
                <a:lnTo>
                  <a:pt x="18567" y="2263"/>
                </a:lnTo>
                <a:lnTo>
                  <a:pt x="18567" y="2726"/>
                </a:lnTo>
                <a:lnTo>
                  <a:pt x="18542" y="4648"/>
                </a:lnTo>
                <a:lnTo>
                  <a:pt x="18494" y="6546"/>
                </a:lnTo>
                <a:lnTo>
                  <a:pt x="18469" y="8249"/>
                </a:lnTo>
                <a:lnTo>
                  <a:pt x="18494" y="9952"/>
                </a:lnTo>
                <a:lnTo>
                  <a:pt x="18567" y="13359"/>
                </a:lnTo>
                <a:lnTo>
                  <a:pt x="18542" y="13359"/>
                </a:lnTo>
                <a:lnTo>
                  <a:pt x="18396" y="13505"/>
                </a:lnTo>
                <a:lnTo>
                  <a:pt x="18226" y="13651"/>
                </a:lnTo>
                <a:lnTo>
                  <a:pt x="18031" y="13748"/>
                </a:lnTo>
                <a:lnTo>
                  <a:pt x="17837" y="13846"/>
                </a:lnTo>
                <a:lnTo>
                  <a:pt x="17423" y="14016"/>
                </a:lnTo>
                <a:lnTo>
                  <a:pt x="17009" y="14186"/>
                </a:lnTo>
                <a:lnTo>
                  <a:pt x="16474" y="14454"/>
                </a:lnTo>
                <a:lnTo>
                  <a:pt x="15963" y="14746"/>
                </a:lnTo>
                <a:lnTo>
                  <a:pt x="15452" y="15038"/>
                </a:lnTo>
                <a:lnTo>
                  <a:pt x="14941" y="15330"/>
                </a:lnTo>
                <a:lnTo>
                  <a:pt x="14479" y="15598"/>
                </a:lnTo>
                <a:lnTo>
                  <a:pt x="14016" y="15865"/>
                </a:lnTo>
                <a:lnTo>
                  <a:pt x="13773" y="15987"/>
                </a:lnTo>
                <a:lnTo>
                  <a:pt x="13530" y="16109"/>
                </a:lnTo>
                <a:lnTo>
                  <a:pt x="13286" y="16182"/>
                </a:lnTo>
                <a:lnTo>
                  <a:pt x="13043" y="16255"/>
                </a:lnTo>
                <a:lnTo>
                  <a:pt x="12921" y="16303"/>
                </a:lnTo>
                <a:lnTo>
                  <a:pt x="12921" y="15987"/>
                </a:lnTo>
                <a:lnTo>
                  <a:pt x="12897" y="15671"/>
                </a:lnTo>
                <a:lnTo>
                  <a:pt x="12873" y="15379"/>
                </a:lnTo>
                <a:lnTo>
                  <a:pt x="12848" y="15062"/>
                </a:lnTo>
                <a:lnTo>
                  <a:pt x="12824" y="14770"/>
                </a:lnTo>
                <a:lnTo>
                  <a:pt x="12824" y="14016"/>
                </a:lnTo>
                <a:lnTo>
                  <a:pt x="12848" y="13943"/>
                </a:lnTo>
                <a:lnTo>
                  <a:pt x="12848" y="13894"/>
                </a:lnTo>
                <a:lnTo>
                  <a:pt x="12848" y="13359"/>
                </a:lnTo>
                <a:lnTo>
                  <a:pt x="12946" y="13335"/>
                </a:lnTo>
                <a:lnTo>
                  <a:pt x="13019" y="13310"/>
                </a:lnTo>
                <a:lnTo>
                  <a:pt x="13092" y="13262"/>
                </a:lnTo>
                <a:lnTo>
                  <a:pt x="13140" y="13213"/>
                </a:lnTo>
                <a:lnTo>
                  <a:pt x="13165" y="13116"/>
                </a:lnTo>
                <a:lnTo>
                  <a:pt x="13165" y="13018"/>
                </a:lnTo>
                <a:lnTo>
                  <a:pt x="13116" y="12921"/>
                </a:lnTo>
                <a:lnTo>
                  <a:pt x="13043" y="12872"/>
                </a:lnTo>
                <a:lnTo>
                  <a:pt x="12970" y="12848"/>
                </a:lnTo>
                <a:lnTo>
                  <a:pt x="12873" y="12848"/>
                </a:lnTo>
                <a:lnTo>
                  <a:pt x="12921" y="11826"/>
                </a:lnTo>
                <a:lnTo>
                  <a:pt x="12970" y="10804"/>
                </a:lnTo>
                <a:lnTo>
                  <a:pt x="12970" y="9806"/>
                </a:lnTo>
                <a:lnTo>
                  <a:pt x="12946" y="8809"/>
                </a:lnTo>
                <a:lnTo>
                  <a:pt x="12897" y="7836"/>
                </a:lnTo>
                <a:lnTo>
                  <a:pt x="12897" y="6838"/>
                </a:lnTo>
                <a:lnTo>
                  <a:pt x="12946" y="5986"/>
                </a:lnTo>
                <a:lnTo>
                  <a:pt x="12970" y="5110"/>
                </a:lnTo>
                <a:lnTo>
                  <a:pt x="12970" y="4672"/>
                </a:lnTo>
                <a:lnTo>
                  <a:pt x="12946" y="4234"/>
                </a:lnTo>
                <a:lnTo>
                  <a:pt x="12897" y="3821"/>
                </a:lnTo>
                <a:lnTo>
                  <a:pt x="12800" y="3383"/>
                </a:lnTo>
                <a:lnTo>
                  <a:pt x="13067" y="3285"/>
                </a:lnTo>
                <a:lnTo>
                  <a:pt x="13335" y="3164"/>
                </a:lnTo>
                <a:lnTo>
                  <a:pt x="13603" y="3042"/>
                </a:lnTo>
                <a:lnTo>
                  <a:pt x="13870" y="2920"/>
                </a:lnTo>
                <a:lnTo>
                  <a:pt x="14235" y="2750"/>
                </a:lnTo>
                <a:lnTo>
                  <a:pt x="14600" y="2555"/>
                </a:lnTo>
                <a:lnTo>
                  <a:pt x="15306" y="2142"/>
                </a:lnTo>
                <a:lnTo>
                  <a:pt x="15963" y="1752"/>
                </a:lnTo>
                <a:lnTo>
                  <a:pt x="16304" y="1558"/>
                </a:lnTo>
                <a:lnTo>
                  <a:pt x="16644" y="1388"/>
                </a:lnTo>
                <a:lnTo>
                  <a:pt x="17009" y="1242"/>
                </a:lnTo>
                <a:lnTo>
                  <a:pt x="17350" y="1096"/>
                </a:lnTo>
                <a:lnTo>
                  <a:pt x="17715" y="974"/>
                </a:lnTo>
                <a:lnTo>
                  <a:pt x="18104" y="877"/>
                </a:lnTo>
                <a:lnTo>
                  <a:pt x="18153" y="877"/>
                </a:lnTo>
                <a:lnTo>
                  <a:pt x="18202" y="828"/>
                </a:lnTo>
                <a:lnTo>
                  <a:pt x="18372" y="828"/>
                </a:lnTo>
                <a:lnTo>
                  <a:pt x="18542" y="804"/>
                </a:lnTo>
                <a:close/>
                <a:moveTo>
                  <a:pt x="6279" y="1"/>
                </a:moveTo>
                <a:lnTo>
                  <a:pt x="6206" y="25"/>
                </a:lnTo>
                <a:lnTo>
                  <a:pt x="5403" y="487"/>
                </a:lnTo>
                <a:lnTo>
                  <a:pt x="4989" y="682"/>
                </a:lnTo>
                <a:lnTo>
                  <a:pt x="4551" y="852"/>
                </a:lnTo>
                <a:lnTo>
                  <a:pt x="4113" y="1023"/>
                </a:lnTo>
                <a:lnTo>
                  <a:pt x="3700" y="1217"/>
                </a:lnTo>
                <a:lnTo>
                  <a:pt x="3286" y="1436"/>
                </a:lnTo>
                <a:lnTo>
                  <a:pt x="2872" y="1679"/>
                </a:lnTo>
                <a:lnTo>
                  <a:pt x="2021" y="2117"/>
                </a:lnTo>
                <a:lnTo>
                  <a:pt x="1607" y="2361"/>
                </a:lnTo>
                <a:lnTo>
                  <a:pt x="1193" y="2604"/>
                </a:lnTo>
                <a:lnTo>
                  <a:pt x="974" y="2726"/>
                </a:lnTo>
                <a:lnTo>
                  <a:pt x="731" y="2896"/>
                </a:lnTo>
                <a:lnTo>
                  <a:pt x="488" y="3066"/>
                </a:lnTo>
                <a:lnTo>
                  <a:pt x="390" y="3188"/>
                </a:lnTo>
                <a:lnTo>
                  <a:pt x="317" y="3285"/>
                </a:lnTo>
                <a:lnTo>
                  <a:pt x="269" y="3310"/>
                </a:lnTo>
                <a:lnTo>
                  <a:pt x="220" y="3358"/>
                </a:lnTo>
                <a:lnTo>
                  <a:pt x="171" y="3480"/>
                </a:lnTo>
                <a:lnTo>
                  <a:pt x="123" y="3626"/>
                </a:lnTo>
                <a:lnTo>
                  <a:pt x="98" y="3894"/>
                </a:lnTo>
                <a:lnTo>
                  <a:pt x="98" y="4186"/>
                </a:lnTo>
                <a:lnTo>
                  <a:pt x="123" y="4453"/>
                </a:lnTo>
                <a:lnTo>
                  <a:pt x="147" y="5329"/>
                </a:lnTo>
                <a:lnTo>
                  <a:pt x="171" y="6205"/>
                </a:lnTo>
                <a:lnTo>
                  <a:pt x="171" y="8006"/>
                </a:lnTo>
                <a:lnTo>
                  <a:pt x="147" y="9782"/>
                </a:lnTo>
                <a:lnTo>
                  <a:pt x="123" y="10658"/>
                </a:lnTo>
                <a:lnTo>
                  <a:pt x="98" y="11558"/>
                </a:lnTo>
                <a:lnTo>
                  <a:pt x="1" y="13335"/>
                </a:lnTo>
                <a:lnTo>
                  <a:pt x="1" y="13700"/>
                </a:lnTo>
                <a:lnTo>
                  <a:pt x="1" y="14065"/>
                </a:lnTo>
                <a:lnTo>
                  <a:pt x="25" y="14454"/>
                </a:lnTo>
                <a:lnTo>
                  <a:pt x="50" y="14819"/>
                </a:lnTo>
                <a:lnTo>
                  <a:pt x="98" y="15233"/>
                </a:lnTo>
                <a:lnTo>
                  <a:pt x="123" y="15646"/>
                </a:lnTo>
                <a:lnTo>
                  <a:pt x="147" y="16060"/>
                </a:lnTo>
                <a:lnTo>
                  <a:pt x="171" y="16255"/>
                </a:lnTo>
                <a:lnTo>
                  <a:pt x="220" y="16474"/>
                </a:lnTo>
                <a:lnTo>
                  <a:pt x="244" y="16547"/>
                </a:lnTo>
                <a:lnTo>
                  <a:pt x="317" y="16595"/>
                </a:lnTo>
                <a:lnTo>
                  <a:pt x="390" y="16620"/>
                </a:lnTo>
                <a:lnTo>
                  <a:pt x="463" y="16620"/>
                </a:lnTo>
                <a:lnTo>
                  <a:pt x="536" y="16644"/>
                </a:lnTo>
                <a:lnTo>
                  <a:pt x="707" y="16620"/>
                </a:lnTo>
                <a:lnTo>
                  <a:pt x="877" y="16595"/>
                </a:lnTo>
                <a:lnTo>
                  <a:pt x="1218" y="16474"/>
                </a:lnTo>
                <a:lnTo>
                  <a:pt x="1850" y="16230"/>
                </a:lnTo>
                <a:lnTo>
                  <a:pt x="2240" y="16060"/>
                </a:lnTo>
                <a:lnTo>
                  <a:pt x="2605" y="15890"/>
                </a:lnTo>
                <a:lnTo>
                  <a:pt x="2970" y="15719"/>
                </a:lnTo>
                <a:lnTo>
                  <a:pt x="3310" y="15525"/>
                </a:lnTo>
                <a:lnTo>
                  <a:pt x="4064" y="15062"/>
                </a:lnTo>
                <a:lnTo>
                  <a:pt x="4819" y="14624"/>
                </a:lnTo>
                <a:lnTo>
                  <a:pt x="5549" y="14162"/>
                </a:lnTo>
                <a:lnTo>
                  <a:pt x="5938" y="13967"/>
                </a:lnTo>
                <a:lnTo>
                  <a:pt x="6327" y="13748"/>
                </a:lnTo>
                <a:lnTo>
                  <a:pt x="6400" y="13821"/>
                </a:lnTo>
                <a:lnTo>
                  <a:pt x="6473" y="13870"/>
                </a:lnTo>
                <a:lnTo>
                  <a:pt x="6546" y="13894"/>
                </a:lnTo>
                <a:lnTo>
                  <a:pt x="6644" y="13870"/>
                </a:lnTo>
                <a:lnTo>
                  <a:pt x="6741" y="13992"/>
                </a:lnTo>
                <a:lnTo>
                  <a:pt x="6863" y="14089"/>
                </a:lnTo>
                <a:lnTo>
                  <a:pt x="7130" y="14259"/>
                </a:lnTo>
                <a:lnTo>
                  <a:pt x="7422" y="14405"/>
                </a:lnTo>
                <a:lnTo>
                  <a:pt x="7690" y="14551"/>
                </a:lnTo>
                <a:lnTo>
                  <a:pt x="8517" y="14916"/>
                </a:lnTo>
                <a:lnTo>
                  <a:pt x="9345" y="15306"/>
                </a:lnTo>
                <a:lnTo>
                  <a:pt x="10878" y="16011"/>
                </a:lnTo>
                <a:lnTo>
                  <a:pt x="11656" y="16352"/>
                </a:lnTo>
                <a:lnTo>
                  <a:pt x="12435" y="16644"/>
                </a:lnTo>
                <a:lnTo>
                  <a:pt x="12459" y="16668"/>
                </a:lnTo>
                <a:lnTo>
                  <a:pt x="12508" y="16741"/>
                </a:lnTo>
                <a:lnTo>
                  <a:pt x="12581" y="16766"/>
                </a:lnTo>
                <a:lnTo>
                  <a:pt x="12678" y="16766"/>
                </a:lnTo>
                <a:lnTo>
                  <a:pt x="12751" y="16741"/>
                </a:lnTo>
                <a:lnTo>
                  <a:pt x="12800" y="16693"/>
                </a:lnTo>
                <a:lnTo>
                  <a:pt x="12897" y="16717"/>
                </a:lnTo>
                <a:lnTo>
                  <a:pt x="13019" y="16717"/>
                </a:lnTo>
                <a:lnTo>
                  <a:pt x="13286" y="16668"/>
                </a:lnTo>
                <a:lnTo>
                  <a:pt x="13530" y="16595"/>
                </a:lnTo>
                <a:lnTo>
                  <a:pt x="13724" y="16522"/>
                </a:lnTo>
                <a:lnTo>
                  <a:pt x="14211" y="16279"/>
                </a:lnTo>
                <a:lnTo>
                  <a:pt x="14698" y="16036"/>
                </a:lnTo>
                <a:lnTo>
                  <a:pt x="15647" y="15500"/>
                </a:lnTo>
                <a:lnTo>
                  <a:pt x="16596" y="14965"/>
                </a:lnTo>
                <a:lnTo>
                  <a:pt x="17058" y="14697"/>
                </a:lnTo>
                <a:lnTo>
                  <a:pt x="17545" y="14478"/>
                </a:lnTo>
                <a:lnTo>
                  <a:pt x="17885" y="14332"/>
                </a:lnTo>
                <a:lnTo>
                  <a:pt x="18226" y="14186"/>
                </a:lnTo>
                <a:lnTo>
                  <a:pt x="18542" y="14016"/>
                </a:lnTo>
                <a:lnTo>
                  <a:pt x="18688" y="13894"/>
                </a:lnTo>
                <a:lnTo>
                  <a:pt x="18834" y="13773"/>
                </a:lnTo>
                <a:lnTo>
                  <a:pt x="18883" y="13748"/>
                </a:lnTo>
                <a:lnTo>
                  <a:pt x="18932" y="13724"/>
                </a:lnTo>
                <a:lnTo>
                  <a:pt x="18980" y="13651"/>
                </a:lnTo>
                <a:lnTo>
                  <a:pt x="18980" y="13578"/>
                </a:lnTo>
                <a:lnTo>
                  <a:pt x="18980" y="12726"/>
                </a:lnTo>
                <a:lnTo>
                  <a:pt x="18956" y="11875"/>
                </a:lnTo>
                <a:lnTo>
                  <a:pt x="18883" y="10171"/>
                </a:lnTo>
                <a:lnTo>
                  <a:pt x="18859" y="9271"/>
                </a:lnTo>
                <a:lnTo>
                  <a:pt x="18859" y="8347"/>
                </a:lnTo>
                <a:lnTo>
                  <a:pt x="18883" y="6546"/>
                </a:lnTo>
                <a:lnTo>
                  <a:pt x="18932" y="4648"/>
                </a:lnTo>
                <a:lnTo>
                  <a:pt x="18956" y="2726"/>
                </a:lnTo>
                <a:lnTo>
                  <a:pt x="18980" y="2215"/>
                </a:lnTo>
                <a:lnTo>
                  <a:pt x="18980" y="1679"/>
                </a:lnTo>
                <a:lnTo>
                  <a:pt x="18932" y="1144"/>
                </a:lnTo>
                <a:lnTo>
                  <a:pt x="18883" y="901"/>
                </a:lnTo>
                <a:lnTo>
                  <a:pt x="18834" y="633"/>
                </a:lnTo>
                <a:lnTo>
                  <a:pt x="18883" y="585"/>
                </a:lnTo>
                <a:lnTo>
                  <a:pt x="18883" y="512"/>
                </a:lnTo>
                <a:lnTo>
                  <a:pt x="18883" y="439"/>
                </a:lnTo>
                <a:lnTo>
                  <a:pt x="18834" y="366"/>
                </a:lnTo>
                <a:lnTo>
                  <a:pt x="18761" y="293"/>
                </a:lnTo>
                <a:lnTo>
                  <a:pt x="18664" y="244"/>
                </a:lnTo>
                <a:lnTo>
                  <a:pt x="18421" y="244"/>
                </a:lnTo>
                <a:lnTo>
                  <a:pt x="18177" y="317"/>
                </a:lnTo>
                <a:lnTo>
                  <a:pt x="17958" y="414"/>
                </a:lnTo>
                <a:lnTo>
                  <a:pt x="17715" y="487"/>
                </a:lnTo>
                <a:lnTo>
                  <a:pt x="17374" y="585"/>
                </a:lnTo>
                <a:lnTo>
                  <a:pt x="17058" y="706"/>
                </a:lnTo>
                <a:lnTo>
                  <a:pt x="16742" y="828"/>
                </a:lnTo>
                <a:lnTo>
                  <a:pt x="16425" y="974"/>
                </a:lnTo>
                <a:lnTo>
                  <a:pt x="15817" y="1290"/>
                </a:lnTo>
                <a:lnTo>
                  <a:pt x="15209" y="1655"/>
                </a:lnTo>
                <a:lnTo>
                  <a:pt x="14479" y="2117"/>
                </a:lnTo>
                <a:lnTo>
                  <a:pt x="14089" y="2312"/>
                </a:lnTo>
                <a:lnTo>
                  <a:pt x="13700" y="2507"/>
                </a:lnTo>
                <a:lnTo>
                  <a:pt x="13432" y="2628"/>
                </a:lnTo>
                <a:lnTo>
                  <a:pt x="13165" y="2750"/>
                </a:lnTo>
                <a:lnTo>
                  <a:pt x="12897" y="2920"/>
                </a:lnTo>
                <a:lnTo>
                  <a:pt x="12654" y="3091"/>
                </a:lnTo>
                <a:lnTo>
                  <a:pt x="12532" y="2969"/>
                </a:lnTo>
                <a:lnTo>
                  <a:pt x="12386" y="2896"/>
                </a:lnTo>
                <a:lnTo>
                  <a:pt x="12070" y="2750"/>
                </a:lnTo>
                <a:lnTo>
                  <a:pt x="11875" y="2653"/>
                </a:lnTo>
                <a:lnTo>
                  <a:pt x="11705" y="2555"/>
                </a:lnTo>
                <a:lnTo>
                  <a:pt x="11316" y="2336"/>
                </a:lnTo>
                <a:lnTo>
                  <a:pt x="11072" y="2190"/>
                </a:lnTo>
                <a:lnTo>
                  <a:pt x="10805" y="2093"/>
                </a:lnTo>
                <a:lnTo>
                  <a:pt x="10294" y="1874"/>
                </a:lnTo>
                <a:lnTo>
                  <a:pt x="9758" y="1679"/>
                </a:lnTo>
                <a:lnTo>
                  <a:pt x="9223" y="1485"/>
                </a:lnTo>
                <a:lnTo>
                  <a:pt x="8298" y="1071"/>
                </a:lnTo>
                <a:lnTo>
                  <a:pt x="7836" y="852"/>
                </a:lnTo>
                <a:lnTo>
                  <a:pt x="7398" y="609"/>
                </a:lnTo>
                <a:lnTo>
                  <a:pt x="7325" y="536"/>
                </a:lnTo>
                <a:lnTo>
                  <a:pt x="7228" y="439"/>
                </a:lnTo>
                <a:lnTo>
                  <a:pt x="7057" y="244"/>
                </a:lnTo>
                <a:lnTo>
                  <a:pt x="6936" y="147"/>
                </a:lnTo>
                <a:lnTo>
                  <a:pt x="6838" y="74"/>
                </a:lnTo>
                <a:lnTo>
                  <a:pt x="6741" y="25"/>
                </a:lnTo>
                <a:lnTo>
                  <a:pt x="6619" y="25"/>
                </a:lnTo>
                <a:lnTo>
                  <a:pt x="6571" y="1"/>
                </a:lnTo>
                <a:lnTo>
                  <a:pt x="6498" y="1"/>
                </a:lnTo>
                <a:lnTo>
                  <a:pt x="6449" y="25"/>
                </a:lnTo>
                <a:lnTo>
                  <a:pt x="6400" y="1"/>
                </a:lnTo>
                <a:close/>
              </a:path>
            </a:pathLst>
          </a:custGeom>
          <a:solidFill>
            <a:srgbClr val="4032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24811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ctrTitle"/>
          </p:nvPr>
        </p:nvSpPr>
        <p:spPr>
          <a:xfrm>
            <a:off x="1513950" y="1583350"/>
            <a:ext cx="61161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ro-RO" sz="4800" b="0"/>
              <a:t>2</a:t>
            </a:r>
            <a:r>
              <a:rPr lang="en" sz="4800" b="0"/>
              <a:t>.</a:t>
            </a:r>
            <a:endParaRPr sz="4800" b="0"/>
          </a:p>
          <a:p>
            <a:pPr marL="0" lvl="0" indent="0" rtl="0">
              <a:spcBef>
                <a:spcPts val="0"/>
              </a:spcBef>
              <a:spcAft>
                <a:spcPts val="0"/>
              </a:spcAft>
              <a:buNone/>
            </a:pPr>
            <a:r>
              <a:rPr lang="ro-RO"/>
              <a:t>GUVERNAREA ȘI ECONOMIA</a:t>
            </a:r>
            <a:endParaRPr/>
          </a:p>
        </p:txBody>
      </p:sp>
      <p:sp>
        <p:nvSpPr>
          <p:cNvPr id="64" name="Shape 64"/>
          <p:cNvSpPr txBox="1">
            <a:spLocks noGrp="1"/>
          </p:cNvSpPr>
          <p:nvPr>
            <p:ph type="subTitle" idx="1"/>
          </p:nvPr>
        </p:nvSpPr>
        <p:spPr>
          <a:xfrm>
            <a:off x="2919325" y="2687650"/>
            <a:ext cx="3305400" cy="78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ro-RO"/>
              <a:t>Capitolul guvernării și economia Egiptului Antic</a:t>
            </a:r>
            <a:endParaRPr/>
          </a:p>
        </p:txBody>
      </p:sp>
    </p:spTree>
    <p:extLst>
      <p:ext uri="{BB962C8B-B14F-4D97-AF65-F5344CB8AC3E}">
        <p14:creationId xmlns:p14="http://schemas.microsoft.com/office/powerpoint/2010/main" val="1546235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 name="Text Placeholder 1">
            <a:extLst>
              <a:ext uri="{FF2B5EF4-FFF2-40B4-BE49-F238E27FC236}">
                <a16:creationId xmlns:a16="http://schemas.microsoft.com/office/drawing/2014/main" id="{99E81E72-9849-4D5C-AE1F-8F989C84160C}"/>
              </a:ext>
            </a:extLst>
          </p:cNvPr>
          <p:cNvSpPr>
            <a:spLocks noGrp="1"/>
          </p:cNvSpPr>
          <p:nvPr>
            <p:ph type="body" idx="4294967295"/>
          </p:nvPr>
        </p:nvSpPr>
        <p:spPr>
          <a:xfrm>
            <a:off x="0" y="703385"/>
            <a:ext cx="9144000" cy="4299437"/>
          </a:xfrm>
        </p:spPr>
        <p:txBody>
          <a:bodyPr>
            <a:noAutofit/>
          </a:bodyPr>
          <a:lstStyle/>
          <a:p>
            <a:pPr>
              <a:spcBef>
                <a:spcPts val="100"/>
              </a:spcBef>
            </a:pPr>
            <a:r>
              <a:rPr lang="en-US" sz="1600"/>
              <a:t>Faraonul era monarhul absolut al țării</a:t>
            </a:r>
            <a:r>
              <a:rPr lang="ro-RO" sz="1600"/>
              <a:t>.</a:t>
            </a:r>
            <a:r>
              <a:rPr lang="en-US" sz="1600"/>
              <a:t>Regele era comandantul militar </a:t>
            </a:r>
            <a:endParaRPr lang="ro-RO" sz="1600"/>
          </a:p>
          <a:p>
            <a:pPr marL="76200" indent="0">
              <a:spcBef>
                <a:spcPts val="100"/>
              </a:spcBef>
              <a:buNone/>
            </a:pPr>
            <a:r>
              <a:rPr lang="en-US" sz="1600"/>
              <a:t>suprem ș</a:t>
            </a:r>
            <a:r>
              <a:rPr lang="ro-RO" sz="1600"/>
              <a:t>i </a:t>
            </a:r>
            <a:r>
              <a:rPr lang="en-US" sz="1600"/>
              <a:t>șef al guvernului. Al doilea la comandă era vizirul, care avea rol administrativ, </a:t>
            </a:r>
            <a:r>
              <a:rPr lang="ro-RO" sz="1600"/>
              <a:t>acționând ca reprezentantul regelui </a:t>
            </a:r>
            <a:r>
              <a:rPr lang="en-US" sz="1600"/>
              <a:t>și coordona inspecția</a:t>
            </a:r>
            <a:r>
              <a:rPr lang="ro-RO" sz="1600"/>
              <a:t>.</a:t>
            </a:r>
          </a:p>
          <a:p>
            <a:pPr marL="76200" indent="0">
              <a:spcBef>
                <a:spcPts val="100"/>
              </a:spcBef>
              <a:buNone/>
            </a:pPr>
            <a:r>
              <a:rPr lang="en-US" sz="1600"/>
              <a:t>La nivel regional, țara a fost împărțită în 42 regiuni administrative numite</a:t>
            </a:r>
            <a:endParaRPr lang="ro-RO" sz="1600"/>
          </a:p>
          <a:p>
            <a:pPr marL="76200" indent="0">
              <a:spcBef>
                <a:spcPts val="100"/>
              </a:spcBef>
              <a:buNone/>
            </a:pPr>
            <a:r>
              <a:rPr lang="en-US" sz="1600"/>
              <a:t>nome, fiecare guvernată de un nomarh, </a:t>
            </a:r>
            <a:r>
              <a:rPr lang="ro-RO" sz="1600"/>
              <a:t>fiind responsabil in fața vizirului.</a:t>
            </a:r>
          </a:p>
          <a:p>
            <a:pPr>
              <a:spcBef>
                <a:spcPts val="100"/>
              </a:spcBef>
            </a:pPr>
            <a:r>
              <a:rPr lang="en-US" sz="1600"/>
              <a:t>Templele formau coloana vertebrală a economiei.</a:t>
            </a:r>
            <a:r>
              <a:rPr lang="ro-RO" sz="1600"/>
              <a:t> Pe langă cult</a:t>
            </a:r>
            <a:r>
              <a:rPr lang="en-US" sz="1600"/>
              <a:t>,</a:t>
            </a:r>
            <a:r>
              <a:rPr lang="ro-RO" sz="1600"/>
              <a:t>fiind</a:t>
            </a:r>
            <a:r>
              <a:rPr lang="en-US" sz="1600"/>
              <a:t>,</a:t>
            </a:r>
            <a:endParaRPr lang="ro-RO" sz="1600"/>
          </a:p>
          <a:p>
            <a:pPr marL="76200" indent="0">
              <a:spcBef>
                <a:spcPts val="100"/>
              </a:spcBef>
              <a:buNone/>
            </a:pPr>
            <a:r>
              <a:rPr lang="en-US" sz="1600"/>
              <a:t>responsabile pentru colectarea și stocarea bogăției</a:t>
            </a:r>
            <a:r>
              <a:rPr lang="ro-RO" sz="1600"/>
              <a:t> țării</a:t>
            </a:r>
            <a:r>
              <a:rPr lang="en-US" sz="1600"/>
              <a:t> într-un sistem de </a:t>
            </a:r>
            <a:endParaRPr lang="ro-RO" sz="1600"/>
          </a:p>
          <a:p>
            <a:pPr marL="76200" indent="0">
              <a:spcBef>
                <a:spcPts val="100"/>
              </a:spcBef>
              <a:buNone/>
            </a:pPr>
            <a:r>
              <a:rPr lang="ro-RO" sz="1600"/>
              <a:t>h</a:t>
            </a:r>
            <a:r>
              <a:rPr lang="en-US" sz="1600"/>
              <a:t>ambare</a:t>
            </a:r>
            <a:r>
              <a:rPr lang="ro-RO" sz="1600"/>
              <a:t>/</a:t>
            </a:r>
            <a:r>
              <a:rPr lang="en-US" sz="1600"/>
              <a:t>trezorerii administrate de supraveghetori.</a:t>
            </a:r>
            <a:r>
              <a:rPr lang="ro-RO" sz="1600"/>
              <a:t> Vechii egipteni</a:t>
            </a:r>
          </a:p>
          <a:p>
            <a:pPr marL="76200" indent="0">
              <a:spcBef>
                <a:spcPts val="100"/>
              </a:spcBef>
              <a:buNone/>
            </a:pPr>
            <a:r>
              <a:rPr lang="ro-RO" sz="1600"/>
              <a:t>foloseau trocul</a:t>
            </a:r>
            <a:r>
              <a:rPr lang="en-US" sz="1600"/>
              <a:t>. Din secolului V î.en., moneda a fost introdusă în Egipt</a:t>
            </a:r>
            <a:endParaRPr lang="ro-RO" sz="1600"/>
          </a:p>
          <a:p>
            <a:pPr marL="76200" indent="0">
              <a:spcBef>
                <a:spcPts val="100"/>
              </a:spcBef>
              <a:buNone/>
            </a:pPr>
            <a:r>
              <a:rPr lang="en-US" sz="1600"/>
              <a:t>din străinătate, provenită de la greci și romani. La început, monedele</a:t>
            </a:r>
            <a:endParaRPr lang="ro-RO" sz="1600"/>
          </a:p>
          <a:p>
            <a:pPr marL="76200" indent="0">
              <a:spcBef>
                <a:spcPts val="100"/>
              </a:spcBef>
              <a:buNone/>
            </a:pPr>
            <a:r>
              <a:rPr lang="en-US" sz="1600"/>
              <a:t>au fost folosite ca piese standardizate din metal prețios, mai degrabă</a:t>
            </a:r>
            <a:endParaRPr lang="ro-RO" sz="1600"/>
          </a:p>
          <a:p>
            <a:pPr marL="76200" indent="0">
              <a:spcBef>
                <a:spcPts val="100"/>
              </a:spcBef>
              <a:buNone/>
            </a:pPr>
            <a:r>
              <a:rPr lang="en-US" sz="1600"/>
              <a:t>decât bani adevărați, dar în secolele următoare comercianții internaționali care veneau tranzicționau în monede.</a:t>
            </a:r>
            <a:endParaRPr lang="ro-RO" sz="1600"/>
          </a:p>
        </p:txBody>
      </p:sp>
      <p:sp>
        <p:nvSpPr>
          <p:cNvPr id="48" name="Shape 48"/>
          <p:cNvSpPr txBox="1">
            <a:spLocks noGrp="1"/>
          </p:cNvSpPr>
          <p:nvPr>
            <p:ph type="title" idx="4294967295"/>
          </p:nvPr>
        </p:nvSpPr>
        <p:spPr>
          <a:xfrm>
            <a:off x="612949" y="0"/>
            <a:ext cx="7904159" cy="857250"/>
          </a:xfrm>
          <a:prstGeom prst="rect">
            <a:avLst/>
          </a:prstGeom>
        </p:spPr>
        <p:txBody>
          <a:bodyPr spcFirstLastPara="1" wrap="square" lIns="91425" tIns="91425" rIns="91425" bIns="91425" anchor="b" anchorCtr="0">
            <a:noAutofit/>
          </a:bodyPr>
          <a:lstStyle/>
          <a:p>
            <a:r>
              <a:rPr lang="ro-RO" sz="3600"/>
              <a:t>ADMINISTRARE ȘI COMERȚ</a:t>
            </a:r>
            <a:endParaRPr lang="en-US" sz="3600"/>
          </a:p>
        </p:txBody>
      </p:sp>
      <p:sp>
        <p:nvSpPr>
          <p:cNvPr id="18" name="Shape 115">
            <a:extLst>
              <a:ext uri="{FF2B5EF4-FFF2-40B4-BE49-F238E27FC236}">
                <a16:creationId xmlns:a16="http://schemas.microsoft.com/office/drawing/2014/main" id="{E27FA81D-8455-4509-AF47-CE57B37A0C5F}"/>
              </a:ext>
            </a:extLst>
          </p:cNvPr>
          <p:cNvSpPr/>
          <p:nvPr/>
        </p:nvSpPr>
        <p:spPr>
          <a:xfrm>
            <a:off x="7465925" y="3181884"/>
            <a:ext cx="1447384" cy="318610"/>
          </a:xfrm>
          <a:prstGeom prst="rect">
            <a:avLst/>
          </a:prstGeom>
          <a:solidFill>
            <a:srgbClr val="FFFFFF">
              <a:alpha val="53460"/>
            </a:srgbClr>
          </a:solidFill>
          <a:ln w="28575" cap="flat" cmpd="sng">
            <a:solidFill>
              <a:srgbClr val="403228"/>
            </a:solidFill>
            <a:prstDash val="solid"/>
            <a:miter lim="8000"/>
            <a:headEnd type="none" w="med" len="med"/>
            <a:tailEnd type="none" w="med" len="med"/>
          </a:ln>
        </p:spPr>
        <p:txBody>
          <a:bodyPr spcFirstLastPara="1" wrap="square" lIns="91425" tIns="91425" rIns="91425" bIns="91425" anchor="ctr" anchorCtr="0">
            <a:noAutofit/>
          </a:bodyPr>
          <a:lstStyle/>
          <a:p>
            <a:pPr lvl="0">
              <a:buClr>
                <a:schemeClr val="dk1"/>
              </a:buClr>
              <a:buSzPts val="1100"/>
            </a:pPr>
            <a:r>
              <a:rPr lang="ro-RO" sz="1600">
                <a:solidFill>
                  <a:srgbClr val="1D1D1B"/>
                </a:solidFill>
                <a:latin typeface="Cinzel" panose="020B0604020202020204" charset="0"/>
              </a:rPr>
              <a:t>FARAON</a:t>
            </a:r>
            <a:endParaRPr sz="1600">
              <a:solidFill>
                <a:srgbClr val="1D1D1B"/>
              </a:solidFill>
              <a:latin typeface="Cinzel" panose="020B0604020202020204" charset="0"/>
            </a:endParaRPr>
          </a:p>
        </p:txBody>
      </p:sp>
      <p:sp>
        <p:nvSpPr>
          <p:cNvPr id="10" name="Shape 252">
            <a:extLst>
              <a:ext uri="{FF2B5EF4-FFF2-40B4-BE49-F238E27FC236}">
                <a16:creationId xmlns:a16="http://schemas.microsoft.com/office/drawing/2014/main" id="{79F19E30-9B20-4AD4-B249-C51A93F9118D}"/>
              </a:ext>
            </a:extLst>
          </p:cNvPr>
          <p:cNvSpPr/>
          <p:nvPr/>
        </p:nvSpPr>
        <p:spPr>
          <a:xfrm flipH="1">
            <a:off x="8517107" y="3214910"/>
            <a:ext cx="305345" cy="241677"/>
          </a:xfrm>
          <a:custGeom>
            <a:avLst/>
            <a:gdLst/>
            <a:ahLst/>
            <a:cxnLst/>
            <a:rect l="0" t="0" r="0" b="0"/>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4032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5" name="Picture 4">
            <a:extLst>
              <a:ext uri="{FF2B5EF4-FFF2-40B4-BE49-F238E27FC236}">
                <a16:creationId xmlns:a16="http://schemas.microsoft.com/office/drawing/2014/main" id="{D1D3806E-8366-436C-8E71-5F50805C0101}"/>
              </a:ext>
            </a:extLst>
          </p:cNvPr>
          <p:cNvPicPr>
            <a:picLocks noChangeAspect="1"/>
          </p:cNvPicPr>
          <p:nvPr/>
        </p:nvPicPr>
        <p:blipFill>
          <a:blip r:embed="rId3"/>
          <a:stretch>
            <a:fillRect/>
          </a:stretch>
        </p:blipFill>
        <p:spPr>
          <a:xfrm>
            <a:off x="7834375" y="418981"/>
            <a:ext cx="1194280" cy="2779416"/>
          </a:xfrm>
          <a:prstGeom prst="rect">
            <a:avLst/>
          </a:prstGeom>
        </p:spPr>
      </p:pic>
    </p:spTree>
    <p:extLst>
      <p:ext uri="{BB962C8B-B14F-4D97-AF65-F5344CB8AC3E}">
        <p14:creationId xmlns:p14="http://schemas.microsoft.com/office/powerpoint/2010/main" val="1504453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title" idx="4294967295"/>
          </p:nvPr>
        </p:nvSpPr>
        <p:spPr>
          <a:xfrm>
            <a:off x="612949" y="0"/>
            <a:ext cx="7904159" cy="857250"/>
          </a:xfrm>
          <a:prstGeom prst="rect">
            <a:avLst/>
          </a:prstGeom>
        </p:spPr>
        <p:txBody>
          <a:bodyPr spcFirstLastPara="1" wrap="square" lIns="91425" tIns="91425" rIns="91425" bIns="91425" anchor="b" anchorCtr="0">
            <a:noAutofit/>
          </a:bodyPr>
          <a:lstStyle/>
          <a:p>
            <a:r>
              <a:rPr lang="ro-RO" sz="3600"/>
              <a:t>IERARHIA</a:t>
            </a:r>
            <a:endParaRPr lang="en-US" sz="3600"/>
          </a:p>
        </p:txBody>
      </p:sp>
      <p:sp>
        <p:nvSpPr>
          <p:cNvPr id="18" name="Shape 115">
            <a:extLst>
              <a:ext uri="{FF2B5EF4-FFF2-40B4-BE49-F238E27FC236}">
                <a16:creationId xmlns:a16="http://schemas.microsoft.com/office/drawing/2014/main" id="{E27FA81D-8455-4509-AF47-CE57B37A0C5F}"/>
              </a:ext>
            </a:extLst>
          </p:cNvPr>
          <p:cNvSpPr/>
          <p:nvPr/>
        </p:nvSpPr>
        <p:spPr>
          <a:xfrm>
            <a:off x="6174549" y="4808878"/>
            <a:ext cx="2794000" cy="318610"/>
          </a:xfrm>
          <a:prstGeom prst="rect">
            <a:avLst/>
          </a:prstGeom>
          <a:solidFill>
            <a:srgbClr val="FFFFFF">
              <a:alpha val="53460"/>
            </a:srgbClr>
          </a:solidFill>
          <a:ln w="28575" cap="flat" cmpd="sng">
            <a:solidFill>
              <a:srgbClr val="403228"/>
            </a:solidFill>
            <a:prstDash val="solid"/>
            <a:miter lim="8000"/>
            <a:headEnd type="none" w="med" len="med"/>
            <a:tailEnd type="none" w="med" len="med"/>
          </a:ln>
        </p:spPr>
        <p:txBody>
          <a:bodyPr spcFirstLastPara="1" wrap="square" lIns="91425" tIns="91425" rIns="91425" bIns="91425" anchor="ctr" anchorCtr="0">
            <a:noAutofit/>
          </a:bodyPr>
          <a:lstStyle/>
          <a:p>
            <a:pPr lvl="0">
              <a:buClr>
                <a:schemeClr val="dk1"/>
              </a:buClr>
              <a:buSzPts val="1100"/>
            </a:pPr>
            <a:r>
              <a:rPr lang="ro-RO" sz="1600">
                <a:solidFill>
                  <a:srgbClr val="1D1D1B"/>
                </a:solidFill>
                <a:latin typeface="Cinzel" panose="020B0604020202020204" charset="0"/>
              </a:rPr>
              <a:t>NOBILI ȘI PREOȚI</a:t>
            </a:r>
            <a:endParaRPr sz="1600">
              <a:solidFill>
                <a:srgbClr val="1D1D1B"/>
              </a:solidFill>
              <a:latin typeface="Cinzel" panose="020B0604020202020204" charset="0"/>
            </a:endParaRPr>
          </a:p>
        </p:txBody>
      </p:sp>
      <p:sp>
        <p:nvSpPr>
          <p:cNvPr id="10" name="Shape 252">
            <a:extLst>
              <a:ext uri="{FF2B5EF4-FFF2-40B4-BE49-F238E27FC236}">
                <a16:creationId xmlns:a16="http://schemas.microsoft.com/office/drawing/2014/main" id="{79F19E30-9B20-4AD4-B249-C51A93F9118D}"/>
              </a:ext>
            </a:extLst>
          </p:cNvPr>
          <p:cNvSpPr/>
          <p:nvPr/>
        </p:nvSpPr>
        <p:spPr>
          <a:xfrm>
            <a:off x="8253699" y="4867487"/>
            <a:ext cx="526818" cy="241677"/>
          </a:xfrm>
          <a:custGeom>
            <a:avLst/>
            <a:gdLst/>
            <a:ahLst/>
            <a:cxnLst/>
            <a:rect l="0" t="0" r="0" b="0"/>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4032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4" name="Picture 3">
            <a:extLst>
              <a:ext uri="{FF2B5EF4-FFF2-40B4-BE49-F238E27FC236}">
                <a16:creationId xmlns:a16="http://schemas.microsoft.com/office/drawing/2014/main" id="{D1A1D620-F804-43FD-A3B2-B55EE1D0B73E}"/>
              </a:ext>
            </a:extLst>
          </p:cNvPr>
          <p:cNvPicPr>
            <a:picLocks noChangeAspect="1"/>
          </p:cNvPicPr>
          <p:nvPr/>
        </p:nvPicPr>
        <p:blipFill>
          <a:blip r:embed="rId3"/>
          <a:stretch>
            <a:fillRect/>
          </a:stretch>
        </p:blipFill>
        <p:spPr>
          <a:xfrm>
            <a:off x="175452" y="1129007"/>
            <a:ext cx="2794000" cy="3708400"/>
          </a:xfrm>
          <a:prstGeom prst="rect">
            <a:avLst/>
          </a:prstGeom>
        </p:spPr>
      </p:pic>
      <p:pic>
        <p:nvPicPr>
          <p:cNvPr id="7" name="Picture 6">
            <a:extLst>
              <a:ext uri="{FF2B5EF4-FFF2-40B4-BE49-F238E27FC236}">
                <a16:creationId xmlns:a16="http://schemas.microsoft.com/office/drawing/2014/main" id="{FF8D39C0-9FF7-4555-BBA5-B35275DC4B5F}"/>
              </a:ext>
            </a:extLst>
          </p:cNvPr>
          <p:cNvPicPr>
            <a:picLocks noChangeAspect="1"/>
          </p:cNvPicPr>
          <p:nvPr/>
        </p:nvPicPr>
        <p:blipFill>
          <a:blip r:embed="rId4"/>
          <a:stretch>
            <a:fillRect/>
          </a:stretch>
        </p:blipFill>
        <p:spPr>
          <a:xfrm>
            <a:off x="6174549" y="1129007"/>
            <a:ext cx="2794000" cy="3676650"/>
          </a:xfrm>
          <a:prstGeom prst="rect">
            <a:avLst/>
          </a:prstGeom>
        </p:spPr>
      </p:pic>
      <p:sp>
        <p:nvSpPr>
          <p:cNvPr id="11" name="Shape 115">
            <a:extLst>
              <a:ext uri="{FF2B5EF4-FFF2-40B4-BE49-F238E27FC236}">
                <a16:creationId xmlns:a16="http://schemas.microsoft.com/office/drawing/2014/main" id="{9FF58269-0D0F-43CF-B22B-1986ED7FBFDF}"/>
              </a:ext>
            </a:extLst>
          </p:cNvPr>
          <p:cNvSpPr/>
          <p:nvPr/>
        </p:nvSpPr>
        <p:spPr>
          <a:xfrm>
            <a:off x="175451" y="4808809"/>
            <a:ext cx="2794000" cy="318610"/>
          </a:xfrm>
          <a:prstGeom prst="rect">
            <a:avLst/>
          </a:prstGeom>
          <a:solidFill>
            <a:srgbClr val="FFFFFF">
              <a:alpha val="53460"/>
            </a:srgbClr>
          </a:solidFill>
          <a:ln w="28575" cap="flat" cmpd="sng">
            <a:solidFill>
              <a:srgbClr val="403228"/>
            </a:solidFill>
            <a:prstDash val="solid"/>
            <a:miter lim="8000"/>
            <a:headEnd type="none" w="med" len="med"/>
            <a:tailEnd type="none" w="med" len="med"/>
          </a:ln>
        </p:spPr>
        <p:txBody>
          <a:bodyPr spcFirstLastPara="1" wrap="square" lIns="91425" tIns="91425" rIns="91425" bIns="91425" anchor="ctr" anchorCtr="0">
            <a:noAutofit/>
          </a:bodyPr>
          <a:lstStyle/>
          <a:p>
            <a:pPr lvl="0">
              <a:buClr>
                <a:schemeClr val="dk1"/>
              </a:buClr>
              <a:buSzPts val="1100"/>
            </a:pPr>
            <a:r>
              <a:rPr lang="ro-RO" sz="1600" spc="-300">
                <a:solidFill>
                  <a:srgbClr val="1D1D1B"/>
                </a:solidFill>
                <a:latin typeface="Cinzel" panose="020B0604020202020204" charset="0"/>
              </a:rPr>
              <a:t>NOBI LI,   RĂZBOINICI   ȘI   PREOȚI</a:t>
            </a:r>
            <a:endParaRPr sz="1600" spc="-300">
              <a:solidFill>
                <a:srgbClr val="1D1D1B"/>
              </a:solidFill>
              <a:latin typeface="Cinzel" panose="020B0604020202020204" charset="0"/>
            </a:endParaRPr>
          </a:p>
        </p:txBody>
      </p:sp>
      <p:sp>
        <p:nvSpPr>
          <p:cNvPr id="12" name="Shape 252">
            <a:extLst>
              <a:ext uri="{FF2B5EF4-FFF2-40B4-BE49-F238E27FC236}">
                <a16:creationId xmlns:a16="http://schemas.microsoft.com/office/drawing/2014/main" id="{08596795-F0CB-4F86-9E52-8B2927FA1548}"/>
              </a:ext>
            </a:extLst>
          </p:cNvPr>
          <p:cNvSpPr/>
          <p:nvPr/>
        </p:nvSpPr>
        <p:spPr>
          <a:xfrm>
            <a:off x="2392078" y="4836151"/>
            <a:ext cx="526818" cy="241677"/>
          </a:xfrm>
          <a:custGeom>
            <a:avLst/>
            <a:gdLst/>
            <a:ahLst/>
            <a:cxnLst/>
            <a:rect l="0" t="0" r="0" b="0"/>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4032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Text Placeholder 1">
            <a:extLst>
              <a:ext uri="{FF2B5EF4-FFF2-40B4-BE49-F238E27FC236}">
                <a16:creationId xmlns:a16="http://schemas.microsoft.com/office/drawing/2014/main" id="{6634DB1D-C23A-441D-959A-C709DA5C0FEF}"/>
              </a:ext>
            </a:extLst>
          </p:cNvPr>
          <p:cNvSpPr txBox="1">
            <a:spLocks/>
          </p:cNvSpPr>
          <p:nvPr/>
        </p:nvSpPr>
        <p:spPr>
          <a:xfrm>
            <a:off x="2969450" y="1129007"/>
            <a:ext cx="3205099" cy="40144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926940"/>
              </a:buClr>
              <a:buSzPts val="2400"/>
              <a:buFont typeface="Libre Baskerville"/>
              <a:buChar char="✣"/>
              <a:defRPr sz="2400" b="0" i="0" u="none" strike="noStrike" cap="none">
                <a:solidFill>
                  <a:srgbClr val="403228"/>
                </a:solidFill>
                <a:latin typeface="Libre Baskerville"/>
                <a:ea typeface="Libre Baskerville"/>
                <a:cs typeface="Libre Baskerville"/>
                <a:sym typeface="Libre Baskerville"/>
              </a:defRPr>
            </a:lvl1pPr>
            <a:lvl2pPr marL="914400" marR="0" lvl="1" indent="-355600" algn="l" rtl="0">
              <a:lnSpc>
                <a:spcPct val="100000"/>
              </a:lnSpc>
              <a:spcBef>
                <a:spcPts val="0"/>
              </a:spcBef>
              <a:spcAft>
                <a:spcPts val="0"/>
              </a:spcAft>
              <a:buClr>
                <a:srgbClr val="926940"/>
              </a:buClr>
              <a:buSzPts val="2000"/>
              <a:buFont typeface="Libre Baskerville"/>
              <a:buChar char="⨳"/>
              <a:defRPr sz="2000" b="0" i="0" u="none" strike="noStrike" cap="none">
                <a:solidFill>
                  <a:srgbClr val="403228"/>
                </a:solidFill>
                <a:latin typeface="Libre Baskerville"/>
                <a:ea typeface="Libre Baskerville"/>
                <a:cs typeface="Libre Baskerville"/>
                <a:sym typeface="Libre Baskerville"/>
              </a:defRPr>
            </a:lvl2pPr>
            <a:lvl3pPr marL="1371600" marR="0" lvl="2" indent="-355600" algn="l" rtl="0">
              <a:lnSpc>
                <a:spcPct val="100000"/>
              </a:lnSpc>
              <a:spcBef>
                <a:spcPts val="0"/>
              </a:spcBef>
              <a:spcAft>
                <a:spcPts val="0"/>
              </a:spcAft>
              <a:buClr>
                <a:srgbClr val="926940"/>
              </a:buClr>
              <a:buSzPts val="2000"/>
              <a:buFont typeface="Libre Baskerville"/>
              <a:buChar char="■"/>
              <a:defRPr sz="2000" b="0" i="0" u="none" strike="noStrike" cap="none">
                <a:solidFill>
                  <a:srgbClr val="403228"/>
                </a:solidFill>
                <a:latin typeface="Libre Baskerville"/>
                <a:ea typeface="Libre Baskerville"/>
                <a:cs typeface="Libre Baskerville"/>
                <a:sym typeface="Libre Baskerville"/>
              </a:defRPr>
            </a:lvl3pPr>
            <a:lvl4pPr marL="1828800" marR="0" lvl="3" indent="-330200" algn="l" rtl="0">
              <a:lnSpc>
                <a:spcPct val="100000"/>
              </a:lnSpc>
              <a:spcBef>
                <a:spcPts val="0"/>
              </a:spcBef>
              <a:spcAft>
                <a:spcPts val="0"/>
              </a:spcAft>
              <a:buClr>
                <a:srgbClr val="926940"/>
              </a:buClr>
              <a:buSzPts val="1600"/>
              <a:buFont typeface="Libre Baskerville"/>
              <a:buChar char="●"/>
              <a:defRPr sz="1600" b="0" i="0" u="none" strike="noStrike" cap="none">
                <a:solidFill>
                  <a:srgbClr val="403228"/>
                </a:solidFill>
                <a:latin typeface="Libre Baskerville"/>
                <a:ea typeface="Libre Baskerville"/>
                <a:cs typeface="Libre Baskerville"/>
                <a:sym typeface="Libre Baskerville"/>
              </a:defRPr>
            </a:lvl4pPr>
            <a:lvl5pPr marL="2286000" marR="0" lvl="4" indent="-330200" algn="l" rtl="0">
              <a:lnSpc>
                <a:spcPct val="100000"/>
              </a:lnSpc>
              <a:spcBef>
                <a:spcPts val="0"/>
              </a:spcBef>
              <a:spcAft>
                <a:spcPts val="0"/>
              </a:spcAft>
              <a:buClr>
                <a:srgbClr val="926940"/>
              </a:buClr>
              <a:buSzPts val="1600"/>
              <a:buFont typeface="Libre Baskerville"/>
              <a:buChar char="○"/>
              <a:defRPr sz="1600" b="0" i="0" u="none" strike="noStrike" cap="none">
                <a:solidFill>
                  <a:srgbClr val="403228"/>
                </a:solidFill>
                <a:latin typeface="Libre Baskerville"/>
                <a:ea typeface="Libre Baskerville"/>
                <a:cs typeface="Libre Baskerville"/>
                <a:sym typeface="Libre Baskerville"/>
              </a:defRPr>
            </a:lvl5pPr>
            <a:lvl6pPr marL="2743200" marR="0" lvl="5" indent="-330200" algn="l" rtl="0">
              <a:lnSpc>
                <a:spcPct val="100000"/>
              </a:lnSpc>
              <a:spcBef>
                <a:spcPts val="0"/>
              </a:spcBef>
              <a:spcAft>
                <a:spcPts val="0"/>
              </a:spcAft>
              <a:buClr>
                <a:srgbClr val="926940"/>
              </a:buClr>
              <a:buSzPts val="1600"/>
              <a:buFont typeface="Libre Baskerville"/>
              <a:buChar char="■"/>
              <a:defRPr sz="1600" b="0" i="0" u="none" strike="noStrike" cap="none">
                <a:solidFill>
                  <a:srgbClr val="403228"/>
                </a:solidFill>
                <a:latin typeface="Libre Baskerville"/>
                <a:ea typeface="Libre Baskerville"/>
                <a:cs typeface="Libre Baskerville"/>
                <a:sym typeface="Libre Baskerville"/>
              </a:defRPr>
            </a:lvl6pPr>
            <a:lvl7pPr marL="3200400" marR="0" lvl="6" indent="-330200" algn="l" rtl="0">
              <a:lnSpc>
                <a:spcPct val="100000"/>
              </a:lnSpc>
              <a:spcBef>
                <a:spcPts val="0"/>
              </a:spcBef>
              <a:spcAft>
                <a:spcPts val="0"/>
              </a:spcAft>
              <a:buClr>
                <a:srgbClr val="403228"/>
              </a:buClr>
              <a:buSzPts val="1600"/>
              <a:buFont typeface="Libre Baskerville"/>
              <a:buChar char="●"/>
              <a:defRPr sz="1600" b="0" i="0" u="none" strike="noStrike" cap="none">
                <a:solidFill>
                  <a:srgbClr val="403228"/>
                </a:solidFill>
                <a:latin typeface="Libre Baskerville"/>
                <a:ea typeface="Libre Baskerville"/>
                <a:cs typeface="Libre Baskerville"/>
                <a:sym typeface="Libre Baskerville"/>
              </a:defRPr>
            </a:lvl7pPr>
            <a:lvl8pPr marL="3657600" marR="0" lvl="7" indent="-330200" algn="l" rtl="0">
              <a:lnSpc>
                <a:spcPct val="100000"/>
              </a:lnSpc>
              <a:spcBef>
                <a:spcPts val="0"/>
              </a:spcBef>
              <a:spcAft>
                <a:spcPts val="0"/>
              </a:spcAft>
              <a:buClr>
                <a:srgbClr val="403228"/>
              </a:buClr>
              <a:buSzPts val="1600"/>
              <a:buFont typeface="Libre Baskerville"/>
              <a:buChar char="○"/>
              <a:defRPr sz="1600" b="0" i="0" u="none" strike="noStrike" cap="none">
                <a:solidFill>
                  <a:srgbClr val="403228"/>
                </a:solidFill>
                <a:latin typeface="Libre Baskerville"/>
                <a:ea typeface="Libre Baskerville"/>
                <a:cs typeface="Libre Baskerville"/>
                <a:sym typeface="Libre Baskerville"/>
              </a:defRPr>
            </a:lvl8pPr>
            <a:lvl9pPr marL="4114800" marR="0" lvl="8" indent="-330200" algn="l" rtl="0">
              <a:lnSpc>
                <a:spcPct val="100000"/>
              </a:lnSpc>
              <a:spcBef>
                <a:spcPts val="0"/>
              </a:spcBef>
              <a:spcAft>
                <a:spcPts val="0"/>
              </a:spcAft>
              <a:buClr>
                <a:srgbClr val="403228"/>
              </a:buClr>
              <a:buSzPts val="1600"/>
              <a:buFont typeface="Libre Baskerville"/>
              <a:buChar char="■"/>
              <a:defRPr sz="1600" b="0" i="0" u="none" strike="noStrike" cap="none">
                <a:solidFill>
                  <a:srgbClr val="403228"/>
                </a:solidFill>
                <a:latin typeface="Libre Baskerville"/>
                <a:ea typeface="Libre Baskerville"/>
                <a:cs typeface="Libre Baskerville"/>
                <a:sym typeface="Libre Baskerville"/>
              </a:defRPr>
            </a:lvl9pPr>
          </a:lstStyle>
          <a:p>
            <a:pPr marL="76200" indent="0">
              <a:spcBef>
                <a:spcPts val="100"/>
              </a:spcBef>
              <a:buNone/>
            </a:pPr>
            <a:r>
              <a:rPr lang="ro-RO" sz="1600"/>
              <a:t>Societatea egipteană a fost extrem de stratificată. Fermierii au constituit cea mai mare parte a populației, produsele agricole erau deținute de stat, temple sau de o familie nobilă care deținea pământul. Fermierii erau supuși unui sistem de muncă forțată și neplătită impusă de stat pentru executarea unor lucrări la proiecte publice, fiind nevoiți să lucreze la proiectele de irigații sau de construcții...</a:t>
            </a:r>
          </a:p>
        </p:txBody>
      </p:sp>
    </p:spTree>
    <p:extLst>
      <p:ext uri="{BB962C8B-B14F-4D97-AF65-F5344CB8AC3E}">
        <p14:creationId xmlns:p14="http://schemas.microsoft.com/office/powerpoint/2010/main" val="4247837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pic>
        <p:nvPicPr>
          <p:cNvPr id="4" name="Picture 3">
            <a:extLst>
              <a:ext uri="{FF2B5EF4-FFF2-40B4-BE49-F238E27FC236}">
                <a16:creationId xmlns:a16="http://schemas.microsoft.com/office/drawing/2014/main" id="{0521B873-7F07-4B60-9FE9-B33180DB3DEF}"/>
              </a:ext>
            </a:extLst>
          </p:cNvPr>
          <p:cNvPicPr>
            <a:picLocks noChangeAspect="1"/>
          </p:cNvPicPr>
          <p:nvPr/>
        </p:nvPicPr>
        <p:blipFill>
          <a:blip r:embed="rId3"/>
          <a:stretch>
            <a:fillRect/>
          </a:stretch>
        </p:blipFill>
        <p:spPr>
          <a:xfrm>
            <a:off x="7312377" y="1613978"/>
            <a:ext cx="1600932" cy="1600932"/>
          </a:xfrm>
          <a:prstGeom prst="rect">
            <a:avLst/>
          </a:prstGeom>
        </p:spPr>
      </p:pic>
      <p:sp>
        <p:nvSpPr>
          <p:cNvPr id="2" name="Text Placeholder 1">
            <a:extLst>
              <a:ext uri="{FF2B5EF4-FFF2-40B4-BE49-F238E27FC236}">
                <a16:creationId xmlns:a16="http://schemas.microsoft.com/office/drawing/2014/main" id="{99E81E72-9849-4D5C-AE1F-8F989C84160C}"/>
              </a:ext>
            </a:extLst>
          </p:cNvPr>
          <p:cNvSpPr>
            <a:spLocks noGrp="1"/>
          </p:cNvSpPr>
          <p:nvPr>
            <p:ph type="body" idx="4294967295"/>
          </p:nvPr>
        </p:nvSpPr>
        <p:spPr>
          <a:xfrm>
            <a:off x="0" y="703385"/>
            <a:ext cx="9144000" cy="4440115"/>
          </a:xfrm>
        </p:spPr>
        <p:txBody>
          <a:bodyPr>
            <a:noAutofit/>
          </a:bodyPr>
          <a:lstStyle/>
          <a:p>
            <a:pPr>
              <a:spcBef>
                <a:spcPts val="100"/>
              </a:spcBef>
            </a:pPr>
            <a:r>
              <a:rPr lang="ro-RO" sz="1600"/>
              <a:t>Șeful sistemului juridic era faraonul , care era responsabil de adoptarea legilor și</a:t>
            </a:r>
          </a:p>
          <a:p>
            <a:pPr marL="76200" indent="0">
              <a:spcBef>
                <a:spcPts val="100"/>
              </a:spcBef>
              <a:buNone/>
            </a:pPr>
            <a:r>
              <a:rPr lang="ro-RO" sz="1600"/>
              <a:t>menținerea legii și ordinii, un concept menționat de vechii egipteni ca Ma’at.</a:t>
            </a:r>
          </a:p>
          <a:p>
            <a:pPr>
              <a:spcBef>
                <a:spcPts val="100"/>
              </a:spcBef>
            </a:pPr>
            <a:r>
              <a:rPr lang="ro-RO" sz="1600"/>
              <a:t>Egiptul antic ce au supraviețuit, documente judiciare arată că legea egipteană fost</a:t>
            </a:r>
          </a:p>
          <a:p>
            <a:pPr marL="76200" indent="0">
              <a:spcBef>
                <a:spcPts val="100"/>
              </a:spcBef>
              <a:buNone/>
            </a:pPr>
            <a:r>
              <a:rPr lang="ro-RO" sz="1600"/>
              <a:t>bazată pe o vedere de bun-simț al binelui și răului, care a subliniat</a:t>
            </a:r>
          </a:p>
          <a:p>
            <a:pPr marL="76200" indent="0">
              <a:spcBef>
                <a:spcPts val="100"/>
              </a:spcBef>
              <a:buNone/>
            </a:pPr>
            <a:r>
              <a:rPr lang="ro-RO" sz="1600"/>
              <a:t>în a ajunge la acorduri și rezolvarea conflictelor, mai degrabă decât </a:t>
            </a:r>
          </a:p>
          <a:p>
            <a:pPr marL="76200" indent="0">
              <a:spcBef>
                <a:spcPts val="100"/>
              </a:spcBef>
              <a:buNone/>
            </a:pPr>
            <a:r>
              <a:rPr lang="ro-RO" sz="1600"/>
              <a:t>aderarea la un set complicat de statuturi. Consiliile locale ale</a:t>
            </a:r>
          </a:p>
          <a:p>
            <a:pPr marL="76200" indent="0">
              <a:spcBef>
                <a:spcPts val="100"/>
              </a:spcBef>
              <a:buNone/>
            </a:pPr>
            <a:r>
              <a:rPr lang="ro-RO" sz="1600"/>
              <a:t>bătrânilor (Kenbet), erau responsabile de guvernarea în procese </a:t>
            </a:r>
          </a:p>
          <a:p>
            <a:pPr marL="76200" indent="0">
              <a:spcBef>
                <a:spcPts val="100"/>
              </a:spcBef>
              <a:buNone/>
            </a:pPr>
            <a:r>
              <a:rPr lang="ro-RO" sz="1600"/>
              <a:t>care implicau cererile mici si dispute minore. Cazuri mai grave care </a:t>
            </a:r>
          </a:p>
          <a:p>
            <a:pPr marL="76200" indent="0">
              <a:spcBef>
                <a:spcPts val="100"/>
              </a:spcBef>
              <a:buNone/>
            </a:pPr>
            <a:r>
              <a:rPr lang="ro-RO" sz="1600"/>
              <a:t>implicau crimele, tranzacțiile cu terenuri mari și jefuirea </a:t>
            </a:r>
          </a:p>
          <a:p>
            <a:pPr marL="76200" indent="0">
              <a:spcBef>
                <a:spcPts val="100"/>
              </a:spcBef>
              <a:buNone/>
            </a:pPr>
            <a:r>
              <a:rPr lang="ro-RO" sz="1600"/>
              <a:t>mormintelor erau menționate la marele Kenbet, unde prezidau </a:t>
            </a:r>
          </a:p>
          <a:p>
            <a:pPr marL="76200" indent="0">
              <a:spcBef>
                <a:spcPts val="100"/>
              </a:spcBef>
              <a:buNone/>
            </a:pPr>
            <a:r>
              <a:rPr lang="ro-RO" sz="1600"/>
              <a:t>vizirul sau faraonul.</a:t>
            </a:r>
          </a:p>
          <a:p>
            <a:pPr>
              <a:spcBef>
                <a:spcPts val="100"/>
              </a:spcBef>
            </a:pPr>
            <a:r>
              <a:rPr lang="en-US" sz="1600"/>
              <a:t>Pedepsele pentru infracțiuni minore implicau amenzi, bătăi, mutilări faciale sau</a:t>
            </a:r>
            <a:endParaRPr lang="ro-RO" sz="1600"/>
          </a:p>
          <a:p>
            <a:pPr marL="76200" indent="0">
              <a:spcBef>
                <a:spcPts val="100"/>
              </a:spcBef>
              <a:buNone/>
            </a:pPr>
            <a:r>
              <a:rPr lang="en-US" sz="1600"/>
              <a:t>exilul, în funcție de gravitatea infracțiunii. Infracțiuni grave, cum ar fi crima si jefuirea unui mormânt erau pedepsiți prin execuție, efectuate prin decapitare, înec, sau tragerea în țeapă. Pedeapsa putea fi extinsă și aplicată și familiei criminalului. </a:t>
            </a:r>
            <a:endParaRPr lang="ro-RO" sz="1600"/>
          </a:p>
          <a:p>
            <a:pPr marL="76200" indent="0">
              <a:spcBef>
                <a:spcPts val="100"/>
              </a:spcBef>
              <a:buNone/>
            </a:pPr>
            <a:endParaRPr lang="ro-RO" sz="1600"/>
          </a:p>
          <a:p>
            <a:pPr>
              <a:spcBef>
                <a:spcPts val="100"/>
              </a:spcBef>
            </a:pPr>
            <a:endParaRPr lang="ro-RO" sz="1600"/>
          </a:p>
        </p:txBody>
      </p:sp>
      <p:sp>
        <p:nvSpPr>
          <p:cNvPr id="48" name="Shape 48"/>
          <p:cNvSpPr txBox="1">
            <a:spLocks noGrp="1"/>
          </p:cNvSpPr>
          <p:nvPr>
            <p:ph type="title" idx="4294967295"/>
          </p:nvPr>
        </p:nvSpPr>
        <p:spPr>
          <a:xfrm>
            <a:off x="612949" y="0"/>
            <a:ext cx="7904159" cy="857250"/>
          </a:xfrm>
          <a:prstGeom prst="rect">
            <a:avLst/>
          </a:prstGeom>
        </p:spPr>
        <p:txBody>
          <a:bodyPr spcFirstLastPara="1" wrap="square" lIns="91425" tIns="91425" rIns="91425" bIns="91425" anchor="b" anchorCtr="0">
            <a:noAutofit/>
          </a:bodyPr>
          <a:lstStyle/>
          <a:p>
            <a:r>
              <a:rPr lang="ro-RO" sz="3600"/>
              <a:t>SISTEMUL JURIDIC</a:t>
            </a:r>
            <a:endParaRPr lang="en-US" sz="3600"/>
          </a:p>
        </p:txBody>
      </p:sp>
      <p:sp>
        <p:nvSpPr>
          <p:cNvPr id="18" name="Shape 115">
            <a:extLst>
              <a:ext uri="{FF2B5EF4-FFF2-40B4-BE49-F238E27FC236}">
                <a16:creationId xmlns:a16="http://schemas.microsoft.com/office/drawing/2014/main" id="{E27FA81D-8455-4509-AF47-CE57B37A0C5F}"/>
              </a:ext>
            </a:extLst>
          </p:cNvPr>
          <p:cNvSpPr/>
          <p:nvPr/>
        </p:nvSpPr>
        <p:spPr>
          <a:xfrm>
            <a:off x="7312377" y="3181884"/>
            <a:ext cx="1600932" cy="274703"/>
          </a:xfrm>
          <a:prstGeom prst="rect">
            <a:avLst/>
          </a:prstGeom>
          <a:solidFill>
            <a:srgbClr val="FFFFFF">
              <a:alpha val="53460"/>
            </a:srgbClr>
          </a:solidFill>
          <a:ln w="28575" cap="flat" cmpd="sng">
            <a:solidFill>
              <a:srgbClr val="403228"/>
            </a:solidFill>
            <a:prstDash val="solid"/>
            <a:miter lim="8000"/>
            <a:headEnd type="none" w="med" len="med"/>
            <a:tailEnd type="none" w="med" len="med"/>
          </a:ln>
        </p:spPr>
        <p:txBody>
          <a:bodyPr spcFirstLastPara="1" wrap="square" lIns="91425" tIns="91425" rIns="91425" bIns="91425" anchor="ctr" anchorCtr="0">
            <a:noAutofit/>
          </a:bodyPr>
          <a:lstStyle/>
          <a:p>
            <a:pPr lvl="0">
              <a:buClr>
                <a:schemeClr val="dk1"/>
              </a:buClr>
              <a:buSzPts val="1100"/>
            </a:pPr>
            <a:r>
              <a:rPr lang="ro-RO" sz="1600" spc="300">
                <a:solidFill>
                  <a:srgbClr val="1D1D1B"/>
                </a:solidFill>
                <a:latin typeface="Cinzel" panose="020B0604020202020204" charset="0"/>
              </a:rPr>
              <a:t>SCRIB</a:t>
            </a:r>
            <a:endParaRPr sz="1600" spc="300">
              <a:solidFill>
                <a:srgbClr val="1D1D1B"/>
              </a:solidFill>
              <a:latin typeface="Cinzel" panose="020B0604020202020204" charset="0"/>
            </a:endParaRPr>
          </a:p>
        </p:txBody>
      </p:sp>
      <p:sp>
        <p:nvSpPr>
          <p:cNvPr id="10" name="Shape 252">
            <a:extLst>
              <a:ext uri="{FF2B5EF4-FFF2-40B4-BE49-F238E27FC236}">
                <a16:creationId xmlns:a16="http://schemas.microsoft.com/office/drawing/2014/main" id="{79F19E30-9B20-4AD4-B249-C51A93F9118D}"/>
              </a:ext>
            </a:extLst>
          </p:cNvPr>
          <p:cNvSpPr/>
          <p:nvPr/>
        </p:nvSpPr>
        <p:spPr>
          <a:xfrm flipH="1">
            <a:off x="8517107" y="3214910"/>
            <a:ext cx="305345" cy="241677"/>
          </a:xfrm>
          <a:custGeom>
            <a:avLst/>
            <a:gdLst/>
            <a:ahLst/>
            <a:cxnLst/>
            <a:rect l="0" t="0" r="0" b="0"/>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4032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28169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 name="Text Placeholder 1">
            <a:extLst>
              <a:ext uri="{FF2B5EF4-FFF2-40B4-BE49-F238E27FC236}">
                <a16:creationId xmlns:a16="http://schemas.microsoft.com/office/drawing/2014/main" id="{99E81E72-9849-4D5C-AE1F-8F989C84160C}"/>
              </a:ext>
            </a:extLst>
          </p:cNvPr>
          <p:cNvSpPr>
            <a:spLocks noGrp="1"/>
          </p:cNvSpPr>
          <p:nvPr>
            <p:ph type="body" idx="4294967295"/>
          </p:nvPr>
        </p:nvSpPr>
        <p:spPr>
          <a:xfrm>
            <a:off x="-1" y="763675"/>
            <a:ext cx="9144000" cy="4001565"/>
          </a:xfrm>
        </p:spPr>
        <p:txBody>
          <a:bodyPr/>
          <a:lstStyle/>
          <a:p>
            <a:r>
              <a:rPr lang="en-US" sz="1600" b="1"/>
              <a:t>Egiptul antic</a:t>
            </a:r>
            <a:r>
              <a:rPr lang="en-US" sz="1600"/>
              <a:t> a fost o veche civilizație din nord-estul Africii, </a:t>
            </a:r>
            <a:r>
              <a:rPr lang="ro-RO" sz="1600"/>
              <a:t>concentrată în </a:t>
            </a:r>
            <a:r>
              <a:rPr lang="en-US" sz="1600"/>
              <a:t>zonel</a:t>
            </a:r>
            <a:r>
              <a:rPr lang="ro-RO" sz="1600"/>
              <a:t>e</a:t>
            </a:r>
            <a:r>
              <a:rPr lang="en-US" sz="1600"/>
              <a:t> joase de-a lungul fluviului Nil, pe suprafața actuală a </a:t>
            </a:r>
            <a:r>
              <a:rPr lang="ro-RO" sz="1600"/>
              <a:t>țării arabă </a:t>
            </a:r>
            <a:r>
              <a:rPr lang="en-US" sz="1600"/>
              <a:t>Egipt.</a:t>
            </a:r>
            <a:r>
              <a:rPr lang="ro-RO" sz="1600"/>
              <a:t> Este una dintre cele șase civilizații istorice care apar în mod idependent.</a:t>
            </a:r>
            <a:r>
              <a:rPr lang="en-US" sz="1600"/>
              <a:t> Civilizația egipteană s-a format în jurul anilor 3150 î.Hr. (în conformitate cu cronologia egipteană convențională), prin unificarea politică a Egiptului de Sus și a Egiptului de Jos sub conducerea primului faraon. Istoria Egiptului antic se împarte într-o serie de regate stabile Vechiul Regat Egiptean, Regatul Mijlociu Egiptean și Noul Regat Egiptean separate prin perioade de instabilitate relativă cunoscute sub numele de perioade intermediare.</a:t>
            </a:r>
            <a:endParaRPr lang="ro-RO" sz="1600"/>
          </a:p>
          <a:p>
            <a:r>
              <a:rPr lang="ro-RO" sz="1600"/>
              <a:t>Egiptul a ajuns la apogeul puterii sale în timpul Noului Regat, în perioada Ramesside. Sub domnia Cleopatrei, Egiptul a fost cucerit de romani și a devenit o provincie romană.</a:t>
            </a:r>
          </a:p>
          <a:p>
            <a:r>
              <a:rPr lang="en-US" sz="1600"/>
              <a:t>Succesul civilizației </a:t>
            </a:r>
            <a:r>
              <a:rPr lang="ro-RO" sz="1600"/>
              <a:t>provine din </a:t>
            </a:r>
            <a:r>
              <a:rPr lang="en-US" sz="1600"/>
              <a:t>capacității de a exploata eficient zonele fertile de-a lungul văii Nilului</a:t>
            </a:r>
            <a:r>
              <a:rPr lang="ro-RO" sz="1600"/>
              <a:t>, s</a:t>
            </a:r>
            <a:r>
              <a:rPr lang="en-US" sz="1600"/>
              <a:t>urplusul de recolte provenit din exploatarea inundațiilor și a sistemului de irigații</a:t>
            </a:r>
            <a:r>
              <a:rPr lang="ro-RO" sz="1600"/>
              <a:t>, </a:t>
            </a:r>
            <a:r>
              <a:rPr lang="en-US" sz="1600"/>
              <a:t>resursele alimentare bogate </a:t>
            </a:r>
            <a:r>
              <a:rPr lang="ro-RO" sz="1600"/>
              <a:t>care </a:t>
            </a:r>
            <a:r>
              <a:rPr lang="en-US" sz="1600"/>
              <a:t>au putut susține exploatarea mineralelor dezvoltarea un sistem de scriere timpuriu</a:t>
            </a:r>
            <a:r>
              <a:rPr lang="ro-RO" sz="1600"/>
              <a:t> etc.</a:t>
            </a:r>
          </a:p>
        </p:txBody>
      </p:sp>
      <p:sp>
        <p:nvSpPr>
          <p:cNvPr id="48" name="Shape 48"/>
          <p:cNvSpPr txBox="1">
            <a:spLocks noGrp="1"/>
          </p:cNvSpPr>
          <p:nvPr>
            <p:ph type="title" idx="4294967295"/>
          </p:nvPr>
        </p:nvSpPr>
        <p:spPr>
          <a:xfrm>
            <a:off x="1887536" y="0"/>
            <a:ext cx="5368925" cy="85725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ro-RO" sz="3600" dirty="0"/>
              <a:t>INTRODUCERE</a:t>
            </a:r>
            <a:endParaRPr sz="3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pic>
        <p:nvPicPr>
          <p:cNvPr id="12" name="Picture 11">
            <a:extLst>
              <a:ext uri="{FF2B5EF4-FFF2-40B4-BE49-F238E27FC236}">
                <a16:creationId xmlns:a16="http://schemas.microsoft.com/office/drawing/2014/main" id="{67837571-C0B5-4C6C-B341-94E2560DEDF3}"/>
              </a:ext>
            </a:extLst>
          </p:cNvPr>
          <p:cNvPicPr>
            <a:picLocks noChangeAspect="1"/>
          </p:cNvPicPr>
          <p:nvPr/>
        </p:nvPicPr>
        <p:blipFill>
          <a:blip r:embed="rId3"/>
          <a:stretch>
            <a:fillRect/>
          </a:stretch>
        </p:blipFill>
        <p:spPr>
          <a:xfrm>
            <a:off x="6913767" y="949569"/>
            <a:ext cx="2011680" cy="2642616"/>
          </a:xfrm>
          <a:prstGeom prst="rect">
            <a:avLst/>
          </a:prstGeom>
        </p:spPr>
      </p:pic>
      <p:sp>
        <p:nvSpPr>
          <p:cNvPr id="2" name="Text Placeholder 1">
            <a:extLst>
              <a:ext uri="{FF2B5EF4-FFF2-40B4-BE49-F238E27FC236}">
                <a16:creationId xmlns:a16="http://schemas.microsoft.com/office/drawing/2014/main" id="{99E81E72-9849-4D5C-AE1F-8F989C84160C}"/>
              </a:ext>
            </a:extLst>
          </p:cNvPr>
          <p:cNvSpPr>
            <a:spLocks noGrp="1"/>
          </p:cNvSpPr>
          <p:nvPr>
            <p:ph type="body" idx="4294967295"/>
          </p:nvPr>
        </p:nvSpPr>
        <p:spPr>
          <a:xfrm>
            <a:off x="0" y="683287"/>
            <a:ext cx="9144000" cy="4460213"/>
          </a:xfrm>
        </p:spPr>
        <p:txBody>
          <a:bodyPr>
            <a:noAutofit/>
          </a:bodyPr>
          <a:lstStyle/>
          <a:p>
            <a:pPr>
              <a:spcBef>
                <a:spcPts val="100"/>
              </a:spcBef>
            </a:pPr>
            <a:r>
              <a:rPr lang="ro-RO" sz="1600"/>
              <a:t>O combinație de caracteristici geografice favorabile au </a:t>
            </a:r>
          </a:p>
          <a:p>
            <a:pPr marL="76200" indent="0">
              <a:spcBef>
                <a:spcPts val="100"/>
              </a:spcBef>
              <a:buNone/>
            </a:pPr>
            <a:r>
              <a:rPr lang="ro-RO" sz="1600"/>
              <a:t>contribuit la succesul culturii antice, cea mai importantă dintre </a:t>
            </a:r>
          </a:p>
          <a:p>
            <a:pPr marL="76200" indent="0">
              <a:spcBef>
                <a:spcPts val="100"/>
              </a:spcBef>
              <a:buNone/>
            </a:pPr>
            <a:r>
              <a:rPr lang="ro-RO" sz="1600"/>
              <a:t>acestea fiind solul fertil și bogat care rezulta în urma inundațiilor</a:t>
            </a:r>
          </a:p>
          <a:p>
            <a:pPr marL="76200" indent="0">
              <a:spcBef>
                <a:spcPts val="100"/>
              </a:spcBef>
              <a:buNone/>
            </a:pPr>
            <a:r>
              <a:rPr lang="ro-RO" sz="1600"/>
              <a:t>anuale ale fluviului Nil. Vechii egipteni au fost astfel capabili să </a:t>
            </a:r>
          </a:p>
          <a:p>
            <a:pPr marL="76200" indent="0">
              <a:spcBef>
                <a:spcPts val="100"/>
              </a:spcBef>
              <a:buNone/>
            </a:pPr>
            <a:r>
              <a:rPr lang="ro-RO" sz="1600"/>
              <a:t>producă o varietate de produse alimentare, care să permită </a:t>
            </a:r>
          </a:p>
          <a:p>
            <a:pPr marL="76200" indent="0">
              <a:spcBef>
                <a:spcPts val="100"/>
              </a:spcBef>
              <a:buNone/>
            </a:pPr>
            <a:r>
              <a:rPr lang="ro-RO" sz="1600"/>
              <a:t>populației să se dedice mai mult timp și activităților culturale, </a:t>
            </a:r>
          </a:p>
          <a:p>
            <a:pPr marL="76200" indent="0">
              <a:spcBef>
                <a:spcPts val="100"/>
              </a:spcBef>
              <a:buNone/>
            </a:pPr>
            <a:r>
              <a:rPr lang="ro-RO" sz="1600"/>
              <a:t>tehnologice și artistice. Gestionarea terenurilor era crucială în</a:t>
            </a:r>
          </a:p>
          <a:p>
            <a:pPr marL="76200" indent="0">
              <a:spcBef>
                <a:spcPts val="100"/>
              </a:spcBef>
              <a:buNone/>
            </a:pPr>
            <a:r>
              <a:rPr lang="ro-RO" sz="1600"/>
              <a:t>Egiptul antic, deoarece taxele erau evaluate pe baza cantității de</a:t>
            </a:r>
          </a:p>
          <a:p>
            <a:pPr marL="76200" indent="0">
              <a:spcBef>
                <a:spcPts val="100"/>
              </a:spcBef>
              <a:buNone/>
            </a:pPr>
            <a:r>
              <a:rPr lang="ro-RO" sz="1600"/>
              <a:t> teren a persoanei pe care îl deținea. Agricultura în Egipt a fost </a:t>
            </a:r>
          </a:p>
          <a:p>
            <a:pPr marL="76200" indent="0">
              <a:spcBef>
                <a:spcPts val="100"/>
              </a:spcBef>
              <a:buNone/>
            </a:pPr>
            <a:r>
              <a:rPr lang="ro-RO" sz="1600"/>
              <a:t>dependentă de ciclul anual al fluviului Nil. Egiptenii recunoșteau</a:t>
            </a:r>
          </a:p>
          <a:p>
            <a:pPr marL="76200" indent="0">
              <a:spcBef>
                <a:spcPts val="100"/>
              </a:spcBef>
              <a:buNone/>
            </a:pPr>
            <a:r>
              <a:rPr lang="ro-RO" sz="1600"/>
              <a:t>trei anotimpuri : Akhet(anotimpul devărsării), </a:t>
            </a:r>
          </a:p>
          <a:p>
            <a:pPr marL="76200" indent="0">
              <a:spcBef>
                <a:spcPts val="100"/>
              </a:spcBef>
              <a:buNone/>
            </a:pPr>
            <a:r>
              <a:rPr lang="ro-RO" sz="1600"/>
              <a:t>Peret (plantarea și însămânțarea) și Shemu (recoltarea). </a:t>
            </a:r>
          </a:p>
          <a:p>
            <a:pPr>
              <a:spcBef>
                <a:spcPts val="100"/>
              </a:spcBef>
            </a:pPr>
            <a:r>
              <a:rPr lang="ro-RO" sz="1600"/>
              <a:t>Egiptenii credeau într-o relație echilibrată dintre oameni și animale, fiind un</a:t>
            </a:r>
          </a:p>
          <a:p>
            <a:pPr marL="76200" indent="0">
              <a:spcBef>
                <a:spcPts val="0"/>
              </a:spcBef>
              <a:buNone/>
            </a:pPr>
            <a:r>
              <a:rPr lang="ro-RO" sz="1600"/>
              <a:t>element esențial al ordinii cosmice . Astfel, s-au considerat că oamenii, animalele și plantele erau membri ai unui singur întreg. Animale, atât domestice și sălbatice, prin urmare, erau o sursă vitală de spiritualitate, companie și erau destinate pentru susținerea vechilor egipteni.</a:t>
            </a:r>
          </a:p>
          <a:p>
            <a:pPr marL="76200" indent="0">
              <a:spcBef>
                <a:spcPts val="100"/>
              </a:spcBef>
              <a:buNone/>
            </a:pPr>
            <a:endParaRPr lang="ro-RO" sz="1600"/>
          </a:p>
        </p:txBody>
      </p:sp>
      <p:sp>
        <p:nvSpPr>
          <p:cNvPr id="48" name="Shape 48"/>
          <p:cNvSpPr txBox="1">
            <a:spLocks noGrp="1"/>
          </p:cNvSpPr>
          <p:nvPr>
            <p:ph type="title" idx="4294967295"/>
          </p:nvPr>
        </p:nvSpPr>
        <p:spPr>
          <a:xfrm>
            <a:off x="612949" y="0"/>
            <a:ext cx="7904159" cy="857250"/>
          </a:xfrm>
          <a:prstGeom prst="rect">
            <a:avLst/>
          </a:prstGeom>
        </p:spPr>
        <p:txBody>
          <a:bodyPr spcFirstLastPara="1" wrap="square" lIns="91425" tIns="91425" rIns="91425" bIns="91425" anchor="b" anchorCtr="0">
            <a:noAutofit/>
          </a:bodyPr>
          <a:lstStyle/>
          <a:p>
            <a:r>
              <a:rPr lang="ro-RO" sz="3600"/>
              <a:t>AGRICULTORI</a:t>
            </a:r>
            <a:endParaRPr lang="en-US" sz="3600"/>
          </a:p>
        </p:txBody>
      </p:sp>
      <p:sp>
        <p:nvSpPr>
          <p:cNvPr id="18" name="Shape 115">
            <a:extLst>
              <a:ext uri="{FF2B5EF4-FFF2-40B4-BE49-F238E27FC236}">
                <a16:creationId xmlns:a16="http://schemas.microsoft.com/office/drawing/2014/main" id="{E27FA81D-8455-4509-AF47-CE57B37A0C5F}"/>
              </a:ext>
            </a:extLst>
          </p:cNvPr>
          <p:cNvSpPr/>
          <p:nvPr/>
        </p:nvSpPr>
        <p:spPr>
          <a:xfrm>
            <a:off x="6916176" y="3592186"/>
            <a:ext cx="2009271" cy="265983"/>
          </a:xfrm>
          <a:prstGeom prst="rect">
            <a:avLst/>
          </a:prstGeom>
          <a:solidFill>
            <a:srgbClr val="FFFFFF">
              <a:alpha val="53460"/>
            </a:srgbClr>
          </a:solidFill>
          <a:ln w="28575" cap="flat" cmpd="sng">
            <a:solidFill>
              <a:srgbClr val="403228"/>
            </a:solidFill>
            <a:prstDash val="solid"/>
            <a:miter lim="8000"/>
            <a:headEnd type="none" w="med" len="med"/>
            <a:tailEnd type="none" w="med" len="med"/>
          </a:ln>
        </p:spPr>
        <p:txBody>
          <a:bodyPr spcFirstLastPara="1" wrap="square" lIns="91425" tIns="91425" rIns="91425" bIns="91425" anchor="ctr" anchorCtr="0">
            <a:noAutofit/>
          </a:bodyPr>
          <a:lstStyle/>
          <a:p>
            <a:pPr lvl="0">
              <a:buClr>
                <a:schemeClr val="dk1"/>
              </a:buClr>
              <a:buSzPts val="1100"/>
            </a:pPr>
            <a:r>
              <a:rPr lang="ro-RO" sz="1600">
                <a:solidFill>
                  <a:srgbClr val="1D1D1B"/>
                </a:solidFill>
                <a:latin typeface="Cinzel" panose="020B0604020202020204" charset="0"/>
              </a:rPr>
              <a:t>AGRICULTORI</a:t>
            </a:r>
            <a:endParaRPr sz="1600">
              <a:solidFill>
                <a:srgbClr val="1D1D1B"/>
              </a:solidFill>
              <a:latin typeface="Cinzel" panose="020B0604020202020204" charset="0"/>
            </a:endParaRPr>
          </a:p>
        </p:txBody>
      </p:sp>
      <p:sp>
        <p:nvSpPr>
          <p:cNvPr id="10" name="Shape 252">
            <a:extLst>
              <a:ext uri="{FF2B5EF4-FFF2-40B4-BE49-F238E27FC236}">
                <a16:creationId xmlns:a16="http://schemas.microsoft.com/office/drawing/2014/main" id="{79F19E30-9B20-4AD4-B249-C51A93F9118D}"/>
              </a:ext>
            </a:extLst>
          </p:cNvPr>
          <p:cNvSpPr/>
          <p:nvPr/>
        </p:nvSpPr>
        <p:spPr>
          <a:xfrm flipH="1">
            <a:off x="8517107" y="3622230"/>
            <a:ext cx="305345" cy="235939"/>
          </a:xfrm>
          <a:custGeom>
            <a:avLst/>
            <a:gdLst/>
            <a:ahLst/>
            <a:cxnLst/>
            <a:rect l="0" t="0" r="0" b="0"/>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4032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07391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pic>
        <p:nvPicPr>
          <p:cNvPr id="6" name="Picture 5">
            <a:extLst>
              <a:ext uri="{FF2B5EF4-FFF2-40B4-BE49-F238E27FC236}">
                <a16:creationId xmlns:a16="http://schemas.microsoft.com/office/drawing/2014/main" id="{945FA177-349C-4505-8EBD-7A8DD80CAD90}"/>
              </a:ext>
            </a:extLst>
          </p:cNvPr>
          <p:cNvPicPr>
            <a:picLocks noChangeAspect="1"/>
          </p:cNvPicPr>
          <p:nvPr/>
        </p:nvPicPr>
        <p:blipFill>
          <a:blip r:embed="rId3"/>
          <a:stretch>
            <a:fillRect/>
          </a:stretch>
        </p:blipFill>
        <p:spPr>
          <a:xfrm>
            <a:off x="6829947" y="2077711"/>
            <a:ext cx="2095500" cy="1514475"/>
          </a:xfrm>
          <a:prstGeom prst="rect">
            <a:avLst/>
          </a:prstGeom>
        </p:spPr>
      </p:pic>
      <p:sp>
        <p:nvSpPr>
          <p:cNvPr id="2" name="Text Placeholder 1">
            <a:extLst>
              <a:ext uri="{FF2B5EF4-FFF2-40B4-BE49-F238E27FC236}">
                <a16:creationId xmlns:a16="http://schemas.microsoft.com/office/drawing/2014/main" id="{99E81E72-9849-4D5C-AE1F-8F989C84160C}"/>
              </a:ext>
            </a:extLst>
          </p:cNvPr>
          <p:cNvSpPr>
            <a:spLocks noGrp="1"/>
          </p:cNvSpPr>
          <p:nvPr>
            <p:ph type="body" idx="4294967295"/>
          </p:nvPr>
        </p:nvSpPr>
        <p:spPr>
          <a:xfrm>
            <a:off x="0" y="713433"/>
            <a:ext cx="9144000" cy="4430067"/>
          </a:xfrm>
        </p:spPr>
        <p:txBody>
          <a:bodyPr>
            <a:noAutofit/>
          </a:bodyPr>
          <a:lstStyle/>
          <a:p>
            <a:pPr marL="76200" indent="0">
              <a:spcBef>
                <a:spcPts val="100"/>
              </a:spcBef>
              <a:buNone/>
            </a:pPr>
            <a:r>
              <a:rPr lang="ro-RO" sz="1600"/>
              <a:t>Vechii egipteni se angajau în comerțul cu vecinii lor străini pentru a obține bunuri rare,exotice ce nu se găseau în Egipt. În perioada predinastică, ei au stabilit comerțul cu Nubia pentru a obține aur și tămâie. Au stabilit comerțul cu Palestina, după cum reiese din ulcioarele de stil palestinian găsite în mormintele faraonilor din prima dinastie. Narmer avea vase egiptene de ceramică produsă în Canaan și exportată înapoi în Egipt. În dinastia a II-a, comerțul cu Byblos i-a </a:t>
            </a:r>
          </a:p>
          <a:p>
            <a:pPr marL="76200" indent="0">
              <a:spcBef>
                <a:spcPts val="100"/>
              </a:spcBef>
              <a:buNone/>
            </a:pPr>
            <a:r>
              <a:rPr lang="ro-RO" sz="1600"/>
              <a:t>oferit Egiptului o sursă esențială de lemn de calitate ce nu se</a:t>
            </a:r>
          </a:p>
          <a:p>
            <a:pPr marL="76200" indent="0">
              <a:spcBef>
                <a:spcPts val="100"/>
              </a:spcBef>
              <a:buNone/>
            </a:pPr>
            <a:r>
              <a:rPr lang="ro-RO" sz="1600"/>
              <a:t>găsea în Egipt. Din dinastia a V-a, comerțul cu Punt îi furniza</a:t>
            </a:r>
          </a:p>
          <a:p>
            <a:pPr marL="76200" indent="0">
              <a:spcBef>
                <a:spcPts val="100"/>
              </a:spcBef>
              <a:buNone/>
            </a:pPr>
            <a:r>
              <a:rPr lang="ro-RO" sz="1600"/>
              <a:t>aur, rășini aromatice, abanos, fildeș și animalele sălbatice, cum </a:t>
            </a:r>
          </a:p>
          <a:p>
            <a:pPr marL="76200" indent="0">
              <a:spcBef>
                <a:spcPts val="100"/>
              </a:spcBef>
              <a:buNone/>
            </a:pPr>
            <a:r>
              <a:rPr lang="ro-RO" sz="1600"/>
              <a:t>ar fi maimuțe și babuini. Egiptul s-au bazat pe comerțul cu </a:t>
            </a:r>
          </a:p>
          <a:p>
            <a:pPr marL="76200" indent="0">
              <a:spcBef>
                <a:spcPts val="100"/>
              </a:spcBef>
              <a:buNone/>
            </a:pPr>
            <a:r>
              <a:rPr lang="ro-RO" sz="1600"/>
              <a:t>Anatolia pentru cantități esențiale de staniu, precum și  livrările </a:t>
            </a:r>
          </a:p>
          <a:p>
            <a:pPr marL="76200" indent="0">
              <a:spcBef>
                <a:spcPts val="100"/>
              </a:spcBef>
              <a:buNone/>
            </a:pPr>
            <a:r>
              <a:rPr lang="ro-RO" sz="1600"/>
              <a:t>suplimentare de cupru, ambele metalele fiind necesare pentru </a:t>
            </a:r>
          </a:p>
          <a:p>
            <a:pPr marL="76200" indent="0">
              <a:spcBef>
                <a:spcPts val="100"/>
              </a:spcBef>
              <a:buNone/>
            </a:pPr>
            <a:r>
              <a:rPr lang="ro-RO" sz="1600"/>
              <a:t>fabricarea bronzului. Vechii egipteni apreciau piatra lapis lazuli, care a trebuit să fie importată chiar din Afganistan. Partenerii comerciali mediteraneeni ai Egiptului erau Grecia și Creta, care livrau ulei de măsline. În schimb pentru importurile sale de lux și de materii prime, Egiptul exporta în principal cereale, aur, lenjerie și papirus, inclusiv sticlă și obiecte de piatră.</a:t>
            </a:r>
          </a:p>
        </p:txBody>
      </p:sp>
      <p:sp>
        <p:nvSpPr>
          <p:cNvPr id="48" name="Shape 48"/>
          <p:cNvSpPr txBox="1">
            <a:spLocks noGrp="1"/>
          </p:cNvSpPr>
          <p:nvPr>
            <p:ph type="title" idx="4294967295"/>
          </p:nvPr>
        </p:nvSpPr>
        <p:spPr>
          <a:xfrm>
            <a:off x="612949" y="0"/>
            <a:ext cx="7904159" cy="857250"/>
          </a:xfrm>
          <a:prstGeom prst="rect">
            <a:avLst/>
          </a:prstGeom>
        </p:spPr>
        <p:txBody>
          <a:bodyPr spcFirstLastPara="1" wrap="square" lIns="91425" tIns="91425" rIns="91425" bIns="91425" anchor="b" anchorCtr="0">
            <a:noAutofit/>
          </a:bodyPr>
          <a:lstStyle/>
          <a:p>
            <a:r>
              <a:rPr lang="ro-RO" sz="3600"/>
              <a:t>COMERȚUL</a:t>
            </a:r>
            <a:endParaRPr lang="en-US" sz="3600"/>
          </a:p>
        </p:txBody>
      </p:sp>
      <p:sp>
        <p:nvSpPr>
          <p:cNvPr id="18" name="Shape 115">
            <a:extLst>
              <a:ext uri="{FF2B5EF4-FFF2-40B4-BE49-F238E27FC236}">
                <a16:creationId xmlns:a16="http://schemas.microsoft.com/office/drawing/2014/main" id="{E27FA81D-8455-4509-AF47-CE57B37A0C5F}"/>
              </a:ext>
            </a:extLst>
          </p:cNvPr>
          <p:cNvSpPr/>
          <p:nvPr/>
        </p:nvSpPr>
        <p:spPr>
          <a:xfrm>
            <a:off x="6829948" y="3569876"/>
            <a:ext cx="2095499" cy="235939"/>
          </a:xfrm>
          <a:prstGeom prst="rect">
            <a:avLst/>
          </a:prstGeom>
          <a:solidFill>
            <a:srgbClr val="FFFFFF">
              <a:alpha val="53460"/>
            </a:srgbClr>
          </a:solidFill>
          <a:ln w="28575" cap="flat" cmpd="sng">
            <a:solidFill>
              <a:srgbClr val="403228"/>
            </a:solidFill>
            <a:prstDash val="solid"/>
            <a:miter lim="8000"/>
            <a:headEnd type="none" w="med" len="med"/>
            <a:tailEnd type="none" w="med" len="med"/>
          </a:ln>
        </p:spPr>
        <p:txBody>
          <a:bodyPr spcFirstLastPara="1" wrap="square" lIns="91425" tIns="91425" rIns="91425" bIns="91425" anchor="ctr" anchorCtr="0">
            <a:noAutofit/>
          </a:bodyPr>
          <a:lstStyle/>
          <a:p>
            <a:pPr lvl="0">
              <a:buClr>
                <a:schemeClr val="dk1"/>
              </a:buClr>
              <a:buSzPts val="1100"/>
            </a:pPr>
            <a:r>
              <a:rPr lang="ro-RO" sz="1600" spc="-150">
                <a:solidFill>
                  <a:srgbClr val="1D1D1B"/>
                </a:solidFill>
                <a:latin typeface="Cinzel" panose="020B0604020202020204" charset="0"/>
              </a:rPr>
              <a:t>FRESCE (comerț)</a:t>
            </a:r>
            <a:endParaRPr sz="1600" spc="-150">
              <a:solidFill>
                <a:srgbClr val="1D1D1B"/>
              </a:solidFill>
              <a:latin typeface="Cinzel" panose="020B0604020202020204" charset="0"/>
            </a:endParaRPr>
          </a:p>
        </p:txBody>
      </p:sp>
      <p:sp>
        <p:nvSpPr>
          <p:cNvPr id="10" name="Shape 252">
            <a:extLst>
              <a:ext uri="{FF2B5EF4-FFF2-40B4-BE49-F238E27FC236}">
                <a16:creationId xmlns:a16="http://schemas.microsoft.com/office/drawing/2014/main" id="{79F19E30-9B20-4AD4-B249-C51A93F9118D}"/>
              </a:ext>
            </a:extLst>
          </p:cNvPr>
          <p:cNvSpPr/>
          <p:nvPr/>
        </p:nvSpPr>
        <p:spPr>
          <a:xfrm flipH="1">
            <a:off x="8517107" y="3592187"/>
            <a:ext cx="408339" cy="176954"/>
          </a:xfrm>
          <a:custGeom>
            <a:avLst/>
            <a:gdLst/>
            <a:ahLst/>
            <a:cxnLst/>
            <a:rect l="0" t="0" r="0" b="0"/>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4032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99767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pic>
        <p:nvPicPr>
          <p:cNvPr id="4" name="Picture 3">
            <a:extLst>
              <a:ext uri="{FF2B5EF4-FFF2-40B4-BE49-F238E27FC236}">
                <a16:creationId xmlns:a16="http://schemas.microsoft.com/office/drawing/2014/main" id="{03437C3C-2ED1-4248-89AD-F2566C26AD87}"/>
              </a:ext>
            </a:extLst>
          </p:cNvPr>
          <p:cNvPicPr>
            <a:picLocks noChangeAspect="1"/>
          </p:cNvPicPr>
          <p:nvPr/>
        </p:nvPicPr>
        <p:blipFill>
          <a:blip r:embed="rId3"/>
          <a:stretch>
            <a:fillRect/>
          </a:stretch>
        </p:blipFill>
        <p:spPr>
          <a:xfrm>
            <a:off x="6913767" y="2230079"/>
            <a:ext cx="2011680" cy="1303122"/>
          </a:xfrm>
          <a:prstGeom prst="rect">
            <a:avLst/>
          </a:prstGeom>
        </p:spPr>
      </p:pic>
      <p:sp>
        <p:nvSpPr>
          <p:cNvPr id="2" name="Text Placeholder 1">
            <a:extLst>
              <a:ext uri="{FF2B5EF4-FFF2-40B4-BE49-F238E27FC236}">
                <a16:creationId xmlns:a16="http://schemas.microsoft.com/office/drawing/2014/main" id="{99E81E72-9849-4D5C-AE1F-8F989C84160C}"/>
              </a:ext>
            </a:extLst>
          </p:cNvPr>
          <p:cNvSpPr>
            <a:spLocks noGrp="1"/>
          </p:cNvSpPr>
          <p:nvPr>
            <p:ph type="body" idx="4294967295"/>
          </p:nvPr>
        </p:nvSpPr>
        <p:spPr>
          <a:xfrm>
            <a:off x="0" y="663191"/>
            <a:ext cx="9144000" cy="4480309"/>
          </a:xfrm>
        </p:spPr>
        <p:txBody>
          <a:bodyPr>
            <a:noAutofit/>
          </a:bodyPr>
          <a:lstStyle/>
          <a:p>
            <a:pPr>
              <a:spcBef>
                <a:spcPts val="100"/>
              </a:spcBef>
            </a:pPr>
            <a:r>
              <a:rPr lang="ro-RO" sz="1600"/>
              <a:t>Forțele militare egiptene erau responsabile pentru apărarea Egiptului împotriva</a:t>
            </a:r>
          </a:p>
          <a:p>
            <a:pPr marL="76200" indent="0">
              <a:spcBef>
                <a:spcPts val="100"/>
              </a:spcBef>
              <a:buNone/>
            </a:pPr>
            <a:r>
              <a:rPr lang="ro-RO" sz="1600"/>
              <a:t>invaziei străine, și pentru menținerea dominației Egiptului în Orientul Apropiat antic. Trupele au protejat expedițiile miniere din Sinai și au purtat războaie civile în cele două perioade intermediare. Armata a fost responsabilă pentru menținerea fortificațiilor de-a lungul rutelor comerciale importante, cum ar fi cele găsite în orașul Buhen pe drumul spre Nubia. Forturile, de asemenea, au fost construite pentru a servi ca baze militare, cum ar fi cetatea de la Sile, care a</a:t>
            </a:r>
          </a:p>
          <a:p>
            <a:pPr marL="76200" indent="0">
              <a:spcBef>
                <a:spcPts val="100"/>
              </a:spcBef>
              <a:buNone/>
            </a:pPr>
            <a:r>
              <a:rPr lang="ro-RO" sz="1600"/>
              <a:t>fost o bază de operațiuni pentru expediții în Levant. În Regatul </a:t>
            </a:r>
          </a:p>
          <a:p>
            <a:pPr marL="76200" indent="0">
              <a:spcBef>
                <a:spcPts val="100"/>
              </a:spcBef>
              <a:buNone/>
            </a:pPr>
            <a:r>
              <a:rPr lang="ro-RO" sz="1600"/>
              <a:t>Nou, o serie de faraoni au folosit armata egipteană pentru a </a:t>
            </a:r>
          </a:p>
          <a:p>
            <a:pPr marL="76200" indent="0">
              <a:spcBef>
                <a:spcPts val="100"/>
              </a:spcBef>
              <a:buNone/>
            </a:pPr>
            <a:r>
              <a:rPr lang="ro-RO" sz="1600"/>
              <a:t>ataca și a cuceri Kush și părți din Levant.</a:t>
            </a:r>
          </a:p>
          <a:p>
            <a:pPr>
              <a:spcBef>
                <a:spcPts val="100"/>
              </a:spcBef>
            </a:pPr>
            <a:r>
              <a:rPr lang="ro-RO" sz="1600"/>
              <a:t>Echipamentul militar tipic egiptean includea arcuri și săgeți,</a:t>
            </a:r>
          </a:p>
          <a:p>
            <a:pPr marL="76200" indent="0">
              <a:spcBef>
                <a:spcPts val="100"/>
              </a:spcBef>
              <a:buNone/>
            </a:pPr>
            <a:r>
              <a:rPr lang="ro-RO" sz="1600"/>
              <a:t>sulițe, scuturi în formă de semicerc făcute din piele de animal </a:t>
            </a:r>
          </a:p>
          <a:p>
            <a:pPr marL="76200" indent="0">
              <a:spcBef>
                <a:spcPts val="100"/>
              </a:spcBef>
              <a:buNone/>
            </a:pPr>
            <a:r>
              <a:rPr lang="ro-RO" sz="1600"/>
              <a:t>pe un cadru de lemn. În Regatul Nou, armata a început sa utilizeze carele care au fost anterior introduse de către invadatorii Hyksoși. Armele și armurile au fost în continuare îmbunătățite după adoptarea bronzului: scuturile erau realizate din lemn masiv, cu o cataramă de bronz, sulițele au fost dotate cu vârfuri din bronz, și Khopesh-ul a fost adoptat de la soldații asiatici. Faraonul era capul armatei. </a:t>
            </a:r>
          </a:p>
        </p:txBody>
      </p:sp>
      <p:sp>
        <p:nvSpPr>
          <p:cNvPr id="48" name="Shape 48"/>
          <p:cNvSpPr txBox="1">
            <a:spLocks noGrp="1"/>
          </p:cNvSpPr>
          <p:nvPr>
            <p:ph type="title" idx="4294967295"/>
          </p:nvPr>
        </p:nvSpPr>
        <p:spPr>
          <a:xfrm>
            <a:off x="612949" y="0"/>
            <a:ext cx="7904159" cy="857250"/>
          </a:xfrm>
          <a:prstGeom prst="rect">
            <a:avLst/>
          </a:prstGeom>
        </p:spPr>
        <p:txBody>
          <a:bodyPr spcFirstLastPara="1" wrap="square" lIns="91425" tIns="91425" rIns="91425" bIns="91425" anchor="b" anchorCtr="0">
            <a:noAutofit/>
          </a:bodyPr>
          <a:lstStyle/>
          <a:p>
            <a:r>
              <a:rPr lang="ro-RO" sz="3600"/>
              <a:t>ARMATA</a:t>
            </a:r>
            <a:endParaRPr lang="en-US" sz="3600"/>
          </a:p>
        </p:txBody>
      </p:sp>
      <p:sp>
        <p:nvSpPr>
          <p:cNvPr id="18" name="Shape 115">
            <a:extLst>
              <a:ext uri="{FF2B5EF4-FFF2-40B4-BE49-F238E27FC236}">
                <a16:creationId xmlns:a16="http://schemas.microsoft.com/office/drawing/2014/main" id="{E27FA81D-8455-4509-AF47-CE57B37A0C5F}"/>
              </a:ext>
            </a:extLst>
          </p:cNvPr>
          <p:cNvSpPr/>
          <p:nvPr/>
        </p:nvSpPr>
        <p:spPr>
          <a:xfrm>
            <a:off x="6913767" y="3533200"/>
            <a:ext cx="2011680" cy="265076"/>
          </a:xfrm>
          <a:prstGeom prst="rect">
            <a:avLst/>
          </a:prstGeom>
          <a:solidFill>
            <a:srgbClr val="FFFFFF">
              <a:alpha val="53460"/>
            </a:srgbClr>
          </a:solidFill>
          <a:ln w="28575" cap="flat" cmpd="sng">
            <a:solidFill>
              <a:srgbClr val="403228"/>
            </a:solidFill>
            <a:prstDash val="solid"/>
            <a:miter lim="8000"/>
            <a:headEnd type="none" w="med" len="med"/>
            <a:tailEnd type="none" w="med" len="med"/>
          </a:ln>
        </p:spPr>
        <p:txBody>
          <a:bodyPr spcFirstLastPara="1" wrap="square" lIns="91425" tIns="91425" rIns="91425" bIns="91425" anchor="ctr" anchorCtr="0">
            <a:noAutofit/>
          </a:bodyPr>
          <a:lstStyle/>
          <a:p>
            <a:pPr lvl="0">
              <a:buClr>
                <a:schemeClr val="dk1"/>
              </a:buClr>
              <a:buSzPts val="1100"/>
            </a:pPr>
            <a:r>
              <a:rPr lang="ro-RO" sz="1600" spc="-150">
                <a:solidFill>
                  <a:srgbClr val="1D1D1B"/>
                </a:solidFill>
                <a:latin typeface="Cinzel" panose="020B0604020202020204" charset="0"/>
              </a:rPr>
              <a:t>ARMATĂ</a:t>
            </a:r>
            <a:endParaRPr sz="1600" spc="-150">
              <a:solidFill>
                <a:srgbClr val="1D1D1B"/>
              </a:solidFill>
              <a:latin typeface="Cinzel" panose="020B0604020202020204" charset="0"/>
            </a:endParaRPr>
          </a:p>
        </p:txBody>
      </p:sp>
      <p:sp>
        <p:nvSpPr>
          <p:cNvPr id="10" name="Shape 252">
            <a:extLst>
              <a:ext uri="{FF2B5EF4-FFF2-40B4-BE49-F238E27FC236}">
                <a16:creationId xmlns:a16="http://schemas.microsoft.com/office/drawing/2014/main" id="{79F19E30-9B20-4AD4-B249-C51A93F9118D}"/>
              </a:ext>
            </a:extLst>
          </p:cNvPr>
          <p:cNvSpPr/>
          <p:nvPr/>
        </p:nvSpPr>
        <p:spPr>
          <a:xfrm flipH="1">
            <a:off x="8408448" y="3554252"/>
            <a:ext cx="417517" cy="222973"/>
          </a:xfrm>
          <a:custGeom>
            <a:avLst/>
            <a:gdLst/>
            <a:ahLst/>
            <a:cxnLst/>
            <a:rect l="0" t="0" r="0" b="0"/>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4032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8581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ctrTitle"/>
          </p:nvPr>
        </p:nvSpPr>
        <p:spPr>
          <a:xfrm>
            <a:off x="1513950" y="1583350"/>
            <a:ext cx="61161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ro-RO" sz="4800" b="0"/>
              <a:t>3</a:t>
            </a:r>
            <a:br>
              <a:rPr lang="ro-RO" sz="4800" b="0"/>
            </a:br>
            <a:r>
              <a:rPr lang="ro-RO" sz="4800" b="0"/>
              <a:t>3</a:t>
            </a:r>
            <a:r>
              <a:rPr lang="en" sz="4800" b="0"/>
              <a:t>.</a:t>
            </a:r>
            <a:endParaRPr sz="4800" b="0"/>
          </a:p>
          <a:p>
            <a:pPr marL="0" lvl="0" indent="0" rtl="0">
              <a:spcBef>
                <a:spcPts val="0"/>
              </a:spcBef>
              <a:spcAft>
                <a:spcPts val="0"/>
              </a:spcAft>
              <a:buNone/>
            </a:pPr>
            <a:r>
              <a:rPr lang="ro-RO"/>
              <a:t>LIMBA</a:t>
            </a:r>
            <a:endParaRPr/>
          </a:p>
        </p:txBody>
      </p:sp>
      <p:sp>
        <p:nvSpPr>
          <p:cNvPr id="64" name="Shape 64"/>
          <p:cNvSpPr txBox="1">
            <a:spLocks noGrp="1"/>
          </p:cNvSpPr>
          <p:nvPr>
            <p:ph type="subTitle" idx="1"/>
          </p:nvPr>
        </p:nvSpPr>
        <p:spPr>
          <a:xfrm>
            <a:off x="2919325" y="2687650"/>
            <a:ext cx="3305400" cy="78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ro-RO"/>
              <a:t>Capitolul limbii Egiptului Antic</a:t>
            </a:r>
            <a:endParaRPr/>
          </a:p>
        </p:txBody>
      </p:sp>
    </p:spTree>
    <p:extLst>
      <p:ext uri="{BB962C8B-B14F-4D97-AF65-F5344CB8AC3E}">
        <p14:creationId xmlns:p14="http://schemas.microsoft.com/office/powerpoint/2010/main" val="3678131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 name="Text Placeholder 1">
            <a:extLst>
              <a:ext uri="{FF2B5EF4-FFF2-40B4-BE49-F238E27FC236}">
                <a16:creationId xmlns:a16="http://schemas.microsoft.com/office/drawing/2014/main" id="{99E81E72-9849-4D5C-AE1F-8F989C84160C}"/>
              </a:ext>
            </a:extLst>
          </p:cNvPr>
          <p:cNvSpPr>
            <a:spLocks noGrp="1"/>
          </p:cNvSpPr>
          <p:nvPr>
            <p:ph type="body" idx="4294967295"/>
          </p:nvPr>
        </p:nvSpPr>
        <p:spPr>
          <a:xfrm>
            <a:off x="0" y="663191"/>
            <a:ext cx="9144000" cy="4480309"/>
          </a:xfrm>
        </p:spPr>
        <p:txBody>
          <a:bodyPr>
            <a:noAutofit/>
          </a:bodyPr>
          <a:lstStyle/>
          <a:p>
            <a:pPr>
              <a:spcBef>
                <a:spcPts val="100"/>
              </a:spcBef>
            </a:pPr>
            <a:r>
              <a:rPr lang="ro-RO" sz="1600"/>
              <a:t>Limba egipteană veche constituie o ramură independentă a limbilor Afro</a:t>
            </a:r>
          </a:p>
          <a:p>
            <a:pPr marL="76200" indent="0">
              <a:spcBef>
                <a:spcPts val="100"/>
              </a:spcBef>
              <a:buNone/>
            </a:pPr>
            <a:r>
              <a:rPr lang="ro-RO" sz="1600"/>
              <a:t>Asiatice. Cele mai apropiate grupuri de limbi de aceasta sunt Berbera, Semitica și Beja. Documentări scrise ale limbii egiptene datează din secolul XXXII î.Hr., făcând-o una din cele mai vechi limbi documentate (după sumeriană) fiind vorbită și scrisă din c. 3200 î.en. până în Evul Mediu. </a:t>
            </a:r>
          </a:p>
        </p:txBody>
      </p:sp>
      <p:sp>
        <p:nvSpPr>
          <p:cNvPr id="48" name="Shape 48"/>
          <p:cNvSpPr txBox="1">
            <a:spLocks noGrp="1"/>
          </p:cNvSpPr>
          <p:nvPr>
            <p:ph type="title" idx="4294967295"/>
          </p:nvPr>
        </p:nvSpPr>
        <p:spPr>
          <a:xfrm>
            <a:off x="612949" y="0"/>
            <a:ext cx="7904159" cy="857250"/>
          </a:xfrm>
          <a:prstGeom prst="rect">
            <a:avLst/>
          </a:prstGeom>
        </p:spPr>
        <p:txBody>
          <a:bodyPr spcFirstLastPara="1" wrap="square" lIns="91425" tIns="91425" rIns="91425" bIns="91425" anchor="b" anchorCtr="0">
            <a:noAutofit/>
          </a:bodyPr>
          <a:lstStyle/>
          <a:p>
            <a:r>
              <a:rPr lang="ro-RO" sz="3600"/>
              <a:t>LIMBA</a:t>
            </a:r>
            <a:endParaRPr lang="en-US" sz="3600"/>
          </a:p>
        </p:txBody>
      </p:sp>
      <p:pic>
        <p:nvPicPr>
          <p:cNvPr id="5" name="Picture 4">
            <a:extLst>
              <a:ext uri="{FF2B5EF4-FFF2-40B4-BE49-F238E27FC236}">
                <a16:creationId xmlns:a16="http://schemas.microsoft.com/office/drawing/2014/main" id="{941E3D73-80F1-4079-BAD3-6C0C59281E90}"/>
              </a:ext>
            </a:extLst>
          </p:cNvPr>
          <p:cNvPicPr>
            <a:picLocks noChangeAspect="1"/>
          </p:cNvPicPr>
          <p:nvPr/>
        </p:nvPicPr>
        <p:blipFill>
          <a:blip r:embed="rId3"/>
          <a:stretch>
            <a:fillRect/>
          </a:stretch>
        </p:blipFill>
        <p:spPr>
          <a:xfrm>
            <a:off x="351064" y="2346380"/>
            <a:ext cx="3155810" cy="2133929"/>
          </a:xfrm>
          <a:prstGeom prst="rect">
            <a:avLst/>
          </a:prstGeom>
        </p:spPr>
      </p:pic>
      <p:sp>
        <p:nvSpPr>
          <p:cNvPr id="9" name="Shape 115">
            <a:extLst>
              <a:ext uri="{FF2B5EF4-FFF2-40B4-BE49-F238E27FC236}">
                <a16:creationId xmlns:a16="http://schemas.microsoft.com/office/drawing/2014/main" id="{7DB3A422-B156-464D-B5BE-958A85A06F3C}"/>
              </a:ext>
            </a:extLst>
          </p:cNvPr>
          <p:cNvSpPr/>
          <p:nvPr/>
        </p:nvSpPr>
        <p:spPr>
          <a:xfrm>
            <a:off x="351064" y="4480309"/>
            <a:ext cx="3155810" cy="265076"/>
          </a:xfrm>
          <a:prstGeom prst="rect">
            <a:avLst/>
          </a:prstGeom>
          <a:solidFill>
            <a:srgbClr val="FFFFFF">
              <a:alpha val="53460"/>
            </a:srgbClr>
          </a:solidFill>
          <a:ln w="28575" cap="flat" cmpd="sng">
            <a:solidFill>
              <a:srgbClr val="403228"/>
            </a:solidFill>
            <a:prstDash val="solid"/>
            <a:miter lim="8000"/>
            <a:headEnd type="none" w="med" len="med"/>
            <a:tailEnd type="none" w="med" len="med"/>
          </a:ln>
        </p:spPr>
        <p:txBody>
          <a:bodyPr spcFirstLastPara="1" wrap="square" lIns="91425" tIns="91425" rIns="91425" bIns="91425" anchor="ctr" anchorCtr="0">
            <a:noAutofit/>
          </a:bodyPr>
          <a:lstStyle/>
          <a:p>
            <a:pPr lvl="0">
              <a:buClr>
                <a:schemeClr val="dk1"/>
              </a:buClr>
              <a:buSzPts val="1100"/>
            </a:pPr>
            <a:r>
              <a:rPr lang="ro-RO" sz="1600">
                <a:solidFill>
                  <a:srgbClr val="1D1D1B"/>
                </a:solidFill>
                <a:latin typeface="Cinzel" panose="020B0604020202020204" charset="0"/>
              </a:rPr>
              <a:t>HIEROGLIFE TRADUSE</a:t>
            </a:r>
            <a:endParaRPr sz="1600">
              <a:solidFill>
                <a:srgbClr val="1D1D1B"/>
              </a:solidFill>
              <a:latin typeface="Cinzel" panose="020B0604020202020204" charset="0"/>
            </a:endParaRPr>
          </a:p>
        </p:txBody>
      </p:sp>
      <p:sp>
        <p:nvSpPr>
          <p:cNvPr id="11" name="Shape 252">
            <a:extLst>
              <a:ext uri="{FF2B5EF4-FFF2-40B4-BE49-F238E27FC236}">
                <a16:creationId xmlns:a16="http://schemas.microsoft.com/office/drawing/2014/main" id="{154FDF41-B1A1-4C03-94F7-2BC4B346253B}"/>
              </a:ext>
            </a:extLst>
          </p:cNvPr>
          <p:cNvSpPr/>
          <p:nvPr/>
        </p:nvSpPr>
        <p:spPr>
          <a:xfrm flipH="1">
            <a:off x="3004142" y="4502969"/>
            <a:ext cx="417517" cy="222973"/>
          </a:xfrm>
          <a:custGeom>
            <a:avLst/>
            <a:gdLst/>
            <a:ahLst/>
            <a:cxnLst/>
            <a:rect l="0" t="0" r="0" b="0"/>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4032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7" name="Picture 6">
            <a:extLst>
              <a:ext uri="{FF2B5EF4-FFF2-40B4-BE49-F238E27FC236}">
                <a16:creationId xmlns:a16="http://schemas.microsoft.com/office/drawing/2014/main" id="{8820993A-5B8A-4E3B-B21F-A055860A9388}"/>
              </a:ext>
            </a:extLst>
          </p:cNvPr>
          <p:cNvPicPr>
            <a:picLocks noChangeAspect="1"/>
          </p:cNvPicPr>
          <p:nvPr/>
        </p:nvPicPr>
        <p:blipFill>
          <a:blip r:embed="rId4"/>
          <a:stretch>
            <a:fillRect/>
          </a:stretch>
        </p:blipFill>
        <p:spPr>
          <a:xfrm>
            <a:off x="6612108" y="2346380"/>
            <a:ext cx="1905000" cy="2131319"/>
          </a:xfrm>
          <a:prstGeom prst="rect">
            <a:avLst/>
          </a:prstGeom>
        </p:spPr>
      </p:pic>
      <p:sp>
        <p:nvSpPr>
          <p:cNvPr id="14" name="Shape 115">
            <a:extLst>
              <a:ext uri="{FF2B5EF4-FFF2-40B4-BE49-F238E27FC236}">
                <a16:creationId xmlns:a16="http://schemas.microsoft.com/office/drawing/2014/main" id="{362D0977-D235-439E-89DC-3BC504CC41D1}"/>
              </a:ext>
            </a:extLst>
          </p:cNvPr>
          <p:cNvSpPr/>
          <p:nvPr/>
        </p:nvSpPr>
        <p:spPr>
          <a:xfrm>
            <a:off x="6612107" y="4491011"/>
            <a:ext cx="1910219" cy="265076"/>
          </a:xfrm>
          <a:prstGeom prst="rect">
            <a:avLst/>
          </a:prstGeom>
          <a:solidFill>
            <a:srgbClr val="FFFFFF">
              <a:alpha val="53460"/>
            </a:srgbClr>
          </a:solidFill>
          <a:ln w="28575" cap="flat" cmpd="sng">
            <a:solidFill>
              <a:srgbClr val="403228"/>
            </a:solidFill>
            <a:prstDash val="solid"/>
            <a:miter lim="8000"/>
            <a:headEnd type="none" w="med" len="med"/>
            <a:tailEnd type="none" w="med" len="med"/>
          </a:ln>
        </p:spPr>
        <p:txBody>
          <a:bodyPr spcFirstLastPara="1" wrap="square" lIns="91425" tIns="91425" rIns="91425" bIns="91425" anchor="ctr" anchorCtr="0">
            <a:noAutofit/>
          </a:bodyPr>
          <a:lstStyle/>
          <a:p>
            <a:pPr lvl="0">
              <a:buClr>
                <a:schemeClr val="dk1"/>
              </a:buClr>
              <a:buSzPts val="1100"/>
            </a:pPr>
            <a:r>
              <a:rPr lang="ro-RO" sz="1600">
                <a:solidFill>
                  <a:srgbClr val="1D1D1B"/>
                </a:solidFill>
                <a:latin typeface="Cinzel" panose="020B0604020202020204" charset="0"/>
              </a:rPr>
              <a:t>HIEROGLIFE</a:t>
            </a:r>
            <a:endParaRPr sz="1600">
              <a:solidFill>
                <a:srgbClr val="1D1D1B"/>
              </a:solidFill>
              <a:latin typeface="Cinzel" panose="020B0604020202020204" charset="0"/>
            </a:endParaRPr>
          </a:p>
        </p:txBody>
      </p:sp>
      <p:sp>
        <p:nvSpPr>
          <p:cNvPr id="13" name="Shape 252">
            <a:extLst>
              <a:ext uri="{FF2B5EF4-FFF2-40B4-BE49-F238E27FC236}">
                <a16:creationId xmlns:a16="http://schemas.microsoft.com/office/drawing/2014/main" id="{EE01B57F-30F5-4CE2-AB31-CEC80CF88194}"/>
              </a:ext>
            </a:extLst>
          </p:cNvPr>
          <p:cNvSpPr/>
          <p:nvPr/>
        </p:nvSpPr>
        <p:spPr>
          <a:xfrm flipH="1">
            <a:off x="8018892" y="4546297"/>
            <a:ext cx="417517" cy="191910"/>
          </a:xfrm>
          <a:custGeom>
            <a:avLst/>
            <a:gdLst/>
            <a:ahLst/>
            <a:cxnLst/>
            <a:rect l="0" t="0" r="0" b="0"/>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4032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2" name="Picture 11">
            <a:extLst>
              <a:ext uri="{FF2B5EF4-FFF2-40B4-BE49-F238E27FC236}">
                <a16:creationId xmlns:a16="http://schemas.microsoft.com/office/drawing/2014/main" id="{0580396C-2C96-475A-8641-B6FED1FE152B}"/>
              </a:ext>
            </a:extLst>
          </p:cNvPr>
          <p:cNvPicPr>
            <a:picLocks noChangeAspect="1"/>
          </p:cNvPicPr>
          <p:nvPr/>
        </p:nvPicPr>
        <p:blipFill>
          <a:blip r:embed="rId5"/>
          <a:stretch>
            <a:fillRect/>
          </a:stretch>
        </p:blipFill>
        <p:spPr>
          <a:xfrm>
            <a:off x="3573885" y="2343770"/>
            <a:ext cx="2971211" cy="2133929"/>
          </a:xfrm>
          <a:prstGeom prst="rect">
            <a:avLst/>
          </a:prstGeom>
        </p:spPr>
      </p:pic>
      <p:sp>
        <p:nvSpPr>
          <p:cNvPr id="17" name="Shape 115">
            <a:extLst>
              <a:ext uri="{FF2B5EF4-FFF2-40B4-BE49-F238E27FC236}">
                <a16:creationId xmlns:a16="http://schemas.microsoft.com/office/drawing/2014/main" id="{4FB55F58-C688-4CF9-BAD0-11D42D9893BE}"/>
              </a:ext>
            </a:extLst>
          </p:cNvPr>
          <p:cNvSpPr/>
          <p:nvPr/>
        </p:nvSpPr>
        <p:spPr>
          <a:xfrm>
            <a:off x="3573885" y="4477699"/>
            <a:ext cx="2971211" cy="304269"/>
          </a:xfrm>
          <a:prstGeom prst="rect">
            <a:avLst/>
          </a:prstGeom>
          <a:solidFill>
            <a:srgbClr val="FFFFFF">
              <a:alpha val="53460"/>
            </a:srgbClr>
          </a:solidFill>
          <a:ln w="28575" cap="flat" cmpd="sng">
            <a:solidFill>
              <a:srgbClr val="403228"/>
            </a:solidFill>
            <a:prstDash val="solid"/>
            <a:miter lim="8000"/>
            <a:headEnd type="none" w="med" len="med"/>
            <a:tailEnd type="none" w="med" len="med"/>
          </a:ln>
        </p:spPr>
        <p:txBody>
          <a:bodyPr spcFirstLastPara="1" wrap="square" lIns="91425" tIns="91425" rIns="91425" bIns="91425" anchor="ctr" anchorCtr="0">
            <a:noAutofit/>
          </a:bodyPr>
          <a:lstStyle/>
          <a:p>
            <a:pPr lvl="0">
              <a:buClr>
                <a:schemeClr val="dk1"/>
              </a:buClr>
              <a:buSzPts val="1100"/>
            </a:pPr>
            <a:r>
              <a:rPr lang="ro-RO" sz="1600">
                <a:solidFill>
                  <a:srgbClr val="1D1D1B"/>
                </a:solidFill>
                <a:latin typeface="Cinzel" panose="020B0604020202020204" charset="0"/>
              </a:rPr>
              <a:t>HIEROGLIFE ANIMATE</a:t>
            </a:r>
            <a:endParaRPr sz="1600">
              <a:solidFill>
                <a:srgbClr val="1D1D1B"/>
              </a:solidFill>
              <a:latin typeface="Cinzel" panose="020B0604020202020204" charset="0"/>
            </a:endParaRPr>
          </a:p>
        </p:txBody>
      </p:sp>
      <p:sp>
        <p:nvSpPr>
          <p:cNvPr id="20" name="Shape 252">
            <a:extLst>
              <a:ext uri="{FF2B5EF4-FFF2-40B4-BE49-F238E27FC236}">
                <a16:creationId xmlns:a16="http://schemas.microsoft.com/office/drawing/2014/main" id="{62956749-B156-4694-9635-B94A97C3E73C}"/>
              </a:ext>
            </a:extLst>
          </p:cNvPr>
          <p:cNvSpPr/>
          <p:nvPr/>
        </p:nvSpPr>
        <p:spPr>
          <a:xfrm flipH="1">
            <a:off x="6070305" y="4522412"/>
            <a:ext cx="417517" cy="222973"/>
          </a:xfrm>
          <a:custGeom>
            <a:avLst/>
            <a:gdLst/>
            <a:ahLst/>
            <a:cxnLst/>
            <a:rect l="0" t="0" r="0" b="0"/>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4032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856001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1887900" y="182391"/>
            <a:ext cx="5368200" cy="415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ro-RO"/>
              <a:t>EVOLUȚIA ISTORICĂ</a:t>
            </a:r>
            <a:endParaRPr/>
          </a:p>
        </p:txBody>
      </p:sp>
      <p:cxnSp>
        <p:nvCxnSpPr>
          <p:cNvPr id="165" name="Shape 165"/>
          <p:cNvCxnSpPr/>
          <p:nvPr/>
        </p:nvCxnSpPr>
        <p:spPr>
          <a:xfrm>
            <a:off x="-4800" y="2952750"/>
            <a:ext cx="9153600" cy="0"/>
          </a:xfrm>
          <a:prstGeom prst="straightConnector1">
            <a:avLst/>
          </a:prstGeom>
          <a:noFill/>
          <a:ln w="9525" cap="flat" cmpd="sng">
            <a:solidFill>
              <a:srgbClr val="926940"/>
            </a:solidFill>
            <a:prstDash val="dash"/>
            <a:round/>
            <a:headEnd type="none" w="lg" len="lg"/>
            <a:tailEnd type="none" w="lg" len="lg"/>
          </a:ln>
        </p:spPr>
      </p:cxnSp>
      <p:sp>
        <p:nvSpPr>
          <p:cNvPr id="166" name="Shape 166"/>
          <p:cNvSpPr/>
          <p:nvPr/>
        </p:nvSpPr>
        <p:spPr>
          <a:xfrm>
            <a:off x="1999155" y="2743050"/>
            <a:ext cx="419100" cy="419400"/>
          </a:xfrm>
          <a:prstGeom prst="donut">
            <a:avLst>
              <a:gd name="adj" fmla="val 24108"/>
            </a:avLst>
          </a:prstGeom>
          <a:solidFill>
            <a:srgbClr val="403228">
              <a:alpha val="2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67" name="Shape 167"/>
          <p:cNvCxnSpPr/>
          <p:nvPr/>
        </p:nvCxnSpPr>
        <p:spPr>
          <a:xfrm rot="10800000">
            <a:off x="672213" y="2341050"/>
            <a:ext cx="0" cy="611700"/>
          </a:xfrm>
          <a:prstGeom prst="straightConnector1">
            <a:avLst/>
          </a:prstGeom>
          <a:noFill/>
          <a:ln w="19050" cap="flat" cmpd="sng">
            <a:solidFill>
              <a:srgbClr val="926940"/>
            </a:solidFill>
            <a:prstDash val="solid"/>
            <a:round/>
            <a:headEnd type="diamond" w="lg" len="lg"/>
            <a:tailEnd type="diamond" w="lg" len="lg"/>
          </a:ln>
        </p:spPr>
      </p:cxnSp>
      <p:sp>
        <p:nvSpPr>
          <p:cNvPr id="168" name="Shape 168"/>
          <p:cNvSpPr/>
          <p:nvPr/>
        </p:nvSpPr>
        <p:spPr>
          <a:xfrm>
            <a:off x="4047558" y="2743050"/>
            <a:ext cx="419100" cy="419400"/>
          </a:xfrm>
          <a:prstGeom prst="donut">
            <a:avLst>
              <a:gd name="adj" fmla="val 24108"/>
            </a:avLst>
          </a:prstGeom>
          <a:solidFill>
            <a:srgbClr val="403228">
              <a:alpha val="2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 name="Shape 169"/>
          <p:cNvSpPr/>
          <p:nvPr/>
        </p:nvSpPr>
        <p:spPr>
          <a:xfrm>
            <a:off x="5166165" y="2741678"/>
            <a:ext cx="419100" cy="419400"/>
          </a:xfrm>
          <a:prstGeom prst="donut">
            <a:avLst>
              <a:gd name="adj" fmla="val 24108"/>
            </a:avLst>
          </a:prstGeom>
          <a:solidFill>
            <a:srgbClr val="403228">
              <a:alpha val="2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70" name="Shape 170"/>
          <p:cNvCxnSpPr/>
          <p:nvPr/>
        </p:nvCxnSpPr>
        <p:spPr>
          <a:xfrm>
            <a:off x="4258286" y="2927596"/>
            <a:ext cx="0" cy="611700"/>
          </a:xfrm>
          <a:prstGeom prst="straightConnector1">
            <a:avLst/>
          </a:prstGeom>
          <a:noFill/>
          <a:ln w="19050" cap="flat" cmpd="sng">
            <a:solidFill>
              <a:srgbClr val="926940"/>
            </a:solidFill>
            <a:prstDash val="solid"/>
            <a:round/>
            <a:headEnd type="diamond" w="lg" len="lg"/>
            <a:tailEnd type="diamond" w="lg" len="lg"/>
          </a:ln>
        </p:spPr>
      </p:cxnSp>
      <p:cxnSp>
        <p:nvCxnSpPr>
          <p:cNvPr id="171" name="Shape 171"/>
          <p:cNvCxnSpPr/>
          <p:nvPr/>
        </p:nvCxnSpPr>
        <p:spPr>
          <a:xfrm rot="10800000">
            <a:off x="5381625" y="2341050"/>
            <a:ext cx="0" cy="611700"/>
          </a:xfrm>
          <a:prstGeom prst="straightConnector1">
            <a:avLst/>
          </a:prstGeom>
          <a:noFill/>
          <a:ln w="19050" cap="flat" cmpd="sng">
            <a:solidFill>
              <a:srgbClr val="926940"/>
            </a:solidFill>
            <a:prstDash val="solid"/>
            <a:round/>
            <a:headEnd type="diamond" w="lg" len="lg"/>
            <a:tailEnd type="diamond" w="lg" len="lg"/>
          </a:ln>
        </p:spPr>
      </p:cxnSp>
      <p:sp>
        <p:nvSpPr>
          <p:cNvPr id="13" name="Shape 166">
            <a:extLst>
              <a:ext uri="{FF2B5EF4-FFF2-40B4-BE49-F238E27FC236}">
                <a16:creationId xmlns:a16="http://schemas.microsoft.com/office/drawing/2014/main" id="{1C5BF1B4-D445-4E67-8B05-E1C436351807}"/>
              </a:ext>
            </a:extLst>
          </p:cNvPr>
          <p:cNvSpPr/>
          <p:nvPr/>
        </p:nvSpPr>
        <p:spPr>
          <a:xfrm>
            <a:off x="469013" y="2743050"/>
            <a:ext cx="419100" cy="419400"/>
          </a:xfrm>
          <a:prstGeom prst="donut">
            <a:avLst>
              <a:gd name="adj" fmla="val 24108"/>
            </a:avLst>
          </a:prstGeom>
          <a:solidFill>
            <a:srgbClr val="403228">
              <a:alpha val="2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66">
            <a:extLst>
              <a:ext uri="{FF2B5EF4-FFF2-40B4-BE49-F238E27FC236}">
                <a16:creationId xmlns:a16="http://schemas.microsoft.com/office/drawing/2014/main" id="{244A1BA0-ADB9-4E6E-AFB4-DA531FABAC55}"/>
              </a:ext>
            </a:extLst>
          </p:cNvPr>
          <p:cNvSpPr/>
          <p:nvPr/>
        </p:nvSpPr>
        <p:spPr>
          <a:xfrm>
            <a:off x="3116584" y="2722478"/>
            <a:ext cx="419100" cy="419400"/>
          </a:xfrm>
          <a:prstGeom prst="donut">
            <a:avLst>
              <a:gd name="adj" fmla="val 24108"/>
            </a:avLst>
          </a:prstGeom>
          <a:solidFill>
            <a:srgbClr val="403228">
              <a:alpha val="2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66">
            <a:extLst>
              <a:ext uri="{FF2B5EF4-FFF2-40B4-BE49-F238E27FC236}">
                <a16:creationId xmlns:a16="http://schemas.microsoft.com/office/drawing/2014/main" id="{6F5AB695-4818-4FD2-8884-37160AFBF144}"/>
              </a:ext>
            </a:extLst>
          </p:cNvPr>
          <p:cNvSpPr/>
          <p:nvPr/>
        </p:nvSpPr>
        <p:spPr>
          <a:xfrm>
            <a:off x="7006196" y="2741678"/>
            <a:ext cx="419100" cy="419400"/>
          </a:xfrm>
          <a:prstGeom prst="donut">
            <a:avLst>
              <a:gd name="adj" fmla="val 24108"/>
            </a:avLst>
          </a:prstGeom>
          <a:solidFill>
            <a:srgbClr val="403228">
              <a:alpha val="2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74">
            <a:extLst>
              <a:ext uri="{FF2B5EF4-FFF2-40B4-BE49-F238E27FC236}">
                <a16:creationId xmlns:a16="http://schemas.microsoft.com/office/drawing/2014/main" id="{B4F7F28C-FD6B-4585-9EDB-819E71CE128C}"/>
              </a:ext>
            </a:extLst>
          </p:cNvPr>
          <p:cNvSpPr txBox="1"/>
          <p:nvPr/>
        </p:nvSpPr>
        <p:spPr>
          <a:xfrm>
            <a:off x="0" y="1706562"/>
            <a:ext cx="1450511" cy="41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ro-RO" i="1">
                <a:solidFill>
                  <a:srgbClr val="1D1D1B"/>
                </a:solidFill>
                <a:latin typeface="Libre Baskerville"/>
                <a:ea typeface="Libre Baskerville"/>
                <a:cs typeface="Libre Baskerville"/>
                <a:sym typeface="Libre Baskerville"/>
              </a:rPr>
              <a:t>Arhaică</a:t>
            </a:r>
          </a:p>
          <a:p>
            <a:pPr algn="ctr"/>
            <a:r>
              <a:rPr lang="ro-RO" i="1">
                <a:solidFill>
                  <a:srgbClr val="1D1D1B"/>
                </a:solidFill>
                <a:latin typeface="Libre Baskerville"/>
                <a:ea typeface="Libre Baskerville"/>
                <a:cs typeface="Libre Baskerville"/>
                <a:sym typeface="Libre Baskerville"/>
              </a:rPr>
              <a:t>(&gt;3000 î.Hr.)</a:t>
            </a:r>
          </a:p>
          <a:p>
            <a:pPr marL="0" lvl="0" indent="0" algn="ctr" rtl="0">
              <a:spcBef>
                <a:spcPts val="0"/>
              </a:spcBef>
              <a:spcAft>
                <a:spcPts val="0"/>
              </a:spcAft>
              <a:buNone/>
            </a:pPr>
            <a:endParaRPr i="1">
              <a:solidFill>
                <a:srgbClr val="1D1D1B"/>
              </a:solidFill>
              <a:latin typeface="Libre Baskerville"/>
              <a:ea typeface="Libre Baskerville"/>
              <a:cs typeface="Libre Baskerville"/>
              <a:sym typeface="Libre Baskerville"/>
            </a:endParaRPr>
          </a:p>
        </p:txBody>
      </p:sp>
      <p:cxnSp>
        <p:nvCxnSpPr>
          <p:cNvPr id="19" name="Shape 170">
            <a:extLst>
              <a:ext uri="{FF2B5EF4-FFF2-40B4-BE49-F238E27FC236}">
                <a16:creationId xmlns:a16="http://schemas.microsoft.com/office/drawing/2014/main" id="{1F4AC796-7BD4-4409-81AB-4A77570D8142}"/>
              </a:ext>
            </a:extLst>
          </p:cNvPr>
          <p:cNvCxnSpPr/>
          <p:nvPr/>
        </p:nvCxnSpPr>
        <p:spPr>
          <a:xfrm>
            <a:off x="2208705" y="2932178"/>
            <a:ext cx="0" cy="611700"/>
          </a:xfrm>
          <a:prstGeom prst="straightConnector1">
            <a:avLst/>
          </a:prstGeom>
          <a:noFill/>
          <a:ln w="19050" cap="flat" cmpd="sng">
            <a:solidFill>
              <a:srgbClr val="926940"/>
            </a:solidFill>
            <a:prstDash val="solid"/>
            <a:round/>
            <a:headEnd type="diamond" w="lg" len="lg"/>
            <a:tailEnd type="diamond" w="lg" len="lg"/>
          </a:ln>
        </p:spPr>
      </p:cxnSp>
      <p:sp>
        <p:nvSpPr>
          <p:cNvPr id="21" name="Shape 174">
            <a:extLst>
              <a:ext uri="{FF2B5EF4-FFF2-40B4-BE49-F238E27FC236}">
                <a16:creationId xmlns:a16="http://schemas.microsoft.com/office/drawing/2014/main" id="{AF59CBBE-6535-4EC6-BA8A-4E6364C7BDAD}"/>
              </a:ext>
            </a:extLst>
          </p:cNvPr>
          <p:cNvSpPr txBox="1"/>
          <p:nvPr/>
        </p:nvSpPr>
        <p:spPr>
          <a:xfrm>
            <a:off x="989936" y="3539296"/>
            <a:ext cx="2437537" cy="41019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ro-RO" i="1">
                <a:solidFill>
                  <a:srgbClr val="1D1D1B"/>
                </a:solidFill>
                <a:latin typeface="Libre Baskerville"/>
                <a:ea typeface="Libre Baskerville"/>
                <a:cs typeface="Libre Baskerville"/>
                <a:sym typeface="Libre Baskerville"/>
              </a:rPr>
              <a:t>Veche</a:t>
            </a:r>
          </a:p>
          <a:p>
            <a:pPr algn="ctr"/>
            <a:r>
              <a:rPr lang="ro-RO" i="1">
                <a:solidFill>
                  <a:srgbClr val="1D1D1B"/>
                </a:solidFill>
                <a:latin typeface="Libre Baskerville"/>
                <a:ea typeface="Libre Baskerville"/>
                <a:cs typeface="Libre Baskerville"/>
                <a:sym typeface="Libre Baskerville"/>
              </a:rPr>
              <a:t>(3000-2000 î.Hr.)</a:t>
            </a:r>
          </a:p>
          <a:p>
            <a:pPr marL="0" lvl="0" indent="0" algn="ctr" rtl="0">
              <a:spcBef>
                <a:spcPts val="0"/>
              </a:spcBef>
              <a:spcAft>
                <a:spcPts val="0"/>
              </a:spcAft>
              <a:buNone/>
            </a:pPr>
            <a:endParaRPr i="1">
              <a:solidFill>
                <a:srgbClr val="1D1D1B"/>
              </a:solidFill>
              <a:latin typeface="Libre Baskerville"/>
              <a:ea typeface="Libre Baskerville"/>
              <a:cs typeface="Libre Baskerville"/>
              <a:sym typeface="Libre Baskerville"/>
            </a:endParaRPr>
          </a:p>
        </p:txBody>
      </p:sp>
      <p:cxnSp>
        <p:nvCxnSpPr>
          <p:cNvPr id="22" name="Shape 170">
            <a:extLst>
              <a:ext uri="{FF2B5EF4-FFF2-40B4-BE49-F238E27FC236}">
                <a16:creationId xmlns:a16="http://schemas.microsoft.com/office/drawing/2014/main" id="{FA2039FB-D671-4240-A049-6B04C64B261F}"/>
              </a:ext>
            </a:extLst>
          </p:cNvPr>
          <p:cNvCxnSpPr/>
          <p:nvPr/>
        </p:nvCxnSpPr>
        <p:spPr>
          <a:xfrm>
            <a:off x="3318383" y="2351484"/>
            <a:ext cx="0" cy="611700"/>
          </a:xfrm>
          <a:prstGeom prst="straightConnector1">
            <a:avLst/>
          </a:prstGeom>
          <a:noFill/>
          <a:ln w="19050" cap="flat" cmpd="sng">
            <a:solidFill>
              <a:srgbClr val="926940"/>
            </a:solidFill>
            <a:prstDash val="solid"/>
            <a:round/>
            <a:headEnd type="diamond" w="lg" len="lg"/>
            <a:tailEnd type="diamond" w="lg" len="lg"/>
          </a:ln>
        </p:spPr>
      </p:cxnSp>
      <p:sp>
        <p:nvSpPr>
          <p:cNvPr id="25" name="Shape 174">
            <a:extLst>
              <a:ext uri="{FF2B5EF4-FFF2-40B4-BE49-F238E27FC236}">
                <a16:creationId xmlns:a16="http://schemas.microsoft.com/office/drawing/2014/main" id="{2004E5D0-E9D8-4CBB-BD83-BBAA0A267FA2}"/>
              </a:ext>
            </a:extLst>
          </p:cNvPr>
          <p:cNvSpPr txBox="1"/>
          <p:nvPr/>
        </p:nvSpPr>
        <p:spPr>
          <a:xfrm>
            <a:off x="2403091" y="1707972"/>
            <a:ext cx="1828797" cy="41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ro-RO" i="1">
                <a:solidFill>
                  <a:srgbClr val="1D1D1B"/>
                </a:solidFill>
                <a:latin typeface="Libre Baskerville"/>
                <a:ea typeface="Libre Baskerville"/>
                <a:cs typeface="Libre Baskerville"/>
                <a:sym typeface="Libre Baskerville"/>
              </a:rPr>
              <a:t>Medie</a:t>
            </a:r>
          </a:p>
          <a:p>
            <a:pPr algn="ctr"/>
            <a:r>
              <a:rPr lang="ro-RO" i="1">
                <a:solidFill>
                  <a:srgbClr val="1D1D1B"/>
                </a:solidFill>
                <a:latin typeface="Libre Baskerville"/>
                <a:ea typeface="Libre Baskerville"/>
                <a:cs typeface="Libre Baskerville"/>
                <a:sym typeface="Libre Baskerville"/>
              </a:rPr>
              <a:t>(2000-1300 î.Hr.)</a:t>
            </a:r>
          </a:p>
          <a:p>
            <a:pPr marL="0" lvl="0" indent="0" algn="ctr" rtl="0">
              <a:spcBef>
                <a:spcPts val="0"/>
              </a:spcBef>
              <a:spcAft>
                <a:spcPts val="0"/>
              </a:spcAft>
              <a:buNone/>
            </a:pPr>
            <a:endParaRPr i="1">
              <a:solidFill>
                <a:srgbClr val="1D1D1B"/>
              </a:solidFill>
              <a:latin typeface="Libre Baskerville"/>
              <a:ea typeface="Libre Baskerville"/>
              <a:cs typeface="Libre Baskerville"/>
              <a:sym typeface="Libre Baskerville"/>
            </a:endParaRPr>
          </a:p>
        </p:txBody>
      </p:sp>
      <p:sp>
        <p:nvSpPr>
          <p:cNvPr id="26" name="Shape 174">
            <a:extLst>
              <a:ext uri="{FF2B5EF4-FFF2-40B4-BE49-F238E27FC236}">
                <a16:creationId xmlns:a16="http://schemas.microsoft.com/office/drawing/2014/main" id="{BC503050-5098-460B-9A28-D5CA27D95765}"/>
              </a:ext>
            </a:extLst>
          </p:cNvPr>
          <p:cNvSpPr txBox="1"/>
          <p:nvPr/>
        </p:nvSpPr>
        <p:spPr>
          <a:xfrm>
            <a:off x="3023202" y="3539296"/>
            <a:ext cx="2437537" cy="41019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ro-RO" i="1">
                <a:solidFill>
                  <a:srgbClr val="1D1D1B"/>
                </a:solidFill>
                <a:latin typeface="Libre Baskerville"/>
                <a:ea typeface="Libre Baskerville"/>
                <a:cs typeface="Libre Baskerville"/>
                <a:sym typeface="Libre Baskerville"/>
              </a:rPr>
              <a:t>Târzie</a:t>
            </a:r>
          </a:p>
          <a:p>
            <a:pPr algn="ctr"/>
            <a:r>
              <a:rPr lang="ro-RO" i="1">
                <a:solidFill>
                  <a:srgbClr val="1D1D1B"/>
                </a:solidFill>
                <a:latin typeface="Libre Baskerville"/>
                <a:ea typeface="Libre Baskerville"/>
                <a:cs typeface="Libre Baskerville"/>
                <a:sym typeface="Libre Baskerville"/>
              </a:rPr>
              <a:t>(1300-700 î.Hr.)</a:t>
            </a:r>
          </a:p>
          <a:p>
            <a:pPr marL="0" lvl="0" indent="0" algn="ctr" rtl="0">
              <a:spcBef>
                <a:spcPts val="0"/>
              </a:spcBef>
              <a:spcAft>
                <a:spcPts val="0"/>
              </a:spcAft>
              <a:buNone/>
            </a:pPr>
            <a:endParaRPr i="1">
              <a:solidFill>
                <a:srgbClr val="1D1D1B"/>
              </a:solidFill>
              <a:latin typeface="Libre Baskerville"/>
              <a:ea typeface="Libre Baskerville"/>
              <a:cs typeface="Libre Baskerville"/>
              <a:sym typeface="Libre Baskerville"/>
            </a:endParaRPr>
          </a:p>
        </p:txBody>
      </p:sp>
      <p:cxnSp>
        <p:nvCxnSpPr>
          <p:cNvPr id="27" name="Shape 171">
            <a:extLst>
              <a:ext uri="{FF2B5EF4-FFF2-40B4-BE49-F238E27FC236}">
                <a16:creationId xmlns:a16="http://schemas.microsoft.com/office/drawing/2014/main" id="{D91364B6-82F2-486E-89FF-258136745283}"/>
              </a:ext>
            </a:extLst>
          </p:cNvPr>
          <p:cNvCxnSpPr/>
          <p:nvPr/>
        </p:nvCxnSpPr>
        <p:spPr>
          <a:xfrm rot="10800000">
            <a:off x="7215746" y="2963184"/>
            <a:ext cx="0" cy="611700"/>
          </a:xfrm>
          <a:prstGeom prst="straightConnector1">
            <a:avLst/>
          </a:prstGeom>
          <a:noFill/>
          <a:ln w="19050" cap="flat" cmpd="sng">
            <a:solidFill>
              <a:srgbClr val="926940"/>
            </a:solidFill>
            <a:prstDash val="solid"/>
            <a:round/>
            <a:headEnd type="diamond" w="lg" len="lg"/>
            <a:tailEnd type="diamond" w="lg" len="lg"/>
          </a:ln>
        </p:spPr>
      </p:cxnSp>
      <p:sp>
        <p:nvSpPr>
          <p:cNvPr id="28" name="Shape 174">
            <a:extLst>
              <a:ext uri="{FF2B5EF4-FFF2-40B4-BE49-F238E27FC236}">
                <a16:creationId xmlns:a16="http://schemas.microsoft.com/office/drawing/2014/main" id="{A577F3DC-AD8D-4458-9F8D-EBF503532B51}"/>
              </a:ext>
            </a:extLst>
          </p:cNvPr>
          <p:cNvSpPr txBox="1"/>
          <p:nvPr/>
        </p:nvSpPr>
        <p:spPr>
          <a:xfrm>
            <a:off x="4205534" y="1707667"/>
            <a:ext cx="2340361" cy="41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ro-RO" i="1">
                <a:solidFill>
                  <a:srgbClr val="1D1D1B"/>
                </a:solidFill>
                <a:latin typeface="Libre Baskerville"/>
                <a:ea typeface="Libre Baskerville"/>
                <a:cs typeface="Libre Baskerville"/>
                <a:sym typeface="Libre Baskerville"/>
              </a:rPr>
              <a:t>Demotică</a:t>
            </a:r>
          </a:p>
          <a:p>
            <a:pPr algn="ctr"/>
            <a:r>
              <a:rPr lang="ro-RO" i="1">
                <a:solidFill>
                  <a:srgbClr val="1D1D1B"/>
                </a:solidFill>
                <a:latin typeface="Libre Baskerville"/>
                <a:ea typeface="Libre Baskerville"/>
                <a:cs typeface="Libre Baskerville"/>
                <a:sym typeface="Libre Baskerville"/>
              </a:rPr>
              <a:t>(600 î.Hr.-400 d.Hr.)</a:t>
            </a:r>
          </a:p>
          <a:p>
            <a:pPr marL="0" lvl="0" indent="0" algn="ctr" rtl="0">
              <a:spcBef>
                <a:spcPts val="0"/>
              </a:spcBef>
              <a:spcAft>
                <a:spcPts val="0"/>
              </a:spcAft>
              <a:buNone/>
            </a:pPr>
            <a:endParaRPr i="1">
              <a:solidFill>
                <a:srgbClr val="1D1D1B"/>
              </a:solidFill>
              <a:latin typeface="Libre Baskerville"/>
              <a:ea typeface="Libre Baskerville"/>
              <a:cs typeface="Libre Baskerville"/>
              <a:sym typeface="Libre Baskerville"/>
            </a:endParaRPr>
          </a:p>
        </p:txBody>
      </p:sp>
      <p:sp>
        <p:nvSpPr>
          <p:cNvPr id="29" name="Shape 174">
            <a:extLst>
              <a:ext uri="{FF2B5EF4-FFF2-40B4-BE49-F238E27FC236}">
                <a16:creationId xmlns:a16="http://schemas.microsoft.com/office/drawing/2014/main" id="{78B28E57-0165-4116-B1FD-01DEB3CC34E3}"/>
              </a:ext>
            </a:extLst>
          </p:cNvPr>
          <p:cNvSpPr txBox="1"/>
          <p:nvPr/>
        </p:nvSpPr>
        <p:spPr>
          <a:xfrm>
            <a:off x="6280244" y="3533695"/>
            <a:ext cx="1828797" cy="41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ro-RO" i="1">
                <a:solidFill>
                  <a:srgbClr val="1D1D1B"/>
                </a:solidFill>
                <a:latin typeface="Libre Baskerville"/>
                <a:ea typeface="Libre Baskerville"/>
                <a:cs typeface="Libre Baskerville"/>
                <a:sym typeface="Libre Baskerville"/>
              </a:rPr>
              <a:t>Coptică</a:t>
            </a:r>
          </a:p>
          <a:p>
            <a:pPr algn="ctr"/>
            <a:r>
              <a:rPr lang="ro-RO" i="1">
                <a:solidFill>
                  <a:srgbClr val="1D1D1B"/>
                </a:solidFill>
                <a:latin typeface="Libre Baskerville"/>
                <a:ea typeface="Libre Baskerville"/>
                <a:cs typeface="Libre Baskerville"/>
                <a:sym typeface="Libre Baskerville"/>
              </a:rPr>
              <a:t>(300-1700 d.Hr.)</a:t>
            </a:r>
          </a:p>
          <a:p>
            <a:pPr marL="0" lvl="0" indent="0" algn="ctr" rtl="0">
              <a:spcBef>
                <a:spcPts val="0"/>
              </a:spcBef>
              <a:spcAft>
                <a:spcPts val="0"/>
              </a:spcAft>
              <a:buNone/>
            </a:pPr>
            <a:endParaRPr i="1">
              <a:solidFill>
                <a:srgbClr val="1D1D1B"/>
              </a:solidFill>
              <a:latin typeface="Libre Baskerville"/>
              <a:ea typeface="Libre Baskerville"/>
              <a:cs typeface="Libre Baskerville"/>
              <a:sym typeface="Libre Baskerville"/>
            </a:endParaRPr>
          </a:p>
        </p:txBody>
      </p:sp>
      <p:sp>
        <p:nvSpPr>
          <p:cNvPr id="32" name="Text Placeholder 1">
            <a:extLst>
              <a:ext uri="{FF2B5EF4-FFF2-40B4-BE49-F238E27FC236}">
                <a16:creationId xmlns:a16="http://schemas.microsoft.com/office/drawing/2014/main" id="{5B1EC3AB-3911-4441-AEA2-7E46FB72878B}"/>
              </a:ext>
            </a:extLst>
          </p:cNvPr>
          <p:cNvSpPr txBox="1">
            <a:spLocks/>
          </p:cNvSpPr>
          <p:nvPr/>
        </p:nvSpPr>
        <p:spPr>
          <a:xfrm>
            <a:off x="0" y="663191"/>
            <a:ext cx="9144000" cy="44803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926940"/>
              </a:buClr>
              <a:buSzPts val="2400"/>
              <a:buFont typeface="Libre Baskerville"/>
              <a:buChar char="✣"/>
              <a:defRPr sz="2400" b="0" i="0" u="none" strike="noStrike" cap="none">
                <a:solidFill>
                  <a:srgbClr val="403228"/>
                </a:solidFill>
                <a:latin typeface="Libre Baskerville"/>
                <a:ea typeface="Libre Baskerville"/>
                <a:cs typeface="Libre Baskerville"/>
                <a:sym typeface="Libre Baskerville"/>
              </a:defRPr>
            </a:lvl1pPr>
            <a:lvl2pPr marL="914400" marR="0" lvl="1" indent="-355600" algn="l" rtl="0">
              <a:lnSpc>
                <a:spcPct val="100000"/>
              </a:lnSpc>
              <a:spcBef>
                <a:spcPts val="0"/>
              </a:spcBef>
              <a:spcAft>
                <a:spcPts val="0"/>
              </a:spcAft>
              <a:buClr>
                <a:srgbClr val="926940"/>
              </a:buClr>
              <a:buSzPts val="2000"/>
              <a:buFont typeface="Libre Baskerville"/>
              <a:buChar char="⨳"/>
              <a:defRPr sz="2000" b="0" i="0" u="none" strike="noStrike" cap="none">
                <a:solidFill>
                  <a:srgbClr val="403228"/>
                </a:solidFill>
                <a:latin typeface="Libre Baskerville"/>
                <a:ea typeface="Libre Baskerville"/>
                <a:cs typeface="Libre Baskerville"/>
                <a:sym typeface="Libre Baskerville"/>
              </a:defRPr>
            </a:lvl2pPr>
            <a:lvl3pPr marL="1371600" marR="0" lvl="2" indent="-355600" algn="l" rtl="0">
              <a:lnSpc>
                <a:spcPct val="100000"/>
              </a:lnSpc>
              <a:spcBef>
                <a:spcPts val="0"/>
              </a:spcBef>
              <a:spcAft>
                <a:spcPts val="0"/>
              </a:spcAft>
              <a:buClr>
                <a:srgbClr val="926940"/>
              </a:buClr>
              <a:buSzPts val="2000"/>
              <a:buFont typeface="Libre Baskerville"/>
              <a:buChar char="■"/>
              <a:defRPr sz="2000" b="0" i="0" u="none" strike="noStrike" cap="none">
                <a:solidFill>
                  <a:srgbClr val="403228"/>
                </a:solidFill>
                <a:latin typeface="Libre Baskerville"/>
                <a:ea typeface="Libre Baskerville"/>
                <a:cs typeface="Libre Baskerville"/>
                <a:sym typeface="Libre Baskerville"/>
              </a:defRPr>
            </a:lvl3pPr>
            <a:lvl4pPr marL="1828800" marR="0" lvl="3" indent="-330200" algn="l" rtl="0">
              <a:lnSpc>
                <a:spcPct val="100000"/>
              </a:lnSpc>
              <a:spcBef>
                <a:spcPts val="0"/>
              </a:spcBef>
              <a:spcAft>
                <a:spcPts val="0"/>
              </a:spcAft>
              <a:buClr>
                <a:srgbClr val="926940"/>
              </a:buClr>
              <a:buSzPts val="1600"/>
              <a:buFont typeface="Libre Baskerville"/>
              <a:buChar char="●"/>
              <a:defRPr sz="1600" b="0" i="0" u="none" strike="noStrike" cap="none">
                <a:solidFill>
                  <a:srgbClr val="403228"/>
                </a:solidFill>
                <a:latin typeface="Libre Baskerville"/>
                <a:ea typeface="Libre Baskerville"/>
                <a:cs typeface="Libre Baskerville"/>
                <a:sym typeface="Libre Baskerville"/>
              </a:defRPr>
            </a:lvl4pPr>
            <a:lvl5pPr marL="2286000" marR="0" lvl="4" indent="-330200" algn="l" rtl="0">
              <a:lnSpc>
                <a:spcPct val="100000"/>
              </a:lnSpc>
              <a:spcBef>
                <a:spcPts val="0"/>
              </a:spcBef>
              <a:spcAft>
                <a:spcPts val="0"/>
              </a:spcAft>
              <a:buClr>
                <a:srgbClr val="926940"/>
              </a:buClr>
              <a:buSzPts val="1600"/>
              <a:buFont typeface="Libre Baskerville"/>
              <a:buChar char="○"/>
              <a:defRPr sz="1600" b="0" i="0" u="none" strike="noStrike" cap="none">
                <a:solidFill>
                  <a:srgbClr val="403228"/>
                </a:solidFill>
                <a:latin typeface="Libre Baskerville"/>
                <a:ea typeface="Libre Baskerville"/>
                <a:cs typeface="Libre Baskerville"/>
                <a:sym typeface="Libre Baskerville"/>
              </a:defRPr>
            </a:lvl5pPr>
            <a:lvl6pPr marL="2743200" marR="0" lvl="5" indent="-330200" algn="l" rtl="0">
              <a:lnSpc>
                <a:spcPct val="100000"/>
              </a:lnSpc>
              <a:spcBef>
                <a:spcPts val="0"/>
              </a:spcBef>
              <a:spcAft>
                <a:spcPts val="0"/>
              </a:spcAft>
              <a:buClr>
                <a:srgbClr val="926940"/>
              </a:buClr>
              <a:buSzPts val="1600"/>
              <a:buFont typeface="Libre Baskerville"/>
              <a:buChar char="■"/>
              <a:defRPr sz="1600" b="0" i="0" u="none" strike="noStrike" cap="none">
                <a:solidFill>
                  <a:srgbClr val="403228"/>
                </a:solidFill>
                <a:latin typeface="Libre Baskerville"/>
                <a:ea typeface="Libre Baskerville"/>
                <a:cs typeface="Libre Baskerville"/>
                <a:sym typeface="Libre Baskerville"/>
              </a:defRPr>
            </a:lvl6pPr>
            <a:lvl7pPr marL="3200400" marR="0" lvl="6" indent="-330200" algn="l" rtl="0">
              <a:lnSpc>
                <a:spcPct val="100000"/>
              </a:lnSpc>
              <a:spcBef>
                <a:spcPts val="0"/>
              </a:spcBef>
              <a:spcAft>
                <a:spcPts val="0"/>
              </a:spcAft>
              <a:buClr>
                <a:srgbClr val="403228"/>
              </a:buClr>
              <a:buSzPts val="1600"/>
              <a:buFont typeface="Libre Baskerville"/>
              <a:buChar char="●"/>
              <a:defRPr sz="1600" b="0" i="0" u="none" strike="noStrike" cap="none">
                <a:solidFill>
                  <a:srgbClr val="403228"/>
                </a:solidFill>
                <a:latin typeface="Libre Baskerville"/>
                <a:ea typeface="Libre Baskerville"/>
                <a:cs typeface="Libre Baskerville"/>
                <a:sym typeface="Libre Baskerville"/>
              </a:defRPr>
            </a:lvl7pPr>
            <a:lvl8pPr marL="3657600" marR="0" lvl="7" indent="-330200" algn="l" rtl="0">
              <a:lnSpc>
                <a:spcPct val="100000"/>
              </a:lnSpc>
              <a:spcBef>
                <a:spcPts val="0"/>
              </a:spcBef>
              <a:spcAft>
                <a:spcPts val="0"/>
              </a:spcAft>
              <a:buClr>
                <a:srgbClr val="403228"/>
              </a:buClr>
              <a:buSzPts val="1600"/>
              <a:buFont typeface="Libre Baskerville"/>
              <a:buChar char="○"/>
              <a:defRPr sz="1600" b="0" i="0" u="none" strike="noStrike" cap="none">
                <a:solidFill>
                  <a:srgbClr val="403228"/>
                </a:solidFill>
                <a:latin typeface="Libre Baskerville"/>
                <a:ea typeface="Libre Baskerville"/>
                <a:cs typeface="Libre Baskerville"/>
                <a:sym typeface="Libre Baskerville"/>
              </a:defRPr>
            </a:lvl8pPr>
            <a:lvl9pPr marL="4114800" marR="0" lvl="8" indent="-330200" algn="l" rtl="0">
              <a:lnSpc>
                <a:spcPct val="100000"/>
              </a:lnSpc>
              <a:spcBef>
                <a:spcPts val="0"/>
              </a:spcBef>
              <a:spcAft>
                <a:spcPts val="0"/>
              </a:spcAft>
              <a:buClr>
                <a:srgbClr val="403228"/>
              </a:buClr>
              <a:buSzPts val="1600"/>
              <a:buFont typeface="Libre Baskerville"/>
              <a:buChar char="■"/>
              <a:defRPr sz="1600" b="0" i="0" u="none" strike="noStrike" cap="none">
                <a:solidFill>
                  <a:srgbClr val="403228"/>
                </a:solidFill>
                <a:latin typeface="Libre Baskerville"/>
                <a:ea typeface="Libre Baskerville"/>
                <a:cs typeface="Libre Baskerville"/>
                <a:sym typeface="Libre Baskerville"/>
              </a:defRPr>
            </a:lvl9pPr>
          </a:lstStyle>
          <a:p>
            <a:pPr>
              <a:spcBef>
                <a:spcPts val="100"/>
              </a:spcBef>
            </a:pPr>
            <a:r>
              <a:rPr lang="en-US" sz="1600"/>
              <a:t>Limba egipteană este împărțită în șase diviziuni cronologice:</a:t>
            </a:r>
            <a:endParaRPr lang="ro-RO" sz="1600"/>
          </a:p>
        </p:txBody>
      </p:sp>
    </p:spTree>
    <p:extLst>
      <p:ext uri="{BB962C8B-B14F-4D97-AF65-F5344CB8AC3E}">
        <p14:creationId xmlns:p14="http://schemas.microsoft.com/office/powerpoint/2010/main" val="87169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pic>
        <p:nvPicPr>
          <p:cNvPr id="4" name="Picture 3">
            <a:extLst>
              <a:ext uri="{FF2B5EF4-FFF2-40B4-BE49-F238E27FC236}">
                <a16:creationId xmlns:a16="http://schemas.microsoft.com/office/drawing/2014/main" id="{6A968E44-528A-47F9-A2AD-2B4AAD89D2EE}"/>
              </a:ext>
            </a:extLst>
          </p:cNvPr>
          <p:cNvPicPr>
            <a:picLocks noChangeAspect="1"/>
          </p:cNvPicPr>
          <p:nvPr/>
        </p:nvPicPr>
        <p:blipFill>
          <a:blip r:embed="rId3"/>
          <a:stretch>
            <a:fillRect/>
          </a:stretch>
        </p:blipFill>
        <p:spPr>
          <a:xfrm>
            <a:off x="612949" y="3204277"/>
            <a:ext cx="3347042" cy="1533930"/>
          </a:xfrm>
          <a:prstGeom prst="rect">
            <a:avLst/>
          </a:prstGeom>
        </p:spPr>
      </p:pic>
      <p:pic>
        <p:nvPicPr>
          <p:cNvPr id="8" name="Picture 7">
            <a:extLst>
              <a:ext uri="{FF2B5EF4-FFF2-40B4-BE49-F238E27FC236}">
                <a16:creationId xmlns:a16="http://schemas.microsoft.com/office/drawing/2014/main" id="{003E00EF-B38B-4FEF-89FD-5353942DEB51}"/>
              </a:ext>
            </a:extLst>
          </p:cNvPr>
          <p:cNvPicPr>
            <a:picLocks noChangeAspect="1"/>
          </p:cNvPicPr>
          <p:nvPr/>
        </p:nvPicPr>
        <p:blipFill>
          <a:blip r:embed="rId4"/>
          <a:stretch>
            <a:fillRect/>
          </a:stretch>
        </p:blipFill>
        <p:spPr>
          <a:xfrm>
            <a:off x="4067035" y="3198629"/>
            <a:ext cx="2484960" cy="1533930"/>
          </a:xfrm>
          <a:prstGeom prst="rect">
            <a:avLst/>
          </a:prstGeom>
        </p:spPr>
      </p:pic>
      <p:sp>
        <p:nvSpPr>
          <p:cNvPr id="2" name="Text Placeholder 1">
            <a:extLst>
              <a:ext uri="{FF2B5EF4-FFF2-40B4-BE49-F238E27FC236}">
                <a16:creationId xmlns:a16="http://schemas.microsoft.com/office/drawing/2014/main" id="{99E81E72-9849-4D5C-AE1F-8F989C84160C}"/>
              </a:ext>
            </a:extLst>
          </p:cNvPr>
          <p:cNvSpPr>
            <a:spLocks noGrp="1"/>
          </p:cNvSpPr>
          <p:nvPr>
            <p:ph type="body" idx="4294967295"/>
          </p:nvPr>
        </p:nvSpPr>
        <p:spPr>
          <a:xfrm>
            <a:off x="0" y="663191"/>
            <a:ext cx="9144000" cy="4480309"/>
          </a:xfrm>
        </p:spPr>
        <p:txBody>
          <a:bodyPr>
            <a:noAutofit/>
          </a:bodyPr>
          <a:lstStyle/>
          <a:p>
            <a:pPr>
              <a:spcBef>
                <a:spcPts val="100"/>
              </a:spcBef>
            </a:pPr>
            <a:r>
              <a:rPr lang="ro-RO" sz="1600"/>
              <a:t>Scrierea hieroglifică datează din 3000 î.en., și este compusă din sute de simboluri. O hieroglifă poate reprezenta un cuvânt, un sunet, sau un determinant tăcut, și același simbol poate servi unor scopuri diferite, în contexte diferite. Hieroglife au fost scrise pe monumente de piatră și în morminte, care pot reprezenta lucrări individuale de artă. În scrierea de zi cu zi, scribii au folosit o formă cursivă de scriere, numită hieratică, care a fost mai rapidă și mai ușoară. În timp ce hieroglifele oficiale pot fi citite în rânduri sau coloane, în orice direcție (deși de obicei scrise de la dreapta la stânga), hieratica a fost întotdeauna scrisă de la dreapta la stânga, de obicei, în rânduri orizontale. O nouă formă de scriere, demotica, a devenit stilul de scris predominant.</a:t>
            </a:r>
          </a:p>
          <a:p>
            <a:pPr>
              <a:spcBef>
                <a:spcPts val="100"/>
              </a:spcBef>
            </a:pPr>
            <a:endParaRPr lang="ro-RO" sz="1600"/>
          </a:p>
        </p:txBody>
      </p:sp>
      <p:sp>
        <p:nvSpPr>
          <p:cNvPr id="48" name="Shape 48"/>
          <p:cNvSpPr txBox="1">
            <a:spLocks noGrp="1"/>
          </p:cNvSpPr>
          <p:nvPr>
            <p:ph type="title" idx="4294967295"/>
          </p:nvPr>
        </p:nvSpPr>
        <p:spPr>
          <a:xfrm>
            <a:off x="612949" y="0"/>
            <a:ext cx="7904159" cy="857250"/>
          </a:xfrm>
          <a:prstGeom prst="rect">
            <a:avLst/>
          </a:prstGeom>
        </p:spPr>
        <p:txBody>
          <a:bodyPr spcFirstLastPara="1" wrap="square" lIns="91425" tIns="91425" rIns="91425" bIns="91425" anchor="b" anchorCtr="0">
            <a:noAutofit/>
          </a:bodyPr>
          <a:lstStyle/>
          <a:p>
            <a:r>
              <a:rPr lang="ro-RO" sz="3600"/>
              <a:t>SCRIEREA</a:t>
            </a:r>
            <a:endParaRPr lang="en-US" sz="3600"/>
          </a:p>
        </p:txBody>
      </p:sp>
      <p:sp>
        <p:nvSpPr>
          <p:cNvPr id="14" name="Shape 115">
            <a:extLst>
              <a:ext uri="{FF2B5EF4-FFF2-40B4-BE49-F238E27FC236}">
                <a16:creationId xmlns:a16="http://schemas.microsoft.com/office/drawing/2014/main" id="{362D0977-D235-439E-89DC-3BC504CC41D1}"/>
              </a:ext>
            </a:extLst>
          </p:cNvPr>
          <p:cNvSpPr/>
          <p:nvPr/>
        </p:nvSpPr>
        <p:spPr>
          <a:xfrm>
            <a:off x="626278" y="4758880"/>
            <a:ext cx="3320384" cy="265076"/>
          </a:xfrm>
          <a:prstGeom prst="rect">
            <a:avLst/>
          </a:prstGeom>
          <a:solidFill>
            <a:srgbClr val="FFFFFF">
              <a:alpha val="53460"/>
            </a:srgbClr>
          </a:solidFill>
          <a:ln w="28575" cap="flat" cmpd="sng">
            <a:solidFill>
              <a:srgbClr val="403228"/>
            </a:solidFill>
            <a:prstDash val="solid"/>
            <a:miter lim="8000"/>
            <a:headEnd type="none" w="med" len="med"/>
            <a:tailEnd type="none" w="med" len="med"/>
          </a:ln>
        </p:spPr>
        <p:txBody>
          <a:bodyPr spcFirstLastPara="1" wrap="square" lIns="91425" tIns="91425" rIns="91425" bIns="91425" anchor="ctr" anchorCtr="0">
            <a:noAutofit/>
          </a:bodyPr>
          <a:lstStyle/>
          <a:p>
            <a:pPr lvl="0">
              <a:buClr>
                <a:schemeClr val="dk1"/>
              </a:buClr>
              <a:buSzPts val="1100"/>
            </a:pPr>
            <a:r>
              <a:rPr lang="ro-RO" sz="1600">
                <a:solidFill>
                  <a:srgbClr val="1D1D1B"/>
                </a:solidFill>
                <a:latin typeface="Cinzel" panose="020B0604020202020204" charset="0"/>
              </a:rPr>
              <a:t>SCRIEREA HERITICĂ</a:t>
            </a:r>
            <a:endParaRPr sz="1600">
              <a:solidFill>
                <a:srgbClr val="1D1D1B"/>
              </a:solidFill>
              <a:latin typeface="Cinzel" panose="020B0604020202020204" charset="0"/>
            </a:endParaRPr>
          </a:p>
        </p:txBody>
      </p:sp>
      <p:sp>
        <p:nvSpPr>
          <p:cNvPr id="13" name="Shape 252">
            <a:extLst>
              <a:ext uri="{FF2B5EF4-FFF2-40B4-BE49-F238E27FC236}">
                <a16:creationId xmlns:a16="http://schemas.microsoft.com/office/drawing/2014/main" id="{EE01B57F-30F5-4CE2-AB31-CEC80CF88194}"/>
              </a:ext>
            </a:extLst>
          </p:cNvPr>
          <p:cNvSpPr/>
          <p:nvPr/>
        </p:nvSpPr>
        <p:spPr>
          <a:xfrm flipH="1">
            <a:off x="3430091" y="4795463"/>
            <a:ext cx="417517" cy="191910"/>
          </a:xfrm>
          <a:custGeom>
            <a:avLst/>
            <a:gdLst/>
            <a:ahLst/>
            <a:cxnLst/>
            <a:rect l="0" t="0" r="0" b="0"/>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4032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115">
            <a:extLst>
              <a:ext uri="{FF2B5EF4-FFF2-40B4-BE49-F238E27FC236}">
                <a16:creationId xmlns:a16="http://schemas.microsoft.com/office/drawing/2014/main" id="{48480AF9-7176-44F4-A23F-455B6959C8D4}"/>
              </a:ext>
            </a:extLst>
          </p:cNvPr>
          <p:cNvSpPr/>
          <p:nvPr/>
        </p:nvSpPr>
        <p:spPr>
          <a:xfrm>
            <a:off x="4067035" y="4754478"/>
            <a:ext cx="2484960" cy="265076"/>
          </a:xfrm>
          <a:prstGeom prst="rect">
            <a:avLst/>
          </a:prstGeom>
          <a:solidFill>
            <a:srgbClr val="FFFFFF">
              <a:alpha val="53460"/>
            </a:srgbClr>
          </a:solidFill>
          <a:ln w="28575" cap="flat" cmpd="sng">
            <a:solidFill>
              <a:srgbClr val="403228"/>
            </a:solidFill>
            <a:prstDash val="solid"/>
            <a:miter lim="8000"/>
            <a:headEnd type="none" w="med" len="med"/>
            <a:tailEnd type="none" w="med" len="med"/>
          </a:ln>
        </p:spPr>
        <p:txBody>
          <a:bodyPr spcFirstLastPara="1" wrap="square" lIns="91425" tIns="91425" rIns="91425" bIns="91425" anchor="ctr" anchorCtr="0">
            <a:noAutofit/>
          </a:bodyPr>
          <a:lstStyle/>
          <a:p>
            <a:pPr lvl="0">
              <a:buClr>
                <a:schemeClr val="dk1"/>
              </a:buClr>
              <a:buSzPts val="1100"/>
            </a:pPr>
            <a:r>
              <a:rPr lang="ro-RO" sz="1600" spc="-150">
                <a:solidFill>
                  <a:srgbClr val="1D1D1B"/>
                </a:solidFill>
                <a:latin typeface="Cinzel" panose="020B0604020202020204" charset="0"/>
              </a:rPr>
              <a:t>PIATRA DE LA ROSETTA</a:t>
            </a:r>
            <a:endParaRPr sz="1600" spc="-150">
              <a:solidFill>
                <a:srgbClr val="1D1D1B"/>
              </a:solidFill>
              <a:latin typeface="Cinzel" panose="020B0604020202020204" charset="0"/>
            </a:endParaRPr>
          </a:p>
        </p:txBody>
      </p:sp>
      <p:sp>
        <p:nvSpPr>
          <p:cNvPr id="19" name="Shape 252">
            <a:extLst>
              <a:ext uri="{FF2B5EF4-FFF2-40B4-BE49-F238E27FC236}">
                <a16:creationId xmlns:a16="http://schemas.microsoft.com/office/drawing/2014/main" id="{8765D013-2AEC-4C0C-AEAE-2088851319C4}"/>
              </a:ext>
            </a:extLst>
          </p:cNvPr>
          <p:cNvSpPr/>
          <p:nvPr/>
        </p:nvSpPr>
        <p:spPr>
          <a:xfrm flipH="1">
            <a:off x="6221367" y="4786659"/>
            <a:ext cx="323964" cy="200714"/>
          </a:xfrm>
          <a:custGeom>
            <a:avLst/>
            <a:gdLst/>
            <a:ahLst/>
            <a:cxnLst/>
            <a:rect l="0" t="0" r="0" b="0"/>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4032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Text Placeholder 1">
            <a:extLst>
              <a:ext uri="{FF2B5EF4-FFF2-40B4-BE49-F238E27FC236}">
                <a16:creationId xmlns:a16="http://schemas.microsoft.com/office/drawing/2014/main" id="{B839C116-9722-4C82-ADF2-1E08B06D1510}"/>
              </a:ext>
            </a:extLst>
          </p:cNvPr>
          <p:cNvSpPr txBox="1">
            <a:spLocks/>
          </p:cNvSpPr>
          <p:nvPr/>
        </p:nvSpPr>
        <p:spPr>
          <a:xfrm>
            <a:off x="6477000" y="2952870"/>
            <a:ext cx="2666999" cy="21906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926940"/>
              </a:buClr>
              <a:buSzPts val="2400"/>
              <a:buFont typeface="Libre Baskerville"/>
              <a:buChar char="✣"/>
              <a:defRPr sz="2400" b="0" i="0" u="none" strike="noStrike" cap="none">
                <a:solidFill>
                  <a:srgbClr val="403228"/>
                </a:solidFill>
                <a:latin typeface="Libre Baskerville"/>
                <a:ea typeface="Libre Baskerville"/>
                <a:cs typeface="Libre Baskerville"/>
                <a:sym typeface="Libre Baskerville"/>
              </a:defRPr>
            </a:lvl1pPr>
            <a:lvl2pPr marL="914400" marR="0" lvl="1" indent="-355600" algn="l" rtl="0">
              <a:lnSpc>
                <a:spcPct val="100000"/>
              </a:lnSpc>
              <a:spcBef>
                <a:spcPts val="0"/>
              </a:spcBef>
              <a:spcAft>
                <a:spcPts val="0"/>
              </a:spcAft>
              <a:buClr>
                <a:srgbClr val="926940"/>
              </a:buClr>
              <a:buSzPts val="2000"/>
              <a:buFont typeface="Libre Baskerville"/>
              <a:buChar char="⨳"/>
              <a:defRPr sz="2000" b="0" i="0" u="none" strike="noStrike" cap="none">
                <a:solidFill>
                  <a:srgbClr val="403228"/>
                </a:solidFill>
                <a:latin typeface="Libre Baskerville"/>
                <a:ea typeface="Libre Baskerville"/>
                <a:cs typeface="Libre Baskerville"/>
                <a:sym typeface="Libre Baskerville"/>
              </a:defRPr>
            </a:lvl2pPr>
            <a:lvl3pPr marL="1371600" marR="0" lvl="2" indent="-355600" algn="l" rtl="0">
              <a:lnSpc>
                <a:spcPct val="100000"/>
              </a:lnSpc>
              <a:spcBef>
                <a:spcPts val="0"/>
              </a:spcBef>
              <a:spcAft>
                <a:spcPts val="0"/>
              </a:spcAft>
              <a:buClr>
                <a:srgbClr val="926940"/>
              </a:buClr>
              <a:buSzPts val="2000"/>
              <a:buFont typeface="Libre Baskerville"/>
              <a:buChar char="■"/>
              <a:defRPr sz="2000" b="0" i="0" u="none" strike="noStrike" cap="none">
                <a:solidFill>
                  <a:srgbClr val="403228"/>
                </a:solidFill>
                <a:latin typeface="Libre Baskerville"/>
                <a:ea typeface="Libre Baskerville"/>
                <a:cs typeface="Libre Baskerville"/>
                <a:sym typeface="Libre Baskerville"/>
              </a:defRPr>
            </a:lvl3pPr>
            <a:lvl4pPr marL="1828800" marR="0" lvl="3" indent="-330200" algn="l" rtl="0">
              <a:lnSpc>
                <a:spcPct val="100000"/>
              </a:lnSpc>
              <a:spcBef>
                <a:spcPts val="0"/>
              </a:spcBef>
              <a:spcAft>
                <a:spcPts val="0"/>
              </a:spcAft>
              <a:buClr>
                <a:srgbClr val="926940"/>
              </a:buClr>
              <a:buSzPts val="1600"/>
              <a:buFont typeface="Libre Baskerville"/>
              <a:buChar char="●"/>
              <a:defRPr sz="1600" b="0" i="0" u="none" strike="noStrike" cap="none">
                <a:solidFill>
                  <a:srgbClr val="403228"/>
                </a:solidFill>
                <a:latin typeface="Libre Baskerville"/>
                <a:ea typeface="Libre Baskerville"/>
                <a:cs typeface="Libre Baskerville"/>
                <a:sym typeface="Libre Baskerville"/>
              </a:defRPr>
            </a:lvl4pPr>
            <a:lvl5pPr marL="2286000" marR="0" lvl="4" indent="-330200" algn="l" rtl="0">
              <a:lnSpc>
                <a:spcPct val="100000"/>
              </a:lnSpc>
              <a:spcBef>
                <a:spcPts val="0"/>
              </a:spcBef>
              <a:spcAft>
                <a:spcPts val="0"/>
              </a:spcAft>
              <a:buClr>
                <a:srgbClr val="926940"/>
              </a:buClr>
              <a:buSzPts val="1600"/>
              <a:buFont typeface="Libre Baskerville"/>
              <a:buChar char="○"/>
              <a:defRPr sz="1600" b="0" i="0" u="none" strike="noStrike" cap="none">
                <a:solidFill>
                  <a:srgbClr val="403228"/>
                </a:solidFill>
                <a:latin typeface="Libre Baskerville"/>
                <a:ea typeface="Libre Baskerville"/>
                <a:cs typeface="Libre Baskerville"/>
                <a:sym typeface="Libre Baskerville"/>
              </a:defRPr>
            </a:lvl5pPr>
            <a:lvl6pPr marL="2743200" marR="0" lvl="5" indent="-330200" algn="l" rtl="0">
              <a:lnSpc>
                <a:spcPct val="100000"/>
              </a:lnSpc>
              <a:spcBef>
                <a:spcPts val="0"/>
              </a:spcBef>
              <a:spcAft>
                <a:spcPts val="0"/>
              </a:spcAft>
              <a:buClr>
                <a:srgbClr val="926940"/>
              </a:buClr>
              <a:buSzPts val="1600"/>
              <a:buFont typeface="Libre Baskerville"/>
              <a:buChar char="■"/>
              <a:defRPr sz="1600" b="0" i="0" u="none" strike="noStrike" cap="none">
                <a:solidFill>
                  <a:srgbClr val="403228"/>
                </a:solidFill>
                <a:latin typeface="Libre Baskerville"/>
                <a:ea typeface="Libre Baskerville"/>
                <a:cs typeface="Libre Baskerville"/>
                <a:sym typeface="Libre Baskerville"/>
              </a:defRPr>
            </a:lvl6pPr>
            <a:lvl7pPr marL="3200400" marR="0" lvl="6" indent="-330200" algn="l" rtl="0">
              <a:lnSpc>
                <a:spcPct val="100000"/>
              </a:lnSpc>
              <a:spcBef>
                <a:spcPts val="0"/>
              </a:spcBef>
              <a:spcAft>
                <a:spcPts val="0"/>
              </a:spcAft>
              <a:buClr>
                <a:srgbClr val="403228"/>
              </a:buClr>
              <a:buSzPts val="1600"/>
              <a:buFont typeface="Libre Baskerville"/>
              <a:buChar char="●"/>
              <a:defRPr sz="1600" b="0" i="0" u="none" strike="noStrike" cap="none">
                <a:solidFill>
                  <a:srgbClr val="403228"/>
                </a:solidFill>
                <a:latin typeface="Libre Baskerville"/>
                <a:ea typeface="Libre Baskerville"/>
                <a:cs typeface="Libre Baskerville"/>
                <a:sym typeface="Libre Baskerville"/>
              </a:defRPr>
            </a:lvl7pPr>
            <a:lvl8pPr marL="3657600" marR="0" lvl="7" indent="-330200" algn="l" rtl="0">
              <a:lnSpc>
                <a:spcPct val="100000"/>
              </a:lnSpc>
              <a:spcBef>
                <a:spcPts val="0"/>
              </a:spcBef>
              <a:spcAft>
                <a:spcPts val="0"/>
              </a:spcAft>
              <a:buClr>
                <a:srgbClr val="403228"/>
              </a:buClr>
              <a:buSzPts val="1600"/>
              <a:buFont typeface="Libre Baskerville"/>
              <a:buChar char="○"/>
              <a:defRPr sz="1600" b="0" i="0" u="none" strike="noStrike" cap="none">
                <a:solidFill>
                  <a:srgbClr val="403228"/>
                </a:solidFill>
                <a:latin typeface="Libre Baskerville"/>
                <a:ea typeface="Libre Baskerville"/>
                <a:cs typeface="Libre Baskerville"/>
                <a:sym typeface="Libre Baskerville"/>
              </a:defRPr>
            </a:lvl8pPr>
            <a:lvl9pPr marL="4114800" marR="0" lvl="8" indent="-330200" algn="l" rtl="0">
              <a:lnSpc>
                <a:spcPct val="100000"/>
              </a:lnSpc>
              <a:spcBef>
                <a:spcPts val="0"/>
              </a:spcBef>
              <a:spcAft>
                <a:spcPts val="0"/>
              </a:spcAft>
              <a:buClr>
                <a:srgbClr val="403228"/>
              </a:buClr>
              <a:buSzPts val="1600"/>
              <a:buFont typeface="Libre Baskerville"/>
              <a:buChar char="■"/>
              <a:defRPr sz="1600" b="0" i="0" u="none" strike="noStrike" cap="none">
                <a:solidFill>
                  <a:srgbClr val="403228"/>
                </a:solidFill>
                <a:latin typeface="Libre Baskerville"/>
                <a:ea typeface="Libre Baskerville"/>
                <a:cs typeface="Libre Baskerville"/>
                <a:sym typeface="Libre Baskerville"/>
              </a:defRPr>
            </a:lvl9pPr>
          </a:lstStyle>
          <a:p>
            <a:pPr>
              <a:spcBef>
                <a:spcPts val="100"/>
              </a:spcBef>
            </a:pPr>
            <a:r>
              <a:rPr lang="ro-RO" sz="1600"/>
              <a:t>Încercările de a  </a:t>
            </a:r>
          </a:p>
          <a:p>
            <a:pPr marL="76200" indent="0">
              <a:spcBef>
                <a:spcPts val="100"/>
              </a:spcBef>
              <a:buNone/>
            </a:pPr>
            <a:r>
              <a:rPr lang="ro-RO" sz="1600"/>
              <a:t>descifra hieroglifele au existat, dar numai 1822, </a:t>
            </a:r>
            <a:r>
              <a:rPr lang="it-IT" sz="1600"/>
              <a:t>după</a:t>
            </a:r>
            <a:r>
              <a:rPr lang="ro-RO" sz="1600"/>
              <a:t> </a:t>
            </a:r>
            <a:r>
              <a:rPr lang="it-IT" sz="1600"/>
              <a:t>descoperirea Pietrei de la Rosetta</a:t>
            </a:r>
            <a:r>
              <a:rPr lang="ro-RO" sz="1600"/>
              <a:t>, și ani de cercetare ele au fost descifrate.</a:t>
            </a:r>
          </a:p>
        </p:txBody>
      </p:sp>
    </p:spTree>
    <p:extLst>
      <p:ext uri="{BB962C8B-B14F-4D97-AF65-F5344CB8AC3E}">
        <p14:creationId xmlns:p14="http://schemas.microsoft.com/office/powerpoint/2010/main" val="3987172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ctrTitle"/>
          </p:nvPr>
        </p:nvSpPr>
        <p:spPr>
          <a:xfrm>
            <a:off x="1513950" y="1583350"/>
            <a:ext cx="61161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ro-RO" sz="4800" b="0"/>
              <a:t>3</a:t>
            </a:r>
            <a:br>
              <a:rPr lang="ro-RO" sz="4800" b="0"/>
            </a:br>
            <a:r>
              <a:rPr lang="ro-RO" sz="4800" b="0"/>
              <a:t>4</a:t>
            </a:r>
            <a:r>
              <a:rPr lang="en" sz="4800" b="0"/>
              <a:t>.</a:t>
            </a:r>
            <a:endParaRPr sz="4800" b="0"/>
          </a:p>
          <a:p>
            <a:pPr marL="0" lvl="0" indent="0" rtl="0">
              <a:spcBef>
                <a:spcPts val="0"/>
              </a:spcBef>
              <a:spcAft>
                <a:spcPts val="0"/>
              </a:spcAft>
              <a:buNone/>
            </a:pPr>
            <a:r>
              <a:rPr lang="ro-RO"/>
              <a:t>MEDICINA, TEHNOLOGIA ȘI STIINȚA</a:t>
            </a:r>
            <a:endParaRPr/>
          </a:p>
        </p:txBody>
      </p:sp>
      <p:sp>
        <p:nvSpPr>
          <p:cNvPr id="64" name="Shape 64"/>
          <p:cNvSpPr txBox="1">
            <a:spLocks noGrp="1"/>
          </p:cNvSpPr>
          <p:nvPr>
            <p:ph type="subTitle" idx="1"/>
          </p:nvPr>
        </p:nvSpPr>
        <p:spPr>
          <a:xfrm>
            <a:off x="2919325" y="2687650"/>
            <a:ext cx="3305400" cy="78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ro-RO"/>
              <a:t>Capitolul cunoștiințelor avansate ale Egiptului Antic</a:t>
            </a:r>
            <a:endParaRPr/>
          </a:p>
        </p:txBody>
      </p:sp>
    </p:spTree>
    <p:extLst>
      <p:ext uri="{BB962C8B-B14F-4D97-AF65-F5344CB8AC3E}">
        <p14:creationId xmlns:p14="http://schemas.microsoft.com/office/powerpoint/2010/main" val="653893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pic>
        <p:nvPicPr>
          <p:cNvPr id="4" name="Picture 3">
            <a:extLst>
              <a:ext uri="{FF2B5EF4-FFF2-40B4-BE49-F238E27FC236}">
                <a16:creationId xmlns:a16="http://schemas.microsoft.com/office/drawing/2014/main" id="{B9D4E65E-281A-4078-B188-0A6E2938A1F7}"/>
              </a:ext>
            </a:extLst>
          </p:cNvPr>
          <p:cNvPicPr>
            <a:picLocks noChangeAspect="1"/>
          </p:cNvPicPr>
          <p:nvPr/>
        </p:nvPicPr>
        <p:blipFill>
          <a:blip r:embed="rId3"/>
          <a:stretch>
            <a:fillRect/>
          </a:stretch>
        </p:blipFill>
        <p:spPr>
          <a:xfrm>
            <a:off x="6143626" y="857250"/>
            <a:ext cx="2895600" cy="2028825"/>
          </a:xfrm>
          <a:prstGeom prst="rect">
            <a:avLst/>
          </a:prstGeom>
        </p:spPr>
      </p:pic>
      <p:sp>
        <p:nvSpPr>
          <p:cNvPr id="2" name="Text Placeholder 1">
            <a:extLst>
              <a:ext uri="{FF2B5EF4-FFF2-40B4-BE49-F238E27FC236}">
                <a16:creationId xmlns:a16="http://schemas.microsoft.com/office/drawing/2014/main" id="{99E81E72-9849-4D5C-AE1F-8F989C84160C}"/>
              </a:ext>
            </a:extLst>
          </p:cNvPr>
          <p:cNvSpPr>
            <a:spLocks noGrp="1"/>
          </p:cNvSpPr>
          <p:nvPr>
            <p:ph type="body" idx="4294967295"/>
          </p:nvPr>
        </p:nvSpPr>
        <p:spPr>
          <a:xfrm>
            <a:off x="0" y="703385"/>
            <a:ext cx="9144000" cy="4440115"/>
          </a:xfrm>
        </p:spPr>
        <p:txBody>
          <a:bodyPr>
            <a:noAutofit/>
          </a:bodyPr>
          <a:lstStyle/>
          <a:p>
            <a:pPr>
              <a:spcBef>
                <a:spcPts val="100"/>
              </a:spcBef>
            </a:pPr>
            <a:r>
              <a:rPr lang="ro-RO" sz="1600"/>
              <a:t>În tehnologie, medicină și matematică, Egiptul antic </a:t>
            </a:r>
          </a:p>
          <a:p>
            <a:pPr marL="76200" indent="0">
              <a:spcBef>
                <a:spcPts val="100"/>
              </a:spcBef>
              <a:buNone/>
            </a:pPr>
            <a:r>
              <a:rPr lang="ro-RO" sz="1600"/>
              <a:t>a realizat un standard relativ ridicat de productivitate și </a:t>
            </a:r>
          </a:p>
          <a:p>
            <a:pPr marL="76200" indent="0">
              <a:spcBef>
                <a:spcPts val="100"/>
              </a:spcBef>
              <a:buNone/>
            </a:pPr>
            <a:r>
              <a:rPr lang="ro-RO" sz="1600"/>
              <a:t>sofisticare. Empirismul tradițional, după cum reiese din </a:t>
            </a:r>
          </a:p>
          <a:p>
            <a:pPr marL="76200" indent="0">
              <a:spcBef>
                <a:spcPts val="100"/>
              </a:spcBef>
              <a:buNone/>
            </a:pPr>
            <a:r>
              <a:rPr lang="ro-RO" sz="1600"/>
              <a:t>papirusul găsite de Edwin Smith în 1930 și datând, cu</a:t>
            </a:r>
          </a:p>
          <a:p>
            <a:pPr marL="76200" indent="0">
              <a:spcBef>
                <a:spcPts val="100"/>
              </a:spcBef>
              <a:buNone/>
            </a:pPr>
            <a:r>
              <a:rPr lang="ro-RO" sz="1600"/>
              <a:t>aproximație, din 1600 î.Hr., este primul creditat în Egipt.</a:t>
            </a:r>
          </a:p>
          <a:p>
            <a:pPr>
              <a:spcBef>
                <a:spcPts val="100"/>
              </a:spcBef>
            </a:pPr>
            <a:r>
              <a:rPr lang="ro-RO" sz="1600"/>
              <a:t>Egiptenii au creat propriul lor alfabet și utilizau </a:t>
            </a:r>
          </a:p>
          <a:p>
            <a:pPr marL="76200" indent="0">
              <a:spcBef>
                <a:spcPts val="100"/>
              </a:spcBef>
              <a:buNone/>
            </a:pPr>
            <a:r>
              <a:rPr lang="ro-RO" sz="1600"/>
              <a:t>sistemul zecimal.</a:t>
            </a:r>
          </a:p>
          <a:p>
            <a:pPr>
              <a:spcBef>
                <a:spcPts val="100"/>
              </a:spcBef>
            </a:pPr>
            <a:r>
              <a:rPr lang="ro-RO" sz="1600"/>
              <a:t>Chiar înainte de Vechiul Regat, egiptenii antici au </a:t>
            </a:r>
          </a:p>
          <a:p>
            <a:pPr marL="76200" indent="0">
              <a:spcBef>
                <a:spcPts val="100"/>
              </a:spcBef>
              <a:buNone/>
            </a:pPr>
            <a:r>
              <a:rPr lang="ro-RO" sz="1600"/>
              <a:t>dezvoltat un material sticlos cunoscut asemănător cu </a:t>
            </a:r>
          </a:p>
          <a:p>
            <a:pPr marL="76200" indent="0">
              <a:spcBef>
                <a:spcPts val="100"/>
              </a:spcBef>
              <a:buNone/>
            </a:pPr>
            <a:r>
              <a:rPr lang="ro-RO" sz="1600"/>
              <a:t>faianța. Acest material a fost folosit pentru </a:t>
            </a:r>
          </a:p>
          <a:p>
            <a:pPr marL="76200" indent="0">
              <a:spcBef>
                <a:spcPts val="100"/>
              </a:spcBef>
              <a:buNone/>
            </a:pPr>
            <a:r>
              <a:rPr lang="ro-RO" sz="1600"/>
              <a:t>confecționarea de mărgele, gresie, figurine etc. Printr-o anume tehnică, egiptenii au produs un pigment cunoscut sub numele de „albastru egiptean”, produs prin topirea siliciului și cuprului, precum și a unui alcalin, natronul (carbonat de sodiu decahidrat), ulterior măcinat și folosit ca pigment. Vechii egipteni au produs o mare varietate de obiecte din sticlă cu mare pricepere. Obiectele respective puteau fi produse într-o gamă variată de culori, </a:t>
            </a:r>
            <a:r>
              <a:rPr lang="en-US" sz="1600"/>
              <a:t>inclusiv galben, roșu, verde, albastru, violet, alb, </a:t>
            </a:r>
            <a:r>
              <a:rPr lang="ro-RO" sz="1600"/>
              <a:t>iar sticla putea fi transparentă sau opacă.</a:t>
            </a:r>
          </a:p>
        </p:txBody>
      </p:sp>
      <p:sp>
        <p:nvSpPr>
          <p:cNvPr id="48" name="Shape 48"/>
          <p:cNvSpPr txBox="1">
            <a:spLocks noGrp="1"/>
          </p:cNvSpPr>
          <p:nvPr>
            <p:ph type="title" idx="4294967295"/>
          </p:nvPr>
        </p:nvSpPr>
        <p:spPr>
          <a:xfrm>
            <a:off x="612949" y="0"/>
            <a:ext cx="7904159" cy="857250"/>
          </a:xfrm>
          <a:prstGeom prst="rect">
            <a:avLst/>
          </a:prstGeom>
        </p:spPr>
        <p:txBody>
          <a:bodyPr spcFirstLastPara="1" wrap="square" lIns="91425" tIns="91425" rIns="91425" bIns="91425" anchor="b" anchorCtr="0">
            <a:noAutofit/>
          </a:bodyPr>
          <a:lstStyle/>
          <a:p>
            <a:r>
              <a:rPr lang="ro-RO" sz="3600"/>
              <a:t>TEHNOLOGIA</a:t>
            </a:r>
            <a:endParaRPr lang="en-US" sz="3600"/>
          </a:p>
        </p:txBody>
      </p:sp>
      <p:sp>
        <p:nvSpPr>
          <p:cNvPr id="18" name="Shape 115">
            <a:extLst>
              <a:ext uri="{FF2B5EF4-FFF2-40B4-BE49-F238E27FC236}">
                <a16:creationId xmlns:a16="http://schemas.microsoft.com/office/drawing/2014/main" id="{E27FA81D-8455-4509-AF47-CE57B37A0C5F}"/>
              </a:ext>
            </a:extLst>
          </p:cNvPr>
          <p:cNvSpPr/>
          <p:nvPr/>
        </p:nvSpPr>
        <p:spPr>
          <a:xfrm>
            <a:off x="6143626" y="2888524"/>
            <a:ext cx="2895600" cy="318610"/>
          </a:xfrm>
          <a:prstGeom prst="rect">
            <a:avLst/>
          </a:prstGeom>
          <a:solidFill>
            <a:srgbClr val="FFFFFF">
              <a:alpha val="53460"/>
            </a:srgbClr>
          </a:solidFill>
          <a:ln w="28575" cap="flat" cmpd="sng">
            <a:solidFill>
              <a:srgbClr val="403228"/>
            </a:solidFill>
            <a:prstDash val="solid"/>
            <a:miter lim="8000"/>
            <a:headEnd type="none" w="med" len="med"/>
            <a:tailEnd type="none" w="med" len="med"/>
          </a:ln>
        </p:spPr>
        <p:txBody>
          <a:bodyPr spcFirstLastPara="1" wrap="square" lIns="91425" tIns="91425" rIns="91425" bIns="91425" anchor="ctr" anchorCtr="0">
            <a:noAutofit/>
          </a:bodyPr>
          <a:lstStyle/>
          <a:p>
            <a:pPr lvl="0">
              <a:buClr>
                <a:schemeClr val="dk1"/>
              </a:buClr>
              <a:buSzPts val="1100"/>
            </a:pPr>
            <a:r>
              <a:rPr lang="ro-RO" sz="1600" spc="-150">
                <a:solidFill>
                  <a:srgbClr val="1D1D1B"/>
                </a:solidFill>
                <a:latin typeface="Cinzel" panose="020B0604020202020204" charset="0"/>
              </a:rPr>
              <a:t>VAS DIN STICLĂ EGIPTEAN</a:t>
            </a:r>
            <a:endParaRPr sz="1600" spc="-150">
              <a:solidFill>
                <a:srgbClr val="1D1D1B"/>
              </a:solidFill>
              <a:latin typeface="Cinzel" panose="020B0604020202020204" charset="0"/>
            </a:endParaRPr>
          </a:p>
        </p:txBody>
      </p:sp>
      <p:sp>
        <p:nvSpPr>
          <p:cNvPr id="10" name="Shape 252">
            <a:extLst>
              <a:ext uri="{FF2B5EF4-FFF2-40B4-BE49-F238E27FC236}">
                <a16:creationId xmlns:a16="http://schemas.microsoft.com/office/drawing/2014/main" id="{79F19E30-9B20-4AD4-B249-C51A93F9118D}"/>
              </a:ext>
            </a:extLst>
          </p:cNvPr>
          <p:cNvSpPr/>
          <p:nvPr/>
        </p:nvSpPr>
        <p:spPr>
          <a:xfrm flipH="1">
            <a:off x="8633595" y="2920542"/>
            <a:ext cx="338954" cy="281945"/>
          </a:xfrm>
          <a:custGeom>
            <a:avLst/>
            <a:gdLst/>
            <a:ahLst/>
            <a:cxnLst/>
            <a:rect l="0" t="0" r="0" b="0"/>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4032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90980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pic>
        <p:nvPicPr>
          <p:cNvPr id="4" name="Picture 3">
            <a:extLst>
              <a:ext uri="{FF2B5EF4-FFF2-40B4-BE49-F238E27FC236}">
                <a16:creationId xmlns:a16="http://schemas.microsoft.com/office/drawing/2014/main" id="{EE4E1237-1333-4957-B188-178BF20B1AB6}"/>
              </a:ext>
            </a:extLst>
          </p:cNvPr>
          <p:cNvPicPr>
            <a:picLocks noChangeAspect="1"/>
          </p:cNvPicPr>
          <p:nvPr/>
        </p:nvPicPr>
        <p:blipFill>
          <a:blip r:embed="rId3"/>
          <a:stretch>
            <a:fillRect/>
          </a:stretch>
        </p:blipFill>
        <p:spPr>
          <a:xfrm>
            <a:off x="6153149" y="890276"/>
            <a:ext cx="2760159" cy="2291608"/>
          </a:xfrm>
          <a:prstGeom prst="rect">
            <a:avLst/>
          </a:prstGeom>
        </p:spPr>
      </p:pic>
      <p:sp>
        <p:nvSpPr>
          <p:cNvPr id="2" name="Text Placeholder 1">
            <a:extLst>
              <a:ext uri="{FF2B5EF4-FFF2-40B4-BE49-F238E27FC236}">
                <a16:creationId xmlns:a16="http://schemas.microsoft.com/office/drawing/2014/main" id="{99E81E72-9849-4D5C-AE1F-8F989C84160C}"/>
              </a:ext>
            </a:extLst>
          </p:cNvPr>
          <p:cNvSpPr>
            <a:spLocks noGrp="1"/>
          </p:cNvSpPr>
          <p:nvPr>
            <p:ph type="body" idx="4294967295"/>
          </p:nvPr>
        </p:nvSpPr>
        <p:spPr>
          <a:xfrm>
            <a:off x="0" y="703385"/>
            <a:ext cx="9144000" cy="4299437"/>
          </a:xfrm>
        </p:spPr>
        <p:txBody>
          <a:bodyPr>
            <a:noAutofit/>
          </a:bodyPr>
          <a:lstStyle/>
          <a:p>
            <a:pPr>
              <a:spcBef>
                <a:spcPts val="100"/>
              </a:spcBef>
            </a:pPr>
            <a:r>
              <a:rPr lang="ro-RO" sz="1600"/>
              <a:t>Cunoștințele și experiența egiptenilor antici în </a:t>
            </a:r>
          </a:p>
          <a:p>
            <a:pPr marL="76200" indent="0">
              <a:spcBef>
                <a:spcPts val="100"/>
              </a:spcBef>
              <a:buNone/>
            </a:pPr>
            <a:r>
              <a:rPr lang="ro-RO" sz="1600"/>
              <a:t>domeniul medical erau foarte avansate pentru acea </a:t>
            </a:r>
          </a:p>
          <a:p>
            <a:pPr marL="76200" indent="0">
              <a:spcBef>
                <a:spcPts val="100"/>
              </a:spcBef>
              <a:buNone/>
            </a:pPr>
            <a:r>
              <a:rPr lang="ro-RO" sz="1600"/>
              <a:t>perioadă. Ei efectuau intervenții chirurgicale, tratau </a:t>
            </a:r>
          </a:p>
          <a:p>
            <a:pPr marL="76200" indent="0">
              <a:spcBef>
                <a:spcPts val="100"/>
              </a:spcBef>
              <a:buNone/>
            </a:pPr>
            <a:r>
              <a:rPr lang="ro-RO" sz="1600"/>
              <a:t>fracturi și aveau cunoștințe farmaceutice. Dovezi din </a:t>
            </a:r>
          </a:p>
          <a:p>
            <a:pPr marL="76200" indent="0">
              <a:spcBef>
                <a:spcPts val="100"/>
              </a:spcBef>
              <a:buNone/>
            </a:pPr>
            <a:r>
              <a:rPr lang="ro-RO" sz="1600"/>
              <a:t>analiza mumiilor arată un nivel ridicat de profesionalism</a:t>
            </a:r>
          </a:p>
          <a:p>
            <a:pPr marL="76200" indent="0">
              <a:spcBef>
                <a:spcPts val="100"/>
              </a:spcBef>
              <a:buNone/>
            </a:pPr>
            <a:r>
              <a:rPr lang="ro-RO" sz="1600"/>
              <a:t>în lucrul cu corpul uman, din moment ce mumiile au </a:t>
            </a:r>
          </a:p>
          <a:p>
            <a:pPr marL="76200" indent="0">
              <a:spcBef>
                <a:spcPts val="100"/>
              </a:spcBef>
              <a:buNone/>
            </a:pPr>
            <a:r>
              <a:rPr lang="ro-RO" sz="1600"/>
              <a:t>rămas intacte și după complicate înlăturări de organe. </a:t>
            </a:r>
          </a:p>
          <a:p>
            <a:pPr marL="76200" indent="0">
              <a:spcBef>
                <a:spcPts val="100"/>
              </a:spcBef>
              <a:buNone/>
            </a:pPr>
            <a:r>
              <a:rPr lang="ro-RO" sz="1600"/>
              <a:t>În plus nivelul până la care se mergea în procesul de </a:t>
            </a:r>
          </a:p>
          <a:p>
            <a:pPr marL="76200" indent="0">
              <a:spcBef>
                <a:spcPts val="100"/>
              </a:spcBef>
              <a:buNone/>
            </a:pPr>
            <a:r>
              <a:rPr lang="ro-RO" sz="1600"/>
              <a:t>mumificare al persoanelor importante arată faptul că </a:t>
            </a:r>
          </a:p>
          <a:p>
            <a:pPr marL="76200" indent="0">
              <a:spcBef>
                <a:spcPts val="100"/>
              </a:spcBef>
              <a:buNone/>
            </a:pPr>
            <a:r>
              <a:rPr lang="ro-RO" sz="1600"/>
              <a:t>aceștia aveau cunoștințe incredibile de anatomie.</a:t>
            </a:r>
          </a:p>
          <a:p>
            <a:pPr>
              <a:spcBef>
                <a:spcPts val="100"/>
              </a:spcBef>
            </a:pPr>
            <a:r>
              <a:rPr lang="en-US" sz="1600"/>
              <a:t>Problemele medicale ale vechilor egipteni derivau </a:t>
            </a:r>
            <a:endParaRPr lang="ro-RO" sz="1600"/>
          </a:p>
          <a:p>
            <a:pPr marL="76200" indent="0">
              <a:spcBef>
                <a:spcPts val="100"/>
              </a:spcBef>
              <a:buNone/>
            </a:pPr>
            <a:r>
              <a:rPr lang="en-US" sz="1600"/>
              <a:t>direct din mediul lor. Viață și</a:t>
            </a:r>
            <a:r>
              <a:rPr lang="ro-RO" sz="1600"/>
              <a:t> </a:t>
            </a:r>
            <a:r>
              <a:rPr lang="en-US" sz="1600"/>
              <a:t>munca aproape de Nil au adus pericolele de malarie și paraziți, care au dăunat ficatului și intestinelor. Fauna sălbatica periculoasa, cum ar fi crocodilii și hipopotamii au fost, de asemenea, o amenințare comună. </a:t>
            </a:r>
            <a:endParaRPr lang="ro-RO" sz="1600"/>
          </a:p>
          <a:p>
            <a:pPr>
              <a:spcBef>
                <a:spcPts val="100"/>
              </a:spcBef>
            </a:pPr>
            <a:r>
              <a:rPr lang="ro-RO" sz="1600"/>
              <a:t>Speranța de viață a unui adult era de aproximativ 35 de ani pentru bărbați și 30</a:t>
            </a:r>
          </a:p>
          <a:p>
            <a:pPr marL="76200" indent="0">
              <a:spcBef>
                <a:spcPts val="100"/>
              </a:spcBef>
              <a:buNone/>
            </a:pPr>
            <a:r>
              <a:rPr lang="ro-RO" sz="1600"/>
              <a:t>de ani pentru femei, dar a ajunge la maturitate era dificil, aproximativ o treime din populație murind în copilărie</a:t>
            </a:r>
          </a:p>
        </p:txBody>
      </p:sp>
      <p:sp>
        <p:nvSpPr>
          <p:cNvPr id="48" name="Shape 48"/>
          <p:cNvSpPr txBox="1">
            <a:spLocks noGrp="1"/>
          </p:cNvSpPr>
          <p:nvPr>
            <p:ph type="title" idx="4294967295"/>
          </p:nvPr>
        </p:nvSpPr>
        <p:spPr>
          <a:xfrm>
            <a:off x="612949" y="0"/>
            <a:ext cx="7904159" cy="857250"/>
          </a:xfrm>
          <a:prstGeom prst="rect">
            <a:avLst/>
          </a:prstGeom>
        </p:spPr>
        <p:txBody>
          <a:bodyPr spcFirstLastPara="1" wrap="square" lIns="91425" tIns="91425" rIns="91425" bIns="91425" anchor="b" anchorCtr="0">
            <a:noAutofit/>
          </a:bodyPr>
          <a:lstStyle/>
          <a:p>
            <a:r>
              <a:rPr lang="ro-RO" sz="3600"/>
              <a:t>MEDICINA</a:t>
            </a:r>
            <a:endParaRPr lang="en-US" sz="3600"/>
          </a:p>
        </p:txBody>
      </p:sp>
      <p:sp>
        <p:nvSpPr>
          <p:cNvPr id="18" name="Shape 115">
            <a:extLst>
              <a:ext uri="{FF2B5EF4-FFF2-40B4-BE49-F238E27FC236}">
                <a16:creationId xmlns:a16="http://schemas.microsoft.com/office/drawing/2014/main" id="{E27FA81D-8455-4509-AF47-CE57B37A0C5F}"/>
              </a:ext>
            </a:extLst>
          </p:cNvPr>
          <p:cNvSpPr/>
          <p:nvPr/>
        </p:nvSpPr>
        <p:spPr>
          <a:xfrm>
            <a:off x="6153150" y="3181884"/>
            <a:ext cx="2760159" cy="318610"/>
          </a:xfrm>
          <a:prstGeom prst="rect">
            <a:avLst/>
          </a:prstGeom>
          <a:solidFill>
            <a:srgbClr val="FFFFFF">
              <a:alpha val="53460"/>
            </a:srgbClr>
          </a:solidFill>
          <a:ln w="28575" cap="flat" cmpd="sng">
            <a:solidFill>
              <a:srgbClr val="403228"/>
            </a:solidFill>
            <a:prstDash val="solid"/>
            <a:miter lim="8000"/>
            <a:headEnd type="none" w="med" len="med"/>
            <a:tailEnd type="none" w="med" len="med"/>
          </a:ln>
        </p:spPr>
        <p:txBody>
          <a:bodyPr spcFirstLastPara="1" wrap="square" lIns="91425" tIns="91425" rIns="91425" bIns="91425" anchor="ctr" anchorCtr="0">
            <a:noAutofit/>
          </a:bodyPr>
          <a:lstStyle/>
          <a:p>
            <a:pPr lvl="0">
              <a:buClr>
                <a:schemeClr val="dk1"/>
              </a:buClr>
              <a:buSzPts val="1100"/>
            </a:pPr>
            <a:r>
              <a:rPr lang="ro-RO" sz="1600" spc="-150">
                <a:solidFill>
                  <a:srgbClr val="1D1D1B"/>
                </a:solidFill>
                <a:latin typeface="Cinzel" panose="020B0604020202020204" charset="0"/>
              </a:rPr>
              <a:t>INSTRUMENTE MEDICALE</a:t>
            </a:r>
            <a:endParaRPr sz="1600" spc="-150">
              <a:solidFill>
                <a:srgbClr val="1D1D1B"/>
              </a:solidFill>
              <a:latin typeface="Cinzel" panose="020B0604020202020204" charset="0"/>
            </a:endParaRPr>
          </a:p>
        </p:txBody>
      </p:sp>
      <p:sp>
        <p:nvSpPr>
          <p:cNvPr id="10" name="Shape 252">
            <a:extLst>
              <a:ext uri="{FF2B5EF4-FFF2-40B4-BE49-F238E27FC236}">
                <a16:creationId xmlns:a16="http://schemas.microsoft.com/office/drawing/2014/main" id="{79F19E30-9B20-4AD4-B249-C51A93F9118D}"/>
              </a:ext>
            </a:extLst>
          </p:cNvPr>
          <p:cNvSpPr/>
          <p:nvPr/>
        </p:nvSpPr>
        <p:spPr>
          <a:xfrm flipH="1">
            <a:off x="8517107" y="3214910"/>
            <a:ext cx="305345" cy="241677"/>
          </a:xfrm>
          <a:custGeom>
            <a:avLst/>
            <a:gdLst/>
            <a:ahLst/>
            <a:cxnLst/>
            <a:rect l="0" t="0" r="0" b="0"/>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4032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87186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ctrTitle"/>
          </p:nvPr>
        </p:nvSpPr>
        <p:spPr>
          <a:xfrm>
            <a:off x="1513950" y="1583350"/>
            <a:ext cx="61161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800" b="0"/>
              <a:t>1.</a:t>
            </a:r>
            <a:endParaRPr sz="4800" b="0"/>
          </a:p>
          <a:p>
            <a:pPr marL="0" lvl="0" indent="0" rtl="0">
              <a:spcBef>
                <a:spcPts val="0"/>
              </a:spcBef>
              <a:spcAft>
                <a:spcPts val="0"/>
              </a:spcAft>
              <a:buNone/>
            </a:pPr>
            <a:r>
              <a:rPr lang="ro-RO"/>
              <a:t>ISTORIE</a:t>
            </a:r>
            <a:endParaRPr/>
          </a:p>
        </p:txBody>
      </p:sp>
      <p:sp>
        <p:nvSpPr>
          <p:cNvPr id="64" name="Shape 64"/>
          <p:cNvSpPr txBox="1">
            <a:spLocks noGrp="1"/>
          </p:cNvSpPr>
          <p:nvPr>
            <p:ph type="subTitle" idx="1"/>
          </p:nvPr>
        </p:nvSpPr>
        <p:spPr>
          <a:xfrm>
            <a:off x="2919325" y="2687650"/>
            <a:ext cx="3305400" cy="78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ro-RO"/>
              <a:t>Capitolul istoriei Egiptului Antic</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 name="Text Placeholder 1">
            <a:extLst>
              <a:ext uri="{FF2B5EF4-FFF2-40B4-BE49-F238E27FC236}">
                <a16:creationId xmlns:a16="http://schemas.microsoft.com/office/drawing/2014/main" id="{99E81E72-9849-4D5C-AE1F-8F989C84160C}"/>
              </a:ext>
            </a:extLst>
          </p:cNvPr>
          <p:cNvSpPr>
            <a:spLocks noGrp="1"/>
          </p:cNvSpPr>
          <p:nvPr>
            <p:ph type="body" idx="4294967295"/>
          </p:nvPr>
        </p:nvSpPr>
        <p:spPr>
          <a:xfrm>
            <a:off x="0" y="695325"/>
            <a:ext cx="9144000" cy="4448175"/>
          </a:xfrm>
        </p:spPr>
        <p:txBody>
          <a:bodyPr>
            <a:noAutofit/>
          </a:bodyPr>
          <a:lstStyle/>
          <a:p>
            <a:pPr>
              <a:spcBef>
                <a:spcPts val="100"/>
              </a:spcBef>
            </a:pPr>
            <a:r>
              <a:rPr lang="ro-RO" sz="1600"/>
              <a:t>Papirusurile descoperite arată că egiptenii, spre deosebire de greci care s-au</a:t>
            </a:r>
          </a:p>
          <a:p>
            <a:pPr marL="76200" indent="0">
              <a:spcBef>
                <a:spcPts val="100"/>
              </a:spcBef>
              <a:buNone/>
            </a:pPr>
            <a:r>
              <a:rPr lang="ro-RO" sz="1600"/>
              <a:t>preocupat de studiul matematicii abstracte, erau legați de rezolvarea unor</a:t>
            </a:r>
          </a:p>
          <a:p>
            <a:pPr marL="76200" indent="0">
              <a:spcBef>
                <a:spcPts val="100"/>
              </a:spcBef>
              <a:buNone/>
            </a:pPr>
            <a:r>
              <a:rPr lang="ro-RO" sz="1600"/>
              <a:t>probleme de aritmetică legate exclusiv de practică. </a:t>
            </a:r>
          </a:p>
          <a:p>
            <a:pPr marL="76200" indent="0">
              <a:spcBef>
                <a:spcPts val="100"/>
              </a:spcBef>
              <a:buNone/>
            </a:pPr>
            <a:r>
              <a:rPr lang="ro-RO" sz="1600"/>
              <a:t>Sistemul de numerație folosit de ei era zecimal și </a:t>
            </a:r>
          </a:p>
          <a:p>
            <a:pPr marL="76200" indent="0">
              <a:spcBef>
                <a:spcPts val="100"/>
              </a:spcBef>
              <a:buNone/>
            </a:pPr>
            <a:r>
              <a:rPr lang="ro-RO" sz="1600"/>
              <a:t>pozițional, dar nu în accepția actuală. "Cifrele" folosite se </a:t>
            </a:r>
          </a:p>
          <a:p>
            <a:pPr marL="76200" indent="0">
              <a:spcBef>
                <a:spcPts val="100"/>
              </a:spcBef>
              <a:buNone/>
            </a:pPr>
            <a:r>
              <a:rPr lang="ro-RO" sz="1600"/>
              <a:t>obțineau prin compunerea a șapte simboluri de bază.</a:t>
            </a:r>
          </a:p>
          <a:p>
            <a:pPr>
              <a:spcBef>
                <a:spcPts val="100"/>
              </a:spcBef>
            </a:pPr>
            <a:endParaRPr lang="ro-RO" sz="1600"/>
          </a:p>
          <a:p>
            <a:pPr>
              <a:spcBef>
                <a:spcPts val="100"/>
              </a:spcBef>
            </a:pPr>
            <a:r>
              <a:rPr lang="ro-RO" sz="1600"/>
              <a:t>Metoda folosită se bazează pe teorema care spune că </a:t>
            </a:r>
          </a:p>
          <a:p>
            <a:pPr marL="76200" indent="0">
              <a:spcBef>
                <a:spcPts val="100"/>
              </a:spcBef>
              <a:buNone/>
            </a:pPr>
            <a:r>
              <a:rPr lang="ro-RO" sz="1600"/>
              <a:t>orice număr poate fi scris ca o sumă a puterilor lui 2. </a:t>
            </a:r>
          </a:p>
          <a:p>
            <a:pPr marL="76200" indent="0">
              <a:spcBef>
                <a:spcPts val="100"/>
              </a:spcBef>
              <a:buNone/>
            </a:pPr>
            <a:r>
              <a:rPr lang="ro-RO" sz="1600"/>
              <a:t>Egiptenii nu aveau o dovadă în acest sens și nici nu-i interesa s-o obțină. Știau că metoda este bună și o aplicau.</a:t>
            </a:r>
          </a:p>
          <a:p>
            <a:pPr>
              <a:spcBef>
                <a:spcPts val="100"/>
              </a:spcBef>
            </a:pPr>
            <a:r>
              <a:rPr lang="ro-RO" sz="1600"/>
              <a:t>Puteau estima suprafața unui cerc prin a scadea </a:t>
            </a:r>
          </a:p>
          <a:p>
            <a:pPr marL="76200" indent="0">
              <a:spcBef>
                <a:spcPts val="100"/>
              </a:spcBef>
              <a:buNone/>
            </a:pPr>
            <a:r>
              <a:rPr lang="ro-RO" sz="1600"/>
              <a:t>a noua parte (9/1) din diametrul său și ridicarea la pătrat</a:t>
            </a:r>
          </a:p>
          <a:p>
            <a:pPr marL="76200" indent="0">
              <a:spcBef>
                <a:spcPts val="100"/>
              </a:spcBef>
              <a:buNone/>
            </a:pPr>
            <a:r>
              <a:rPr lang="ro-RO" sz="1600"/>
              <a:t>a rezultatului: Suprafața</a:t>
            </a:r>
            <a:r>
              <a:rPr lang="pt-BR" sz="1600"/>
              <a:t> ≈ [(​</a:t>
            </a:r>
            <a:r>
              <a:rPr lang="pt-BR" sz="1600" baseline="30000"/>
              <a:t>8</a:t>
            </a:r>
            <a:r>
              <a:rPr lang="pt-BR" sz="1600"/>
              <a:t>⁄</a:t>
            </a:r>
            <a:r>
              <a:rPr lang="pt-BR" sz="1600" baseline="-25000"/>
              <a:t>9</a:t>
            </a:r>
            <a:r>
              <a:rPr lang="pt-BR" sz="1600"/>
              <a:t>)</a:t>
            </a:r>
            <a:r>
              <a:rPr lang="pt-BR" sz="1600" i="1"/>
              <a:t>D</a:t>
            </a:r>
            <a:r>
              <a:rPr lang="pt-BR" sz="1600"/>
              <a:t>]</a:t>
            </a:r>
            <a:r>
              <a:rPr lang="pt-BR" sz="1600" baseline="30000"/>
              <a:t>2</a:t>
            </a:r>
            <a:r>
              <a:rPr lang="pt-BR" sz="1600"/>
              <a:t> = (​</a:t>
            </a:r>
            <a:r>
              <a:rPr lang="pt-BR" sz="1600" baseline="30000"/>
              <a:t>256</a:t>
            </a:r>
            <a:r>
              <a:rPr lang="pt-BR" sz="1600"/>
              <a:t>⁄</a:t>
            </a:r>
            <a:r>
              <a:rPr lang="pt-BR" sz="1600" baseline="-25000"/>
              <a:t>81</a:t>
            </a:r>
            <a:r>
              <a:rPr lang="pt-BR" sz="1600"/>
              <a:t>)</a:t>
            </a:r>
            <a:r>
              <a:rPr lang="pt-BR" sz="1600" i="1"/>
              <a:t>r</a:t>
            </a:r>
            <a:r>
              <a:rPr lang="pt-BR" sz="1600" baseline="30000"/>
              <a:t> 2</a:t>
            </a:r>
            <a:r>
              <a:rPr lang="pt-BR" sz="1600"/>
              <a:t> ≈ 3.16</a:t>
            </a:r>
            <a:r>
              <a:rPr lang="pt-BR" sz="1600" i="1"/>
              <a:t>r</a:t>
            </a:r>
            <a:r>
              <a:rPr lang="pt-BR" sz="1600" baseline="30000"/>
              <a:t> 2</a:t>
            </a:r>
            <a:r>
              <a:rPr lang="ro-RO" sz="1600" baseline="30000"/>
              <a:t> </a:t>
            </a:r>
            <a:r>
              <a:rPr lang="ro-RO" sz="1600"/>
              <a:t>, fiind</a:t>
            </a:r>
          </a:p>
          <a:p>
            <a:pPr marL="76200" indent="0">
              <a:spcBef>
                <a:spcPts val="100"/>
              </a:spcBef>
              <a:buNone/>
            </a:pPr>
            <a:r>
              <a:rPr lang="ro-RO" sz="1600"/>
              <a:t>o aproximare rezonabilă a formulei: </a:t>
            </a:r>
            <a:r>
              <a:rPr lang="el-GR" sz="1600"/>
              <a:t>π</a:t>
            </a:r>
            <a:r>
              <a:rPr lang="en-US" sz="1600" i="1"/>
              <a:t>r</a:t>
            </a:r>
            <a:r>
              <a:rPr lang="en-US" sz="1600" baseline="30000"/>
              <a:t>2</a:t>
            </a:r>
            <a:endParaRPr lang="ro-RO" sz="1600"/>
          </a:p>
        </p:txBody>
      </p:sp>
      <p:sp>
        <p:nvSpPr>
          <p:cNvPr id="48" name="Shape 48"/>
          <p:cNvSpPr txBox="1">
            <a:spLocks noGrp="1"/>
          </p:cNvSpPr>
          <p:nvPr>
            <p:ph type="title" idx="4294967295"/>
          </p:nvPr>
        </p:nvSpPr>
        <p:spPr>
          <a:xfrm>
            <a:off x="612949" y="0"/>
            <a:ext cx="7904159" cy="857250"/>
          </a:xfrm>
          <a:prstGeom prst="rect">
            <a:avLst/>
          </a:prstGeom>
        </p:spPr>
        <p:txBody>
          <a:bodyPr spcFirstLastPara="1" wrap="square" lIns="91425" tIns="91425" rIns="91425" bIns="91425" anchor="b" anchorCtr="0">
            <a:noAutofit/>
          </a:bodyPr>
          <a:lstStyle/>
          <a:p>
            <a:r>
              <a:rPr lang="ro-RO" sz="3600"/>
              <a:t>SISTEME DE CALCUL</a:t>
            </a:r>
            <a:endParaRPr lang="en-US" sz="3600"/>
          </a:p>
        </p:txBody>
      </p:sp>
      <p:sp>
        <p:nvSpPr>
          <p:cNvPr id="18" name="Shape 115">
            <a:extLst>
              <a:ext uri="{FF2B5EF4-FFF2-40B4-BE49-F238E27FC236}">
                <a16:creationId xmlns:a16="http://schemas.microsoft.com/office/drawing/2014/main" id="{E27FA81D-8455-4509-AF47-CE57B37A0C5F}"/>
              </a:ext>
            </a:extLst>
          </p:cNvPr>
          <p:cNvSpPr/>
          <p:nvPr/>
        </p:nvSpPr>
        <p:spPr>
          <a:xfrm>
            <a:off x="6161252" y="2799017"/>
            <a:ext cx="2741109" cy="318610"/>
          </a:xfrm>
          <a:prstGeom prst="rect">
            <a:avLst/>
          </a:prstGeom>
          <a:solidFill>
            <a:srgbClr val="FFFFFF">
              <a:alpha val="53460"/>
            </a:srgbClr>
          </a:solidFill>
          <a:ln w="28575" cap="flat" cmpd="sng">
            <a:solidFill>
              <a:srgbClr val="403228"/>
            </a:solidFill>
            <a:prstDash val="solid"/>
            <a:miter lim="8000"/>
            <a:headEnd type="none" w="med" len="med"/>
            <a:tailEnd type="none" w="med" len="med"/>
          </a:ln>
        </p:spPr>
        <p:txBody>
          <a:bodyPr spcFirstLastPara="1" wrap="square" lIns="91425" tIns="91425" rIns="91425" bIns="91425" anchor="ctr" anchorCtr="0">
            <a:noAutofit/>
          </a:bodyPr>
          <a:lstStyle/>
          <a:p>
            <a:pPr lvl="0">
              <a:buClr>
                <a:schemeClr val="dk1"/>
              </a:buClr>
              <a:buSzPts val="1100"/>
            </a:pPr>
            <a:r>
              <a:rPr lang="ro-RO" sz="1600">
                <a:solidFill>
                  <a:srgbClr val="1D1D1B"/>
                </a:solidFill>
                <a:latin typeface="Cinzel" panose="020B0604020202020204" charset="0"/>
              </a:rPr>
              <a:t>7 SIMBOLURI DE BAZĂ</a:t>
            </a:r>
            <a:endParaRPr sz="1600">
              <a:solidFill>
                <a:srgbClr val="1D1D1B"/>
              </a:solidFill>
              <a:latin typeface="Cinzel" panose="020B0604020202020204" charset="0"/>
            </a:endParaRPr>
          </a:p>
        </p:txBody>
      </p:sp>
      <p:sp>
        <p:nvSpPr>
          <p:cNvPr id="10" name="Shape 252">
            <a:extLst>
              <a:ext uri="{FF2B5EF4-FFF2-40B4-BE49-F238E27FC236}">
                <a16:creationId xmlns:a16="http://schemas.microsoft.com/office/drawing/2014/main" id="{79F19E30-9B20-4AD4-B249-C51A93F9118D}"/>
              </a:ext>
            </a:extLst>
          </p:cNvPr>
          <p:cNvSpPr/>
          <p:nvPr/>
        </p:nvSpPr>
        <p:spPr>
          <a:xfrm flipH="1">
            <a:off x="8517108" y="2837484"/>
            <a:ext cx="305345" cy="241677"/>
          </a:xfrm>
          <a:custGeom>
            <a:avLst/>
            <a:gdLst/>
            <a:ahLst/>
            <a:cxnLst/>
            <a:rect l="0" t="0" r="0" b="0"/>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4032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4" name="Picture 3">
            <a:extLst>
              <a:ext uri="{FF2B5EF4-FFF2-40B4-BE49-F238E27FC236}">
                <a16:creationId xmlns:a16="http://schemas.microsoft.com/office/drawing/2014/main" id="{98405615-A003-46BB-B396-385EF7185E84}"/>
              </a:ext>
            </a:extLst>
          </p:cNvPr>
          <p:cNvPicPr>
            <a:picLocks noChangeAspect="1"/>
          </p:cNvPicPr>
          <p:nvPr/>
        </p:nvPicPr>
        <p:blipFill>
          <a:blip r:embed="rId3"/>
          <a:stretch>
            <a:fillRect/>
          </a:stretch>
        </p:blipFill>
        <p:spPr>
          <a:xfrm>
            <a:off x="6172200" y="1304924"/>
            <a:ext cx="2741109" cy="1476909"/>
          </a:xfrm>
          <a:prstGeom prst="rect">
            <a:avLst/>
          </a:prstGeom>
        </p:spPr>
      </p:pic>
      <p:pic>
        <p:nvPicPr>
          <p:cNvPr id="7" name="Picture 6">
            <a:extLst>
              <a:ext uri="{FF2B5EF4-FFF2-40B4-BE49-F238E27FC236}">
                <a16:creationId xmlns:a16="http://schemas.microsoft.com/office/drawing/2014/main" id="{7CB7EAF8-2D48-4736-ACBE-35C66677A838}"/>
              </a:ext>
            </a:extLst>
          </p:cNvPr>
          <p:cNvPicPr>
            <a:picLocks noChangeAspect="1"/>
          </p:cNvPicPr>
          <p:nvPr/>
        </p:nvPicPr>
        <p:blipFill>
          <a:blip r:embed="rId4"/>
          <a:stretch>
            <a:fillRect/>
          </a:stretch>
        </p:blipFill>
        <p:spPr>
          <a:xfrm>
            <a:off x="6172199" y="3391293"/>
            <a:ext cx="2719216" cy="1330676"/>
          </a:xfrm>
          <a:prstGeom prst="rect">
            <a:avLst/>
          </a:prstGeom>
        </p:spPr>
      </p:pic>
      <p:sp>
        <p:nvSpPr>
          <p:cNvPr id="11" name="Shape 115">
            <a:extLst>
              <a:ext uri="{FF2B5EF4-FFF2-40B4-BE49-F238E27FC236}">
                <a16:creationId xmlns:a16="http://schemas.microsoft.com/office/drawing/2014/main" id="{3E4B9E1E-B5D7-46EA-A1AA-518029053EF7}"/>
              </a:ext>
            </a:extLst>
          </p:cNvPr>
          <p:cNvSpPr/>
          <p:nvPr/>
        </p:nvSpPr>
        <p:spPr>
          <a:xfrm>
            <a:off x="6170109" y="4753261"/>
            <a:ext cx="2741109" cy="318610"/>
          </a:xfrm>
          <a:prstGeom prst="rect">
            <a:avLst/>
          </a:prstGeom>
          <a:solidFill>
            <a:srgbClr val="FFFFFF">
              <a:alpha val="53460"/>
            </a:srgbClr>
          </a:solidFill>
          <a:ln w="28575" cap="flat" cmpd="sng">
            <a:solidFill>
              <a:srgbClr val="403228"/>
            </a:solidFill>
            <a:prstDash val="solid"/>
            <a:miter lim="8000"/>
            <a:headEnd type="none" w="med" len="med"/>
            <a:tailEnd type="none" w="med" len="med"/>
          </a:ln>
        </p:spPr>
        <p:txBody>
          <a:bodyPr spcFirstLastPara="1" wrap="square" lIns="91425" tIns="91425" rIns="91425" bIns="91425" anchor="ctr" anchorCtr="0">
            <a:noAutofit/>
          </a:bodyPr>
          <a:lstStyle/>
          <a:p>
            <a:pPr lvl="0">
              <a:buClr>
                <a:schemeClr val="dk1"/>
              </a:buClr>
              <a:buSzPts val="1100"/>
            </a:pPr>
            <a:r>
              <a:rPr lang="ro-RO" sz="1600">
                <a:solidFill>
                  <a:srgbClr val="1D1D1B"/>
                </a:solidFill>
                <a:latin typeface="Cinzel" panose="020B0604020202020204" charset="0"/>
              </a:rPr>
              <a:t>TABEL ASTRONOMIC</a:t>
            </a:r>
            <a:endParaRPr sz="1600">
              <a:solidFill>
                <a:srgbClr val="1D1D1B"/>
              </a:solidFill>
              <a:latin typeface="Cinzel" panose="020B0604020202020204" charset="0"/>
            </a:endParaRPr>
          </a:p>
        </p:txBody>
      </p:sp>
      <p:sp>
        <p:nvSpPr>
          <p:cNvPr id="12" name="Shape 252">
            <a:extLst>
              <a:ext uri="{FF2B5EF4-FFF2-40B4-BE49-F238E27FC236}">
                <a16:creationId xmlns:a16="http://schemas.microsoft.com/office/drawing/2014/main" id="{DACE48D5-CC60-4F45-931C-B5C38480158D}"/>
              </a:ext>
            </a:extLst>
          </p:cNvPr>
          <p:cNvSpPr/>
          <p:nvPr/>
        </p:nvSpPr>
        <p:spPr>
          <a:xfrm flipH="1">
            <a:off x="8554427" y="4796631"/>
            <a:ext cx="305345" cy="241677"/>
          </a:xfrm>
          <a:custGeom>
            <a:avLst/>
            <a:gdLst/>
            <a:ahLst/>
            <a:cxnLst/>
            <a:rect l="0" t="0" r="0" b="0"/>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4032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04750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ctrTitle"/>
          </p:nvPr>
        </p:nvSpPr>
        <p:spPr>
          <a:xfrm>
            <a:off x="1513950" y="1583350"/>
            <a:ext cx="61161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ro-RO" sz="4800" b="0"/>
              <a:t>3</a:t>
            </a:r>
            <a:br>
              <a:rPr lang="ro-RO" sz="4800" b="0"/>
            </a:br>
            <a:r>
              <a:rPr lang="ro-RO" sz="4800" b="0"/>
              <a:t>4</a:t>
            </a:r>
            <a:r>
              <a:rPr lang="en" sz="4800" b="0"/>
              <a:t>.</a:t>
            </a:r>
            <a:endParaRPr sz="4800" b="0"/>
          </a:p>
          <a:p>
            <a:pPr marL="0" lvl="0" indent="0" rtl="0">
              <a:spcBef>
                <a:spcPts val="0"/>
              </a:spcBef>
              <a:spcAft>
                <a:spcPts val="0"/>
              </a:spcAft>
              <a:buNone/>
            </a:pPr>
            <a:r>
              <a:rPr lang="ro-RO"/>
              <a:t>ALTELE</a:t>
            </a:r>
            <a:endParaRPr/>
          </a:p>
        </p:txBody>
      </p:sp>
      <p:sp>
        <p:nvSpPr>
          <p:cNvPr id="64" name="Shape 64"/>
          <p:cNvSpPr txBox="1">
            <a:spLocks noGrp="1"/>
          </p:cNvSpPr>
          <p:nvPr>
            <p:ph type="subTitle" idx="1"/>
          </p:nvPr>
        </p:nvSpPr>
        <p:spPr>
          <a:xfrm>
            <a:off x="2919325" y="2687650"/>
            <a:ext cx="3305400" cy="78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ro-RO"/>
              <a:t>Capitolul aleatoriu al Egiptului Antic</a:t>
            </a:r>
            <a:endParaRPr/>
          </a:p>
        </p:txBody>
      </p:sp>
    </p:spTree>
    <p:extLst>
      <p:ext uri="{BB962C8B-B14F-4D97-AF65-F5344CB8AC3E}">
        <p14:creationId xmlns:p14="http://schemas.microsoft.com/office/powerpoint/2010/main" val="3479165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 name="Text Placeholder 1">
            <a:extLst>
              <a:ext uri="{FF2B5EF4-FFF2-40B4-BE49-F238E27FC236}">
                <a16:creationId xmlns:a16="http://schemas.microsoft.com/office/drawing/2014/main" id="{99E81E72-9849-4D5C-AE1F-8F989C84160C}"/>
              </a:ext>
            </a:extLst>
          </p:cNvPr>
          <p:cNvSpPr>
            <a:spLocks noGrp="1"/>
          </p:cNvSpPr>
          <p:nvPr>
            <p:ph type="body" idx="4294967295"/>
          </p:nvPr>
        </p:nvSpPr>
        <p:spPr>
          <a:xfrm>
            <a:off x="0" y="695325"/>
            <a:ext cx="9144000" cy="4448175"/>
          </a:xfrm>
        </p:spPr>
        <p:txBody>
          <a:bodyPr>
            <a:noAutofit/>
          </a:bodyPr>
          <a:lstStyle/>
          <a:p>
            <a:pPr>
              <a:spcBef>
                <a:spcPts val="100"/>
              </a:spcBef>
            </a:pPr>
            <a:r>
              <a:rPr lang="ro-RO" sz="1600"/>
              <a:t>Părul - Un faraon niciodată nu îşi lăsa să fie văzut părul. El purta o coroană</a:t>
            </a:r>
            <a:r>
              <a:rPr lang="en-US" sz="1600"/>
              <a:t>.</a:t>
            </a:r>
            <a:endParaRPr lang="ro-RO" sz="1600"/>
          </a:p>
          <a:p>
            <a:pPr>
              <a:spcBef>
                <a:spcPts val="100"/>
              </a:spcBef>
            </a:pPr>
            <a:r>
              <a:rPr lang="ro-RO" sz="1600"/>
              <a:t>Mierea - </a:t>
            </a:r>
            <a:r>
              <a:rPr lang="en-US" sz="1600"/>
              <a:t>Ea a fost</a:t>
            </a:r>
            <a:r>
              <a:rPr lang="ro-RO" sz="1600"/>
              <a:t> frecvent</a:t>
            </a:r>
            <a:r>
              <a:rPr lang="en-US" sz="1600"/>
              <a:t> utilizată în medicină de egiptenii antici.</a:t>
            </a:r>
            <a:endParaRPr lang="ro-RO" sz="1600"/>
          </a:p>
          <a:p>
            <a:pPr>
              <a:spcBef>
                <a:spcPts val="100"/>
              </a:spcBef>
            </a:pPr>
            <a:r>
              <a:rPr lang="ro-RO" sz="1600"/>
              <a:t>Machiajul - Era folosit atât de femei, cât şi de bărbaţi.</a:t>
            </a:r>
          </a:p>
          <a:p>
            <a:pPr>
              <a:spcBef>
                <a:spcPts val="100"/>
              </a:spcBef>
            </a:pPr>
            <a:r>
              <a:rPr lang="ro-RO" sz="1600"/>
              <a:t>Antibioticele - L-au creat, însă nu au putut izola componenta activă din mucegai.</a:t>
            </a:r>
          </a:p>
          <a:p>
            <a:pPr>
              <a:spcBef>
                <a:spcPts val="100"/>
              </a:spcBef>
            </a:pPr>
            <a:r>
              <a:rPr lang="ro-RO" sz="1600"/>
              <a:t>Îmbrăcămintea - Pânza ajuta corpul să simtă cât mai răcoros în deşertul fierbinte.</a:t>
            </a:r>
          </a:p>
          <a:p>
            <a:pPr>
              <a:spcBef>
                <a:spcPts val="100"/>
              </a:spcBef>
            </a:pPr>
            <a:r>
              <a:rPr lang="ro-RO" sz="1600"/>
              <a:t>Sfinxul - Nasul a fost distrus de Sa’im al-Dahr după ce oameni îi ofereau ofrande.</a:t>
            </a:r>
          </a:p>
          <a:p>
            <a:pPr>
              <a:spcBef>
                <a:spcPts val="100"/>
              </a:spcBef>
            </a:pPr>
            <a:r>
              <a:rPr lang="ro-RO" sz="1600"/>
              <a:t>Pământul - Ca şi multe alte civilizaţii antice, egiptenii credeau că pământul e plat.</a:t>
            </a:r>
          </a:p>
          <a:p>
            <a:pPr>
              <a:spcBef>
                <a:spcPts val="100"/>
              </a:spcBef>
            </a:pPr>
            <a:r>
              <a:rPr lang="ro-RO" sz="1600"/>
              <a:t>Poliția - O</a:t>
            </a:r>
            <a:r>
              <a:rPr lang="pt-BR" sz="1600"/>
              <a:t> forţă de poliţie bine organizată, </a:t>
            </a:r>
            <a:r>
              <a:rPr lang="ro-RO" sz="1600"/>
              <a:t>ca </a:t>
            </a:r>
            <a:r>
              <a:rPr lang="pt-BR" sz="1600"/>
              <a:t>astăzi, nu a exi</a:t>
            </a:r>
            <a:r>
              <a:rPr lang="ro-RO" sz="1600"/>
              <a:t>stat, fiind doar ușieri.</a:t>
            </a:r>
          </a:p>
          <a:p>
            <a:pPr>
              <a:spcBef>
                <a:spcPts val="100"/>
              </a:spcBef>
            </a:pPr>
            <a:r>
              <a:rPr lang="ro-RO" sz="1600"/>
              <a:t>Prima Piramidă - Piramida în Trepte Djoser construită la Saqqara acum 4700 ani.</a:t>
            </a:r>
          </a:p>
          <a:p>
            <a:pPr>
              <a:spcBef>
                <a:spcPts val="100"/>
              </a:spcBef>
            </a:pPr>
            <a:r>
              <a:rPr lang="ro-RO" sz="1600"/>
              <a:t>Drepturi - Femeile egiptene au căpătat egalitatea în drepturi cu bărbaţii egipteni.</a:t>
            </a:r>
          </a:p>
          <a:p>
            <a:pPr>
              <a:spcBef>
                <a:spcPts val="100"/>
              </a:spcBef>
            </a:pPr>
            <a:r>
              <a:rPr lang="ro-RO" sz="1600"/>
              <a:t>Marea Piramidă - A fost construită de 5000 lucrători salariați permanent +20000.</a:t>
            </a:r>
          </a:p>
          <a:p>
            <a:pPr>
              <a:spcBef>
                <a:spcPts val="100"/>
              </a:spcBef>
            </a:pPr>
            <a:r>
              <a:rPr lang="ro-RO" sz="1600"/>
              <a:t>Faraon - Ramses al II-lea a fost cel mai puternic. El a murit la ~90 ani.</a:t>
            </a:r>
          </a:p>
          <a:p>
            <a:pPr>
              <a:spcBef>
                <a:spcPts val="100"/>
              </a:spcBef>
            </a:pPr>
            <a:r>
              <a:rPr lang="ro-RO" sz="1600"/>
              <a:t>Credința - Înainte de Islam (sec. X), majoritatea lor erau creștini (400-800).</a:t>
            </a:r>
          </a:p>
          <a:p>
            <a:pPr>
              <a:spcBef>
                <a:spcPts val="100"/>
              </a:spcBef>
            </a:pPr>
            <a:r>
              <a:rPr lang="ro-RO" sz="1600"/>
              <a:t>Cleopatra - Are o descendenţă de macedonieni greci (locotenent Alexandru C.M.).</a:t>
            </a:r>
          </a:p>
          <a:p>
            <a:pPr>
              <a:spcBef>
                <a:spcPts val="100"/>
              </a:spcBef>
            </a:pPr>
            <a:r>
              <a:rPr lang="ro-RO" sz="1600"/>
              <a:t>Tratat - </a:t>
            </a:r>
            <a:r>
              <a:rPr lang="fr-FR" sz="1600"/>
              <a:t> </a:t>
            </a:r>
            <a:r>
              <a:rPr lang="ro-RO" sz="1600"/>
              <a:t>A</a:t>
            </a:r>
            <a:r>
              <a:rPr lang="fr-FR" sz="1600"/>
              <a:t> fost înregistrat primul tratat de pace</a:t>
            </a:r>
            <a:r>
              <a:rPr lang="ro-RO" sz="1600"/>
              <a:t> între egipteni şi hitiţi.</a:t>
            </a:r>
          </a:p>
          <a:p>
            <a:pPr>
              <a:spcBef>
                <a:spcPts val="100"/>
              </a:spcBef>
            </a:pPr>
            <a:r>
              <a:rPr lang="ro-RO" sz="1600"/>
              <a:t>Medicii - Față de alții, m</a:t>
            </a:r>
            <a:r>
              <a:rPr lang="it-IT" sz="1600"/>
              <a:t>edicii egipteni se dedicau studiului unei singure părţi.</a:t>
            </a:r>
            <a:endParaRPr lang="ro-RO" sz="1600"/>
          </a:p>
          <a:p>
            <a:pPr>
              <a:spcBef>
                <a:spcPts val="100"/>
              </a:spcBef>
            </a:pPr>
            <a:endParaRPr lang="ro-RO" sz="1600"/>
          </a:p>
        </p:txBody>
      </p:sp>
      <p:sp>
        <p:nvSpPr>
          <p:cNvPr id="48" name="Shape 48"/>
          <p:cNvSpPr txBox="1">
            <a:spLocks noGrp="1"/>
          </p:cNvSpPr>
          <p:nvPr>
            <p:ph type="title" idx="4294967295"/>
          </p:nvPr>
        </p:nvSpPr>
        <p:spPr>
          <a:xfrm>
            <a:off x="612949" y="0"/>
            <a:ext cx="7904159" cy="857250"/>
          </a:xfrm>
          <a:prstGeom prst="rect">
            <a:avLst/>
          </a:prstGeom>
        </p:spPr>
        <p:txBody>
          <a:bodyPr spcFirstLastPara="1" wrap="square" lIns="91425" tIns="91425" rIns="91425" bIns="91425" anchor="b" anchorCtr="0">
            <a:noAutofit/>
          </a:bodyPr>
          <a:lstStyle/>
          <a:p>
            <a:r>
              <a:rPr lang="ro-RO" sz="3600"/>
              <a:t>CURIOZITĂȚI</a:t>
            </a:r>
            <a:endParaRPr lang="en-US" sz="3600"/>
          </a:p>
        </p:txBody>
      </p:sp>
    </p:spTree>
    <p:extLst>
      <p:ext uri="{BB962C8B-B14F-4D97-AF65-F5344CB8AC3E}">
        <p14:creationId xmlns:p14="http://schemas.microsoft.com/office/powerpoint/2010/main" val="2359433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1887900" y="434575"/>
            <a:ext cx="5368200" cy="857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ro-RO"/>
              <a:t>CREDITE</a:t>
            </a:r>
            <a:endParaRPr/>
          </a:p>
        </p:txBody>
      </p:sp>
      <p:sp>
        <p:nvSpPr>
          <p:cNvPr id="237" name="Shape 237"/>
          <p:cNvSpPr txBox="1">
            <a:spLocks noGrp="1"/>
          </p:cNvSpPr>
          <p:nvPr>
            <p:ph type="body" idx="1"/>
          </p:nvPr>
        </p:nvSpPr>
        <p:spPr>
          <a:xfrm>
            <a:off x="2126000" y="1970975"/>
            <a:ext cx="4891800" cy="2339400"/>
          </a:xfrm>
          <a:prstGeom prst="rect">
            <a:avLst/>
          </a:prstGeom>
        </p:spPr>
        <p:txBody>
          <a:bodyPr spcFirstLastPara="1" wrap="square" lIns="91425" tIns="91425" rIns="91425" bIns="91425" anchor="t" anchorCtr="0">
            <a:noAutofit/>
          </a:bodyPr>
          <a:lstStyle/>
          <a:p>
            <a:pPr marL="457200" lvl="0" indent="-317500" rtl="0">
              <a:lnSpc>
                <a:spcPct val="115000"/>
              </a:lnSpc>
              <a:spcBef>
                <a:spcPts val="600"/>
              </a:spcBef>
              <a:spcAft>
                <a:spcPts val="0"/>
              </a:spcAft>
              <a:buSzPts val="1400"/>
              <a:buChar char="✣"/>
            </a:pPr>
            <a:r>
              <a:rPr lang="ro-RO" sz="1400">
                <a:solidFill>
                  <a:srgbClr val="1D1D1B"/>
                </a:solidFill>
              </a:rPr>
              <a:t>Design de la</a:t>
            </a:r>
            <a:r>
              <a:rPr lang="en" sz="1400">
                <a:solidFill>
                  <a:srgbClr val="1D1D1B"/>
                </a:solidFill>
              </a:rPr>
              <a:t> </a:t>
            </a:r>
            <a:r>
              <a:rPr lang="ro-RO" sz="1400" u="sng">
                <a:solidFill>
                  <a:srgbClr val="1D1D1B"/>
                </a:solidFill>
              </a:rPr>
              <a:t>SlidesCarnival</a:t>
            </a:r>
            <a:endParaRPr sz="1400">
              <a:solidFill>
                <a:srgbClr val="1D1D1B"/>
              </a:solidFill>
            </a:endParaRPr>
          </a:p>
          <a:p>
            <a:pPr marL="457200" lvl="0" indent="-317500" rtl="0">
              <a:lnSpc>
                <a:spcPct val="115000"/>
              </a:lnSpc>
              <a:spcBef>
                <a:spcPts val="0"/>
              </a:spcBef>
              <a:spcAft>
                <a:spcPts val="0"/>
              </a:spcAft>
              <a:buSzPts val="1400"/>
              <a:buChar char="✣"/>
            </a:pPr>
            <a:r>
              <a:rPr lang="ro-RO" sz="1400">
                <a:solidFill>
                  <a:srgbClr val="1D1D1B"/>
                </a:solidFill>
              </a:rPr>
              <a:t>(Bibliografie) Informații de la:</a:t>
            </a:r>
          </a:p>
          <a:p>
            <a:pPr lvl="1" indent="-317500">
              <a:lnSpc>
                <a:spcPct val="115000"/>
              </a:lnSpc>
              <a:buSzPts val="1400"/>
              <a:buChar char="✣"/>
            </a:pPr>
            <a:r>
              <a:rPr lang="ro-RO" sz="1000">
                <a:solidFill>
                  <a:srgbClr val="1D1D1B"/>
                </a:solidFill>
                <a:hlinkClick r:id="rId3"/>
              </a:rPr>
              <a:t>www.wikipedia.org</a:t>
            </a:r>
            <a:r>
              <a:rPr lang="ro-RO" sz="1000">
                <a:solidFill>
                  <a:srgbClr val="1D1D1B"/>
                </a:solidFill>
              </a:rPr>
              <a:t> (informații și fotografii)</a:t>
            </a:r>
          </a:p>
          <a:p>
            <a:pPr lvl="1" indent="-317500">
              <a:lnSpc>
                <a:spcPct val="115000"/>
              </a:lnSpc>
              <a:buSzPts val="1400"/>
              <a:buChar char="✣"/>
            </a:pPr>
            <a:r>
              <a:rPr lang="ro-RO" sz="1000">
                <a:solidFill>
                  <a:srgbClr val="1D1D1B"/>
                </a:solidFill>
                <a:hlinkClick r:id="rId4"/>
              </a:rPr>
              <a:t>www.ucl.ac.uk</a:t>
            </a:r>
            <a:r>
              <a:rPr lang="ro-RO" sz="1000">
                <a:solidFill>
                  <a:srgbClr val="1D1D1B"/>
                </a:solidFill>
              </a:rPr>
              <a:t> (cronologie (anii și perioadele))</a:t>
            </a:r>
          </a:p>
          <a:p>
            <a:pPr lvl="1" indent="-317500">
              <a:lnSpc>
                <a:spcPct val="115000"/>
              </a:lnSpc>
              <a:buSzPts val="1400"/>
              <a:buChar char="✣"/>
            </a:pPr>
            <a:r>
              <a:rPr lang="ro-RO" sz="1000">
                <a:solidFill>
                  <a:srgbClr val="1D1D1B"/>
                </a:solidFill>
                <a:hlinkClick r:id="rId5"/>
              </a:rPr>
              <a:t>www.inbors.com</a:t>
            </a:r>
            <a:r>
              <a:rPr lang="ro-RO" sz="1000">
                <a:solidFill>
                  <a:srgbClr val="1D1D1B"/>
                </a:solidFill>
              </a:rPr>
              <a:t> (curiozități)</a:t>
            </a:r>
          </a:p>
          <a:p>
            <a:pPr lvl="1" indent="-317500">
              <a:lnSpc>
                <a:spcPct val="115000"/>
              </a:lnSpc>
              <a:buSzPts val="1400"/>
              <a:buChar char="✣"/>
            </a:pPr>
            <a:endParaRPr lang="ro-RO" sz="1000">
              <a:solidFill>
                <a:srgbClr val="1D1D1B"/>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ctrTitle" idx="4294967295"/>
          </p:nvPr>
        </p:nvSpPr>
        <p:spPr>
          <a:xfrm>
            <a:off x="930900" y="2129675"/>
            <a:ext cx="7282200" cy="1159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ro-RO" b="1"/>
              <a:t>SFÂRȘIT!</a:t>
            </a:r>
            <a:endParaRPr b="1"/>
          </a:p>
        </p:txBody>
      </p:sp>
      <p:sp>
        <p:nvSpPr>
          <p:cNvPr id="57" name="Shape 57"/>
          <p:cNvSpPr txBox="1">
            <a:spLocks noGrp="1"/>
          </p:cNvSpPr>
          <p:nvPr>
            <p:ph type="subTitle" idx="4294967295"/>
          </p:nvPr>
        </p:nvSpPr>
        <p:spPr>
          <a:xfrm>
            <a:off x="930900" y="3100679"/>
            <a:ext cx="7282200" cy="1159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Clr>
                <a:schemeClr val="dk1"/>
              </a:buClr>
              <a:buSzPts val="1100"/>
              <a:buFont typeface="Arial"/>
              <a:buNone/>
            </a:pPr>
            <a:endParaRPr lang="en-US" sz="1800" i="1"/>
          </a:p>
          <a:p>
            <a:pPr marL="0" lvl="0" indent="0" algn="ctr" rtl="0">
              <a:spcBef>
                <a:spcPts val="600"/>
              </a:spcBef>
              <a:spcAft>
                <a:spcPts val="0"/>
              </a:spcAft>
              <a:buClr>
                <a:schemeClr val="dk1"/>
              </a:buClr>
              <a:buSzPts val="1100"/>
              <a:buFont typeface="Arial"/>
              <a:buNone/>
            </a:pPr>
            <a:r>
              <a:rPr lang="ro-RO" sz="1800" i="1"/>
              <a:t>Proiect EGIPTUL ANTIC – Istorie</a:t>
            </a:r>
            <a:r>
              <a:rPr lang="en" sz="1800" i="1"/>
              <a:t> </a:t>
            </a:r>
            <a:endParaRPr sz="1800" i="1"/>
          </a:p>
        </p:txBody>
      </p:sp>
      <p:pic>
        <p:nvPicPr>
          <p:cNvPr id="5" name="Picture 4">
            <a:hlinkClick r:id="" action="ppaction://hlinkshowjump?jump=previousslide" highlightClick="1"/>
            <a:extLst>
              <a:ext uri="{FF2B5EF4-FFF2-40B4-BE49-F238E27FC236}">
                <a16:creationId xmlns:a16="http://schemas.microsoft.com/office/drawing/2014/main" id="{A4166BD0-A61C-4CB6-AD8B-F9998CE8F91A}"/>
              </a:ext>
            </a:extLst>
          </p:cNvPr>
          <p:cNvPicPr>
            <a:picLocks noChangeAspect="1"/>
          </p:cNvPicPr>
          <p:nvPr/>
        </p:nvPicPr>
        <p:blipFill>
          <a:blip r:embed="rId3"/>
          <a:stretch>
            <a:fillRect/>
          </a:stretch>
        </p:blipFill>
        <p:spPr>
          <a:xfrm>
            <a:off x="3681998" y="853890"/>
            <a:ext cx="1809750" cy="1809750"/>
          </a:xfrm>
          <a:prstGeom prst="teardrop">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Shape 281">
            <a:extLst>
              <a:ext uri="{FF2B5EF4-FFF2-40B4-BE49-F238E27FC236}">
                <a16:creationId xmlns:a16="http://schemas.microsoft.com/office/drawing/2014/main" id="{FE0AF1AB-A179-4345-BCC6-350EA73E7EBD}"/>
              </a:ext>
            </a:extLst>
          </p:cNvPr>
          <p:cNvSpPr/>
          <p:nvPr/>
        </p:nvSpPr>
        <p:spPr>
          <a:xfrm>
            <a:off x="5318634" y="2800816"/>
            <a:ext cx="346227" cy="348325"/>
          </a:xfrm>
          <a:custGeom>
            <a:avLst/>
            <a:gdLst/>
            <a:ahLst/>
            <a:cxnLst/>
            <a:rect l="0" t="0" r="0" b="0"/>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4032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330">
            <a:extLst>
              <a:ext uri="{FF2B5EF4-FFF2-40B4-BE49-F238E27FC236}">
                <a16:creationId xmlns:a16="http://schemas.microsoft.com/office/drawing/2014/main" id="{ADBB8BE8-C315-4DB2-B452-B81AB2CAAD94}"/>
              </a:ext>
            </a:extLst>
          </p:cNvPr>
          <p:cNvSpPr/>
          <p:nvPr/>
        </p:nvSpPr>
        <p:spPr>
          <a:xfrm>
            <a:off x="6348049" y="402388"/>
            <a:ext cx="458409" cy="451502"/>
          </a:xfrm>
          <a:custGeom>
            <a:avLst/>
            <a:gdLst/>
            <a:ahLst/>
            <a:cxnLst/>
            <a:rect l="0" t="0" r="0" b="0"/>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7F6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331">
            <a:extLst>
              <a:ext uri="{FF2B5EF4-FFF2-40B4-BE49-F238E27FC236}">
                <a16:creationId xmlns:a16="http://schemas.microsoft.com/office/drawing/2014/main" id="{7C0D579E-DE6B-405B-9A12-05E889C5BA32}"/>
              </a:ext>
            </a:extLst>
          </p:cNvPr>
          <p:cNvSpPr/>
          <p:nvPr/>
        </p:nvSpPr>
        <p:spPr>
          <a:xfrm>
            <a:off x="7241669" y="249978"/>
            <a:ext cx="1104911" cy="1088368"/>
          </a:xfrm>
          <a:custGeom>
            <a:avLst/>
            <a:gdLst/>
            <a:ahLst/>
            <a:cxnLst/>
            <a:rect l="0" t="0" r="0" b="0"/>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783F0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332">
            <a:extLst>
              <a:ext uri="{FF2B5EF4-FFF2-40B4-BE49-F238E27FC236}">
                <a16:creationId xmlns:a16="http://schemas.microsoft.com/office/drawing/2014/main" id="{C8722880-2DE3-4DA4-B9EB-8176F3D7ED57}"/>
              </a:ext>
            </a:extLst>
          </p:cNvPr>
          <p:cNvSpPr/>
          <p:nvPr/>
        </p:nvSpPr>
        <p:spPr>
          <a:xfrm>
            <a:off x="6532765" y="613242"/>
            <a:ext cx="436619" cy="266981"/>
          </a:xfrm>
          <a:custGeom>
            <a:avLst/>
            <a:gdLst/>
            <a:ahLst/>
            <a:cxnLst/>
            <a:rect l="0" t="0" r="0" b="0"/>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333">
            <a:extLst>
              <a:ext uri="{FF2B5EF4-FFF2-40B4-BE49-F238E27FC236}">
                <a16:creationId xmlns:a16="http://schemas.microsoft.com/office/drawing/2014/main" id="{01947C61-87F6-4BAD-829C-EC58D1324A7F}"/>
              </a:ext>
            </a:extLst>
          </p:cNvPr>
          <p:cNvSpPr/>
          <p:nvPr/>
        </p:nvSpPr>
        <p:spPr>
          <a:xfrm>
            <a:off x="7686904" y="758239"/>
            <a:ext cx="1052391" cy="643569"/>
          </a:xfrm>
          <a:custGeom>
            <a:avLst/>
            <a:gdLst/>
            <a:ahLst/>
            <a:cxnLst/>
            <a:rect l="0" t="0" r="0" b="0"/>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FFFFFF">
              <a:alpha val="5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60">
            <a:extLst>
              <a:ext uri="{FF2B5EF4-FFF2-40B4-BE49-F238E27FC236}">
                <a16:creationId xmlns:a16="http://schemas.microsoft.com/office/drawing/2014/main" id="{9893756F-BF00-45BE-9734-5C83BE151D3F}"/>
              </a:ext>
            </a:extLst>
          </p:cNvPr>
          <p:cNvSpPr/>
          <p:nvPr/>
        </p:nvSpPr>
        <p:spPr>
          <a:xfrm>
            <a:off x="2225780" y="3498369"/>
            <a:ext cx="368541" cy="456289"/>
          </a:xfrm>
          <a:custGeom>
            <a:avLst/>
            <a:gdLst/>
            <a:ahLst/>
            <a:cxnLst/>
            <a:rect l="0" t="0" r="0" b="0"/>
            <a:pathLst>
              <a:path w="16863" h="20878" extrusionOk="0">
                <a:moveTo>
                  <a:pt x="974" y="1801"/>
                </a:moveTo>
                <a:lnTo>
                  <a:pt x="1144" y="1825"/>
                </a:lnTo>
                <a:lnTo>
                  <a:pt x="1314" y="1874"/>
                </a:lnTo>
                <a:lnTo>
                  <a:pt x="1436" y="1874"/>
                </a:lnTo>
                <a:lnTo>
                  <a:pt x="1460" y="2093"/>
                </a:lnTo>
                <a:lnTo>
                  <a:pt x="1485" y="2774"/>
                </a:lnTo>
                <a:lnTo>
                  <a:pt x="1387" y="2750"/>
                </a:lnTo>
                <a:lnTo>
                  <a:pt x="1314" y="2774"/>
                </a:lnTo>
                <a:lnTo>
                  <a:pt x="1241" y="2798"/>
                </a:lnTo>
                <a:lnTo>
                  <a:pt x="901" y="3042"/>
                </a:lnTo>
                <a:lnTo>
                  <a:pt x="560" y="3309"/>
                </a:lnTo>
                <a:lnTo>
                  <a:pt x="511" y="3358"/>
                </a:lnTo>
                <a:lnTo>
                  <a:pt x="511" y="2847"/>
                </a:lnTo>
                <a:lnTo>
                  <a:pt x="536" y="2823"/>
                </a:lnTo>
                <a:lnTo>
                  <a:pt x="706" y="2725"/>
                </a:lnTo>
                <a:lnTo>
                  <a:pt x="852" y="2604"/>
                </a:lnTo>
                <a:lnTo>
                  <a:pt x="1193" y="2409"/>
                </a:lnTo>
                <a:lnTo>
                  <a:pt x="1290" y="2360"/>
                </a:lnTo>
                <a:lnTo>
                  <a:pt x="1339" y="2287"/>
                </a:lnTo>
                <a:lnTo>
                  <a:pt x="1436" y="2117"/>
                </a:lnTo>
                <a:lnTo>
                  <a:pt x="1460" y="2093"/>
                </a:lnTo>
                <a:lnTo>
                  <a:pt x="1436" y="2044"/>
                </a:lnTo>
                <a:lnTo>
                  <a:pt x="1412" y="2020"/>
                </a:lnTo>
                <a:lnTo>
                  <a:pt x="1290" y="1995"/>
                </a:lnTo>
                <a:lnTo>
                  <a:pt x="1168" y="1995"/>
                </a:lnTo>
                <a:lnTo>
                  <a:pt x="998" y="2068"/>
                </a:lnTo>
                <a:lnTo>
                  <a:pt x="828" y="2166"/>
                </a:lnTo>
                <a:lnTo>
                  <a:pt x="657" y="2287"/>
                </a:lnTo>
                <a:lnTo>
                  <a:pt x="487" y="2409"/>
                </a:lnTo>
                <a:lnTo>
                  <a:pt x="487" y="2093"/>
                </a:lnTo>
                <a:lnTo>
                  <a:pt x="438" y="1801"/>
                </a:lnTo>
                <a:lnTo>
                  <a:pt x="609" y="1825"/>
                </a:lnTo>
                <a:lnTo>
                  <a:pt x="974" y="1801"/>
                </a:lnTo>
                <a:close/>
                <a:moveTo>
                  <a:pt x="13237" y="803"/>
                </a:moveTo>
                <a:lnTo>
                  <a:pt x="13383" y="949"/>
                </a:lnTo>
                <a:lnTo>
                  <a:pt x="13651" y="1192"/>
                </a:lnTo>
                <a:lnTo>
                  <a:pt x="13943" y="1436"/>
                </a:lnTo>
                <a:lnTo>
                  <a:pt x="14210" y="1655"/>
                </a:lnTo>
                <a:lnTo>
                  <a:pt x="14454" y="1922"/>
                </a:lnTo>
                <a:lnTo>
                  <a:pt x="14697" y="2214"/>
                </a:lnTo>
                <a:lnTo>
                  <a:pt x="14965" y="2482"/>
                </a:lnTo>
                <a:lnTo>
                  <a:pt x="15500" y="3017"/>
                </a:lnTo>
                <a:lnTo>
                  <a:pt x="15646" y="3188"/>
                </a:lnTo>
                <a:lnTo>
                  <a:pt x="15792" y="3382"/>
                </a:lnTo>
                <a:lnTo>
                  <a:pt x="15938" y="3577"/>
                </a:lnTo>
                <a:lnTo>
                  <a:pt x="16084" y="3772"/>
                </a:lnTo>
                <a:lnTo>
                  <a:pt x="15743" y="3796"/>
                </a:lnTo>
                <a:lnTo>
                  <a:pt x="15403" y="3820"/>
                </a:lnTo>
                <a:lnTo>
                  <a:pt x="14697" y="3820"/>
                </a:lnTo>
                <a:lnTo>
                  <a:pt x="14016" y="3796"/>
                </a:lnTo>
                <a:lnTo>
                  <a:pt x="13651" y="3772"/>
                </a:lnTo>
                <a:lnTo>
                  <a:pt x="13310" y="3820"/>
                </a:lnTo>
                <a:lnTo>
                  <a:pt x="13261" y="3042"/>
                </a:lnTo>
                <a:lnTo>
                  <a:pt x="13188" y="2239"/>
                </a:lnTo>
                <a:lnTo>
                  <a:pt x="13188" y="1874"/>
                </a:lnTo>
                <a:lnTo>
                  <a:pt x="13188" y="1533"/>
                </a:lnTo>
                <a:lnTo>
                  <a:pt x="13237" y="803"/>
                </a:lnTo>
                <a:close/>
                <a:moveTo>
                  <a:pt x="1509" y="3163"/>
                </a:moveTo>
                <a:lnTo>
                  <a:pt x="1533" y="3455"/>
                </a:lnTo>
                <a:lnTo>
                  <a:pt x="1363" y="3553"/>
                </a:lnTo>
                <a:lnTo>
                  <a:pt x="1193" y="3650"/>
                </a:lnTo>
                <a:lnTo>
                  <a:pt x="901" y="3918"/>
                </a:lnTo>
                <a:lnTo>
                  <a:pt x="706" y="4064"/>
                </a:lnTo>
                <a:lnTo>
                  <a:pt x="511" y="4210"/>
                </a:lnTo>
                <a:lnTo>
                  <a:pt x="511" y="3845"/>
                </a:lnTo>
                <a:lnTo>
                  <a:pt x="511" y="3747"/>
                </a:lnTo>
                <a:lnTo>
                  <a:pt x="657" y="3699"/>
                </a:lnTo>
                <a:lnTo>
                  <a:pt x="803" y="3626"/>
                </a:lnTo>
                <a:lnTo>
                  <a:pt x="1047" y="3455"/>
                </a:lnTo>
                <a:lnTo>
                  <a:pt x="1387" y="3236"/>
                </a:lnTo>
                <a:lnTo>
                  <a:pt x="1509" y="3163"/>
                </a:lnTo>
                <a:close/>
                <a:moveTo>
                  <a:pt x="1533" y="3942"/>
                </a:moveTo>
                <a:lnTo>
                  <a:pt x="1533" y="4404"/>
                </a:lnTo>
                <a:lnTo>
                  <a:pt x="1533" y="4526"/>
                </a:lnTo>
                <a:lnTo>
                  <a:pt x="1168" y="4745"/>
                </a:lnTo>
                <a:lnTo>
                  <a:pt x="828" y="4988"/>
                </a:lnTo>
                <a:lnTo>
                  <a:pt x="657" y="5086"/>
                </a:lnTo>
                <a:lnTo>
                  <a:pt x="511" y="5232"/>
                </a:lnTo>
                <a:lnTo>
                  <a:pt x="511" y="4648"/>
                </a:lnTo>
                <a:lnTo>
                  <a:pt x="657" y="4575"/>
                </a:lnTo>
                <a:lnTo>
                  <a:pt x="803" y="4477"/>
                </a:lnTo>
                <a:lnTo>
                  <a:pt x="1095" y="4258"/>
                </a:lnTo>
                <a:lnTo>
                  <a:pt x="1533" y="3942"/>
                </a:lnTo>
                <a:close/>
                <a:moveTo>
                  <a:pt x="1509" y="4964"/>
                </a:moveTo>
                <a:lnTo>
                  <a:pt x="1485" y="5378"/>
                </a:lnTo>
                <a:lnTo>
                  <a:pt x="1363" y="5451"/>
                </a:lnTo>
                <a:lnTo>
                  <a:pt x="1217" y="5548"/>
                </a:lnTo>
                <a:lnTo>
                  <a:pt x="998" y="5767"/>
                </a:lnTo>
                <a:lnTo>
                  <a:pt x="730" y="5986"/>
                </a:lnTo>
                <a:lnTo>
                  <a:pt x="609" y="6108"/>
                </a:lnTo>
                <a:lnTo>
                  <a:pt x="487" y="6254"/>
                </a:lnTo>
                <a:lnTo>
                  <a:pt x="487" y="5499"/>
                </a:lnTo>
                <a:lnTo>
                  <a:pt x="633" y="5475"/>
                </a:lnTo>
                <a:lnTo>
                  <a:pt x="755" y="5426"/>
                </a:lnTo>
                <a:lnTo>
                  <a:pt x="998" y="5256"/>
                </a:lnTo>
                <a:lnTo>
                  <a:pt x="1509" y="4964"/>
                </a:lnTo>
                <a:close/>
                <a:moveTo>
                  <a:pt x="1460" y="5889"/>
                </a:moveTo>
                <a:lnTo>
                  <a:pt x="1436" y="6473"/>
                </a:lnTo>
                <a:lnTo>
                  <a:pt x="1363" y="6448"/>
                </a:lnTo>
                <a:lnTo>
                  <a:pt x="1266" y="6448"/>
                </a:lnTo>
                <a:lnTo>
                  <a:pt x="1168" y="6473"/>
                </a:lnTo>
                <a:lnTo>
                  <a:pt x="998" y="6594"/>
                </a:lnTo>
                <a:lnTo>
                  <a:pt x="852" y="6716"/>
                </a:lnTo>
                <a:lnTo>
                  <a:pt x="730" y="6862"/>
                </a:lnTo>
                <a:lnTo>
                  <a:pt x="511" y="7105"/>
                </a:lnTo>
                <a:lnTo>
                  <a:pt x="487" y="6448"/>
                </a:lnTo>
                <a:lnTo>
                  <a:pt x="511" y="6448"/>
                </a:lnTo>
                <a:lnTo>
                  <a:pt x="682" y="6424"/>
                </a:lnTo>
                <a:lnTo>
                  <a:pt x="828" y="6351"/>
                </a:lnTo>
                <a:lnTo>
                  <a:pt x="974" y="6254"/>
                </a:lnTo>
                <a:lnTo>
                  <a:pt x="1095" y="6156"/>
                </a:lnTo>
                <a:lnTo>
                  <a:pt x="1460" y="5889"/>
                </a:lnTo>
                <a:close/>
                <a:moveTo>
                  <a:pt x="6984" y="6205"/>
                </a:moveTo>
                <a:lnTo>
                  <a:pt x="6935" y="6229"/>
                </a:lnTo>
                <a:lnTo>
                  <a:pt x="6862" y="6278"/>
                </a:lnTo>
                <a:lnTo>
                  <a:pt x="6716" y="6424"/>
                </a:lnTo>
                <a:lnTo>
                  <a:pt x="6546" y="6594"/>
                </a:lnTo>
                <a:lnTo>
                  <a:pt x="6327" y="6740"/>
                </a:lnTo>
                <a:lnTo>
                  <a:pt x="6108" y="6862"/>
                </a:lnTo>
                <a:lnTo>
                  <a:pt x="5986" y="6911"/>
                </a:lnTo>
                <a:lnTo>
                  <a:pt x="5889" y="6935"/>
                </a:lnTo>
                <a:lnTo>
                  <a:pt x="5767" y="6935"/>
                </a:lnTo>
                <a:lnTo>
                  <a:pt x="5670" y="6911"/>
                </a:lnTo>
                <a:lnTo>
                  <a:pt x="5572" y="6886"/>
                </a:lnTo>
                <a:lnTo>
                  <a:pt x="5499" y="6838"/>
                </a:lnTo>
                <a:lnTo>
                  <a:pt x="5426" y="6740"/>
                </a:lnTo>
                <a:lnTo>
                  <a:pt x="5353" y="6619"/>
                </a:lnTo>
                <a:lnTo>
                  <a:pt x="5305" y="6546"/>
                </a:lnTo>
                <a:lnTo>
                  <a:pt x="5232" y="6521"/>
                </a:lnTo>
                <a:lnTo>
                  <a:pt x="5134" y="6521"/>
                </a:lnTo>
                <a:lnTo>
                  <a:pt x="5061" y="6546"/>
                </a:lnTo>
                <a:lnTo>
                  <a:pt x="4794" y="6716"/>
                </a:lnTo>
                <a:lnTo>
                  <a:pt x="4599" y="6813"/>
                </a:lnTo>
                <a:lnTo>
                  <a:pt x="4429" y="6911"/>
                </a:lnTo>
                <a:lnTo>
                  <a:pt x="4283" y="6959"/>
                </a:lnTo>
                <a:lnTo>
                  <a:pt x="4210" y="6959"/>
                </a:lnTo>
                <a:lnTo>
                  <a:pt x="4137" y="6935"/>
                </a:lnTo>
                <a:lnTo>
                  <a:pt x="4088" y="6911"/>
                </a:lnTo>
                <a:lnTo>
                  <a:pt x="4064" y="6838"/>
                </a:lnTo>
                <a:lnTo>
                  <a:pt x="4039" y="6765"/>
                </a:lnTo>
                <a:lnTo>
                  <a:pt x="4039" y="6667"/>
                </a:lnTo>
                <a:lnTo>
                  <a:pt x="4039" y="6619"/>
                </a:lnTo>
                <a:lnTo>
                  <a:pt x="4015" y="6594"/>
                </a:lnTo>
                <a:lnTo>
                  <a:pt x="3966" y="6570"/>
                </a:lnTo>
                <a:lnTo>
                  <a:pt x="3893" y="6570"/>
                </a:lnTo>
                <a:lnTo>
                  <a:pt x="3845" y="6643"/>
                </a:lnTo>
                <a:lnTo>
                  <a:pt x="3796" y="6862"/>
                </a:lnTo>
                <a:lnTo>
                  <a:pt x="3772" y="6959"/>
                </a:lnTo>
                <a:lnTo>
                  <a:pt x="3772" y="7057"/>
                </a:lnTo>
                <a:lnTo>
                  <a:pt x="3796" y="7154"/>
                </a:lnTo>
                <a:lnTo>
                  <a:pt x="3845" y="7251"/>
                </a:lnTo>
                <a:lnTo>
                  <a:pt x="3942" y="7300"/>
                </a:lnTo>
                <a:lnTo>
                  <a:pt x="4064" y="7349"/>
                </a:lnTo>
                <a:lnTo>
                  <a:pt x="4331" y="7349"/>
                </a:lnTo>
                <a:lnTo>
                  <a:pt x="4453" y="7324"/>
                </a:lnTo>
                <a:lnTo>
                  <a:pt x="4599" y="7276"/>
                </a:lnTo>
                <a:lnTo>
                  <a:pt x="4842" y="7154"/>
                </a:lnTo>
                <a:lnTo>
                  <a:pt x="5086" y="7008"/>
                </a:lnTo>
                <a:lnTo>
                  <a:pt x="5183" y="7130"/>
                </a:lnTo>
                <a:lnTo>
                  <a:pt x="5280" y="7203"/>
                </a:lnTo>
                <a:lnTo>
                  <a:pt x="5378" y="7276"/>
                </a:lnTo>
                <a:lnTo>
                  <a:pt x="5499" y="7324"/>
                </a:lnTo>
                <a:lnTo>
                  <a:pt x="5597" y="7349"/>
                </a:lnTo>
                <a:lnTo>
                  <a:pt x="5718" y="7349"/>
                </a:lnTo>
                <a:lnTo>
                  <a:pt x="5962" y="7324"/>
                </a:lnTo>
                <a:lnTo>
                  <a:pt x="6229" y="7251"/>
                </a:lnTo>
                <a:lnTo>
                  <a:pt x="6473" y="7130"/>
                </a:lnTo>
                <a:lnTo>
                  <a:pt x="6716" y="6984"/>
                </a:lnTo>
                <a:lnTo>
                  <a:pt x="6935" y="6813"/>
                </a:lnTo>
                <a:lnTo>
                  <a:pt x="7057" y="6959"/>
                </a:lnTo>
                <a:lnTo>
                  <a:pt x="7203" y="7081"/>
                </a:lnTo>
                <a:lnTo>
                  <a:pt x="7373" y="7154"/>
                </a:lnTo>
                <a:lnTo>
                  <a:pt x="7568" y="7203"/>
                </a:lnTo>
                <a:lnTo>
                  <a:pt x="7714" y="7227"/>
                </a:lnTo>
                <a:lnTo>
                  <a:pt x="7981" y="7227"/>
                </a:lnTo>
                <a:lnTo>
                  <a:pt x="8103" y="7178"/>
                </a:lnTo>
                <a:lnTo>
                  <a:pt x="8225" y="7130"/>
                </a:lnTo>
                <a:lnTo>
                  <a:pt x="8322" y="7057"/>
                </a:lnTo>
                <a:lnTo>
                  <a:pt x="8541" y="6911"/>
                </a:lnTo>
                <a:lnTo>
                  <a:pt x="8663" y="7057"/>
                </a:lnTo>
                <a:lnTo>
                  <a:pt x="8833" y="7154"/>
                </a:lnTo>
                <a:lnTo>
                  <a:pt x="9028" y="7203"/>
                </a:lnTo>
                <a:lnTo>
                  <a:pt x="9222" y="7227"/>
                </a:lnTo>
                <a:lnTo>
                  <a:pt x="9441" y="7203"/>
                </a:lnTo>
                <a:lnTo>
                  <a:pt x="9636" y="7154"/>
                </a:lnTo>
                <a:lnTo>
                  <a:pt x="9830" y="7057"/>
                </a:lnTo>
                <a:lnTo>
                  <a:pt x="10001" y="6935"/>
                </a:lnTo>
                <a:lnTo>
                  <a:pt x="10171" y="7057"/>
                </a:lnTo>
                <a:lnTo>
                  <a:pt x="10341" y="7154"/>
                </a:lnTo>
                <a:lnTo>
                  <a:pt x="10512" y="7227"/>
                </a:lnTo>
                <a:lnTo>
                  <a:pt x="10706" y="7276"/>
                </a:lnTo>
                <a:lnTo>
                  <a:pt x="10877" y="7276"/>
                </a:lnTo>
                <a:lnTo>
                  <a:pt x="11047" y="7251"/>
                </a:lnTo>
                <a:lnTo>
                  <a:pt x="11193" y="7203"/>
                </a:lnTo>
                <a:lnTo>
                  <a:pt x="11339" y="7105"/>
                </a:lnTo>
                <a:lnTo>
                  <a:pt x="11436" y="7203"/>
                </a:lnTo>
                <a:lnTo>
                  <a:pt x="11534" y="7276"/>
                </a:lnTo>
                <a:lnTo>
                  <a:pt x="11655" y="7349"/>
                </a:lnTo>
                <a:lnTo>
                  <a:pt x="11777" y="7397"/>
                </a:lnTo>
                <a:lnTo>
                  <a:pt x="11899" y="7422"/>
                </a:lnTo>
                <a:lnTo>
                  <a:pt x="12020" y="7422"/>
                </a:lnTo>
                <a:lnTo>
                  <a:pt x="12142" y="7397"/>
                </a:lnTo>
                <a:lnTo>
                  <a:pt x="12239" y="7349"/>
                </a:lnTo>
                <a:lnTo>
                  <a:pt x="12337" y="7300"/>
                </a:lnTo>
                <a:lnTo>
                  <a:pt x="12434" y="7203"/>
                </a:lnTo>
                <a:lnTo>
                  <a:pt x="12604" y="7032"/>
                </a:lnTo>
                <a:lnTo>
                  <a:pt x="12848" y="7178"/>
                </a:lnTo>
                <a:lnTo>
                  <a:pt x="12969" y="7251"/>
                </a:lnTo>
                <a:lnTo>
                  <a:pt x="13091" y="7300"/>
                </a:lnTo>
                <a:lnTo>
                  <a:pt x="13213" y="7324"/>
                </a:lnTo>
                <a:lnTo>
                  <a:pt x="13334" y="7324"/>
                </a:lnTo>
                <a:lnTo>
                  <a:pt x="13432" y="7300"/>
                </a:lnTo>
                <a:lnTo>
                  <a:pt x="13529" y="7227"/>
                </a:lnTo>
                <a:lnTo>
                  <a:pt x="13651" y="7324"/>
                </a:lnTo>
                <a:lnTo>
                  <a:pt x="13797" y="7373"/>
                </a:lnTo>
                <a:lnTo>
                  <a:pt x="13967" y="7397"/>
                </a:lnTo>
                <a:lnTo>
                  <a:pt x="14113" y="7373"/>
                </a:lnTo>
                <a:lnTo>
                  <a:pt x="14259" y="7349"/>
                </a:lnTo>
                <a:lnTo>
                  <a:pt x="14405" y="7251"/>
                </a:lnTo>
                <a:lnTo>
                  <a:pt x="14502" y="7154"/>
                </a:lnTo>
                <a:lnTo>
                  <a:pt x="14575" y="7008"/>
                </a:lnTo>
                <a:lnTo>
                  <a:pt x="14575" y="6959"/>
                </a:lnTo>
                <a:lnTo>
                  <a:pt x="14575" y="6935"/>
                </a:lnTo>
                <a:lnTo>
                  <a:pt x="14527" y="6911"/>
                </a:lnTo>
                <a:lnTo>
                  <a:pt x="14502" y="6911"/>
                </a:lnTo>
                <a:lnTo>
                  <a:pt x="14283" y="6959"/>
                </a:lnTo>
                <a:lnTo>
                  <a:pt x="14016" y="7032"/>
                </a:lnTo>
                <a:lnTo>
                  <a:pt x="13894" y="7032"/>
                </a:lnTo>
                <a:lnTo>
                  <a:pt x="13772" y="7008"/>
                </a:lnTo>
                <a:lnTo>
                  <a:pt x="13699" y="6959"/>
                </a:lnTo>
                <a:lnTo>
                  <a:pt x="13651" y="6911"/>
                </a:lnTo>
                <a:lnTo>
                  <a:pt x="13651" y="6862"/>
                </a:lnTo>
                <a:lnTo>
                  <a:pt x="13626" y="6789"/>
                </a:lnTo>
                <a:lnTo>
                  <a:pt x="13578" y="6740"/>
                </a:lnTo>
                <a:lnTo>
                  <a:pt x="13529" y="6692"/>
                </a:lnTo>
                <a:lnTo>
                  <a:pt x="13407" y="6692"/>
                </a:lnTo>
                <a:lnTo>
                  <a:pt x="13359" y="6716"/>
                </a:lnTo>
                <a:lnTo>
                  <a:pt x="13334" y="6789"/>
                </a:lnTo>
                <a:lnTo>
                  <a:pt x="13310" y="6862"/>
                </a:lnTo>
                <a:lnTo>
                  <a:pt x="13286" y="6911"/>
                </a:lnTo>
                <a:lnTo>
                  <a:pt x="13286" y="6959"/>
                </a:lnTo>
                <a:lnTo>
                  <a:pt x="13261" y="6984"/>
                </a:lnTo>
                <a:lnTo>
                  <a:pt x="13115" y="6984"/>
                </a:lnTo>
                <a:lnTo>
                  <a:pt x="13018" y="6935"/>
                </a:lnTo>
                <a:lnTo>
                  <a:pt x="12823" y="6789"/>
                </a:lnTo>
                <a:lnTo>
                  <a:pt x="12677" y="6667"/>
                </a:lnTo>
                <a:lnTo>
                  <a:pt x="12629" y="6643"/>
                </a:lnTo>
                <a:lnTo>
                  <a:pt x="12580" y="6619"/>
                </a:lnTo>
                <a:lnTo>
                  <a:pt x="12507" y="6619"/>
                </a:lnTo>
                <a:lnTo>
                  <a:pt x="12458" y="6667"/>
                </a:lnTo>
                <a:lnTo>
                  <a:pt x="12264" y="6886"/>
                </a:lnTo>
                <a:lnTo>
                  <a:pt x="12166" y="6959"/>
                </a:lnTo>
                <a:lnTo>
                  <a:pt x="12045" y="7032"/>
                </a:lnTo>
                <a:lnTo>
                  <a:pt x="11947" y="7057"/>
                </a:lnTo>
                <a:lnTo>
                  <a:pt x="11850" y="7032"/>
                </a:lnTo>
                <a:lnTo>
                  <a:pt x="11777" y="7008"/>
                </a:lnTo>
                <a:lnTo>
                  <a:pt x="11704" y="6911"/>
                </a:lnTo>
                <a:lnTo>
                  <a:pt x="11631" y="6813"/>
                </a:lnTo>
                <a:lnTo>
                  <a:pt x="11582" y="6667"/>
                </a:lnTo>
                <a:lnTo>
                  <a:pt x="11582" y="6594"/>
                </a:lnTo>
                <a:lnTo>
                  <a:pt x="11534" y="6521"/>
                </a:lnTo>
                <a:lnTo>
                  <a:pt x="11485" y="6497"/>
                </a:lnTo>
                <a:lnTo>
                  <a:pt x="11436" y="6473"/>
                </a:lnTo>
                <a:lnTo>
                  <a:pt x="11363" y="6473"/>
                </a:lnTo>
                <a:lnTo>
                  <a:pt x="11315" y="6497"/>
                </a:lnTo>
                <a:lnTo>
                  <a:pt x="11266" y="6546"/>
                </a:lnTo>
                <a:lnTo>
                  <a:pt x="11217" y="6619"/>
                </a:lnTo>
                <a:lnTo>
                  <a:pt x="11193" y="6716"/>
                </a:lnTo>
                <a:lnTo>
                  <a:pt x="11144" y="6789"/>
                </a:lnTo>
                <a:lnTo>
                  <a:pt x="11071" y="6838"/>
                </a:lnTo>
                <a:lnTo>
                  <a:pt x="11023" y="6886"/>
                </a:lnTo>
                <a:lnTo>
                  <a:pt x="10950" y="6911"/>
                </a:lnTo>
                <a:lnTo>
                  <a:pt x="10877" y="6911"/>
                </a:lnTo>
                <a:lnTo>
                  <a:pt x="10706" y="6886"/>
                </a:lnTo>
                <a:lnTo>
                  <a:pt x="10560" y="6838"/>
                </a:lnTo>
                <a:lnTo>
                  <a:pt x="10390" y="6740"/>
                </a:lnTo>
                <a:lnTo>
                  <a:pt x="10268" y="6643"/>
                </a:lnTo>
                <a:lnTo>
                  <a:pt x="10147" y="6521"/>
                </a:lnTo>
                <a:lnTo>
                  <a:pt x="10074" y="6473"/>
                </a:lnTo>
                <a:lnTo>
                  <a:pt x="10001" y="6448"/>
                </a:lnTo>
                <a:lnTo>
                  <a:pt x="9928" y="6473"/>
                </a:lnTo>
                <a:lnTo>
                  <a:pt x="9855" y="6521"/>
                </a:lnTo>
                <a:lnTo>
                  <a:pt x="9757" y="6619"/>
                </a:lnTo>
                <a:lnTo>
                  <a:pt x="9611" y="6716"/>
                </a:lnTo>
                <a:lnTo>
                  <a:pt x="9441" y="6789"/>
                </a:lnTo>
                <a:lnTo>
                  <a:pt x="9271" y="6838"/>
                </a:lnTo>
                <a:lnTo>
                  <a:pt x="9101" y="6838"/>
                </a:lnTo>
                <a:lnTo>
                  <a:pt x="9028" y="6813"/>
                </a:lnTo>
                <a:lnTo>
                  <a:pt x="8979" y="6789"/>
                </a:lnTo>
                <a:lnTo>
                  <a:pt x="8906" y="6740"/>
                </a:lnTo>
                <a:lnTo>
                  <a:pt x="8882" y="6667"/>
                </a:lnTo>
                <a:lnTo>
                  <a:pt x="8833" y="6594"/>
                </a:lnTo>
                <a:lnTo>
                  <a:pt x="8833" y="6497"/>
                </a:lnTo>
                <a:lnTo>
                  <a:pt x="8809" y="6424"/>
                </a:lnTo>
                <a:lnTo>
                  <a:pt x="8784" y="6375"/>
                </a:lnTo>
                <a:lnTo>
                  <a:pt x="8736" y="6327"/>
                </a:lnTo>
                <a:lnTo>
                  <a:pt x="8687" y="6302"/>
                </a:lnTo>
                <a:lnTo>
                  <a:pt x="8638" y="6278"/>
                </a:lnTo>
                <a:lnTo>
                  <a:pt x="8565" y="6278"/>
                </a:lnTo>
                <a:lnTo>
                  <a:pt x="8517" y="6302"/>
                </a:lnTo>
                <a:lnTo>
                  <a:pt x="8468" y="6351"/>
                </a:lnTo>
                <a:lnTo>
                  <a:pt x="8298" y="6546"/>
                </a:lnTo>
                <a:lnTo>
                  <a:pt x="8200" y="6643"/>
                </a:lnTo>
                <a:lnTo>
                  <a:pt x="8103" y="6740"/>
                </a:lnTo>
                <a:lnTo>
                  <a:pt x="7981" y="6789"/>
                </a:lnTo>
                <a:lnTo>
                  <a:pt x="7860" y="6813"/>
                </a:lnTo>
                <a:lnTo>
                  <a:pt x="7714" y="6813"/>
                </a:lnTo>
                <a:lnTo>
                  <a:pt x="7592" y="6789"/>
                </a:lnTo>
                <a:lnTo>
                  <a:pt x="7446" y="6740"/>
                </a:lnTo>
                <a:lnTo>
                  <a:pt x="7349" y="6667"/>
                </a:lnTo>
                <a:lnTo>
                  <a:pt x="7276" y="6546"/>
                </a:lnTo>
                <a:lnTo>
                  <a:pt x="7227" y="6424"/>
                </a:lnTo>
                <a:lnTo>
                  <a:pt x="7227" y="6375"/>
                </a:lnTo>
                <a:lnTo>
                  <a:pt x="7178" y="6302"/>
                </a:lnTo>
                <a:lnTo>
                  <a:pt x="7154" y="6278"/>
                </a:lnTo>
                <a:lnTo>
                  <a:pt x="7105" y="6229"/>
                </a:lnTo>
                <a:lnTo>
                  <a:pt x="7032" y="6205"/>
                </a:lnTo>
                <a:close/>
                <a:moveTo>
                  <a:pt x="1412" y="6813"/>
                </a:moveTo>
                <a:lnTo>
                  <a:pt x="1387" y="7397"/>
                </a:lnTo>
                <a:lnTo>
                  <a:pt x="1144" y="7616"/>
                </a:lnTo>
                <a:lnTo>
                  <a:pt x="925" y="7835"/>
                </a:lnTo>
                <a:lnTo>
                  <a:pt x="755" y="8006"/>
                </a:lnTo>
                <a:lnTo>
                  <a:pt x="584" y="8176"/>
                </a:lnTo>
                <a:lnTo>
                  <a:pt x="536" y="7543"/>
                </a:lnTo>
                <a:lnTo>
                  <a:pt x="657" y="7446"/>
                </a:lnTo>
                <a:lnTo>
                  <a:pt x="755" y="7349"/>
                </a:lnTo>
                <a:lnTo>
                  <a:pt x="949"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33" y="9222"/>
                </a:lnTo>
                <a:lnTo>
                  <a:pt x="584" y="8492"/>
                </a:lnTo>
                <a:lnTo>
                  <a:pt x="730" y="8444"/>
                </a:lnTo>
                <a:lnTo>
                  <a:pt x="852" y="8395"/>
                </a:lnTo>
                <a:lnTo>
                  <a:pt x="1095" y="8200"/>
                </a:lnTo>
                <a:lnTo>
                  <a:pt x="1363" y="7981"/>
                </a:lnTo>
                <a:close/>
                <a:moveTo>
                  <a:pt x="10901" y="8638"/>
                </a:moveTo>
                <a:lnTo>
                  <a:pt x="10828" y="8687"/>
                </a:lnTo>
                <a:lnTo>
                  <a:pt x="10779" y="8736"/>
                </a:lnTo>
                <a:lnTo>
                  <a:pt x="10706" y="8857"/>
                </a:lnTo>
                <a:lnTo>
                  <a:pt x="10682" y="8979"/>
                </a:lnTo>
                <a:lnTo>
                  <a:pt x="10560" y="9076"/>
                </a:lnTo>
                <a:lnTo>
                  <a:pt x="10414" y="9149"/>
                </a:lnTo>
                <a:lnTo>
                  <a:pt x="10293" y="9173"/>
                </a:lnTo>
                <a:lnTo>
                  <a:pt x="10122" y="9173"/>
                </a:lnTo>
                <a:lnTo>
                  <a:pt x="10025" y="9149"/>
                </a:lnTo>
                <a:lnTo>
                  <a:pt x="9976" y="9125"/>
                </a:lnTo>
                <a:lnTo>
                  <a:pt x="9928" y="9076"/>
                </a:lnTo>
                <a:lnTo>
                  <a:pt x="9903" y="9028"/>
                </a:lnTo>
                <a:lnTo>
                  <a:pt x="9903" y="8930"/>
                </a:lnTo>
                <a:lnTo>
                  <a:pt x="9879" y="8857"/>
                </a:lnTo>
                <a:lnTo>
                  <a:pt x="9830" y="8809"/>
                </a:lnTo>
                <a:lnTo>
                  <a:pt x="9757" y="8760"/>
                </a:lnTo>
                <a:lnTo>
                  <a:pt x="9684" y="8760"/>
                </a:lnTo>
                <a:lnTo>
                  <a:pt x="9611" y="8784"/>
                </a:lnTo>
                <a:lnTo>
                  <a:pt x="9563" y="8833"/>
                </a:lnTo>
                <a:lnTo>
                  <a:pt x="9514" y="8906"/>
                </a:lnTo>
                <a:lnTo>
                  <a:pt x="9490" y="8955"/>
                </a:lnTo>
                <a:lnTo>
                  <a:pt x="9441" y="9003"/>
                </a:lnTo>
                <a:lnTo>
                  <a:pt x="9320" y="9052"/>
                </a:lnTo>
                <a:lnTo>
                  <a:pt x="9149" y="9101"/>
                </a:lnTo>
                <a:lnTo>
                  <a:pt x="8979" y="9125"/>
                </a:lnTo>
                <a:lnTo>
                  <a:pt x="8809" y="9101"/>
                </a:lnTo>
                <a:lnTo>
                  <a:pt x="8663" y="9076"/>
                </a:lnTo>
                <a:lnTo>
                  <a:pt x="8541" y="9003"/>
                </a:lnTo>
                <a:lnTo>
                  <a:pt x="8517" y="8955"/>
                </a:lnTo>
                <a:lnTo>
                  <a:pt x="8492" y="8906"/>
                </a:lnTo>
                <a:lnTo>
                  <a:pt x="8492" y="8833"/>
                </a:lnTo>
                <a:lnTo>
                  <a:pt x="8444" y="8784"/>
                </a:lnTo>
                <a:lnTo>
                  <a:pt x="8419" y="8736"/>
                </a:lnTo>
                <a:lnTo>
                  <a:pt x="8371" y="8711"/>
                </a:lnTo>
                <a:lnTo>
                  <a:pt x="8298" y="8687"/>
                </a:lnTo>
                <a:lnTo>
                  <a:pt x="8249" y="8687"/>
                </a:lnTo>
                <a:lnTo>
                  <a:pt x="8200" y="8711"/>
                </a:lnTo>
                <a:lnTo>
                  <a:pt x="8127" y="8736"/>
                </a:lnTo>
                <a:lnTo>
                  <a:pt x="8006" y="8906"/>
                </a:lnTo>
                <a:lnTo>
                  <a:pt x="7860" y="9052"/>
                </a:lnTo>
                <a:lnTo>
                  <a:pt x="7787" y="9125"/>
                </a:lnTo>
                <a:lnTo>
                  <a:pt x="7689" y="9173"/>
                </a:lnTo>
                <a:lnTo>
                  <a:pt x="7568" y="9222"/>
                </a:lnTo>
                <a:lnTo>
                  <a:pt x="7446" y="9246"/>
                </a:lnTo>
                <a:lnTo>
                  <a:pt x="7324" y="9246"/>
                </a:lnTo>
                <a:lnTo>
                  <a:pt x="7276" y="9222"/>
                </a:lnTo>
                <a:lnTo>
                  <a:pt x="7227" y="9198"/>
                </a:lnTo>
                <a:lnTo>
                  <a:pt x="7203" y="9149"/>
                </a:lnTo>
                <a:lnTo>
                  <a:pt x="7178" y="9076"/>
                </a:lnTo>
                <a:lnTo>
                  <a:pt x="7178" y="9003"/>
                </a:lnTo>
                <a:lnTo>
                  <a:pt x="7203" y="8930"/>
                </a:lnTo>
                <a:lnTo>
                  <a:pt x="7203" y="8833"/>
                </a:lnTo>
                <a:lnTo>
                  <a:pt x="7154" y="8760"/>
                </a:lnTo>
                <a:lnTo>
                  <a:pt x="7105" y="8687"/>
                </a:lnTo>
                <a:lnTo>
                  <a:pt x="7032" y="8663"/>
                </a:lnTo>
                <a:lnTo>
                  <a:pt x="6886" y="8663"/>
                </a:lnTo>
                <a:lnTo>
                  <a:pt x="6813" y="8711"/>
                </a:lnTo>
                <a:lnTo>
                  <a:pt x="6789" y="8809"/>
                </a:lnTo>
                <a:lnTo>
                  <a:pt x="6740" y="8906"/>
                </a:lnTo>
                <a:lnTo>
                  <a:pt x="6692" y="8979"/>
                </a:lnTo>
                <a:lnTo>
                  <a:pt x="6619" y="9076"/>
                </a:lnTo>
                <a:lnTo>
                  <a:pt x="6521" y="9125"/>
                </a:lnTo>
                <a:lnTo>
                  <a:pt x="6424" y="9173"/>
                </a:lnTo>
                <a:lnTo>
                  <a:pt x="6327" y="9222"/>
                </a:lnTo>
                <a:lnTo>
                  <a:pt x="6083" y="9271"/>
                </a:lnTo>
                <a:lnTo>
                  <a:pt x="5864" y="9246"/>
                </a:lnTo>
                <a:lnTo>
                  <a:pt x="5743" y="9222"/>
                </a:lnTo>
                <a:lnTo>
                  <a:pt x="5645" y="9198"/>
                </a:lnTo>
                <a:lnTo>
                  <a:pt x="5572" y="9125"/>
                </a:lnTo>
                <a:lnTo>
                  <a:pt x="5499" y="9052"/>
                </a:lnTo>
                <a:lnTo>
                  <a:pt x="5451" y="8979"/>
                </a:lnTo>
                <a:lnTo>
                  <a:pt x="5402" y="8882"/>
                </a:lnTo>
                <a:lnTo>
                  <a:pt x="5402" y="8833"/>
                </a:lnTo>
                <a:lnTo>
                  <a:pt x="5378" y="8784"/>
                </a:lnTo>
                <a:lnTo>
                  <a:pt x="5280" y="8736"/>
                </a:lnTo>
                <a:lnTo>
                  <a:pt x="5183" y="8711"/>
                </a:lnTo>
                <a:lnTo>
                  <a:pt x="5086" y="8736"/>
                </a:lnTo>
                <a:lnTo>
                  <a:pt x="4842" y="8906"/>
                </a:lnTo>
                <a:lnTo>
                  <a:pt x="4648" y="9028"/>
                </a:lnTo>
                <a:lnTo>
                  <a:pt x="4453" y="9149"/>
                </a:lnTo>
                <a:lnTo>
                  <a:pt x="4258" y="9222"/>
                </a:lnTo>
                <a:lnTo>
                  <a:pt x="4112" y="9222"/>
                </a:lnTo>
                <a:lnTo>
                  <a:pt x="4064" y="9198"/>
                </a:lnTo>
                <a:lnTo>
                  <a:pt x="4015" y="9149"/>
                </a:lnTo>
                <a:lnTo>
                  <a:pt x="3991" y="9076"/>
                </a:lnTo>
                <a:lnTo>
                  <a:pt x="4015" y="8955"/>
                </a:lnTo>
                <a:lnTo>
                  <a:pt x="4015" y="8906"/>
                </a:lnTo>
                <a:lnTo>
                  <a:pt x="3991" y="8857"/>
                </a:lnTo>
                <a:lnTo>
                  <a:pt x="3966" y="8833"/>
                </a:lnTo>
                <a:lnTo>
                  <a:pt x="3918" y="8809"/>
                </a:lnTo>
                <a:lnTo>
                  <a:pt x="3893" y="8784"/>
                </a:lnTo>
                <a:lnTo>
                  <a:pt x="3845" y="8809"/>
                </a:lnTo>
                <a:lnTo>
                  <a:pt x="3796" y="8809"/>
                </a:lnTo>
                <a:lnTo>
                  <a:pt x="3747" y="8857"/>
                </a:lnTo>
                <a:lnTo>
                  <a:pt x="3699" y="8979"/>
                </a:lnTo>
                <a:lnTo>
                  <a:pt x="3674" y="9101"/>
                </a:lnTo>
                <a:lnTo>
                  <a:pt x="3674" y="9222"/>
                </a:lnTo>
                <a:lnTo>
                  <a:pt x="3699" y="9319"/>
                </a:lnTo>
                <a:lnTo>
                  <a:pt x="3772" y="9417"/>
                </a:lnTo>
                <a:lnTo>
                  <a:pt x="3845" y="9514"/>
                </a:lnTo>
                <a:lnTo>
                  <a:pt x="3966" y="9587"/>
                </a:lnTo>
                <a:lnTo>
                  <a:pt x="4088" y="9636"/>
                </a:lnTo>
                <a:lnTo>
                  <a:pt x="4210" y="9660"/>
                </a:lnTo>
                <a:lnTo>
                  <a:pt x="4356" y="9636"/>
                </a:lnTo>
                <a:lnTo>
                  <a:pt x="4477" y="9611"/>
                </a:lnTo>
                <a:lnTo>
                  <a:pt x="4599" y="9563"/>
                </a:lnTo>
                <a:lnTo>
                  <a:pt x="4842" y="9417"/>
                </a:lnTo>
                <a:lnTo>
                  <a:pt x="5086" y="9246"/>
                </a:lnTo>
                <a:lnTo>
                  <a:pt x="5159" y="9344"/>
                </a:lnTo>
                <a:lnTo>
                  <a:pt x="5232" y="9441"/>
                </a:lnTo>
                <a:lnTo>
                  <a:pt x="5329" y="9514"/>
                </a:lnTo>
                <a:lnTo>
                  <a:pt x="5426" y="9563"/>
                </a:lnTo>
                <a:lnTo>
                  <a:pt x="5670" y="9660"/>
                </a:lnTo>
                <a:lnTo>
                  <a:pt x="5913" y="9684"/>
                </a:lnTo>
                <a:lnTo>
                  <a:pt x="6181" y="9684"/>
                </a:lnTo>
                <a:lnTo>
                  <a:pt x="6424" y="9636"/>
                </a:lnTo>
                <a:lnTo>
                  <a:pt x="6667" y="9538"/>
                </a:lnTo>
                <a:lnTo>
                  <a:pt x="6886" y="9392"/>
                </a:lnTo>
                <a:lnTo>
                  <a:pt x="6984" y="9490"/>
                </a:lnTo>
                <a:lnTo>
                  <a:pt x="7081" y="9563"/>
                </a:lnTo>
                <a:lnTo>
                  <a:pt x="7227" y="9636"/>
                </a:lnTo>
                <a:lnTo>
                  <a:pt x="7373" y="9684"/>
                </a:lnTo>
                <a:lnTo>
                  <a:pt x="7519" y="9709"/>
                </a:lnTo>
                <a:lnTo>
                  <a:pt x="7641" y="9684"/>
                </a:lnTo>
                <a:lnTo>
                  <a:pt x="7762" y="9660"/>
                </a:lnTo>
                <a:lnTo>
                  <a:pt x="7884" y="9611"/>
                </a:lnTo>
                <a:lnTo>
                  <a:pt x="7981" y="9538"/>
                </a:lnTo>
                <a:lnTo>
                  <a:pt x="8079" y="9465"/>
                </a:lnTo>
                <a:lnTo>
                  <a:pt x="8249" y="9271"/>
                </a:lnTo>
                <a:lnTo>
                  <a:pt x="8371" y="9368"/>
                </a:lnTo>
                <a:lnTo>
                  <a:pt x="8541" y="9465"/>
                </a:lnTo>
                <a:lnTo>
                  <a:pt x="8711" y="9514"/>
                </a:lnTo>
                <a:lnTo>
                  <a:pt x="8906" y="9538"/>
                </a:lnTo>
                <a:lnTo>
                  <a:pt x="9101" y="9538"/>
                </a:lnTo>
                <a:lnTo>
                  <a:pt x="9271" y="9514"/>
                </a:lnTo>
                <a:lnTo>
                  <a:pt x="9466" y="9441"/>
                </a:lnTo>
                <a:lnTo>
                  <a:pt x="9611" y="9368"/>
                </a:lnTo>
                <a:lnTo>
                  <a:pt x="9733" y="9465"/>
                </a:lnTo>
                <a:lnTo>
                  <a:pt x="9855" y="9514"/>
                </a:lnTo>
                <a:lnTo>
                  <a:pt x="10025" y="9563"/>
                </a:lnTo>
                <a:lnTo>
                  <a:pt x="10195" y="9563"/>
                </a:lnTo>
                <a:lnTo>
                  <a:pt x="10366" y="9538"/>
                </a:lnTo>
                <a:lnTo>
                  <a:pt x="10560" y="9490"/>
                </a:lnTo>
                <a:lnTo>
                  <a:pt x="10706" y="9417"/>
                </a:lnTo>
                <a:lnTo>
                  <a:pt x="10852" y="9319"/>
                </a:lnTo>
                <a:lnTo>
                  <a:pt x="10974" y="9392"/>
                </a:lnTo>
                <a:lnTo>
                  <a:pt x="11096" y="9441"/>
                </a:lnTo>
                <a:lnTo>
                  <a:pt x="11242" y="9465"/>
                </a:lnTo>
                <a:lnTo>
                  <a:pt x="11363" y="9490"/>
                </a:lnTo>
                <a:lnTo>
                  <a:pt x="11509" y="9490"/>
                </a:lnTo>
                <a:lnTo>
                  <a:pt x="11655" y="9465"/>
                </a:lnTo>
                <a:lnTo>
                  <a:pt x="11801" y="9417"/>
                </a:lnTo>
                <a:lnTo>
                  <a:pt x="11923" y="9344"/>
                </a:lnTo>
                <a:lnTo>
                  <a:pt x="12020" y="9441"/>
                </a:lnTo>
                <a:lnTo>
                  <a:pt x="12142" y="9490"/>
                </a:lnTo>
                <a:lnTo>
                  <a:pt x="12434" y="9490"/>
                </a:lnTo>
                <a:lnTo>
                  <a:pt x="12580" y="9441"/>
                </a:lnTo>
                <a:lnTo>
                  <a:pt x="12750" y="9392"/>
                </a:lnTo>
                <a:lnTo>
                  <a:pt x="12896" y="9319"/>
                </a:lnTo>
                <a:lnTo>
                  <a:pt x="13042" y="9222"/>
                </a:lnTo>
                <a:lnTo>
                  <a:pt x="13091" y="9295"/>
                </a:lnTo>
                <a:lnTo>
                  <a:pt x="13164" y="9344"/>
                </a:lnTo>
                <a:lnTo>
                  <a:pt x="13310" y="9417"/>
                </a:lnTo>
                <a:lnTo>
                  <a:pt x="13480" y="9441"/>
                </a:lnTo>
                <a:lnTo>
                  <a:pt x="13675" y="9441"/>
                </a:lnTo>
                <a:lnTo>
                  <a:pt x="13870" y="9392"/>
                </a:lnTo>
                <a:lnTo>
                  <a:pt x="14064" y="9319"/>
                </a:lnTo>
                <a:lnTo>
                  <a:pt x="14259" y="9246"/>
                </a:lnTo>
                <a:lnTo>
                  <a:pt x="14405" y="9149"/>
                </a:lnTo>
                <a:lnTo>
                  <a:pt x="14478" y="9101"/>
                </a:lnTo>
                <a:lnTo>
                  <a:pt x="14502" y="9028"/>
                </a:lnTo>
                <a:lnTo>
                  <a:pt x="14478" y="8955"/>
                </a:lnTo>
                <a:lnTo>
                  <a:pt x="14454" y="8882"/>
                </a:lnTo>
                <a:lnTo>
                  <a:pt x="14429" y="8833"/>
                </a:lnTo>
                <a:lnTo>
                  <a:pt x="14356" y="8809"/>
                </a:lnTo>
                <a:lnTo>
                  <a:pt x="14308" y="8809"/>
                </a:lnTo>
                <a:lnTo>
                  <a:pt x="14235" y="8833"/>
                </a:lnTo>
                <a:lnTo>
                  <a:pt x="14016" y="8955"/>
                </a:lnTo>
                <a:lnTo>
                  <a:pt x="13845" y="9028"/>
                </a:lnTo>
                <a:lnTo>
                  <a:pt x="13675" y="9076"/>
                </a:lnTo>
                <a:lnTo>
                  <a:pt x="13529" y="9101"/>
                </a:lnTo>
                <a:lnTo>
                  <a:pt x="13407" y="9101"/>
                </a:lnTo>
                <a:lnTo>
                  <a:pt x="13359" y="9076"/>
                </a:lnTo>
                <a:lnTo>
                  <a:pt x="13334" y="9028"/>
                </a:lnTo>
                <a:lnTo>
                  <a:pt x="13310" y="8979"/>
                </a:lnTo>
                <a:lnTo>
                  <a:pt x="13310" y="8906"/>
                </a:lnTo>
                <a:lnTo>
                  <a:pt x="13310" y="8857"/>
                </a:lnTo>
                <a:lnTo>
                  <a:pt x="13286" y="8784"/>
                </a:lnTo>
                <a:lnTo>
                  <a:pt x="13261" y="8736"/>
                </a:lnTo>
                <a:lnTo>
                  <a:pt x="13213" y="8711"/>
                </a:lnTo>
                <a:lnTo>
                  <a:pt x="13091" y="8711"/>
                </a:lnTo>
                <a:lnTo>
                  <a:pt x="13042" y="8736"/>
                </a:lnTo>
                <a:lnTo>
                  <a:pt x="13018" y="8784"/>
                </a:lnTo>
                <a:lnTo>
                  <a:pt x="12945" y="8882"/>
                </a:lnTo>
                <a:lnTo>
                  <a:pt x="12823" y="8979"/>
                </a:lnTo>
                <a:lnTo>
                  <a:pt x="12653" y="9076"/>
                </a:lnTo>
                <a:lnTo>
                  <a:pt x="12507" y="9149"/>
                </a:lnTo>
                <a:lnTo>
                  <a:pt x="12361" y="9198"/>
                </a:lnTo>
                <a:lnTo>
                  <a:pt x="12312" y="9198"/>
                </a:lnTo>
                <a:lnTo>
                  <a:pt x="12264" y="9173"/>
                </a:lnTo>
                <a:lnTo>
                  <a:pt x="12215" y="9149"/>
                </a:lnTo>
                <a:lnTo>
                  <a:pt x="12191" y="9101"/>
                </a:lnTo>
                <a:lnTo>
                  <a:pt x="12191" y="9028"/>
                </a:lnTo>
                <a:lnTo>
                  <a:pt x="12215" y="8930"/>
                </a:lnTo>
                <a:lnTo>
                  <a:pt x="12215" y="8857"/>
                </a:lnTo>
                <a:lnTo>
                  <a:pt x="12191" y="8809"/>
                </a:lnTo>
                <a:lnTo>
                  <a:pt x="12142" y="8760"/>
                </a:lnTo>
                <a:lnTo>
                  <a:pt x="12093" y="8736"/>
                </a:lnTo>
                <a:lnTo>
                  <a:pt x="12045" y="8736"/>
                </a:lnTo>
                <a:lnTo>
                  <a:pt x="11972" y="8760"/>
                </a:lnTo>
                <a:lnTo>
                  <a:pt x="11923" y="8784"/>
                </a:lnTo>
                <a:lnTo>
                  <a:pt x="11899" y="8857"/>
                </a:lnTo>
                <a:lnTo>
                  <a:pt x="11801" y="8979"/>
                </a:lnTo>
                <a:lnTo>
                  <a:pt x="11704" y="9076"/>
                </a:lnTo>
                <a:lnTo>
                  <a:pt x="11582" y="9125"/>
                </a:lnTo>
                <a:lnTo>
                  <a:pt x="11266" y="9125"/>
                </a:lnTo>
                <a:lnTo>
                  <a:pt x="11169" y="9076"/>
                </a:lnTo>
                <a:lnTo>
                  <a:pt x="11096" y="9028"/>
                </a:lnTo>
                <a:lnTo>
                  <a:pt x="11144" y="8882"/>
                </a:lnTo>
                <a:lnTo>
                  <a:pt x="11144" y="8809"/>
                </a:lnTo>
                <a:lnTo>
                  <a:pt x="11120" y="8736"/>
                </a:lnTo>
                <a:lnTo>
                  <a:pt x="11071" y="8687"/>
                </a:lnTo>
                <a:lnTo>
                  <a:pt x="11023" y="8663"/>
                </a:lnTo>
                <a:lnTo>
                  <a:pt x="10950" y="8638"/>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779" y="11242"/>
                </a:lnTo>
                <a:lnTo>
                  <a:pt x="730" y="10439"/>
                </a:lnTo>
                <a:lnTo>
                  <a:pt x="876" y="10366"/>
                </a:lnTo>
                <a:lnTo>
                  <a:pt x="1022" y="10293"/>
                </a:lnTo>
                <a:lnTo>
                  <a:pt x="1266" y="10122"/>
                </a:lnTo>
                <a:close/>
                <a:moveTo>
                  <a:pt x="11485" y="10633"/>
                </a:moveTo>
                <a:lnTo>
                  <a:pt x="11412" y="10658"/>
                </a:lnTo>
                <a:lnTo>
                  <a:pt x="11339" y="10731"/>
                </a:lnTo>
                <a:lnTo>
                  <a:pt x="11169" y="11023"/>
                </a:lnTo>
                <a:lnTo>
                  <a:pt x="11071" y="11144"/>
                </a:lnTo>
                <a:lnTo>
                  <a:pt x="10950" y="11242"/>
                </a:lnTo>
                <a:lnTo>
                  <a:pt x="10877" y="11290"/>
                </a:lnTo>
                <a:lnTo>
                  <a:pt x="10779" y="11315"/>
                </a:lnTo>
                <a:lnTo>
                  <a:pt x="10560" y="11315"/>
                </a:lnTo>
                <a:lnTo>
                  <a:pt x="10463" y="11290"/>
                </a:lnTo>
                <a:lnTo>
                  <a:pt x="10390" y="11242"/>
                </a:lnTo>
                <a:lnTo>
                  <a:pt x="10317" y="11169"/>
                </a:lnTo>
                <a:lnTo>
                  <a:pt x="10293" y="11096"/>
                </a:lnTo>
                <a:lnTo>
                  <a:pt x="10366" y="10901"/>
                </a:lnTo>
                <a:lnTo>
                  <a:pt x="10366" y="10828"/>
                </a:lnTo>
                <a:lnTo>
                  <a:pt x="10341" y="10755"/>
                </a:lnTo>
                <a:lnTo>
                  <a:pt x="10293" y="10706"/>
                </a:lnTo>
                <a:lnTo>
                  <a:pt x="10244" y="10658"/>
                </a:lnTo>
                <a:lnTo>
                  <a:pt x="10098" y="10658"/>
                </a:lnTo>
                <a:lnTo>
                  <a:pt x="10049" y="10682"/>
                </a:lnTo>
                <a:lnTo>
                  <a:pt x="10001" y="10755"/>
                </a:lnTo>
                <a:lnTo>
                  <a:pt x="9928" y="10877"/>
                </a:lnTo>
                <a:lnTo>
                  <a:pt x="9903" y="10998"/>
                </a:lnTo>
                <a:lnTo>
                  <a:pt x="9806" y="11120"/>
                </a:lnTo>
                <a:lnTo>
                  <a:pt x="9636" y="11217"/>
                </a:lnTo>
                <a:lnTo>
                  <a:pt x="9539" y="11242"/>
                </a:lnTo>
                <a:lnTo>
                  <a:pt x="9393" y="11266"/>
                </a:lnTo>
                <a:lnTo>
                  <a:pt x="9344" y="11242"/>
                </a:lnTo>
                <a:lnTo>
                  <a:pt x="9295" y="11217"/>
                </a:lnTo>
                <a:lnTo>
                  <a:pt x="9295" y="11169"/>
                </a:lnTo>
                <a:lnTo>
                  <a:pt x="9295" y="11096"/>
                </a:lnTo>
                <a:lnTo>
                  <a:pt x="9320" y="11023"/>
                </a:lnTo>
                <a:lnTo>
                  <a:pt x="9320" y="10950"/>
                </a:lnTo>
                <a:lnTo>
                  <a:pt x="9295" y="10901"/>
                </a:lnTo>
                <a:lnTo>
                  <a:pt x="9247" y="10852"/>
                </a:lnTo>
                <a:lnTo>
                  <a:pt x="9198" y="10828"/>
                </a:lnTo>
                <a:lnTo>
                  <a:pt x="9125" y="10804"/>
                </a:lnTo>
                <a:lnTo>
                  <a:pt x="9052" y="10828"/>
                </a:lnTo>
                <a:lnTo>
                  <a:pt x="8979" y="10852"/>
                </a:lnTo>
                <a:lnTo>
                  <a:pt x="8784" y="11047"/>
                </a:lnTo>
                <a:lnTo>
                  <a:pt x="8565" y="11242"/>
                </a:lnTo>
                <a:lnTo>
                  <a:pt x="8419" y="11290"/>
                </a:lnTo>
                <a:lnTo>
                  <a:pt x="8225" y="11315"/>
                </a:lnTo>
                <a:lnTo>
                  <a:pt x="8103" y="11290"/>
                </a:lnTo>
                <a:lnTo>
                  <a:pt x="8006" y="11290"/>
                </a:lnTo>
                <a:lnTo>
                  <a:pt x="7933" y="11242"/>
                </a:lnTo>
                <a:lnTo>
                  <a:pt x="7884" y="11193"/>
                </a:lnTo>
                <a:lnTo>
                  <a:pt x="7908" y="11071"/>
                </a:lnTo>
                <a:lnTo>
                  <a:pt x="7908" y="10901"/>
                </a:lnTo>
                <a:lnTo>
                  <a:pt x="7884" y="10828"/>
                </a:lnTo>
                <a:lnTo>
                  <a:pt x="7835" y="10755"/>
                </a:lnTo>
                <a:lnTo>
                  <a:pt x="7787" y="10706"/>
                </a:lnTo>
                <a:lnTo>
                  <a:pt x="7714" y="10682"/>
                </a:lnTo>
                <a:lnTo>
                  <a:pt x="7616" y="10682"/>
                </a:lnTo>
                <a:lnTo>
                  <a:pt x="7543" y="10706"/>
                </a:lnTo>
                <a:lnTo>
                  <a:pt x="7495" y="10779"/>
                </a:lnTo>
                <a:lnTo>
                  <a:pt x="7446" y="10852"/>
                </a:lnTo>
                <a:lnTo>
                  <a:pt x="7397" y="10974"/>
                </a:lnTo>
                <a:lnTo>
                  <a:pt x="7397" y="11071"/>
                </a:lnTo>
                <a:lnTo>
                  <a:pt x="7324" y="11144"/>
                </a:lnTo>
                <a:lnTo>
                  <a:pt x="7227" y="11193"/>
                </a:lnTo>
                <a:lnTo>
                  <a:pt x="7008" y="11193"/>
                </a:lnTo>
                <a:lnTo>
                  <a:pt x="6911" y="11169"/>
                </a:lnTo>
                <a:lnTo>
                  <a:pt x="6789" y="11096"/>
                </a:lnTo>
                <a:lnTo>
                  <a:pt x="6716" y="11023"/>
                </a:lnTo>
                <a:lnTo>
                  <a:pt x="6667" y="10950"/>
                </a:lnTo>
                <a:lnTo>
                  <a:pt x="6619" y="10877"/>
                </a:lnTo>
                <a:lnTo>
                  <a:pt x="6546" y="10804"/>
                </a:lnTo>
                <a:lnTo>
                  <a:pt x="6473" y="10779"/>
                </a:lnTo>
                <a:lnTo>
                  <a:pt x="6400" y="10779"/>
                </a:lnTo>
                <a:lnTo>
                  <a:pt x="6302" y="10804"/>
                </a:lnTo>
                <a:lnTo>
                  <a:pt x="6254" y="10852"/>
                </a:lnTo>
                <a:lnTo>
                  <a:pt x="6205" y="10901"/>
                </a:lnTo>
                <a:lnTo>
                  <a:pt x="6205" y="10998"/>
                </a:lnTo>
                <a:lnTo>
                  <a:pt x="6205" y="11096"/>
                </a:lnTo>
                <a:lnTo>
                  <a:pt x="6181" y="11169"/>
                </a:lnTo>
                <a:lnTo>
                  <a:pt x="6156" y="11217"/>
                </a:lnTo>
                <a:lnTo>
                  <a:pt x="6132" y="11266"/>
                </a:lnTo>
                <a:lnTo>
                  <a:pt x="6035" y="11315"/>
                </a:lnTo>
                <a:lnTo>
                  <a:pt x="5937" y="11339"/>
                </a:lnTo>
                <a:lnTo>
                  <a:pt x="5840" y="11315"/>
                </a:lnTo>
                <a:lnTo>
                  <a:pt x="5743" y="11242"/>
                </a:lnTo>
                <a:lnTo>
                  <a:pt x="5694" y="11144"/>
                </a:lnTo>
                <a:lnTo>
                  <a:pt x="5694" y="11096"/>
                </a:lnTo>
                <a:lnTo>
                  <a:pt x="5694" y="11047"/>
                </a:lnTo>
                <a:lnTo>
                  <a:pt x="5694" y="10925"/>
                </a:lnTo>
                <a:lnTo>
                  <a:pt x="5670" y="10852"/>
                </a:lnTo>
                <a:lnTo>
                  <a:pt x="5621" y="10779"/>
                </a:lnTo>
                <a:lnTo>
                  <a:pt x="5524" y="10755"/>
                </a:lnTo>
                <a:lnTo>
                  <a:pt x="5451" y="10731"/>
                </a:lnTo>
                <a:lnTo>
                  <a:pt x="5353" y="10755"/>
                </a:lnTo>
                <a:lnTo>
                  <a:pt x="5280" y="10828"/>
                </a:lnTo>
                <a:lnTo>
                  <a:pt x="5232" y="10901"/>
                </a:lnTo>
                <a:lnTo>
                  <a:pt x="5183" y="10998"/>
                </a:lnTo>
                <a:lnTo>
                  <a:pt x="5110" y="11096"/>
                </a:lnTo>
                <a:lnTo>
                  <a:pt x="5037" y="11169"/>
                </a:lnTo>
                <a:lnTo>
                  <a:pt x="4964" y="11242"/>
                </a:lnTo>
                <a:lnTo>
                  <a:pt x="4769" y="11339"/>
                </a:lnTo>
                <a:lnTo>
                  <a:pt x="4648" y="11363"/>
                </a:lnTo>
                <a:lnTo>
                  <a:pt x="4550" y="11388"/>
                </a:lnTo>
                <a:lnTo>
                  <a:pt x="4502" y="11388"/>
                </a:lnTo>
                <a:lnTo>
                  <a:pt x="4453" y="11363"/>
                </a:lnTo>
                <a:lnTo>
                  <a:pt x="4380" y="11315"/>
                </a:lnTo>
                <a:lnTo>
                  <a:pt x="4331" y="11217"/>
                </a:lnTo>
                <a:lnTo>
                  <a:pt x="4307" y="11120"/>
                </a:lnTo>
                <a:lnTo>
                  <a:pt x="4258" y="10950"/>
                </a:lnTo>
                <a:lnTo>
                  <a:pt x="4234" y="10877"/>
                </a:lnTo>
                <a:lnTo>
                  <a:pt x="4210" y="10877"/>
                </a:lnTo>
                <a:lnTo>
                  <a:pt x="4210" y="10852"/>
                </a:lnTo>
                <a:lnTo>
                  <a:pt x="4185" y="10828"/>
                </a:lnTo>
                <a:lnTo>
                  <a:pt x="4137" y="10804"/>
                </a:lnTo>
                <a:lnTo>
                  <a:pt x="4088" y="10804"/>
                </a:lnTo>
                <a:lnTo>
                  <a:pt x="4039" y="10828"/>
                </a:lnTo>
                <a:lnTo>
                  <a:pt x="3991" y="10852"/>
                </a:lnTo>
                <a:lnTo>
                  <a:pt x="3942" y="10950"/>
                </a:lnTo>
                <a:lnTo>
                  <a:pt x="3918" y="11071"/>
                </a:lnTo>
                <a:lnTo>
                  <a:pt x="3918" y="11290"/>
                </a:lnTo>
                <a:lnTo>
                  <a:pt x="3942" y="11388"/>
                </a:lnTo>
                <a:lnTo>
                  <a:pt x="3966" y="11509"/>
                </a:lnTo>
                <a:lnTo>
                  <a:pt x="4015" y="11582"/>
                </a:lnTo>
                <a:lnTo>
                  <a:pt x="4088" y="11680"/>
                </a:lnTo>
                <a:lnTo>
                  <a:pt x="4185" y="11753"/>
                </a:lnTo>
                <a:lnTo>
                  <a:pt x="4283" y="11801"/>
                </a:lnTo>
                <a:lnTo>
                  <a:pt x="4429" y="11850"/>
                </a:lnTo>
                <a:lnTo>
                  <a:pt x="4721" y="11850"/>
                </a:lnTo>
                <a:lnTo>
                  <a:pt x="4842" y="11826"/>
                </a:lnTo>
                <a:lnTo>
                  <a:pt x="4988" y="11777"/>
                </a:lnTo>
                <a:lnTo>
                  <a:pt x="5110" y="11704"/>
                </a:lnTo>
                <a:lnTo>
                  <a:pt x="5232" y="11631"/>
                </a:lnTo>
                <a:lnTo>
                  <a:pt x="5353" y="11534"/>
                </a:lnTo>
                <a:lnTo>
                  <a:pt x="5475" y="11655"/>
                </a:lnTo>
                <a:lnTo>
                  <a:pt x="5645" y="11728"/>
                </a:lnTo>
                <a:lnTo>
                  <a:pt x="5816" y="11777"/>
                </a:lnTo>
                <a:lnTo>
                  <a:pt x="5986" y="11801"/>
                </a:lnTo>
                <a:lnTo>
                  <a:pt x="6156" y="11777"/>
                </a:lnTo>
                <a:lnTo>
                  <a:pt x="6327" y="11728"/>
                </a:lnTo>
                <a:lnTo>
                  <a:pt x="6473" y="11631"/>
                </a:lnTo>
                <a:lnTo>
                  <a:pt x="6570" y="11509"/>
                </a:lnTo>
                <a:lnTo>
                  <a:pt x="6716" y="11558"/>
                </a:lnTo>
                <a:lnTo>
                  <a:pt x="6838" y="11607"/>
                </a:lnTo>
                <a:lnTo>
                  <a:pt x="6984" y="11631"/>
                </a:lnTo>
                <a:lnTo>
                  <a:pt x="7105" y="11655"/>
                </a:lnTo>
                <a:lnTo>
                  <a:pt x="7251" y="11655"/>
                </a:lnTo>
                <a:lnTo>
                  <a:pt x="7373" y="11631"/>
                </a:lnTo>
                <a:lnTo>
                  <a:pt x="7519" y="11582"/>
                </a:lnTo>
                <a:lnTo>
                  <a:pt x="7616" y="11534"/>
                </a:lnTo>
                <a:lnTo>
                  <a:pt x="7787" y="11631"/>
                </a:lnTo>
                <a:lnTo>
                  <a:pt x="7957" y="11728"/>
                </a:lnTo>
                <a:lnTo>
                  <a:pt x="8103" y="11777"/>
                </a:lnTo>
                <a:lnTo>
                  <a:pt x="8249" y="11801"/>
                </a:lnTo>
                <a:lnTo>
                  <a:pt x="8395" y="11777"/>
                </a:lnTo>
                <a:lnTo>
                  <a:pt x="8517" y="11753"/>
                </a:lnTo>
                <a:lnTo>
                  <a:pt x="8638" y="11680"/>
                </a:lnTo>
                <a:lnTo>
                  <a:pt x="8760" y="11607"/>
                </a:lnTo>
                <a:lnTo>
                  <a:pt x="9003" y="11436"/>
                </a:lnTo>
                <a:lnTo>
                  <a:pt x="9052" y="11509"/>
                </a:lnTo>
                <a:lnTo>
                  <a:pt x="9149" y="11582"/>
                </a:lnTo>
                <a:lnTo>
                  <a:pt x="9271" y="11631"/>
                </a:lnTo>
                <a:lnTo>
                  <a:pt x="9563" y="11631"/>
                </a:lnTo>
                <a:lnTo>
                  <a:pt x="9733" y="11582"/>
                </a:lnTo>
                <a:lnTo>
                  <a:pt x="9903" y="11534"/>
                </a:lnTo>
                <a:lnTo>
                  <a:pt x="10025" y="11436"/>
                </a:lnTo>
                <a:lnTo>
                  <a:pt x="10098" y="11509"/>
                </a:lnTo>
                <a:lnTo>
                  <a:pt x="10195" y="11582"/>
                </a:lnTo>
                <a:lnTo>
                  <a:pt x="10414" y="11680"/>
                </a:lnTo>
                <a:lnTo>
                  <a:pt x="10560" y="11728"/>
                </a:lnTo>
                <a:lnTo>
                  <a:pt x="10682" y="11753"/>
                </a:lnTo>
                <a:lnTo>
                  <a:pt x="10828" y="11728"/>
                </a:lnTo>
                <a:lnTo>
                  <a:pt x="10950" y="11704"/>
                </a:lnTo>
                <a:lnTo>
                  <a:pt x="11071" y="11655"/>
                </a:lnTo>
                <a:lnTo>
                  <a:pt x="11193" y="11582"/>
                </a:lnTo>
                <a:lnTo>
                  <a:pt x="11388" y="11388"/>
                </a:lnTo>
                <a:lnTo>
                  <a:pt x="11509" y="11509"/>
                </a:lnTo>
                <a:lnTo>
                  <a:pt x="11655" y="11582"/>
                </a:lnTo>
                <a:lnTo>
                  <a:pt x="11801" y="11631"/>
                </a:lnTo>
                <a:lnTo>
                  <a:pt x="11996" y="11655"/>
                </a:lnTo>
                <a:lnTo>
                  <a:pt x="12166" y="11655"/>
                </a:lnTo>
                <a:lnTo>
                  <a:pt x="12337" y="11631"/>
                </a:lnTo>
                <a:lnTo>
                  <a:pt x="12507" y="11582"/>
                </a:lnTo>
                <a:lnTo>
                  <a:pt x="12653" y="11509"/>
                </a:lnTo>
                <a:lnTo>
                  <a:pt x="12799" y="11582"/>
                </a:lnTo>
                <a:lnTo>
                  <a:pt x="12945" y="11607"/>
                </a:lnTo>
                <a:lnTo>
                  <a:pt x="13115" y="11631"/>
                </a:lnTo>
                <a:lnTo>
                  <a:pt x="13286" y="11631"/>
                </a:lnTo>
                <a:lnTo>
                  <a:pt x="13456" y="11607"/>
                </a:lnTo>
                <a:lnTo>
                  <a:pt x="13651" y="11558"/>
                </a:lnTo>
                <a:lnTo>
                  <a:pt x="13797" y="11485"/>
                </a:lnTo>
                <a:lnTo>
                  <a:pt x="13967" y="11388"/>
                </a:lnTo>
                <a:lnTo>
                  <a:pt x="14040" y="11436"/>
                </a:lnTo>
                <a:lnTo>
                  <a:pt x="14137" y="11461"/>
                </a:lnTo>
                <a:lnTo>
                  <a:pt x="14259" y="11461"/>
                </a:lnTo>
                <a:lnTo>
                  <a:pt x="14405" y="11436"/>
                </a:lnTo>
                <a:lnTo>
                  <a:pt x="14478" y="11388"/>
                </a:lnTo>
                <a:lnTo>
                  <a:pt x="14527" y="11339"/>
                </a:lnTo>
                <a:lnTo>
                  <a:pt x="14551" y="11266"/>
                </a:lnTo>
                <a:lnTo>
                  <a:pt x="14551" y="11193"/>
                </a:lnTo>
                <a:lnTo>
                  <a:pt x="14527" y="11120"/>
                </a:lnTo>
                <a:lnTo>
                  <a:pt x="14478" y="11071"/>
                </a:lnTo>
                <a:lnTo>
                  <a:pt x="14429" y="11047"/>
                </a:lnTo>
                <a:lnTo>
                  <a:pt x="14356" y="11023"/>
                </a:lnTo>
                <a:lnTo>
                  <a:pt x="14283" y="11047"/>
                </a:lnTo>
                <a:lnTo>
                  <a:pt x="14210" y="11023"/>
                </a:lnTo>
                <a:lnTo>
                  <a:pt x="14137" y="10925"/>
                </a:lnTo>
                <a:lnTo>
                  <a:pt x="14040" y="10852"/>
                </a:lnTo>
                <a:lnTo>
                  <a:pt x="13943" y="10852"/>
                </a:lnTo>
                <a:lnTo>
                  <a:pt x="13894" y="10877"/>
                </a:lnTo>
                <a:lnTo>
                  <a:pt x="13845" y="10925"/>
                </a:lnTo>
                <a:lnTo>
                  <a:pt x="13772" y="10974"/>
                </a:lnTo>
                <a:lnTo>
                  <a:pt x="13651" y="11047"/>
                </a:lnTo>
                <a:lnTo>
                  <a:pt x="13505" y="11120"/>
                </a:lnTo>
                <a:lnTo>
                  <a:pt x="13334" y="11169"/>
                </a:lnTo>
                <a:lnTo>
                  <a:pt x="13188" y="11217"/>
                </a:lnTo>
                <a:lnTo>
                  <a:pt x="12994" y="11217"/>
                </a:lnTo>
                <a:lnTo>
                  <a:pt x="12969" y="11193"/>
                </a:lnTo>
                <a:lnTo>
                  <a:pt x="12945" y="11144"/>
                </a:lnTo>
                <a:lnTo>
                  <a:pt x="12921" y="11096"/>
                </a:lnTo>
                <a:lnTo>
                  <a:pt x="12945" y="10974"/>
                </a:lnTo>
                <a:lnTo>
                  <a:pt x="12945" y="10901"/>
                </a:lnTo>
                <a:lnTo>
                  <a:pt x="12896" y="10828"/>
                </a:lnTo>
                <a:lnTo>
                  <a:pt x="12848" y="10779"/>
                </a:lnTo>
                <a:lnTo>
                  <a:pt x="12775" y="10755"/>
                </a:lnTo>
                <a:lnTo>
                  <a:pt x="12677" y="10779"/>
                </a:lnTo>
                <a:lnTo>
                  <a:pt x="12629" y="10804"/>
                </a:lnTo>
                <a:lnTo>
                  <a:pt x="12556" y="10852"/>
                </a:lnTo>
                <a:lnTo>
                  <a:pt x="12531" y="10925"/>
                </a:lnTo>
                <a:lnTo>
                  <a:pt x="12507" y="11047"/>
                </a:lnTo>
                <a:lnTo>
                  <a:pt x="12458" y="11096"/>
                </a:lnTo>
                <a:lnTo>
                  <a:pt x="12410" y="11144"/>
                </a:lnTo>
                <a:lnTo>
                  <a:pt x="12288" y="11217"/>
                </a:lnTo>
                <a:lnTo>
                  <a:pt x="12142" y="11242"/>
                </a:lnTo>
                <a:lnTo>
                  <a:pt x="11972" y="11242"/>
                </a:lnTo>
                <a:lnTo>
                  <a:pt x="11850" y="11217"/>
                </a:lnTo>
                <a:lnTo>
                  <a:pt x="11728" y="11144"/>
                </a:lnTo>
                <a:lnTo>
                  <a:pt x="11704" y="11120"/>
                </a:lnTo>
                <a:lnTo>
                  <a:pt x="11680" y="11071"/>
                </a:lnTo>
                <a:lnTo>
                  <a:pt x="11680" y="10998"/>
                </a:lnTo>
                <a:lnTo>
                  <a:pt x="11704" y="10950"/>
                </a:lnTo>
                <a:lnTo>
                  <a:pt x="11728" y="10852"/>
                </a:lnTo>
                <a:lnTo>
                  <a:pt x="11728" y="10779"/>
                </a:lnTo>
                <a:lnTo>
                  <a:pt x="11680" y="10706"/>
                </a:lnTo>
                <a:lnTo>
                  <a:pt x="11631" y="10658"/>
                </a:lnTo>
                <a:lnTo>
                  <a:pt x="11558" y="10633"/>
                </a:lnTo>
                <a:close/>
                <a:moveTo>
                  <a:pt x="1266" y="11363"/>
                </a:moveTo>
                <a:lnTo>
                  <a:pt x="1266" y="11826"/>
                </a:lnTo>
                <a:lnTo>
                  <a:pt x="1095" y="11972"/>
                </a:lnTo>
                <a:lnTo>
                  <a:pt x="974" y="12118"/>
                </a:lnTo>
                <a:lnTo>
                  <a:pt x="876"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4088" y="12775"/>
                </a:moveTo>
                <a:lnTo>
                  <a:pt x="4039" y="12799"/>
                </a:lnTo>
                <a:lnTo>
                  <a:pt x="4015" y="12823"/>
                </a:lnTo>
                <a:lnTo>
                  <a:pt x="3820" y="13164"/>
                </a:lnTo>
                <a:lnTo>
                  <a:pt x="3747" y="13359"/>
                </a:lnTo>
                <a:lnTo>
                  <a:pt x="3699" y="13553"/>
                </a:lnTo>
                <a:lnTo>
                  <a:pt x="3674" y="13748"/>
                </a:lnTo>
                <a:lnTo>
                  <a:pt x="3699" y="13821"/>
                </a:lnTo>
                <a:lnTo>
                  <a:pt x="3747" y="13894"/>
                </a:lnTo>
                <a:lnTo>
                  <a:pt x="3796" y="13967"/>
                </a:lnTo>
                <a:lnTo>
                  <a:pt x="3869" y="13991"/>
                </a:lnTo>
                <a:lnTo>
                  <a:pt x="3991" y="14040"/>
                </a:lnTo>
                <a:lnTo>
                  <a:pt x="4258" y="14040"/>
                </a:lnTo>
                <a:lnTo>
                  <a:pt x="4404" y="14016"/>
                </a:lnTo>
                <a:lnTo>
                  <a:pt x="4526" y="13967"/>
                </a:lnTo>
                <a:lnTo>
                  <a:pt x="4672" y="13918"/>
                </a:lnTo>
                <a:lnTo>
                  <a:pt x="4940" y="13748"/>
                </a:lnTo>
                <a:lnTo>
                  <a:pt x="5183" y="13578"/>
                </a:lnTo>
                <a:lnTo>
                  <a:pt x="5256" y="13675"/>
                </a:lnTo>
                <a:lnTo>
                  <a:pt x="5353" y="13748"/>
                </a:lnTo>
                <a:lnTo>
                  <a:pt x="5475" y="13821"/>
                </a:lnTo>
                <a:lnTo>
                  <a:pt x="5621" y="13870"/>
                </a:lnTo>
                <a:lnTo>
                  <a:pt x="5791" y="13918"/>
                </a:lnTo>
                <a:lnTo>
                  <a:pt x="6108" y="13918"/>
                </a:lnTo>
                <a:lnTo>
                  <a:pt x="6278" y="13894"/>
                </a:lnTo>
                <a:lnTo>
                  <a:pt x="6424" y="13821"/>
                </a:lnTo>
                <a:lnTo>
                  <a:pt x="6570" y="13772"/>
                </a:lnTo>
                <a:lnTo>
                  <a:pt x="6692" y="13675"/>
                </a:lnTo>
                <a:lnTo>
                  <a:pt x="6838" y="13578"/>
                </a:lnTo>
                <a:lnTo>
                  <a:pt x="6959" y="13675"/>
                </a:lnTo>
                <a:lnTo>
                  <a:pt x="7130" y="13724"/>
                </a:lnTo>
                <a:lnTo>
                  <a:pt x="7324" y="13748"/>
                </a:lnTo>
                <a:lnTo>
                  <a:pt x="7519" y="13748"/>
                </a:lnTo>
                <a:lnTo>
                  <a:pt x="8030" y="13724"/>
                </a:lnTo>
                <a:lnTo>
                  <a:pt x="8565" y="13748"/>
                </a:lnTo>
                <a:lnTo>
                  <a:pt x="8906" y="13772"/>
                </a:lnTo>
                <a:lnTo>
                  <a:pt x="9271" y="13748"/>
                </a:lnTo>
                <a:lnTo>
                  <a:pt x="9466" y="13724"/>
                </a:lnTo>
                <a:lnTo>
                  <a:pt x="9636" y="13675"/>
                </a:lnTo>
                <a:lnTo>
                  <a:pt x="9782" y="13578"/>
                </a:lnTo>
                <a:lnTo>
                  <a:pt x="9928" y="13480"/>
                </a:lnTo>
                <a:lnTo>
                  <a:pt x="9952" y="13432"/>
                </a:lnTo>
                <a:lnTo>
                  <a:pt x="9952" y="13383"/>
                </a:lnTo>
                <a:lnTo>
                  <a:pt x="9928" y="13334"/>
                </a:lnTo>
                <a:lnTo>
                  <a:pt x="9879" y="13310"/>
                </a:lnTo>
                <a:lnTo>
                  <a:pt x="9660" y="13261"/>
                </a:lnTo>
                <a:lnTo>
                  <a:pt x="9466" y="13286"/>
                </a:lnTo>
                <a:lnTo>
                  <a:pt x="9028" y="13334"/>
                </a:lnTo>
                <a:lnTo>
                  <a:pt x="8590" y="13334"/>
                </a:lnTo>
                <a:lnTo>
                  <a:pt x="8176" y="13286"/>
                </a:lnTo>
                <a:lnTo>
                  <a:pt x="7957" y="13286"/>
                </a:lnTo>
                <a:lnTo>
                  <a:pt x="7616" y="13310"/>
                </a:lnTo>
                <a:lnTo>
                  <a:pt x="7276" y="13310"/>
                </a:lnTo>
                <a:lnTo>
                  <a:pt x="7203" y="13286"/>
                </a:lnTo>
                <a:lnTo>
                  <a:pt x="7178" y="13261"/>
                </a:lnTo>
                <a:lnTo>
                  <a:pt x="7203" y="13164"/>
                </a:lnTo>
                <a:lnTo>
                  <a:pt x="7178" y="13091"/>
                </a:lnTo>
                <a:lnTo>
                  <a:pt x="7154" y="13042"/>
                </a:lnTo>
                <a:lnTo>
                  <a:pt x="7105" y="12969"/>
                </a:lnTo>
                <a:lnTo>
                  <a:pt x="7057" y="12945"/>
                </a:lnTo>
                <a:lnTo>
                  <a:pt x="6984" y="12921"/>
                </a:lnTo>
                <a:lnTo>
                  <a:pt x="6911" y="12945"/>
                </a:lnTo>
                <a:lnTo>
                  <a:pt x="6838" y="12994"/>
                </a:lnTo>
                <a:lnTo>
                  <a:pt x="6594" y="13237"/>
                </a:lnTo>
                <a:lnTo>
                  <a:pt x="6302" y="13432"/>
                </a:lnTo>
                <a:lnTo>
                  <a:pt x="6205" y="13480"/>
                </a:lnTo>
                <a:lnTo>
                  <a:pt x="6059" y="13505"/>
                </a:lnTo>
                <a:lnTo>
                  <a:pt x="5913" y="13505"/>
                </a:lnTo>
                <a:lnTo>
                  <a:pt x="5767" y="13480"/>
                </a:lnTo>
                <a:lnTo>
                  <a:pt x="5645" y="13432"/>
                </a:lnTo>
                <a:lnTo>
                  <a:pt x="5548" y="13359"/>
                </a:lnTo>
                <a:lnTo>
                  <a:pt x="5524" y="13286"/>
                </a:lnTo>
                <a:lnTo>
                  <a:pt x="5524" y="13237"/>
                </a:lnTo>
                <a:lnTo>
                  <a:pt x="5524" y="13164"/>
                </a:lnTo>
                <a:lnTo>
                  <a:pt x="5548" y="13067"/>
                </a:lnTo>
                <a:lnTo>
                  <a:pt x="5548" y="12994"/>
                </a:lnTo>
                <a:lnTo>
                  <a:pt x="5524" y="12921"/>
                </a:lnTo>
                <a:lnTo>
                  <a:pt x="5475" y="12872"/>
                </a:lnTo>
                <a:lnTo>
                  <a:pt x="5426" y="12823"/>
                </a:lnTo>
                <a:lnTo>
                  <a:pt x="5353" y="12799"/>
                </a:lnTo>
                <a:lnTo>
                  <a:pt x="5280" y="12799"/>
                </a:lnTo>
                <a:lnTo>
                  <a:pt x="5207" y="12848"/>
                </a:lnTo>
                <a:lnTo>
                  <a:pt x="5159" y="12896"/>
                </a:lnTo>
                <a:lnTo>
                  <a:pt x="5086" y="13018"/>
                </a:lnTo>
                <a:lnTo>
                  <a:pt x="5013" y="13091"/>
                </a:lnTo>
                <a:lnTo>
                  <a:pt x="4842" y="13261"/>
                </a:lnTo>
                <a:lnTo>
                  <a:pt x="4648" y="13407"/>
                </a:lnTo>
                <a:lnTo>
                  <a:pt x="4453" y="13505"/>
                </a:lnTo>
                <a:lnTo>
                  <a:pt x="4331" y="13578"/>
                </a:lnTo>
                <a:lnTo>
                  <a:pt x="4185" y="13602"/>
                </a:lnTo>
                <a:lnTo>
                  <a:pt x="4137" y="13602"/>
                </a:lnTo>
                <a:lnTo>
                  <a:pt x="4088" y="13578"/>
                </a:lnTo>
                <a:lnTo>
                  <a:pt x="4088" y="13505"/>
                </a:lnTo>
                <a:lnTo>
                  <a:pt x="4088" y="13407"/>
                </a:lnTo>
                <a:lnTo>
                  <a:pt x="4210" y="12945"/>
                </a:lnTo>
                <a:lnTo>
                  <a:pt x="4210" y="12896"/>
                </a:lnTo>
                <a:lnTo>
                  <a:pt x="4210" y="12848"/>
                </a:lnTo>
                <a:lnTo>
                  <a:pt x="4161" y="12799"/>
                </a:lnTo>
                <a:lnTo>
                  <a:pt x="4112" y="12775"/>
                </a:lnTo>
                <a:close/>
                <a:moveTo>
                  <a:pt x="1266" y="13407"/>
                </a:moveTo>
                <a:lnTo>
                  <a:pt x="1266" y="14113"/>
                </a:lnTo>
                <a:lnTo>
                  <a:pt x="1168" y="14186"/>
                </a:lnTo>
                <a:lnTo>
                  <a:pt x="1071" y="14235"/>
                </a:lnTo>
                <a:lnTo>
                  <a:pt x="925" y="14381"/>
                </a:lnTo>
                <a:lnTo>
                  <a:pt x="779" y="14527"/>
                </a:lnTo>
                <a:lnTo>
                  <a:pt x="803" y="13748"/>
                </a:lnTo>
                <a:lnTo>
                  <a:pt x="925" y="13675"/>
                </a:lnTo>
                <a:lnTo>
                  <a:pt x="1047" y="13578"/>
                </a:lnTo>
                <a:lnTo>
                  <a:pt x="1241" y="13407"/>
                </a:lnTo>
                <a:close/>
                <a:moveTo>
                  <a:pt x="1266" y="14624"/>
                </a:moveTo>
                <a:lnTo>
                  <a:pt x="1266" y="14940"/>
                </a:lnTo>
                <a:lnTo>
                  <a:pt x="1193" y="14989"/>
                </a:lnTo>
                <a:lnTo>
                  <a:pt x="949" y="15208"/>
                </a:lnTo>
                <a:lnTo>
                  <a:pt x="730" y="15451"/>
                </a:lnTo>
                <a:lnTo>
                  <a:pt x="755" y="15062"/>
                </a:lnTo>
                <a:lnTo>
                  <a:pt x="876" y="14989"/>
                </a:lnTo>
                <a:lnTo>
                  <a:pt x="974" y="14892"/>
                </a:lnTo>
                <a:lnTo>
                  <a:pt x="1168" y="14697"/>
                </a:lnTo>
                <a:lnTo>
                  <a:pt x="1266" y="14624"/>
                </a:lnTo>
                <a:close/>
                <a:moveTo>
                  <a:pt x="1241" y="15451"/>
                </a:moveTo>
                <a:lnTo>
                  <a:pt x="1241" y="15500"/>
                </a:lnTo>
                <a:lnTo>
                  <a:pt x="1217" y="15841"/>
                </a:lnTo>
                <a:lnTo>
                  <a:pt x="1071" y="15962"/>
                </a:lnTo>
                <a:lnTo>
                  <a:pt x="925" y="16108"/>
                </a:lnTo>
                <a:lnTo>
                  <a:pt x="682" y="16400"/>
                </a:lnTo>
                <a:lnTo>
                  <a:pt x="706" y="15695"/>
                </a:lnTo>
                <a:lnTo>
                  <a:pt x="755" y="15719"/>
                </a:lnTo>
                <a:lnTo>
                  <a:pt x="828" y="15743"/>
                </a:lnTo>
                <a:lnTo>
                  <a:pt x="876" y="15743"/>
                </a:lnTo>
                <a:lnTo>
                  <a:pt x="949" y="15695"/>
                </a:lnTo>
                <a:lnTo>
                  <a:pt x="1241" y="15451"/>
                </a:lnTo>
                <a:close/>
                <a:moveTo>
                  <a:pt x="1168" y="16327"/>
                </a:moveTo>
                <a:lnTo>
                  <a:pt x="1120" y="17009"/>
                </a:lnTo>
                <a:lnTo>
                  <a:pt x="998" y="17082"/>
                </a:lnTo>
                <a:lnTo>
                  <a:pt x="876" y="17179"/>
                </a:lnTo>
                <a:lnTo>
                  <a:pt x="682" y="17373"/>
                </a:lnTo>
                <a:lnTo>
                  <a:pt x="584" y="17495"/>
                </a:lnTo>
                <a:lnTo>
                  <a:pt x="657" y="16668"/>
                </a:lnTo>
                <a:lnTo>
                  <a:pt x="803" y="16619"/>
                </a:lnTo>
                <a:lnTo>
                  <a:pt x="949" y="16522"/>
                </a:lnTo>
                <a:lnTo>
                  <a:pt x="1168" y="16327"/>
                </a:lnTo>
                <a:close/>
                <a:moveTo>
                  <a:pt x="6813" y="463"/>
                </a:moveTo>
                <a:lnTo>
                  <a:pt x="8322" y="487"/>
                </a:lnTo>
                <a:lnTo>
                  <a:pt x="9830" y="560"/>
                </a:lnTo>
                <a:lnTo>
                  <a:pt x="12848" y="706"/>
                </a:lnTo>
                <a:lnTo>
                  <a:pt x="12775" y="901"/>
                </a:lnTo>
                <a:lnTo>
                  <a:pt x="12750" y="1071"/>
                </a:lnTo>
                <a:lnTo>
                  <a:pt x="12677" y="1484"/>
                </a:lnTo>
                <a:lnTo>
                  <a:pt x="12677" y="1874"/>
                </a:lnTo>
                <a:lnTo>
                  <a:pt x="12702" y="2312"/>
                </a:lnTo>
                <a:lnTo>
                  <a:pt x="12775" y="3115"/>
                </a:lnTo>
                <a:lnTo>
                  <a:pt x="12799" y="3528"/>
                </a:lnTo>
                <a:lnTo>
                  <a:pt x="12823" y="3893"/>
                </a:lnTo>
                <a:lnTo>
                  <a:pt x="12823" y="3966"/>
                </a:lnTo>
                <a:lnTo>
                  <a:pt x="12872" y="4039"/>
                </a:lnTo>
                <a:lnTo>
                  <a:pt x="12896" y="4064"/>
                </a:lnTo>
                <a:lnTo>
                  <a:pt x="12945" y="4112"/>
                </a:lnTo>
                <a:lnTo>
                  <a:pt x="12994" y="4161"/>
                </a:lnTo>
                <a:lnTo>
                  <a:pt x="13067" y="4210"/>
                </a:lnTo>
                <a:lnTo>
                  <a:pt x="13261" y="4258"/>
                </a:lnTo>
                <a:lnTo>
                  <a:pt x="13456" y="4307"/>
                </a:lnTo>
                <a:lnTo>
                  <a:pt x="13870" y="4331"/>
                </a:lnTo>
                <a:lnTo>
                  <a:pt x="14697" y="4356"/>
                </a:lnTo>
                <a:lnTo>
                  <a:pt x="15500" y="4356"/>
                </a:lnTo>
                <a:lnTo>
                  <a:pt x="15889" y="4331"/>
                </a:lnTo>
                <a:lnTo>
                  <a:pt x="16279" y="4283"/>
                </a:lnTo>
                <a:lnTo>
                  <a:pt x="16254" y="5061"/>
                </a:lnTo>
                <a:lnTo>
                  <a:pt x="16279" y="5864"/>
                </a:lnTo>
                <a:lnTo>
                  <a:pt x="16303" y="6643"/>
                </a:lnTo>
                <a:lnTo>
                  <a:pt x="16303" y="7422"/>
                </a:lnTo>
                <a:lnTo>
                  <a:pt x="16254"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24" y="18639"/>
                </a:lnTo>
                <a:lnTo>
                  <a:pt x="11923" y="18639"/>
                </a:lnTo>
                <a:lnTo>
                  <a:pt x="9733" y="18614"/>
                </a:lnTo>
                <a:lnTo>
                  <a:pt x="7616" y="18566"/>
                </a:lnTo>
                <a:lnTo>
                  <a:pt x="5524" y="18517"/>
                </a:lnTo>
                <a:lnTo>
                  <a:pt x="4453" y="18517"/>
                </a:lnTo>
                <a:lnTo>
                  <a:pt x="3358" y="18566"/>
                </a:lnTo>
                <a:lnTo>
                  <a:pt x="2701" y="18566"/>
                </a:lnTo>
                <a:lnTo>
                  <a:pt x="2360" y="18590"/>
                </a:lnTo>
                <a:lnTo>
                  <a:pt x="2020" y="18639"/>
                </a:lnTo>
                <a:lnTo>
                  <a:pt x="1971" y="18590"/>
                </a:lnTo>
                <a:lnTo>
                  <a:pt x="1922" y="18517"/>
                </a:lnTo>
                <a:lnTo>
                  <a:pt x="1849" y="18493"/>
                </a:lnTo>
                <a:lnTo>
                  <a:pt x="1776" y="18493"/>
                </a:lnTo>
                <a:lnTo>
                  <a:pt x="1703" y="18298"/>
                </a:lnTo>
                <a:lnTo>
                  <a:pt x="1655" y="18103"/>
                </a:lnTo>
                <a:lnTo>
                  <a:pt x="1703" y="18030"/>
                </a:lnTo>
                <a:lnTo>
                  <a:pt x="1703" y="17957"/>
                </a:lnTo>
                <a:lnTo>
                  <a:pt x="1679" y="17884"/>
                </a:lnTo>
                <a:lnTo>
                  <a:pt x="1631" y="17811"/>
                </a:lnTo>
                <a:lnTo>
                  <a:pt x="1631" y="17398"/>
                </a:lnTo>
                <a:lnTo>
                  <a:pt x="1631" y="17009"/>
                </a:lnTo>
                <a:lnTo>
                  <a:pt x="1679" y="16133"/>
                </a:lnTo>
                <a:lnTo>
                  <a:pt x="1728" y="15281"/>
                </a:lnTo>
                <a:lnTo>
                  <a:pt x="1728" y="15086"/>
                </a:lnTo>
                <a:lnTo>
                  <a:pt x="1752" y="15038"/>
                </a:lnTo>
                <a:lnTo>
                  <a:pt x="1776" y="14965"/>
                </a:lnTo>
                <a:lnTo>
                  <a:pt x="1776" y="14916"/>
                </a:lnTo>
                <a:lnTo>
                  <a:pt x="1728" y="14843"/>
                </a:lnTo>
                <a:lnTo>
                  <a:pt x="1728" y="13018"/>
                </a:lnTo>
                <a:lnTo>
                  <a:pt x="1801" y="12945"/>
                </a:lnTo>
                <a:lnTo>
                  <a:pt x="1825" y="12848"/>
                </a:lnTo>
                <a:lnTo>
                  <a:pt x="1825" y="12775"/>
                </a:lnTo>
                <a:lnTo>
                  <a:pt x="1776" y="12726"/>
                </a:lnTo>
                <a:lnTo>
                  <a:pt x="1728" y="12677"/>
                </a:lnTo>
                <a:lnTo>
                  <a:pt x="1728" y="11071"/>
                </a:lnTo>
                <a:lnTo>
                  <a:pt x="1752" y="11023"/>
                </a:lnTo>
                <a:lnTo>
                  <a:pt x="1752" y="10974"/>
                </a:lnTo>
                <a:lnTo>
                  <a:pt x="1752" y="10925"/>
                </a:lnTo>
                <a:lnTo>
                  <a:pt x="1728" y="10852"/>
                </a:lnTo>
                <a:lnTo>
                  <a:pt x="1728" y="10049"/>
                </a:lnTo>
                <a:lnTo>
                  <a:pt x="1801" y="7373"/>
                </a:lnTo>
                <a:lnTo>
                  <a:pt x="1874" y="6059"/>
                </a:lnTo>
                <a:lnTo>
                  <a:pt x="1947" y="4721"/>
                </a:lnTo>
                <a:lnTo>
                  <a:pt x="1971" y="4137"/>
                </a:lnTo>
                <a:lnTo>
                  <a:pt x="1971" y="3553"/>
                </a:lnTo>
                <a:lnTo>
                  <a:pt x="1922" y="2969"/>
                </a:lnTo>
                <a:lnTo>
                  <a:pt x="1898" y="2360"/>
                </a:lnTo>
                <a:lnTo>
                  <a:pt x="1849" y="1825"/>
                </a:lnTo>
                <a:lnTo>
                  <a:pt x="1801" y="1290"/>
                </a:lnTo>
                <a:lnTo>
                  <a:pt x="1752" y="925"/>
                </a:lnTo>
                <a:lnTo>
                  <a:pt x="1703" y="755"/>
                </a:lnTo>
                <a:lnTo>
                  <a:pt x="1703" y="560"/>
                </a:lnTo>
                <a:lnTo>
                  <a:pt x="2141" y="609"/>
                </a:lnTo>
                <a:lnTo>
                  <a:pt x="2579" y="609"/>
                </a:lnTo>
                <a:lnTo>
                  <a:pt x="3455" y="584"/>
                </a:lnTo>
                <a:lnTo>
                  <a:pt x="5134" y="511"/>
                </a:lnTo>
                <a:lnTo>
                  <a:pt x="5962" y="487"/>
                </a:lnTo>
                <a:lnTo>
                  <a:pt x="6813" y="463"/>
                </a:lnTo>
                <a:close/>
                <a:moveTo>
                  <a:pt x="1120" y="17544"/>
                </a:moveTo>
                <a:lnTo>
                  <a:pt x="1144" y="17982"/>
                </a:lnTo>
                <a:lnTo>
                  <a:pt x="949" y="18176"/>
                </a:lnTo>
                <a:lnTo>
                  <a:pt x="779" y="18371"/>
                </a:lnTo>
                <a:lnTo>
                  <a:pt x="682" y="18517"/>
                </a:lnTo>
                <a:lnTo>
                  <a:pt x="584" y="18663"/>
                </a:lnTo>
                <a:lnTo>
                  <a:pt x="536" y="18858"/>
                </a:lnTo>
                <a:lnTo>
                  <a:pt x="513" y="19015"/>
                </a:lnTo>
                <a:lnTo>
                  <a:pt x="511" y="18979"/>
                </a:lnTo>
                <a:lnTo>
                  <a:pt x="511" y="18468"/>
                </a:lnTo>
                <a:lnTo>
                  <a:pt x="536" y="17982"/>
                </a:lnTo>
                <a:lnTo>
                  <a:pt x="657" y="17909"/>
                </a:lnTo>
                <a:lnTo>
                  <a:pt x="779" y="17836"/>
                </a:lnTo>
                <a:lnTo>
                  <a:pt x="974" y="17665"/>
                </a:lnTo>
                <a:lnTo>
                  <a:pt x="1120" y="17544"/>
                </a:lnTo>
                <a:close/>
                <a:moveTo>
                  <a:pt x="1266" y="18468"/>
                </a:moveTo>
                <a:lnTo>
                  <a:pt x="1314" y="18663"/>
                </a:lnTo>
                <a:lnTo>
                  <a:pt x="1412" y="18833"/>
                </a:lnTo>
                <a:lnTo>
                  <a:pt x="1144" y="19150"/>
                </a:lnTo>
                <a:lnTo>
                  <a:pt x="876" y="19539"/>
                </a:lnTo>
                <a:lnTo>
                  <a:pt x="633" y="19928"/>
                </a:lnTo>
                <a:lnTo>
                  <a:pt x="584" y="19685"/>
                </a:lnTo>
                <a:lnTo>
                  <a:pt x="536" y="19466"/>
                </a:lnTo>
                <a:lnTo>
                  <a:pt x="514" y="19031"/>
                </a:lnTo>
                <a:lnTo>
                  <a:pt x="514" y="19031"/>
                </a:lnTo>
                <a:lnTo>
                  <a:pt x="536" y="19052"/>
                </a:lnTo>
                <a:lnTo>
                  <a:pt x="584" y="19052"/>
                </a:lnTo>
                <a:lnTo>
                  <a:pt x="779" y="18955"/>
                </a:lnTo>
                <a:lnTo>
                  <a:pt x="949" y="18809"/>
                </a:lnTo>
                <a:lnTo>
                  <a:pt x="1266" y="18468"/>
                </a:lnTo>
                <a:close/>
                <a:moveTo>
                  <a:pt x="15427"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38" y="19101"/>
                </a:moveTo>
                <a:lnTo>
                  <a:pt x="14989" y="19174"/>
                </a:lnTo>
                <a:lnTo>
                  <a:pt x="14940" y="19271"/>
                </a:lnTo>
                <a:lnTo>
                  <a:pt x="14843" y="19442"/>
                </a:lnTo>
                <a:lnTo>
                  <a:pt x="14721" y="19782"/>
                </a:lnTo>
                <a:lnTo>
                  <a:pt x="14600" y="20026"/>
                </a:lnTo>
                <a:lnTo>
                  <a:pt x="14356" y="20050"/>
                </a:lnTo>
                <a:lnTo>
                  <a:pt x="14429" y="19758"/>
                </a:lnTo>
                <a:lnTo>
                  <a:pt x="14502" y="19563"/>
                </a:lnTo>
                <a:lnTo>
                  <a:pt x="14551" y="19344"/>
                </a:lnTo>
                <a:lnTo>
                  <a:pt x="14575" y="19198"/>
                </a:lnTo>
                <a:lnTo>
                  <a:pt x="14551" y="19125"/>
                </a:lnTo>
                <a:lnTo>
                  <a:pt x="15038" y="19101"/>
                </a:lnTo>
                <a:close/>
                <a:moveTo>
                  <a:pt x="9782" y="19052"/>
                </a:moveTo>
                <a:lnTo>
                  <a:pt x="9660" y="19296"/>
                </a:lnTo>
                <a:lnTo>
                  <a:pt x="9563" y="19563"/>
                </a:lnTo>
                <a:lnTo>
                  <a:pt x="9490" y="19831"/>
                </a:lnTo>
                <a:lnTo>
                  <a:pt x="9441" y="20074"/>
                </a:lnTo>
                <a:lnTo>
                  <a:pt x="9028" y="20074"/>
                </a:lnTo>
                <a:lnTo>
                  <a:pt x="9101" y="19831"/>
                </a:lnTo>
                <a:lnTo>
                  <a:pt x="9174" y="19636"/>
                </a:lnTo>
                <a:lnTo>
                  <a:pt x="9320" y="19344"/>
                </a:lnTo>
                <a:lnTo>
                  <a:pt x="9368" y="19174"/>
                </a:lnTo>
                <a:lnTo>
                  <a:pt x="9393" y="19101"/>
                </a:lnTo>
                <a:lnTo>
                  <a:pt x="9368" y="19052"/>
                </a:lnTo>
                <a:close/>
                <a:moveTo>
                  <a:pt x="10779" y="19077"/>
                </a:moveTo>
                <a:lnTo>
                  <a:pt x="10585" y="19296"/>
                </a:lnTo>
                <a:lnTo>
                  <a:pt x="10439" y="19539"/>
                </a:lnTo>
                <a:lnTo>
                  <a:pt x="10366" y="19685"/>
                </a:lnTo>
                <a:lnTo>
                  <a:pt x="10317" y="19807"/>
                </a:lnTo>
                <a:lnTo>
                  <a:pt x="10268" y="19953"/>
                </a:lnTo>
                <a:lnTo>
                  <a:pt x="10244" y="20074"/>
                </a:lnTo>
                <a:lnTo>
                  <a:pt x="9879" y="20074"/>
                </a:lnTo>
                <a:lnTo>
                  <a:pt x="9903" y="19977"/>
                </a:lnTo>
                <a:lnTo>
                  <a:pt x="9976" y="19734"/>
                </a:lnTo>
                <a:lnTo>
                  <a:pt x="10049" y="19515"/>
                </a:lnTo>
                <a:lnTo>
                  <a:pt x="10122" y="19320"/>
                </a:lnTo>
                <a:lnTo>
                  <a:pt x="10195" y="19198"/>
                </a:lnTo>
                <a:lnTo>
                  <a:pt x="10220" y="19077"/>
                </a:lnTo>
                <a:close/>
                <a:moveTo>
                  <a:pt x="9076" y="19028"/>
                </a:moveTo>
                <a:lnTo>
                  <a:pt x="9003" y="19150"/>
                </a:lnTo>
                <a:lnTo>
                  <a:pt x="8906" y="19271"/>
                </a:lnTo>
                <a:lnTo>
                  <a:pt x="8809" y="19466"/>
                </a:lnTo>
                <a:lnTo>
                  <a:pt x="8711" y="19685"/>
                </a:lnTo>
                <a:lnTo>
                  <a:pt x="8638" y="19880"/>
                </a:lnTo>
                <a:lnTo>
                  <a:pt x="8590" y="19977"/>
                </a:lnTo>
                <a:lnTo>
                  <a:pt x="8565" y="20074"/>
                </a:lnTo>
                <a:lnTo>
                  <a:pt x="8054" y="20099"/>
                </a:lnTo>
                <a:lnTo>
                  <a:pt x="8079" y="19953"/>
                </a:lnTo>
                <a:lnTo>
                  <a:pt x="8176" y="19734"/>
                </a:lnTo>
                <a:lnTo>
                  <a:pt x="8273" y="19490"/>
                </a:lnTo>
                <a:lnTo>
                  <a:pt x="8395" y="19296"/>
                </a:lnTo>
                <a:lnTo>
                  <a:pt x="8468" y="19150"/>
                </a:lnTo>
                <a:lnTo>
                  <a:pt x="8517" y="19028"/>
                </a:lnTo>
                <a:close/>
                <a:moveTo>
                  <a:pt x="10901" y="19077"/>
                </a:moveTo>
                <a:lnTo>
                  <a:pt x="10998" y="19101"/>
                </a:lnTo>
                <a:lnTo>
                  <a:pt x="11631" y="19101"/>
                </a:lnTo>
                <a:lnTo>
                  <a:pt x="11509" y="19247"/>
                </a:lnTo>
                <a:lnTo>
                  <a:pt x="11412" y="19393"/>
                </a:lnTo>
                <a:lnTo>
                  <a:pt x="11266" y="19685"/>
                </a:lnTo>
                <a:lnTo>
                  <a:pt x="11193" y="19880"/>
                </a:lnTo>
                <a:lnTo>
                  <a:pt x="11144" y="20001"/>
                </a:lnTo>
                <a:lnTo>
                  <a:pt x="11144" y="20099"/>
                </a:lnTo>
                <a:lnTo>
                  <a:pt x="11047" y="20099"/>
                </a:lnTo>
                <a:lnTo>
                  <a:pt x="10609" y="20074"/>
                </a:lnTo>
                <a:lnTo>
                  <a:pt x="10658" y="19831"/>
                </a:lnTo>
                <a:lnTo>
                  <a:pt x="10731" y="19588"/>
                </a:lnTo>
                <a:lnTo>
                  <a:pt x="10901" y="19077"/>
                </a:lnTo>
                <a:close/>
                <a:moveTo>
                  <a:pt x="14356" y="19125"/>
                </a:moveTo>
                <a:lnTo>
                  <a:pt x="14308" y="19198"/>
                </a:lnTo>
                <a:lnTo>
                  <a:pt x="14186" y="19393"/>
                </a:lnTo>
                <a:lnTo>
                  <a:pt x="14089" y="19563"/>
                </a:lnTo>
                <a:lnTo>
                  <a:pt x="13991" y="19782"/>
                </a:lnTo>
                <a:lnTo>
                  <a:pt x="13918" y="20001"/>
                </a:lnTo>
                <a:lnTo>
                  <a:pt x="13870" y="20074"/>
                </a:lnTo>
                <a:lnTo>
                  <a:pt x="13334" y="20099"/>
                </a:lnTo>
                <a:lnTo>
                  <a:pt x="13432" y="19880"/>
                </a:lnTo>
                <a:lnTo>
                  <a:pt x="13529" y="19685"/>
                </a:lnTo>
                <a:lnTo>
                  <a:pt x="13651" y="19393"/>
                </a:lnTo>
                <a:lnTo>
                  <a:pt x="13675" y="19344"/>
                </a:lnTo>
                <a:lnTo>
                  <a:pt x="13675" y="19271"/>
                </a:lnTo>
                <a:lnTo>
                  <a:pt x="13675" y="19198"/>
                </a:lnTo>
                <a:lnTo>
                  <a:pt x="13675" y="19150"/>
                </a:lnTo>
                <a:lnTo>
                  <a:pt x="13675" y="19125"/>
                </a:lnTo>
                <a:close/>
                <a:moveTo>
                  <a:pt x="7665" y="18979"/>
                </a:moveTo>
                <a:lnTo>
                  <a:pt x="8176" y="19004"/>
                </a:lnTo>
                <a:lnTo>
                  <a:pt x="8079" y="19125"/>
                </a:lnTo>
                <a:lnTo>
                  <a:pt x="7981" y="19271"/>
                </a:lnTo>
                <a:lnTo>
                  <a:pt x="7860"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72" y="19101"/>
                </a:moveTo>
                <a:lnTo>
                  <a:pt x="12556" y="19125"/>
                </a:lnTo>
                <a:lnTo>
                  <a:pt x="12483" y="19223"/>
                </a:lnTo>
                <a:lnTo>
                  <a:pt x="12410" y="19320"/>
                </a:lnTo>
                <a:lnTo>
                  <a:pt x="12312" y="19563"/>
                </a:lnTo>
                <a:lnTo>
                  <a:pt x="12239" y="19855"/>
                </a:lnTo>
                <a:lnTo>
                  <a:pt x="12166" y="20123"/>
                </a:lnTo>
                <a:lnTo>
                  <a:pt x="11558" y="20099"/>
                </a:lnTo>
                <a:lnTo>
                  <a:pt x="11582" y="19953"/>
                </a:lnTo>
                <a:lnTo>
                  <a:pt x="11655" y="19807"/>
                </a:lnTo>
                <a:lnTo>
                  <a:pt x="11801" y="19563"/>
                </a:lnTo>
                <a:lnTo>
                  <a:pt x="11899" y="19369"/>
                </a:lnTo>
                <a:lnTo>
                  <a:pt x="11947" y="19247"/>
                </a:lnTo>
                <a:lnTo>
                  <a:pt x="11972" y="19101"/>
                </a:lnTo>
                <a:close/>
                <a:moveTo>
                  <a:pt x="13602" y="19125"/>
                </a:moveTo>
                <a:lnTo>
                  <a:pt x="13505" y="19174"/>
                </a:lnTo>
                <a:lnTo>
                  <a:pt x="13383" y="19247"/>
                </a:lnTo>
                <a:lnTo>
                  <a:pt x="13261" y="19393"/>
                </a:lnTo>
                <a:lnTo>
                  <a:pt x="13164" y="19539"/>
                </a:lnTo>
                <a:lnTo>
                  <a:pt x="13018" y="19831"/>
                </a:lnTo>
                <a:lnTo>
                  <a:pt x="12896" y="20123"/>
                </a:lnTo>
                <a:lnTo>
                  <a:pt x="12580" y="20123"/>
                </a:lnTo>
                <a:lnTo>
                  <a:pt x="12653" y="19807"/>
                </a:lnTo>
                <a:lnTo>
                  <a:pt x="12750" y="19490"/>
                </a:lnTo>
                <a:lnTo>
                  <a:pt x="12848" y="19150"/>
                </a:lnTo>
                <a:lnTo>
                  <a:pt x="12848" y="19125"/>
                </a:lnTo>
                <a:close/>
                <a:moveTo>
                  <a:pt x="6813" y="18955"/>
                </a:moveTo>
                <a:lnTo>
                  <a:pt x="7300" y="18979"/>
                </a:lnTo>
                <a:lnTo>
                  <a:pt x="7178" y="19101"/>
                </a:lnTo>
                <a:lnTo>
                  <a:pt x="7081" y="19223"/>
                </a:lnTo>
                <a:lnTo>
                  <a:pt x="6862" y="19515"/>
                </a:lnTo>
                <a:lnTo>
                  <a:pt x="6716" y="19831"/>
                </a:lnTo>
                <a:lnTo>
                  <a:pt x="6594" y="20147"/>
                </a:lnTo>
                <a:lnTo>
                  <a:pt x="6278" y="20147"/>
                </a:lnTo>
                <a:lnTo>
                  <a:pt x="6351" y="20001"/>
                </a:lnTo>
                <a:lnTo>
                  <a:pt x="6375" y="19855"/>
                </a:lnTo>
                <a:lnTo>
                  <a:pt x="6424" y="19685"/>
                </a:lnTo>
                <a:lnTo>
                  <a:pt x="6473" y="19539"/>
                </a:lnTo>
                <a:lnTo>
                  <a:pt x="6643" y="19247"/>
                </a:lnTo>
                <a:lnTo>
                  <a:pt x="6813" y="18955"/>
                </a:lnTo>
                <a:close/>
                <a:moveTo>
                  <a:pt x="6375" y="18955"/>
                </a:moveTo>
                <a:lnTo>
                  <a:pt x="6229" y="19198"/>
                </a:lnTo>
                <a:lnTo>
                  <a:pt x="6132" y="19417"/>
                </a:lnTo>
                <a:lnTo>
                  <a:pt x="6035" y="19588"/>
                </a:lnTo>
                <a:lnTo>
                  <a:pt x="5962" y="19782"/>
                </a:lnTo>
                <a:lnTo>
                  <a:pt x="5913" y="19977"/>
                </a:lnTo>
                <a:lnTo>
                  <a:pt x="5913" y="20074"/>
                </a:lnTo>
                <a:lnTo>
                  <a:pt x="5937" y="20172"/>
                </a:lnTo>
                <a:lnTo>
                  <a:pt x="5086" y="20220"/>
                </a:lnTo>
                <a:lnTo>
                  <a:pt x="5207" y="19977"/>
                </a:lnTo>
                <a:lnTo>
                  <a:pt x="5305" y="19734"/>
                </a:lnTo>
                <a:lnTo>
                  <a:pt x="5572" y="19320"/>
                </a:lnTo>
                <a:lnTo>
                  <a:pt x="5670" y="19150"/>
                </a:lnTo>
                <a:lnTo>
                  <a:pt x="5718" y="19052"/>
                </a:lnTo>
                <a:lnTo>
                  <a:pt x="5743" y="19004"/>
                </a:lnTo>
                <a:lnTo>
                  <a:pt x="5694" y="19052"/>
                </a:lnTo>
                <a:lnTo>
                  <a:pt x="5694" y="19052"/>
                </a:lnTo>
                <a:lnTo>
                  <a:pt x="5718" y="19004"/>
                </a:lnTo>
                <a:lnTo>
                  <a:pt x="5718" y="18955"/>
                </a:lnTo>
                <a:close/>
                <a:moveTo>
                  <a:pt x="5451" y="18955"/>
                </a:moveTo>
                <a:lnTo>
                  <a:pt x="5305" y="19125"/>
                </a:lnTo>
                <a:lnTo>
                  <a:pt x="5183" y="19296"/>
                </a:lnTo>
                <a:lnTo>
                  <a:pt x="4940" y="19685"/>
                </a:lnTo>
                <a:lnTo>
                  <a:pt x="4794" y="19953"/>
                </a:lnTo>
                <a:lnTo>
                  <a:pt x="4745" y="20099"/>
                </a:lnTo>
                <a:lnTo>
                  <a:pt x="4721" y="20220"/>
                </a:lnTo>
                <a:lnTo>
                  <a:pt x="4210" y="20269"/>
                </a:lnTo>
                <a:lnTo>
                  <a:pt x="4210" y="20196"/>
                </a:lnTo>
                <a:lnTo>
                  <a:pt x="4307" y="19953"/>
                </a:lnTo>
                <a:lnTo>
                  <a:pt x="4429" y="19709"/>
                </a:lnTo>
                <a:lnTo>
                  <a:pt x="4623" y="19369"/>
                </a:lnTo>
                <a:lnTo>
                  <a:pt x="4672" y="19271"/>
                </a:lnTo>
                <a:lnTo>
                  <a:pt x="4696" y="19198"/>
                </a:lnTo>
                <a:lnTo>
                  <a:pt x="4696" y="19101"/>
                </a:lnTo>
                <a:lnTo>
                  <a:pt x="4672" y="19004"/>
                </a:lnTo>
                <a:lnTo>
                  <a:pt x="4550" y="19004"/>
                </a:lnTo>
                <a:lnTo>
                  <a:pt x="4453" y="19077"/>
                </a:lnTo>
                <a:lnTo>
                  <a:pt x="4356" y="19150"/>
                </a:lnTo>
                <a:lnTo>
                  <a:pt x="4258" y="19271"/>
                </a:lnTo>
                <a:lnTo>
                  <a:pt x="4112" y="19490"/>
                </a:lnTo>
                <a:lnTo>
                  <a:pt x="4015" y="19709"/>
                </a:lnTo>
                <a:lnTo>
                  <a:pt x="3869" y="19977"/>
                </a:lnTo>
                <a:lnTo>
                  <a:pt x="3820" y="20123"/>
                </a:lnTo>
                <a:lnTo>
                  <a:pt x="3772" y="20293"/>
                </a:lnTo>
                <a:lnTo>
                  <a:pt x="3358" y="20318"/>
                </a:lnTo>
                <a:lnTo>
                  <a:pt x="3382" y="20172"/>
                </a:lnTo>
                <a:lnTo>
                  <a:pt x="3455" y="19928"/>
                </a:lnTo>
                <a:lnTo>
                  <a:pt x="3553" y="19709"/>
                </a:lnTo>
                <a:lnTo>
                  <a:pt x="3747" y="19320"/>
                </a:lnTo>
                <a:lnTo>
                  <a:pt x="3942" y="18955"/>
                </a:lnTo>
                <a:close/>
                <a:moveTo>
                  <a:pt x="1825" y="19028"/>
                </a:moveTo>
                <a:lnTo>
                  <a:pt x="2166" y="19052"/>
                </a:lnTo>
                <a:lnTo>
                  <a:pt x="2482" y="19052"/>
                </a:lnTo>
                <a:lnTo>
                  <a:pt x="2214" y="19393"/>
                </a:lnTo>
                <a:lnTo>
                  <a:pt x="1971" y="19758"/>
                </a:lnTo>
                <a:lnTo>
                  <a:pt x="1752" y="20099"/>
                </a:lnTo>
                <a:lnTo>
                  <a:pt x="1679" y="20245"/>
                </a:lnTo>
                <a:lnTo>
                  <a:pt x="1631" y="20366"/>
                </a:lnTo>
                <a:lnTo>
                  <a:pt x="1558" y="20366"/>
                </a:lnTo>
                <a:lnTo>
                  <a:pt x="1217" y="20342"/>
                </a:lnTo>
                <a:lnTo>
                  <a:pt x="876" y="20318"/>
                </a:lnTo>
                <a:lnTo>
                  <a:pt x="1120" y="20001"/>
                </a:lnTo>
                <a:lnTo>
                  <a:pt x="1363" y="19685"/>
                </a:lnTo>
                <a:lnTo>
                  <a:pt x="1582" y="19344"/>
                </a:lnTo>
                <a:lnTo>
                  <a:pt x="1825" y="19028"/>
                </a:lnTo>
                <a:close/>
                <a:moveTo>
                  <a:pt x="3650" y="18955"/>
                </a:moveTo>
                <a:lnTo>
                  <a:pt x="3528" y="19077"/>
                </a:lnTo>
                <a:lnTo>
                  <a:pt x="3431" y="19223"/>
                </a:lnTo>
                <a:lnTo>
                  <a:pt x="3236" y="19539"/>
                </a:lnTo>
                <a:lnTo>
                  <a:pt x="3163" y="19709"/>
                </a:lnTo>
                <a:lnTo>
                  <a:pt x="3066" y="19904"/>
                </a:lnTo>
                <a:lnTo>
                  <a:pt x="2993" y="20123"/>
                </a:lnTo>
                <a:lnTo>
                  <a:pt x="2993" y="20220"/>
                </a:lnTo>
                <a:lnTo>
                  <a:pt x="2993" y="20342"/>
                </a:lnTo>
                <a:lnTo>
                  <a:pt x="2044" y="20391"/>
                </a:lnTo>
                <a:lnTo>
                  <a:pt x="2214" y="20123"/>
                </a:lnTo>
                <a:lnTo>
                  <a:pt x="2360" y="19928"/>
                </a:lnTo>
                <a:lnTo>
                  <a:pt x="2677" y="19442"/>
                </a:lnTo>
                <a:lnTo>
                  <a:pt x="2847" y="19198"/>
                </a:lnTo>
                <a:lnTo>
                  <a:pt x="2969" y="19101"/>
                </a:lnTo>
                <a:lnTo>
                  <a:pt x="3066" y="19004"/>
                </a:lnTo>
                <a:lnTo>
                  <a:pt x="3650" y="18955"/>
                </a:lnTo>
                <a:close/>
                <a:moveTo>
                  <a:pt x="6619" y="0"/>
                </a:moveTo>
                <a:lnTo>
                  <a:pt x="5791" y="25"/>
                </a:lnTo>
                <a:lnTo>
                  <a:pt x="4940" y="49"/>
                </a:lnTo>
                <a:lnTo>
                  <a:pt x="3261" y="146"/>
                </a:lnTo>
                <a:lnTo>
                  <a:pt x="2068" y="195"/>
                </a:lnTo>
                <a:lnTo>
                  <a:pt x="1874" y="195"/>
                </a:lnTo>
                <a:lnTo>
                  <a:pt x="1703" y="244"/>
                </a:lnTo>
                <a:lnTo>
                  <a:pt x="1631" y="219"/>
                </a:lnTo>
                <a:lnTo>
                  <a:pt x="1582" y="195"/>
                </a:lnTo>
                <a:lnTo>
                  <a:pt x="1509" y="219"/>
                </a:lnTo>
                <a:lnTo>
                  <a:pt x="1460" y="268"/>
                </a:lnTo>
                <a:lnTo>
                  <a:pt x="1387" y="390"/>
                </a:lnTo>
                <a:lnTo>
                  <a:pt x="1363" y="511"/>
                </a:lnTo>
                <a:lnTo>
                  <a:pt x="1339" y="755"/>
                </a:lnTo>
                <a:lnTo>
                  <a:pt x="1339" y="1047"/>
                </a:lnTo>
                <a:lnTo>
                  <a:pt x="1387" y="1314"/>
                </a:lnTo>
                <a:lnTo>
                  <a:pt x="1217" y="1290"/>
                </a:lnTo>
                <a:lnTo>
                  <a:pt x="1047" y="1290"/>
                </a:lnTo>
                <a:lnTo>
                  <a:pt x="706" y="1314"/>
                </a:lnTo>
                <a:lnTo>
                  <a:pt x="536" y="1314"/>
                </a:lnTo>
                <a:lnTo>
                  <a:pt x="341" y="1338"/>
                </a:lnTo>
                <a:lnTo>
                  <a:pt x="268" y="1363"/>
                </a:lnTo>
                <a:lnTo>
                  <a:pt x="195" y="1411"/>
                </a:lnTo>
                <a:lnTo>
                  <a:pt x="122" y="1460"/>
                </a:lnTo>
                <a:lnTo>
                  <a:pt x="122" y="1557"/>
                </a:lnTo>
                <a:lnTo>
                  <a:pt x="122" y="1630"/>
                </a:lnTo>
                <a:lnTo>
                  <a:pt x="73" y="1874"/>
                </a:lnTo>
                <a:lnTo>
                  <a:pt x="49" y="2117"/>
                </a:lnTo>
                <a:lnTo>
                  <a:pt x="49" y="2652"/>
                </a:lnTo>
                <a:lnTo>
                  <a:pt x="73" y="3674"/>
                </a:lnTo>
                <a:lnTo>
                  <a:pt x="49" y="4891"/>
                </a:lnTo>
                <a:lnTo>
                  <a:pt x="25" y="6083"/>
                </a:lnTo>
                <a:lnTo>
                  <a:pt x="25" y="6765"/>
                </a:lnTo>
                <a:lnTo>
                  <a:pt x="49" y="7446"/>
                </a:lnTo>
                <a:lnTo>
                  <a:pt x="122" y="8809"/>
                </a:lnTo>
                <a:lnTo>
                  <a:pt x="219" y="10171"/>
                </a:lnTo>
                <a:lnTo>
                  <a:pt x="292" y="11534"/>
                </a:lnTo>
                <a:lnTo>
                  <a:pt x="317" y="12166"/>
                </a:lnTo>
                <a:lnTo>
                  <a:pt x="317" y="12799"/>
                </a:lnTo>
                <a:lnTo>
                  <a:pt x="292" y="14064"/>
                </a:lnTo>
                <a:lnTo>
                  <a:pt x="219" y="15330"/>
                </a:lnTo>
                <a:lnTo>
                  <a:pt x="146" y="16595"/>
                </a:lnTo>
                <a:lnTo>
                  <a:pt x="73" y="17519"/>
                </a:lnTo>
                <a:lnTo>
                  <a:pt x="25" y="17982"/>
                </a:lnTo>
                <a:lnTo>
                  <a:pt x="0" y="18444"/>
                </a:lnTo>
                <a:lnTo>
                  <a:pt x="0" y="18931"/>
                </a:lnTo>
                <a:lnTo>
                  <a:pt x="25" y="19393"/>
                </a:lnTo>
                <a:lnTo>
                  <a:pt x="98" y="19831"/>
                </a:lnTo>
                <a:lnTo>
                  <a:pt x="146" y="20050"/>
                </a:lnTo>
                <a:lnTo>
                  <a:pt x="219" y="20269"/>
                </a:lnTo>
                <a:lnTo>
                  <a:pt x="268" y="20366"/>
                </a:lnTo>
                <a:lnTo>
                  <a:pt x="365" y="20415"/>
                </a:lnTo>
                <a:lnTo>
                  <a:pt x="463" y="20439"/>
                </a:lnTo>
                <a:lnTo>
                  <a:pt x="536" y="20415"/>
                </a:lnTo>
                <a:lnTo>
                  <a:pt x="560" y="20512"/>
                </a:lnTo>
                <a:lnTo>
                  <a:pt x="609" y="20610"/>
                </a:lnTo>
                <a:lnTo>
                  <a:pt x="706" y="20658"/>
                </a:lnTo>
                <a:lnTo>
                  <a:pt x="803" y="20731"/>
                </a:lnTo>
                <a:lnTo>
                  <a:pt x="1047" y="20804"/>
                </a:lnTo>
                <a:lnTo>
                  <a:pt x="1339" y="20853"/>
                </a:lnTo>
                <a:lnTo>
                  <a:pt x="1631" y="20877"/>
                </a:lnTo>
                <a:lnTo>
                  <a:pt x="1922" y="20877"/>
                </a:lnTo>
                <a:lnTo>
                  <a:pt x="2312" y="20853"/>
                </a:lnTo>
                <a:lnTo>
                  <a:pt x="3188" y="20829"/>
                </a:lnTo>
                <a:lnTo>
                  <a:pt x="4039" y="20780"/>
                </a:lnTo>
                <a:lnTo>
                  <a:pt x="5767" y="20683"/>
                </a:lnTo>
                <a:lnTo>
                  <a:pt x="7057" y="20634"/>
                </a:lnTo>
                <a:lnTo>
                  <a:pt x="8322" y="20585"/>
                </a:lnTo>
                <a:lnTo>
                  <a:pt x="9611" y="20585"/>
                </a:lnTo>
                <a:lnTo>
                  <a:pt x="10877" y="20610"/>
                </a:lnTo>
                <a:lnTo>
                  <a:pt x="12239" y="20634"/>
                </a:lnTo>
                <a:lnTo>
                  <a:pt x="12337" y="20658"/>
                </a:lnTo>
                <a:lnTo>
                  <a:pt x="12434" y="20658"/>
                </a:lnTo>
                <a:lnTo>
                  <a:pt x="12458" y="20634"/>
                </a:lnTo>
                <a:lnTo>
                  <a:pt x="13261" y="20634"/>
                </a:lnTo>
                <a:lnTo>
                  <a:pt x="14040" y="20585"/>
                </a:lnTo>
                <a:lnTo>
                  <a:pt x="14843" y="20512"/>
                </a:lnTo>
                <a:lnTo>
                  <a:pt x="15622" y="20391"/>
                </a:lnTo>
                <a:lnTo>
                  <a:pt x="15695" y="20366"/>
                </a:lnTo>
                <a:lnTo>
                  <a:pt x="15743" y="20342"/>
                </a:lnTo>
                <a:lnTo>
                  <a:pt x="15865" y="20318"/>
                </a:lnTo>
                <a:lnTo>
                  <a:pt x="15962" y="20269"/>
                </a:lnTo>
                <a:lnTo>
                  <a:pt x="16011" y="20172"/>
                </a:lnTo>
                <a:lnTo>
                  <a:pt x="16035" y="20123"/>
                </a:lnTo>
                <a:lnTo>
                  <a:pt x="16035" y="20050"/>
                </a:lnTo>
                <a:lnTo>
                  <a:pt x="16011" y="19807"/>
                </a:lnTo>
                <a:lnTo>
                  <a:pt x="15962" y="19563"/>
                </a:lnTo>
                <a:lnTo>
                  <a:pt x="15938" y="19320"/>
                </a:lnTo>
                <a:lnTo>
                  <a:pt x="15938" y="19077"/>
                </a:lnTo>
                <a:lnTo>
                  <a:pt x="16400" y="19028"/>
                </a:lnTo>
                <a:lnTo>
                  <a:pt x="16522" y="18979"/>
                </a:lnTo>
                <a:lnTo>
                  <a:pt x="16595" y="18906"/>
                </a:lnTo>
                <a:lnTo>
                  <a:pt x="16668" y="18833"/>
                </a:lnTo>
                <a:lnTo>
                  <a:pt x="16717" y="18760"/>
                </a:lnTo>
                <a:lnTo>
                  <a:pt x="16790" y="18347"/>
                </a:lnTo>
                <a:lnTo>
                  <a:pt x="16838" y="17933"/>
                </a:lnTo>
                <a:lnTo>
                  <a:pt x="16863" y="17519"/>
                </a:lnTo>
                <a:lnTo>
                  <a:pt x="16863" y="17106"/>
                </a:lnTo>
                <a:lnTo>
                  <a:pt x="16863" y="16254"/>
                </a:lnTo>
                <a:lnTo>
                  <a:pt x="16838" y="15427"/>
                </a:lnTo>
                <a:lnTo>
                  <a:pt x="16838" y="14429"/>
                </a:lnTo>
                <a:lnTo>
                  <a:pt x="16814" y="13432"/>
                </a:lnTo>
                <a:lnTo>
                  <a:pt x="16765" y="11412"/>
                </a:lnTo>
                <a:lnTo>
                  <a:pt x="16765" y="10414"/>
                </a:lnTo>
                <a:lnTo>
                  <a:pt x="16765" y="9417"/>
                </a:lnTo>
                <a:lnTo>
                  <a:pt x="16814" y="7422"/>
                </a:lnTo>
                <a:lnTo>
                  <a:pt x="16814" y="6473"/>
                </a:lnTo>
                <a:lnTo>
                  <a:pt x="16814" y="5499"/>
                </a:lnTo>
                <a:lnTo>
                  <a:pt x="16814" y="5013"/>
                </a:lnTo>
                <a:lnTo>
                  <a:pt x="16765" y="4550"/>
                </a:lnTo>
                <a:lnTo>
                  <a:pt x="16717" y="4064"/>
                </a:lnTo>
                <a:lnTo>
                  <a:pt x="16619" y="3601"/>
                </a:lnTo>
                <a:lnTo>
                  <a:pt x="16571" y="3553"/>
                </a:lnTo>
                <a:lnTo>
                  <a:pt x="16522" y="3504"/>
                </a:lnTo>
                <a:lnTo>
                  <a:pt x="16425" y="3334"/>
                </a:lnTo>
                <a:lnTo>
                  <a:pt x="16303" y="3188"/>
                </a:lnTo>
                <a:lnTo>
                  <a:pt x="16060" y="2896"/>
                </a:lnTo>
                <a:lnTo>
                  <a:pt x="15792" y="2604"/>
                </a:lnTo>
                <a:lnTo>
                  <a:pt x="15524" y="2336"/>
                </a:lnTo>
                <a:lnTo>
                  <a:pt x="14989" y="1801"/>
                </a:lnTo>
                <a:lnTo>
                  <a:pt x="14502" y="1338"/>
                </a:lnTo>
                <a:lnTo>
                  <a:pt x="14259" y="1119"/>
                </a:lnTo>
                <a:lnTo>
                  <a:pt x="13991" y="901"/>
                </a:lnTo>
                <a:lnTo>
                  <a:pt x="13699" y="633"/>
                </a:lnTo>
                <a:lnTo>
                  <a:pt x="13529" y="487"/>
                </a:lnTo>
                <a:lnTo>
                  <a:pt x="13359" y="390"/>
                </a:lnTo>
                <a:lnTo>
                  <a:pt x="13334" y="317"/>
                </a:lnTo>
                <a:lnTo>
                  <a:pt x="13286" y="292"/>
                </a:lnTo>
                <a:lnTo>
                  <a:pt x="13237" y="268"/>
                </a:lnTo>
                <a:lnTo>
                  <a:pt x="13164" y="244"/>
                </a:lnTo>
                <a:lnTo>
                  <a:pt x="9903" y="73"/>
                </a:lnTo>
                <a:lnTo>
                  <a:pt x="8249" y="25"/>
                </a:lnTo>
                <a:lnTo>
                  <a:pt x="6619" y="0"/>
                </a:lnTo>
                <a:close/>
              </a:path>
            </a:pathLst>
          </a:custGeom>
          <a:solidFill>
            <a:srgbClr val="4032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67">
            <a:extLst>
              <a:ext uri="{FF2B5EF4-FFF2-40B4-BE49-F238E27FC236}">
                <a16:creationId xmlns:a16="http://schemas.microsoft.com/office/drawing/2014/main" id="{3E50C8B4-27C0-47C7-84D5-0494A89F2B52}"/>
              </a:ext>
            </a:extLst>
          </p:cNvPr>
          <p:cNvSpPr/>
          <p:nvPr/>
        </p:nvSpPr>
        <p:spPr>
          <a:xfrm>
            <a:off x="797420" y="260123"/>
            <a:ext cx="375447" cy="368016"/>
          </a:xfrm>
          <a:custGeom>
            <a:avLst/>
            <a:gdLst/>
            <a:ahLst/>
            <a:cxnLst/>
            <a:rect l="0" t="0" r="0" b="0"/>
            <a:pathLst>
              <a:path w="17179" h="16839" extrusionOk="0">
                <a:moveTo>
                  <a:pt x="4064" y="1461"/>
                </a:moveTo>
                <a:lnTo>
                  <a:pt x="4307" y="1801"/>
                </a:lnTo>
                <a:lnTo>
                  <a:pt x="4550" y="2093"/>
                </a:lnTo>
                <a:lnTo>
                  <a:pt x="4794" y="2385"/>
                </a:lnTo>
                <a:lnTo>
                  <a:pt x="5037" y="2677"/>
                </a:lnTo>
                <a:lnTo>
                  <a:pt x="5231" y="2872"/>
                </a:lnTo>
                <a:lnTo>
                  <a:pt x="5329" y="2969"/>
                </a:lnTo>
                <a:lnTo>
                  <a:pt x="5450" y="3018"/>
                </a:lnTo>
                <a:lnTo>
                  <a:pt x="5548" y="2994"/>
                </a:lnTo>
                <a:lnTo>
                  <a:pt x="5815" y="3042"/>
                </a:lnTo>
                <a:lnTo>
                  <a:pt x="6083" y="3042"/>
                </a:lnTo>
                <a:lnTo>
                  <a:pt x="6594" y="3018"/>
                </a:lnTo>
                <a:lnTo>
                  <a:pt x="7129" y="2994"/>
                </a:lnTo>
                <a:lnTo>
                  <a:pt x="7129" y="2994"/>
                </a:lnTo>
                <a:lnTo>
                  <a:pt x="6935" y="3310"/>
                </a:lnTo>
                <a:lnTo>
                  <a:pt x="6740" y="3651"/>
                </a:lnTo>
                <a:lnTo>
                  <a:pt x="6545" y="3991"/>
                </a:lnTo>
                <a:lnTo>
                  <a:pt x="6375" y="4332"/>
                </a:lnTo>
                <a:lnTo>
                  <a:pt x="6351" y="4381"/>
                </a:lnTo>
                <a:lnTo>
                  <a:pt x="6351" y="4429"/>
                </a:lnTo>
                <a:lnTo>
                  <a:pt x="6375" y="4648"/>
                </a:lnTo>
                <a:lnTo>
                  <a:pt x="6424" y="4892"/>
                </a:lnTo>
                <a:lnTo>
                  <a:pt x="6618" y="5305"/>
                </a:lnTo>
                <a:lnTo>
                  <a:pt x="6935" y="6133"/>
                </a:lnTo>
                <a:lnTo>
                  <a:pt x="6424" y="5962"/>
                </a:lnTo>
                <a:lnTo>
                  <a:pt x="5864" y="5768"/>
                </a:lnTo>
                <a:lnTo>
                  <a:pt x="5572" y="5719"/>
                </a:lnTo>
                <a:lnTo>
                  <a:pt x="5450" y="5695"/>
                </a:lnTo>
                <a:lnTo>
                  <a:pt x="5231" y="5695"/>
                </a:lnTo>
                <a:lnTo>
                  <a:pt x="5183" y="5743"/>
                </a:lnTo>
                <a:lnTo>
                  <a:pt x="5158" y="5768"/>
                </a:lnTo>
                <a:lnTo>
                  <a:pt x="5158" y="5841"/>
                </a:lnTo>
                <a:lnTo>
                  <a:pt x="4794" y="6133"/>
                </a:lnTo>
                <a:lnTo>
                  <a:pt x="4453" y="6473"/>
                </a:lnTo>
                <a:lnTo>
                  <a:pt x="4210" y="6692"/>
                </a:lnTo>
                <a:lnTo>
                  <a:pt x="3966" y="6911"/>
                </a:lnTo>
                <a:lnTo>
                  <a:pt x="3699" y="7081"/>
                </a:lnTo>
                <a:lnTo>
                  <a:pt x="3650" y="6644"/>
                </a:lnTo>
                <a:lnTo>
                  <a:pt x="3650" y="6206"/>
                </a:lnTo>
                <a:lnTo>
                  <a:pt x="3650" y="5841"/>
                </a:lnTo>
                <a:lnTo>
                  <a:pt x="3650" y="5646"/>
                </a:lnTo>
                <a:lnTo>
                  <a:pt x="3626" y="5451"/>
                </a:lnTo>
                <a:lnTo>
                  <a:pt x="3650" y="5403"/>
                </a:lnTo>
                <a:lnTo>
                  <a:pt x="3650" y="5330"/>
                </a:lnTo>
                <a:lnTo>
                  <a:pt x="3650" y="5257"/>
                </a:lnTo>
                <a:lnTo>
                  <a:pt x="3601" y="5208"/>
                </a:lnTo>
                <a:lnTo>
                  <a:pt x="3188" y="4892"/>
                </a:lnTo>
                <a:lnTo>
                  <a:pt x="2774" y="4600"/>
                </a:lnTo>
                <a:lnTo>
                  <a:pt x="2312" y="4332"/>
                </a:lnTo>
                <a:lnTo>
                  <a:pt x="1874" y="4089"/>
                </a:lnTo>
                <a:lnTo>
                  <a:pt x="2214" y="3943"/>
                </a:lnTo>
                <a:lnTo>
                  <a:pt x="2555" y="3797"/>
                </a:lnTo>
                <a:lnTo>
                  <a:pt x="2944" y="3699"/>
                </a:lnTo>
                <a:lnTo>
                  <a:pt x="3139" y="3626"/>
                </a:lnTo>
                <a:lnTo>
                  <a:pt x="3334" y="3553"/>
                </a:lnTo>
                <a:lnTo>
                  <a:pt x="3431" y="3578"/>
                </a:lnTo>
                <a:lnTo>
                  <a:pt x="3528" y="3578"/>
                </a:lnTo>
                <a:lnTo>
                  <a:pt x="3626" y="3529"/>
                </a:lnTo>
                <a:lnTo>
                  <a:pt x="3650" y="3480"/>
                </a:lnTo>
                <a:lnTo>
                  <a:pt x="3674" y="3432"/>
                </a:lnTo>
                <a:lnTo>
                  <a:pt x="3820" y="2945"/>
                </a:lnTo>
                <a:lnTo>
                  <a:pt x="3918" y="2458"/>
                </a:lnTo>
                <a:lnTo>
                  <a:pt x="4064" y="1461"/>
                </a:lnTo>
                <a:close/>
                <a:moveTo>
                  <a:pt x="3991" y="755"/>
                </a:moveTo>
                <a:lnTo>
                  <a:pt x="3918" y="779"/>
                </a:lnTo>
                <a:lnTo>
                  <a:pt x="3869" y="804"/>
                </a:lnTo>
                <a:lnTo>
                  <a:pt x="3820" y="877"/>
                </a:lnTo>
                <a:lnTo>
                  <a:pt x="3723" y="1144"/>
                </a:lnTo>
                <a:lnTo>
                  <a:pt x="3650" y="1436"/>
                </a:lnTo>
                <a:lnTo>
                  <a:pt x="3504" y="1996"/>
                </a:lnTo>
                <a:lnTo>
                  <a:pt x="3407" y="2556"/>
                </a:lnTo>
                <a:lnTo>
                  <a:pt x="3285" y="3115"/>
                </a:lnTo>
                <a:lnTo>
                  <a:pt x="3163" y="3140"/>
                </a:lnTo>
                <a:lnTo>
                  <a:pt x="3017" y="3188"/>
                </a:lnTo>
                <a:lnTo>
                  <a:pt x="2774" y="3261"/>
                </a:lnTo>
                <a:lnTo>
                  <a:pt x="2312" y="3480"/>
                </a:lnTo>
                <a:lnTo>
                  <a:pt x="2020" y="3578"/>
                </a:lnTo>
                <a:lnTo>
                  <a:pt x="1752" y="3699"/>
                </a:lnTo>
                <a:lnTo>
                  <a:pt x="1630" y="3772"/>
                </a:lnTo>
                <a:lnTo>
                  <a:pt x="1509" y="3845"/>
                </a:lnTo>
                <a:lnTo>
                  <a:pt x="1387" y="3943"/>
                </a:lnTo>
                <a:lnTo>
                  <a:pt x="1290" y="4040"/>
                </a:lnTo>
                <a:lnTo>
                  <a:pt x="1265" y="4089"/>
                </a:lnTo>
                <a:lnTo>
                  <a:pt x="1290" y="4137"/>
                </a:lnTo>
                <a:lnTo>
                  <a:pt x="1314" y="4162"/>
                </a:lnTo>
                <a:lnTo>
                  <a:pt x="1363" y="4186"/>
                </a:lnTo>
                <a:lnTo>
                  <a:pt x="1436" y="4162"/>
                </a:lnTo>
                <a:lnTo>
                  <a:pt x="1460" y="4210"/>
                </a:lnTo>
                <a:lnTo>
                  <a:pt x="1509" y="4259"/>
                </a:lnTo>
                <a:lnTo>
                  <a:pt x="3285" y="5476"/>
                </a:lnTo>
                <a:lnTo>
                  <a:pt x="3261" y="5646"/>
                </a:lnTo>
                <a:lnTo>
                  <a:pt x="3261" y="5841"/>
                </a:lnTo>
                <a:lnTo>
                  <a:pt x="3261" y="6206"/>
                </a:lnTo>
                <a:lnTo>
                  <a:pt x="3261" y="6546"/>
                </a:lnTo>
                <a:lnTo>
                  <a:pt x="3261" y="6863"/>
                </a:lnTo>
                <a:lnTo>
                  <a:pt x="3309" y="7179"/>
                </a:lnTo>
                <a:lnTo>
                  <a:pt x="3358" y="7495"/>
                </a:lnTo>
                <a:lnTo>
                  <a:pt x="3382" y="7568"/>
                </a:lnTo>
                <a:lnTo>
                  <a:pt x="3431" y="7617"/>
                </a:lnTo>
                <a:lnTo>
                  <a:pt x="3504" y="7641"/>
                </a:lnTo>
                <a:lnTo>
                  <a:pt x="3577" y="7641"/>
                </a:lnTo>
                <a:lnTo>
                  <a:pt x="3626" y="7617"/>
                </a:lnTo>
                <a:lnTo>
                  <a:pt x="3699" y="7568"/>
                </a:lnTo>
                <a:lnTo>
                  <a:pt x="3723" y="7519"/>
                </a:lnTo>
                <a:lnTo>
                  <a:pt x="3747" y="7446"/>
                </a:lnTo>
                <a:lnTo>
                  <a:pt x="3942" y="7349"/>
                </a:lnTo>
                <a:lnTo>
                  <a:pt x="4137" y="7227"/>
                </a:lnTo>
                <a:lnTo>
                  <a:pt x="4477" y="6960"/>
                </a:lnTo>
                <a:lnTo>
                  <a:pt x="4964" y="6522"/>
                </a:lnTo>
                <a:lnTo>
                  <a:pt x="5183" y="6303"/>
                </a:lnTo>
                <a:lnTo>
                  <a:pt x="5450" y="6108"/>
                </a:lnTo>
                <a:lnTo>
                  <a:pt x="5742" y="6206"/>
                </a:lnTo>
                <a:lnTo>
                  <a:pt x="6059" y="6303"/>
                </a:lnTo>
                <a:lnTo>
                  <a:pt x="6643" y="6473"/>
                </a:lnTo>
                <a:lnTo>
                  <a:pt x="6910" y="6595"/>
                </a:lnTo>
                <a:lnTo>
                  <a:pt x="7202" y="6717"/>
                </a:lnTo>
                <a:lnTo>
                  <a:pt x="7275" y="6741"/>
                </a:lnTo>
                <a:lnTo>
                  <a:pt x="7348" y="6717"/>
                </a:lnTo>
                <a:lnTo>
                  <a:pt x="7421" y="6692"/>
                </a:lnTo>
                <a:lnTo>
                  <a:pt x="7470" y="6644"/>
                </a:lnTo>
                <a:lnTo>
                  <a:pt x="7494" y="6571"/>
                </a:lnTo>
                <a:lnTo>
                  <a:pt x="7519" y="6522"/>
                </a:lnTo>
                <a:lnTo>
                  <a:pt x="7519" y="6449"/>
                </a:lnTo>
                <a:lnTo>
                  <a:pt x="7470" y="6376"/>
                </a:lnTo>
                <a:lnTo>
                  <a:pt x="7470" y="6327"/>
                </a:lnTo>
                <a:lnTo>
                  <a:pt x="7300" y="5841"/>
                </a:lnTo>
                <a:lnTo>
                  <a:pt x="7105" y="5354"/>
                </a:lnTo>
                <a:lnTo>
                  <a:pt x="6910" y="4916"/>
                </a:lnTo>
                <a:lnTo>
                  <a:pt x="6813" y="4697"/>
                </a:lnTo>
                <a:lnTo>
                  <a:pt x="6691" y="4478"/>
                </a:lnTo>
                <a:lnTo>
                  <a:pt x="7227" y="3675"/>
                </a:lnTo>
                <a:lnTo>
                  <a:pt x="7470" y="3261"/>
                </a:lnTo>
                <a:lnTo>
                  <a:pt x="7592" y="3042"/>
                </a:lnTo>
                <a:lnTo>
                  <a:pt x="7665" y="2799"/>
                </a:lnTo>
                <a:lnTo>
                  <a:pt x="7713" y="2726"/>
                </a:lnTo>
                <a:lnTo>
                  <a:pt x="7713" y="2653"/>
                </a:lnTo>
                <a:lnTo>
                  <a:pt x="7738" y="2629"/>
                </a:lnTo>
                <a:lnTo>
                  <a:pt x="7738" y="2556"/>
                </a:lnTo>
                <a:lnTo>
                  <a:pt x="7713" y="2507"/>
                </a:lnTo>
                <a:lnTo>
                  <a:pt x="7689" y="2458"/>
                </a:lnTo>
                <a:lnTo>
                  <a:pt x="7640" y="2410"/>
                </a:lnTo>
                <a:lnTo>
                  <a:pt x="7592" y="2385"/>
                </a:lnTo>
                <a:lnTo>
                  <a:pt x="7519" y="2385"/>
                </a:lnTo>
                <a:lnTo>
                  <a:pt x="7446" y="2410"/>
                </a:lnTo>
                <a:lnTo>
                  <a:pt x="7397" y="2458"/>
                </a:lnTo>
                <a:lnTo>
                  <a:pt x="7202" y="2458"/>
                </a:lnTo>
                <a:lnTo>
                  <a:pt x="6983" y="2483"/>
                </a:lnTo>
                <a:lnTo>
                  <a:pt x="6594" y="2531"/>
                </a:lnTo>
                <a:lnTo>
                  <a:pt x="6326" y="2556"/>
                </a:lnTo>
                <a:lnTo>
                  <a:pt x="5815" y="2556"/>
                </a:lnTo>
                <a:lnTo>
                  <a:pt x="5548" y="2580"/>
                </a:lnTo>
                <a:lnTo>
                  <a:pt x="5426" y="2410"/>
                </a:lnTo>
                <a:lnTo>
                  <a:pt x="5280" y="2264"/>
                </a:lnTo>
                <a:lnTo>
                  <a:pt x="5012" y="1996"/>
                </a:lnTo>
                <a:lnTo>
                  <a:pt x="4769" y="1704"/>
                </a:lnTo>
                <a:lnTo>
                  <a:pt x="4575" y="1412"/>
                </a:lnTo>
                <a:lnTo>
                  <a:pt x="4356" y="1120"/>
                </a:lnTo>
                <a:lnTo>
                  <a:pt x="4161" y="804"/>
                </a:lnTo>
                <a:lnTo>
                  <a:pt x="4112" y="779"/>
                </a:lnTo>
                <a:lnTo>
                  <a:pt x="4039" y="779"/>
                </a:lnTo>
                <a:lnTo>
                  <a:pt x="3991" y="755"/>
                </a:lnTo>
                <a:close/>
                <a:moveTo>
                  <a:pt x="11169" y="536"/>
                </a:moveTo>
                <a:lnTo>
                  <a:pt x="11582" y="633"/>
                </a:lnTo>
                <a:lnTo>
                  <a:pt x="11972" y="779"/>
                </a:lnTo>
                <a:lnTo>
                  <a:pt x="12361" y="950"/>
                </a:lnTo>
                <a:lnTo>
                  <a:pt x="12726" y="1144"/>
                </a:lnTo>
                <a:lnTo>
                  <a:pt x="13066" y="1363"/>
                </a:lnTo>
                <a:lnTo>
                  <a:pt x="13431" y="1582"/>
                </a:lnTo>
                <a:lnTo>
                  <a:pt x="13748" y="1850"/>
                </a:lnTo>
                <a:lnTo>
                  <a:pt x="14064" y="2093"/>
                </a:lnTo>
                <a:lnTo>
                  <a:pt x="14332" y="2312"/>
                </a:lnTo>
                <a:lnTo>
                  <a:pt x="14551" y="2531"/>
                </a:lnTo>
                <a:lnTo>
                  <a:pt x="14770" y="2775"/>
                </a:lnTo>
                <a:lnTo>
                  <a:pt x="14964" y="3018"/>
                </a:lnTo>
                <a:lnTo>
                  <a:pt x="15305" y="3529"/>
                </a:lnTo>
                <a:lnTo>
                  <a:pt x="15621" y="4064"/>
                </a:lnTo>
                <a:lnTo>
                  <a:pt x="15548" y="4162"/>
                </a:lnTo>
                <a:lnTo>
                  <a:pt x="15475" y="4235"/>
                </a:lnTo>
                <a:lnTo>
                  <a:pt x="15475" y="4259"/>
                </a:lnTo>
                <a:lnTo>
                  <a:pt x="15475" y="4308"/>
                </a:lnTo>
                <a:lnTo>
                  <a:pt x="15500" y="4332"/>
                </a:lnTo>
                <a:lnTo>
                  <a:pt x="15646" y="4332"/>
                </a:lnTo>
                <a:lnTo>
                  <a:pt x="15743" y="4283"/>
                </a:lnTo>
                <a:lnTo>
                  <a:pt x="15938" y="4648"/>
                </a:lnTo>
                <a:lnTo>
                  <a:pt x="15865" y="4673"/>
                </a:lnTo>
                <a:lnTo>
                  <a:pt x="15767" y="4746"/>
                </a:lnTo>
                <a:lnTo>
                  <a:pt x="15719" y="4794"/>
                </a:lnTo>
                <a:lnTo>
                  <a:pt x="15694" y="4867"/>
                </a:lnTo>
                <a:lnTo>
                  <a:pt x="15694" y="4916"/>
                </a:lnTo>
                <a:lnTo>
                  <a:pt x="15743" y="4940"/>
                </a:lnTo>
                <a:lnTo>
                  <a:pt x="15816" y="4940"/>
                </a:lnTo>
                <a:lnTo>
                  <a:pt x="15889" y="4916"/>
                </a:lnTo>
                <a:lnTo>
                  <a:pt x="15962" y="4892"/>
                </a:lnTo>
                <a:lnTo>
                  <a:pt x="16035" y="4819"/>
                </a:lnTo>
                <a:lnTo>
                  <a:pt x="16205" y="5159"/>
                </a:lnTo>
                <a:lnTo>
                  <a:pt x="16108" y="5208"/>
                </a:lnTo>
                <a:lnTo>
                  <a:pt x="16011" y="5281"/>
                </a:lnTo>
                <a:lnTo>
                  <a:pt x="15938" y="5378"/>
                </a:lnTo>
                <a:lnTo>
                  <a:pt x="15889" y="5451"/>
                </a:lnTo>
                <a:lnTo>
                  <a:pt x="15865" y="5524"/>
                </a:lnTo>
                <a:lnTo>
                  <a:pt x="15889" y="5573"/>
                </a:lnTo>
                <a:lnTo>
                  <a:pt x="15938" y="5622"/>
                </a:lnTo>
                <a:lnTo>
                  <a:pt x="16011" y="5622"/>
                </a:lnTo>
                <a:lnTo>
                  <a:pt x="16108" y="5573"/>
                </a:lnTo>
                <a:lnTo>
                  <a:pt x="16205" y="5524"/>
                </a:lnTo>
                <a:lnTo>
                  <a:pt x="16327" y="5451"/>
                </a:lnTo>
                <a:lnTo>
                  <a:pt x="16424" y="5792"/>
                </a:lnTo>
                <a:lnTo>
                  <a:pt x="16254" y="5841"/>
                </a:lnTo>
                <a:lnTo>
                  <a:pt x="16108" y="5938"/>
                </a:lnTo>
                <a:lnTo>
                  <a:pt x="15986" y="6060"/>
                </a:lnTo>
                <a:lnTo>
                  <a:pt x="15938" y="6181"/>
                </a:lnTo>
                <a:lnTo>
                  <a:pt x="15938" y="6230"/>
                </a:lnTo>
                <a:lnTo>
                  <a:pt x="15962" y="6279"/>
                </a:lnTo>
                <a:lnTo>
                  <a:pt x="16011" y="6303"/>
                </a:lnTo>
                <a:lnTo>
                  <a:pt x="16059" y="6303"/>
                </a:lnTo>
                <a:lnTo>
                  <a:pt x="16132" y="6279"/>
                </a:lnTo>
                <a:lnTo>
                  <a:pt x="16205" y="6230"/>
                </a:lnTo>
                <a:lnTo>
                  <a:pt x="16376" y="6157"/>
                </a:lnTo>
                <a:lnTo>
                  <a:pt x="16497" y="6108"/>
                </a:lnTo>
                <a:lnTo>
                  <a:pt x="16570" y="6571"/>
                </a:lnTo>
                <a:lnTo>
                  <a:pt x="16522" y="6546"/>
                </a:lnTo>
                <a:lnTo>
                  <a:pt x="16473" y="6546"/>
                </a:lnTo>
                <a:lnTo>
                  <a:pt x="16376" y="6571"/>
                </a:lnTo>
                <a:lnTo>
                  <a:pt x="16254" y="6619"/>
                </a:lnTo>
                <a:lnTo>
                  <a:pt x="16181" y="6692"/>
                </a:lnTo>
                <a:lnTo>
                  <a:pt x="16108" y="6765"/>
                </a:lnTo>
                <a:lnTo>
                  <a:pt x="16084" y="6863"/>
                </a:lnTo>
                <a:lnTo>
                  <a:pt x="16084" y="6911"/>
                </a:lnTo>
                <a:lnTo>
                  <a:pt x="16108" y="6936"/>
                </a:lnTo>
                <a:lnTo>
                  <a:pt x="16108" y="6960"/>
                </a:lnTo>
                <a:lnTo>
                  <a:pt x="16205" y="6960"/>
                </a:lnTo>
                <a:lnTo>
                  <a:pt x="16278" y="6936"/>
                </a:lnTo>
                <a:lnTo>
                  <a:pt x="16449" y="6887"/>
                </a:lnTo>
                <a:lnTo>
                  <a:pt x="16546" y="6863"/>
                </a:lnTo>
                <a:lnTo>
                  <a:pt x="16619" y="6814"/>
                </a:lnTo>
                <a:lnTo>
                  <a:pt x="16668" y="7154"/>
                </a:lnTo>
                <a:lnTo>
                  <a:pt x="16351" y="7325"/>
                </a:lnTo>
                <a:lnTo>
                  <a:pt x="16230" y="7446"/>
                </a:lnTo>
                <a:lnTo>
                  <a:pt x="16108" y="7568"/>
                </a:lnTo>
                <a:lnTo>
                  <a:pt x="16084" y="7592"/>
                </a:lnTo>
                <a:lnTo>
                  <a:pt x="16108" y="7641"/>
                </a:lnTo>
                <a:lnTo>
                  <a:pt x="16132" y="7665"/>
                </a:lnTo>
                <a:lnTo>
                  <a:pt x="16278" y="7665"/>
                </a:lnTo>
                <a:lnTo>
                  <a:pt x="16424" y="7641"/>
                </a:lnTo>
                <a:lnTo>
                  <a:pt x="16570" y="7592"/>
                </a:lnTo>
                <a:lnTo>
                  <a:pt x="16716" y="7519"/>
                </a:lnTo>
                <a:lnTo>
                  <a:pt x="16765" y="7982"/>
                </a:lnTo>
                <a:lnTo>
                  <a:pt x="16570" y="8055"/>
                </a:lnTo>
                <a:lnTo>
                  <a:pt x="16376" y="8152"/>
                </a:lnTo>
                <a:lnTo>
                  <a:pt x="16205" y="8249"/>
                </a:lnTo>
                <a:lnTo>
                  <a:pt x="16108" y="8298"/>
                </a:lnTo>
                <a:lnTo>
                  <a:pt x="16035" y="8371"/>
                </a:lnTo>
                <a:lnTo>
                  <a:pt x="16035" y="8395"/>
                </a:lnTo>
                <a:lnTo>
                  <a:pt x="16132" y="8444"/>
                </a:lnTo>
                <a:lnTo>
                  <a:pt x="16254" y="8468"/>
                </a:lnTo>
                <a:lnTo>
                  <a:pt x="16449" y="8444"/>
                </a:lnTo>
                <a:lnTo>
                  <a:pt x="16619" y="8395"/>
                </a:lnTo>
                <a:lnTo>
                  <a:pt x="16789" y="8347"/>
                </a:lnTo>
                <a:lnTo>
                  <a:pt x="16814" y="8639"/>
                </a:lnTo>
                <a:lnTo>
                  <a:pt x="16814" y="8833"/>
                </a:lnTo>
                <a:lnTo>
                  <a:pt x="16497" y="8882"/>
                </a:lnTo>
                <a:lnTo>
                  <a:pt x="16205" y="8979"/>
                </a:lnTo>
                <a:lnTo>
                  <a:pt x="16084" y="9028"/>
                </a:lnTo>
                <a:lnTo>
                  <a:pt x="15962" y="9101"/>
                </a:lnTo>
                <a:lnTo>
                  <a:pt x="15889" y="9198"/>
                </a:lnTo>
                <a:lnTo>
                  <a:pt x="15840" y="9247"/>
                </a:lnTo>
                <a:lnTo>
                  <a:pt x="15840" y="9320"/>
                </a:lnTo>
                <a:lnTo>
                  <a:pt x="15840" y="9369"/>
                </a:lnTo>
                <a:lnTo>
                  <a:pt x="15889" y="9393"/>
                </a:lnTo>
                <a:lnTo>
                  <a:pt x="16011" y="9417"/>
                </a:lnTo>
                <a:lnTo>
                  <a:pt x="16132" y="9393"/>
                </a:lnTo>
                <a:lnTo>
                  <a:pt x="16351" y="9320"/>
                </a:lnTo>
                <a:lnTo>
                  <a:pt x="16716" y="9247"/>
                </a:lnTo>
                <a:lnTo>
                  <a:pt x="16546" y="9807"/>
                </a:lnTo>
                <a:lnTo>
                  <a:pt x="16522" y="9807"/>
                </a:lnTo>
                <a:lnTo>
                  <a:pt x="16132" y="9831"/>
                </a:lnTo>
                <a:lnTo>
                  <a:pt x="15986" y="9831"/>
                </a:lnTo>
                <a:lnTo>
                  <a:pt x="15865" y="9880"/>
                </a:lnTo>
                <a:lnTo>
                  <a:pt x="15743" y="9928"/>
                </a:lnTo>
                <a:lnTo>
                  <a:pt x="15646" y="10026"/>
                </a:lnTo>
                <a:lnTo>
                  <a:pt x="15646" y="10074"/>
                </a:lnTo>
                <a:lnTo>
                  <a:pt x="15646" y="10123"/>
                </a:lnTo>
                <a:lnTo>
                  <a:pt x="15670" y="10147"/>
                </a:lnTo>
                <a:lnTo>
                  <a:pt x="15719" y="10172"/>
                </a:lnTo>
                <a:lnTo>
                  <a:pt x="15986" y="10196"/>
                </a:lnTo>
                <a:lnTo>
                  <a:pt x="16424" y="10196"/>
                </a:lnTo>
                <a:lnTo>
                  <a:pt x="16376" y="10342"/>
                </a:lnTo>
                <a:lnTo>
                  <a:pt x="16230" y="10731"/>
                </a:lnTo>
                <a:lnTo>
                  <a:pt x="15889" y="10731"/>
                </a:lnTo>
                <a:lnTo>
                  <a:pt x="15573" y="10683"/>
                </a:lnTo>
                <a:lnTo>
                  <a:pt x="15402" y="10683"/>
                </a:lnTo>
                <a:lnTo>
                  <a:pt x="15256" y="10707"/>
                </a:lnTo>
                <a:lnTo>
                  <a:pt x="15232" y="10731"/>
                </a:lnTo>
                <a:lnTo>
                  <a:pt x="15232" y="10780"/>
                </a:lnTo>
                <a:lnTo>
                  <a:pt x="15281" y="10853"/>
                </a:lnTo>
                <a:lnTo>
                  <a:pt x="15329" y="10877"/>
                </a:lnTo>
                <a:lnTo>
                  <a:pt x="15475" y="10950"/>
                </a:lnTo>
                <a:lnTo>
                  <a:pt x="15621" y="10999"/>
                </a:lnTo>
                <a:lnTo>
                  <a:pt x="15767" y="11023"/>
                </a:lnTo>
                <a:lnTo>
                  <a:pt x="16108" y="11072"/>
                </a:lnTo>
                <a:lnTo>
                  <a:pt x="15938" y="11486"/>
                </a:lnTo>
                <a:lnTo>
                  <a:pt x="15646" y="11413"/>
                </a:lnTo>
                <a:lnTo>
                  <a:pt x="15378" y="11364"/>
                </a:lnTo>
                <a:lnTo>
                  <a:pt x="15232" y="11340"/>
                </a:lnTo>
                <a:lnTo>
                  <a:pt x="15086" y="11340"/>
                </a:lnTo>
                <a:lnTo>
                  <a:pt x="14940" y="11364"/>
                </a:lnTo>
                <a:lnTo>
                  <a:pt x="14794" y="11437"/>
                </a:lnTo>
                <a:lnTo>
                  <a:pt x="14770" y="11461"/>
                </a:lnTo>
                <a:lnTo>
                  <a:pt x="14794" y="11486"/>
                </a:lnTo>
                <a:lnTo>
                  <a:pt x="14794" y="11510"/>
                </a:lnTo>
                <a:lnTo>
                  <a:pt x="14964" y="11583"/>
                </a:lnTo>
                <a:lnTo>
                  <a:pt x="15110" y="11656"/>
                </a:lnTo>
                <a:lnTo>
                  <a:pt x="15427" y="11753"/>
                </a:lnTo>
                <a:lnTo>
                  <a:pt x="15597" y="11802"/>
                </a:lnTo>
                <a:lnTo>
                  <a:pt x="15767" y="11826"/>
                </a:lnTo>
                <a:lnTo>
                  <a:pt x="15719" y="11948"/>
                </a:lnTo>
                <a:lnTo>
                  <a:pt x="15475" y="12362"/>
                </a:lnTo>
                <a:lnTo>
                  <a:pt x="15427" y="12362"/>
                </a:lnTo>
                <a:lnTo>
                  <a:pt x="15135" y="12289"/>
                </a:lnTo>
                <a:lnTo>
                  <a:pt x="14867" y="12191"/>
                </a:lnTo>
                <a:lnTo>
                  <a:pt x="14624" y="12094"/>
                </a:lnTo>
                <a:lnTo>
                  <a:pt x="14502" y="12070"/>
                </a:lnTo>
                <a:lnTo>
                  <a:pt x="14380" y="12045"/>
                </a:lnTo>
                <a:lnTo>
                  <a:pt x="14332" y="12045"/>
                </a:lnTo>
                <a:lnTo>
                  <a:pt x="14307" y="12070"/>
                </a:lnTo>
                <a:lnTo>
                  <a:pt x="14307" y="12118"/>
                </a:lnTo>
                <a:lnTo>
                  <a:pt x="14307" y="12167"/>
                </a:lnTo>
                <a:lnTo>
                  <a:pt x="14380" y="12264"/>
                </a:lnTo>
                <a:lnTo>
                  <a:pt x="14478" y="12362"/>
                </a:lnTo>
                <a:lnTo>
                  <a:pt x="14599" y="12459"/>
                </a:lnTo>
                <a:lnTo>
                  <a:pt x="14721" y="12508"/>
                </a:lnTo>
                <a:lnTo>
                  <a:pt x="14989" y="12629"/>
                </a:lnTo>
                <a:lnTo>
                  <a:pt x="15281" y="12702"/>
                </a:lnTo>
                <a:lnTo>
                  <a:pt x="14916" y="13189"/>
                </a:lnTo>
                <a:lnTo>
                  <a:pt x="14599" y="13067"/>
                </a:lnTo>
                <a:lnTo>
                  <a:pt x="14283" y="12946"/>
                </a:lnTo>
                <a:lnTo>
                  <a:pt x="13967" y="12824"/>
                </a:lnTo>
                <a:lnTo>
                  <a:pt x="13796" y="12775"/>
                </a:lnTo>
                <a:lnTo>
                  <a:pt x="13723" y="12775"/>
                </a:lnTo>
                <a:lnTo>
                  <a:pt x="13650" y="12800"/>
                </a:lnTo>
                <a:lnTo>
                  <a:pt x="13626" y="12824"/>
                </a:lnTo>
                <a:lnTo>
                  <a:pt x="13626" y="12848"/>
                </a:lnTo>
                <a:lnTo>
                  <a:pt x="13650" y="12897"/>
                </a:lnTo>
                <a:lnTo>
                  <a:pt x="13675" y="12970"/>
                </a:lnTo>
                <a:lnTo>
                  <a:pt x="13772" y="13067"/>
                </a:lnTo>
                <a:lnTo>
                  <a:pt x="13991" y="13213"/>
                </a:lnTo>
                <a:lnTo>
                  <a:pt x="14307" y="13384"/>
                </a:lnTo>
                <a:lnTo>
                  <a:pt x="14648" y="13530"/>
                </a:lnTo>
                <a:lnTo>
                  <a:pt x="14210" y="13992"/>
                </a:lnTo>
                <a:lnTo>
                  <a:pt x="14186" y="13968"/>
                </a:lnTo>
                <a:lnTo>
                  <a:pt x="13772" y="13700"/>
                </a:lnTo>
                <a:lnTo>
                  <a:pt x="13602" y="13578"/>
                </a:lnTo>
                <a:lnTo>
                  <a:pt x="13431" y="13505"/>
                </a:lnTo>
                <a:lnTo>
                  <a:pt x="13261" y="13457"/>
                </a:lnTo>
                <a:lnTo>
                  <a:pt x="13066" y="13432"/>
                </a:lnTo>
                <a:lnTo>
                  <a:pt x="13042" y="13432"/>
                </a:lnTo>
                <a:lnTo>
                  <a:pt x="13066" y="13457"/>
                </a:lnTo>
                <a:lnTo>
                  <a:pt x="13188" y="13603"/>
                </a:lnTo>
                <a:lnTo>
                  <a:pt x="13334" y="13724"/>
                </a:lnTo>
                <a:lnTo>
                  <a:pt x="13650" y="13968"/>
                </a:lnTo>
                <a:lnTo>
                  <a:pt x="13796" y="14089"/>
                </a:lnTo>
                <a:lnTo>
                  <a:pt x="13967" y="14211"/>
                </a:lnTo>
                <a:lnTo>
                  <a:pt x="13699" y="14454"/>
                </a:lnTo>
                <a:lnTo>
                  <a:pt x="13334" y="14260"/>
                </a:lnTo>
                <a:lnTo>
                  <a:pt x="12969" y="14016"/>
                </a:lnTo>
                <a:lnTo>
                  <a:pt x="12774" y="13919"/>
                </a:lnTo>
                <a:lnTo>
                  <a:pt x="12556" y="13822"/>
                </a:lnTo>
                <a:lnTo>
                  <a:pt x="12531" y="13822"/>
                </a:lnTo>
                <a:lnTo>
                  <a:pt x="12531" y="13846"/>
                </a:lnTo>
                <a:lnTo>
                  <a:pt x="12507" y="13870"/>
                </a:lnTo>
                <a:lnTo>
                  <a:pt x="12531" y="13895"/>
                </a:lnTo>
                <a:lnTo>
                  <a:pt x="12653" y="14065"/>
                </a:lnTo>
                <a:lnTo>
                  <a:pt x="12823" y="14235"/>
                </a:lnTo>
                <a:lnTo>
                  <a:pt x="13018" y="14381"/>
                </a:lnTo>
                <a:lnTo>
                  <a:pt x="13188" y="14503"/>
                </a:lnTo>
                <a:lnTo>
                  <a:pt x="13431" y="14673"/>
                </a:lnTo>
                <a:lnTo>
                  <a:pt x="12872" y="15063"/>
                </a:lnTo>
                <a:lnTo>
                  <a:pt x="12799" y="14990"/>
                </a:lnTo>
                <a:lnTo>
                  <a:pt x="12726" y="14917"/>
                </a:lnTo>
                <a:lnTo>
                  <a:pt x="12531" y="14746"/>
                </a:lnTo>
                <a:lnTo>
                  <a:pt x="12361" y="14576"/>
                </a:lnTo>
                <a:lnTo>
                  <a:pt x="12215" y="14430"/>
                </a:lnTo>
                <a:lnTo>
                  <a:pt x="12045" y="14308"/>
                </a:lnTo>
                <a:lnTo>
                  <a:pt x="11972" y="14260"/>
                </a:lnTo>
                <a:lnTo>
                  <a:pt x="11874" y="14235"/>
                </a:lnTo>
                <a:lnTo>
                  <a:pt x="11777" y="14235"/>
                </a:lnTo>
                <a:lnTo>
                  <a:pt x="11704" y="14260"/>
                </a:lnTo>
                <a:lnTo>
                  <a:pt x="11680" y="14284"/>
                </a:lnTo>
                <a:lnTo>
                  <a:pt x="11680" y="14308"/>
                </a:lnTo>
                <a:lnTo>
                  <a:pt x="11704" y="14381"/>
                </a:lnTo>
                <a:lnTo>
                  <a:pt x="11728" y="14430"/>
                </a:lnTo>
                <a:lnTo>
                  <a:pt x="11850" y="14552"/>
                </a:lnTo>
                <a:lnTo>
                  <a:pt x="12020" y="14746"/>
                </a:lnTo>
                <a:lnTo>
                  <a:pt x="12191" y="14917"/>
                </a:lnTo>
                <a:lnTo>
                  <a:pt x="12337" y="15087"/>
                </a:lnTo>
                <a:lnTo>
                  <a:pt x="12434" y="15184"/>
                </a:lnTo>
                <a:lnTo>
                  <a:pt x="12531" y="15257"/>
                </a:lnTo>
                <a:lnTo>
                  <a:pt x="11947" y="15573"/>
                </a:lnTo>
                <a:lnTo>
                  <a:pt x="11680" y="15306"/>
                </a:lnTo>
                <a:lnTo>
                  <a:pt x="11436" y="15038"/>
                </a:lnTo>
                <a:lnTo>
                  <a:pt x="11193" y="14771"/>
                </a:lnTo>
                <a:lnTo>
                  <a:pt x="11071" y="14673"/>
                </a:lnTo>
                <a:lnTo>
                  <a:pt x="10901" y="14576"/>
                </a:lnTo>
                <a:lnTo>
                  <a:pt x="10877" y="14600"/>
                </a:lnTo>
                <a:lnTo>
                  <a:pt x="10877" y="14625"/>
                </a:lnTo>
                <a:lnTo>
                  <a:pt x="10925" y="14819"/>
                </a:lnTo>
                <a:lnTo>
                  <a:pt x="10998" y="14990"/>
                </a:lnTo>
                <a:lnTo>
                  <a:pt x="11096" y="15135"/>
                </a:lnTo>
                <a:lnTo>
                  <a:pt x="11217" y="15281"/>
                </a:lnTo>
                <a:lnTo>
                  <a:pt x="11388" y="15525"/>
                </a:lnTo>
                <a:lnTo>
                  <a:pt x="11582" y="15744"/>
                </a:lnTo>
                <a:lnTo>
                  <a:pt x="11096" y="15914"/>
                </a:lnTo>
                <a:lnTo>
                  <a:pt x="11071" y="15865"/>
                </a:lnTo>
                <a:lnTo>
                  <a:pt x="11023" y="15841"/>
                </a:lnTo>
                <a:lnTo>
                  <a:pt x="10731" y="15598"/>
                </a:lnTo>
                <a:lnTo>
                  <a:pt x="10439" y="15330"/>
                </a:lnTo>
                <a:lnTo>
                  <a:pt x="10293" y="15233"/>
                </a:lnTo>
                <a:lnTo>
                  <a:pt x="10147" y="15111"/>
                </a:lnTo>
                <a:lnTo>
                  <a:pt x="9976" y="15014"/>
                </a:lnTo>
                <a:lnTo>
                  <a:pt x="9806" y="14965"/>
                </a:lnTo>
                <a:lnTo>
                  <a:pt x="9782" y="14965"/>
                </a:lnTo>
                <a:lnTo>
                  <a:pt x="9782" y="14990"/>
                </a:lnTo>
                <a:lnTo>
                  <a:pt x="9976" y="15281"/>
                </a:lnTo>
                <a:lnTo>
                  <a:pt x="10220" y="15549"/>
                </a:lnTo>
                <a:lnTo>
                  <a:pt x="10463" y="15817"/>
                </a:lnTo>
                <a:lnTo>
                  <a:pt x="10585" y="15938"/>
                </a:lnTo>
                <a:lnTo>
                  <a:pt x="10731" y="16036"/>
                </a:lnTo>
                <a:lnTo>
                  <a:pt x="10122" y="16182"/>
                </a:lnTo>
                <a:lnTo>
                  <a:pt x="10074" y="16133"/>
                </a:lnTo>
                <a:lnTo>
                  <a:pt x="10001" y="16109"/>
                </a:lnTo>
                <a:lnTo>
                  <a:pt x="9903" y="16060"/>
                </a:lnTo>
                <a:lnTo>
                  <a:pt x="9830" y="16011"/>
                </a:lnTo>
                <a:lnTo>
                  <a:pt x="9684" y="15890"/>
                </a:lnTo>
                <a:lnTo>
                  <a:pt x="9587" y="15719"/>
                </a:lnTo>
                <a:lnTo>
                  <a:pt x="9465" y="15549"/>
                </a:lnTo>
                <a:lnTo>
                  <a:pt x="9368" y="15379"/>
                </a:lnTo>
                <a:lnTo>
                  <a:pt x="9246" y="15257"/>
                </a:lnTo>
                <a:lnTo>
                  <a:pt x="9125" y="15160"/>
                </a:lnTo>
                <a:lnTo>
                  <a:pt x="8954" y="15063"/>
                </a:lnTo>
                <a:lnTo>
                  <a:pt x="8930" y="15087"/>
                </a:lnTo>
                <a:lnTo>
                  <a:pt x="8979" y="15160"/>
                </a:lnTo>
                <a:lnTo>
                  <a:pt x="9027" y="15257"/>
                </a:lnTo>
                <a:lnTo>
                  <a:pt x="9076" y="15476"/>
                </a:lnTo>
                <a:lnTo>
                  <a:pt x="9173" y="15695"/>
                </a:lnTo>
                <a:lnTo>
                  <a:pt x="9295" y="15914"/>
                </a:lnTo>
                <a:lnTo>
                  <a:pt x="9417" y="16109"/>
                </a:lnTo>
                <a:lnTo>
                  <a:pt x="9587" y="16279"/>
                </a:lnTo>
                <a:lnTo>
                  <a:pt x="9222" y="16328"/>
                </a:lnTo>
                <a:lnTo>
                  <a:pt x="8857" y="16352"/>
                </a:lnTo>
                <a:lnTo>
                  <a:pt x="8857" y="16328"/>
                </a:lnTo>
                <a:lnTo>
                  <a:pt x="8808" y="16255"/>
                </a:lnTo>
                <a:lnTo>
                  <a:pt x="8760" y="16182"/>
                </a:lnTo>
                <a:lnTo>
                  <a:pt x="8638" y="16060"/>
                </a:lnTo>
                <a:lnTo>
                  <a:pt x="8516" y="15865"/>
                </a:lnTo>
                <a:lnTo>
                  <a:pt x="8419" y="15622"/>
                </a:lnTo>
                <a:lnTo>
                  <a:pt x="8346" y="15452"/>
                </a:lnTo>
                <a:lnTo>
                  <a:pt x="8273" y="15281"/>
                </a:lnTo>
                <a:lnTo>
                  <a:pt x="8224" y="15208"/>
                </a:lnTo>
                <a:lnTo>
                  <a:pt x="8151" y="15135"/>
                </a:lnTo>
                <a:lnTo>
                  <a:pt x="8078" y="15087"/>
                </a:lnTo>
                <a:lnTo>
                  <a:pt x="7981" y="15038"/>
                </a:lnTo>
                <a:lnTo>
                  <a:pt x="7957" y="15063"/>
                </a:lnTo>
                <a:lnTo>
                  <a:pt x="7932" y="15160"/>
                </a:lnTo>
                <a:lnTo>
                  <a:pt x="7957" y="15306"/>
                </a:lnTo>
                <a:lnTo>
                  <a:pt x="7981" y="15476"/>
                </a:lnTo>
                <a:lnTo>
                  <a:pt x="8005" y="15671"/>
                </a:lnTo>
                <a:lnTo>
                  <a:pt x="8078" y="15841"/>
                </a:lnTo>
                <a:lnTo>
                  <a:pt x="8151" y="16036"/>
                </a:lnTo>
                <a:lnTo>
                  <a:pt x="8249" y="16206"/>
                </a:lnTo>
                <a:lnTo>
                  <a:pt x="8346" y="16352"/>
                </a:lnTo>
                <a:lnTo>
                  <a:pt x="7835" y="16328"/>
                </a:lnTo>
                <a:lnTo>
                  <a:pt x="7762" y="16230"/>
                </a:lnTo>
                <a:lnTo>
                  <a:pt x="7689" y="16109"/>
                </a:lnTo>
                <a:lnTo>
                  <a:pt x="7640" y="15987"/>
                </a:lnTo>
                <a:lnTo>
                  <a:pt x="7567" y="15719"/>
                </a:lnTo>
                <a:lnTo>
                  <a:pt x="7446" y="15330"/>
                </a:lnTo>
                <a:lnTo>
                  <a:pt x="7373" y="15135"/>
                </a:lnTo>
                <a:lnTo>
                  <a:pt x="7300" y="15063"/>
                </a:lnTo>
                <a:lnTo>
                  <a:pt x="7227" y="14990"/>
                </a:lnTo>
                <a:lnTo>
                  <a:pt x="7178" y="14990"/>
                </a:lnTo>
                <a:lnTo>
                  <a:pt x="7154" y="15038"/>
                </a:lnTo>
                <a:lnTo>
                  <a:pt x="7129" y="15135"/>
                </a:lnTo>
                <a:lnTo>
                  <a:pt x="7129" y="15233"/>
                </a:lnTo>
                <a:lnTo>
                  <a:pt x="7154" y="15452"/>
                </a:lnTo>
                <a:lnTo>
                  <a:pt x="7202" y="15695"/>
                </a:lnTo>
                <a:lnTo>
                  <a:pt x="7275" y="15890"/>
                </a:lnTo>
                <a:lnTo>
                  <a:pt x="7324" y="16084"/>
                </a:lnTo>
                <a:lnTo>
                  <a:pt x="7397" y="16279"/>
                </a:lnTo>
                <a:lnTo>
                  <a:pt x="6740" y="16157"/>
                </a:lnTo>
                <a:lnTo>
                  <a:pt x="6691" y="15963"/>
                </a:lnTo>
                <a:lnTo>
                  <a:pt x="6618" y="15792"/>
                </a:lnTo>
                <a:lnTo>
                  <a:pt x="6521" y="15598"/>
                </a:lnTo>
                <a:lnTo>
                  <a:pt x="6472" y="15427"/>
                </a:lnTo>
                <a:lnTo>
                  <a:pt x="6399" y="15135"/>
                </a:lnTo>
                <a:lnTo>
                  <a:pt x="6351" y="14990"/>
                </a:lnTo>
                <a:lnTo>
                  <a:pt x="6278" y="14892"/>
                </a:lnTo>
                <a:lnTo>
                  <a:pt x="6253" y="14868"/>
                </a:lnTo>
                <a:lnTo>
                  <a:pt x="6205" y="14917"/>
                </a:lnTo>
                <a:lnTo>
                  <a:pt x="6156" y="14941"/>
                </a:lnTo>
                <a:lnTo>
                  <a:pt x="6107" y="15063"/>
                </a:lnTo>
                <a:lnTo>
                  <a:pt x="6083" y="15208"/>
                </a:lnTo>
                <a:lnTo>
                  <a:pt x="6107" y="15354"/>
                </a:lnTo>
                <a:lnTo>
                  <a:pt x="6156" y="15549"/>
                </a:lnTo>
                <a:lnTo>
                  <a:pt x="6205" y="15719"/>
                </a:lnTo>
                <a:lnTo>
                  <a:pt x="6326" y="16060"/>
                </a:lnTo>
                <a:lnTo>
                  <a:pt x="6326" y="16060"/>
                </a:lnTo>
                <a:lnTo>
                  <a:pt x="5742" y="15865"/>
                </a:lnTo>
                <a:lnTo>
                  <a:pt x="5742" y="15792"/>
                </a:lnTo>
                <a:lnTo>
                  <a:pt x="5694" y="15719"/>
                </a:lnTo>
                <a:lnTo>
                  <a:pt x="5621" y="15622"/>
                </a:lnTo>
                <a:lnTo>
                  <a:pt x="5572" y="15549"/>
                </a:lnTo>
                <a:lnTo>
                  <a:pt x="5523" y="15379"/>
                </a:lnTo>
                <a:lnTo>
                  <a:pt x="5450" y="15014"/>
                </a:lnTo>
                <a:lnTo>
                  <a:pt x="5377" y="14819"/>
                </a:lnTo>
                <a:lnTo>
                  <a:pt x="5329" y="14698"/>
                </a:lnTo>
                <a:lnTo>
                  <a:pt x="5280" y="14673"/>
                </a:lnTo>
                <a:lnTo>
                  <a:pt x="5231" y="14698"/>
                </a:lnTo>
                <a:lnTo>
                  <a:pt x="5183" y="14746"/>
                </a:lnTo>
                <a:lnTo>
                  <a:pt x="5158" y="14795"/>
                </a:lnTo>
                <a:lnTo>
                  <a:pt x="5110" y="14941"/>
                </a:lnTo>
                <a:lnTo>
                  <a:pt x="5110" y="15111"/>
                </a:lnTo>
                <a:lnTo>
                  <a:pt x="5110" y="15257"/>
                </a:lnTo>
                <a:lnTo>
                  <a:pt x="5134" y="15452"/>
                </a:lnTo>
                <a:lnTo>
                  <a:pt x="5207" y="15646"/>
                </a:lnTo>
                <a:lnTo>
                  <a:pt x="5207" y="15646"/>
                </a:lnTo>
                <a:lnTo>
                  <a:pt x="4769" y="15452"/>
                </a:lnTo>
                <a:lnTo>
                  <a:pt x="4721" y="15233"/>
                </a:lnTo>
                <a:lnTo>
                  <a:pt x="4672" y="15014"/>
                </a:lnTo>
                <a:lnTo>
                  <a:pt x="4623" y="14771"/>
                </a:lnTo>
                <a:lnTo>
                  <a:pt x="4599" y="14503"/>
                </a:lnTo>
                <a:lnTo>
                  <a:pt x="4575" y="14479"/>
                </a:lnTo>
                <a:lnTo>
                  <a:pt x="4502" y="14479"/>
                </a:lnTo>
                <a:lnTo>
                  <a:pt x="4453" y="14552"/>
                </a:lnTo>
                <a:lnTo>
                  <a:pt x="4404" y="14649"/>
                </a:lnTo>
                <a:lnTo>
                  <a:pt x="4380" y="14819"/>
                </a:lnTo>
                <a:lnTo>
                  <a:pt x="4356" y="15038"/>
                </a:lnTo>
                <a:lnTo>
                  <a:pt x="4380" y="15257"/>
                </a:lnTo>
                <a:lnTo>
                  <a:pt x="4112" y="15111"/>
                </a:lnTo>
                <a:lnTo>
                  <a:pt x="4112" y="15063"/>
                </a:lnTo>
                <a:lnTo>
                  <a:pt x="4088" y="14990"/>
                </a:lnTo>
                <a:lnTo>
                  <a:pt x="4064" y="14892"/>
                </a:lnTo>
                <a:lnTo>
                  <a:pt x="4039" y="14795"/>
                </a:lnTo>
                <a:lnTo>
                  <a:pt x="4039" y="14552"/>
                </a:lnTo>
                <a:lnTo>
                  <a:pt x="4039" y="14333"/>
                </a:lnTo>
                <a:lnTo>
                  <a:pt x="4015" y="14235"/>
                </a:lnTo>
                <a:lnTo>
                  <a:pt x="3966" y="14138"/>
                </a:lnTo>
                <a:lnTo>
                  <a:pt x="3942" y="14114"/>
                </a:lnTo>
                <a:lnTo>
                  <a:pt x="3893" y="14114"/>
                </a:lnTo>
                <a:lnTo>
                  <a:pt x="3796" y="14235"/>
                </a:lnTo>
                <a:lnTo>
                  <a:pt x="3747" y="14381"/>
                </a:lnTo>
                <a:lnTo>
                  <a:pt x="3723" y="14527"/>
                </a:lnTo>
                <a:lnTo>
                  <a:pt x="3723" y="14649"/>
                </a:lnTo>
                <a:lnTo>
                  <a:pt x="3723" y="14868"/>
                </a:lnTo>
                <a:lnTo>
                  <a:pt x="3382" y="14649"/>
                </a:lnTo>
                <a:lnTo>
                  <a:pt x="3407" y="14600"/>
                </a:lnTo>
                <a:lnTo>
                  <a:pt x="3407" y="14503"/>
                </a:lnTo>
                <a:lnTo>
                  <a:pt x="3407" y="14406"/>
                </a:lnTo>
                <a:lnTo>
                  <a:pt x="3382" y="14211"/>
                </a:lnTo>
                <a:lnTo>
                  <a:pt x="3382" y="14065"/>
                </a:lnTo>
                <a:lnTo>
                  <a:pt x="3358" y="13968"/>
                </a:lnTo>
                <a:lnTo>
                  <a:pt x="3334" y="13919"/>
                </a:lnTo>
                <a:lnTo>
                  <a:pt x="3309" y="13870"/>
                </a:lnTo>
                <a:lnTo>
                  <a:pt x="3261" y="13870"/>
                </a:lnTo>
                <a:lnTo>
                  <a:pt x="3188" y="13919"/>
                </a:lnTo>
                <a:lnTo>
                  <a:pt x="3139" y="13992"/>
                </a:lnTo>
                <a:lnTo>
                  <a:pt x="3115" y="14089"/>
                </a:lnTo>
                <a:lnTo>
                  <a:pt x="3090" y="14187"/>
                </a:lnTo>
                <a:lnTo>
                  <a:pt x="3066" y="14406"/>
                </a:lnTo>
                <a:lnTo>
                  <a:pt x="2725" y="14114"/>
                </a:lnTo>
                <a:lnTo>
                  <a:pt x="2750" y="14041"/>
                </a:lnTo>
                <a:lnTo>
                  <a:pt x="2725" y="13919"/>
                </a:lnTo>
                <a:lnTo>
                  <a:pt x="2701" y="13797"/>
                </a:lnTo>
                <a:lnTo>
                  <a:pt x="2725" y="13627"/>
                </a:lnTo>
                <a:lnTo>
                  <a:pt x="2725" y="13481"/>
                </a:lnTo>
                <a:lnTo>
                  <a:pt x="2701" y="13408"/>
                </a:lnTo>
                <a:lnTo>
                  <a:pt x="2652" y="13384"/>
                </a:lnTo>
                <a:lnTo>
                  <a:pt x="2579" y="13384"/>
                </a:lnTo>
                <a:lnTo>
                  <a:pt x="2506" y="13432"/>
                </a:lnTo>
                <a:lnTo>
                  <a:pt x="2433" y="13578"/>
                </a:lnTo>
                <a:lnTo>
                  <a:pt x="2385" y="13773"/>
                </a:lnTo>
                <a:lnTo>
                  <a:pt x="2117" y="13505"/>
                </a:lnTo>
                <a:lnTo>
                  <a:pt x="2117" y="13481"/>
                </a:lnTo>
                <a:lnTo>
                  <a:pt x="2166" y="13432"/>
                </a:lnTo>
                <a:lnTo>
                  <a:pt x="2190" y="13359"/>
                </a:lnTo>
                <a:lnTo>
                  <a:pt x="2214" y="13213"/>
                </a:lnTo>
                <a:lnTo>
                  <a:pt x="2214" y="13116"/>
                </a:lnTo>
                <a:lnTo>
                  <a:pt x="2190" y="13019"/>
                </a:lnTo>
                <a:lnTo>
                  <a:pt x="2166" y="12970"/>
                </a:lnTo>
                <a:lnTo>
                  <a:pt x="2093" y="12921"/>
                </a:lnTo>
                <a:lnTo>
                  <a:pt x="2020" y="12946"/>
                </a:lnTo>
                <a:lnTo>
                  <a:pt x="1971" y="12994"/>
                </a:lnTo>
                <a:lnTo>
                  <a:pt x="1922" y="13067"/>
                </a:lnTo>
                <a:lnTo>
                  <a:pt x="1898" y="13165"/>
                </a:lnTo>
                <a:lnTo>
                  <a:pt x="1874" y="13213"/>
                </a:lnTo>
                <a:lnTo>
                  <a:pt x="1533" y="12751"/>
                </a:lnTo>
                <a:lnTo>
                  <a:pt x="1217" y="12264"/>
                </a:lnTo>
                <a:lnTo>
                  <a:pt x="925" y="11753"/>
                </a:lnTo>
                <a:lnTo>
                  <a:pt x="657" y="11218"/>
                </a:lnTo>
                <a:lnTo>
                  <a:pt x="827" y="11340"/>
                </a:lnTo>
                <a:lnTo>
                  <a:pt x="998" y="11461"/>
                </a:lnTo>
                <a:lnTo>
                  <a:pt x="1363" y="11680"/>
                </a:lnTo>
                <a:lnTo>
                  <a:pt x="1728" y="11875"/>
                </a:lnTo>
                <a:lnTo>
                  <a:pt x="2044" y="12021"/>
                </a:lnTo>
                <a:lnTo>
                  <a:pt x="2409" y="12167"/>
                </a:lnTo>
                <a:lnTo>
                  <a:pt x="2798" y="12289"/>
                </a:lnTo>
                <a:lnTo>
                  <a:pt x="3188" y="12410"/>
                </a:lnTo>
                <a:lnTo>
                  <a:pt x="3577" y="12483"/>
                </a:lnTo>
                <a:lnTo>
                  <a:pt x="3966" y="12556"/>
                </a:lnTo>
                <a:lnTo>
                  <a:pt x="4380" y="12581"/>
                </a:lnTo>
                <a:lnTo>
                  <a:pt x="4769" y="12605"/>
                </a:lnTo>
                <a:lnTo>
                  <a:pt x="5183" y="12629"/>
                </a:lnTo>
                <a:lnTo>
                  <a:pt x="5572" y="12605"/>
                </a:lnTo>
                <a:lnTo>
                  <a:pt x="5961" y="12581"/>
                </a:lnTo>
                <a:lnTo>
                  <a:pt x="6351" y="12508"/>
                </a:lnTo>
                <a:lnTo>
                  <a:pt x="6716" y="12435"/>
                </a:lnTo>
                <a:lnTo>
                  <a:pt x="7105" y="12337"/>
                </a:lnTo>
                <a:lnTo>
                  <a:pt x="7494" y="12216"/>
                </a:lnTo>
                <a:lnTo>
                  <a:pt x="7859" y="12094"/>
                </a:lnTo>
                <a:lnTo>
                  <a:pt x="8224" y="11924"/>
                </a:lnTo>
                <a:lnTo>
                  <a:pt x="8565" y="11753"/>
                </a:lnTo>
                <a:lnTo>
                  <a:pt x="8930" y="11559"/>
                </a:lnTo>
                <a:lnTo>
                  <a:pt x="9271" y="11364"/>
                </a:lnTo>
                <a:lnTo>
                  <a:pt x="9587" y="11145"/>
                </a:lnTo>
                <a:lnTo>
                  <a:pt x="9903" y="10902"/>
                </a:lnTo>
                <a:lnTo>
                  <a:pt x="10195" y="10658"/>
                </a:lnTo>
                <a:lnTo>
                  <a:pt x="10487" y="10391"/>
                </a:lnTo>
                <a:lnTo>
                  <a:pt x="10755" y="10123"/>
                </a:lnTo>
                <a:lnTo>
                  <a:pt x="11023" y="9831"/>
                </a:lnTo>
                <a:lnTo>
                  <a:pt x="11242" y="9539"/>
                </a:lnTo>
                <a:lnTo>
                  <a:pt x="11461" y="9247"/>
                </a:lnTo>
                <a:lnTo>
                  <a:pt x="11655" y="8931"/>
                </a:lnTo>
                <a:lnTo>
                  <a:pt x="11850" y="8590"/>
                </a:lnTo>
                <a:lnTo>
                  <a:pt x="11996" y="8249"/>
                </a:lnTo>
                <a:lnTo>
                  <a:pt x="12142" y="7884"/>
                </a:lnTo>
                <a:lnTo>
                  <a:pt x="12288" y="7519"/>
                </a:lnTo>
                <a:lnTo>
                  <a:pt x="12385" y="7154"/>
                </a:lnTo>
                <a:lnTo>
                  <a:pt x="12483" y="6790"/>
                </a:lnTo>
                <a:lnTo>
                  <a:pt x="12556" y="6425"/>
                </a:lnTo>
                <a:lnTo>
                  <a:pt x="12629" y="6035"/>
                </a:lnTo>
                <a:lnTo>
                  <a:pt x="12653" y="5670"/>
                </a:lnTo>
                <a:lnTo>
                  <a:pt x="12677" y="5281"/>
                </a:lnTo>
                <a:lnTo>
                  <a:pt x="12677" y="4916"/>
                </a:lnTo>
                <a:lnTo>
                  <a:pt x="12677" y="4551"/>
                </a:lnTo>
                <a:lnTo>
                  <a:pt x="12629" y="4210"/>
                </a:lnTo>
                <a:lnTo>
                  <a:pt x="12580" y="3870"/>
                </a:lnTo>
                <a:lnTo>
                  <a:pt x="12483" y="3529"/>
                </a:lnTo>
                <a:lnTo>
                  <a:pt x="12385" y="3213"/>
                </a:lnTo>
                <a:lnTo>
                  <a:pt x="12142" y="2580"/>
                </a:lnTo>
                <a:lnTo>
                  <a:pt x="11874" y="1947"/>
                </a:lnTo>
                <a:lnTo>
                  <a:pt x="11558" y="1242"/>
                </a:lnTo>
                <a:lnTo>
                  <a:pt x="11388" y="877"/>
                </a:lnTo>
                <a:lnTo>
                  <a:pt x="11169" y="536"/>
                </a:lnTo>
                <a:close/>
                <a:moveTo>
                  <a:pt x="10706" y="1"/>
                </a:moveTo>
                <a:lnTo>
                  <a:pt x="10609" y="25"/>
                </a:lnTo>
                <a:lnTo>
                  <a:pt x="10560" y="49"/>
                </a:lnTo>
                <a:lnTo>
                  <a:pt x="10512" y="98"/>
                </a:lnTo>
                <a:lnTo>
                  <a:pt x="10487" y="171"/>
                </a:lnTo>
                <a:lnTo>
                  <a:pt x="10463" y="195"/>
                </a:lnTo>
                <a:lnTo>
                  <a:pt x="10414" y="268"/>
                </a:lnTo>
                <a:lnTo>
                  <a:pt x="10414" y="317"/>
                </a:lnTo>
                <a:lnTo>
                  <a:pt x="10414" y="390"/>
                </a:lnTo>
                <a:lnTo>
                  <a:pt x="10439" y="439"/>
                </a:lnTo>
                <a:lnTo>
                  <a:pt x="10487" y="487"/>
                </a:lnTo>
                <a:lnTo>
                  <a:pt x="10536" y="512"/>
                </a:lnTo>
                <a:lnTo>
                  <a:pt x="10585" y="536"/>
                </a:lnTo>
                <a:lnTo>
                  <a:pt x="10658" y="536"/>
                </a:lnTo>
                <a:lnTo>
                  <a:pt x="10779" y="682"/>
                </a:lnTo>
                <a:lnTo>
                  <a:pt x="10925" y="852"/>
                </a:lnTo>
                <a:lnTo>
                  <a:pt x="11023" y="1047"/>
                </a:lnTo>
                <a:lnTo>
                  <a:pt x="11144" y="1266"/>
                </a:lnTo>
                <a:lnTo>
                  <a:pt x="11315" y="1680"/>
                </a:lnTo>
                <a:lnTo>
                  <a:pt x="11485" y="2045"/>
                </a:lnTo>
                <a:lnTo>
                  <a:pt x="11728" y="2604"/>
                </a:lnTo>
                <a:lnTo>
                  <a:pt x="11947" y="3188"/>
                </a:lnTo>
                <a:lnTo>
                  <a:pt x="12045" y="3480"/>
                </a:lnTo>
                <a:lnTo>
                  <a:pt x="12142" y="3772"/>
                </a:lnTo>
                <a:lnTo>
                  <a:pt x="12215" y="4064"/>
                </a:lnTo>
                <a:lnTo>
                  <a:pt x="12264" y="4381"/>
                </a:lnTo>
                <a:lnTo>
                  <a:pt x="12288" y="4721"/>
                </a:lnTo>
                <a:lnTo>
                  <a:pt x="12288" y="5062"/>
                </a:lnTo>
                <a:lnTo>
                  <a:pt x="12288" y="5403"/>
                </a:lnTo>
                <a:lnTo>
                  <a:pt x="12264" y="5768"/>
                </a:lnTo>
                <a:lnTo>
                  <a:pt x="12215" y="6108"/>
                </a:lnTo>
                <a:lnTo>
                  <a:pt x="12166" y="6473"/>
                </a:lnTo>
                <a:lnTo>
                  <a:pt x="12069" y="6814"/>
                </a:lnTo>
                <a:lnTo>
                  <a:pt x="11996" y="7154"/>
                </a:lnTo>
                <a:lnTo>
                  <a:pt x="11874" y="7495"/>
                </a:lnTo>
                <a:lnTo>
                  <a:pt x="11753" y="7836"/>
                </a:lnTo>
                <a:lnTo>
                  <a:pt x="11607" y="8152"/>
                </a:lnTo>
                <a:lnTo>
                  <a:pt x="11461" y="8493"/>
                </a:lnTo>
                <a:lnTo>
                  <a:pt x="11290" y="8785"/>
                </a:lnTo>
                <a:lnTo>
                  <a:pt x="11096" y="9077"/>
                </a:lnTo>
                <a:lnTo>
                  <a:pt x="10901" y="9369"/>
                </a:lnTo>
                <a:lnTo>
                  <a:pt x="10682" y="9636"/>
                </a:lnTo>
                <a:lnTo>
                  <a:pt x="10463" y="9880"/>
                </a:lnTo>
                <a:lnTo>
                  <a:pt x="10220" y="10123"/>
                </a:lnTo>
                <a:lnTo>
                  <a:pt x="9952" y="10342"/>
                </a:lnTo>
                <a:lnTo>
                  <a:pt x="9684" y="10537"/>
                </a:lnTo>
                <a:lnTo>
                  <a:pt x="9125" y="10902"/>
                </a:lnTo>
                <a:lnTo>
                  <a:pt x="8516" y="11218"/>
                </a:lnTo>
                <a:lnTo>
                  <a:pt x="7884" y="11534"/>
                </a:lnTo>
                <a:lnTo>
                  <a:pt x="7543" y="11680"/>
                </a:lnTo>
                <a:lnTo>
                  <a:pt x="7202" y="11802"/>
                </a:lnTo>
                <a:lnTo>
                  <a:pt x="6862" y="11899"/>
                </a:lnTo>
                <a:lnTo>
                  <a:pt x="6521" y="11997"/>
                </a:lnTo>
                <a:lnTo>
                  <a:pt x="6156" y="12045"/>
                </a:lnTo>
                <a:lnTo>
                  <a:pt x="5791" y="12118"/>
                </a:lnTo>
                <a:lnTo>
                  <a:pt x="5426" y="12143"/>
                </a:lnTo>
                <a:lnTo>
                  <a:pt x="4696" y="12143"/>
                </a:lnTo>
                <a:lnTo>
                  <a:pt x="4331" y="12094"/>
                </a:lnTo>
                <a:lnTo>
                  <a:pt x="3966" y="12045"/>
                </a:lnTo>
                <a:lnTo>
                  <a:pt x="3601" y="11997"/>
                </a:lnTo>
                <a:lnTo>
                  <a:pt x="2896" y="11826"/>
                </a:lnTo>
                <a:lnTo>
                  <a:pt x="2555" y="11729"/>
                </a:lnTo>
                <a:lnTo>
                  <a:pt x="2239" y="11607"/>
                </a:lnTo>
                <a:lnTo>
                  <a:pt x="1922" y="11461"/>
                </a:lnTo>
                <a:lnTo>
                  <a:pt x="1630" y="11291"/>
                </a:lnTo>
                <a:lnTo>
                  <a:pt x="1338" y="11145"/>
                </a:lnTo>
                <a:lnTo>
                  <a:pt x="998" y="10950"/>
                </a:lnTo>
                <a:lnTo>
                  <a:pt x="852" y="10829"/>
                </a:lnTo>
                <a:lnTo>
                  <a:pt x="730" y="10707"/>
                </a:lnTo>
                <a:lnTo>
                  <a:pt x="633" y="10585"/>
                </a:lnTo>
                <a:lnTo>
                  <a:pt x="584" y="10415"/>
                </a:lnTo>
                <a:lnTo>
                  <a:pt x="560" y="10366"/>
                </a:lnTo>
                <a:lnTo>
                  <a:pt x="535" y="10342"/>
                </a:lnTo>
                <a:lnTo>
                  <a:pt x="462" y="10318"/>
                </a:lnTo>
                <a:lnTo>
                  <a:pt x="365" y="10342"/>
                </a:lnTo>
                <a:lnTo>
                  <a:pt x="316" y="10391"/>
                </a:lnTo>
                <a:lnTo>
                  <a:pt x="243" y="10366"/>
                </a:lnTo>
                <a:lnTo>
                  <a:pt x="146" y="10391"/>
                </a:lnTo>
                <a:lnTo>
                  <a:pt x="73" y="10439"/>
                </a:lnTo>
                <a:lnTo>
                  <a:pt x="0" y="10512"/>
                </a:lnTo>
                <a:lnTo>
                  <a:pt x="0" y="10561"/>
                </a:lnTo>
                <a:lnTo>
                  <a:pt x="0" y="10610"/>
                </a:lnTo>
                <a:lnTo>
                  <a:pt x="146" y="11048"/>
                </a:lnTo>
                <a:lnTo>
                  <a:pt x="316" y="11461"/>
                </a:lnTo>
                <a:lnTo>
                  <a:pt x="487" y="11875"/>
                </a:lnTo>
                <a:lnTo>
                  <a:pt x="681" y="12264"/>
                </a:lnTo>
                <a:lnTo>
                  <a:pt x="900" y="12629"/>
                </a:lnTo>
                <a:lnTo>
                  <a:pt x="1144" y="12994"/>
                </a:lnTo>
                <a:lnTo>
                  <a:pt x="1411" y="13359"/>
                </a:lnTo>
                <a:lnTo>
                  <a:pt x="1679" y="13676"/>
                </a:lnTo>
                <a:lnTo>
                  <a:pt x="1971" y="13992"/>
                </a:lnTo>
                <a:lnTo>
                  <a:pt x="2263" y="14308"/>
                </a:lnTo>
                <a:lnTo>
                  <a:pt x="2604" y="14600"/>
                </a:lnTo>
                <a:lnTo>
                  <a:pt x="2920" y="14868"/>
                </a:lnTo>
                <a:lnTo>
                  <a:pt x="3285" y="15135"/>
                </a:lnTo>
                <a:lnTo>
                  <a:pt x="3650" y="15379"/>
                </a:lnTo>
                <a:lnTo>
                  <a:pt x="4039" y="15598"/>
                </a:lnTo>
                <a:lnTo>
                  <a:pt x="4429" y="15817"/>
                </a:lnTo>
                <a:lnTo>
                  <a:pt x="4866" y="16036"/>
                </a:lnTo>
                <a:lnTo>
                  <a:pt x="5280" y="16230"/>
                </a:lnTo>
                <a:lnTo>
                  <a:pt x="5718" y="16376"/>
                </a:lnTo>
                <a:lnTo>
                  <a:pt x="6156" y="16522"/>
                </a:lnTo>
                <a:lnTo>
                  <a:pt x="6618" y="16644"/>
                </a:lnTo>
                <a:lnTo>
                  <a:pt x="7056" y="16717"/>
                </a:lnTo>
                <a:lnTo>
                  <a:pt x="7494" y="16790"/>
                </a:lnTo>
                <a:lnTo>
                  <a:pt x="7957" y="16839"/>
                </a:lnTo>
                <a:lnTo>
                  <a:pt x="8857" y="16839"/>
                </a:lnTo>
                <a:lnTo>
                  <a:pt x="9319" y="16814"/>
                </a:lnTo>
                <a:lnTo>
                  <a:pt x="9757" y="16741"/>
                </a:lnTo>
                <a:lnTo>
                  <a:pt x="10220" y="16668"/>
                </a:lnTo>
                <a:lnTo>
                  <a:pt x="10658" y="16571"/>
                </a:lnTo>
                <a:lnTo>
                  <a:pt x="11120" y="16425"/>
                </a:lnTo>
                <a:lnTo>
                  <a:pt x="11558" y="16279"/>
                </a:lnTo>
                <a:lnTo>
                  <a:pt x="11923" y="16133"/>
                </a:lnTo>
                <a:lnTo>
                  <a:pt x="12264" y="15987"/>
                </a:lnTo>
                <a:lnTo>
                  <a:pt x="12604" y="15817"/>
                </a:lnTo>
                <a:lnTo>
                  <a:pt x="12920" y="15622"/>
                </a:lnTo>
                <a:lnTo>
                  <a:pt x="13237" y="15427"/>
                </a:lnTo>
                <a:lnTo>
                  <a:pt x="13553" y="15208"/>
                </a:lnTo>
                <a:lnTo>
                  <a:pt x="13845" y="14990"/>
                </a:lnTo>
                <a:lnTo>
                  <a:pt x="14137" y="14746"/>
                </a:lnTo>
                <a:lnTo>
                  <a:pt x="14405" y="14479"/>
                </a:lnTo>
                <a:lnTo>
                  <a:pt x="14672" y="14211"/>
                </a:lnTo>
                <a:lnTo>
                  <a:pt x="14940" y="13943"/>
                </a:lnTo>
                <a:lnTo>
                  <a:pt x="15183" y="13651"/>
                </a:lnTo>
                <a:lnTo>
                  <a:pt x="15402" y="13359"/>
                </a:lnTo>
                <a:lnTo>
                  <a:pt x="15621" y="13043"/>
                </a:lnTo>
                <a:lnTo>
                  <a:pt x="15840" y="12727"/>
                </a:lnTo>
                <a:lnTo>
                  <a:pt x="16035" y="12410"/>
                </a:lnTo>
                <a:lnTo>
                  <a:pt x="16205" y="12070"/>
                </a:lnTo>
                <a:lnTo>
                  <a:pt x="16376" y="11705"/>
                </a:lnTo>
                <a:lnTo>
                  <a:pt x="16546" y="11340"/>
                </a:lnTo>
                <a:lnTo>
                  <a:pt x="16668" y="10975"/>
                </a:lnTo>
                <a:lnTo>
                  <a:pt x="16911" y="10220"/>
                </a:lnTo>
                <a:lnTo>
                  <a:pt x="17106" y="9466"/>
                </a:lnTo>
                <a:lnTo>
                  <a:pt x="17154" y="9101"/>
                </a:lnTo>
                <a:lnTo>
                  <a:pt x="17179" y="8663"/>
                </a:lnTo>
                <a:lnTo>
                  <a:pt x="17179" y="8176"/>
                </a:lnTo>
                <a:lnTo>
                  <a:pt x="17179" y="7665"/>
                </a:lnTo>
                <a:lnTo>
                  <a:pt x="17106" y="6717"/>
                </a:lnTo>
                <a:lnTo>
                  <a:pt x="17057" y="6352"/>
                </a:lnTo>
                <a:lnTo>
                  <a:pt x="17008" y="6108"/>
                </a:lnTo>
                <a:lnTo>
                  <a:pt x="16814" y="5524"/>
                </a:lnTo>
                <a:lnTo>
                  <a:pt x="16619" y="4965"/>
                </a:lnTo>
                <a:lnTo>
                  <a:pt x="16376" y="4429"/>
                </a:lnTo>
                <a:lnTo>
                  <a:pt x="16108" y="3918"/>
                </a:lnTo>
                <a:lnTo>
                  <a:pt x="15816" y="3432"/>
                </a:lnTo>
                <a:lnTo>
                  <a:pt x="15475" y="2969"/>
                </a:lnTo>
                <a:lnTo>
                  <a:pt x="15110" y="2507"/>
                </a:lnTo>
                <a:lnTo>
                  <a:pt x="14697" y="2093"/>
                </a:lnTo>
                <a:lnTo>
                  <a:pt x="14283" y="1704"/>
                </a:lnTo>
                <a:lnTo>
                  <a:pt x="13845" y="1363"/>
                </a:lnTo>
                <a:lnTo>
                  <a:pt x="13358" y="1023"/>
                </a:lnTo>
                <a:lnTo>
                  <a:pt x="12872" y="706"/>
                </a:lnTo>
                <a:lnTo>
                  <a:pt x="12361" y="439"/>
                </a:lnTo>
                <a:lnTo>
                  <a:pt x="12093" y="341"/>
                </a:lnTo>
                <a:lnTo>
                  <a:pt x="11826" y="244"/>
                </a:lnTo>
                <a:lnTo>
                  <a:pt x="11558" y="147"/>
                </a:lnTo>
                <a:lnTo>
                  <a:pt x="11266" y="98"/>
                </a:lnTo>
                <a:lnTo>
                  <a:pt x="10998" y="49"/>
                </a:lnTo>
                <a:lnTo>
                  <a:pt x="10706" y="1"/>
                </a:lnTo>
                <a:close/>
              </a:path>
            </a:pathLst>
          </a:custGeom>
          <a:solidFill>
            <a:srgbClr val="4032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66">
            <a:extLst>
              <a:ext uri="{FF2B5EF4-FFF2-40B4-BE49-F238E27FC236}">
                <a16:creationId xmlns:a16="http://schemas.microsoft.com/office/drawing/2014/main" id="{651DDBE8-6E63-4178-A897-9EBD1792F642}"/>
              </a:ext>
            </a:extLst>
          </p:cNvPr>
          <p:cNvSpPr/>
          <p:nvPr/>
        </p:nvSpPr>
        <p:spPr>
          <a:xfrm>
            <a:off x="1269304" y="114929"/>
            <a:ext cx="338774" cy="329202"/>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4032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66">
            <a:extLst>
              <a:ext uri="{FF2B5EF4-FFF2-40B4-BE49-F238E27FC236}">
                <a16:creationId xmlns:a16="http://schemas.microsoft.com/office/drawing/2014/main" id="{C934887D-C739-429E-A998-57AFF7174080}"/>
              </a:ext>
            </a:extLst>
          </p:cNvPr>
          <p:cNvSpPr/>
          <p:nvPr/>
        </p:nvSpPr>
        <p:spPr>
          <a:xfrm>
            <a:off x="366288" y="448641"/>
            <a:ext cx="338774" cy="329202"/>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4032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 name="Text Placeholder 1">
            <a:extLst>
              <a:ext uri="{FF2B5EF4-FFF2-40B4-BE49-F238E27FC236}">
                <a16:creationId xmlns:a16="http://schemas.microsoft.com/office/drawing/2014/main" id="{99E81E72-9849-4D5C-AE1F-8F989C84160C}"/>
              </a:ext>
            </a:extLst>
          </p:cNvPr>
          <p:cNvSpPr>
            <a:spLocks noGrp="1"/>
          </p:cNvSpPr>
          <p:nvPr>
            <p:ph type="body" idx="4294967295"/>
          </p:nvPr>
        </p:nvSpPr>
        <p:spPr>
          <a:xfrm>
            <a:off x="-1" y="763675"/>
            <a:ext cx="9144000" cy="4379825"/>
          </a:xfrm>
        </p:spPr>
        <p:txBody>
          <a:bodyPr/>
          <a:lstStyle/>
          <a:p>
            <a:r>
              <a:rPr lang="ro-RO" sz="1600"/>
              <a:t>Cu lungimea de 6.853 km, fluviul Nil este primul fluviu ca lungime din lume.</a:t>
            </a:r>
          </a:p>
          <a:p>
            <a:r>
              <a:rPr lang="en-US" sz="1600"/>
              <a:t>Nilul a fost un element vital regiunii de-a lungul istoriei.</a:t>
            </a:r>
            <a:r>
              <a:rPr lang="ro-RO" sz="1600"/>
              <a:t> </a:t>
            </a:r>
            <a:r>
              <a:rPr lang="en-US" sz="1600"/>
              <a:t>Lunca fertilă a Nilului a oferit oamenilor posibilitatea de a dezvolta o economie agricolă stabilă și o societate complexă, centralizată, care a devenit o piatră de temelie în istoria civilizației umane.</a:t>
            </a:r>
            <a:r>
              <a:rPr lang="ro-RO" sz="1600"/>
              <a:t> </a:t>
            </a:r>
          </a:p>
          <a:p>
            <a:r>
              <a:rPr lang="ro-RO" sz="1600"/>
              <a:t>Câmpia roditoare din vale a dezvoltat agricultura prin inundațiile sale; prin nămolul transportat s-a îmbunătățit fertilitatea solului. A fost o cale de transport importantă, înlesnind legăturile comerciale din sudul Egiptului cu Siria și Palestina. A favorizat construirea piramidelor din "Egiptul de nord" prin transportul pe apă a blocurilor imense de piatră care proveneau din "Egiptul de sud”.</a:t>
            </a:r>
          </a:p>
          <a:p>
            <a:r>
              <a:rPr lang="ro-RO" sz="1600"/>
              <a:t>Egiptenii au învățat cum să canalizeze apa Nilului spre dealuri, și astfel au construit aparate ingenioase cum ar fi Șaduful sau Spirala lui Arhimede. Cu ajutorul stelelor au aflat data începutului revărsării, căpatând cunoștințe astronomice, iar pentru că apa și câmpiile trebuiau măsurate exact pentru a calcula cum să canalizeze apa, ei au pus bazele geometriei.</a:t>
            </a:r>
          </a:p>
        </p:txBody>
      </p:sp>
      <p:sp>
        <p:nvSpPr>
          <p:cNvPr id="48" name="Shape 48"/>
          <p:cNvSpPr txBox="1">
            <a:spLocks noGrp="1"/>
          </p:cNvSpPr>
          <p:nvPr>
            <p:ph type="title" idx="4294967295"/>
          </p:nvPr>
        </p:nvSpPr>
        <p:spPr>
          <a:xfrm>
            <a:off x="1887536" y="0"/>
            <a:ext cx="5368925" cy="85725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ro-RO" sz="3600"/>
              <a:t>NILUL</a:t>
            </a:r>
            <a:endParaRPr sz="3600" dirty="0"/>
          </a:p>
        </p:txBody>
      </p:sp>
    </p:spTree>
    <p:extLst>
      <p:ext uri="{BB962C8B-B14F-4D97-AF65-F5344CB8AC3E}">
        <p14:creationId xmlns:p14="http://schemas.microsoft.com/office/powerpoint/2010/main" val="3900718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7" name="Picture 6">
            <a:extLst>
              <a:ext uri="{FF2B5EF4-FFF2-40B4-BE49-F238E27FC236}">
                <a16:creationId xmlns:a16="http://schemas.microsoft.com/office/drawing/2014/main" id="{D8E1A6A9-1581-4996-95DE-ACFB912D9BE5}"/>
              </a:ext>
            </a:extLst>
          </p:cNvPr>
          <p:cNvPicPr>
            <a:picLocks noChangeAspect="1"/>
          </p:cNvPicPr>
          <p:nvPr/>
        </p:nvPicPr>
        <p:blipFill>
          <a:blip r:embed="rId3"/>
          <a:stretch>
            <a:fillRect/>
          </a:stretch>
        </p:blipFill>
        <p:spPr>
          <a:xfrm>
            <a:off x="0" y="0"/>
            <a:ext cx="6286500" cy="5143500"/>
          </a:xfrm>
          <a:prstGeom prst="rect">
            <a:avLst/>
          </a:prstGeom>
        </p:spPr>
      </p:pic>
      <p:pic>
        <p:nvPicPr>
          <p:cNvPr id="11" name="Picture 10">
            <a:extLst>
              <a:ext uri="{FF2B5EF4-FFF2-40B4-BE49-F238E27FC236}">
                <a16:creationId xmlns:a16="http://schemas.microsoft.com/office/drawing/2014/main" id="{DDF5E327-F274-4198-90A9-47A0C8E99E2C}"/>
              </a:ext>
            </a:extLst>
          </p:cNvPr>
          <p:cNvPicPr>
            <a:picLocks noChangeAspect="1"/>
          </p:cNvPicPr>
          <p:nvPr/>
        </p:nvPicPr>
        <p:blipFill>
          <a:blip r:embed="rId4"/>
          <a:stretch>
            <a:fillRect/>
          </a:stretch>
        </p:blipFill>
        <p:spPr>
          <a:xfrm>
            <a:off x="6286500" y="1"/>
            <a:ext cx="2857500" cy="5143498"/>
          </a:xfrm>
          <a:prstGeom prst="rect">
            <a:avLst/>
          </a:prstGeom>
        </p:spPr>
      </p:pic>
      <p:sp>
        <p:nvSpPr>
          <p:cNvPr id="14" name="Shape 115">
            <a:extLst>
              <a:ext uri="{FF2B5EF4-FFF2-40B4-BE49-F238E27FC236}">
                <a16:creationId xmlns:a16="http://schemas.microsoft.com/office/drawing/2014/main" id="{A24C7E1A-58CB-4342-BDAA-DF26A45DD2C4}"/>
              </a:ext>
            </a:extLst>
          </p:cNvPr>
          <p:cNvSpPr/>
          <p:nvPr/>
        </p:nvSpPr>
        <p:spPr>
          <a:xfrm>
            <a:off x="0" y="14237"/>
            <a:ext cx="1678075" cy="510433"/>
          </a:xfrm>
          <a:prstGeom prst="rect">
            <a:avLst/>
          </a:prstGeom>
          <a:solidFill>
            <a:srgbClr val="FFFFFF">
              <a:alpha val="53460"/>
            </a:srgbClr>
          </a:solidFill>
          <a:ln w="28575" cap="flat" cmpd="sng">
            <a:solidFill>
              <a:srgbClr val="403228"/>
            </a:solidFill>
            <a:prstDash val="solid"/>
            <a:miter lim="8000"/>
            <a:headEnd type="none" w="med" len="med"/>
            <a:tailEnd type="none" w="med" len="med"/>
          </a:ln>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ro-RO" sz="2400">
                <a:solidFill>
                  <a:srgbClr val="1D1D1B"/>
                </a:solidFill>
                <a:latin typeface="Cinzel"/>
                <a:ea typeface="Cinzel"/>
                <a:cs typeface="Cinzel"/>
                <a:sym typeface="Cinzel"/>
              </a:rPr>
              <a:t>Nilul</a:t>
            </a:r>
            <a:endParaRPr>
              <a:solidFill>
                <a:srgbClr val="1D1D1B"/>
              </a:solidFill>
            </a:endParaRPr>
          </a:p>
        </p:txBody>
      </p:sp>
      <p:sp>
        <p:nvSpPr>
          <p:cNvPr id="16" name="Shape 255">
            <a:extLst>
              <a:ext uri="{FF2B5EF4-FFF2-40B4-BE49-F238E27FC236}">
                <a16:creationId xmlns:a16="http://schemas.microsoft.com/office/drawing/2014/main" id="{632B2363-04CB-43BE-9B9D-093D72FBBCB0}"/>
              </a:ext>
            </a:extLst>
          </p:cNvPr>
          <p:cNvSpPr/>
          <p:nvPr/>
        </p:nvSpPr>
        <p:spPr>
          <a:xfrm>
            <a:off x="1055075" y="100482"/>
            <a:ext cx="522516" cy="337942"/>
          </a:xfrm>
          <a:custGeom>
            <a:avLst/>
            <a:gdLst/>
            <a:ahLst/>
            <a:cxnLst/>
            <a:rect l="0" t="0" r="0" b="0"/>
            <a:pathLst>
              <a:path w="18981" h="16766" extrusionOk="0">
                <a:moveTo>
                  <a:pt x="5451" y="5475"/>
                </a:moveTo>
                <a:lnTo>
                  <a:pt x="5257" y="5548"/>
                </a:lnTo>
                <a:lnTo>
                  <a:pt x="5159" y="5597"/>
                </a:lnTo>
                <a:lnTo>
                  <a:pt x="5062" y="5670"/>
                </a:lnTo>
                <a:lnTo>
                  <a:pt x="5013" y="5743"/>
                </a:lnTo>
                <a:lnTo>
                  <a:pt x="4965" y="5816"/>
                </a:lnTo>
                <a:lnTo>
                  <a:pt x="4940" y="5889"/>
                </a:lnTo>
                <a:lnTo>
                  <a:pt x="4965" y="5962"/>
                </a:lnTo>
                <a:lnTo>
                  <a:pt x="5013" y="6011"/>
                </a:lnTo>
                <a:lnTo>
                  <a:pt x="5086" y="6059"/>
                </a:lnTo>
                <a:lnTo>
                  <a:pt x="5208" y="6059"/>
                </a:lnTo>
                <a:lnTo>
                  <a:pt x="5354" y="6035"/>
                </a:lnTo>
                <a:lnTo>
                  <a:pt x="5476" y="6011"/>
                </a:lnTo>
                <a:lnTo>
                  <a:pt x="5695" y="6011"/>
                </a:lnTo>
                <a:lnTo>
                  <a:pt x="5792" y="5986"/>
                </a:lnTo>
                <a:lnTo>
                  <a:pt x="5865" y="5913"/>
                </a:lnTo>
                <a:lnTo>
                  <a:pt x="5914" y="5816"/>
                </a:lnTo>
                <a:lnTo>
                  <a:pt x="5938" y="5743"/>
                </a:lnTo>
                <a:lnTo>
                  <a:pt x="5938" y="5694"/>
                </a:lnTo>
                <a:lnTo>
                  <a:pt x="5889" y="5573"/>
                </a:lnTo>
                <a:lnTo>
                  <a:pt x="5792" y="5500"/>
                </a:lnTo>
                <a:lnTo>
                  <a:pt x="5670" y="5475"/>
                </a:lnTo>
                <a:close/>
                <a:moveTo>
                  <a:pt x="4575" y="5986"/>
                </a:moveTo>
                <a:lnTo>
                  <a:pt x="4454" y="6011"/>
                </a:lnTo>
                <a:lnTo>
                  <a:pt x="4356" y="6035"/>
                </a:lnTo>
                <a:lnTo>
                  <a:pt x="4259" y="6084"/>
                </a:lnTo>
                <a:lnTo>
                  <a:pt x="4113" y="6205"/>
                </a:lnTo>
                <a:lnTo>
                  <a:pt x="4040" y="6254"/>
                </a:lnTo>
                <a:lnTo>
                  <a:pt x="3991" y="6351"/>
                </a:lnTo>
                <a:lnTo>
                  <a:pt x="3967" y="6424"/>
                </a:lnTo>
                <a:lnTo>
                  <a:pt x="3991" y="6522"/>
                </a:lnTo>
                <a:lnTo>
                  <a:pt x="4064" y="6570"/>
                </a:lnTo>
                <a:lnTo>
                  <a:pt x="4162" y="6619"/>
                </a:lnTo>
                <a:lnTo>
                  <a:pt x="4283" y="6595"/>
                </a:lnTo>
                <a:lnTo>
                  <a:pt x="4429" y="6546"/>
                </a:lnTo>
                <a:lnTo>
                  <a:pt x="4527" y="6522"/>
                </a:lnTo>
                <a:lnTo>
                  <a:pt x="4551" y="6497"/>
                </a:lnTo>
                <a:lnTo>
                  <a:pt x="4648" y="6473"/>
                </a:lnTo>
                <a:lnTo>
                  <a:pt x="4721" y="6424"/>
                </a:lnTo>
                <a:lnTo>
                  <a:pt x="4794" y="6327"/>
                </a:lnTo>
                <a:lnTo>
                  <a:pt x="4794" y="6205"/>
                </a:lnTo>
                <a:lnTo>
                  <a:pt x="4770" y="6108"/>
                </a:lnTo>
                <a:lnTo>
                  <a:pt x="4673" y="6035"/>
                </a:lnTo>
                <a:lnTo>
                  <a:pt x="4575" y="5986"/>
                </a:lnTo>
                <a:close/>
                <a:moveTo>
                  <a:pt x="7593" y="5962"/>
                </a:moveTo>
                <a:lnTo>
                  <a:pt x="7495" y="6011"/>
                </a:lnTo>
                <a:lnTo>
                  <a:pt x="7447" y="6059"/>
                </a:lnTo>
                <a:lnTo>
                  <a:pt x="7398" y="6132"/>
                </a:lnTo>
                <a:lnTo>
                  <a:pt x="7398" y="6181"/>
                </a:lnTo>
                <a:lnTo>
                  <a:pt x="7422" y="6254"/>
                </a:lnTo>
                <a:lnTo>
                  <a:pt x="7520" y="6351"/>
                </a:lnTo>
                <a:lnTo>
                  <a:pt x="7593" y="6424"/>
                </a:lnTo>
                <a:lnTo>
                  <a:pt x="7641" y="6449"/>
                </a:lnTo>
                <a:lnTo>
                  <a:pt x="7666" y="6473"/>
                </a:lnTo>
                <a:lnTo>
                  <a:pt x="7690" y="6497"/>
                </a:lnTo>
                <a:lnTo>
                  <a:pt x="7714" y="6546"/>
                </a:lnTo>
                <a:lnTo>
                  <a:pt x="7763" y="6619"/>
                </a:lnTo>
                <a:lnTo>
                  <a:pt x="7787" y="6668"/>
                </a:lnTo>
                <a:lnTo>
                  <a:pt x="7812" y="6692"/>
                </a:lnTo>
                <a:lnTo>
                  <a:pt x="7909" y="6741"/>
                </a:lnTo>
                <a:lnTo>
                  <a:pt x="8031" y="6741"/>
                </a:lnTo>
                <a:lnTo>
                  <a:pt x="8128" y="6716"/>
                </a:lnTo>
                <a:lnTo>
                  <a:pt x="8201" y="6643"/>
                </a:lnTo>
                <a:lnTo>
                  <a:pt x="8250" y="6546"/>
                </a:lnTo>
                <a:lnTo>
                  <a:pt x="8250" y="6449"/>
                </a:lnTo>
                <a:lnTo>
                  <a:pt x="8225" y="6351"/>
                </a:lnTo>
                <a:lnTo>
                  <a:pt x="8177" y="6254"/>
                </a:lnTo>
                <a:lnTo>
                  <a:pt x="8104" y="6181"/>
                </a:lnTo>
                <a:lnTo>
                  <a:pt x="8006" y="6108"/>
                </a:lnTo>
                <a:lnTo>
                  <a:pt x="7909" y="6035"/>
                </a:lnTo>
                <a:lnTo>
                  <a:pt x="7812" y="5986"/>
                </a:lnTo>
                <a:lnTo>
                  <a:pt x="7690" y="5962"/>
                </a:lnTo>
                <a:close/>
                <a:moveTo>
                  <a:pt x="3578" y="6741"/>
                </a:moveTo>
                <a:lnTo>
                  <a:pt x="3456" y="6765"/>
                </a:lnTo>
                <a:lnTo>
                  <a:pt x="3359" y="6814"/>
                </a:lnTo>
                <a:lnTo>
                  <a:pt x="3286" y="6887"/>
                </a:lnTo>
                <a:lnTo>
                  <a:pt x="3189" y="6960"/>
                </a:lnTo>
                <a:lnTo>
                  <a:pt x="3140" y="7081"/>
                </a:lnTo>
                <a:lnTo>
                  <a:pt x="3091" y="7179"/>
                </a:lnTo>
                <a:lnTo>
                  <a:pt x="3067" y="7300"/>
                </a:lnTo>
                <a:lnTo>
                  <a:pt x="3067" y="7398"/>
                </a:lnTo>
                <a:lnTo>
                  <a:pt x="3091" y="7446"/>
                </a:lnTo>
                <a:lnTo>
                  <a:pt x="3116" y="7471"/>
                </a:lnTo>
                <a:lnTo>
                  <a:pt x="3189" y="7519"/>
                </a:lnTo>
                <a:lnTo>
                  <a:pt x="3286" y="7544"/>
                </a:lnTo>
                <a:lnTo>
                  <a:pt x="3359" y="7519"/>
                </a:lnTo>
                <a:lnTo>
                  <a:pt x="3481" y="7446"/>
                </a:lnTo>
                <a:lnTo>
                  <a:pt x="3554" y="7325"/>
                </a:lnTo>
                <a:lnTo>
                  <a:pt x="3627" y="7276"/>
                </a:lnTo>
                <a:lnTo>
                  <a:pt x="3651" y="7252"/>
                </a:lnTo>
                <a:lnTo>
                  <a:pt x="3700" y="7227"/>
                </a:lnTo>
                <a:lnTo>
                  <a:pt x="3773" y="7179"/>
                </a:lnTo>
                <a:lnTo>
                  <a:pt x="3821" y="7106"/>
                </a:lnTo>
                <a:lnTo>
                  <a:pt x="3821" y="7033"/>
                </a:lnTo>
                <a:lnTo>
                  <a:pt x="3821" y="6935"/>
                </a:lnTo>
                <a:lnTo>
                  <a:pt x="3797" y="6862"/>
                </a:lnTo>
                <a:lnTo>
                  <a:pt x="3724" y="6789"/>
                </a:lnTo>
                <a:lnTo>
                  <a:pt x="3651" y="6765"/>
                </a:lnTo>
                <a:lnTo>
                  <a:pt x="3578" y="6741"/>
                </a:lnTo>
                <a:close/>
                <a:moveTo>
                  <a:pt x="16863" y="4526"/>
                </a:moveTo>
                <a:lnTo>
                  <a:pt x="16766" y="4575"/>
                </a:lnTo>
                <a:lnTo>
                  <a:pt x="16693" y="4624"/>
                </a:lnTo>
                <a:lnTo>
                  <a:pt x="16620" y="4697"/>
                </a:lnTo>
                <a:lnTo>
                  <a:pt x="16498" y="4843"/>
                </a:lnTo>
                <a:lnTo>
                  <a:pt x="16401" y="5037"/>
                </a:lnTo>
                <a:lnTo>
                  <a:pt x="16158" y="5500"/>
                </a:lnTo>
                <a:lnTo>
                  <a:pt x="15914" y="5962"/>
                </a:lnTo>
                <a:lnTo>
                  <a:pt x="15647" y="5816"/>
                </a:lnTo>
                <a:lnTo>
                  <a:pt x="15501" y="5719"/>
                </a:lnTo>
                <a:lnTo>
                  <a:pt x="15355" y="5670"/>
                </a:lnTo>
                <a:lnTo>
                  <a:pt x="15233" y="5646"/>
                </a:lnTo>
                <a:lnTo>
                  <a:pt x="15087" y="5597"/>
                </a:lnTo>
                <a:lnTo>
                  <a:pt x="15038" y="5573"/>
                </a:lnTo>
                <a:lnTo>
                  <a:pt x="15014" y="5573"/>
                </a:lnTo>
                <a:lnTo>
                  <a:pt x="14917" y="5621"/>
                </a:lnTo>
                <a:lnTo>
                  <a:pt x="14892" y="5646"/>
                </a:lnTo>
                <a:lnTo>
                  <a:pt x="14844" y="5694"/>
                </a:lnTo>
                <a:lnTo>
                  <a:pt x="14844" y="5767"/>
                </a:lnTo>
                <a:lnTo>
                  <a:pt x="14868" y="5840"/>
                </a:lnTo>
                <a:lnTo>
                  <a:pt x="14892" y="5913"/>
                </a:lnTo>
                <a:lnTo>
                  <a:pt x="15087" y="6059"/>
                </a:lnTo>
                <a:lnTo>
                  <a:pt x="15282" y="6181"/>
                </a:lnTo>
                <a:lnTo>
                  <a:pt x="15671" y="6424"/>
                </a:lnTo>
                <a:lnTo>
                  <a:pt x="15355" y="6984"/>
                </a:lnTo>
                <a:lnTo>
                  <a:pt x="15160" y="7252"/>
                </a:lnTo>
                <a:lnTo>
                  <a:pt x="14965" y="7519"/>
                </a:lnTo>
                <a:lnTo>
                  <a:pt x="14941" y="7592"/>
                </a:lnTo>
                <a:lnTo>
                  <a:pt x="14941" y="7641"/>
                </a:lnTo>
                <a:lnTo>
                  <a:pt x="14941" y="7714"/>
                </a:lnTo>
                <a:lnTo>
                  <a:pt x="14965" y="7763"/>
                </a:lnTo>
                <a:lnTo>
                  <a:pt x="15014" y="7836"/>
                </a:lnTo>
                <a:lnTo>
                  <a:pt x="15063" y="7860"/>
                </a:lnTo>
                <a:lnTo>
                  <a:pt x="15111" y="7884"/>
                </a:lnTo>
                <a:lnTo>
                  <a:pt x="15184" y="7909"/>
                </a:lnTo>
                <a:lnTo>
                  <a:pt x="15257" y="7884"/>
                </a:lnTo>
                <a:lnTo>
                  <a:pt x="15355" y="7860"/>
                </a:lnTo>
                <a:lnTo>
                  <a:pt x="15501" y="7763"/>
                </a:lnTo>
                <a:lnTo>
                  <a:pt x="15622" y="7641"/>
                </a:lnTo>
                <a:lnTo>
                  <a:pt x="15744" y="7471"/>
                </a:lnTo>
                <a:lnTo>
                  <a:pt x="15866" y="7276"/>
                </a:lnTo>
                <a:lnTo>
                  <a:pt x="15963" y="7081"/>
                </a:lnTo>
                <a:lnTo>
                  <a:pt x="16133" y="6716"/>
                </a:lnTo>
                <a:lnTo>
                  <a:pt x="16328" y="6862"/>
                </a:lnTo>
                <a:lnTo>
                  <a:pt x="16523" y="7008"/>
                </a:lnTo>
                <a:lnTo>
                  <a:pt x="16742" y="7106"/>
                </a:lnTo>
                <a:lnTo>
                  <a:pt x="16839" y="7130"/>
                </a:lnTo>
                <a:lnTo>
                  <a:pt x="16961" y="7154"/>
                </a:lnTo>
                <a:lnTo>
                  <a:pt x="17034" y="7130"/>
                </a:lnTo>
                <a:lnTo>
                  <a:pt x="17082" y="7106"/>
                </a:lnTo>
                <a:lnTo>
                  <a:pt x="17131" y="7057"/>
                </a:lnTo>
                <a:lnTo>
                  <a:pt x="17155" y="7008"/>
                </a:lnTo>
                <a:lnTo>
                  <a:pt x="17180" y="6960"/>
                </a:lnTo>
                <a:lnTo>
                  <a:pt x="17180" y="6887"/>
                </a:lnTo>
                <a:lnTo>
                  <a:pt x="17155" y="6814"/>
                </a:lnTo>
                <a:lnTo>
                  <a:pt x="17131" y="6765"/>
                </a:lnTo>
                <a:lnTo>
                  <a:pt x="16961" y="6619"/>
                </a:lnTo>
                <a:lnTo>
                  <a:pt x="16766" y="6497"/>
                </a:lnTo>
                <a:lnTo>
                  <a:pt x="16377" y="6254"/>
                </a:lnTo>
                <a:lnTo>
                  <a:pt x="16644" y="5670"/>
                </a:lnTo>
                <a:lnTo>
                  <a:pt x="16766" y="5427"/>
                </a:lnTo>
                <a:lnTo>
                  <a:pt x="16912" y="5183"/>
                </a:lnTo>
                <a:lnTo>
                  <a:pt x="17034" y="4916"/>
                </a:lnTo>
                <a:lnTo>
                  <a:pt x="17082" y="4770"/>
                </a:lnTo>
                <a:lnTo>
                  <a:pt x="17082" y="4648"/>
                </a:lnTo>
                <a:lnTo>
                  <a:pt x="17082" y="4599"/>
                </a:lnTo>
                <a:lnTo>
                  <a:pt x="17058" y="4551"/>
                </a:lnTo>
                <a:lnTo>
                  <a:pt x="17009" y="4526"/>
                </a:lnTo>
                <a:close/>
                <a:moveTo>
                  <a:pt x="8420" y="6838"/>
                </a:moveTo>
                <a:lnTo>
                  <a:pt x="8371" y="6862"/>
                </a:lnTo>
                <a:lnTo>
                  <a:pt x="8298" y="6911"/>
                </a:lnTo>
                <a:lnTo>
                  <a:pt x="8274" y="6984"/>
                </a:lnTo>
                <a:lnTo>
                  <a:pt x="8250" y="7081"/>
                </a:lnTo>
                <a:lnTo>
                  <a:pt x="8274" y="7179"/>
                </a:lnTo>
                <a:lnTo>
                  <a:pt x="8298" y="7276"/>
                </a:lnTo>
                <a:lnTo>
                  <a:pt x="8347" y="7373"/>
                </a:lnTo>
                <a:lnTo>
                  <a:pt x="8420" y="7519"/>
                </a:lnTo>
                <a:lnTo>
                  <a:pt x="8444" y="7665"/>
                </a:lnTo>
                <a:lnTo>
                  <a:pt x="8444" y="7763"/>
                </a:lnTo>
                <a:lnTo>
                  <a:pt x="8493" y="7836"/>
                </a:lnTo>
                <a:lnTo>
                  <a:pt x="8566" y="7909"/>
                </a:lnTo>
                <a:lnTo>
                  <a:pt x="8663" y="7933"/>
                </a:lnTo>
                <a:lnTo>
                  <a:pt x="8761" y="7957"/>
                </a:lnTo>
                <a:lnTo>
                  <a:pt x="8882" y="7909"/>
                </a:lnTo>
                <a:lnTo>
                  <a:pt x="8980" y="7836"/>
                </a:lnTo>
                <a:lnTo>
                  <a:pt x="9004" y="7787"/>
                </a:lnTo>
                <a:lnTo>
                  <a:pt x="9028" y="7738"/>
                </a:lnTo>
                <a:lnTo>
                  <a:pt x="9028" y="7592"/>
                </a:lnTo>
                <a:lnTo>
                  <a:pt x="9004" y="7446"/>
                </a:lnTo>
                <a:lnTo>
                  <a:pt x="8955" y="7325"/>
                </a:lnTo>
                <a:lnTo>
                  <a:pt x="8882" y="7179"/>
                </a:lnTo>
                <a:lnTo>
                  <a:pt x="8809" y="7057"/>
                </a:lnTo>
                <a:lnTo>
                  <a:pt x="8712" y="6960"/>
                </a:lnTo>
                <a:lnTo>
                  <a:pt x="8663" y="6911"/>
                </a:lnTo>
                <a:lnTo>
                  <a:pt x="8615" y="6862"/>
                </a:lnTo>
                <a:lnTo>
                  <a:pt x="8542" y="6838"/>
                </a:lnTo>
                <a:close/>
                <a:moveTo>
                  <a:pt x="16255" y="7495"/>
                </a:moveTo>
                <a:lnTo>
                  <a:pt x="16206" y="7544"/>
                </a:lnTo>
                <a:lnTo>
                  <a:pt x="16158" y="7592"/>
                </a:lnTo>
                <a:lnTo>
                  <a:pt x="16158" y="7714"/>
                </a:lnTo>
                <a:lnTo>
                  <a:pt x="16158" y="7836"/>
                </a:lnTo>
                <a:lnTo>
                  <a:pt x="16206" y="7982"/>
                </a:lnTo>
                <a:lnTo>
                  <a:pt x="16231" y="8030"/>
                </a:lnTo>
                <a:lnTo>
                  <a:pt x="16279" y="8079"/>
                </a:lnTo>
                <a:lnTo>
                  <a:pt x="16304" y="8103"/>
                </a:lnTo>
                <a:lnTo>
                  <a:pt x="16377" y="8128"/>
                </a:lnTo>
                <a:lnTo>
                  <a:pt x="16474" y="8128"/>
                </a:lnTo>
                <a:lnTo>
                  <a:pt x="16523" y="8103"/>
                </a:lnTo>
                <a:lnTo>
                  <a:pt x="16547" y="8055"/>
                </a:lnTo>
                <a:lnTo>
                  <a:pt x="16571" y="8006"/>
                </a:lnTo>
                <a:lnTo>
                  <a:pt x="16571" y="7957"/>
                </a:lnTo>
                <a:lnTo>
                  <a:pt x="16547" y="7836"/>
                </a:lnTo>
                <a:lnTo>
                  <a:pt x="16523" y="7738"/>
                </a:lnTo>
                <a:lnTo>
                  <a:pt x="16474" y="7641"/>
                </a:lnTo>
                <a:lnTo>
                  <a:pt x="16401" y="7544"/>
                </a:lnTo>
                <a:lnTo>
                  <a:pt x="16328" y="7495"/>
                </a:lnTo>
                <a:close/>
                <a:moveTo>
                  <a:pt x="2897" y="7836"/>
                </a:moveTo>
                <a:lnTo>
                  <a:pt x="2799" y="7860"/>
                </a:lnTo>
                <a:lnTo>
                  <a:pt x="2702" y="7909"/>
                </a:lnTo>
                <a:lnTo>
                  <a:pt x="2629" y="7982"/>
                </a:lnTo>
                <a:lnTo>
                  <a:pt x="2556" y="8079"/>
                </a:lnTo>
                <a:lnTo>
                  <a:pt x="2507" y="8201"/>
                </a:lnTo>
                <a:lnTo>
                  <a:pt x="2507" y="8347"/>
                </a:lnTo>
                <a:lnTo>
                  <a:pt x="2507" y="8468"/>
                </a:lnTo>
                <a:lnTo>
                  <a:pt x="2556" y="8517"/>
                </a:lnTo>
                <a:lnTo>
                  <a:pt x="2580" y="8566"/>
                </a:lnTo>
                <a:lnTo>
                  <a:pt x="2678" y="8614"/>
                </a:lnTo>
                <a:lnTo>
                  <a:pt x="2799" y="8614"/>
                </a:lnTo>
                <a:lnTo>
                  <a:pt x="2848" y="8590"/>
                </a:lnTo>
                <a:lnTo>
                  <a:pt x="2897" y="8566"/>
                </a:lnTo>
                <a:lnTo>
                  <a:pt x="2970" y="8493"/>
                </a:lnTo>
                <a:lnTo>
                  <a:pt x="3018" y="8420"/>
                </a:lnTo>
                <a:lnTo>
                  <a:pt x="3116" y="8274"/>
                </a:lnTo>
                <a:lnTo>
                  <a:pt x="3140" y="8152"/>
                </a:lnTo>
                <a:lnTo>
                  <a:pt x="3140" y="8055"/>
                </a:lnTo>
                <a:lnTo>
                  <a:pt x="3091" y="7957"/>
                </a:lnTo>
                <a:lnTo>
                  <a:pt x="3018" y="7884"/>
                </a:lnTo>
                <a:lnTo>
                  <a:pt x="2897" y="7836"/>
                </a:lnTo>
                <a:close/>
                <a:moveTo>
                  <a:pt x="8955" y="8152"/>
                </a:moveTo>
                <a:lnTo>
                  <a:pt x="8882" y="8201"/>
                </a:lnTo>
                <a:lnTo>
                  <a:pt x="8858" y="8274"/>
                </a:lnTo>
                <a:lnTo>
                  <a:pt x="8858" y="8371"/>
                </a:lnTo>
                <a:lnTo>
                  <a:pt x="8858" y="8468"/>
                </a:lnTo>
                <a:lnTo>
                  <a:pt x="8907" y="8639"/>
                </a:lnTo>
                <a:lnTo>
                  <a:pt x="8955" y="8760"/>
                </a:lnTo>
                <a:lnTo>
                  <a:pt x="8980" y="8858"/>
                </a:lnTo>
                <a:lnTo>
                  <a:pt x="9053" y="8955"/>
                </a:lnTo>
                <a:lnTo>
                  <a:pt x="9101" y="9004"/>
                </a:lnTo>
                <a:lnTo>
                  <a:pt x="9150" y="9028"/>
                </a:lnTo>
                <a:lnTo>
                  <a:pt x="9296" y="9028"/>
                </a:lnTo>
                <a:lnTo>
                  <a:pt x="9369" y="8979"/>
                </a:lnTo>
                <a:lnTo>
                  <a:pt x="9393" y="8931"/>
                </a:lnTo>
                <a:lnTo>
                  <a:pt x="9418" y="8858"/>
                </a:lnTo>
                <a:lnTo>
                  <a:pt x="9418" y="8785"/>
                </a:lnTo>
                <a:lnTo>
                  <a:pt x="9393" y="8639"/>
                </a:lnTo>
                <a:lnTo>
                  <a:pt x="9369" y="8614"/>
                </a:lnTo>
                <a:lnTo>
                  <a:pt x="9345" y="8517"/>
                </a:lnTo>
                <a:lnTo>
                  <a:pt x="9247" y="8322"/>
                </a:lnTo>
                <a:lnTo>
                  <a:pt x="9199" y="8225"/>
                </a:lnTo>
                <a:lnTo>
                  <a:pt x="9101" y="8176"/>
                </a:lnTo>
                <a:lnTo>
                  <a:pt x="9028" y="8152"/>
                </a:lnTo>
                <a:close/>
                <a:moveTo>
                  <a:pt x="16352" y="8541"/>
                </a:moveTo>
                <a:lnTo>
                  <a:pt x="16279" y="8566"/>
                </a:lnTo>
                <a:lnTo>
                  <a:pt x="16231" y="8614"/>
                </a:lnTo>
                <a:lnTo>
                  <a:pt x="16206" y="8663"/>
                </a:lnTo>
                <a:lnTo>
                  <a:pt x="16182" y="8736"/>
                </a:lnTo>
                <a:lnTo>
                  <a:pt x="16182" y="8858"/>
                </a:lnTo>
                <a:lnTo>
                  <a:pt x="16206" y="8979"/>
                </a:lnTo>
                <a:lnTo>
                  <a:pt x="16231" y="9174"/>
                </a:lnTo>
                <a:lnTo>
                  <a:pt x="16255" y="9296"/>
                </a:lnTo>
                <a:lnTo>
                  <a:pt x="16304" y="9369"/>
                </a:lnTo>
                <a:lnTo>
                  <a:pt x="16401" y="9417"/>
                </a:lnTo>
                <a:lnTo>
                  <a:pt x="16498" y="9417"/>
                </a:lnTo>
                <a:lnTo>
                  <a:pt x="16596" y="9393"/>
                </a:lnTo>
                <a:lnTo>
                  <a:pt x="16669" y="9320"/>
                </a:lnTo>
                <a:lnTo>
                  <a:pt x="16693" y="9223"/>
                </a:lnTo>
                <a:lnTo>
                  <a:pt x="16693" y="9101"/>
                </a:lnTo>
                <a:lnTo>
                  <a:pt x="16644" y="8882"/>
                </a:lnTo>
                <a:lnTo>
                  <a:pt x="16596" y="8760"/>
                </a:lnTo>
                <a:lnTo>
                  <a:pt x="16547" y="8639"/>
                </a:lnTo>
                <a:lnTo>
                  <a:pt x="16523" y="8590"/>
                </a:lnTo>
                <a:lnTo>
                  <a:pt x="16474" y="8541"/>
                </a:lnTo>
                <a:close/>
                <a:moveTo>
                  <a:pt x="2434" y="9077"/>
                </a:moveTo>
                <a:lnTo>
                  <a:pt x="2337" y="9101"/>
                </a:lnTo>
                <a:lnTo>
                  <a:pt x="2264" y="9125"/>
                </a:lnTo>
                <a:lnTo>
                  <a:pt x="2191" y="9198"/>
                </a:lnTo>
                <a:lnTo>
                  <a:pt x="2142" y="9271"/>
                </a:lnTo>
                <a:lnTo>
                  <a:pt x="2118" y="9369"/>
                </a:lnTo>
                <a:lnTo>
                  <a:pt x="2094" y="9515"/>
                </a:lnTo>
                <a:lnTo>
                  <a:pt x="2094" y="9612"/>
                </a:lnTo>
                <a:lnTo>
                  <a:pt x="2094" y="9685"/>
                </a:lnTo>
                <a:lnTo>
                  <a:pt x="2118" y="9782"/>
                </a:lnTo>
                <a:lnTo>
                  <a:pt x="2191" y="9831"/>
                </a:lnTo>
                <a:lnTo>
                  <a:pt x="2240" y="9879"/>
                </a:lnTo>
                <a:lnTo>
                  <a:pt x="2337" y="9904"/>
                </a:lnTo>
                <a:lnTo>
                  <a:pt x="2410" y="9879"/>
                </a:lnTo>
                <a:lnTo>
                  <a:pt x="2483" y="9831"/>
                </a:lnTo>
                <a:lnTo>
                  <a:pt x="2556" y="9733"/>
                </a:lnTo>
                <a:lnTo>
                  <a:pt x="2580" y="9612"/>
                </a:lnTo>
                <a:lnTo>
                  <a:pt x="2653" y="9417"/>
                </a:lnTo>
                <a:lnTo>
                  <a:pt x="2653" y="9320"/>
                </a:lnTo>
                <a:lnTo>
                  <a:pt x="2653" y="9247"/>
                </a:lnTo>
                <a:lnTo>
                  <a:pt x="2605" y="9174"/>
                </a:lnTo>
                <a:lnTo>
                  <a:pt x="2532" y="9125"/>
                </a:lnTo>
                <a:lnTo>
                  <a:pt x="2434" y="9077"/>
                </a:lnTo>
                <a:close/>
                <a:moveTo>
                  <a:pt x="9272" y="9296"/>
                </a:moveTo>
                <a:lnTo>
                  <a:pt x="9199" y="9344"/>
                </a:lnTo>
                <a:lnTo>
                  <a:pt x="9101" y="9417"/>
                </a:lnTo>
                <a:lnTo>
                  <a:pt x="9077" y="9539"/>
                </a:lnTo>
                <a:lnTo>
                  <a:pt x="9053" y="9661"/>
                </a:lnTo>
                <a:lnTo>
                  <a:pt x="9077" y="9782"/>
                </a:lnTo>
                <a:lnTo>
                  <a:pt x="9126" y="9904"/>
                </a:lnTo>
                <a:lnTo>
                  <a:pt x="9174" y="10001"/>
                </a:lnTo>
                <a:lnTo>
                  <a:pt x="9247" y="10123"/>
                </a:lnTo>
                <a:lnTo>
                  <a:pt x="9320" y="10196"/>
                </a:lnTo>
                <a:lnTo>
                  <a:pt x="9393" y="10220"/>
                </a:lnTo>
                <a:lnTo>
                  <a:pt x="9442" y="10220"/>
                </a:lnTo>
                <a:lnTo>
                  <a:pt x="9564" y="10196"/>
                </a:lnTo>
                <a:lnTo>
                  <a:pt x="9612" y="10147"/>
                </a:lnTo>
                <a:lnTo>
                  <a:pt x="9661" y="10123"/>
                </a:lnTo>
                <a:lnTo>
                  <a:pt x="9685" y="10050"/>
                </a:lnTo>
                <a:lnTo>
                  <a:pt x="9685" y="10001"/>
                </a:lnTo>
                <a:lnTo>
                  <a:pt x="9685" y="9904"/>
                </a:lnTo>
                <a:lnTo>
                  <a:pt x="9637" y="9806"/>
                </a:lnTo>
                <a:lnTo>
                  <a:pt x="9539" y="9636"/>
                </a:lnTo>
                <a:lnTo>
                  <a:pt x="9515" y="9515"/>
                </a:lnTo>
                <a:lnTo>
                  <a:pt x="9442" y="9393"/>
                </a:lnTo>
                <a:lnTo>
                  <a:pt x="9393" y="9344"/>
                </a:lnTo>
                <a:lnTo>
                  <a:pt x="9345" y="9320"/>
                </a:lnTo>
                <a:lnTo>
                  <a:pt x="9272" y="9296"/>
                </a:lnTo>
                <a:close/>
                <a:moveTo>
                  <a:pt x="16231" y="9855"/>
                </a:moveTo>
                <a:lnTo>
                  <a:pt x="16231" y="9879"/>
                </a:lnTo>
                <a:lnTo>
                  <a:pt x="16182" y="9904"/>
                </a:lnTo>
                <a:lnTo>
                  <a:pt x="16133" y="9952"/>
                </a:lnTo>
                <a:lnTo>
                  <a:pt x="16060" y="10098"/>
                </a:lnTo>
                <a:lnTo>
                  <a:pt x="16012" y="10293"/>
                </a:lnTo>
                <a:lnTo>
                  <a:pt x="16012" y="10390"/>
                </a:lnTo>
                <a:lnTo>
                  <a:pt x="16012" y="10463"/>
                </a:lnTo>
                <a:lnTo>
                  <a:pt x="16085" y="10561"/>
                </a:lnTo>
                <a:lnTo>
                  <a:pt x="16182" y="10634"/>
                </a:lnTo>
                <a:lnTo>
                  <a:pt x="16304" y="10634"/>
                </a:lnTo>
                <a:lnTo>
                  <a:pt x="16352" y="10609"/>
                </a:lnTo>
                <a:lnTo>
                  <a:pt x="16401" y="10561"/>
                </a:lnTo>
                <a:lnTo>
                  <a:pt x="16450" y="10488"/>
                </a:lnTo>
                <a:lnTo>
                  <a:pt x="16474" y="10415"/>
                </a:lnTo>
                <a:lnTo>
                  <a:pt x="16498" y="10244"/>
                </a:lnTo>
                <a:lnTo>
                  <a:pt x="16498" y="10147"/>
                </a:lnTo>
                <a:lnTo>
                  <a:pt x="16498" y="10050"/>
                </a:lnTo>
                <a:lnTo>
                  <a:pt x="16474" y="9952"/>
                </a:lnTo>
                <a:lnTo>
                  <a:pt x="16425" y="9879"/>
                </a:lnTo>
                <a:lnTo>
                  <a:pt x="16328" y="9855"/>
                </a:lnTo>
                <a:close/>
                <a:moveTo>
                  <a:pt x="2167" y="10244"/>
                </a:moveTo>
                <a:lnTo>
                  <a:pt x="2045" y="10269"/>
                </a:lnTo>
                <a:lnTo>
                  <a:pt x="1972" y="10317"/>
                </a:lnTo>
                <a:lnTo>
                  <a:pt x="1875" y="10463"/>
                </a:lnTo>
                <a:lnTo>
                  <a:pt x="1826" y="10634"/>
                </a:lnTo>
                <a:lnTo>
                  <a:pt x="1802" y="10804"/>
                </a:lnTo>
                <a:lnTo>
                  <a:pt x="1850" y="10926"/>
                </a:lnTo>
                <a:lnTo>
                  <a:pt x="1923" y="11023"/>
                </a:lnTo>
                <a:lnTo>
                  <a:pt x="1948" y="11072"/>
                </a:lnTo>
                <a:lnTo>
                  <a:pt x="2021" y="11096"/>
                </a:lnTo>
                <a:lnTo>
                  <a:pt x="2118" y="11096"/>
                </a:lnTo>
                <a:lnTo>
                  <a:pt x="2191" y="11072"/>
                </a:lnTo>
                <a:lnTo>
                  <a:pt x="2215" y="11023"/>
                </a:lnTo>
                <a:lnTo>
                  <a:pt x="2288" y="10950"/>
                </a:lnTo>
                <a:lnTo>
                  <a:pt x="2313" y="10877"/>
                </a:lnTo>
                <a:lnTo>
                  <a:pt x="2337" y="10780"/>
                </a:lnTo>
                <a:lnTo>
                  <a:pt x="2337" y="10755"/>
                </a:lnTo>
                <a:lnTo>
                  <a:pt x="2337" y="10731"/>
                </a:lnTo>
                <a:lnTo>
                  <a:pt x="2386" y="10658"/>
                </a:lnTo>
                <a:lnTo>
                  <a:pt x="2410" y="10561"/>
                </a:lnTo>
                <a:lnTo>
                  <a:pt x="2434" y="10488"/>
                </a:lnTo>
                <a:lnTo>
                  <a:pt x="2410" y="10390"/>
                </a:lnTo>
                <a:lnTo>
                  <a:pt x="2337" y="10317"/>
                </a:lnTo>
                <a:lnTo>
                  <a:pt x="2264" y="10269"/>
                </a:lnTo>
                <a:lnTo>
                  <a:pt x="2167" y="10244"/>
                </a:lnTo>
                <a:close/>
                <a:moveTo>
                  <a:pt x="9661" y="10512"/>
                </a:moveTo>
                <a:lnTo>
                  <a:pt x="9612" y="10536"/>
                </a:lnTo>
                <a:lnTo>
                  <a:pt x="9539" y="10609"/>
                </a:lnTo>
                <a:lnTo>
                  <a:pt x="9491" y="10658"/>
                </a:lnTo>
                <a:lnTo>
                  <a:pt x="9491" y="10731"/>
                </a:lnTo>
                <a:lnTo>
                  <a:pt x="9491" y="10877"/>
                </a:lnTo>
                <a:lnTo>
                  <a:pt x="9539" y="11023"/>
                </a:lnTo>
                <a:lnTo>
                  <a:pt x="9588" y="11169"/>
                </a:lnTo>
                <a:lnTo>
                  <a:pt x="9637" y="11242"/>
                </a:lnTo>
                <a:lnTo>
                  <a:pt x="9710" y="11315"/>
                </a:lnTo>
                <a:lnTo>
                  <a:pt x="9783" y="11339"/>
                </a:lnTo>
                <a:lnTo>
                  <a:pt x="9880" y="11339"/>
                </a:lnTo>
                <a:lnTo>
                  <a:pt x="9977" y="11291"/>
                </a:lnTo>
                <a:lnTo>
                  <a:pt x="10026" y="11218"/>
                </a:lnTo>
                <a:lnTo>
                  <a:pt x="10075" y="11120"/>
                </a:lnTo>
                <a:lnTo>
                  <a:pt x="10050" y="11023"/>
                </a:lnTo>
                <a:lnTo>
                  <a:pt x="10002" y="10877"/>
                </a:lnTo>
                <a:lnTo>
                  <a:pt x="9929" y="10731"/>
                </a:lnTo>
                <a:lnTo>
                  <a:pt x="9831" y="10609"/>
                </a:lnTo>
                <a:lnTo>
                  <a:pt x="9783" y="10561"/>
                </a:lnTo>
                <a:lnTo>
                  <a:pt x="9710" y="10536"/>
                </a:lnTo>
                <a:lnTo>
                  <a:pt x="9661" y="10512"/>
                </a:lnTo>
                <a:close/>
                <a:moveTo>
                  <a:pt x="15987" y="10999"/>
                </a:moveTo>
                <a:lnTo>
                  <a:pt x="15890" y="11047"/>
                </a:lnTo>
                <a:lnTo>
                  <a:pt x="15817" y="11120"/>
                </a:lnTo>
                <a:lnTo>
                  <a:pt x="15720" y="11291"/>
                </a:lnTo>
                <a:lnTo>
                  <a:pt x="15598" y="11461"/>
                </a:lnTo>
                <a:lnTo>
                  <a:pt x="15525" y="11631"/>
                </a:lnTo>
                <a:lnTo>
                  <a:pt x="15525" y="11729"/>
                </a:lnTo>
                <a:lnTo>
                  <a:pt x="15549" y="11802"/>
                </a:lnTo>
                <a:lnTo>
                  <a:pt x="15598" y="11850"/>
                </a:lnTo>
                <a:lnTo>
                  <a:pt x="15647" y="11899"/>
                </a:lnTo>
                <a:lnTo>
                  <a:pt x="15720" y="11948"/>
                </a:lnTo>
                <a:lnTo>
                  <a:pt x="15793" y="11948"/>
                </a:lnTo>
                <a:lnTo>
                  <a:pt x="15866" y="11923"/>
                </a:lnTo>
                <a:lnTo>
                  <a:pt x="15939" y="11875"/>
                </a:lnTo>
                <a:lnTo>
                  <a:pt x="16036" y="11704"/>
                </a:lnTo>
                <a:lnTo>
                  <a:pt x="16109" y="11510"/>
                </a:lnTo>
                <a:lnTo>
                  <a:pt x="16182" y="11315"/>
                </a:lnTo>
                <a:lnTo>
                  <a:pt x="16206" y="11218"/>
                </a:lnTo>
                <a:lnTo>
                  <a:pt x="16206" y="11120"/>
                </a:lnTo>
                <a:lnTo>
                  <a:pt x="16182" y="11047"/>
                </a:lnTo>
                <a:lnTo>
                  <a:pt x="16133" y="11023"/>
                </a:lnTo>
                <a:lnTo>
                  <a:pt x="16060" y="10999"/>
                </a:lnTo>
                <a:close/>
                <a:moveTo>
                  <a:pt x="1996" y="11437"/>
                </a:moveTo>
                <a:lnTo>
                  <a:pt x="1948" y="11461"/>
                </a:lnTo>
                <a:lnTo>
                  <a:pt x="1875" y="11485"/>
                </a:lnTo>
                <a:lnTo>
                  <a:pt x="1826" y="11558"/>
                </a:lnTo>
                <a:lnTo>
                  <a:pt x="1802" y="11607"/>
                </a:lnTo>
                <a:lnTo>
                  <a:pt x="1777" y="11680"/>
                </a:lnTo>
                <a:lnTo>
                  <a:pt x="1777" y="11826"/>
                </a:lnTo>
                <a:lnTo>
                  <a:pt x="1777" y="11899"/>
                </a:lnTo>
                <a:lnTo>
                  <a:pt x="1802" y="12021"/>
                </a:lnTo>
                <a:lnTo>
                  <a:pt x="1850" y="12094"/>
                </a:lnTo>
                <a:lnTo>
                  <a:pt x="1899" y="12142"/>
                </a:lnTo>
                <a:lnTo>
                  <a:pt x="1972" y="12167"/>
                </a:lnTo>
                <a:lnTo>
                  <a:pt x="2069" y="12167"/>
                </a:lnTo>
                <a:lnTo>
                  <a:pt x="2118" y="12142"/>
                </a:lnTo>
                <a:lnTo>
                  <a:pt x="2191" y="12094"/>
                </a:lnTo>
                <a:lnTo>
                  <a:pt x="2215" y="12021"/>
                </a:lnTo>
                <a:lnTo>
                  <a:pt x="2264" y="11875"/>
                </a:lnTo>
                <a:lnTo>
                  <a:pt x="2288" y="11753"/>
                </a:lnTo>
                <a:lnTo>
                  <a:pt x="2288" y="11680"/>
                </a:lnTo>
                <a:lnTo>
                  <a:pt x="2288" y="11607"/>
                </a:lnTo>
                <a:lnTo>
                  <a:pt x="2264" y="11534"/>
                </a:lnTo>
                <a:lnTo>
                  <a:pt x="2215" y="11485"/>
                </a:lnTo>
                <a:lnTo>
                  <a:pt x="2142" y="11437"/>
                </a:lnTo>
                <a:close/>
                <a:moveTo>
                  <a:pt x="10221" y="11753"/>
                </a:moveTo>
                <a:lnTo>
                  <a:pt x="10123" y="11802"/>
                </a:lnTo>
                <a:lnTo>
                  <a:pt x="10075" y="11875"/>
                </a:lnTo>
                <a:lnTo>
                  <a:pt x="10075" y="11996"/>
                </a:lnTo>
                <a:lnTo>
                  <a:pt x="10123" y="12094"/>
                </a:lnTo>
                <a:lnTo>
                  <a:pt x="10172" y="12191"/>
                </a:lnTo>
                <a:lnTo>
                  <a:pt x="10342" y="12337"/>
                </a:lnTo>
                <a:lnTo>
                  <a:pt x="10440" y="12410"/>
                </a:lnTo>
                <a:lnTo>
                  <a:pt x="10561" y="12483"/>
                </a:lnTo>
                <a:lnTo>
                  <a:pt x="10683" y="12532"/>
                </a:lnTo>
                <a:lnTo>
                  <a:pt x="10829" y="12532"/>
                </a:lnTo>
                <a:lnTo>
                  <a:pt x="10926" y="12507"/>
                </a:lnTo>
                <a:lnTo>
                  <a:pt x="10999" y="12459"/>
                </a:lnTo>
                <a:lnTo>
                  <a:pt x="11048" y="12386"/>
                </a:lnTo>
                <a:lnTo>
                  <a:pt x="11072" y="12313"/>
                </a:lnTo>
                <a:lnTo>
                  <a:pt x="11072" y="12240"/>
                </a:lnTo>
                <a:lnTo>
                  <a:pt x="11048" y="12167"/>
                </a:lnTo>
                <a:lnTo>
                  <a:pt x="10975" y="12094"/>
                </a:lnTo>
                <a:lnTo>
                  <a:pt x="10902" y="12045"/>
                </a:lnTo>
                <a:lnTo>
                  <a:pt x="10756" y="12021"/>
                </a:lnTo>
                <a:lnTo>
                  <a:pt x="10634" y="11948"/>
                </a:lnTo>
                <a:lnTo>
                  <a:pt x="10488" y="11826"/>
                </a:lnTo>
                <a:lnTo>
                  <a:pt x="10415" y="11777"/>
                </a:lnTo>
                <a:lnTo>
                  <a:pt x="10318" y="11753"/>
                </a:lnTo>
                <a:close/>
                <a:moveTo>
                  <a:pt x="15306" y="11996"/>
                </a:moveTo>
                <a:lnTo>
                  <a:pt x="15257" y="12045"/>
                </a:lnTo>
                <a:lnTo>
                  <a:pt x="15136" y="12167"/>
                </a:lnTo>
                <a:lnTo>
                  <a:pt x="15014" y="12288"/>
                </a:lnTo>
                <a:lnTo>
                  <a:pt x="14868" y="12386"/>
                </a:lnTo>
                <a:lnTo>
                  <a:pt x="14795" y="12434"/>
                </a:lnTo>
                <a:lnTo>
                  <a:pt x="14722" y="12483"/>
                </a:lnTo>
                <a:lnTo>
                  <a:pt x="14698" y="12532"/>
                </a:lnTo>
                <a:lnTo>
                  <a:pt x="14698" y="12605"/>
                </a:lnTo>
                <a:lnTo>
                  <a:pt x="14722" y="12653"/>
                </a:lnTo>
                <a:lnTo>
                  <a:pt x="14746" y="12678"/>
                </a:lnTo>
                <a:lnTo>
                  <a:pt x="14868" y="12726"/>
                </a:lnTo>
                <a:lnTo>
                  <a:pt x="14990" y="12726"/>
                </a:lnTo>
                <a:lnTo>
                  <a:pt x="15111" y="12702"/>
                </a:lnTo>
                <a:lnTo>
                  <a:pt x="15209" y="12629"/>
                </a:lnTo>
                <a:lnTo>
                  <a:pt x="15330" y="12556"/>
                </a:lnTo>
                <a:lnTo>
                  <a:pt x="15428" y="12483"/>
                </a:lnTo>
                <a:lnTo>
                  <a:pt x="15501" y="12386"/>
                </a:lnTo>
                <a:lnTo>
                  <a:pt x="15574" y="12288"/>
                </a:lnTo>
                <a:lnTo>
                  <a:pt x="15598" y="12215"/>
                </a:lnTo>
                <a:lnTo>
                  <a:pt x="15598" y="12142"/>
                </a:lnTo>
                <a:lnTo>
                  <a:pt x="15574" y="12094"/>
                </a:lnTo>
                <a:lnTo>
                  <a:pt x="15525" y="12045"/>
                </a:lnTo>
                <a:lnTo>
                  <a:pt x="15452" y="11996"/>
                </a:lnTo>
                <a:close/>
                <a:moveTo>
                  <a:pt x="14114" y="12605"/>
                </a:moveTo>
                <a:lnTo>
                  <a:pt x="14041" y="12629"/>
                </a:lnTo>
                <a:lnTo>
                  <a:pt x="13968" y="12678"/>
                </a:lnTo>
                <a:lnTo>
                  <a:pt x="13895" y="12726"/>
                </a:lnTo>
                <a:lnTo>
                  <a:pt x="13797" y="12751"/>
                </a:lnTo>
                <a:lnTo>
                  <a:pt x="13700" y="12751"/>
                </a:lnTo>
                <a:lnTo>
                  <a:pt x="13578" y="12775"/>
                </a:lnTo>
                <a:lnTo>
                  <a:pt x="13481" y="12848"/>
                </a:lnTo>
                <a:lnTo>
                  <a:pt x="13432" y="12872"/>
                </a:lnTo>
                <a:lnTo>
                  <a:pt x="13408" y="12921"/>
                </a:lnTo>
                <a:lnTo>
                  <a:pt x="13408" y="12970"/>
                </a:lnTo>
                <a:lnTo>
                  <a:pt x="13432" y="13018"/>
                </a:lnTo>
                <a:lnTo>
                  <a:pt x="13457" y="13091"/>
                </a:lnTo>
                <a:lnTo>
                  <a:pt x="13505" y="13116"/>
                </a:lnTo>
                <a:lnTo>
                  <a:pt x="13603" y="13164"/>
                </a:lnTo>
                <a:lnTo>
                  <a:pt x="13724" y="13189"/>
                </a:lnTo>
                <a:lnTo>
                  <a:pt x="13870" y="13189"/>
                </a:lnTo>
                <a:lnTo>
                  <a:pt x="14016" y="13164"/>
                </a:lnTo>
                <a:lnTo>
                  <a:pt x="14162" y="13091"/>
                </a:lnTo>
                <a:lnTo>
                  <a:pt x="14284" y="12994"/>
                </a:lnTo>
                <a:lnTo>
                  <a:pt x="14333" y="12945"/>
                </a:lnTo>
                <a:lnTo>
                  <a:pt x="14357" y="12872"/>
                </a:lnTo>
                <a:lnTo>
                  <a:pt x="14357" y="12799"/>
                </a:lnTo>
                <a:lnTo>
                  <a:pt x="14357" y="12726"/>
                </a:lnTo>
                <a:lnTo>
                  <a:pt x="14333" y="12678"/>
                </a:lnTo>
                <a:lnTo>
                  <a:pt x="14284" y="12653"/>
                </a:lnTo>
                <a:lnTo>
                  <a:pt x="14235" y="12605"/>
                </a:lnTo>
                <a:close/>
                <a:moveTo>
                  <a:pt x="6668" y="512"/>
                </a:moveTo>
                <a:lnTo>
                  <a:pt x="6887" y="755"/>
                </a:lnTo>
                <a:lnTo>
                  <a:pt x="7130" y="950"/>
                </a:lnTo>
                <a:lnTo>
                  <a:pt x="7398" y="1120"/>
                </a:lnTo>
                <a:lnTo>
                  <a:pt x="7666" y="1290"/>
                </a:lnTo>
                <a:lnTo>
                  <a:pt x="8250" y="1558"/>
                </a:lnTo>
                <a:lnTo>
                  <a:pt x="8834" y="1801"/>
                </a:lnTo>
                <a:lnTo>
                  <a:pt x="9320" y="2020"/>
                </a:lnTo>
                <a:lnTo>
                  <a:pt x="9807" y="2215"/>
                </a:lnTo>
                <a:lnTo>
                  <a:pt x="10780" y="2604"/>
                </a:lnTo>
                <a:lnTo>
                  <a:pt x="11194" y="2799"/>
                </a:lnTo>
                <a:lnTo>
                  <a:pt x="11559" y="3018"/>
                </a:lnTo>
                <a:lnTo>
                  <a:pt x="11729" y="3115"/>
                </a:lnTo>
                <a:lnTo>
                  <a:pt x="11924" y="3188"/>
                </a:lnTo>
                <a:lnTo>
                  <a:pt x="12094" y="3261"/>
                </a:lnTo>
                <a:lnTo>
                  <a:pt x="12240" y="3358"/>
                </a:lnTo>
                <a:lnTo>
                  <a:pt x="12264" y="3407"/>
                </a:lnTo>
                <a:lnTo>
                  <a:pt x="12313" y="3456"/>
                </a:lnTo>
                <a:lnTo>
                  <a:pt x="12410" y="3480"/>
                </a:lnTo>
                <a:lnTo>
                  <a:pt x="12435" y="3942"/>
                </a:lnTo>
                <a:lnTo>
                  <a:pt x="11851" y="3650"/>
                </a:lnTo>
                <a:lnTo>
                  <a:pt x="11389" y="3407"/>
                </a:lnTo>
                <a:lnTo>
                  <a:pt x="11170" y="3310"/>
                </a:lnTo>
                <a:lnTo>
                  <a:pt x="10926" y="3237"/>
                </a:lnTo>
                <a:lnTo>
                  <a:pt x="10878" y="3237"/>
                </a:lnTo>
                <a:lnTo>
                  <a:pt x="10853" y="3261"/>
                </a:lnTo>
                <a:lnTo>
                  <a:pt x="10853" y="3285"/>
                </a:lnTo>
                <a:lnTo>
                  <a:pt x="10853" y="3310"/>
                </a:lnTo>
                <a:lnTo>
                  <a:pt x="11024" y="3480"/>
                </a:lnTo>
                <a:lnTo>
                  <a:pt x="11218" y="3626"/>
                </a:lnTo>
                <a:lnTo>
                  <a:pt x="11608" y="3869"/>
                </a:lnTo>
                <a:lnTo>
                  <a:pt x="12045" y="4113"/>
                </a:lnTo>
                <a:lnTo>
                  <a:pt x="12459" y="4307"/>
                </a:lnTo>
                <a:lnTo>
                  <a:pt x="12483" y="4818"/>
                </a:lnTo>
                <a:lnTo>
                  <a:pt x="12337" y="4770"/>
                </a:lnTo>
                <a:lnTo>
                  <a:pt x="12216" y="4721"/>
                </a:lnTo>
                <a:lnTo>
                  <a:pt x="12021" y="4672"/>
                </a:lnTo>
                <a:lnTo>
                  <a:pt x="11729" y="4526"/>
                </a:lnTo>
                <a:lnTo>
                  <a:pt x="11413" y="4380"/>
                </a:lnTo>
                <a:lnTo>
                  <a:pt x="11218" y="4259"/>
                </a:lnTo>
                <a:lnTo>
                  <a:pt x="11121" y="4234"/>
                </a:lnTo>
                <a:lnTo>
                  <a:pt x="11024" y="4210"/>
                </a:lnTo>
                <a:lnTo>
                  <a:pt x="10975" y="4210"/>
                </a:lnTo>
                <a:lnTo>
                  <a:pt x="10951" y="4259"/>
                </a:lnTo>
                <a:lnTo>
                  <a:pt x="10951" y="4283"/>
                </a:lnTo>
                <a:lnTo>
                  <a:pt x="10951" y="4332"/>
                </a:lnTo>
                <a:lnTo>
                  <a:pt x="11024" y="4429"/>
                </a:lnTo>
                <a:lnTo>
                  <a:pt x="11121" y="4526"/>
                </a:lnTo>
                <a:lnTo>
                  <a:pt x="11218" y="4599"/>
                </a:lnTo>
                <a:lnTo>
                  <a:pt x="11340" y="4672"/>
                </a:lnTo>
                <a:lnTo>
                  <a:pt x="11608" y="4818"/>
                </a:lnTo>
                <a:lnTo>
                  <a:pt x="11826" y="4916"/>
                </a:lnTo>
                <a:lnTo>
                  <a:pt x="12143" y="5037"/>
                </a:lnTo>
                <a:lnTo>
                  <a:pt x="12313" y="5086"/>
                </a:lnTo>
                <a:lnTo>
                  <a:pt x="12410" y="5086"/>
                </a:lnTo>
                <a:lnTo>
                  <a:pt x="12483" y="5062"/>
                </a:lnTo>
                <a:lnTo>
                  <a:pt x="12483" y="5743"/>
                </a:lnTo>
                <a:lnTo>
                  <a:pt x="12289" y="5621"/>
                </a:lnTo>
                <a:lnTo>
                  <a:pt x="12094" y="5475"/>
                </a:lnTo>
                <a:lnTo>
                  <a:pt x="11608" y="5256"/>
                </a:lnTo>
                <a:lnTo>
                  <a:pt x="11194" y="5110"/>
                </a:lnTo>
                <a:lnTo>
                  <a:pt x="11024" y="5062"/>
                </a:lnTo>
                <a:lnTo>
                  <a:pt x="10926" y="5062"/>
                </a:lnTo>
                <a:lnTo>
                  <a:pt x="10902" y="5086"/>
                </a:lnTo>
                <a:lnTo>
                  <a:pt x="10878" y="5110"/>
                </a:lnTo>
                <a:lnTo>
                  <a:pt x="10951" y="5232"/>
                </a:lnTo>
                <a:lnTo>
                  <a:pt x="11024" y="5305"/>
                </a:lnTo>
                <a:lnTo>
                  <a:pt x="11121" y="5378"/>
                </a:lnTo>
                <a:lnTo>
                  <a:pt x="11267" y="5451"/>
                </a:lnTo>
                <a:lnTo>
                  <a:pt x="11535" y="5548"/>
                </a:lnTo>
                <a:lnTo>
                  <a:pt x="11754" y="5646"/>
                </a:lnTo>
                <a:lnTo>
                  <a:pt x="12094" y="5792"/>
                </a:lnTo>
                <a:lnTo>
                  <a:pt x="12240" y="5889"/>
                </a:lnTo>
                <a:lnTo>
                  <a:pt x="12386" y="6011"/>
                </a:lnTo>
                <a:lnTo>
                  <a:pt x="12483" y="6108"/>
                </a:lnTo>
                <a:lnTo>
                  <a:pt x="12483" y="6254"/>
                </a:lnTo>
                <a:lnTo>
                  <a:pt x="12337" y="6157"/>
                </a:lnTo>
                <a:lnTo>
                  <a:pt x="12191" y="6084"/>
                </a:lnTo>
                <a:lnTo>
                  <a:pt x="11899" y="5938"/>
                </a:lnTo>
                <a:lnTo>
                  <a:pt x="11705" y="5816"/>
                </a:lnTo>
                <a:lnTo>
                  <a:pt x="11510" y="5743"/>
                </a:lnTo>
                <a:lnTo>
                  <a:pt x="11291" y="5670"/>
                </a:lnTo>
                <a:lnTo>
                  <a:pt x="11194" y="5670"/>
                </a:lnTo>
                <a:lnTo>
                  <a:pt x="11097" y="5694"/>
                </a:lnTo>
                <a:lnTo>
                  <a:pt x="11072" y="5694"/>
                </a:lnTo>
                <a:lnTo>
                  <a:pt x="11072" y="5719"/>
                </a:lnTo>
                <a:lnTo>
                  <a:pt x="11145" y="5816"/>
                </a:lnTo>
                <a:lnTo>
                  <a:pt x="11218" y="5889"/>
                </a:lnTo>
                <a:lnTo>
                  <a:pt x="11413" y="6035"/>
                </a:lnTo>
                <a:lnTo>
                  <a:pt x="11826" y="6254"/>
                </a:lnTo>
                <a:lnTo>
                  <a:pt x="12143" y="6449"/>
                </a:lnTo>
                <a:lnTo>
                  <a:pt x="12289" y="6522"/>
                </a:lnTo>
                <a:lnTo>
                  <a:pt x="12459" y="6570"/>
                </a:lnTo>
                <a:lnTo>
                  <a:pt x="12459" y="6838"/>
                </a:lnTo>
                <a:lnTo>
                  <a:pt x="12459" y="6862"/>
                </a:lnTo>
                <a:lnTo>
                  <a:pt x="12337" y="6765"/>
                </a:lnTo>
                <a:lnTo>
                  <a:pt x="12216" y="6668"/>
                </a:lnTo>
                <a:lnTo>
                  <a:pt x="12094" y="6619"/>
                </a:lnTo>
                <a:lnTo>
                  <a:pt x="11924" y="6546"/>
                </a:lnTo>
                <a:lnTo>
                  <a:pt x="11729" y="6473"/>
                </a:lnTo>
                <a:lnTo>
                  <a:pt x="11486" y="6424"/>
                </a:lnTo>
                <a:lnTo>
                  <a:pt x="11267" y="6376"/>
                </a:lnTo>
                <a:lnTo>
                  <a:pt x="11072" y="6303"/>
                </a:lnTo>
                <a:lnTo>
                  <a:pt x="11048" y="6303"/>
                </a:lnTo>
                <a:lnTo>
                  <a:pt x="11048" y="6327"/>
                </a:lnTo>
                <a:lnTo>
                  <a:pt x="11145" y="6449"/>
                </a:lnTo>
                <a:lnTo>
                  <a:pt x="11267" y="6546"/>
                </a:lnTo>
                <a:lnTo>
                  <a:pt x="11389" y="6619"/>
                </a:lnTo>
                <a:lnTo>
                  <a:pt x="11535" y="6692"/>
                </a:lnTo>
                <a:lnTo>
                  <a:pt x="11948" y="6862"/>
                </a:lnTo>
                <a:lnTo>
                  <a:pt x="12143" y="6960"/>
                </a:lnTo>
                <a:lnTo>
                  <a:pt x="12216" y="7033"/>
                </a:lnTo>
                <a:lnTo>
                  <a:pt x="12289" y="7106"/>
                </a:lnTo>
                <a:lnTo>
                  <a:pt x="12362" y="7179"/>
                </a:lnTo>
                <a:lnTo>
                  <a:pt x="12459" y="7179"/>
                </a:lnTo>
                <a:lnTo>
                  <a:pt x="12459" y="7592"/>
                </a:lnTo>
                <a:lnTo>
                  <a:pt x="12264" y="7495"/>
                </a:lnTo>
                <a:lnTo>
                  <a:pt x="12070" y="7422"/>
                </a:lnTo>
                <a:lnTo>
                  <a:pt x="11802" y="7349"/>
                </a:lnTo>
                <a:lnTo>
                  <a:pt x="11389" y="7106"/>
                </a:lnTo>
                <a:lnTo>
                  <a:pt x="11121" y="7008"/>
                </a:lnTo>
                <a:lnTo>
                  <a:pt x="11024" y="6984"/>
                </a:lnTo>
                <a:lnTo>
                  <a:pt x="10999" y="6984"/>
                </a:lnTo>
                <a:lnTo>
                  <a:pt x="10975" y="7008"/>
                </a:lnTo>
                <a:lnTo>
                  <a:pt x="10975" y="7057"/>
                </a:lnTo>
                <a:lnTo>
                  <a:pt x="10975" y="7106"/>
                </a:lnTo>
                <a:lnTo>
                  <a:pt x="10999" y="7227"/>
                </a:lnTo>
                <a:lnTo>
                  <a:pt x="11097" y="7325"/>
                </a:lnTo>
                <a:lnTo>
                  <a:pt x="11194" y="7398"/>
                </a:lnTo>
                <a:lnTo>
                  <a:pt x="11437" y="7544"/>
                </a:lnTo>
                <a:lnTo>
                  <a:pt x="11632" y="7641"/>
                </a:lnTo>
                <a:lnTo>
                  <a:pt x="11997" y="7836"/>
                </a:lnTo>
                <a:lnTo>
                  <a:pt x="12240" y="7909"/>
                </a:lnTo>
                <a:lnTo>
                  <a:pt x="12362" y="7933"/>
                </a:lnTo>
                <a:lnTo>
                  <a:pt x="12459" y="7957"/>
                </a:lnTo>
                <a:lnTo>
                  <a:pt x="12459" y="8298"/>
                </a:lnTo>
                <a:lnTo>
                  <a:pt x="12216" y="8176"/>
                </a:lnTo>
                <a:lnTo>
                  <a:pt x="11972" y="8055"/>
                </a:lnTo>
                <a:lnTo>
                  <a:pt x="11754" y="7909"/>
                </a:lnTo>
                <a:lnTo>
                  <a:pt x="11535" y="7738"/>
                </a:lnTo>
                <a:lnTo>
                  <a:pt x="11413" y="7665"/>
                </a:lnTo>
                <a:lnTo>
                  <a:pt x="11291" y="7617"/>
                </a:lnTo>
                <a:lnTo>
                  <a:pt x="11170" y="7592"/>
                </a:lnTo>
                <a:lnTo>
                  <a:pt x="11048" y="7568"/>
                </a:lnTo>
                <a:lnTo>
                  <a:pt x="11048" y="7592"/>
                </a:lnTo>
                <a:lnTo>
                  <a:pt x="11024" y="7617"/>
                </a:lnTo>
                <a:lnTo>
                  <a:pt x="11072" y="7714"/>
                </a:lnTo>
                <a:lnTo>
                  <a:pt x="11145" y="7836"/>
                </a:lnTo>
                <a:lnTo>
                  <a:pt x="11243" y="7933"/>
                </a:lnTo>
                <a:lnTo>
                  <a:pt x="11364" y="8006"/>
                </a:lnTo>
                <a:lnTo>
                  <a:pt x="11583" y="8176"/>
                </a:lnTo>
                <a:lnTo>
                  <a:pt x="11802" y="8322"/>
                </a:lnTo>
                <a:lnTo>
                  <a:pt x="12118" y="8493"/>
                </a:lnTo>
                <a:lnTo>
                  <a:pt x="12289" y="8590"/>
                </a:lnTo>
                <a:lnTo>
                  <a:pt x="12459" y="8663"/>
                </a:lnTo>
                <a:lnTo>
                  <a:pt x="12483" y="9101"/>
                </a:lnTo>
                <a:lnTo>
                  <a:pt x="12435" y="9028"/>
                </a:lnTo>
                <a:lnTo>
                  <a:pt x="12386" y="8979"/>
                </a:lnTo>
                <a:lnTo>
                  <a:pt x="12216" y="8882"/>
                </a:lnTo>
                <a:lnTo>
                  <a:pt x="11899" y="8736"/>
                </a:lnTo>
                <a:lnTo>
                  <a:pt x="11559" y="8517"/>
                </a:lnTo>
                <a:lnTo>
                  <a:pt x="11364" y="8420"/>
                </a:lnTo>
                <a:lnTo>
                  <a:pt x="11291" y="8395"/>
                </a:lnTo>
                <a:lnTo>
                  <a:pt x="11194" y="8371"/>
                </a:lnTo>
                <a:lnTo>
                  <a:pt x="11170" y="8371"/>
                </a:lnTo>
                <a:lnTo>
                  <a:pt x="11170" y="8395"/>
                </a:lnTo>
                <a:lnTo>
                  <a:pt x="11194" y="8493"/>
                </a:lnTo>
                <a:lnTo>
                  <a:pt x="11218" y="8566"/>
                </a:lnTo>
                <a:lnTo>
                  <a:pt x="11364" y="8712"/>
                </a:lnTo>
                <a:lnTo>
                  <a:pt x="11535" y="8858"/>
                </a:lnTo>
                <a:lnTo>
                  <a:pt x="11681" y="8955"/>
                </a:lnTo>
                <a:lnTo>
                  <a:pt x="11851" y="9052"/>
                </a:lnTo>
                <a:lnTo>
                  <a:pt x="12070" y="9174"/>
                </a:lnTo>
                <a:lnTo>
                  <a:pt x="12167" y="9223"/>
                </a:lnTo>
                <a:lnTo>
                  <a:pt x="12264" y="9247"/>
                </a:lnTo>
                <a:lnTo>
                  <a:pt x="12362" y="9247"/>
                </a:lnTo>
                <a:lnTo>
                  <a:pt x="12459" y="9223"/>
                </a:lnTo>
                <a:lnTo>
                  <a:pt x="12483" y="9198"/>
                </a:lnTo>
                <a:lnTo>
                  <a:pt x="12508" y="10025"/>
                </a:lnTo>
                <a:lnTo>
                  <a:pt x="12386" y="9879"/>
                </a:lnTo>
                <a:lnTo>
                  <a:pt x="12240" y="9758"/>
                </a:lnTo>
                <a:lnTo>
                  <a:pt x="11924" y="9515"/>
                </a:lnTo>
                <a:lnTo>
                  <a:pt x="11608" y="9296"/>
                </a:lnTo>
                <a:lnTo>
                  <a:pt x="11267" y="9101"/>
                </a:lnTo>
                <a:lnTo>
                  <a:pt x="11243" y="9077"/>
                </a:lnTo>
                <a:lnTo>
                  <a:pt x="11218" y="9101"/>
                </a:lnTo>
                <a:lnTo>
                  <a:pt x="11218" y="9125"/>
                </a:lnTo>
                <a:lnTo>
                  <a:pt x="11218" y="9150"/>
                </a:lnTo>
                <a:lnTo>
                  <a:pt x="11340" y="9296"/>
                </a:lnTo>
                <a:lnTo>
                  <a:pt x="11462" y="9466"/>
                </a:lnTo>
                <a:lnTo>
                  <a:pt x="11608" y="9612"/>
                </a:lnTo>
                <a:lnTo>
                  <a:pt x="11754" y="9733"/>
                </a:lnTo>
                <a:lnTo>
                  <a:pt x="11924" y="9855"/>
                </a:lnTo>
                <a:lnTo>
                  <a:pt x="12094" y="9952"/>
                </a:lnTo>
                <a:lnTo>
                  <a:pt x="12289" y="10050"/>
                </a:lnTo>
                <a:lnTo>
                  <a:pt x="12459" y="10098"/>
                </a:lnTo>
                <a:lnTo>
                  <a:pt x="12508" y="10098"/>
                </a:lnTo>
                <a:lnTo>
                  <a:pt x="12508" y="10488"/>
                </a:lnTo>
                <a:lnTo>
                  <a:pt x="12289" y="10317"/>
                </a:lnTo>
                <a:lnTo>
                  <a:pt x="11802" y="10001"/>
                </a:lnTo>
                <a:lnTo>
                  <a:pt x="11608" y="9855"/>
                </a:lnTo>
                <a:lnTo>
                  <a:pt x="11486" y="9782"/>
                </a:lnTo>
                <a:lnTo>
                  <a:pt x="11389" y="9733"/>
                </a:lnTo>
                <a:lnTo>
                  <a:pt x="11364" y="9758"/>
                </a:lnTo>
                <a:lnTo>
                  <a:pt x="11364" y="9855"/>
                </a:lnTo>
                <a:lnTo>
                  <a:pt x="11389" y="9952"/>
                </a:lnTo>
                <a:lnTo>
                  <a:pt x="11437" y="10050"/>
                </a:lnTo>
                <a:lnTo>
                  <a:pt x="11510" y="10147"/>
                </a:lnTo>
                <a:lnTo>
                  <a:pt x="11681" y="10317"/>
                </a:lnTo>
                <a:lnTo>
                  <a:pt x="11851" y="10439"/>
                </a:lnTo>
                <a:lnTo>
                  <a:pt x="12094" y="10585"/>
                </a:lnTo>
                <a:lnTo>
                  <a:pt x="12313" y="10780"/>
                </a:lnTo>
                <a:lnTo>
                  <a:pt x="12410" y="10877"/>
                </a:lnTo>
                <a:lnTo>
                  <a:pt x="12508" y="10999"/>
                </a:lnTo>
                <a:lnTo>
                  <a:pt x="12483" y="11291"/>
                </a:lnTo>
                <a:lnTo>
                  <a:pt x="11875" y="10901"/>
                </a:lnTo>
                <a:lnTo>
                  <a:pt x="11705" y="10780"/>
                </a:lnTo>
                <a:lnTo>
                  <a:pt x="11535" y="10658"/>
                </a:lnTo>
                <a:lnTo>
                  <a:pt x="11462" y="10609"/>
                </a:lnTo>
                <a:lnTo>
                  <a:pt x="11364" y="10585"/>
                </a:lnTo>
                <a:lnTo>
                  <a:pt x="11267" y="10561"/>
                </a:lnTo>
                <a:lnTo>
                  <a:pt x="11145" y="10585"/>
                </a:lnTo>
                <a:lnTo>
                  <a:pt x="11121" y="10609"/>
                </a:lnTo>
                <a:lnTo>
                  <a:pt x="11145" y="10634"/>
                </a:lnTo>
                <a:lnTo>
                  <a:pt x="11291" y="10780"/>
                </a:lnTo>
                <a:lnTo>
                  <a:pt x="11413" y="10926"/>
                </a:lnTo>
                <a:lnTo>
                  <a:pt x="11535" y="11072"/>
                </a:lnTo>
                <a:lnTo>
                  <a:pt x="11705" y="11218"/>
                </a:lnTo>
                <a:lnTo>
                  <a:pt x="12070" y="11485"/>
                </a:lnTo>
                <a:lnTo>
                  <a:pt x="12483" y="11729"/>
                </a:lnTo>
                <a:lnTo>
                  <a:pt x="12459" y="12094"/>
                </a:lnTo>
                <a:lnTo>
                  <a:pt x="12191" y="11923"/>
                </a:lnTo>
                <a:lnTo>
                  <a:pt x="11948" y="11777"/>
                </a:lnTo>
                <a:lnTo>
                  <a:pt x="11559" y="11558"/>
                </a:lnTo>
                <a:lnTo>
                  <a:pt x="11170" y="11388"/>
                </a:lnTo>
                <a:lnTo>
                  <a:pt x="11145" y="11388"/>
                </a:lnTo>
                <a:lnTo>
                  <a:pt x="11145" y="11485"/>
                </a:lnTo>
                <a:lnTo>
                  <a:pt x="11170" y="11558"/>
                </a:lnTo>
                <a:lnTo>
                  <a:pt x="11243" y="11704"/>
                </a:lnTo>
                <a:lnTo>
                  <a:pt x="11364" y="11850"/>
                </a:lnTo>
                <a:lnTo>
                  <a:pt x="11510" y="11948"/>
                </a:lnTo>
                <a:lnTo>
                  <a:pt x="11754" y="12118"/>
                </a:lnTo>
                <a:lnTo>
                  <a:pt x="12021" y="12288"/>
                </a:lnTo>
                <a:lnTo>
                  <a:pt x="12216" y="12434"/>
                </a:lnTo>
                <a:lnTo>
                  <a:pt x="12435" y="12556"/>
                </a:lnTo>
                <a:lnTo>
                  <a:pt x="12435" y="12799"/>
                </a:lnTo>
                <a:lnTo>
                  <a:pt x="12337" y="12824"/>
                </a:lnTo>
                <a:lnTo>
                  <a:pt x="12264" y="12848"/>
                </a:lnTo>
                <a:lnTo>
                  <a:pt x="12143" y="12775"/>
                </a:lnTo>
                <a:lnTo>
                  <a:pt x="11972" y="12629"/>
                </a:lnTo>
                <a:lnTo>
                  <a:pt x="11802" y="12507"/>
                </a:lnTo>
                <a:lnTo>
                  <a:pt x="11632" y="12361"/>
                </a:lnTo>
                <a:lnTo>
                  <a:pt x="11462" y="12240"/>
                </a:lnTo>
                <a:lnTo>
                  <a:pt x="11413" y="12240"/>
                </a:lnTo>
                <a:lnTo>
                  <a:pt x="11413" y="12288"/>
                </a:lnTo>
                <a:lnTo>
                  <a:pt x="11413" y="12361"/>
                </a:lnTo>
                <a:lnTo>
                  <a:pt x="11413" y="12434"/>
                </a:lnTo>
                <a:lnTo>
                  <a:pt x="11486" y="12605"/>
                </a:lnTo>
                <a:lnTo>
                  <a:pt x="11389" y="12605"/>
                </a:lnTo>
                <a:lnTo>
                  <a:pt x="11267" y="12653"/>
                </a:lnTo>
                <a:lnTo>
                  <a:pt x="11243" y="12678"/>
                </a:lnTo>
                <a:lnTo>
                  <a:pt x="11218" y="12726"/>
                </a:lnTo>
                <a:lnTo>
                  <a:pt x="11218" y="12775"/>
                </a:lnTo>
                <a:lnTo>
                  <a:pt x="11218" y="12848"/>
                </a:lnTo>
                <a:lnTo>
                  <a:pt x="11291" y="12921"/>
                </a:lnTo>
                <a:lnTo>
                  <a:pt x="11364" y="12994"/>
                </a:lnTo>
                <a:lnTo>
                  <a:pt x="11486" y="13043"/>
                </a:lnTo>
                <a:lnTo>
                  <a:pt x="11583" y="13091"/>
                </a:lnTo>
                <a:lnTo>
                  <a:pt x="11705" y="13140"/>
                </a:lnTo>
                <a:lnTo>
                  <a:pt x="11802" y="13140"/>
                </a:lnTo>
                <a:lnTo>
                  <a:pt x="11924" y="13116"/>
                </a:lnTo>
                <a:lnTo>
                  <a:pt x="12021" y="13067"/>
                </a:lnTo>
                <a:lnTo>
                  <a:pt x="12240" y="13189"/>
                </a:lnTo>
                <a:lnTo>
                  <a:pt x="12410" y="13335"/>
                </a:lnTo>
                <a:lnTo>
                  <a:pt x="12386" y="13602"/>
                </a:lnTo>
                <a:lnTo>
                  <a:pt x="11802" y="13286"/>
                </a:lnTo>
                <a:lnTo>
                  <a:pt x="11510" y="13140"/>
                </a:lnTo>
                <a:lnTo>
                  <a:pt x="11194" y="13018"/>
                </a:lnTo>
                <a:lnTo>
                  <a:pt x="11170" y="13018"/>
                </a:lnTo>
                <a:lnTo>
                  <a:pt x="11145" y="13116"/>
                </a:lnTo>
                <a:lnTo>
                  <a:pt x="11170" y="13213"/>
                </a:lnTo>
                <a:lnTo>
                  <a:pt x="11218" y="13286"/>
                </a:lnTo>
                <a:lnTo>
                  <a:pt x="11291" y="13359"/>
                </a:lnTo>
                <a:lnTo>
                  <a:pt x="11437" y="13456"/>
                </a:lnTo>
                <a:lnTo>
                  <a:pt x="11608" y="13529"/>
                </a:lnTo>
                <a:lnTo>
                  <a:pt x="11802" y="13651"/>
                </a:lnTo>
                <a:lnTo>
                  <a:pt x="11997" y="13773"/>
                </a:lnTo>
                <a:lnTo>
                  <a:pt x="12191" y="13894"/>
                </a:lnTo>
                <a:lnTo>
                  <a:pt x="12386" y="14016"/>
                </a:lnTo>
                <a:lnTo>
                  <a:pt x="12386" y="14332"/>
                </a:lnTo>
                <a:lnTo>
                  <a:pt x="11851" y="13943"/>
                </a:lnTo>
                <a:lnTo>
                  <a:pt x="11705" y="13846"/>
                </a:lnTo>
                <a:lnTo>
                  <a:pt x="11510" y="13724"/>
                </a:lnTo>
                <a:lnTo>
                  <a:pt x="11413" y="13700"/>
                </a:lnTo>
                <a:lnTo>
                  <a:pt x="11316" y="13675"/>
                </a:lnTo>
                <a:lnTo>
                  <a:pt x="11218" y="13675"/>
                </a:lnTo>
                <a:lnTo>
                  <a:pt x="11121" y="13700"/>
                </a:lnTo>
                <a:lnTo>
                  <a:pt x="11121" y="13724"/>
                </a:lnTo>
                <a:lnTo>
                  <a:pt x="11121" y="13748"/>
                </a:lnTo>
                <a:lnTo>
                  <a:pt x="11145" y="13821"/>
                </a:lnTo>
                <a:lnTo>
                  <a:pt x="11218" y="13919"/>
                </a:lnTo>
                <a:lnTo>
                  <a:pt x="11364" y="14040"/>
                </a:lnTo>
                <a:lnTo>
                  <a:pt x="11729" y="14284"/>
                </a:lnTo>
                <a:lnTo>
                  <a:pt x="12045" y="14551"/>
                </a:lnTo>
                <a:lnTo>
                  <a:pt x="12191" y="14673"/>
                </a:lnTo>
                <a:lnTo>
                  <a:pt x="12386" y="14795"/>
                </a:lnTo>
                <a:lnTo>
                  <a:pt x="12386" y="15281"/>
                </a:lnTo>
                <a:lnTo>
                  <a:pt x="12289" y="15184"/>
                </a:lnTo>
                <a:lnTo>
                  <a:pt x="12167" y="15087"/>
                </a:lnTo>
                <a:lnTo>
                  <a:pt x="12021" y="14916"/>
                </a:lnTo>
                <a:lnTo>
                  <a:pt x="11851" y="14746"/>
                </a:lnTo>
                <a:lnTo>
                  <a:pt x="11656" y="14600"/>
                </a:lnTo>
                <a:lnTo>
                  <a:pt x="11413" y="14503"/>
                </a:lnTo>
                <a:lnTo>
                  <a:pt x="11170" y="14430"/>
                </a:lnTo>
                <a:lnTo>
                  <a:pt x="10926" y="14430"/>
                </a:lnTo>
                <a:lnTo>
                  <a:pt x="10902" y="14454"/>
                </a:lnTo>
                <a:lnTo>
                  <a:pt x="10902" y="14478"/>
                </a:lnTo>
                <a:lnTo>
                  <a:pt x="10975" y="14551"/>
                </a:lnTo>
                <a:lnTo>
                  <a:pt x="11024" y="14600"/>
                </a:lnTo>
                <a:lnTo>
                  <a:pt x="11194" y="14697"/>
                </a:lnTo>
                <a:lnTo>
                  <a:pt x="11462" y="14892"/>
                </a:lnTo>
                <a:lnTo>
                  <a:pt x="11608" y="14989"/>
                </a:lnTo>
                <a:lnTo>
                  <a:pt x="11729" y="15111"/>
                </a:lnTo>
                <a:lnTo>
                  <a:pt x="11875" y="15281"/>
                </a:lnTo>
                <a:lnTo>
                  <a:pt x="12021" y="15452"/>
                </a:lnTo>
                <a:lnTo>
                  <a:pt x="12118" y="15525"/>
                </a:lnTo>
                <a:lnTo>
                  <a:pt x="12191" y="15573"/>
                </a:lnTo>
                <a:lnTo>
                  <a:pt x="12313" y="15622"/>
                </a:lnTo>
                <a:lnTo>
                  <a:pt x="12410" y="15646"/>
                </a:lnTo>
                <a:lnTo>
                  <a:pt x="12435" y="16133"/>
                </a:lnTo>
                <a:lnTo>
                  <a:pt x="12386" y="16133"/>
                </a:lnTo>
                <a:lnTo>
                  <a:pt x="12362" y="16084"/>
                </a:lnTo>
                <a:lnTo>
                  <a:pt x="12240" y="15963"/>
                </a:lnTo>
                <a:lnTo>
                  <a:pt x="12070" y="15841"/>
                </a:lnTo>
                <a:lnTo>
                  <a:pt x="11754" y="15622"/>
                </a:lnTo>
                <a:lnTo>
                  <a:pt x="11413" y="15354"/>
                </a:lnTo>
                <a:lnTo>
                  <a:pt x="11243" y="15233"/>
                </a:lnTo>
                <a:lnTo>
                  <a:pt x="11072" y="15160"/>
                </a:lnTo>
                <a:lnTo>
                  <a:pt x="11048" y="15160"/>
                </a:lnTo>
                <a:lnTo>
                  <a:pt x="11024" y="15184"/>
                </a:lnTo>
                <a:lnTo>
                  <a:pt x="11048" y="15281"/>
                </a:lnTo>
                <a:lnTo>
                  <a:pt x="11072" y="15354"/>
                </a:lnTo>
                <a:lnTo>
                  <a:pt x="11170" y="15500"/>
                </a:lnTo>
                <a:lnTo>
                  <a:pt x="11291" y="15622"/>
                </a:lnTo>
                <a:lnTo>
                  <a:pt x="11437" y="15744"/>
                </a:lnTo>
                <a:lnTo>
                  <a:pt x="11218" y="15646"/>
                </a:lnTo>
                <a:lnTo>
                  <a:pt x="9564" y="14916"/>
                </a:lnTo>
                <a:lnTo>
                  <a:pt x="8055" y="14259"/>
                </a:lnTo>
                <a:lnTo>
                  <a:pt x="7301" y="13894"/>
                </a:lnTo>
                <a:lnTo>
                  <a:pt x="7130" y="13797"/>
                </a:lnTo>
                <a:lnTo>
                  <a:pt x="6863" y="13675"/>
                </a:lnTo>
                <a:lnTo>
                  <a:pt x="6863" y="13602"/>
                </a:lnTo>
                <a:lnTo>
                  <a:pt x="6814" y="12775"/>
                </a:lnTo>
                <a:lnTo>
                  <a:pt x="6765" y="11972"/>
                </a:lnTo>
                <a:lnTo>
                  <a:pt x="6692" y="11145"/>
                </a:lnTo>
                <a:lnTo>
                  <a:pt x="6668" y="10317"/>
                </a:lnTo>
                <a:lnTo>
                  <a:pt x="6668" y="9393"/>
                </a:lnTo>
                <a:lnTo>
                  <a:pt x="6692" y="8493"/>
                </a:lnTo>
                <a:lnTo>
                  <a:pt x="6717" y="7568"/>
                </a:lnTo>
                <a:lnTo>
                  <a:pt x="6717" y="6643"/>
                </a:lnTo>
                <a:lnTo>
                  <a:pt x="6717" y="5889"/>
                </a:lnTo>
                <a:lnTo>
                  <a:pt x="6863" y="5913"/>
                </a:lnTo>
                <a:lnTo>
                  <a:pt x="6936" y="5938"/>
                </a:lnTo>
                <a:lnTo>
                  <a:pt x="7033" y="5962"/>
                </a:lnTo>
                <a:lnTo>
                  <a:pt x="7130" y="5938"/>
                </a:lnTo>
                <a:lnTo>
                  <a:pt x="7228" y="5865"/>
                </a:lnTo>
                <a:lnTo>
                  <a:pt x="7252" y="5816"/>
                </a:lnTo>
                <a:lnTo>
                  <a:pt x="7276" y="5767"/>
                </a:lnTo>
                <a:lnTo>
                  <a:pt x="7276" y="5670"/>
                </a:lnTo>
                <a:lnTo>
                  <a:pt x="7252" y="5573"/>
                </a:lnTo>
                <a:lnTo>
                  <a:pt x="7179" y="5500"/>
                </a:lnTo>
                <a:lnTo>
                  <a:pt x="7082" y="5451"/>
                </a:lnTo>
                <a:lnTo>
                  <a:pt x="7033" y="5427"/>
                </a:lnTo>
                <a:lnTo>
                  <a:pt x="6960" y="5402"/>
                </a:lnTo>
                <a:lnTo>
                  <a:pt x="6887" y="5427"/>
                </a:lnTo>
                <a:lnTo>
                  <a:pt x="6814" y="5451"/>
                </a:lnTo>
                <a:lnTo>
                  <a:pt x="6790" y="5451"/>
                </a:lnTo>
                <a:lnTo>
                  <a:pt x="6692" y="5500"/>
                </a:lnTo>
                <a:lnTo>
                  <a:pt x="6644" y="3018"/>
                </a:lnTo>
                <a:lnTo>
                  <a:pt x="6644" y="1752"/>
                </a:lnTo>
                <a:lnTo>
                  <a:pt x="6668" y="512"/>
                </a:lnTo>
                <a:close/>
                <a:moveTo>
                  <a:pt x="6206" y="585"/>
                </a:moveTo>
                <a:lnTo>
                  <a:pt x="6181" y="852"/>
                </a:lnTo>
                <a:lnTo>
                  <a:pt x="6181" y="1096"/>
                </a:lnTo>
                <a:lnTo>
                  <a:pt x="6181" y="1874"/>
                </a:lnTo>
                <a:lnTo>
                  <a:pt x="6181" y="2653"/>
                </a:lnTo>
                <a:lnTo>
                  <a:pt x="6181" y="3602"/>
                </a:lnTo>
                <a:lnTo>
                  <a:pt x="6181" y="4551"/>
                </a:lnTo>
                <a:lnTo>
                  <a:pt x="6230" y="6449"/>
                </a:lnTo>
                <a:lnTo>
                  <a:pt x="6230" y="7373"/>
                </a:lnTo>
                <a:lnTo>
                  <a:pt x="6206" y="8298"/>
                </a:lnTo>
                <a:lnTo>
                  <a:pt x="6181" y="9198"/>
                </a:lnTo>
                <a:lnTo>
                  <a:pt x="6133" y="10123"/>
                </a:lnTo>
                <a:lnTo>
                  <a:pt x="6157" y="10926"/>
                </a:lnTo>
                <a:lnTo>
                  <a:pt x="6206" y="11729"/>
                </a:lnTo>
                <a:lnTo>
                  <a:pt x="6254" y="12532"/>
                </a:lnTo>
                <a:lnTo>
                  <a:pt x="6279" y="13335"/>
                </a:lnTo>
                <a:lnTo>
                  <a:pt x="6206" y="13359"/>
                </a:lnTo>
                <a:lnTo>
                  <a:pt x="5451" y="13748"/>
                </a:lnTo>
                <a:lnTo>
                  <a:pt x="4721" y="14186"/>
                </a:lnTo>
                <a:lnTo>
                  <a:pt x="3262" y="15087"/>
                </a:lnTo>
                <a:lnTo>
                  <a:pt x="2897" y="15281"/>
                </a:lnTo>
                <a:lnTo>
                  <a:pt x="2532" y="15476"/>
                </a:lnTo>
                <a:lnTo>
                  <a:pt x="2142" y="15671"/>
                </a:lnTo>
                <a:lnTo>
                  <a:pt x="1753" y="15841"/>
                </a:lnTo>
                <a:lnTo>
                  <a:pt x="950" y="16133"/>
                </a:lnTo>
                <a:lnTo>
                  <a:pt x="634" y="16255"/>
                </a:lnTo>
                <a:lnTo>
                  <a:pt x="634" y="16279"/>
                </a:lnTo>
                <a:lnTo>
                  <a:pt x="585" y="15938"/>
                </a:lnTo>
                <a:lnTo>
                  <a:pt x="561" y="15573"/>
                </a:lnTo>
                <a:lnTo>
                  <a:pt x="536" y="15208"/>
                </a:lnTo>
                <a:lnTo>
                  <a:pt x="512" y="14868"/>
                </a:lnTo>
                <a:lnTo>
                  <a:pt x="439" y="14430"/>
                </a:lnTo>
                <a:lnTo>
                  <a:pt x="415" y="13992"/>
                </a:lnTo>
                <a:lnTo>
                  <a:pt x="415" y="13578"/>
                </a:lnTo>
                <a:lnTo>
                  <a:pt x="439" y="13140"/>
                </a:lnTo>
                <a:lnTo>
                  <a:pt x="512" y="11461"/>
                </a:lnTo>
                <a:lnTo>
                  <a:pt x="561" y="10634"/>
                </a:lnTo>
                <a:lnTo>
                  <a:pt x="585" y="9782"/>
                </a:lnTo>
                <a:lnTo>
                  <a:pt x="609" y="8225"/>
                </a:lnTo>
                <a:lnTo>
                  <a:pt x="609" y="6668"/>
                </a:lnTo>
                <a:lnTo>
                  <a:pt x="561" y="5110"/>
                </a:lnTo>
                <a:lnTo>
                  <a:pt x="536" y="4356"/>
                </a:lnTo>
                <a:lnTo>
                  <a:pt x="488" y="3577"/>
                </a:lnTo>
                <a:lnTo>
                  <a:pt x="609" y="3504"/>
                </a:lnTo>
                <a:lnTo>
                  <a:pt x="755" y="3407"/>
                </a:lnTo>
                <a:lnTo>
                  <a:pt x="1145" y="3164"/>
                </a:lnTo>
                <a:lnTo>
                  <a:pt x="1558" y="2920"/>
                </a:lnTo>
                <a:lnTo>
                  <a:pt x="2337" y="2507"/>
                </a:lnTo>
                <a:lnTo>
                  <a:pt x="3116" y="2093"/>
                </a:lnTo>
                <a:lnTo>
                  <a:pt x="3529" y="1850"/>
                </a:lnTo>
                <a:lnTo>
                  <a:pt x="3967" y="1655"/>
                </a:lnTo>
                <a:lnTo>
                  <a:pt x="4405" y="1461"/>
                </a:lnTo>
                <a:lnTo>
                  <a:pt x="4843" y="1290"/>
                </a:lnTo>
                <a:lnTo>
                  <a:pt x="5208" y="1144"/>
                </a:lnTo>
                <a:lnTo>
                  <a:pt x="5549" y="974"/>
                </a:lnTo>
                <a:lnTo>
                  <a:pt x="6206" y="585"/>
                </a:lnTo>
                <a:close/>
                <a:moveTo>
                  <a:pt x="18542" y="804"/>
                </a:moveTo>
                <a:lnTo>
                  <a:pt x="18518" y="1023"/>
                </a:lnTo>
                <a:lnTo>
                  <a:pt x="18518" y="1266"/>
                </a:lnTo>
                <a:lnTo>
                  <a:pt x="18518" y="1752"/>
                </a:lnTo>
                <a:lnTo>
                  <a:pt x="18567" y="2263"/>
                </a:lnTo>
                <a:lnTo>
                  <a:pt x="18567" y="2726"/>
                </a:lnTo>
                <a:lnTo>
                  <a:pt x="18542" y="4648"/>
                </a:lnTo>
                <a:lnTo>
                  <a:pt x="18494" y="6546"/>
                </a:lnTo>
                <a:lnTo>
                  <a:pt x="18469" y="8249"/>
                </a:lnTo>
                <a:lnTo>
                  <a:pt x="18494" y="9952"/>
                </a:lnTo>
                <a:lnTo>
                  <a:pt x="18567" y="13359"/>
                </a:lnTo>
                <a:lnTo>
                  <a:pt x="18542" y="13359"/>
                </a:lnTo>
                <a:lnTo>
                  <a:pt x="18396" y="13505"/>
                </a:lnTo>
                <a:lnTo>
                  <a:pt x="18226" y="13651"/>
                </a:lnTo>
                <a:lnTo>
                  <a:pt x="18031" y="13748"/>
                </a:lnTo>
                <a:lnTo>
                  <a:pt x="17837" y="13846"/>
                </a:lnTo>
                <a:lnTo>
                  <a:pt x="17423" y="14016"/>
                </a:lnTo>
                <a:lnTo>
                  <a:pt x="17009" y="14186"/>
                </a:lnTo>
                <a:lnTo>
                  <a:pt x="16474" y="14454"/>
                </a:lnTo>
                <a:lnTo>
                  <a:pt x="15963" y="14746"/>
                </a:lnTo>
                <a:lnTo>
                  <a:pt x="15452" y="15038"/>
                </a:lnTo>
                <a:lnTo>
                  <a:pt x="14941" y="15330"/>
                </a:lnTo>
                <a:lnTo>
                  <a:pt x="14479" y="15598"/>
                </a:lnTo>
                <a:lnTo>
                  <a:pt x="14016" y="15865"/>
                </a:lnTo>
                <a:lnTo>
                  <a:pt x="13773" y="15987"/>
                </a:lnTo>
                <a:lnTo>
                  <a:pt x="13530" y="16109"/>
                </a:lnTo>
                <a:lnTo>
                  <a:pt x="13286" y="16182"/>
                </a:lnTo>
                <a:lnTo>
                  <a:pt x="13043" y="16255"/>
                </a:lnTo>
                <a:lnTo>
                  <a:pt x="12921" y="16303"/>
                </a:lnTo>
                <a:lnTo>
                  <a:pt x="12921" y="15987"/>
                </a:lnTo>
                <a:lnTo>
                  <a:pt x="12897" y="15671"/>
                </a:lnTo>
                <a:lnTo>
                  <a:pt x="12873" y="15379"/>
                </a:lnTo>
                <a:lnTo>
                  <a:pt x="12848" y="15062"/>
                </a:lnTo>
                <a:lnTo>
                  <a:pt x="12824" y="14770"/>
                </a:lnTo>
                <a:lnTo>
                  <a:pt x="12824" y="14016"/>
                </a:lnTo>
                <a:lnTo>
                  <a:pt x="12848" y="13943"/>
                </a:lnTo>
                <a:lnTo>
                  <a:pt x="12848" y="13894"/>
                </a:lnTo>
                <a:lnTo>
                  <a:pt x="12848" y="13359"/>
                </a:lnTo>
                <a:lnTo>
                  <a:pt x="12946" y="13335"/>
                </a:lnTo>
                <a:lnTo>
                  <a:pt x="13019" y="13310"/>
                </a:lnTo>
                <a:lnTo>
                  <a:pt x="13092" y="13262"/>
                </a:lnTo>
                <a:lnTo>
                  <a:pt x="13140" y="13213"/>
                </a:lnTo>
                <a:lnTo>
                  <a:pt x="13165" y="13116"/>
                </a:lnTo>
                <a:lnTo>
                  <a:pt x="13165" y="13018"/>
                </a:lnTo>
                <a:lnTo>
                  <a:pt x="13116" y="12921"/>
                </a:lnTo>
                <a:lnTo>
                  <a:pt x="13043" y="12872"/>
                </a:lnTo>
                <a:lnTo>
                  <a:pt x="12970" y="12848"/>
                </a:lnTo>
                <a:lnTo>
                  <a:pt x="12873" y="12848"/>
                </a:lnTo>
                <a:lnTo>
                  <a:pt x="12921" y="11826"/>
                </a:lnTo>
                <a:lnTo>
                  <a:pt x="12970" y="10804"/>
                </a:lnTo>
                <a:lnTo>
                  <a:pt x="12970" y="9806"/>
                </a:lnTo>
                <a:lnTo>
                  <a:pt x="12946" y="8809"/>
                </a:lnTo>
                <a:lnTo>
                  <a:pt x="12897" y="7836"/>
                </a:lnTo>
                <a:lnTo>
                  <a:pt x="12897" y="6838"/>
                </a:lnTo>
                <a:lnTo>
                  <a:pt x="12946" y="5986"/>
                </a:lnTo>
                <a:lnTo>
                  <a:pt x="12970" y="5110"/>
                </a:lnTo>
                <a:lnTo>
                  <a:pt x="12970" y="4672"/>
                </a:lnTo>
                <a:lnTo>
                  <a:pt x="12946" y="4234"/>
                </a:lnTo>
                <a:lnTo>
                  <a:pt x="12897" y="3821"/>
                </a:lnTo>
                <a:lnTo>
                  <a:pt x="12800" y="3383"/>
                </a:lnTo>
                <a:lnTo>
                  <a:pt x="13067" y="3285"/>
                </a:lnTo>
                <a:lnTo>
                  <a:pt x="13335" y="3164"/>
                </a:lnTo>
                <a:lnTo>
                  <a:pt x="13603" y="3042"/>
                </a:lnTo>
                <a:lnTo>
                  <a:pt x="13870" y="2920"/>
                </a:lnTo>
                <a:lnTo>
                  <a:pt x="14235" y="2750"/>
                </a:lnTo>
                <a:lnTo>
                  <a:pt x="14600" y="2555"/>
                </a:lnTo>
                <a:lnTo>
                  <a:pt x="15306" y="2142"/>
                </a:lnTo>
                <a:lnTo>
                  <a:pt x="15963" y="1752"/>
                </a:lnTo>
                <a:lnTo>
                  <a:pt x="16304" y="1558"/>
                </a:lnTo>
                <a:lnTo>
                  <a:pt x="16644" y="1388"/>
                </a:lnTo>
                <a:lnTo>
                  <a:pt x="17009" y="1242"/>
                </a:lnTo>
                <a:lnTo>
                  <a:pt x="17350" y="1096"/>
                </a:lnTo>
                <a:lnTo>
                  <a:pt x="17715" y="974"/>
                </a:lnTo>
                <a:lnTo>
                  <a:pt x="18104" y="877"/>
                </a:lnTo>
                <a:lnTo>
                  <a:pt x="18153" y="877"/>
                </a:lnTo>
                <a:lnTo>
                  <a:pt x="18202" y="828"/>
                </a:lnTo>
                <a:lnTo>
                  <a:pt x="18372" y="828"/>
                </a:lnTo>
                <a:lnTo>
                  <a:pt x="18542" y="804"/>
                </a:lnTo>
                <a:close/>
                <a:moveTo>
                  <a:pt x="6279" y="1"/>
                </a:moveTo>
                <a:lnTo>
                  <a:pt x="6206" y="25"/>
                </a:lnTo>
                <a:lnTo>
                  <a:pt x="5403" y="487"/>
                </a:lnTo>
                <a:lnTo>
                  <a:pt x="4989" y="682"/>
                </a:lnTo>
                <a:lnTo>
                  <a:pt x="4551" y="852"/>
                </a:lnTo>
                <a:lnTo>
                  <a:pt x="4113" y="1023"/>
                </a:lnTo>
                <a:lnTo>
                  <a:pt x="3700" y="1217"/>
                </a:lnTo>
                <a:lnTo>
                  <a:pt x="3286" y="1436"/>
                </a:lnTo>
                <a:lnTo>
                  <a:pt x="2872" y="1679"/>
                </a:lnTo>
                <a:lnTo>
                  <a:pt x="2021" y="2117"/>
                </a:lnTo>
                <a:lnTo>
                  <a:pt x="1607" y="2361"/>
                </a:lnTo>
                <a:lnTo>
                  <a:pt x="1193" y="2604"/>
                </a:lnTo>
                <a:lnTo>
                  <a:pt x="974" y="2726"/>
                </a:lnTo>
                <a:lnTo>
                  <a:pt x="731" y="2896"/>
                </a:lnTo>
                <a:lnTo>
                  <a:pt x="488" y="3066"/>
                </a:lnTo>
                <a:lnTo>
                  <a:pt x="390" y="3188"/>
                </a:lnTo>
                <a:lnTo>
                  <a:pt x="317" y="3285"/>
                </a:lnTo>
                <a:lnTo>
                  <a:pt x="269" y="3310"/>
                </a:lnTo>
                <a:lnTo>
                  <a:pt x="220" y="3358"/>
                </a:lnTo>
                <a:lnTo>
                  <a:pt x="171" y="3480"/>
                </a:lnTo>
                <a:lnTo>
                  <a:pt x="123" y="3626"/>
                </a:lnTo>
                <a:lnTo>
                  <a:pt x="98" y="3894"/>
                </a:lnTo>
                <a:lnTo>
                  <a:pt x="98" y="4186"/>
                </a:lnTo>
                <a:lnTo>
                  <a:pt x="123" y="4453"/>
                </a:lnTo>
                <a:lnTo>
                  <a:pt x="147" y="5329"/>
                </a:lnTo>
                <a:lnTo>
                  <a:pt x="171" y="6205"/>
                </a:lnTo>
                <a:lnTo>
                  <a:pt x="171" y="8006"/>
                </a:lnTo>
                <a:lnTo>
                  <a:pt x="147" y="9782"/>
                </a:lnTo>
                <a:lnTo>
                  <a:pt x="123" y="10658"/>
                </a:lnTo>
                <a:lnTo>
                  <a:pt x="98" y="11558"/>
                </a:lnTo>
                <a:lnTo>
                  <a:pt x="1" y="13335"/>
                </a:lnTo>
                <a:lnTo>
                  <a:pt x="1" y="13700"/>
                </a:lnTo>
                <a:lnTo>
                  <a:pt x="1" y="14065"/>
                </a:lnTo>
                <a:lnTo>
                  <a:pt x="25" y="14454"/>
                </a:lnTo>
                <a:lnTo>
                  <a:pt x="50" y="14819"/>
                </a:lnTo>
                <a:lnTo>
                  <a:pt x="98" y="15233"/>
                </a:lnTo>
                <a:lnTo>
                  <a:pt x="123" y="15646"/>
                </a:lnTo>
                <a:lnTo>
                  <a:pt x="147" y="16060"/>
                </a:lnTo>
                <a:lnTo>
                  <a:pt x="171" y="16255"/>
                </a:lnTo>
                <a:lnTo>
                  <a:pt x="220" y="16474"/>
                </a:lnTo>
                <a:lnTo>
                  <a:pt x="244" y="16547"/>
                </a:lnTo>
                <a:lnTo>
                  <a:pt x="317" y="16595"/>
                </a:lnTo>
                <a:lnTo>
                  <a:pt x="390" y="16620"/>
                </a:lnTo>
                <a:lnTo>
                  <a:pt x="463" y="16620"/>
                </a:lnTo>
                <a:lnTo>
                  <a:pt x="536" y="16644"/>
                </a:lnTo>
                <a:lnTo>
                  <a:pt x="707" y="16620"/>
                </a:lnTo>
                <a:lnTo>
                  <a:pt x="877" y="16595"/>
                </a:lnTo>
                <a:lnTo>
                  <a:pt x="1218" y="16474"/>
                </a:lnTo>
                <a:lnTo>
                  <a:pt x="1850" y="16230"/>
                </a:lnTo>
                <a:lnTo>
                  <a:pt x="2240" y="16060"/>
                </a:lnTo>
                <a:lnTo>
                  <a:pt x="2605" y="15890"/>
                </a:lnTo>
                <a:lnTo>
                  <a:pt x="2970" y="15719"/>
                </a:lnTo>
                <a:lnTo>
                  <a:pt x="3310" y="15525"/>
                </a:lnTo>
                <a:lnTo>
                  <a:pt x="4064" y="15062"/>
                </a:lnTo>
                <a:lnTo>
                  <a:pt x="4819" y="14624"/>
                </a:lnTo>
                <a:lnTo>
                  <a:pt x="5549" y="14162"/>
                </a:lnTo>
                <a:lnTo>
                  <a:pt x="5938" y="13967"/>
                </a:lnTo>
                <a:lnTo>
                  <a:pt x="6327" y="13748"/>
                </a:lnTo>
                <a:lnTo>
                  <a:pt x="6400" y="13821"/>
                </a:lnTo>
                <a:lnTo>
                  <a:pt x="6473" y="13870"/>
                </a:lnTo>
                <a:lnTo>
                  <a:pt x="6546" y="13894"/>
                </a:lnTo>
                <a:lnTo>
                  <a:pt x="6644" y="13870"/>
                </a:lnTo>
                <a:lnTo>
                  <a:pt x="6741" y="13992"/>
                </a:lnTo>
                <a:lnTo>
                  <a:pt x="6863" y="14089"/>
                </a:lnTo>
                <a:lnTo>
                  <a:pt x="7130" y="14259"/>
                </a:lnTo>
                <a:lnTo>
                  <a:pt x="7422" y="14405"/>
                </a:lnTo>
                <a:lnTo>
                  <a:pt x="7690" y="14551"/>
                </a:lnTo>
                <a:lnTo>
                  <a:pt x="8517" y="14916"/>
                </a:lnTo>
                <a:lnTo>
                  <a:pt x="9345" y="15306"/>
                </a:lnTo>
                <a:lnTo>
                  <a:pt x="10878" y="16011"/>
                </a:lnTo>
                <a:lnTo>
                  <a:pt x="11656" y="16352"/>
                </a:lnTo>
                <a:lnTo>
                  <a:pt x="12435" y="16644"/>
                </a:lnTo>
                <a:lnTo>
                  <a:pt x="12459" y="16668"/>
                </a:lnTo>
                <a:lnTo>
                  <a:pt x="12508" y="16741"/>
                </a:lnTo>
                <a:lnTo>
                  <a:pt x="12581" y="16766"/>
                </a:lnTo>
                <a:lnTo>
                  <a:pt x="12678" y="16766"/>
                </a:lnTo>
                <a:lnTo>
                  <a:pt x="12751" y="16741"/>
                </a:lnTo>
                <a:lnTo>
                  <a:pt x="12800" y="16693"/>
                </a:lnTo>
                <a:lnTo>
                  <a:pt x="12897" y="16717"/>
                </a:lnTo>
                <a:lnTo>
                  <a:pt x="13019" y="16717"/>
                </a:lnTo>
                <a:lnTo>
                  <a:pt x="13286" y="16668"/>
                </a:lnTo>
                <a:lnTo>
                  <a:pt x="13530" y="16595"/>
                </a:lnTo>
                <a:lnTo>
                  <a:pt x="13724" y="16522"/>
                </a:lnTo>
                <a:lnTo>
                  <a:pt x="14211" y="16279"/>
                </a:lnTo>
                <a:lnTo>
                  <a:pt x="14698" y="16036"/>
                </a:lnTo>
                <a:lnTo>
                  <a:pt x="15647" y="15500"/>
                </a:lnTo>
                <a:lnTo>
                  <a:pt x="16596" y="14965"/>
                </a:lnTo>
                <a:lnTo>
                  <a:pt x="17058" y="14697"/>
                </a:lnTo>
                <a:lnTo>
                  <a:pt x="17545" y="14478"/>
                </a:lnTo>
                <a:lnTo>
                  <a:pt x="17885" y="14332"/>
                </a:lnTo>
                <a:lnTo>
                  <a:pt x="18226" y="14186"/>
                </a:lnTo>
                <a:lnTo>
                  <a:pt x="18542" y="14016"/>
                </a:lnTo>
                <a:lnTo>
                  <a:pt x="18688" y="13894"/>
                </a:lnTo>
                <a:lnTo>
                  <a:pt x="18834" y="13773"/>
                </a:lnTo>
                <a:lnTo>
                  <a:pt x="18883" y="13748"/>
                </a:lnTo>
                <a:lnTo>
                  <a:pt x="18932" y="13724"/>
                </a:lnTo>
                <a:lnTo>
                  <a:pt x="18980" y="13651"/>
                </a:lnTo>
                <a:lnTo>
                  <a:pt x="18980" y="13578"/>
                </a:lnTo>
                <a:lnTo>
                  <a:pt x="18980" y="12726"/>
                </a:lnTo>
                <a:lnTo>
                  <a:pt x="18956" y="11875"/>
                </a:lnTo>
                <a:lnTo>
                  <a:pt x="18883" y="10171"/>
                </a:lnTo>
                <a:lnTo>
                  <a:pt x="18859" y="9271"/>
                </a:lnTo>
                <a:lnTo>
                  <a:pt x="18859" y="8347"/>
                </a:lnTo>
                <a:lnTo>
                  <a:pt x="18883" y="6546"/>
                </a:lnTo>
                <a:lnTo>
                  <a:pt x="18932" y="4648"/>
                </a:lnTo>
                <a:lnTo>
                  <a:pt x="18956" y="2726"/>
                </a:lnTo>
                <a:lnTo>
                  <a:pt x="18980" y="2215"/>
                </a:lnTo>
                <a:lnTo>
                  <a:pt x="18980" y="1679"/>
                </a:lnTo>
                <a:lnTo>
                  <a:pt x="18932" y="1144"/>
                </a:lnTo>
                <a:lnTo>
                  <a:pt x="18883" y="901"/>
                </a:lnTo>
                <a:lnTo>
                  <a:pt x="18834" y="633"/>
                </a:lnTo>
                <a:lnTo>
                  <a:pt x="18883" y="585"/>
                </a:lnTo>
                <a:lnTo>
                  <a:pt x="18883" y="512"/>
                </a:lnTo>
                <a:lnTo>
                  <a:pt x="18883" y="439"/>
                </a:lnTo>
                <a:lnTo>
                  <a:pt x="18834" y="366"/>
                </a:lnTo>
                <a:lnTo>
                  <a:pt x="18761" y="293"/>
                </a:lnTo>
                <a:lnTo>
                  <a:pt x="18664" y="244"/>
                </a:lnTo>
                <a:lnTo>
                  <a:pt x="18421" y="244"/>
                </a:lnTo>
                <a:lnTo>
                  <a:pt x="18177" y="317"/>
                </a:lnTo>
                <a:lnTo>
                  <a:pt x="17958" y="414"/>
                </a:lnTo>
                <a:lnTo>
                  <a:pt x="17715" y="487"/>
                </a:lnTo>
                <a:lnTo>
                  <a:pt x="17374" y="585"/>
                </a:lnTo>
                <a:lnTo>
                  <a:pt x="17058" y="706"/>
                </a:lnTo>
                <a:lnTo>
                  <a:pt x="16742" y="828"/>
                </a:lnTo>
                <a:lnTo>
                  <a:pt x="16425" y="974"/>
                </a:lnTo>
                <a:lnTo>
                  <a:pt x="15817" y="1290"/>
                </a:lnTo>
                <a:lnTo>
                  <a:pt x="15209" y="1655"/>
                </a:lnTo>
                <a:lnTo>
                  <a:pt x="14479" y="2117"/>
                </a:lnTo>
                <a:lnTo>
                  <a:pt x="14089" y="2312"/>
                </a:lnTo>
                <a:lnTo>
                  <a:pt x="13700" y="2507"/>
                </a:lnTo>
                <a:lnTo>
                  <a:pt x="13432" y="2628"/>
                </a:lnTo>
                <a:lnTo>
                  <a:pt x="13165" y="2750"/>
                </a:lnTo>
                <a:lnTo>
                  <a:pt x="12897" y="2920"/>
                </a:lnTo>
                <a:lnTo>
                  <a:pt x="12654" y="3091"/>
                </a:lnTo>
                <a:lnTo>
                  <a:pt x="12532" y="2969"/>
                </a:lnTo>
                <a:lnTo>
                  <a:pt x="12386" y="2896"/>
                </a:lnTo>
                <a:lnTo>
                  <a:pt x="12070" y="2750"/>
                </a:lnTo>
                <a:lnTo>
                  <a:pt x="11875" y="2653"/>
                </a:lnTo>
                <a:lnTo>
                  <a:pt x="11705" y="2555"/>
                </a:lnTo>
                <a:lnTo>
                  <a:pt x="11316" y="2336"/>
                </a:lnTo>
                <a:lnTo>
                  <a:pt x="11072" y="2190"/>
                </a:lnTo>
                <a:lnTo>
                  <a:pt x="10805" y="2093"/>
                </a:lnTo>
                <a:lnTo>
                  <a:pt x="10294" y="1874"/>
                </a:lnTo>
                <a:lnTo>
                  <a:pt x="9758" y="1679"/>
                </a:lnTo>
                <a:lnTo>
                  <a:pt x="9223" y="1485"/>
                </a:lnTo>
                <a:lnTo>
                  <a:pt x="8298" y="1071"/>
                </a:lnTo>
                <a:lnTo>
                  <a:pt x="7836" y="852"/>
                </a:lnTo>
                <a:lnTo>
                  <a:pt x="7398" y="609"/>
                </a:lnTo>
                <a:lnTo>
                  <a:pt x="7325" y="536"/>
                </a:lnTo>
                <a:lnTo>
                  <a:pt x="7228" y="439"/>
                </a:lnTo>
                <a:lnTo>
                  <a:pt x="7057" y="244"/>
                </a:lnTo>
                <a:lnTo>
                  <a:pt x="6936" y="147"/>
                </a:lnTo>
                <a:lnTo>
                  <a:pt x="6838" y="74"/>
                </a:lnTo>
                <a:lnTo>
                  <a:pt x="6741" y="25"/>
                </a:lnTo>
                <a:lnTo>
                  <a:pt x="6619" y="25"/>
                </a:lnTo>
                <a:lnTo>
                  <a:pt x="6571" y="1"/>
                </a:lnTo>
                <a:lnTo>
                  <a:pt x="6498" y="1"/>
                </a:lnTo>
                <a:lnTo>
                  <a:pt x="6449" y="25"/>
                </a:lnTo>
                <a:lnTo>
                  <a:pt x="6400" y="1"/>
                </a:lnTo>
                <a:close/>
              </a:path>
            </a:pathLst>
          </a:custGeom>
          <a:solidFill>
            <a:srgbClr val="4032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98876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 name="Text Placeholder 1">
            <a:extLst>
              <a:ext uri="{FF2B5EF4-FFF2-40B4-BE49-F238E27FC236}">
                <a16:creationId xmlns:a16="http://schemas.microsoft.com/office/drawing/2014/main" id="{99E81E72-9849-4D5C-AE1F-8F989C84160C}"/>
              </a:ext>
            </a:extLst>
          </p:cNvPr>
          <p:cNvSpPr>
            <a:spLocks noGrp="1"/>
          </p:cNvSpPr>
          <p:nvPr>
            <p:ph type="body" idx="4294967295"/>
          </p:nvPr>
        </p:nvSpPr>
        <p:spPr>
          <a:xfrm>
            <a:off x="-1" y="763676"/>
            <a:ext cx="5496449" cy="3496826"/>
          </a:xfrm>
        </p:spPr>
        <p:txBody>
          <a:bodyPr/>
          <a:lstStyle/>
          <a:p>
            <a:pPr marL="76200" indent="0">
              <a:spcBef>
                <a:spcPts val="300"/>
              </a:spcBef>
              <a:buNone/>
            </a:pPr>
            <a:r>
              <a:rPr lang="ro-RO" sz="1600"/>
              <a:t>Acum aproximativ 7500 de ani, triburile mici, </a:t>
            </a:r>
          </a:p>
          <a:p>
            <a:pPr marL="76200" indent="0">
              <a:spcBef>
                <a:spcPts val="300"/>
              </a:spcBef>
              <a:buNone/>
            </a:pPr>
            <a:r>
              <a:rPr lang="ro-RO" sz="1600"/>
              <a:t>care trăiau în valea Nilului au dezvoltat o serie de</a:t>
            </a:r>
          </a:p>
          <a:p>
            <a:pPr marL="76200" indent="0">
              <a:spcBef>
                <a:spcPts val="300"/>
              </a:spcBef>
              <a:buNone/>
            </a:pPr>
            <a:r>
              <a:rPr lang="ro-RO" sz="1600"/>
              <a:t>culturi care au demonstrat un control ferm al </a:t>
            </a:r>
          </a:p>
          <a:p>
            <a:pPr marL="76200" indent="0">
              <a:spcBef>
                <a:spcPts val="300"/>
              </a:spcBef>
              <a:buNone/>
            </a:pPr>
            <a:r>
              <a:rPr lang="ro-RO" sz="1600"/>
              <a:t>agriculturii și creșterii animalelor, asupra</a:t>
            </a:r>
          </a:p>
          <a:p>
            <a:pPr marL="76200" indent="0">
              <a:spcBef>
                <a:spcPts val="300"/>
              </a:spcBef>
              <a:buNone/>
            </a:pPr>
            <a:r>
              <a:rPr lang="ro-RO" sz="1600"/>
              <a:t>tehnicilor de olărit și producerii obiectelor </a:t>
            </a:r>
          </a:p>
          <a:p>
            <a:pPr marL="76200" indent="0">
              <a:spcBef>
                <a:spcPts val="300"/>
              </a:spcBef>
              <a:buNone/>
            </a:pPr>
            <a:r>
              <a:rPr lang="ro-RO" sz="1600"/>
              <a:t>personale, cum ar fi pieptenii, brățările și </a:t>
            </a:r>
          </a:p>
          <a:p>
            <a:pPr marL="76200" indent="0">
              <a:spcBef>
                <a:spcPts val="300"/>
              </a:spcBef>
              <a:buNone/>
            </a:pPr>
            <a:r>
              <a:rPr lang="ro-RO" sz="1600"/>
              <a:t>colierele. Cea mai mare dintre aceste culturi </a:t>
            </a:r>
          </a:p>
          <a:p>
            <a:pPr marL="76200" indent="0">
              <a:spcBef>
                <a:spcPts val="300"/>
              </a:spcBef>
              <a:buNone/>
            </a:pPr>
            <a:r>
              <a:rPr lang="ro-RO" sz="1600"/>
              <a:t>timpurii a fost în Egiptul de Sus(Sud), denumită </a:t>
            </a:r>
          </a:p>
          <a:p>
            <a:pPr marL="76200" indent="0">
              <a:spcBef>
                <a:spcPts val="300"/>
              </a:spcBef>
              <a:buNone/>
            </a:pPr>
            <a:r>
              <a:rPr lang="ro-RO" sz="1600"/>
              <a:t>cultura Badari care, probabil, își avea originea în </a:t>
            </a:r>
          </a:p>
          <a:p>
            <a:pPr marL="76200" indent="0">
              <a:spcBef>
                <a:spcPts val="300"/>
              </a:spcBef>
              <a:buNone/>
            </a:pPr>
            <a:r>
              <a:rPr lang="ro-RO" sz="1600"/>
              <a:t>Deșertul de Vest, fiind cunoscută pentru ceramica </a:t>
            </a:r>
          </a:p>
          <a:p>
            <a:pPr marL="76200" indent="0">
              <a:spcBef>
                <a:spcPts val="300"/>
              </a:spcBef>
              <a:buNone/>
            </a:pPr>
            <a:r>
              <a:rPr lang="ro-RO" sz="1600"/>
              <a:t>de înaltă calitate, uneltele de piatră și utilizarea </a:t>
            </a:r>
          </a:p>
          <a:p>
            <a:pPr marL="76200" indent="0">
              <a:spcBef>
                <a:spcPts val="300"/>
              </a:spcBef>
              <a:buNone/>
            </a:pPr>
            <a:r>
              <a:rPr lang="ro-RO" sz="1600"/>
              <a:t>cuprului.</a:t>
            </a:r>
          </a:p>
        </p:txBody>
      </p:sp>
      <p:sp>
        <p:nvSpPr>
          <p:cNvPr id="48" name="Shape 48"/>
          <p:cNvSpPr txBox="1">
            <a:spLocks noGrp="1"/>
          </p:cNvSpPr>
          <p:nvPr>
            <p:ph type="title" idx="4294967295"/>
          </p:nvPr>
        </p:nvSpPr>
        <p:spPr>
          <a:xfrm>
            <a:off x="1887536" y="0"/>
            <a:ext cx="5368925" cy="857250"/>
          </a:xfrm>
          <a:prstGeom prst="rect">
            <a:avLst/>
          </a:prstGeom>
        </p:spPr>
        <p:txBody>
          <a:bodyPr spcFirstLastPara="1" wrap="square" lIns="91425" tIns="91425" rIns="91425" bIns="91425" anchor="b" anchorCtr="0">
            <a:noAutofit/>
          </a:bodyPr>
          <a:lstStyle/>
          <a:p>
            <a:r>
              <a:rPr lang="ro-RO" sz="3600"/>
              <a:t>EPOCA PREDINASTICĂ</a:t>
            </a:r>
            <a:endParaRPr lang="en-US" sz="3600"/>
          </a:p>
        </p:txBody>
      </p:sp>
      <p:pic>
        <p:nvPicPr>
          <p:cNvPr id="15" name="Picture 14">
            <a:extLst>
              <a:ext uri="{FF2B5EF4-FFF2-40B4-BE49-F238E27FC236}">
                <a16:creationId xmlns:a16="http://schemas.microsoft.com/office/drawing/2014/main" id="{D6A0E489-6F8F-4F0F-89FF-34DB0BF82D7D}"/>
              </a:ext>
            </a:extLst>
          </p:cNvPr>
          <p:cNvPicPr>
            <a:picLocks noChangeAspect="1"/>
          </p:cNvPicPr>
          <p:nvPr/>
        </p:nvPicPr>
        <p:blipFill>
          <a:blip r:embed="rId3"/>
          <a:stretch>
            <a:fillRect/>
          </a:stretch>
        </p:blipFill>
        <p:spPr>
          <a:xfrm>
            <a:off x="5496447" y="857250"/>
            <a:ext cx="3567165" cy="3403252"/>
          </a:xfrm>
          <a:prstGeom prst="rect">
            <a:avLst/>
          </a:prstGeom>
        </p:spPr>
      </p:pic>
      <p:sp>
        <p:nvSpPr>
          <p:cNvPr id="18" name="Shape 115">
            <a:extLst>
              <a:ext uri="{FF2B5EF4-FFF2-40B4-BE49-F238E27FC236}">
                <a16:creationId xmlns:a16="http://schemas.microsoft.com/office/drawing/2014/main" id="{E27FA81D-8455-4509-AF47-CE57B37A0C5F}"/>
              </a:ext>
            </a:extLst>
          </p:cNvPr>
          <p:cNvSpPr/>
          <p:nvPr/>
        </p:nvSpPr>
        <p:spPr>
          <a:xfrm>
            <a:off x="5496447" y="4260502"/>
            <a:ext cx="3567165" cy="510433"/>
          </a:xfrm>
          <a:prstGeom prst="rect">
            <a:avLst/>
          </a:prstGeom>
          <a:solidFill>
            <a:srgbClr val="FFFFFF">
              <a:alpha val="53460"/>
            </a:srgbClr>
          </a:solidFill>
          <a:ln w="28575" cap="flat" cmpd="sng">
            <a:solidFill>
              <a:srgbClr val="403228"/>
            </a:solidFill>
            <a:prstDash val="solid"/>
            <a:miter lim="8000"/>
            <a:headEnd type="none" w="med" len="med"/>
            <a:tailEnd type="none" w="med" len="med"/>
          </a:ln>
        </p:spPr>
        <p:txBody>
          <a:bodyPr spcFirstLastPara="1" wrap="square" lIns="91425" tIns="91425" rIns="91425" bIns="91425" anchor="ctr" anchorCtr="0">
            <a:noAutofit/>
          </a:bodyPr>
          <a:lstStyle/>
          <a:p>
            <a:pPr lvl="0">
              <a:buClr>
                <a:schemeClr val="dk1"/>
              </a:buClr>
              <a:buSzPts val="1100"/>
            </a:pPr>
            <a:r>
              <a:rPr lang="en-US" sz="1600" spc="150">
                <a:solidFill>
                  <a:srgbClr val="1D1D1B"/>
                </a:solidFill>
                <a:latin typeface="Cinzel" panose="020B0604020202020204" charset="0"/>
              </a:rPr>
              <a:t>Obiecte predinastice</a:t>
            </a:r>
            <a:endParaRPr sz="1600" spc="150">
              <a:solidFill>
                <a:srgbClr val="1D1D1B"/>
              </a:solidFill>
              <a:latin typeface="Cinzel" panose="020B0604020202020204" charset="0"/>
            </a:endParaRPr>
          </a:p>
        </p:txBody>
      </p:sp>
      <p:sp>
        <p:nvSpPr>
          <p:cNvPr id="19" name="Shape 252">
            <a:extLst>
              <a:ext uri="{FF2B5EF4-FFF2-40B4-BE49-F238E27FC236}">
                <a16:creationId xmlns:a16="http://schemas.microsoft.com/office/drawing/2014/main" id="{6B9BCE7E-BEFC-4D73-95AF-095215A1D704}"/>
              </a:ext>
            </a:extLst>
          </p:cNvPr>
          <p:cNvSpPr/>
          <p:nvPr/>
        </p:nvSpPr>
        <p:spPr>
          <a:xfrm>
            <a:off x="8385656" y="4324442"/>
            <a:ext cx="577473" cy="382552"/>
          </a:xfrm>
          <a:custGeom>
            <a:avLst/>
            <a:gdLst/>
            <a:ahLst/>
            <a:cxnLst/>
            <a:rect l="0" t="0" r="0" b="0"/>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4032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8526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pic>
        <p:nvPicPr>
          <p:cNvPr id="4" name="Picture 3">
            <a:extLst>
              <a:ext uri="{FF2B5EF4-FFF2-40B4-BE49-F238E27FC236}">
                <a16:creationId xmlns:a16="http://schemas.microsoft.com/office/drawing/2014/main" id="{A647AED1-422A-4D7E-B0E6-3C9C867B0586}"/>
              </a:ext>
            </a:extLst>
          </p:cNvPr>
          <p:cNvPicPr>
            <a:picLocks noChangeAspect="1"/>
          </p:cNvPicPr>
          <p:nvPr/>
        </p:nvPicPr>
        <p:blipFill>
          <a:blip r:embed="rId3"/>
          <a:stretch>
            <a:fillRect/>
          </a:stretch>
        </p:blipFill>
        <p:spPr>
          <a:xfrm>
            <a:off x="6390751" y="857250"/>
            <a:ext cx="2613191" cy="1968500"/>
          </a:xfrm>
          <a:prstGeom prst="rect">
            <a:avLst/>
          </a:prstGeom>
        </p:spPr>
      </p:pic>
      <p:sp>
        <p:nvSpPr>
          <p:cNvPr id="2" name="Text Placeholder 1">
            <a:extLst>
              <a:ext uri="{FF2B5EF4-FFF2-40B4-BE49-F238E27FC236}">
                <a16:creationId xmlns:a16="http://schemas.microsoft.com/office/drawing/2014/main" id="{99E81E72-9849-4D5C-AE1F-8F989C84160C}"/>
              </a:ext>
            </a:extLst>
          </p:cNvPr>
          <p:cNvSpPr>
            <a:spLocks noGrp="1"/>
          </p:cNvSpPr>
          <p:nvPr>
            <p:ph type="body" idx="4294967295"/>
          </p:nvPr>
        </p:nvSpPr>
        <p:spPr>
          <a:xfrm>
            <a:off x="-1" y="763676"/>
            <a:ext cx="9144000" cy="4039436"/>
          </a:xfrm>
        </p:spPr>
        <p:txBody>
          <a:bodyPr/>
          <a:lstStyle/>
          <a:p>
            <a:pPr>
              <a:spcBef>
                <a:spcPts val="300"/>
              </a:spcBef>
            </a:pPr>
            <a:r>
              <a:rPr lang="ro-RO" sz="1600"/>
              <a:t>Această epocă este numită și thinită după numele </a:t>
            </a:r>
          </a:p>
          <a:p>
            <a:pPr marL="76200" indent="0">
              <a:spcBef>
                <a:spcPts val="300"/>
              </a:spcBef>
              <a:buNone/>
            </a:pPr>
            <a:r>
              <a:rPr lang="ro-RO" sz="1600"/>
              <a:t>orașului Thinis, din apropiere de Abydos unde s-au găsit,</a:t>
            </a:r>
          </a:p>
          <a:p>
            <a:pPr marL="76200" indent="0">
              <a:spcBef>
                <a:spcPts val="300"/>
              </a:spcBef>
              <a:buNone/>
            </a:pPr>
            <a:r>
              <a:rPr lang="ro-RO" sz="1600"/>
              <a:t>la sfârșitul veacului al XIX-lea, numeroase obiecte marcate </a:t>
            </a:r>
          </a:p>
          <a:p>
            <a:pPr marL="76200" indent="0">
              <a:spcBef>
                <a:spcPts val="300"/>
              </a:spcBef>
              <a:buNone/>
            </a:pPr>
            <a:r>
              <a:rPr lang="ro-RO" sz="1600"/>
              <a:t>cu cartușul regilor din aceste dinastii.</a:t>
            </a:r>
          </a:p>
          <a:p>
            <a:pPr>
              <a:spcBef>
                <a:spcPts val="300"/>
              </a:spcBef>
            </a:pPr>
            <a:r>
              <a:rPr lang="ro-RO" sz="1600"/>
              <a:t>Societatea egipteană a început să se dezvolte și să </a:t>
            </a:r>
          </a:p>
          <a:p>
            <a:pPr marL="76200" indent="0">
              <a:spcBef>
                <a:spcPts val="300"/>
              </a:spcBef>
              <a:buNone/>
            </a:pPr>
            <a:r>
              <a:rPr lang="ro-RO" sz="1600"/>
              <a:t>Avanseze rapid spre stadiul de civilizație rafinată. </a:t>
            </a:r>
          </a:p>
          <a:p>
            <a:pPr marL="76200" indent="0">
              <a:spcBef>
                <a:spcPts val="300"/>
              </a:spcBef>
              <a:buNone/>
            </a:pPr>
            <a:r>
              <a:rPr lang="ro-RO" sz="1600"/>
              <a:t>Un nou tip distinct de ceramică care a fost înrudită cu </a:t>
            </a:r>
          </a:p>
          <a:p>
            <a:pPr marL="76200" indent="0">
              <a:spcBef>
                <a:spcPts val="300"/>
              </a:spcBef>
              <a:buNone/>
            </a:pPr>
            <a:r>
              <a:rPr lang="ro-RO" sz="1600"/>
              <a:t>ceramica din sudul Levantului, apare în această perioadă. </a:t>
            </a:r>
          </a:p>
          <a:p>
            <a:pPr marL="76200" indent="0">
              <a:spcBef>
                <a:spcPts val="300"/>
              </a:spcBef>
              <a:buNone/>
            </a:pPr>
            <a:r>
              <a:rPr lang="ro-RO" sz="1600"/>
              <a:t>Folosirea pe scară largă a cuprului a devenit comună atunci. </a:t>
            </a:r>
          </a:p>
          <a:p>
            <a:pPr marL="76200" indent="0">
              <a:spcBef>
                <a:spcPts val="300"/>
              </a:spcBef>
              <a:buNone/>
            </a:pPr>
            <a:r>
              <a:rPr lang="ro-RO" sz="1600"/>
              <a:t>Procesul uscării cărămizilor la soare preluată de la sumerieni , inclusiv utilizarea arcului și pereților încastrați pentru elemente decorative au devenit populare. Concomitent cu producerea acestor bunuri culturale, un proces de unificare a societăților și orașelor din Egiptul de Sus a avut loc. În același timp, societățile din Delta Nilului, sau Egiptul de Jos au suferit, de asemenea, un proces de unificare.</a:t>
            </a:r>
          </a:p>
        </p:txBody>
      </p:sp>
      <p:sp>
        <p:nvSpPr>
          <p:cNvPr id="48" name="Shape 48"/>
          <p:cNvSpPr txBox="1">
            <a:spLocks noGrp="1"/>
          </p:cNvSpPr>
          <p:nvPr>
            <p:ph type="title" idx="4294967295"/>
          </p:nvPr>
        </p:nvSpPr>
        <p:spPr>
          <a:xfrm>
            <a:off x="-2" y="0"/>
            <a:ext cx="9144001" cy="857250"/>
          </a:xfrm>
          <a:prstGeom prst="rect">
            <a:avLst/>
          </a:prstGeom>
        </p:spPr>
        <p:txBody>
          <a:bodyPr spcFirstLastPara="1" wrap="square" lIns="91425" tIns="91425" rIns="91425" bIns="91425" anchor="b" anchorCtr="0">
            <a:noAutofit/>
          </a:bodyPr>
          <a:lstStyle/>
          <a:p>
            <a:pPr algn="l"/>
            <a:r>
              <a:rPr lang="ro-RO" sz="2800"/>
              <a:t>PERIOADA DINASTICĂ TIMPURIE (EPOCA TIHNITĂ)</a:t>
            </a:r>
            <a:endParaRPr lang="en-US" sz="2800"/>
          </a:p>
        </p:txBody>
      </p:sp>
      <p:sp>
        <p:nvSpPr>
          <p:cNvPr id="18" name="Shape 115">
            <a:extLst>
              <a:ext uri="{FF2B5EF4-FFF2-40B4-BE49-F238E27FC236}">
                <a16:creationId xmlns:a16="http://schemas.microsoft.com/office/drawing/2014/main" id="{E27FA81D-8455-4509-AF47-CE57B37A0C5F}"/>
              </a:ext>
            </a:extLst>
          </p:cNvPr>
          <p:cNvSpPr/>
          <p:nvPr/>
        </p:nvSpPr>
        <p:spPr>
          <a:xfrm>
            <a:off x="6390751" y="2825750"/>
            <a:ext cx="2613191" cy="398218"/>
          </a:xfrm>
          <a:prstGeom prst="rect">
            <a:avLst/>
          </a:prstGeom>
          <a:solidFill>
            <a:srgbClr val="FFFFFF">
              <a:alpha val="53460"/>
            </a:srgbClr>
          </a:solidFill>
          <a:ln w="28575" cap="flat" cmpd="sng">
            <a:solidFill>
              <a:srgbClr val="403228"/>
            </a:solidFill>
            <a:prstDash val="solid"/>
            <a:miter lim="8000"/>
            <a:headEnd type="none" w="med" len="med"/>
            <a:tailEnd type="none" w="med" len="med"/>
          </a:ln>
        </p:spPr>
        <p:txBody>
          <a:bodyPr spcFirstLastPara="1" wrap="square" lIns="91425" tIns="91425" rIns="91425" bIns="91425" anchor="ctr" anchorCtr="0">
            <a:noAutofit/>
          </a:bodyPr>
          <a:lstStyle/>
          <a:p>
            <a:pPr lvl="0">
              <a:buClr>
                <a:schemeClr val="dk1"/>
              </a:buClr>
              <a:buSzPts val="1100"/>
            </a:pPr>
            <a:r>
              <a:rPr lang="en-US" sz="1600">
                <a:solidFill>
                  <a:srgbClr val="1D1D1B"/>
                </a:solidFill>
                <a:latin typeface="Cinzel" panose="020B0604020202020204" charset="0"/>
              </a:rPr>
              <a:t>Paleta lui Narmer</a:t>
            </a:r>
            <a:endParaRPr sz="1600">
              <a:solidFill>
                <a:srgbClr val="1D1D1B"/>
              </a:solidFill>
              <a:latin typeface="Cinzel" panose="020B0604020202020204" charset="0"/>
            </a:endParaRPr>
          </a:p>
        </p:txBody>
      </p:sp>
      <p:sp>
        <p:nvSpPr>
          <p:cNvPr id="19" name="Shape 252">
            <a:extLst>
              <a:ext uri="{FF2B5EF4-FFF2-40B4-BE49-F238E27FC236}">
                <a16:creationId xmlns:a16="http://schemas.microsoft.com/office/drawing/2014/main" id="{6B9BCE7E-BEFC-4D73-95AF-095215A1D704}"/>
              </a:ext>
            </a:extLst>
          </p:cNvPr>
          <p:cNvSpPr/>
          <p:nvPr/>
        </p:nvSpPr>
        <p:spPr>
          <a:xfrm>
            <a:off x="8494138" y="2897524"/>
            <a:ext cx="386555" cy="254670"/>
          </a:xfrm>
          <a:custGeom>
            <a:avLst/>
            <a:gdLst/>
            <a:ahLst/>
            <a:cxnLst/>
            <a:rect l="0" t="0" r="0" b="0"/>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4032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66990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pic>
        <p:nvPicPr>
          <p:cNvPr id="4" name="Picture 3">
            <a:extLst>
              <a:ext uri="{FF2B5EF4-FFF2-40B4-BE49-F238E27FC236}">
                <a16:creationId xmlns:a16="http://schemas.microsoft.com/office/drawing/2014/main" id="{F42DAAC7-7E97-4B0C-8275-7702E3604BA3}"/>
              </a:ext>
            </a:extLst>
          </p:cNvPr>
          <p:cNvPicPr>
            <a:picLocks noChangeAspect="1"/>
          </p:cNvPicPr>
          <p:nvPr/>
        </p:nvPicPr>
        <p:blipFill>
          <a:blip r:embed="rId3"/>
          <a:stretch>
            <a:fillRect/>
          </a:stretch>
        </p:blipFill>
        <p:spPr>
          <a:xfrm>
            <a:off x="6231249" y="857250"/>
            <a:ext cx="2794000" cy="1854200"/>
          </a:xfrm>
          <a:prstGeom prst="rect">
            <a:avLst/>
          </a:prstGeom>
        </p:spPr>
      </p:pic>
      <p:sp>
        <p:nvSpPr>
          <p:cNvPr id="2" name="Text Placeholder 1">
            <a:extLst>
              <a:ext uri="{FF2B5EF4-FFF2-40B4-BE49-F238E27FC236}">
                <a16:creationId xmlns:a16="http://schemas.microsoft.com/office/drawing/2014/main" id="{99E81E72-9849-4D5C-AE1F-8F989C84160C}"/>
              </a:ext>
            </a:extLst>
          </p:cNvPr>
          <p:cNvSpPr>
            <a:spLocks noGrp="1"/>
          </p:cNvSpPr>
          <p:nvPr>
            <p:ph type="body" idx="4294967295"/>
          </p:nvPr>
        </p:nvSpPr>
        <p:spPr>
          <a:xfrm>
            <a:off x="0" y="673240"/>
            <a:ext cx="9144000" cy="4470260"/>
          </a:xfrm>
        </p:spPr>
        <p:txBody>
          <a:bodyPr>
            <a:noAutofit/>
          </a:bodyPr>
          <a:lstStyle/>
          <a:p>
            <a:pPr>
              <a:spcBef>
                <a:spcPts val="300"/>
              </a:spcBef>
            </a:pPr>
            <a:r>
              <a:rPr lang="ro-RO" sz="1600"/>
              <a:t>Progrese majore în arhitectură, artă și tehnologie au</a:t>
            </a:r>
          </a:p>
          <a:p>
            <a:pPr marL="76200" indent="0">
              <a:spcBef>
                <a:spcPts val="300"/>
              </a:spcBef>
              <a:buNone/>
            </a:pPr>
            <a:r>
              <a:rPr lang="ro-RO" sz="1600"/>
              <a:t>fost făcute în timpul Vechiului Regat, alimentate de </a:t>
            </a:r>
          </a:p>
          <a:p>
            <a:pPr marL="76200" indent="0">
              <a:spcBef>
                <a:spcPts val="300"/>
              </a:spcBef>
              <a:buNone/>
            </a:pPr>
            <a:r>
              <a:rPr lang="ro-RO" sz="1600"/>
              <a:t>productivitatea agricolă crescută printr-o administrație </a:t>
            </a:r>
          </a:p>
          <a:p>
            <a:pPr marL="76200" indent="0">
              <a:spcBef>
                <a:spcPts val="300"/>
              </a:spcBef>
              <a:buNone/>
            </a:pPr>
            <a:r>
              <a:rPr lang="ro-RO" sz="1600"/>
              <a:t>centrală bine dezvoltată. Unele dintre vechi realizări ale </a:t>
            </a:r>
          </a:p>
          <a:p>
            <a:pPr marL="76200" indent="0">
              <a:spcBef>
                <a:spcPts val="300"/>
              </a:spcBef>
              <a:buNone/>
            </a:pPr>
            <a:r>
              <a:rPr lang="ro-RO" sz="1600"/>
              <a:t>Egiptului, Piramidele din Giza și Sfinxul, au fost </a:t>
            </a:r>
          </a:p>
          <a:p>
            <a:pPr marL="76200" indent="0">
              <a:spcBef>
                <a:spcPts val="300"/>
              </a:spcBef>
              <a:buNone/>
            </a:pPr>
            <a:r>
              <a:rPr lang="ro-RO" sz="1600"/>
              <a:t>construite în timpul Vechiului Regat. Sub supravegherea </a:t>
            </a:r>
          </a:p>
          <a:p>
            <a:pPr marL="76200" indent="0">
              <a:spcBef>
                <a:spcPts val="300"/>
              </a:spcBef>
              <a:buNone/>
            </a:pPr>
            <a:r>
              <a:rPr lang="ro-RO" sz="1600"/>
              <a:t>vizirului, funcționarii de stat colectau taxele, coordonau </a:t>
            </a:r>
          </a:p>
          <a:p>
            <a:pPr marL="76200" indent="0">
              <a:spcBef>
                <a:spcPts val="300"/>
              </a:spcBef>
              <a:buNone/>
            </a:pPr>
            <a:r>
              <a:rPr lang="ro-RO" sz="1600"/>
              <a:t>proiectele de irigații pentru a îmbunătăți randamentul </a:t>
            </a:r>
          </a:p>
          <a:p>
            <a:pPr marL="76200" indent="0">
              <a:spcBef>
                <a:spcPts val="300"/>
              </a:spcBef>
              <a:buNone/>
            </a:pPr>
            <a:r>
              <a:rPr lang="ro-RO" sz="1600"/>
              <a:t>culturilor, organizau țăranii pentru proiectele de construcții și stabileau un sistem de justiție pentru a menține pacea și ordinea.</a:t>
            </a:r>
          </a:p>
          <a:p>
            <a:pPr>
              <a:spcBef>
                <a:spcPts val="300"/>
              </a:spcBef>
            </a:pPr>
            <a:r>
              <a:rPr lang="ro-RO" sz="1600"/>
              <a:t>Împreună cu importanța tot mai crescută a administrației centrale a apărut o</a:t>
            </a:r>
          </a:p>
          <a:p>
            <a:pPr marL="76200" indent="0">
              <a:spcBef>
                <a:spcPts val="300"/>
              </a:spcBef>
              <a:buNone/>
            </a:pPr>
            <a:r>
              <a:rPr lang="ro-RO" sz="1600"/>
              <a:t>nouă clasă de scribi educați și oficiali. După cinci secole de aceste practici, puterea economică a faraonului s-a erodat și economia nu mai putea permite să sprijine o administrare centralizată mare. Cu cât puterea Faraonului s-a diminuat, nomarhii locali au început să contesta supremația faraonului. Acestea au cauzat intrarea țării într-o perioadă de 140 de ani de foamete și lupte civile( perioadă intermediară).</a:t>
            </a:r>
          </a:p>
        </p:txBody>
      </p:sp>
      <p:sp>
        <p:nvSpPr>
          <p:cNvPr id="48" name="Shape 48"/>
          <p:cNvSpPr txBox="1">
            <a:spLocks noGrp="1"/>
          </p:cNvSpPr>
          <p:nvPr>
            <p:ph type="title" idx="4294967295"/>
          </p:nvPr>
        </p:nvSpPr>
        <p:spPr>
          <a:xfrm>
            <a:off x="1887536" y="0"/>
            <a:ext cx="5368925" cy="857250"/>
          </a:xfrm>
          <a:prstGeom prst="rect">
            <a:avLst/>
          </a:prstGeom>
        </p:spPr>
        <p:txBody>
          <a:bodyPr spcFirstLastPara="1" wrap="square" lIns="91425" tIns="91425" rIns="91425" bIns="91425" anchor="b" anchorCtr="0">
            <a:noAutofit/>
          </a:bodyPr>
          <a:lstStyle/>
          <a:p>
            <a:r>
              <a:rPr lang="ro-RO" sz="3600"/>
              <a:t>REGATUL VECHI</a:t>
            </a:r>
            <a:endParaRPr lang="en-US" sz="3600"/>
          </a:p>
        </p:txBody>
      </p:sp>
      <p:sp>
        <p:nvSpPr>
          <p:cNvPr id="18" name="Shape 115">
            <a:extLst>
              <a:ext uri="{FF2B5EF4-FFF2-40B4-BE49-F238E27FC236}">
                <a16:creationId xmlns:a16="http://schemas.microsoft.com/office/drawing/2014/main" id="{E27FA81D-8455-4509-AF47-CE57B37A0C5F}"/>
              </a:ext>
            </a:extLst>
          </p:cNvPr>
          <p:cNvSpPr/>
          <p:nvPr/>
        </p:nvSpPr>
        <p:spPr>
          <a:xfrm>
            <a:off x="6231249" y="2711451"/>
            <a:ext cx="2794000" cy="318610"/>
          </a:xfrm>
          <a:prstGeom prst="rect">
            <a:avLst/>
          </a:prstGeom>
          <a:solidFill>
            <a:srgbClr val="FFFFFF">
              <a:alpha val="53460"/>
            </a:srgbClr>
          </a:solidFill>
          <a:ln w="28575" cap="flat" cmpd="sng">
            <a:solidFill>
              <a:srgbClr val="403228"/>
            </a:solidFill>
            <a:prstDash val="solid"/>
            <a:miter lim="8000"/>
            <a:headEnd type="none" w="med" len="med"/>
            <a:tailEnd type="none" w="med" len="med"/>
          </a:ln>
        </p:spPr>
        <p:txBody>
          <a:bodyPr spcFirstLastPara="1" wrap="square" lIns="91425" tIns="91425" rIns="91425" bIns="91425" anchor="ctr" anchorCtr="0">
            <a:noAutofit/>
          </a:bodyPr>
          <a:lstStyle/>
          <a:p>
            <a:pPr lvl="0">
              <a:buClr>
                <a:schemeClr val="dk1"/>
              </a:buClr>
              <a:buSzPts val="1100"/>
            </a:pPr>
            <a:r>
              <a:rPr lang="ro-RO" sz="1600" spc="-150">
                <a:solidFill>
                  <a:srgbClr val="1D1D1B"/>
                </a:solidFill>
                <a:latin typeface="Cinzel" panose="020B0604020202020204" charset="0"/>
              </a:rPr>
              <a:t>PRIAMIDELE DE LA GIZA</a:t>
            </a:r>
            <a:endParaRPr sz="1600" spc="-150">
              <a:solidFill>
                <a:srgbClr val="1D1D1B"/>
              </a:solidFill>
              <a:latin typeface="Cinzel" panose="020B0604020202020204" charset="0"/>
            </a:endParaRPr>
          </a:p>
        </p:txBody>
      </p:sp>
      <p:sp>
        <p:nvSpPr>
          <p:cNvPr id="19" name="Shape 252">
            <a:extLst>
              <a:ext uri="{FF2B5EF4-FFF2-40B4-BE49-F238E27FC236}">
                <a16:creationId xmlns:a16="http://schemas.microsoft.com/office/drawing/2014/main" id="{6B9BCE7E-BEFC-4D73-95AF-095215A1D704}"/>
              </a:ext>
            </a:extLst>
          </p:cNvPr>
          <p:cNvSpPr/>
          <p:nvPr/>
        </p:nvSpPr>
        <p:spPr>
          <a:xfrm>
            <a:off x="8517108" y="2743421"/>
            <a:ext cx="457512" cy="254670"/>
          </a:xfrm>
          <a:custGeom>
            <a:avLst/>
            <a:gdLst/>
            <a:ahLst/>
            <a:cxnLst/>
            <a:rect l="0" t="0" r="0" b="0"/>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4032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70284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pic>
        <p:nvPicPr>
          <p:cNvPr id="7" name="Picture 6">
            <a:extLst>
              <a:ext uri="{FF2B5EF4-FFF2-40B4-BE49-F238E27FC236}">
                <a16:creationId xmlns:a16="http://schemas.microsoft.com/office/drawing/2014/main" id="{AAEE1D62-1548-4519-AE6A-FEDBEAFDE468}"/>
              </a:ext>
            </a:extLst>
          </p:cNvPr>
          <p:cNvPicPr>
            <a:picLocks noChangeAspect="1"/>
          </p:cNvPicPr>
          <p:nvPr/>
        </p:nvPicPr>
        <p:blipFill>
          <a:blip r:embed="rId3"/>
          <a:stretch>
            <a:fillRect/>
          </a:stretch>
        </p:blipFill>
        <p:spPr>
          <a:xfrm>
            <a:off x="6762541" y="852709"/>
            <a:ext cx="2262708" cy="2462402"/>
          </a:xfrm>
          <a:prstGeom prst="rect">
            <a:avLst/>
          </a:prstGeom>
        </p:spPr>
      </p:pic>
      <p:sp>
        <p:nvSpPr>
          <p:cNvPr id="2" name="Text Placeholder 1">
            <a:extLst>
              <a:ext uri="{FF2B5EF4-FFF2-40B4-BE49-F238E27FC236}">
                <a16:creationId xmlns:a16="http://schemas.microsoft.com/office/drawing/2014/main" id="{99E81E72-9849-4D5C-AE1F-8F989C84160C}"/>
              </a:ext>
            </a:extLst>
          </p:cNvPr>
          <p:cNvSpPr>
            <a:spLocks noGrp="1"/>
          </p:cNvSpPr>
          <p:nvPr>
            <p:ph type="body" idx="4294967295"/>
          </p:nvPr>
        </p:nvSpPr>
        <p:spPr>
          <a:xfrm>
            <a:off x="0" y="848168"/>
            <a:ext cx="9144000" cy="4295331"/>
          </a:xfrm>
        </p:spPr>
        <p:txBody>
          <a:bodyPr>
            <a:noAutofit/>
          </a:bodyPr>
          <a:lstStyle/>
          <a:p>
            <a:pPr>
              <a:spcBef>
                <a:spcPts val="300"/>
              </a:spcBef>
            </a:pPr>
            <a:r>
              <a:rPr lang="ro-RO" sz="1600"/>
              <a:t>După ce guvernul central a Egiptului s-a prăbușit la sfârșitul </a:t>
            </a:r>
          </a:p>
          <a:p>
            <a:pPr marL="76200" indent="0">
              <a:spcBef>
                <a:spcPts val="300"/>
              </a:spcBef>
              <a:buNone/>
            </a:pPr>
            <a:r>
              <a:rPr lang="ro-RO" sz="1600"/>
              <a:t>Vechiului Regat, administrația nu a mai putut susține sau </a:t>
            </a:r>
          </a:p>
          <a:p>
            <a:pPr marL="76200" indent="0">
              <a:spcBef>
                <a:spcPts val="300"/>
              </a:spcBef>
              <a:buNone/>
            </a:pPr>
            <a:r>
              <a:rPr lang="ro-RO" sz="1600"/>
              <a:t>stabiliza economia țării. Guvernatori regionali nu a putut să se </a:t>
            </a:r>
          </a:p>
          <a:p>
            <a:pPr marL="76200" indent="0">
              <a:spcBef>
                <a:spcPts val="300"/>
              </a:spcBef>
              <a:buNone/>
            </a:pPr>
            <a:r>
              <a:rPr lang="ro-RO" sz="1600"/>
              <a:t>bazeze pe rege pentru ajutor în vremurile de criză, și ca urmare</a:t>
            </a:r>
          </a:p>
          <a:p>
            <a:pPr marL="76200" indent="0">
              <a:spcBef>
                <a:spcPts val="300"/>
              </a:spcBef>
              <a:buNone/>
            </a:pPr>
            <a:r>
              <a:rPr lang="ro-RO" sz="1600"/>
              <a:t>a crizei alimentare și disputelor politice, s-a degenerat la </a:t>
            </a:r>
          </a:p>
          <a:p>
            <a:pPr marL="76200" indent="0">
              <a:spcBef>
                <a:spcPts val="300"/>
              </a:spcBef>
              <a:buNone/>
            </a:pPr>
            <a:r>
              <a:rPr lang="ro-RO" sz="1600"/>
              <a:t>foamete, anarhie și războaie civile la scară mică. Totuși, în </a:t>
            </a:r>
          </a:p>
          <a:p>
            <a:pPr marL="76200" indent="0">
              <a:spcBef>
                <a:spcPts val="300"/>
              </a:spcBef>
              <a:buNone/>
            </a:pPr>
            <a:r>
              <a:rPr lang="ro-RO" sz="1600"/>
              <a:t>ciuda problemelor dificile, liderii locali, pentru că nu mai </a:t>
            </a:r>
          </a:p>
          <a:p>
            <a:pPr marL="76200" indent="0">
              <a:spcBef>
                <a:spcPts val="300"/>
              </a:spcBef>
              <a:buNone/>
            </a:pPr>
            <a:r>
              <a:rPr lang="ro-RO" sz="1600"/>
              <a:t>aduceau niciun tribut Faraonului, își foloseau independența lor </a:t>
            </a:r>
          </a:p>
          <a:p>
            <a:pPr marL="76200" indent="0">
              <a:spcBef>
                <a:spcPts val="300"/>
              </a:spcBef>
              <a:buNone/>
            </a:pPr>
            <a:r>
              <a:rPr lang="ro-RO" sz="1600"/>
              <a:t>dobandita pentru a stabili o cultură înfloritoare în provincie.</a:t>
            </a:r>
          </a:p>
          <a:p>
            <a:pPr marL="76200" indent="0">
              <a:spcBef>
                <a:spcPts val="300"/>
              </a:spcBef>
              <a:buNone/>
            </a:pPr>
            <a:r>
              <a:rPr lang="ro-RO" sz="1600"/>
              <a:t>Preluând controlul resurselor proprii, provinciile au devenit </a:t>
            </a:r>
          </a:p>
          <a:p>
            <a:pPr marL="76200" indent="0">
              <a:spcBef>
                <a:spcPts val="300"/>
              </a:spcBef>
              <a:buNone/>
            </a:pPr>
            <a:r>
              <a:rPr lang="ro-RO" sz="1600"/>
              <a:t>din punct de vedere economic mai bogate. Artizanii adoptat motivele culturale anterior limitate de Vechiul Regat, iar cărturarii au dezvoltat noi stiluri literare.</a:t>
            </a:r>
          </a:p>
          <a:p>
            <a:pPr marL="76200" indent="0">
              <a:spcBef>
                <a:spcPts val="300"/>
              </a:spcBef>
              <a:buNone/>
            </a:pPr>
            <a:r>
              <a:rPr lang="en-US" sz="1600"/>
              <a:t>În 2055 î.en., forțele Tebanilor nordice sub Nebhepetre al II-lea, au învins în cele din urmă conducătorii Herakleopolitanieni, reunind cele două țări și inaugurând o perioadă de renaștere economică și culturală </a:t>
            </a:r>
            <a:r>
              <a:rPr lang="ro-RO" sz="1600"/>
              <a:t>(</a:t>
            </a:r>
            <a:r>
              <a:rPr lang="en-US" sz="1600"/>
              <a:t>Regatul Mijlociu</a:t>
            </a:r>
            <a:r>
              <a:rPr lang="ro-RO" sz="1600"/>
              <a:t>)</a:t>
            </a:r>
            <a:r>
              <a:rPr lang="en-US" sz="1600"/>
              <a:t>.</a:t>
            </a:r>
            <a:endParaRPr lang="ro-RO" sz="1600"/>
          </a:p>
        </p:txBody>
      </p:sp>
      <p:sp>
        <p:nvSpPr>
          <p:cNvPr id="48" name="Shape 48"/>
          <p:cNvSpPr txBox="1">
            <a:spLocks noGrp="1"/>
          </p:cNvSpPr>
          <p:nvPr>
            <p:ph type="title" idx="4294967295"/>
          </p:nvPr>
        </p:nvSpPr>
        <p:spPr>
          <a:xfrm>
            <a:off x="612949" y="0"/>
            <a:ext cx="7904159" cy="857250"/>
          </a:xfrm>
          <a:prstGeom prst="rect">
            <a:avLst/>
          </a:prstGeom>
        </p:spPr>
        <p:txBody>
          <a:bodyPr spcFirstLastPara="1" wrap="square" lIns="91425" tIns="91425" rIns="91425" bIns="91425" anchor="b" anchorCtr="0">
            <a:noAutofit/>
          </a:bodyPr>
          <a:lstStyle/>
          <a:p>
            <a:r>
              <a:rPr lang="ro-RO" sz="3600"/>
              <a:t>PRIMA PERIOADĂ INTERMEDIARĂ</a:t>
            </a:r>
            <a:endParaRPr lang="en-US" sz="3600"/>
          </a:p>
        </p:txBody>
      </p:sp>
      <p:sp>
        <p:nvSpPr>
          <p:cNvPr id="18" name="Shape 115">
            <a:extLst>
              <a:ext uri="{FF2B5EF4-FFF2-40B4-BE49-F238E27FC236}">
                <a16:creationId xmlns:a16="http://schemas.microsoft.com/office/drawing/2014/main" id="{E27FA81D-8455-4509-AF47-CE57B37A0C5F}"/>
              </a:ext>
            </a:extLst>
          </p:cNvPr>
          <p:cNvSpPr/>
          <p:nvPr/>
        </p:nvSpPr>
        <p:spPr>
          <a:xfrm>
            <a:off x="6762541" y="3319652"/>
            <a:ext cx="2262708" cy="318610"/>
          </a:xfrm>
          <a:prstGeom prst="rect">
            <a:avLst/>
          </a:prstGeom>
          <a:solidFill>
            <a:srgbClr val="FFFFFF">
              <a:alpha val="53460"/>
            </a:srgbClr>
          </a:solidFill>
          <a:ln w="28575" cap="flat" cmpd="sng">
            <a:solidFill>
              <a:srgbClr val="403228"/>
            </a:solidFill>
            <a:prstDash val="solid"/>
            <a:miter lim="8000"/>
            <a:headEnd type="none" w="med" len="med"/>
            <a:tailEnd type="none" w="med" len="med"/>
          </a:ln>
        </p:spPr>
        <p:txBody>
          <a:bodyPr spcFirstLastPara="1" wrap="square" lIns="91425" tIns="91425" rIns="91425" bIns="91425" anchor="ctr" anchorCtr="0">
            <a:noAutofit/>
          </a:bodyPr>
          <a:lstStyle/>
          <a:p>
            <a:pPr lvl="0">
              <a:buClr>
                <a:schemeClr val="dk1"/>
              </a:buClr>
              <a:buSzPts val="1100"/>
            </a:pPr>
            <a:r>
              <a:rPr lang="ro-RO" sz="1600">
                <a:solidFill>
                  <a:srgbClr val="1D1D1B"/>
                </a:solidFill>
                <a:latin typeface="Cinzel" panose="020B0604020202020204" charset="0"/>
              </a:rPr>
              <a:t>TRADIȚIE SACRĂ</a:t>
            </a:r>
            <a:endParaRPr sz="1600">
              <a:solidFill>
                <a:srgbClr val="1D1D1B"/>
              </a:solidFill>
              <a:latin typeface="Cinzel" panose="020B0604020202020204" charset="0"/>
            </a:endParaRPr>
          </a:p>
        </p:txBody>
      </p:sp>
      <p:sp>
        <p:nvSpPr>
          <p:cNvPr id="13" name="Shape 252">
            <a:extLst>
              <a:ext uri="{FF2B5EF4-FFF2-40B4-BE49-F238E27FC236}">
                <a16:creationId xmlns:a16="http://schemas.microsoft.com/office/drawing/2014/main" id="{187AA7C4-3C67-48EE-9553-AFCCC0A2D1F5}"/>
              </a:ext>
            </a:extLst>
          </p:cNvPr>
          <p:cNvSpPr/>
          <p:nvPr/>
        </p:nvSpPr>
        <p:spPr>
          <a:xfrm>
            <a:off x="8601389" y="3371314"/>
            <a:ext cx="373231" cy="204613"/>
          </a:xfrm>
          <a:custGeom>
            <a:avLst/>
            <a:gdLst/>
            <a:ahLst/>
            <a:cxnLst/>
            <a:rect l="0" t="0" r="0" b="0"/>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40322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09918239"/>
      </p:ext>
    </p:extLst>
  </p:cSld>
  <p:clrMapOvr>
    <a:masterClrMapping/>
  </p:clrMapOvr>
</p:sld>
</file>

<file path=ppt/theme/theme1.xml><?xml version="1.0" encoding="utf-8"?>
<a:theme xmlns:a="http://schemas.openxmlformats.org/drawingml/2006/main" name="Dolabel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510ED2F-5D7C-4B23-9F2A-3670B886B2B8}">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550</TotalTime>
  <Words>4377</Words>
  <Application>Microsoft Office PowerPoint</Application>
  <PresentationFormat>On-screen Show (16:9)</PresentationFormat>
  <Paragraphs>358</Paragraphs>
  <Slides>34</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Calibri</vt:lpstr>
      <vt:lpstr>Libre Baskerville</vt:lpstr>
      <vt:lpstr>Cinzel</vt:lpstr>
      <vt:lpstr>Arial</vt:lpstr>
      <vt:lpstr>Dolabella template</vt:lpstr>
      <vt:lpstr>EGIPTUL ANTIC</vt:lpstr>
      <vt:lpstr>INTRODUCERE</vt:lpstr>
      <vt:lpstr>1. ISTORIE</vt:lpstr>
      <vt:lpstr>NILUL</vt:lpstr>
      <vt:lpstr>PowerPoint Presentation</vt:lpstr>
      <vt:lpstr>EPOCA PREDINASTICĂ</vt:lpstr>
      <vt:lpstr>PERIOADA DINASTICĂ TIMPURIE (EPOCA TIHNITĂ)</vt:lpstr>
      <vt:lpstr>REGATUL VECHI</vt:lpstr>
      <vt:lpstr>PRIMA PERIOADĂ INTERMEDIARĂ</vt:lpstr>
      <vt:lpstr>REGATUL MIJLOCIU</vt:lpstr>
      <vt:lpstr>A ii-A PERIOADĂ INTERMEDIARĂ</vt:lpstr>
      <vt:lpstr>REGATUL NOU</vt:lpstr>
      <vt:lpstr>PowerPoint Presentation</vt:lpstr>
      <vt:lpstr>A iii-A PERIOADĂ INTERMEDIARĂ</vt:lpstr>
      <vt:lpstr>PowerPoint Presentation</vt:lpstr>
      <vt:lpstr>2. GUVERNAREA ȘI ECONOMIA</vt:lpstr>
      <vt:lpstr>ADMINISTRARE ȘI COMERȚ</vt:lpstr>
      <vt:lpstr>IERARHIA</vt:lpstr>
      <vt:lpstr>SISTEMUL JURIDIC</vt:lpstr>
      <vt:lpstr>AGRICULTORI</vt:lpstr>
      <vt:lpstr>COMERȚUL</vt:lpstr>
      <vt:lpstr>ARMATA</vt:lpstr>
      <vt:lpstr>3 3. LIMBA</vt:lpstr>
      <vt:lpstr>LIMBA</vt:lpstr>
      <vt:lpstr>EVOLUȚIA ISTORICĂ</vt:lpstr>
      <vt:lpstr>SCRIEREA</vt:lpstr>
      <vt:lpstr>3 4. MEDICINA, TEHNOLOGIA ȘI STIINȚA</vt:lpstr>
      <vt:lpstr>TEHNOLOGIA</vt:lpstr>
      <vt:lpstr>MEDICINA</vt:lpstr>
      <vt:lpstr>SISTEME DE CALCUL</vt:lpstr>
      <vt:lpstr>3 4. ALTELE</vt:lpstr>
      <vt:lpstr>CURIOZITĂȚI</vt:lpstr>
      <vt:lpstr>CREDITE</vt:lpstr>
      <vt:lpstr>SFÂRȘIT!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EGIPTUL ANTIC</dc:title>
  <dc:creator>Armin Chanchian</dc:creator>
  <cp:lastModifiedBy>ArminC</cp:lastModifiedBy>
  <cp:revision>90</cp:revision>
  <dcterms:modified xsi:type="dcterms:W3CDTF">2021-11-08T14:31:18Z</dcterms:modified>
</cp:coreProperties>
</file>