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60" r:id="rId3"/>
    <p:sldId id="286" r:id="rId4"/>
    <p:sldId id="288" r:id="rId5"/>
    <p:sldId id="290" r:id="rId6"/>
    <p:sldId id="291" r:id="rId7"/>
    <p:sldId id="292" r:id="rId8"/>
    <p:sldId id="294" r:id="rId9"/>
    <p:sldId id="296" r:id="rId10"/>
    <p:sldId id="297" r:id="rId11"/>
    <p:sldId id="299" r:id="rId12"/>
    <p:sldId id="300" r:id="rId13"/>
    <p:sldId id="301" r:id="rId14"/>
    <p:sldId id="302" r:id="rId15"/>
    <p:sldId id="303" r:id="rId16"/>
    <p:sldId id="304" r:id="rId17"/>
    <p:sldId id="305" r:id="rId18"/>
    <p:sldId id="306" r:id="rId19"/>
    <p:sldId id="26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Oswald" panose="020B0604020202020204" charset="-18"/>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A83CC3-B84B-40EF-8356-C3AA3B386245}">
  <a:tblStyle styleId="{72A83CC3-B84B-40EF-8356-C3AA3B3862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90" d="100"/>
          <a:sy n="90"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82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85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90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00CEF6"/>
                </a:solidFill>
              </a:rPr>
              <a:t>“</a:t>
            </a:r>
            <a:endParaRPr sz="9600">
              <a:solidFill>
                <a:srgbClr val="00CEF6"/>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a:t>EVOLUȚIA BANILOR</a:t>
            </a:r>
            <a:endParaRPr/>
          </a:p>
        </p:txBody>
      </p:sp>
      <p:sp>
        <p:nvSpPr>
          <p:cNvPr id="4" name="Rectangle 197">
            <a:extLst>
              <a:ext uri="{FF2B5EF4-FFF2-40B4-BE49-F238E27FC236}">
                <a16:creationId xmlns:a16="http://schemas.microsoft.com/office/drawing/2014/main" id="{B335555D-AF75-4918-A9DD-415E94CF5F15}"/>
              </a:ext>
            </a:extLst>
          </p:cNvPr>
          <p:cNvSpPr>
            <a:spLocks noChangeArrowheads="1"/>
          </p:cNvSpPr>
          <p:nvPr/>
        </p:nvSpPr>
        <p:spPr bwMode="auto">
          <a:xfrm>
            <a:off x="1597024" y="4717662"/>
            <a:ext cx="5949950" cy="261610"/>
          </a:xfrm>
          <a:prstGeom prst="rect">
            <a:avLst/>
          </a:prstGeom>
          <a:solidFill>
            <a:schemeClr val="accent4">
              <a:lumMod val="40000"/>
              <a:lumOff val="60000"/>
            </a:schemeClr>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err="1">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a:xfrm>
            <a:off x="1075850" y="457200"/>
            <a:ext cx="6996600" cy="3976577"/>
          </a:xfrm>
        </p:spPr>
        <p:txBody>
          <a:bodyPr/>
          <a:lstStyle/>
          <a:p>
            <a:pPr marL="901700" lvl="1">
              <a:buFont typeface="+mj-lt"/>
              <a:buAutoNum type="alphaLcParenR" startAt="3"/>
            </a:pPr>
            <a:r>
              <a:rPr lang="en-US"/>
              <a:t> </a:t>
            </a:r>
            <a:r>
              <a:rPr lang="en-US" i="1"/>
              <a:t>banii – rezervă a valorii (mijloc de tezaurizare). </a:t>
            </a:r>
            <a:r>
              <a:rPr lang="en-US"/>
              <a:t>În economia monetară, agentul poate disocia schimbul în două operaţii diferite, care intervin în două momente de timp diferite. Între două tranzacţii, banii servesc ca rezervă a puterii de cumpărare, fiind instrument de tezaurizare, un instrument permanent de rezervă a valorii. Ei constituie cel mai bun instrument de conservare a bogăţiilor pe termen scurt, calitate care face din ei un activ fără riscuri. Conform unei expresii celebre, banii reprezintă o legătură între prezent şi viitor;</a:t>
            </a:r>
            <a:endParaRPr lang="ro-RO"/>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8304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a:xfrm>
            <a:off x="1075850" y="457200"/>
            <a:ext cx="6996600" cy="3976577"/>
          </a:xfrm>
        </p:spPr>
        <p:txBody>
          <a:bodyPr/>
          <a:lstStyle/>
          <a:p>
            <a:pPr marL="901700" lvl="1">
              <a:buFont typeface="+mj-lt"/>
              <a:buAutoNum type="alphaLcParenR" startAt="3"/>
            </a:pPr>
            <a:r>
              <a:rPr lang="en-US" i="1"/>
              <a:t>banii – unitate de cont</a:t>
            </a:r>
            <a:r>
              <a:rPr lang="en-US"/>
              <a:t>. Toate bunurile şi serviciile din economie sunt evaluate din punct de vedere monetar prin preţuri, ceea ce face posibilă realizarea de înregistrări contabile şi efectuarea de analize financiare. Îndeplinind această funcţie, banii permit realizarea de comparaţii în timp şi cuantificarea valorii adăugate în cadrul activităţii economice.</a:t>
            </a:r>
            <a:endParaRPr lang="ro-RO"/>
          </a:p>
          <a:p>
            <a:pPr marL="901700" lvl="1">
              <a:buFont typeface="+mj-lt"/>
              <a:buAutoNum type="alphaLcParenR" startAt="3"/>
            </a:pPr>
            <a:endParaRPr lang="ro-RO"/>
          </a:p>
          <a:p>
            <a:pPr marL="901700" lvl="1">
              <a:buFont typeface="+mj-lt"/>
              <a:buAutoNum type="alphaLcParenR" startAt="3"/>
            </a:pPr>
            <a:r>
              <a:rPr lang="en-US" i="1"/>
              <a:t>banii – standard al plăţilor amânate</a:t>
            </a:r>
            <a:r>
              <a:rPr lang="en-US"/>
              <a:t>. Prin această funcţie rolul banilor în exprimarea valorii contractelor pe termen lung, respectiv, stabilirea în momentul actual a unei sume ce urmează a fi încasată sau plătită la o dată viitoare.</a:t>
            </a:r>
            <a:endParaRPr lang="ro-RO"/>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02888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57A4B8-B8EF-4762-BABB-B605B94C1BD0}"/>
              </a:ext>
            </a:extLst>
          </p:cNvPr>
          <p:cNvSpPr>
            <a:spLocks noGrp="1"/>
          </p:cNvSpPr>
          <p:nvPr>
            <p:ph type="title"/>
          </p:nvPr>
        </p:nvSpPr>
        <p:spPr>
          <a:xfrm>
            <a:off x="1073700" y="158553"/>
            <a:ext cx="6996600" cy="715800"/>
          </a:xfrm>
        </p:spPr>
        <p:txBody>
          <a:bodyPr/>
          <a:lstStyle/>
          <a:p>
            <a:r>
              <a:rPr lang="ro-RO"/>
              <a:t>CLASIFICAREA MONETARĂ</a:t>
            </a:r>
            <a:endParaRPr lang="en-US"/>
          </a:p>
        </p:txBody>
      </p:sp>
      <p:sp>
        <p:nvSpPr>
          <p:cNvPr id="6" name="Text Placeholder 5">
            <a:extLst>
              <a:ext uri="{FF2B5EF4-FFF2-40B4-BE49-F238E27FC236}">
                <a16:creationId xmlns:a16="http://schemas.microsoft.com/office/drawing/2014/main" id="{6592ED96-EFBF-4C74-8E02-13AEE05654B4}"/>
              </a:ext>
            </a:extLst>
          </p:cNvPr>
          <p:cNvSpPr>
            <a:spLocks noGrp="1"/>
          </p:cNvSpPr>
          <p:nvPr>
            <p:ph type="body" idx="1"/>
          </p:nvPr>
        </p:nvSpPr>
        <p:spPr>
          <a:xfrm>
            <a:off x="368569" y="381078"/>
            <a:ext cx="2217798" cy="3299400"/>
          </a:xfrm>
        </p:spPr>
        <p:txBody>
          <a:bodyPr/>
          <a:lstStyle/>
          <a:p>
            <a:pPr marL="527050" indent="-400050">
              <a:buFont typeface="+mj-lt"/>
              <a:buAutoNum type="romanUcPeriod"/>
            </a:pPr>
            <a:r>
              <a:rPr lang="en-US"/>
              <a:t>după circulaţia efectivă </a:t>
            </a:r>
            <a:endParaRPr lang="ro-RO"/>
          </a:p>
          <a:p>
            <a:pPr>
              <a:buFontTx/>
              <a:buChar char="-"/>
            </a:pPr>
            <a:r>
              <a:rPr lang="en-US"/>
              <a:t>monedă manuală </a:t>
            </a:r>
            <a:endParaRPr lang="ro-RO"/>
          </a:p>
          <a:p>
            <a:pPr>
              <a:buFontTx/>
              <a:buChar char="-"/>
            </a:pPr>
            <a:r>
              <a:rPr lang="en-US"/>
              <a:t>de metal </a:t>
            </a:r>
            <a:endParaRPr lang="ro-RO"/>
          </a:p>
          <a:p>
            <a:pPr>
              <a:buFontTx/>
              <a:buChar char="-"/>
            </a:pPr>
            <a:r>
              <a:rPr lang="en-US"/>
              <a:t>de hârtie </a:t>
            </a:r>
            <a:endParaRPr lang="ro-RO"/>
          </a:p>
          <a:p>
            <a:pPr>
              <a:buFontTx/>
              <a:buChar char="-"/>
            </a:pPr>
            <a:r>
              <a:rPr lang="en-US"/>
              <a:t>monedă scripturală </a:t>
            </a:r>
            <a:endParaRPr lang="ro-RO"/>
          </a:p>
          <a:p>
            <a:pPr>
              <a:buFontTx/>
              <a:buChar char="-"/>
            </a:pPr>
            <a:endParaRPr lang="ro-RO"/>
          </a:p>
        </p:txBody>
      </p:sp>
      <p:sp>
        <p:nvSpPr>
          <p:cNvPr id="7" name="Text Placeholder 6">
            <a:extLst>
              <a:ext uri="{FF2B5EF4-FFF2-40B4-BE49-F238E27FC236}">
                <a16:creationId xmlns:a16="http://schemas.microsoft.com/office/drawing/2014/main" id="{B51D544A-B4D2-4A45-99AC-59B7514813B8}"/>
              </a:ext>
            </a:extLst>
          </p:cNvPr>
          <p:cNvSpPr>
            <a:spLocks noGrp="1"/>
          </p:cNvSpPr>
          <p:nvPr>
            <p:ph type="body" idx="2"/>
          </p:nvPr>
        </p:nvSpPr>
        <p:spPr>
          <a:xfrm>
            <a:off x="2712630" y="976500"/>
            <a:ext cx="2138424" cy="3299400"/>
          </a:xfrm>
        </p:spPr>
        <p:txBody>
          <a:bodyPr/>
          <a:lstStyle/>
          <a:p>
            <a:pPr marL="527050" indent="-400050">
              <a:buFont typeface="+mj-lt"/>
              <a:buAutoNum type="romanUcPeriod" startAt="2"/>
            </a:pPr>
            <a:r>
              <a:rPr lang="en-US"/>
              <a:t>după unitatea emitentă </a:t>
            </a:r>
            <a:endParaRPr lang="ro-RO"/>
          </a:p>
          <a:p>
            <a:pPr>
              <a:buFontTx/>
              <a:buChar char="-"/>
            </a:pPr>
            <a:r>
              <a:rPr lang="en-US"/>
              <a:t>creată de agenţi economici </a:t>
            </a:r>
            <a:endParaRPr lang="ro-RO"/>
          </a:p>
          <a:p>
            <a:pPr>
              <a:buFontTx/>
              <a:buChar char="-"/>
            </a:pPr>
            <a:r>
              <a:rPr lang="en-US"/>
              <a:t>creată de guvern </a:t>
            </a:r>
            <a:endParaRPr lang="ro-RO"/>
          </a:p>
          <a:p>
            <a:pPr>
              <a:buFontTx/>
              <a:buChar char="-"/>
            </a:pPr>
            <a:r>
              <a:rPr lang="en-US"/>
              <a:t>creată de bănci </a:t>
            </a:r>
            <a:endParaRPr lang="ro-RO"/>
          </a:p>
          <a:p>
            <a:pPr>
              <a:buFontTx/>
              <a:buChar char="-"/>
            </a:pPr>
            <a:r>
              <a:rPr lang="en-US"/>
              <a:t>bilete de bancă </a:t>
            </a:r>
            <a:endParaRPr lang="ro-RO"/>
          </a:p>
          <a:p>
            <a:pPr>
              <a:buFontTx/>
              <a:buChar char="-"/>
            </a:pPr>
            <a:r>
              <a:rPr lang="en-US"/>
              <a:t>monedă scripturală</a:t>
            </a:r>
          </a:p>
        </p:txBody>
      </p:sp>
      <p:sp>
        <p:nvSpPr>
          <p:cNvPr id="8" name="Text Placeholder 7">
            <a:extLst>
              <a:ext uri="{FF2B5EF4-FFF2-40B4-BE49-F238E27FC236}">
                <a16:creationId xmlns:a16="http://schemas.microsoft.com/office/drawing/2014/main" id="{DAB843C1-F4B9-46A2-B779-328721862042}"/>
              </a:ext>
            </a:extLst>
          </p:cNvPr>
          <p:cNvSpPr>
            <a:spLocks noGrp="1"/>
          </p:cNvSpPr>
          <p:nvPr>
            <p:ph type="body" idx="3"/>
          </p:nvPr>
        </p:nvSpPr>
        <p:spPr>
          <a:xfrm>
            <a:off x="4977317" y="976500"/>
            <a:ext cx="1987009" cy="3299400"/>
          </a:xfrm>
        </p:spPr>
        <p:txBody>
          <a:bodyPr/>
          <a:lstStyle/>
          <a:p>
            <a:pPr marL="527050" indent="-400050">
              <a:buFont typeface="+mj-lt"/>
              <a:buAutoNum type="romanUcPeriod" startAt="3"/>
            </a:pPr>
            <a:r>
              <a:rPr lang="en-US"/>
              <a:t>după valoarea intrinsecă </a:t>
            </a:r>
            <a:endParaRPr lang="ro-RO"/>
          </a:p>
          <a:p>
            <a:pPr>
              <a:buFontTx/>
              <a:buChar char="-"/>
            </a:pPr>
            <a:r>
              <a:rPr lang="en-US"/>
              <a:t>monedă cu valoare integrală </a:t>
            </a:r>
            <a:endParaRPr lang="ro-RO"/>
          </a:p>
          <a:p>
            <a:pPr>
              <a:buFontTx/>
              <a:buChar char="-"/>
            </a:pPr>
            <a:r>
              <a:rPr lang="en-US"/>
              <a:t>monedă-semn</a:t>
            </a:r>
            <a:endParaRPr lang="ro-RO"/>
          </a:p>
          <a:p>
            <a:pPr marL="527050" indent="-400050">
              <a:buFont typeface="+mj-lt"/>
              <a:buAutoNum type="romanUcPeriod" startAt="4"/>
            </a:pPr>
            <a:r>
              <a:rPr lang="en-US"/>
              <a:t>după valoarea intrinsecă </a:t>
            </a:r>
            <a:endParaRPr lang="ro-RO"/>
          </a:p>
          <a:p>
            <a:pPr>
              <a:buFontTx/>
              <a:buChar char="-"/>
            </a:pPr>
            <a:r>
              <a:rPr lang="en-US"/>
              <a:t>monedă cu valoare integrală </a:t>
            </a:r>
            <a:endParaRPr lang="ro-RO"/>
          </a:p>
          <a:p>
            <a:pPr>
              <a:buFontTx/>
              <a:buChar char="-"/>
            </a:pPr>
            <a:r>
              <a:rPr lang="en-US"/>
              <a:t>monedă-semn</a:t>
            </a:r>
            <a:endParaRPr lang="ro-RO"/>
          </a:p>
          <a:p>
            <a:pPr>
              <a:buFontTx/>
              <a:buChar char="-"/>
            </a:pPr>
            <a:endParaRPr lang="ro-RO"/>
          </a:p>
          <a:p>
            <a:pPr>
              <a:buFontTx/>
              <a:buChar char="-"/>
            </a:pPr>
            <a:endParaRPr lang="ro-RO"/>
          </a:p>
        </p:txBody>
      </p:sp>
      <p:sp>
        <p:nvSpPr>
          <p:cNvPr id="4" name="Slide Number Placeholder 3">
            <a:extLst>
              <a:ext uri="{FF2B5EF4-FFF2-40B4-BE49-F238E27FC236}">
                <a16:creationId xmlns:a16="http://schemas.microsoft.com/office/drawing/2014/main" id="{ABC2BA33-EF30-4D2C-A81F-F2BE737E22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9" name="Text Placeholder 7">
            <a:extLst>
              <a:ext uri="{FF2B5EF4-FFF2-40B4-BE49-F238E27FC236}">
                <a16:creationId xmlns:a16="http://schemas.microsoft.com/office/drawing/2014/main" id="{37A1FD70-45E1-4581-9C75-6DF035A7F598}"/>
              </a:ext>
            </a:extLst>
          </p:cNvPr>
          <p:cNvSpPr txBox="1">
            <a:spLocks/>
          </p:cNvSpPr>
          <p:nvPr/>
        </p:nvSpPr>
        <p:spPr>
          <a:xfrm>
            <a:off x="6964326" y="381078"/>
            <a:ext cx="1987009" cy="3299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1pPr>
            <a:lvl2pPr marL="914400" marR="0" lvl="1"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2pPr>
            <a:lvl3pPr marL="1371600" marR="0" lvl="2"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3pPr>
            <a:lvl4pPr marL="1828800" marR="0" lvl="3"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4pPr>
            <a:lvl5pPr marL="2286000" marR="0" lvl="4"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5pPr>
            <a:lvl6pPr marL="2743200" marR="0" lvl="5"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6pPr>
            <a:lvl7pPr marL="3200400" marR="0" lvl="6"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7pPr>
            <a:lvl8pPr marL="3657600" marR="0" lvl="7"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8pPr>
            <a:lvl9pPr marL="4114800" marR="0" lvl="8" indent="-330200" algn="l" rtl="0">
              <a:lnSpc>
                <a:spcPct val="100000"/>
              </a:lnSpc>
              <a:spcBef>
                <a:spcPts val="0"/>
              </a:spcBef>
              <a:spcAft>
                <a:spcPts val="0"/>
              </a:spcAft>
              <a:buClr>
                <a:srgbClr val="28324A"/>
              </a:buClr>
              <a:buSzPts val="1600"/>
              <a:buFont typeface="Source Sans Pro"/>
              <a:buChar char="■"/>
              <a:defRPr sz="1600" b="0" i="0" u="none" strike="noStrike" cap="none">
                <a:solidFill>
                  <a:srgbClr val="28324A"/>
                </a:solidFill>
                <a:latin typeface="Source Sans Pro"/>
                <a:ea typeface="Source Sans Pro"/>
                <a:cs typeface="Source Sans Pro"/>
                <a:sym typeface="Source Sans Pro"/>
              </a:defRPr>
            </a:lvl9pPr>
          </a:lstStyle>
          <a:p>
            <a:pPr marL="527050" indent="-400050">
              <a:buFont typeface="+mj-lt"/>
              <a:buAutoNum type="romanUcPeriod" startAt="4"/>
            </a:pPr>
            <a:r>
              <a:rPr lang="en-US"/>
              <a:t>după valoarea intrinsecă </a:t>
            </a:r>
            <a:endParaRPr lang="ro-RO"/>
          </a:p>
          <a:p>
            <a:pPr>
              <a:buFontTx/>
              <a:buChar char="-"/>
            </a:pPr>
            <a:r>
              <a:rPr lang="en-US"/>
              <a:t>monedă cu valoare integrală </a:t>
            </a:r>
            <a:endParaRPr lang="ro-RO"/>
          </a:p>
          <a:p>
            <a:pPr>
              <a:buFontTx/>
              <a:buChar char="-"/>
            </a:pPr>
            <a:r>
              <a:rPr lang="en-US"/>
              <a:t>monedă-semn</a:t>
            </a:r>
            <a:endParaRPr lang="ro-RO"/>
          </a:p>
          <a:p>
            <a:pPr marL="527050" indent="-400050">
              <a:buFont typeface="+mj-lt"/>
              <a:buAutoNum type="romanUcPeriod" startAt="5"/>
            </a:pPr>
            <a:r>
              <a:rPr lang="en-US"/>
              <a:t>după capacitatea liberatorie </a:t>
            </a:r>
            <a:endParaRPr lang="ro-RO"/>
          </a:p>
          <a:p>
            <a:pPr>
              <a:buFontTx/>
              <a:buChar char="-"/>
            </a:pPr>
            <a:r>
              <a:rPr lang="en-US"/>
              <a:t>monedă legală </a:t>
            </a:r>
            <a:endParaRPr lang="ro-RO"/>
          </a:p>
          <a:p>
            <a:pPr>
              <a:buFontTx/>
              <a:buChar char="-"/>
            </a:pPr>
            <a:r>
              <a:rPr lang="en-US"/>
              <a:t>monedă facultativă</a:t>
            </a:r>
            <a:endParaRPr lang="ro-RO"/>
          </a:p>
          <a:p>
            <a:pPr>
              <a:buFontTx/>
              <a:buChar char="-"/>
            </a:pPr>
            <a:r>
              <a:rPr lang="en-US"/>
              <a:t>monedă fracţionară</a:t>
            </a:r>
            <a:endParaRPr lang="ro-RO"/>
          </a:p>
        </p:txBody>
      </p:sp>
    </p:spTree>
    <p:extLst>
      <p:ext uri="{BB962C8B-B14F-4D97-AF65-F5344CB8AC3E}">
        <p14:creationId xmlns:p14="http://schemas.microsoft.com/office/powerpoint/2010/main" val="238651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a:t>Istoria banilor</a:t>
            </a:r>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ro-RO" sz="12000" b="1">
                <a:solidFill>
                  <a:srgbClr val="3C78D8"/>
                </a:solidFill>
                <a:latin typeface="Oswald"/>
                <a:ea typeface="Oswald"/>
                <a:cs typeface="Oswald"/>
                <a:sym typeface="Oswald"/>
              </a:rPr>
              <a:t>3</a:t>
            </a:r>
            <a:endParaRPr sz="1200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60639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7833F-5C16-4509-90E8-B9F733C90A14}"/>
              </a:ext>
            </a:extLst>
          </p:cNvPr>
          <p:cNvSpPr>
            <a:spLocks noGrp="1"/>
          </p:cNvSpPr>
          <p:nvPr>
            <p:ph type="title"/>
          </p:nvPr>
        </p:nvSpPr>
        <p:spPr/>
        <p:txBody>
          <a:bodyPr/>
          <a:lstStyle/>
          <a:p>
            <a:r>
              <a:rPr lang="ro-RO"/>
              <a:t>EPOCA DE PIATRĂ</a:t>
            </a:r>
            <a:endParaRPr lang="en-US"/>
          </a:p>
        </p:txBody>
      </p:sp>
      <p:sp>
        <p:nvSpPr>
          <p:cNvPr id="6" name="Text Placeholder 5">
            <a:extLst>
              <a:ext uri="{FF2B5EF4-FFF2-40B4-BE49-F238E27FC236}">
                <a16:creationId xmlns:a16="http://schemas.microsoft.com/office/drawing/2014/main" id="{E907AB1F-0400-4264-9E39-AE7033B73FEB}"/>
              </a:ext>
            </a:extLst>
          </p:cNvPr>
          <p:cNvSpPr>
            <a:spLocks noGrp="1"/>
          </p:cNvSpPr>
          <p:nvPr>
            <p:ph type="body" idx="1"/>
          </p:nvPr>
        </p:nvSpPr>
        <p:spPr/>
        <p:txBody>
          <a:bodyPr/>
          <a:lstStyle/>
          <a:p>
            <a:r>
              <a:rPr lang="en-US"/>
              <a:t>Pe atunci metalul nu era încă descoperit</a:t>
            </a:r>
            <a:r>
              <a:rPr lang="ro-RO"/>
              <a:t>.</a:t>
            </a:r>
            <a:r>
              <a:rPr lang="en-US"/>
              <a:t> Oamenii din acele timpuri nu foloseau bancnote și monede, cum utilizăm noi în prezent. Însă obișnuiau să facă schimb de bunuri între ei. Bunăoară, un vânător îi propunea unui agricultor piei de animale pentru grâne. Iar un pescar putea să-i dea vânătorului scoici decorative în schimbul unui topor meșterit din piatră bine șlefuită. Acest schimb al bunurilor este cunoscut sub denumirea de troc.</a:t>
            </a:r>
          </a:p>
        </p:txBody>
      </p:sp>
      <p:sp>
        <p:nvSpPr>
          <p:cNvPr id="4" name="Slide Number Placeholder 3">
            <a:extLst>
              <a:ext uri="{FF2B5EF4-FFF2-40B4-BE49-F238E27FC236}">
                <a16:creationId xmlns:a16="http://schemas.microsoft.com/office/drawing/2014/main" id="{96F06030-82E0-4D66-9425-7032851784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04167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BB69-60CE-4E3A-9805-00C955C8A44D}"/>
              </a:ext>
            </a:extLst>
          </p:cNvPr>
          <p:cNvSpPr>
            <a:spLocks noGrp="1"/>
          </p:cNvSpPr>
          <p:nvPr>
            <p:ph type="title"/>
          </p:nvPr>
        </p:nvSpPr>
        <p:spPr/>
        <p:txBody>
          <a:bodyPr/>
          <a:lstStyle/>
          <a:p>
            <a:r>
              <a:rPr lang="ro-RO"/>
              <a:t>GRECIA ANTICĂ</a:t>
            </a:r>
            <a:endParaRPr lang="en-US"/>
          </a:p>
        </p:txBody>
      </p:sp>
      <p:sp>
        <p:nvSpPr>
          <p:cNvPr id="3" name="Text Placeholder 2">
            <a:extLst>
              <a:ext uri="{FF2B5EF4-FFF2-40B4-BE49-F238E27FC236}">
                <a16:creationId xmlns:a16="http://schemas.microsoft.com/office/drawing/2014/main" id="{DD4AFAE3-39D6-4B29-ADB5-6CBC5531DBD5}"/>
              </a:ext>
            </a:extLst>
          </p:cNvPr>
          <p:cNvSpPr>
            <a:spLocks noGrp="1"/>
          </p:cNvSpPr>
          <p:nvPr>
            <p:ph type="body" idx="1"/>
          </p:nvPr>
        </p:nvSpPr>
        <p:spPr/>
        <p:txBody>
          <a:bodyPr/>
          <a:lstStyle/>
          <a:p>
            <a:r>
              <a:rPr lang="en-US"/>
              <a:t>Grecii antici au început să confecționeze monede de argint și de bronz după apariția primelor monede în Asia Mică în urmă cu aproximativ 2 600 de ani. Pentru a garanta greutatea, monedele erau marcate cu sigiliu. Monedele erau convenabile, deoarece puteau fi mai degrabă numărate decât cântărite. Monedele au intensificat semnificativ comerțul din lumea antică, deoarece prezentau încredere și erau un „mijloc de schimb” eficient.</a:t>
            </a:r>
          </a:p>
        </p:txBody>
      </p:sp>
      <p:sp>
        <p:nvSpPr>
          <p:cNvPr id="4" name="Slide Number Placeholder 3">
            <a:extLst>
              <a:ext uri="{FF2B5EF4-FFF2-40B4-BE49-F238E27FC236}">
                <a16:creationId xmlns:a16="http://schemas.microsoft.com/office/drawing/2014/main" id="{6E549DCD-2599-40B7-B422-CC05A2E71A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52566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DD4-0FDE-4EAB-BD68-517AB69601FF}"/>
              </a:ext>
            </a:extLst>
          </p:cNvPr>
          <p:cNvSpPr>
            <a:spLocks noGrp="1"/>
          </p:cNvSpPr>
          <p:nvPr>
            <p:ph type="title"/>
          </p:nvPr>
        </p:nvSpPr>
        <p:spPr/>
        <p:txBody>
          <a:bodyPr/>
          <a:lstStyle/>
          <a:p>
            <a:r>
              <a:rPr lang="ro-RO"/>
              <a:t>ROMA ANTICĂ</a:t>
            </a:r>
            <a:endParaRPr lang="en-US"/>
          </a:p>
        </p:txBody>
      </p:sp>
      <p:sp>
        <p:nvSpPr>
          <p:cNvPr id="3" name="Text Placeholder 2">
            <a:extLst>
              <a:ext uri="{FF2B5EF4-FFF2-40B4-BE49-F238E27FC236}">
                <a16:creationId xmlns:a16="http://schemas.microsoft.com/office/drawing/2014/main" id="{0A910638-920B-4D1C-816B-C3240FCB9E31}"/>
              </a:ext>
            </a:extLst>
          </p:cNvPr>
          <p:cNvSpPr>
            <a:spLocks noGrp="1"/>
          </p:cNvSpPr>
          <p:nvPr>
            <p:ph type="body" idx="1"/>
          </p:nvPr>
        </p:nvSpPr>
        <p:spPr/>
        <p:txBody>
          <a:bodyPr/>
          <a:lstStyle/>
          <a:p>
            <a:r>
              <a:rPr lang="en-US"/>
              <a:t>Pentru a garanta valoarea monedelor, producția</a:t>
            </a:r>
            <a:r>
              <a:rPr lang="ro-RO"/>
              <a:t> se afla </a:t>
            </a:r>
            <a:r>
              <a:rPr lang="en-US"/>
              <a:t>sub un control strict. </a:t>
            </a:r>
            <a:r>
              <a:rPr lang="ro-RO"/>
              <a:t>F</a:t>
            </a:r>
            <a:r>
              <a:rPr lang="en-US"/>
              <a:t>abricarea de monede era realizată în templul Iunonei Moneta, de unde și originea cuvântului „monedă”. Mai târziu, când Imperiul Roman s-a extins, au fost deschise și alte monetării, iar monedele romane au fost acceptate pentru schimburi în toată Europa</a:t>
            </a:r>
            <a:r>
              <a:rPr lang="ro-RO"/>
              <a:t>. </a:t>
            </a:r>
            <a:r>
              <a:rPr lang="en-US"/>
              <a:t>Apoi, după </a:t>
            </a:r>
            <a:r>
              <a:rPr lang="ro-RO"/>
              <a:t>destrămarea</a:t>
            </a:r>
            <a:r>
              <a:rPr lang="en-US"/>
              <a:t> Imperiul Roma</a:t>
            </a:r>
            <a:r>
              <a:rPr lang="ro-RO"/>
              <a:t>n</a:t>
            </a:r>
            <a:r>
              <a:rPr lang="en-US"/>
              <a:t>, fiecare țară </a:t>
            </a:r>
            <a:r>
              <a:rPr lang="ro-RO"/>
              <a:t>din Europa </a:t>
            </a:r>
            <a:r>
              <a:rPr lang="en-US"/>
              <a:t>și-a menținut controlul asupra propriului sistem monetar. </a:t>
            </a:r>
          </a:p>
        </p:txBody>
      </p:sp>
      <p:sp>
        <p:nvSpPr>
          <p:cNvPr id="4" name="Slide Number Placeholder 3">
            <a:extLst>
              <a:ext uri="{FF2B5EF4-FFF2-40B4-BE49-F238E27FC236}">
                <a16:creationId xmlns:a16="http://schemas.microsoft.com/office/drawing/2014/main" id="{0E564464-6F07-4891-83F8-00CE3132DC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8732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51C6-98F4-4630-A3DE-85C629377868}"/>
              </a:ext>
            </a:extLst>
          </p:cNvPr>
          <p:cNvSpPr>
            <a:spLocks noGrp="1"/>
          </p:cNvSpPr>
          <p:nvPr>
            <p:ph type="title"/>
          </p:nvPr>
        </p:nvSpPr>
        <p:spPr/>
        <p:txBody>
          <a:bodyPr/>
          <a:lstStyle/>
          <a:p>
            <a:r>
              <a:rPr lang="ro-RO"/>
              <a:t>DACIA ANTICĂ</a:t>
            </a:r>
            <a:endParaRPr lang="en-US"/>
          </a:p>
        </p:txBody>
      </p:sp>
      <p:sp>
        <p:nvSpPr>
          <p:cNvPr id="3" name="Text Placeholder 2">
            <a:extLst>
              <a:ext uri="{FF2B5EF4-FFF2-40B4-BE49-F238E27FC236}">
                <a16:creationId xmlns:a16="http://schemas.microsoft.com/office/drawing/2014/main" id="{4AC59B35-F441-49AD-9BA6-93BAEFC1F5E4}"/>
              </a:ext>
            </a:extLst>
          </p:cNvPr>
          <p:cNvSpPr>
            <a:spLocks noGrp="1"/>
          </p:cNvSpPr>
          <p:nvPr>
            <p:ph type="body" idx="1"/>
          </p:nvPr>
        </p:nvSpPr>
        <p:spPr/>
        <p:txBody>
          <a:bodyPr/>
          <a:lstStyle/>
          <a:p>
            <a:r>
              <a:rPr lang="en-US"/>
              <a:t>În Dacia antică au circulat de-a lungul timpului mai multe monede. Cea mai veche monedă testată pe teritoriul Daciei antice este drahma de argint. Geto-dacii foloseau monede macedonene. Mai târziu, au emis monede proprii din argint, asemănătoare cu ale celților, apoi au scos celebrii kosoni de aur. Pe teritoriul Daciei au pătruns, de asemenea, și monedele romane, cum sunt denarii republicani sau imperiali, fiind</a:t>
            </a:r>
          </a:p>
        </p:txBody>
      </p:sp>
      <p:sp>
        <p:nvSpPr>
          <p:cNvPr id="4" name="Slide Number Placeholder 3">
            <a:extLst>
              <a:ext uri="{FF2B5EF4-FFF2-40B4-BE49-F238E27FC236}">
                <a16:creationId xmlns:a16="http://schemas.microsoft.com/office/drawing/2014/main" id="{63DECB22-308F-48C9-8513-8CF7A929D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575175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A1F0-5ACC-4AB0-AE86-A1EF00690A3B}"/>
              </a:ext>
            </a:extLst>
          </p:cNvPr>
          <p:cNvSpPr>
            <a:spLocks noGrp="1"/>
          </p:cNvSpPr>
          <p:nvPr>
            <p:ph type="title"/>
          </p:nvPr>
        </p:nvSpPr>
        <p:spPr/>
        <p:txBody>
          <a:bodyPr/>
          <a:lstStyle/>
          <a:p>
            <a:r>
              <a:rPr lang="ro-RO"/>
              <a:t>BANII DE HÂRTIE</a:t>
            </a:r>
            <a:endParaRPr lang="en-US"/>
          </a:p>
        </p:txBody>
      </p:sp>
      <p:sp>
        <p:nvSpPr>
          <p:cNvPr id="3" name="Text Placeholder 2">
            <a:extLst>
              <a:ext uri="{FF2B5EF4-FFF2-40B4-BE49-F238E27FC236}">
                <a16:creationId xmlns:a16="http://schemas.microsoft.com/office/drawing/2014/main" id="{2A604554-D1B9-46B5-B30E-9F7892A4A879}"/>
              </a:ext>
            </a:extLst>
          </p:cNvPr>
          <p:cNvSpPr>
            <a:spLocks noGrp="1"/>
          </p:cNvSpPr>
          <p:nvPr>
            <p:ph type="body" idx="1"/>
          </p:nvPr>
        </p:nvSpPr>
        <p:spPr/>
        <p:txBody>
          <a:bodyPr/>
          <a:lstStyle/>
          <a:p>
            <a:r>
              <a:rPr lang="en-US"/>
              <a:t>Chinezii, care au inventat hârtia, au fost și primii care au propus banii de hârtie. Ei nu dispuneau de resurse suficiente de cupru pentru a bate monedele de care aveau nevoie.</a:t>
            </a:r>
            <a:r>
              <a:rPr lang="ro-RO"/>
              <a:t> </a:t>
            </a:r>
            <a:r>
              <a:rPr lang="en-US"/>
              <a:t>Cinci secole mai târziu, aurarii din Regatul Unit au început să emită hârtii de valoare.</a:t>
            </a:r>
            <a:r>
              <a:rPr lang="ro-RO"/>
              <a:t> </a:t>
            </a:r>
            <a:r>
              <a:rPr lang="en-US"/>
              <a:t>Ei păstrau la loc sigur monedele din aur ale oamenilor, eliberând o chitanță în care se specifica suma depusă de aceștia.</a:t>
            </a:r>
            <a:r>
              <a:rPr lang="ro-RO"/>
              <a:t> Băn</a:t>
            </a:r>
            <a:r>
              <a:rPr lang="en-US"/>
              <a:t> au început să emită chitanțe din hârtie pentru depozite.</a:t>
            </a:r>
          </a:p>
        </p:txBody>
      </p:sp>
      <p:sp>
        <p:nvSpPr>
          <p:cNvPr id="4" name="Slide Number Placeholder 3">
            <a:extLst>
              <a:ext uri="{FF2B5EF4-FFF2-40B4-BE49-F238E27FC236}">
                <a16:creationId xmlns:a16="http://schemas.microsoft.com/office/drawing/2014/main" id="{B28EF3BE-9017-4D87-8083-3D43537220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80007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a:t>S</a:t>
            </a:r>
            <a:r>
              <a:rPr lang="ro-RO">
                <a:solidFill>
                  <a:srgbClr val="3C78D8"/>
                </a:solidFill>
              </a:rPr>
              <a:t>FÂRȘI</a:t>
            </a:r>
            <a:r>
              <a:rPr lang="ro-RO"/>
              <a:t>T</a:t>
            </a:r>
            <a:endParaRPr/>
          </a:p>
        </p:txBody>
      </p:sp>
      <p:pic>
        <p:nvPicPr>
          <p:cNvPr id="542" name="Google Shape;542;p22"/>
          <p:cNvPicPr preferRelativeResize="0"/>
          <p:nvPr/>
        </p:nvPicPr>
        <p:blipFill>
          <a:blip r:embed="rId3"/>
          <a:stretch>
            <a:fillRect/>
          </a:stretch>
        </p:blipFill>
        <p:spPr>
          <a:xfrm>
            <a:off x="3189150" y="1493700"/>
            <a:ext cx="2765700" cy="2765700"/>
          </a:xfrm>
          <a:prstGeom prst="ellipse">
            <a:avLst/>
          </a:prstGeom>
          <a:noFill/>
          <a:ln>
            <a:noFill/>
          </a:ln>
        </p:spPr>
      </p:pic>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11" name="Google Shape;1059;p40">
            <a:extLst>
              <a:ext uri="{FF2B5EF4-FFF2-40B4-BE49-F238E27FC236}">
                <a16:creationId xmlns:a16="http://schemas.microsoft.com/office/drawing/2014/main" id="{EC327104-5B07-4BAE-B43F-82D5E5B9EEF1}"/>
              </a:ext>
            </a:extLst>
          </p:cNvPr>
          <p:cNvGrpSpPr/>
          <p:nvPr/>
        </p:nvGrpSpPr>
        <p:grpSpPr>
          <a:xfrm>
            <a:off x="8196852" y="171570"/>
            <a:ext cx="432570" cy="421334"/>
            <a:chOff x="5926225" y="921350"/>
            <a:chExt cx="517800" cy="504350"/>
          </a:xfrm>
        </p:grpSpPr>
        <p:sp>
          <p:nvSpPr>
            <p:cNvPr id="12" name="Google Shape;1060;p40">
              <a:extLst>
                <a:ext uri="{FF2B5EF4-FFF2-40B4-BE49-F238E27FC236}">
                  <a16:creationId xmlns:a16="http://schemas.microsoft.com/office/drawing/2014/main" id="{04AE89E9-6810-4CB9-8042-9724AF9A2799}"/>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3" name="Google Shape;1061;p40">
              <a:extLst>
                <a:ext uri="{FF2B5EF4-FFF2-40B4-BE49-F238E27FC236}">
                  <a16:creationId xmlns:a16="http://schemas.microsoft.com/office/drawing/2014/main" id="{3BD03BDD-311D-4F79-AE5A-237BF671407F}"/>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4" name="Google Shape;1062;p40">
            <a:extLst>
              <a:ext uri="{FF2B5EF4-FFF2-40B4-BE49-F238E27FC236}">
                <a16:creationId xmlns:a16="http://schemas.microsoft.com/office/drawing/2014/main" id="{4D8B6DE3-7F06-4754-8ABB-747006D7483E}"/>
              </a:ext>
            </a:extLst>
          </p:cNvPr>
          <p:cNvSpPr/>
          <p:nvPr/>
        </p:nvSpPr>
        <p:spPr>
          <a:xfrm>
            <a:off x="8390773" y="407627"/>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063;p40">
            <a:extLst>
              <a:ext uri="{FF2B5EF4-FFF2-40B4-BE49-F238E27FC236}">
                <a16:creationId xmlns:a16="http://schemas.microsoft.com/office/drawing/2014/main" id="{5E257F3B-76A8-45B3-A537-0D0AF51FB88E}"/>
              </a:ext>
            </a:extLst>
          </p:cNvPr>
          <p:cNvGrpSpPr/>
          <p:nvPr/>
        </p:nvGrpSpPr>
        <p:grpSpPr>
          <a:xfrm>
            <a:off x="7879965" y="331828"/>
            <a:ext cx="432570" cy="421334"/>
            <a:chOff x="5926225" y="921350"/>
            <a:chExt cx="517800" cy="504350"/>
          </a:xfrm>
        </p:grpSpPr>
        <p:sp>
          <p:nvSpPr>
            <p:cNvPr id="16" name="Google Shape;1064;p40">
              <a:extLst>
                <a:ext uri="{FF2B5EF4-FFF2-40B4-BE49-F238E27FC236}">
                  <a16:creationId xmlns:a16="http://schemas.microsoft.com/office/drawing/2014/main" id="{975EB57D-246B-4312-B4DB-CCFB1B78216F}"/>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5;p40">
              <a:extLst>
                <a:ext uri="{FF2B5EF4-FFF2-40B4-BE49-F238E27FC236}">
                  <a16:creationId xmlns:a16="http://schemas.microsoft.com/office/drawing/2014/main" id="{7DC98DCC-7AC4-41DB-9634-7947546A8125}"/>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066;p40">
            <a:extLst>
              <a:ext uri="{FF2B5EF4-FFF2-40B4-BE49-F238E27FC236}">
                <a16:creationId xmlns:a16="http://schemas.microsoft.com/office/drawing/2014/main" id="{485773EB-4C05-4CB5-A638-54CD3A6F4FD5}"/>
              </a:ext>
            </a:extLst>
          </p:cNvPr>
          <p:cNvSpPr/>
          <p:nvPr/>
        </p:nvSpPr>
        <p:spPr>
          <a:xfrm>
            <a:off x="8073886" y="567885"/>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067;p40">
            <a:extLst>
              <a:ext uri="{FF2B5EF4-FFF2-40B4-BE49-F238E27FC236}">
                <a16:creationId xmlns:a16="http://schemas.microsoft.com/office/drawing/2014/main" id="{F0CDDF27-3306-4270-8F32-31DEB40B64FC}"/>
              </a:ext>
            </a:extLst>
          </p:cNvPr>
          <p:cNvGrpSpPr/>
          <p:nvPr/>
        </p:nvGrpSpPr>
        <p:grpSpPr>
          <a:xfrm>
            <a:off x="565437" y="199457"/>
            <a:ext cx="1075937" cy="1047989"/>
            <a:chOff x="5926225" y="921350"/>
            <a:chExt cx="517800" cy="504350"/>
          </a:xfrm>
        </p:grpSpPr>
        <p:sp>
          <p:nvSpPr>
            <p:cNvPr id="20" name="Google Shape;1068;p40">
              <a:extLst>
                <a:ext uri="{FF2B5EF4-FFF2-40B4-BE49-F238E27FC236}">
                  <a16:creationId xmlns:a16="http://schemas.microsoft.com/office/drawing/2014/main" id="{825C85A1-705C-43CE-B8FA-E99F2775E080}"/>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69;p40">
              <a:extLst>
                <a:ext uri="{FF2B5EF4-FFF2-40B4-BE49-F238E27FC236}">
                  <a16:creationId xmlns:a16="http://schemas.microsoft.com/office/drawing/2014/main" id="{3F43730C-A679-4AF4-AEA0-347D04248919}"/>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070;p40">
            <a:extLst>
              <a:ext uri="{FF2B5EF4-FFF2-40B4-BE49-F238E27FC236}">
                <a16:creationId xmlns:a16="http://schemas.microsoft.com/office/drawing/2014/main" id="{9804001A-A9B8-4B5B-9B78-0D91FA6A790C}"/>
              </a:ext>
            </a:extLst>
          </p:cNvPr>
          <p:cNvSpPr/>
          <p:nvPr/>
        </p:nvSpPr>
        <p:spPr>
          <a:xfrm>
            <a:off x="1047750" y="786554"/>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08;p40">
            <a:extLst>
              <a:ext uri="{FF2B5EF4-FFF2-40B4-BE49-F238E27FC236}">
                <a16:creationId xmlns:a16="http://schemas.microsoft.com/office/drawing/2014/main" id="{59DB627B-AA4C-4B4A-B81C-2C880554F0EE}"/>
              </a:ext>
            </a:extLst>
          </p:cNvPr>
          <p:cNvSpPr/>
          <p:nvPr/>
        </p:nvSpPr>
        <p:spPr>
          <a:xfrm>
            <a:off x="5029843" y="94247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Text Placeholder 5">
            <a:extLst>
              <a:ext uri="{FF2B5EF4-FFF2-40B4-BE49-F238E27FC236}">
                <a16:creationId xmlns:a16="http://schemas.microsoft.com/office/drawing/2014/main" id="{DEA21F99-EF72-4EF3-A4D5-BFC5F588BC29}"/>
              </a:ext>
            </a:extLst>
          </p:cNvPr>
          <p:cNvSpPr>
            <a:spLocks noGrp="1"/>
          </p:cNvSpPr>
          <p:nvPr>
            <p:ph type="body" idx="1"/>
          </p:nvPr>
        </p:nvSpPr>
        <p:spPr>
          <a:xfrm>
            <a:off x="405656" y="3706231"/>
            <a:ext cx="2971278" cy="1063996"/>
          </a:xfrm>
        </p:spPr>
        <p:txBody>
          <a:bodyPr/>
          <a:lstStyle/>
          <a:p>
            <a:pPr marL="127000" indent="0">
              <a:buNone/>
            </a:pPr>
            <a:r>
              <a:rPr lang="en-US"/>
              <a:t>Chanchian Armin Andrei</a:t>
            </a:r>
            <a:endParaRPr lang="ro-RO"/>
          </a:p>
        </p:txBody>
      </p:sp>
      <p:sp>
        <p:nvSpPr>
          <p:cNvPr id="25" name="Google Shape;920;p40">
            <a:extLst>
              <a:ext uri="{FF2B5EF4-FFF2-40B4-BE49-F238E27FC236}">
                <a16:creationId xmlns:a16="http://schemas.microsoft.com/office/drawing/2014/main" id="{5D4A9340-831D-4780-B92B-309E77615BF2}"/>
              </a:ext>
            </a:extLst>
          </p:cNvPr>
          <p:cNvSpPr/>
          <p:nvPr/>
        </p:nvSpPr>
        <p:spPr>
          <a:xfrm>
            <a:off x="245875" y="3805628"/>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 Placeholder 5">
            <a:extLst>
              <a:ext uri="{FF2B5EF4-FFF2-40B4-BE49-F238E27FC236}">
                <a16:creationId xmlns:a16="http://schemas.microsoft.com/office/drawing/2014/main" id="{6BB78DF2-FFB6-4D9E-8F3F-3E055FFC843B}"/>
              </a:ext>
            </a:extLst>
          </p:cNvPr>
          <p:cNvSpPr txBox="1">
            <a:spLocks/>
          </p:cNvSpPr>
          <p:nvPr/>
        </p:nvSpPr>
        <p:spPr>
          <a:xfrm>
            <a:off x="5699640" y="3706231"/>
            <a:ext cx="2971278" cy="1063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27000" indent="0" algn="r">
              <a:buFont typeface="Source Sans Pro"/>
              <a:buNone/>
            </a:pPr>
            <a:r>
              <a:rPr lang="en-US"/>
              <a:t>Evolu</a:t>
            </a:r>
            <a:r>
              <a:rPr lang="ro-RO"/>
              <a:t>ția Banilor</a:t>
            </a:r>
          </a:p>
        </p:txBody>
      </p:sp>
      <p:grpSp>
        <p:nvGrpSpPr>
          <p:cNvPr id="27" name="Google Shape;788;p40">
            <a:extLst>
              <a:ext uri="{FF2B5EF4-FFF2-40B4-BE49-F238E27FC236}">
                <a16:creationId xmlns:a16="http://schemas.microsoft.com/office/drawing/2014/main" id="{74DB9A12-0FB3-42EB-B027-81C0E91352AC}"/>
              </a:ext>
            </a:extLst>
          </p:cNvPr>
          <p:cNvGrpSpPr/>
          <p:nvPr/>
        </p:nvGrpSpPr>
        <p:grpSpPr>
          <a:xfrm>
            <a:off x="8645400" y="3754590"/>
            <a:ext cx="347107" cy="438984"/>
            <a:chOff x="584925" y="238125"/>
            <a:chExt cx="415200" cy="525100"/>
          </a:xfrm>
        </p:grpSpPr>
        <p:sp>
          <p:nvSpPr>
            <p:cNvPr id="28" name="Google Shape;789;p40">
              <a:extLst>
                <a:ext uri="{FF2B5EF4-FFF2-40B4-BE49-F238E27FC236}">
                  <a16:creationId xmlns:a16="http://schemas.microsoft.com/office/drawing/2014/main" id="{B2F627FD-8C0D-48BB-B050-FC4BFD8BB29B}"/>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0;p40">
              <a:extLst>
                <a:ext uri="{FF2B5EF4-FFF2-40B4-BE49-F238E27FC236}">
                  <a16:creationId xmlns:a16="http://schemas.microsoft.com/office/drawing/2014/main" id="{8913CA06-ECCA-42E0-94B8-3DFE55CA4541}"/>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1;p40">
              <a:extLst>
                <a:ext uri="{FF2B5EF4-FFF2-40B4-BE49-F238E27FC236}">
                  <a16:creationId xmlns:a16="http://schemas.microsoft.com/office/drawing/2014/main" id="{B741707A-285B-4278-9DF4-123430A9AE80}"/>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92;p40">
              <a:extLst>
                <a:ext uri="{FF2B5EF4-FFF2-40B4-BE49-F238E27FC236}">
                  <a16:creationId xmlns:a16="http://schemas.microsoft.com/office/drawing/2014/main" id="{044252F4-6392-4E96-ACC8-94FACDA2D9C0}"/>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3;p40">
              <a:extLst>
                <a:ext uri="{FF2B5EF4-FFF2-40B4-BE49-F238E27FC236}">
                  <a16:creationId xmlns:a16="http://schemas.microsoft.com/office/drawing/2014/main" id="{74C157A3-6CEC-419A-86E8-2DA017D7395F}"/>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4;p40">
              <a:extLst>
                <a:ext uri="{FF2B5EF4-FFF2-40B4-BE49-F238E27FC236}">
                  <a16:creationId xmlns:a16="http://schemas.microsoft.com/office/drawing/2014/main" id="{386DA7EA-0022-4506-A3C7-77C5B7E24684}"/>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7"/>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p>
            <a:pPr marL="0" lvl="0" indent="0">
              <a:buNone/>
            </a:pPr>
            <a:r>
              <a:rPr lang="en-US"/>
              <a:t>Nu uita: Timpul înseamnă bani.</a:t>
            </a:r>
          </a:p>
          <a:p>
            <a:pPr marL="0" lvl="0" indent="0" algn="r">
              <a:buNone/>
            </a:pPr>
            <a:r>
              <a:rPr lang="en-US" sz="1600" i="0"/>
              <a:t>– </a:t>
            </a:r>
            <a:r>
              <a:rPr lang="en-US" sz="1600"/>
              <a:t>Benjamin Franklin</a:t>
            </a:r>
            <a:endParaRPr lang="ro-RO" sz="1600"/>
          </a:p>
        </p:txBody>
      </p:sp>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6287A-E7D6-4AF1-BA06-CED1C67358E6}"/>
              </a:ext>
            </a:extLst>
          </p:cNvPr>
          <p:cNvSpPr>
            <a:spLocks noGrp="1"/>
          </p:cNvSpPr>
          <p:nvPr>
            <p:ph type="title"/>
          </p:nvPr>
        </p:nvSpPr>
        <p:spPr>
          <a:xfrm>
            <a:off x="1047750" y="634125"/>
            <a:ext cx="6996600" cy="715800"/>
          </a:xfrm>
        </p:spPr>
        <p:txBody>
          <a:bodyPr/>
          <a:lstStyle/>
          <a:p>
            <a:r>
              <a:rPr lang="ro-RO"/>
              <a:t>DEFINIȚIE</a:t>
            </a:r>
            <a:endParaRPr lang="en-US"/>
          </a:p>
        </p:txBody>
      </p:sp>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p:txBody>
          <a:bodyPr/>
          <a:lstStyle/>
          <a:p>
            <a:r>
              <a:rPr lang="en-US"/>
              <a:t>Denumire generică pentru toate felurile de monede şi de semne de valoare. Banii reprezintă un instrument social, o formă particulară imediat mobilizabilă a avuţiei sociale, o întruchipare transmisibilă şi omnivalentă a puterii de cumpărare, care conferă deţinătorului dreptul asupra unei părţi din produsul social al ţării emitente. Masa bănească în circulaţie condiţionează cererea globală în economie. </a:t>
            </a:r>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74864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Evolu</a:t>
            </a:r>
            <a:r>
              <a:rPr lang="ro-RO"/>
              <a:t>ția banilor</a:t>
            </a:r>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rgbClr val="3C78D8"/>
                </a:solidFill>
                <a:latin typeface="Oswald"/>
                <a:ea typeface="Oswald"/>
                <a:cs typeface="Oswald"/>
                <a:sym typeface="Oswald"/>
              </a:rPr>
              <a:t>1</a:t>
            </a:r>
            <a:endParaRPr sz="1200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80964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a:xfrm>
            <a:off x="1075850" y="457200"/>
            <a:ext cx="6996600" cy="3976577"/>
          </a:xfrm>
        </p:spPr>
        <p:txBody>
          <a:bodyPr/>
          <a:lstStyle/>
          <a:p>
            <a:r>
              <a:rPr lang="en-US"/>
              <a:t>Evoluţia banilor, de la concret la abstract, demonstrează valabilitatea celor două caracteristici pe care le au, calitatea de marfă şi de creanţă. </a:t>
            </a:r>
            <a:endParaRPr lang="ro-RO"/>
          </a:p>
          <a:p>
            <a:pPr marL="101600" indent="0">
              <a:buNone/>
            </a:pPr>
            <a:endParaRPr lang="ro-RO"/>
          </a:p>
          <a:p>
            <a:r>
              <a:rPr lang="en-US"/>
              <a:t>Banii se află la dispoziţia lumii occidentale de cel puţin 27 de secole. Originea banilor se află în schimbul care la început s-a desfăşurat ca troc. Trocul îngreuia însă schimburile şi, treptat, oamenii au căutat un etalon mai general care să le înlesnească (scoici, piei, sarea, blănuri, bucăţi de metal etc.). </a:t>
            </a:r>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92796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a:xfrm>
            <a:off x="1075850" y="457200"/>
            <a:ext cx="6996600" cy="3976577"/>
          </a:xfrm>
        </p:spPr>
        <p:txBody>
          <a:bodyPr/>
          <a:lstStyle/>
          <a:p>
            <a:r>
              <a:rPr lang="it-IT"/>
              <a:t>Spărgând trocul, moneda materială a cunoscut mai multe faze succesive: </a:t>
            </a:r>
            <a:endParaRPr lang="ro-RO"/>
          </a:p>
          <a:p>
            <a:pPr marL="101600" indent="0">
              <a:buNone/>
            </a:pPr>
            <a:endParaRPr lang="it-IT"/>
          </a:p>
          <a:p>
            <a:pPr marL="844550" lvl="1" indent="-285750">
              <a:buFontTx/>
              <a:buChar char="-"/>
            </a:pPr>
            <a:r>
              <a:rPr lang="en-US" b="1"/>
              <a:t>moneda – marfă: </a:t>
            </a:r>
            <a:r>
              <a:rPr lang="en-US"/>
              <a:t>se alegeau mărfurile care aveau calităţi adecvate (conservare, divizibilitate, încredere, valoarea de întrebuinţare), ca de exemplu: scoici, vite, piei, blănuri, sarea, ceaiul; </a:t>
            </a:r>
            <a:endParaRPr lang="ro-RO"/>
          </a:p>
          <a:p>
            <a:pPr marL="558800" lvl="1" indent="0">
              <a:buNone/>
            </a:pPr>
            <a:endParaRPr lang="ro-RO"/>
          </a:p>
          <a:p>
            <a:pPr marL="844550" lvl="1" indent="-285750">
              <a:buFontTx/>
              <a:buChar char="-"/>
            </a:pPr>
            <a:r>
              <a:rPr lang="en-US" b="1"/>
              <a:t>moneda metalică: </a:t>
            </a:r>
            <a:r>
              <a:rPr lang="en-US"/>
              <a:t>prin calităţile lor (frumuseţe, raritate, divizibilitate, inalterabilitate) metalele preţioase (aur, argint) au fost folosite de omenire timp de 26 de secole ca metal monetar;</a:t>
            </a:r>
            <a:endParaRPr lang="ro-RO"/>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8653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a:xfrm>
            <a:off x="1073700" y="116958"/>
            <a:ext cx="6996600" cy="3976577"/>
          </a:xfrm>
        </p:spPr>
        <p:txBody>
          <a:bodyPr/>
          <a:lstStyle/>
          <a:p>
            <a:pPr lvl="1">
              <a:buFontTx/>
              <a:buChar char="-"/>
            </a:pPr>
            <a:r>
              <a:rPr lang="en-US" b="1"/>
              <a:t>moneda – semn </a:t>
            </a:r>
            <a:r>
              <a:rPr lang="en-US"/>
              <a:t>care a cunoscut următoarele forme:</a:t>
            </a:r>
            <a:endParaRPr lang="ro-RO"/>
          </a:p>
          <a:p>
            <a:pPr marL="101600" indent="0">
              <a:buNone/>
            </a:pPr>
            <a:endParaRPr lang="ro-RO" sz="1800"/>
          </a:p>
          <a:p>
            <a:pPr lvl="2">
              <a:buFontTx/>
              <a:buChar char="-"/>
            </a:pPr>
            <a:r>
              <a:rPr lang="en-US" sz="1400" b="1"/>
              <a:t>biletul sau bancnota (moneda fiduciară).</a:t>
            </a:r>
            <a:r>
              <a:rPr lang="en-US" sz="1400"/>
              <a:t> La origine, un simplu certificat de depozit de monedă metalică la o bancă, biletul (bancnota) s-a transformă într-o veritabilă monedă fiduciară, emiţându-se bilete de o valoare mult mai mare decât aceea conservată de metal, având la bază încrederea că nu toţi deţinătorii de bilete vor solicita, în acelaşi timp, conversia acestora în metalul din depozitele bancare; </a:t>
            </a:r>
            <a:endParaRPr lang="ro-RO" sz="1400"/>
          </a:p>
          <a:p>
            <a:pPr lvl="2">
              <a:buFontTx/>
              <a:buChar char="-"/>
            </a:pPr>
            <a:endParaRPr lang="ro-RO" sz="1400"/>
          </a:p>
          <a:p>
            <a:pPr lvl="2">
              <a:buFontTx/>
              <a:buChar char="-"/>
            </a:pPr>
            <a:r>
              <a:rPr lang="en-US" sz="1400" b="1"/>
              <a:t>contul (moneda scripturală).</a:t>
            </a:r>
            <a:r>
              <a:rPr lang="en-US" sz="1400"/>
              <a:t> Depozitarea biletelor la bancă a condus la utilizarea acestor depozite pentru a se efectua reglementarea datoriei prin virament (transfer între conturi). Ea este creată de bănci, alimentarea conturilor făcându-se prin acordarea de credite bancare. În prezent are loc emisiunea de monedă în context internaţional de către FMI (sub denumirea de DST). </a:t>
            </a:r>
            <a:endParaRPr lang="ro-RO" sz="1400"/>
          </a:p>
          <a:p>
            <a:pPr lvl="2">
              <a:buFontTx/>
              <a:buChar char="-"/>
            </a:pPr>
            <a:endParaRPr lang="ro-RO" sz="1400"/>
          </a:p>
          <a:p>
            <a:pPr lvl="2">
              <a:buFontTx/>
              <a:buChar char="-"/>
            </a:pPr>
            <a:r>
              <a:rPr lang="en-US" sz="1400" b="1"/>
              <a:t>cărţile electronice de plată şi de credit (moneda electronică) </a:t>
            </a:r>
            <a:r>
              <a:rPr lang="en-US" sz="1400"/>
              <a:t>care permit stocarea unei puteri de cumpărare într-o cartelă magnetică</a:t>
            </a:r>
            <a:r>
              <a:rPr lang="ro-RO" sz="1400"/>
              <a:t>.</a:t>
            </a:r>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9704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a:t>Funcțiile banilor</a:t>
            </a:r>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ro-RO" sz="12000" b="1">
                <a:solidFill>
                  <a:srgbClr val="3C78D8"/>
                </a:solidFill>
                <a:latin typeface="Oswald"/>
                <a:sym typeface="Oswald"/>
              </a:rPr>
              <a:t>2</a:t>
            </a:r>
            <a:endParaRPr sz="1200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20284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8732F7C-D9AB-4B38-B8CA-8F0B579B94D7}"/>
              </a:ext>
            </a:extLst>
          </p:cNvPr>
          <p:cNvSpPr>
            <a:spLocks noGrp="1"/>
          </p:cNvSpPr>
          <p:nvPr>
            <p:ph type="body" idx="1"/>
          </p:nvPr>
        </p:nvSpPr>
        <p:spPr>
          <a:xfrm>
            <a:off x="1075850" y="457200"/>
            <a:ext cx="6996600" cy="3976577"/>
          </a:xfrm>
        </p:spPr>
        <p:txBody>
          <a:bodyPr/>
          <a:lstStyle/>
          <a:p>
            <a:r>
              <a:rPr lang="en-US"/>
              <a:t>Cele mai importante funcţii ale banilor sunt: </a:t>
            </a:r>
            <a:endParaRPr lang="ro-RO"/>
          </a:p>
          <a:p>
            <a:pPr marL="558800" lvl="1" indent="0">
              <a:buNone/>
            </a:pPr>
            <a:endParaRPr lang="ro-RO"/>
          </a:p>
          <a:p>
            <a:pPr marL="901700" lvl="1">
              <a:buAutoNum type="alphaLcParenR"/>
            </a:pPr>
            <a:r>
              <a:rPr lang="en-US" i="1"/>
              <a:t>banii – instrument unic al tranzacţiilor (intermediar al schimburilor, mijloc de schimb)</a:t>
            </a:r>
            <a:r>
              <a:rPr lang="en-US"/>
              <a:t>. Într-o economie de schimb, banii sunt instrumentul unic al tranzacţiilor, ei servind drept contrapartidă între oferta şi cererea tuturor bunurilor şi serviciilor, pe toate pieţele; </a:t>
            </a:r>
            <a:endParaRPr lang="ro-RO"/>
          </a:p>
          <a:p>
            <a:pPr marL="901700" lvl="1">
              <a:buAutoNum type="alphaLcParenR"/>
            </a:pPr>
            <a:endParaRPr lang="ro-RO"/>
          </a:p>
          <a:p>
            <a:pPr marL="901700" lvl="1">
              <a:buAutoNum type="alphaLcParenR"/>
            </a:pPr>
            <a:r>
              <a:rPr lang="en-US" i="1"/>
              <a:t>banii – etalon al valorii</a:t>
            </a:r>
            <a:r>
              <a:rPr lang="en-US"/>
              <a:t>. Moneda măsoară valoarea tuturor bunurilor şi serviciilor tranzacţionate. Întrucât valoarea bunurilor comercializate se exprimă totdeauna prin bani, aceştia se interpun între ele, permiţând compararea lor, banii fiind un numitor comun între bunuri eterogene; </a:t>
            </a:r>
            <a:endParaRPr lang="ro-RO"/>
          </a:p>
        </p:txBody>
      </p:sp>
      <p:sp>
        <p:nvSpPr>
          <p:cNvPr id="4" name="Slide Number Placeholder 3">
            <a:extLst>
              <a:ext uri="{FF2B5EF4-FFF2-40B4-BE49-F238E27FC236}">
                <a16:creationId xmlns:a16="http://schemas.microsoft.com/office/drawing/2014/main" id="{1CAEE233-CCE9-4758-8A8F-BF5A28CCD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024069265"/>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1209</Words>
  <Application>Microsoft Office PowerPoint</Application>
  <PresentationFormat>On-screen Show (16:9)</PresentationFormat>
  <Paragraphs>92</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Source Sans Pro</vt:lpstr>
      <vt:lpstr>Oswald</vt:lpstr>
      <vt:lpstr>Quince template</vt:lpstr>
      <vt:lpstr>EVOLUȚIA BANILOR</vt:lpstr>
      <vt:lpstr>PowerPoint Presentation</vt:lpstr>
      <vt:lpstr>DEFINIȚIE</vt:lpstr>
      <vt:lpstr>Evoluția banilor</vt:lpstr>
      <vt:lpstr>PowerPoint Presentation</vt:lpstr>
      <vt:lpstr>PowerPoint Presentation</vt:lpstr>
      <vt:lpstr>PowerPoint Presentation</vt:lpstr>
      <vt:lpstr>Funcțiile banilor</vt:lpstr>
      <vt:lpstr>PowerPoint Presentation</vt:lpstr>
      <vt:lpstr>PowerPoint Presentation</vt:lpstr>
      <vt:lpstr>PowerPoint Presentation</vt:lpstr>
      <vt:lpstr>CLASIFICAREA MONETARĂ</vt:lpstr>
      <vt:lpstr>Istoria banilor</vt:lpstr>
      <vt:lpstr>EPOCA DE PIATRĂ</vt:lpstr>
      <vt:lpstr>GRECIA ANTICĂ</vt:lpstr>
      <vt:lpstr>ROMA ANTICĂ</vt:lpstr>
      <vt:lpstr>DACIA ANTICĂ</vt:lpstr>
      <vt:lpstr>BANII DE HÂRTIE</vt:lpstr>
      <vt:lpstr>SFÂRȘIT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EVOLUȚIA BANILOR</dc:title>
  <cp:lastModifiedBy>ArminC</cp:lastModifiedBy>
  <cp:revision>13</cp:revision>
  <dcterms:modified xsi:type="dcterms:W3CDTF">2021-11-08T14:36:09Z</dcterms:modified>
</cp:coreProperties>
</file>