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63" r:id="rId3"/>
    <p:sldId id="264" r:id="rId4"/>
    <p:sldId id="265" r:id="rId5"/>
    <p:sldId id="266"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A9AF1-FD2E-4C67-AC66-7BBCDD4F1163}" type="datetimeFigureOut">
              <a:rPr lang="ro-RO" smtClean="0"/>
              <a:t>08.11.2021</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CE37E-A534-4BED-A6BD-03B05815E47F}" type="slidenum">
              <a:rPr lang="ro-RO" smtClean="0"/>
              <a:t>‹#›</a:t>
            </a:fld>
            <a:endParaRPr lang="ro-RO"/>
          </a:p>
        </p:txBody>
      </p:sp>
    </p:spTree>
    <p:extLst>
      <p:ext uri="{BB962C8B-B14F-4D97-AF65-F5344CB8AC3E}">
        <p14:creationId xmlns:p14="http://schemas.microsoft.com/office/powerpoint/2010/main" val="243380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ro-RO"/>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27965B0-808E-4660-B3FF-0A1F5081BE52}" type="slidenum">
              <a:rPr lang="ro-RO" smtClean="0"/>
              <a:t>‹#›</a:t>
            </a:fld>
            <a:endParaRPr lang="ro-RO"/>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60761839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3531421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2933699" y="6296615"/>
            <a:ext cx="5959577" cy="365125"/>
          </a:xfrm>
        </p:spPr>
        <p:txBody>
          <a:bodyPr/>
          <a:lstStyle/>
          <a:p>
            <a:endParaRPr lang="ro-RO"/>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27965B0-808E-4660-B3FF-0A1F5081BE52}" type="slidenum">
              <a:rPr lang="ro-RO" smtClean="0"/>
              <a:t>‹#›</a:t>
            </a:fld>
            <a:endParaRPr lang="ro-RO"/>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75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269246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F6B9A702-9698-4610-AC4B-708D8026C9F7}" type="datetimeFigureOut">
              <a:rPr lang="ro-RO" smtClean="0"/>
              <a:t>08.11.2021</a:t>
            </a:fld>
            <a:endParaRPr lang="ro-RO"/>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ro-RO"/>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27965B0-808E-4660-B3FF-0A1F5081BE52}" type="slidenum">
              <a:rPr lang="ro-RO" smtClean="0"/>
              <a:t>‹#›</a:t>
            </a:fld>
            <a:endParaRPr lang="ro-RO"/>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8410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81395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B9A702-9698-4610-AC4B-708D8026C9F7}" type="datetimeFigureOut">
              <a:rPr lang="ro-RO" smtClean="0"/>
              <a:t>08.11.2021</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119168848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B9A702-9698-4610-AC4B-708D8026C9F7}" type="datetimeFigureOut">
              <a:rPr lang="ro-RO" smtClean="0"/>
              <a:t>08.11.2021</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385512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F6B9A702-9698-4610-AC4B-708D8026C9F7}" type="datetimeFigureOut">
              <a:rPr lang="ro-RO" smtClean="0"/>
              <a:t>08.11.2021</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27965B0-808E-4660-B3FF-0A1F5081BE52}" type="slidenum">
              <a:rPr lang="ro-RO" smtClean="0"/>
              <a:t>‹#›</a:t>
            </a:fld>
            <a:endParaRPr lang="ro-RO"/>
          </a:p>
        </p:txBody>
      </p:sp>
    </p:spTree>
    <p:extLst>
      <p:ext uri="{BB962C8B-B14F-4D97-AF65-F5344CB8AC3E}">
        <p14:creationId xmlns:p14="http://schemas.microsoft.com/office/powerpoint/2010/main" val="2669548630"/>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ro-RO"/>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27965B0-808E-4660-B3FF-0A1F5081BE52}" type="slidenum">
              <a:rPr lang="ro-RO" smtClean="0"/>
              <a:t>‹#›</a:t>
            </a:fld>
            <a:endParaRPr lang="ro-RO"/>
          </a:p>
        </p:txBody>
      </p:sp>
    </p:spTree>
    <p:extLst>
      <p:ext uri="{BB962C8B-B14F-4D97-AF65-F5344CB8AC3E}">
        <p14:creationId xmlns:p14="http://schemas.microsoft.com/office/powerpoint/2010/main" val="390132636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F6B9A702-9698-4610-AC4B-708D8026C9F7}" type="datetimeFigureOut">
              <a:rPr lang="ro-RO" smtClean="0"/>
              <a:t>08.11.2021</a:t>
            </a:fld>
            <a:endParaRPr lang="ro-RO"/>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27965B0-808E-4660-B3FF-0A1F5081BE52}" type="slidenum">
              <a:rPr lang="ro-RO" smtClean="0"/>
              <a:t>‹#›</a:t>
            </a:fld>
            <a:endParaRPr lang="ro-RO"/>
          </a:p>
        </p:txBody>
      </p:sp>
    </p:spTree>
    <p:extLst>
      <p:ext uri="{BB962C8B-B14F-4D97-AF65-F5344CB8AC3E}">
        <p14:creationId xmlns:p14="http://schemas.microsoft.com/office/powerpoint/2010/main" val="129964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F6B9A702-9698-4610-AC4B-708D8026C9F7}" type="datetimeFigureOut">
              <a:rPr lang="ro-RO" smtClean="0"/>
              <a:t>08.11.2021</a:t>
            </a:fld>
            <a:endParaRPr lang="ro-RO"/>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ro-RO"/>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27965B0-808E-4660-B3FF-0A1F5081BE52}" type="slidenum">
              <a:rPr lang="ro-RO" smtClean="0"/>
              <a:t>‹#›</a:t>
            </a:fld>
            <a:endParaRPr lang="ro-RO"/>
          </a:p>
        </p:txBody>
      </p:sp>
      <p:cxnSp>
        <p:nvCxnSpPr>
          <p:cNvPr id="9" name="Straight Connector 8" title="Rule Line"/>
          <p:cNvCxnSpPr/>
          <p:nvPr userDrawn="1"/>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txBody>
          <a:bodyPr/>
          <a:lstStyle/>
          <a:p>
            <a:endParaRPr lang="ro-RO"/>
          </a:p>
        </p:txBody>
      </p:sp>
    </p:spTree>
    <p:extLst>
      <p:ext uri="{BB962C8B-B14F-4D97-AF65-F5344CB8AC3E}">
        <p14:creationId xmlns:p14="http://schemas.microsoft.com/office/powerpoint/2010/main" val="34076604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9FA0C9-6961-4D50-BCBB-8235242FCA4B}"/>
              </a:ext>
            </a:extLst>
          </p:cNvPr>
          <p:cNvSpPr>
            <a:spLocks noGrp="1"/>
          </p:cNvSpPr>
          <p:nvPr>
            <p:ph type="subTitle" idx="1"/>
          </p:nvPr>
        </p:nvSpPr>
        <p:spPr/>
        <p:txBody>
          <a:bodyPr>
            <a:normAutofit fontScale="70000" lnSpcReduction="20000"/>
          </a:bodyPr>
          <a:lstStyle/>
          <a:p>
            <a:r>
              <a:rPr lang="ro-RO" sz="3900">
                <a:latin typeface="Century Schoolbook (Headings)"/>
              </a:rPr>
              <a:t>GEORGE CHIROVICI</a:t>
            </a:r>
          </a:p>
        </p:txBody>
      </p:sp>
      <p:pic>
        <p:nvPicPr>
          <p:cNvPr id="4" name="Picture 3">
            <a:extLst>
              <a:ext uri="{FF2B5EF4-FFF2-40B4-BE49-F238E27FC236}">
                <a16:creationId xmlns:a16="http://schemas.microsoft.com/office/drawing/2014/main" id="{D71AF69F-3B0E-4940-83A3-90A2EFF47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0753" y="874863"/>
            <a:ext cx="3793677" cy="3517900"/>
          </a:xfrm>
          <a:prstGeom prst="rect">
            <a:avLst/>
          </a:prstGeom>
        </p:spPr>
      </p:pic>
      <p:sp>
        <p:nvSpPr>
          <p:cNvPr id="2" name="Rectangle 197">
            <a:extLst>
              <a:ext uri="{FF2B5EF4-FFF2-40B4-BE49-F238E27FC236}">
                <a16:creationId xmlns:a16="http://schemas.microsoft.com/office/drawing/2014/main" id="{B5A87891-999A-439C-8639-0CE4F7051951}"/>
              </a:ext>
            </a:extLst>
          </p:cNvPr>
          <p:cNvSpPr>
            <a:spLocks noChangeArrowheads="1"/>
          </p:cNvSpPr>
          <p:nvPr/>
        </p:nvSpPr>
        <p:spPr bwMode="auto">
          <a:xfrm>
            <a:off x="3121025" y="6535751"/>
            <a:ext cx="5949950" cy="271462"/>
          </a:xfrm>
          <a:prstGeom prst="rect">
            <a:avLst/>
          </a:prstGeom>
          <a:solidFill>
            <a:schemeClr val="accent2"/>
          </a:solidFill>
          <a:ln>
            <a:noFill/>
          </a:ln>
        </p:spPr>
        <p:txBody>
          <a:bodyPr vert="horz" wrap="square" lIns="91440" tIns="45720" rIns="91440" bIns="45720" numCol="1" anchor="ctr" anchorCtr="0" compatLnSpc="1">
            <a:prstTxWarp prst="textNoShape">
              <a:avLst/>
            </a:prstTxWarp>
            <a:spAutoFit/>
          </a:bodyPr>
          <a:lstStyle/>
          <a:p>
            <a:pPr lvl="0" algn="ctr" defTabSz="914400" eaLnBrk="0" fontAlgn="base" hangingPunct="0">
              <a:spcBef>
                <a:spcPct val="0"/>
              </a:spcBef>
              <a:spcAft>
                <a:spcPct val="0"/>
              </a:spcAft>
            </a:pPr>
            <a:r>
              <a:rPr lang="en-US" altLang="en-US" sz="1100">
                <a:solidFill>
                  <a:srgbClr val="FFFFFF"/>
                </a:solidFill>
                <a:effectLst>
                  <a:outerShdw blurRad="38100" dist="38100" dir="2700000" algn="tl">
                    <a:srgbClr val="000000">
                      <a:alpha val="43137"/>
                    </a:srgbClr>
                  </a:outerShdw>
                </a:effectLst>
                <a:latin typeface="Calibri" panose="020F0502020204030204" pitchFamily="34" charset="0"/>
              </a:rPr>
              <a:t>ArminC</a:t>
            </a:r>
            <a:endParaRPr lang="en-US" altLang="en-US"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696907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26FD46-1AB1-4096-8EEB-77C6A86F4295}"/>
              </a:ext>
            </a:extLst>
          </p:cNvPr>
          <p:cNvSpPr>
            <a:spLocks noGrp="1"/>
          </p:cNvSpPr>
          <p:nvPr>
            <p:ph type="title"/>
          </p:nvPr>
        </p:nvSpPr>
        <p:spPr/>
        <p:txBody>
          <a:bodyPr/>
          <a:lstStyle/>
          <a:p>
            <a:pPr algn="ctr"/>
            <a:r>
              <a:rPr lang="ro-RO"/>
              <a:t>TĂTĂROAICAÎN FAȚA</a:t>
            </a:r>
            <a:br>
              <a:rPr lang="ro-RO"/>
            </a:br>
            <a:r>
              <a:rPr lang="ro-RO"/>
              <a:t>CASEI</a:t>
            </a:r>
          </a:p>
        </p:txBody>
      </p:sp>
      <p:sp>
        <p:nvSpPr>
          <p:cNvPr id="5" name="Content Placeholder 4">
            <a:extLst>
              <a:ext uri="{FF2B5EF4-FFF2-40B4-BE49-F238E27FC236}">
                <a16:creationId xmlns:a16="http://schemas.microsoft.com/office/drawing/2014/main" id="{1269F039-EE65-4E23-9612-9C173C24624C}"/>
              </a:ext>
            </a:extLst>
          </p:cNvPr>
          <p:cNvSpPr>
            <a:spLocks noGrp="1"/>
          </p:cNvSpPr>
          <p:nvPr>
            <p:ph idx="1"/>
          </p:nvPr>
        </p:nvSpPr>
        <p:spPr/>
        <p:txBody>
          <a:bodyPr>
            <a:normAutofit lnSpcReduction="10000"/>
          </a:bodyPr>
          <a:lstStyle/>
          <a:p>
            <a:r>
              <a:rPr lang="ro-RO"/>
              <a:t>S-a născut la Craiova în anul 1883 și după o scurtă ucenicie pe lângă artiștii italieni care lucrau la pictura bisericii din Turnu Măgurele, a plecat la București pentru a se înscrie la Școala de Belle-Arte. Renunță însă după câțiva ani, preferând să își caute singur drumul artistic.</a:t>
            </a:r>
          </a:p>
          <a:p>
            <a:r>
              <a:rPr lang="ro-RO"/>
              <a:t>Expune pentru prima dată în jurul anului 1913, dar abia după război își începe cu adevărat activitatea expozițională, cu o lungă serie de expoziții anuale personale și participări la Saloane, de-a lungul deceniului al treilea. </a:t>
            </a:r>
          </a:p>
          <a:p>
            <a:r>
              <a:rPr lang="ro-RO"/>
              <a:t>Practicând un stil de descendență grigoresciană, abordând însă arii tematice neexplorate de maestru (spiritualitatea religioasă a țăranului român), Chirovici cunoaște un mare succes la publicul vremii, destul de tradiționalist, între cumpărătorii săi fideli numărându-se și perechea suverană a României. Urmează o perioadă de introspecție artistică, favorizată de călătoriile în Europa (Iugoslavia, Italia, Franța) și soldată cu o reconfigurare a stilului ce capătă o nouă forță devenind mai analitic, mai sobru.</a:t>
            </a:r>
          </a:p>
        </p:txBody>
      </p:sp>
      <p:pic>
        <p:nvPicPr>
          <p:cNvPr id="10" name="Picture 9">
            <a:extLst>
              <a:ext uri="{FF2B5EF4-FFF2-40B4-BE49-F238E27FC236}">
                <a16:creationId xmlns:a16="http://schemas.microsoft.com/office/drawing/2014/main" id="{6533C9A1-EBB3-4B54-AA09-90D56BC3B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488" y="3191831"/>
            <a:ext cx="3227715" cy="2904169"/>
          </a:xfrm>
          <a:prstGeom prst="rect">
            <a:avLst/>
          </a:prstGeom>
        </p:spPr>
      </p:pic>
    </p:spTree>
    <p:extLst>
      <p:ext uri="{BB962C8B-B14F-4D97-AF65-F5344CB8AC3E}">
        <p14:creationId xmlns:p14="http://schemas.microsoft.com/office/powerpoint/2010/main" val="340281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6DA06-B5E2-4EDD-9632-3EE3F9BEA303}"/>
              </a:ext>
            </a:extLst>
          </p:cNvPr>
          <p:cNvSpPr>
            <a:spLocks noGrp="1"/>
          </p:cNvSpPr>
          <p:nvPr>
            <p:ph type="title"/>
          </p:nvPr>
        </p:nvSpPr>
        <p:spPr/>
        <p:txBody>
          <a:bodyPr/>
          <a:lstStyle/>
          <a:p>
            <a:pPr algn="ctr"/>
            <a:r>
              <a:rPr lang="ro-RO"/>
              <a:t>INTERIOR ȚĂRĂNESC</a:t>
            </a:r>
          </a:p>
        </p:txBody>
      </p:sp>
      <p:sp>
        <p:nvSpPr>
          <p:cNvPr id="3" name="Content Placeholder 2">
            <a:extLst>
              <a:ext uri="{FF2B5EF4-FFF2-40B4-BE49-F238E27FC236}">
                <a16:creationId xmlns:a16="http://schemas.microsoft.com/office/drawing/2014/main" id="{823B27F5-C71A-4D04-991B-1EE1A34A8D8B}"/>
              </a:ext>
            </a:extLst>
          </p:cNvPr>
          <p:cNvSpPr>
            <a:spLocks noGrp="1"/>
          </p:cNvSpPr>
          <p:nvPr>
            <p:ph idx="1"/>
          </p:nvPr>
        </p:nvSpPr>
        <p:spPr/>
        <p:txBody>
          <a:bodyPr/>
          <a:lstStyle/>
          <a:p>
            <a:r>
              <a:rPr lang="ro-RO"/>
              <a:t>Tablourile artistului, unul din reprezentanții importanți ai artei afișului în România, se întâlnesc mai ales în colecții particulare. </a:t>
            </a:r>
          </a:p>
          <a:p>
            <a:r>
              <a:rPr lang="ro-RO"/>
              <a:t>George Chirovici, un subtil acuarelist, este cunoscut ca pictorul troițelor, arta sa impresionând prin acuratețea desenului și tonurile temperate, un admirabil spectacol cromatic în care dominante sunt culorile nisipurilor, sirenelor arse, într-un desăvârșit acord muzical cu alburi catifelate și galbenuri pale; o pictură cu care te împrietenești și în care locuiești, căreia, odată "citită", descifrată pe îndelete, îi duci dorul. Tematica amplă, legată de viața țăranului, natură, peisaje meditareneene sau de pitorescul urban, deschide tot atâtea "ferestre" de receptare a mesajului cuprins. </a:t>
            </a:r>
          </a:p>
          <a:p>
            <a:r>
              <a:rPr lang="ro-RO"/>
              <a:t>Activitatea artistică a pictorului include și proiecte destinate amenajării de spații publice, scenografie de teatru și operă, machete de timbre, bancnote și medalii.</a:t>
            </a:r>
          </a:p>
        </p:txBody>
      </p:sp>
      <p:pic>
        <p:nvPicPr>
          <p:cNvPr id="6" name="Picture 5">
            <a:extLst>
              <a:ext uri="{FF2B5EF4-FFF2-40B4-BE49-F238E27FC236}">
                <a16:creationId xmlns:a16="http://schemas.microsoft.com/office/drawing/2014/main" id="{AAC429D6-DF2D-4155-BD06-78D13A1D7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6488" y="3268707"/>
            <a:ext cx="3265000" cy="3269353"/>
          </a:xfrm>
          <a:prstGeom prst="rect">
            <a:avLst/>
          </a:prstGeom>
        </p:spPr>
      </p:pic>
    </p:spTree>
    <p:extLst>
      <p:ext uri="{BB962C8B-B14F-4D97-AF65-F5344CB8AC3E}">
        <p14:creationId xmlns:p14="http://schemas.microsoft.com/office/powerpoint/2010/main" val="2493710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F39EA41-E1DA-4B54-9159-B09930FE2A7B}"/>
              </a:ext>
            </a:extLst>
          </p:cNvPr>
          <p:cNvSpPr>
            <a:spLocks noGrp="1"/>
          </p:cNvSpPr>
          <p:nvPr>
            <p:ph type="title"/>
          </p:nvPr>
        </p:nvSpPr>
        <p:spPr/>
        <p:txBody>
          <a:bodyPr/>
          <a:lstStyle/>
          <a:p>
            <a:r>
              <a:rPr lang="ro-RO"/>
              <a:t>ALTE OPERE (I)</a:t>
            </a:r>
          </a:p>
        </p:txBody>
      </p:sp>
      <p:sp>
        <p:nvSpPr>
          <p:cNvPr id="14" name="Text Placeholder 13">
            <a:extLst>
              <a:ext uri="{FF2B5EF4-FFF2-40B4-BE49-F238E27FC236}">
                <a16:creationId xmlns:a16="http://schemas.microsoft.com/office/drawing/2014/main" id="{27B4639B-E3CD-463D-9E48-FF29BD7A6698}"/>
              </a:ext>
            </a:extLst>
          </p:cNvPr>
          <p:cNvSpPr>
            <a:spLocks noGrp="1"/>
          </p:cNvSpPr>
          <p:nvPr>
            <p:ph type="body" idx="1"/>
          </p:nvPr>
        </p:nvSpPr>
        <p:spPr/>
        <p:txBody>
          <a:bodyPr/>
          <a:lstStyle/>
          <a:p>
            <a:r>
              <a:rPr lang="ro-RO"/>
              <a:t>LA TROIȚĂ</a:t>
            </a:r>
          </a:p>
        </p:txBody>
      </p:sp>
      <p:pic>
        <p:nvPicPr>
          <p:cNvPr id="19" name="Content Placeholder 18">
            <a:extLst>
              <a:ext uri="{FF2B5EF4-FFF2-40B4-BE49-F238E27FC236}">
                <a16:creationId xmlns:a16="http://schemas.microsoft.com/office/drawing/2014/main" id="{670B3D89-42F1-479A-8831-41BB6B11FD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3699" y="3316288"/>
            <a:ext cx="4160520" cy="2779712"/>
          </a:xfrm>
        </p:spPr>
      </p:pic>
      <p:sp>
        <p:nvSpPr>
          <p:cNvPr id="16" name="Text Placeholder 15">
            <a:extLst>
              <a:ext uri="{FF2B5EF4-FFF2-40B4-BE49-F238E27FC236}">
                <a16:creationId xmlns:a16="http://schemas.microsoft.com/office/drawing/2014/main" id="{8A27D0A1-2018-4A1C-8E4C-EE75F61A982F}"/>
              </a:ext>
            </a:extLst>
          </p:cNvPr>
          <p:cNvSpPr>
            <a:spLocks noGrp="1"/>
          </p:cNvSpPr>
          <p:nvPr>
            <p:ph type="body" sz="quarter" idx="3"/>
          </p:nvPr>
        </p:nvSpPr>
        <p:spPr/>
        <p:txBody>
          <a:bodyPr/>
          <a:lstStyle/>
          <a:p>
            <a:r>
              <a:rPr lang="ro-RO"/>
              <a:t>SIBIU</a:t>
            </a:r>
          </a:p>
        </p:txBody>
      </p:sp>
      <p:pic>
        <p:nvPicPr>
          <p:cNvPr id="21" name="Content Placeholder 20">
            <a:extLst>
              <a:ext uri="{FF2B5EF4-FFF2-40B4-BE49-F238E27FC236}">
                <a16:creationId xmlns:a16="http://schemas.microsoft.com/office/drawing/2014/main" id="{17F4079B-F0F9-4DD9-9C52-2E6C3E9385D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43751" y="3316288"/>
            <a:ext cx="4160520" cy="2779712"/>
          </a:xfrm>
        </p:spPr>
      </p:pic>
    </p:spTree>
    <p:extLst>
      <p:ext uri="{BB962C8B-B14F-4D97-AF65-F5344CB8AC3E}">
        <p14:creationId xmlns:p14="http://schemas.microsoft.com/office/powerpoint/2010/main" val="109218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BA413E8-46F8-4A07-AB47-60EE57059386}"/>
              </a:ext>
            </a:extLst>
          </p:cNvPr>
          <p:cNvSpPr>
            <a:spLocks noGrp="1"/>
          </p:cNvSpPr>
          <p:nvPr>
            <p:ph type="title"/>
          </p:nvPr>
        </p:nvSpPr>
        <p:spPr/>
        <p:txBody>
          <a:bodyPr/>
          <a:lstStyle/>
          <a:p>
            <a:r>
              <a:rPr lang="ro-RO"/>
              <a:t>ALTE OPERE (II)</a:t>
            </a:r>
          </a:p>
        </p:txBody>
      </p:sp>
      <p:sp>
        <p:nvSpPr>
          <p:cNvPr id="13" name="Text Placeholder 12">
            <a:extLst>
              <a:ext uri="{FF2B5EF4-FFF2-40B4-BE49-F238E27FC236}">
                <a16:creationId xmlns:a16="http://schemas.microsoft.com/office/drawing/2014/main" id="{364C5775-2385-43A5-9FBF-717DEC75288E}"/>
              </a:ext>
            </a:extLst>
          </p:cNvPr>
          <p:cNvSpPr>
            <a:spLocks noGrp="1"/>
          </p:cNvSpPr>
          <p:nvPr>
            <p:ph type="body" idx="1"/>
          </p:nvPr>
        </p:nvSpPr>
        <p:spPr/>
        <p:txBody>
          <a:bodyPr/>
          <a:lstStyle/>
          <a:p>
            <a:r>
              <a:rPr lang="ro-RO"/>
              <a:t>PEISAJ CU PODEȚ</a:t>
            </a:r>
          </a:p>
        </p:txBody>
      </p:sp>
      <p:pic>
        <p:nvPicPr>
          <p:cNvPr id="18" name="Content Placeholder 17">
            <a:extLst>
              <a:ext uri="{FF2B5EF4-FFF2-40B4-BE49-F238E27FC236}">
                <a16:creationId xmlns:a16="http://schemas.microsoft.com/office/drawing/2014/main" id="{443ED24C-5438-46AA-9529-107034A6B4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33699" y="3316639"/>
            <a:ext cx="4160520" cy="2779361"/>
          </a:xfrm>
        </p:spPr>
      </p:pic>
      <p:sp>
        <p:nvSpPr>
          <p:cNvPr id="15" name="Text Placeholder 14">
            <a:extLst>
              <a:ext uri="{FF2B5EF4-FFF2-40B4-BE49-F238E27FC236}">
                <a16:creationId xmlns:a16="http://schemas.microsoft.com/office/drawing/2014/main" id="{B953573E-DB6D-415F-A4D7-52CD4CE6CEEB}"/>
              </a:ext>
            </a:extLst>
          </p:cNvPr>
          <p:cNvSpPr>
            <a:spLocks noGrp="1"/>
          </p:cNvSpPr>
          <p:nvPr>
            <p:ph type="body" sz="quarter" idx="3"/>
          </p:nvPr>
        </p:nvSpPr>
        <p:spPr/>
        <p:txBody>
          <a:bodyPr/>
          <a:lstStyle/>
          <a:p>
            <a:r>
              <a:rPr lang="ro-RO"/>
              <a:t>GOSPODĂRIE ȚĂRĂNEASCĂ</a:t>
            </a:r>
          </a:p>
        </p:txBody>
      </p:sp>
      <p:pic>
        <p:nvPicPr>
          <p:cNvPr id="20" name="Content Placeholder 19">
            <a:extLst>
              <a:ext uri="{FF2B5EF4-FFF2-40B4-BE49-F238E27FC236}">
                <a16:creationId xmlns:a16="http://schemas.microsoft.com/office/drawing/2014/main" id="{0653F344-8CD3-44DA-AB6B-3D4CAC4504F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543751" y="3280320"/>
            <a:ext cx="4160520" cy="2815680"/>
          </a:xfrm>
        </p:spPr>
      </p:pic>
    </p:spTree>
    <p:extLst>
      <p:ext uri="{BB962C8B-B14F-4D97-AF65-F5344CB8AC3E}">
        <p14:creationId xmlns:p14="http://schemas.microsoft.com/office/powerpoint/2010/main" val="333925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700200" y="3152533"/>
            <a:ext cx="8791600" cy="1546400"/>
          </a:xfrm>
          <a:prstGeom prst="rect">
            <a:avLst/>
          </a:prstGeom>
        </p:spPr>
        <p:txBody>
          <a:bodyPr spcFirstLastPara="1" vert="horz" wrap="square" lIns="121900" tIns="121900" rIns="121900" bIns="121900" rtlCol="0" anchor="ctr" anchorCtr="0">
            <a:noAutofit/>
          </a:bodyPr>
          <a:lstStyle/>
          <a:p>
            <a:pPr algn="ctr">
              <a:spcBef>
                <a:spcPts val="0"/>
              </a:spcBef>
            </a:pPr>
            <a:r>
              <a:rPr lang="ro-RO" sz="8000"/>
              <a:t>S</a:t>
            </a:r>
            <a:r>
              <a:rPr lang="en-US" sz="8000"/>
              <a:t>F</a:t>
            </a:r>
            <a:r>
              <a:rPr lang="ro-RO" sz="8000"/>
              <a:t>Â</a:t>
            </a:r>
            <a:r>
              <a:rPr lang="en-US" sz="8000"/>
              <a:t>R</a:t>
            </a:r>
            <a:r>
              <a:rPr lang="ro-RO" sz="8000"/>
              <a:t>Ș</a:t>
            </a:r>
            <a:r>
              <a:rPr lang="en-US" sz="8000"/>
              <a:t>IT!</a:t>
            </a:r>
            <a:endParaRPr sz="8000"/>
          </a:p>
        </p:txBody>
      </p:sp>
      <p:sp>
        <p:nvSpPr>
          <p:cNvPr id="214" name="Google Shape;214;p13"/>
          <p:cNvSpPr txBox="1">
            <a:spLocks noGrp="1"/>
          </p:cNvSpPr>
          <p:nvPr>
            <p:ph type="subTitle" idx="4294967295"/>
          </p:nvPr>
        </p:nvSpPr>
        <p:spPr>
          <a:xfrm>
            <a:off x="1700200" y="4306667"/>
            <a:ext cx="8791600" cy="1789600"/>
          </a:xfrm>
          <a:prstGeom prst="rect">
            <a:avLst/>
          </a:prstGeom>
        </p:spPr>
        <p:txBody>
          <a:bodyPr spcFirstLastPara="1" vert="horz" wrap="square" lIns="121900" tIns="121900" rIns="121900" bIns="121900" rtlCol="0" anchor="ctr" anchorCtr="0">
            <a:noAutofit/>
          </a:bodyPr>
          <a:lstStyle/>
          <a:p>
            <a:pPr marL="0" indent="0" algn="ctr">
              <a:lnSpc>
                <a:spcPct val="150000"/>
              </a:lnSpc>
              <a:spcBef>
                <a:spcPts val="0"/>
              </a:spcBef>
              <a:buNone/>
            </a:pPr>
            <a:r>
              <a:rPr lang="en-US" sz="2667" b="1"/>
              <a:t>CHANCHIAN ARMIN ANDREI</a:t>
            </a:r>
          </a:p>
        </p:txBody>
      </p:sp>
      <p:pic>
        <p:nvPicPr>
          <p:cNvPr id="215" name="Google Shape;215;p13"/>
          <p:cNvPicPr preferRelativeResize="0"/>
          <p:nvPr/>
        </p:nvPicPr>
        <p:blipFill>
          <a:blip r:embed="rId3"/>
          <a:stretch>
            <a:fillRect/>
          </a:stretch>
        </p:blipFill>
        <p:spPr>
          <a:xfrm>
            <a:off x="4718933" y="489867"/>
            <a:ext cx="2754000" cy="2754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56</TotalTime>
  <Words>361</Words>
  <Application>Microsoft Office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Schoolbook</vt:lpstr>
      <vt:lpstr>Century Schoolbook (Headings)</vt:lpstr>
      <vt:lpstr>Corbel</vt:lpstr>
      <vt:lpstr>Feathered</vt:lpstr>
      <vt:lpstr>PowerPoint Presentation</vt:lpstr>
      <vt:lpstr>TĂTĂROAICAÎN FAȚA CASEI</vt:lpstr>
      <vt:lpstr>INTERIOR ȚĂRĂNESC</vt:lpstr>
      <vt:lpstr>ALTE OPERE (I)</vt:lpstr>
      <vt:lpstr>ALTE OPERE (II)</vt:lpstr>
      <vt:lpstr>SFÂRȘIT!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Armin Chanchian</dc:creator>
  <cp:lastModifiedBy>ArminC</cp:lastModifiedBy>
  <cp:revision>11</cp:revision>
  <dcterms:created xsi:type="dcterms:W3CDTF">2018-10-27T14:16:30Z</dcterms:created>
  <dcterms:modified xsi:type="dcterms:W3CDTF">2021-11-08T14:31:31Z</dcterms:modified>
</cp:coreProperties>
</file>