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85" r:id="rId3"/>
    <p:sldId id="260" r:id="rId4"/>
    <p:sldId id="261" r:id="rId5"/>
    <p:sldId id="287" r:id="rId6"/>
    <p:sldId id="286" r:id="rId7"/>
    <p:sldId id="289" r:id="rId8"/>
    <p:sldId id="266" r:id="rId9"/>
    <p:sldId id="290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20B0604020202020204" charset="-18"/>
      <p:regular r:id="rId16"/>
      <p:bold r:id="rId17"/>
      <p:italic r:id="rId18"/>
      <p:boldItalic r:id="rId19"/>
    </p:embeddedFont>
    <p:embeddedFont>
      <p:font typeface="Montserrat Light" panose="020B0604020202020204" charset="-18"/>
      <p:regular r:id="rId20"/>
      <p:bold r:id="rId21"/>
      <p:italic r:id="rId22"/>
      <p:boldItalic r:id="rId23"/>
    </p:embeddedFont>
    <p:embeddedFont>
      <p:font typeface="Poppins" panose="020B0604020202020204" charset="-18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F5BF63-4348-4B20-889E-52F36BF171A1}">
  <a:tblStyle styleId="{17F5BF63-4348-4B20-889E-52F36BF171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345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787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63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O</a:t>
            </a:r>
            <a:r>
              <a:rPr lang="en-US" dirty="0"/>
              <a:t>PERATIILE GANDIRII</a:t>
            </a:r>
            <a:endParaRPr dirty="0"/>
          </a:p>
        </p:txBody>
      </p:sp>
      <p:sp>
        <p:nvSpPr>
          <p:cNvPr id="3" name="Rectangle 197">
            <a:extLst>
              <a:ext uri="{FF2B5EF4-FFF2-40B4-BE49-F238E27FC236}">
                <a16:creationId xmlns:a16="http://schemas.microsoft.com/office/drawing/2014/main" id="{79F98281-96D1-4ECA-BD5D-C94C9EA71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960" y="4281255"/>
            <a:ext cx="5949950" cy="2714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ArminC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735C73-6D99-4E45-AF51-9F2603A2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GANDIREA</a:t>
            </a:r>
            <a:endParaRPr lang="ro-R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36791-CCE2-4211-8FB2-7467FC3E1F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ro-RO" sz="1600" dirty="0"/>
              <a:t>Gandirea este procesul psihic de cunoastere superior prin excelenta.</a:t>
            </a:r>
            <a:r>
              <a:rPr lang="en-US" sz="1600" dirty="0"/>
              <a:t> </a:t>
            </a:r>
            <a:r>
              <a:rPr lang="ro-RO" sz="1600" dirty="0"/>
              <a:t>Acesta reprezinta maximul potentialitatilor cognitive ale lumii vii, un process</a:t>
            </a:r>
            <a:r>
              <a:rPr lang="en-US" sz="1600" dirty="0"/>
              <a:t> </a:t>
            </a:r>
            <a:r>
              <a:rPr lang="ro-RO" sz="1600" dirty="0"/>
              <a:t>care le conditioneaza si le determina pe toate celelalte. Filosofii au remarcat</a:t>
            </a:r>
            <a:r>
              <a:rPr lang="en-US" sz="1600" dirty="0"/>
              <a:t> </a:t>
            </a:r>
            <a:r>
              <a:rPr lang="ro-RO" sz="1600" dirty="0"/>
              <a:t>din cele mai vechi timpuri faptul ca omul este singura fiinta inzestrata cu</a:t>
            </a:r>
            <a:r>
              <a:rPr lang="en-US" sz="1600" dirty="0"/>
              <a:t> </a:t>
            </a:r>
            <a:r>
              <a:rPr lang="ro-RO" sz="1600" dirty="0"/>
              <a:t>gandire rationala si ca in aceasta sta demnitatea si unicitatea sa. Filosofia</a:t>
            </a:r>
            <a:r>
              <a:rPr lang="en-US" sz="1600" dirty="0"/>
              <a:t> </a:t>
            </a:r>
            <a:r>
              <a:rPr lang="ro-RO" sz="1600" dirty="0"/>
              <a:t>kantiana si</a:t>
            </a:r>
            <a:r>
              <a:rPr lang="en-US" sz="1600" dirty="0"/>
              <a:t> </a:t>
            </a:r>
            <a:r>
              <a:rPr lang="ro-RO" sz="1600" dirty="0"/>
              <a:t>cea post-kantiana au deschis calea catre o concepere exclusiv in</a:t>
            </a:r>
            <a:r>
              <a:rPr lang="en-US" sz="1600" dirty="0"/>
              <a:t> </a:t>
            </a:r>
            <a:r>
              <a:rPr lang="ro-RO" sz="1600" dirty="0"/>
              <a:t>termeni psihologici a gandirii.</a:t>
            </a:r>
            <a:r>
              <a:rPr lang="en-US" sz="1600" dirty="0"/>
              <a:t> </a:t>
            </a:r>
            <a:r>
              <a:rPr lang="ro-RO" sz="1600" dirty="0"/>
              <a:t>Din acest punct de vedere gandirea este un</a:t>
            </a:r>
            <a:r>
              <a:rPr lang="en-US" sz="1600" dirty="0"/>
              <a:t> </a:t>
            </a:r>
            <a:r>
              <a:rPr lang="ro-RO" sz="1600" dirty="0"/>
              <a:t>proces psihic cognitiv, superior, central, mediat, de</a:t>
            </a:r>
            <a:r>
              <a:rPr lang="en-US" sz="1600" dirty="0"/>
              <a:t> </a:t>
            </a:r>
            <a:r>
              <a:rPr lang="ro-RO" sz="1600" dirty="0"/>
              <a:t>reflectare a</a:t>
            </a:r>
            <a:r>
              <a:rPr lang="en-US" sz="1600" dirty="0"/>
              <a:t> </a:t>
            </a:r>
            <a:r>
              <a:rPr lang="ro-RO" sz="1600" dirty="0"/>
              <a:t>caracteristicilor realitatii sub forma abstracta a notiunilor,</a:t>
            </a:r>
            <a:r>
              <a:rPr lang="en-US" sz="1600" dirty="0"/>
              <a:t> </a:t>
            </a:r>
            <a:r>
              <a:rPr lang="ro-RO" sz="1600" dirty="0"/>
              <a:t>judecatilor, rationamentelor.</a:t>
            </a:r>
          </a:p>
        </p:txBody>
      </p:sp>
    </p:spTree>
    <p:extLst>
      <p:ext uri="{BB962C8B-B14F-4D97-AF65-F5344CB8AC3E}">
        <p14:creationId xmlns:p14="http://schemas.microsoft.com/office/powerpoint/2010/main" val="270901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en" dirty="0"/>
              <a:t>“</a:t>
            </a:r>
            <a:r>
              <a:rPr lang="ro-RO" dirty="0"/>
              <a:t>Tot ceea ce suntem este rezultatul a ce am gândit. Mintea este totul. Devenim ceea ce gândim</a:t>
            </a:r>
            <a:r>
              <a:rPr lang="en" dirty="0"/>
              <a:t>” - </a:t>
            </a:r>
            <a:r>
              <a:rPr lang="ro-RO" dirty="0"/>
              <a:t>B</a:t>
            </a:r>
            <a:r>
              <a:rPr lang="en-US" dirty="0" err="1"/>
              <a:t>uddha</a:t>
            </a:r>
            <a:endParaRPr dirty="0"/>
          </a:p>
        </p:txBody>
      </p:sp>
      <p:sp>
        <p:nvSpPr>
          <p:cNvPr id="340" name="Google Shape;340;p1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SCHEMATIZARE</a:t>
            </a: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ro-RO" dirty="0"/>
              <a:t>Analiza si sinteza</a:t>
            </a:r>
          </a:p>
          <a:p>
            <a:pPr lvl="0">
              <a:spcBef>
                <a:spcPts val="0"/>
              </a:spcBef>
            </a:pPr>
            <a:r>
              <a:rPr lang="ro-RO" dirty="0"/>
              <a:t>Comparatia</a:t>
            </a:r>
          </a:p>
          <a:p>
            <a:pPr lvl="0">
              <a:spcBef>
                <a:spcPts val="0"/>
              </a:spcBef>
            </a:pPr>
            <a:r>
              <a:rPr lang="ro-RO" dirty="0"/>
              <a:t>Abstractizarea si concretizarea</a:t>
            </a:r>
          </a:p>
          <a:p>
            <a:pPr lvl="0">
              <a:spcBef>
                <a:spcPts val="0"/>
              </a:spcBef>
            </a:pPr>
            <a:r>
              <a:rPr lang="ro-RO" dirty="0"/>
              <a:t>Generalizarea si particularizarea</a:t>
            </a:r>
            <a:endParaRPr lang="en-US" dirty="0"/>
          </a:p>
          <a:p>
            <a:pPr marL="101600" lvl="0" indent="0">
              <a:spcBef>
                <a:spcPts val="0"/>
              </a:spcBef>
              <a:buNone/>
            </a:pPr>
            <a:r>
              <a:rPr lang="it-IT" dirty="0"/>
              <a:t>Principalele modalitati de operare a gandirii.</a:t>
            </a:r>
            <a:endParaRPr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Analiza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buNone/>
            </a:pPr>
            <a:r>
              <a:rPr lang="en-US" sz="1400" dirty="0"/>
              <a:t>E</a:t>
            </a:r>
            <a:r>
              <a:rPr lang="ro-RO" sz="1400" dirty="0"/>
              <a:t>ste operatia de descompunere la</a:t>
            </a:r>
            <a:r>
              <a:rPr lang="en-US" sz="1400" dirty="0"/>
              <a:t> </a:t>
            </a:r>
            <a:r>
              <a:rPr lang="ro-RO" sz="1400" dirty="0"/>
              <a:t>nivel mintal a obiectelor,</a:t>
            </a:r>
            <a:r>
              <a:rPr lang="en-US" sz="1400" dirty="0"/>
              <a:t> </a:t>
            </a:r>
            <a:r>
              <a:rPr lang="ro-RO" sz="1400" dirty="0"/>
              <a:t>fenomenelor, situatiilor in vederea sesizarii insusirilor si functiilor acestora si a</a:t>
            </a:r>
            <a:r>
              <a:rPr lang="en-US" sz="1400" dirty="0"/>
              <a:t> </a:t>
            </a:r>
            <a:r>
              <a:rPr lang="ro-RO" sz="1400" dirty="0"/>
              <a:t>relatiilor ce le caracterizeaza.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Exemplu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400" dirty="0" err="1"/>
              <a:t>analiza</a:t>
            </a:r>
            <a:r>
              <a:rPr lang="en-US" sz="1400" dirty="0"/>
              <a:t> </a:t>
            </a:r>
            <a:r>
              <a:rPr lang="en-US" sz="1400" dirty="0" err="1"/>
              <a:t>gramaticala</a:t>
            </a:r>
            <a:endParaRPr lang="en-US" sz="1400" dirty="0"/>
          </a:p>
        </p:txBody>
      </p:sp>
      <p:sp>
        <p:nvSpPr>
          <p:cNvPr id="374" name="Google Shape;374;p19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Sinteza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buNone/>
            </a:pPr>
            <a:r>
              <a:rPr lang="en-US" sz="1400" dirty="0"/>
              <a:t>E</a:t>
            </a:r>
            <a:r>
              <a:rPr lang="ro-RO" sz="1400" dirty="0"/>
              <a:t>ste operatia de reunire mentala intr-un tot unitar a partilor componente ale obiectului sau fenomenului studiat. Presupune o regrupare a elementelor componente, o restructurare uneori intr-o alta forma pentru a intelege mai bine.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Exemplu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400" dirty="0" err="1"/>
              <a:t>alcatuirea</a:t>
            </a:r>
            <a:r>
              <a:rPr lang="en-US" sz="1400" dirty="0"/>
              <a:t> </a:t>
            </a:r>
            <a:r>
              <a:rPr lang="en-US" sz="1400" dirty="0" err="1"/>
              <a:t>profilului</a:t>
            </a:r>
            <a:r>
              <a:rPr lang="en-US" sz="1400" dirty="0"/>
              <a:t> </a:t>
            </a:r>
            <a:r>
              <a:rPr lang="en-US" sz="1400" dirty="0" err="1"/>
              <a:t>psihologic</a:t>
            </a:r>
            <a:endParaRPr lang="ro-RO" sz="1400" dirty="0"/>
          </a:p>
        </p:txBody>
      </p:sp>
      <p:sp>
        <p:nvSpPr>
          <p:cNvPr id="375" name="Google Shape;375;p1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74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2D698-4447-4F82-B699-F5FCB6F370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ro-RO" b="1" dirty="0"/>
              <a:t>Comparatia</a:t>
            </a:r>
            <a:r>
              <a:rPr lang="ro-RO" dirty="0"/>
              <a:t> este operatia mentala de determinare a asemanarilor si deosebirilor dintre obiecte, fenomene, situatii tinand cont de un anumit criteriu sau de mai multe.</a:t>
            </a:r>
            <a:endParaRPr lang="en-US" dirty="0"/>
          </a:p>
          <a:p>
            <a:pPr marL="10160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 err="1"/>
              <a:t>compararea</a:t>
            </a:r>
            <a:r>
              <a:rPr lang="en-US" dirty="0"/>
              <a:t> </a:t>
            </a:r>
            <a:r>
              <a:rPr lang="en-US" dirty="0" err="1"/>
              <a:t>rezultatelor</a:t>
            </a:r>
            <a:r>
              <a:rPr lang="en-US" dirty="0"/>
              <a:t> </a:t>
            </a:r>
            <a:r>
              <a:rPr lang="en-US" dirty="0" err="1"/>
              <a:t>scolare</a:t>
            </a:r>
            <a:r>
              <a:rPr lang="en-US" dirty="0"/>
              <a:t> ale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elev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19ECE-5509-4C6E-9084-7CFF57ADE9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229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Abstractizarea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buNone/>
            </a:pPr>
            <a:r>
              <a:rPr lang="en-US" sz="1400" dirty="0"/>
              <a:t>Este </a:t>
            </a:r>
            <a:r>
              <a:rPr lang="en-US" sz="1400" dirty="0" err="1"/>
              <a:t>operatia</a:t>
            </a:r>
            <a:r>
              <a:rPr lang="en-US" sz="1400" dirty="0"/>
              <a:t> de </a:t>
            </a:r>
            <a:r>
              <a:rPr lang="en-US" sz="1400" dirty="0" err="1"/>
              <a:t>extragere</a:t>
            </a:r>
            <a:r>
              <a:rPr lang="en-US" sz="1400" dirty="0"/>
              <a:t> din </a:t>
            </a:r>
            <a:r>
              <a:rPr lang="en-US" sz="1400" dirty="0" err="1"/>
              <a:t>multimea</a:t>
            </a:r>
            <a:r>
              <a:rPr lang="en-US" sz="1400" dirty="0"/>
              <a:t> de </a:t>
            </a:r>
            <a:r>
              <a:rPr lang="en-US" sz="1400" dirty="0" err="1"/>
              <a:t>insusiri</a:t>
            </a:r>
            <a:r>
              <a:rPr lang="en-US" sz="1400" dirty="0"/>
              <a:t> de la </a:t>
            </a:r>
            <a:r>
              <a:rPr lang="en-US" sz="1400" dirty="0" err="1"/>
              <a:t>nivelul</a:t>
            </a:r>
            <a:r>
              <a:rPr lang="en-US" sz="1400" dirty="0"/>
              <a:t> </a:t>
            </a:r>
            <a:r>
              <a:rPr lang="en-US" sz="1400" dirty="0" err="1"/>
              <a:t>unui</a:t>
            </a:r>
            <a:r>
              <a:rPr lang="en-US" sz="1400" dirty="0"/>
              <a:t> </a:t>
            </a:r>
            <a:r>
              <a:rPr lang="en-US" sz="1400" dirty="0" err="1"/>
              <a:t>obiect</a:t>
            </a:r>
            <a:r>
              <a:rPr lang="en-US" sz="1400" dirty="0"/>
              <a:t>, </a:t>
            </a:r>
            <a:r>
              <a:rPr lang="en-US" sz="1400" dirty="0" err="1"/>
              <a:t>fenomen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a </a:t>
            </a:r>
            <a:r>
              <a:rPr lang="en-US" sz="1400" dirty="0" err="1"/>
              <a:t>unei</a:t>
            </a:r>
            <a:r>
              <a:rPr lang="en-US" sz="1400" dirty="0"/>
              <a:t> </a:t>
            </a:r>
            <a:r>
              <a:rPr lang="en-US" sz="1400" dirty="0" err="1"/>
              <a:t>clase</a:t>
            </a:r>
            <a:r>
              <a:rPr lang="en-US" sz="1400" dirty="0"/>
              <a:t> a </a:t>
            </a:r>
            <a:r>
              <a:rPr lang="en-US" sz="1400" dirty="0" err="1"/>
              <a:t>celor</a:t>
            </a:r>
            <a:r>
              <a:rPr lang="en-US" sz="1400" dirty="0"/>
              <a:t> </a:t>
            </a:r>
            <a:r>
              <a:rPr lang="en-US" sz="1400" dirty="0" err="1"/>
              <a:t>esentiale</a:t>
            </a:r>
            <a:r>
              <a:rPr lang="en-US" sz="1400" dirty="0"/>
              <a:t>.</a:t>
            </a:r>
          </a:p>
          <a:p>
            <a:pPr marL="0" lvl="0" indent="0">
              <a:buNone/>
            </a:pP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Exemplu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400" dirty="0" err="1"/>
              <a:t>includerea</a:t>
            </a:r>
            <a:r>
              <a:rPr lang="en-US" sz="1400" dirty="0"/>
              <a:t> a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multor</a:t>
            </a:r>
            <a:r>
              <a:rPr lang="en-US" sz="1400" dirty="0"/>
              <a:t> </a:t>
            </a:r>
            <a:r>
              <a:rPr lang="en-US" sz="1400" dirty="0" err="1"/>
              <a:t>obiecte</a:t>
            </a:r>
            <a:r>
              <a:rPr lang="en-US" sz="1400" dirty="0"/>
              <a:t> </a:t>
            </a:r>
            <a:r>
              <a:rPr lang="en-US" sz="1400" dirty="0" err="1"/>
              <a:t>scolare</a:t>
            </a:r>
            <a:r>
              <a:rPr lang="en-US" sz="1400" dirty="0"/>
              <a:t> in </a:t>
            </a:r>
            <a:r>
              <a:rPr lang="en-US" sz="1400" dirty="0" err="1"/>
              <a:t>conceptul</a:t>
            </a:r>
            <a:r>
              <a:rPr lang="en-US" sz="1400" dirty="0"/>
              <a:t> de “</a:t>
            </a:r>
            <a:r>
              <a:rPr lang="en-US" sz="1400" dirty="0" err="1"/>
              <a:t>rechizite</a:t>
            </a:r>
            <a:r>
              <a:rPr lang="en-US" sz="1400" dirty="0"/>
              <a:t>”.</a:t>
            </a:r>
          </a:p>
        </p:txBody>
      </p:sp>
      <p:sp>
        <p:nvSpPr>
          <p:cNvPr id="374" name="Google Shape;374;p19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Concretizarea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buNone/>
            </a:pPr>
            <a:r>
              <a:rPr lang="en-US" sz="1400" dirty="0"/>
              <a:t>Este </a:t>
            </a:r>
            <a:r>
              <a:rPr lang="en-US" sz="1400" dirty="0" err="1"/>
              <a:t>operatia</a:t>
            </a:r>
            <a:r>
              <a:rPr lang="en-US" sz="1400" dirty="0"/>
              <a:t> de </a:t>
            </a:r>
            <a:r>
              <a:rPr lang="en-US" sz="1400" dirty="0" err="1"/>
              <a:t>reconstruire</a:t>
            </a:r>
            <a:r>
              <a:rPr lang="en-US" sz="1400" dirty="0"/>
              <a:t> </a:t>
            </a:r>
            <a:r>
              <a:rPr lang="en-US" sz="1400" dirty="0" err="1"/>
              <a:t>dintr</a:t>
            </a:r>
            <a:r>
              <a:rPr lang="en-US" sz="1400" dirty="0"/>
              <a:t>-o </a:t>
            </a:r>
            <a:r>
              <a:rPr lang="en-US" sz="1400" dirty="0" err="1"/>
              <a:t>multitudine</a:t>
            </a:r>
            <a:r>
              <a:rPr lang="en-US" sz="1400" dirty="0"/>
              <a:t> </a:t>
            </a:r>
            <a:r>
              <a:rPr lang="en-US" sz="1400" dirty="0" err="1"/>
              <a:t>deelemente</a:t>
            </a:r>
            <a:r>
              <a:rPr lang="en-US" sz="1400" dirty="0"/>
              <a:t> </a:t>
            </a:r>
            <a:r>
              <a:rPr lang="en-US" sz="1400" dirty="0" err="1"/>
              <a:t>abstracte</a:t>
            </a:r>
            <a:r>
              <a:rPr lang="en-US" sz="1400" dirty="0"/>
              <a:t> a </a:t>
            </a:r>
            <a:r>
              <a:rPr lang="en-US" sz="1400" dirty="0" err="1"/>
              <a:t>obiectului</a:t>
            </a:r>
            <a:r>
              <a:rPr lang="en-US" sz="1400" dirty="0"/>
              <a:t> real. </a:t>
            </a:r>
            <a:r>
              <a:rPr lang="en-US" sz="1400" dirty="0" err="1"/>
              <a:t>Ilustrarea</a:t>
            </a:r>
            <a:r>
              <a:rPr lang="en-US" sz="1400" dirty="0"/>
              <a:t>, </a:t>
            </a:r>
            <a:r>
              <a:rPr lang="en-US" sz="1400" dirty="0" err="1"/>
              <a:t>exemplificare</a:t>
            </a:r>
            <a:r>
              <a:rPr lang="en-US" sz="1400" dirty="0"/>
              <a:t> </a:t>
            </a:r>
            <a:r>
              <a:rPr lang="en-US" sz="1400" dirty="0" err="1"/>
              <a:t>ideilor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principiilor</a:t>
            </a:r>
            <a:r>
              <a:rPr lang="en-US" sz="1400" dirty="0"/>
              <a:t> </a:t>
            </a:r>
            <a:r>
              <a:rPr lang="en-US" sz="1400" dirty="0" err="1"/>
              <a:t>generale</a:t>
            </a:r>
            <a:r>
              <a:rPr lang="en-US" sz="1400" dirty="0"/>
              <a:t>.</a:t>
            </a:r>
          </a:p>
          <a:p>
            <a:pPr marL="0" lvl="0" indent="0">
              <a:buNone/>
            </a:pP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Exemplu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400" dirty="0" err="1"/>
              <a:t>exemplificarea</a:t>
            </a:r>
            <a:r>
              <a:rPr lang="en-US" sz="1400" dirty="0"/>
              <a:t> </a:t>
            </a:r>
            <a:r>
              <a:rPr lang="en-US" sz="1400" dirty="0" err="1"/>
              <a:t>notiunii</a:t>
            </a:r>
            <a:r>
              <a:rPr lang="en-US" sz="1400" dirty="0"/>
              <a:t> de </a:t>
            </a:r>
            <a:r>
              <a:rPr lang="en-US" sz="1400" dirty="0" err="1"/>
              <a:t>rozator</a:t>
            </a:r>
            <a:r>
              <a:rPr lang="en-US" sz="1400" dirty="0"/>
              <a:t> cu </a:t>
            </a:r>
            <a:r>
              <a:rPr lang="en-US" sz="1400" dirty="0" err="1"/>
              <a:t>cea</a:t>
            </a:r>
            <a:r>
              <a:rPr lang="en-US" sz="1400" dirty="0"/>
              <a:t> de </a:t>
            </a:r>
            <a:r>
              <a:rPr lang="en-US" sz="1400" dirty="0" err="1"/>
              <a:t>soarece</a:t>
            </a:r>
            <a:r>
              <a:rPr lang="en-US" sz="1400" dirty="0"/>
              <a:t>, </a:t>
            </a:r>
            <a:r>
              <a:rPr lang="en-US" sz="1400" dirty="0" err="1"/>
              <a:t>iepure</a:t>
            </a:r>
            <a:r>
              <a:rPr lang="en-US" sz="1400" dirty="0"/>
              <a:t>, </a:t>
            </a:r>
            <a:r>
              <a:rPr lang="en-US" sz="1400" dirty="0" err="1"/>
              <a:t>veverita</a:t>
            </a:r>
            <a:endParaRPr lang="ro-RO" sz="1400" dirty="0"/>
          </a:p>
        </p:txBody>
      </p:sp>
      <p:sp>
        <p:nvSpPr>
          <p:cNvPr id="375" name="Google Shape;375;p1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951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657225" y="720350"/>
            <a:ext cx="4754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</a:rPr>
              <a:t>ANATOMIA</a:t>
            </a:r>
            <a:br>
              <a:rPr lang="en-US" sz="2400" dirty="0">
                <a:solidFill>
                  <a:schemeClr val="lt1"/>
                </a:solidFill>
              </a:rPr>
            </a:br>
            <a:r>
              <a:rPr lang="en-US" sz="2400" dirty="0">
                <a:solidFill>
                  <a:schemeClr val="lt1"/>
                </a:solidFill>
              </a:rPr>
              <a:t>CREIERULUI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Generalizarea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buNone/>
            </a:pPr>
            <a:r>
              <a:rPr lang="en-US" sz="1400" dirty="0"/>
              <a:t>Este </a:t>
            </a:r>
            <a:r>
              <a:rPr lang="en-US" sz="1400" dirty="0" err="1"/>
              <a:t>operatia</a:t>
            </a:r>
            <a:r>
              <a:rPr lang="en-US" sz="1400" dirty="0"/>
              <a:t> </a:t>
            </a:r>
            <a:r>
              <a:rPr lang="en-US" sz="1400" dirty="0" err="1"/>
              <a:t>mentala</a:t>
            </a:r>
            <a:r>
              <a:rPr lang="en-US" sz="1400" dirty="0"/>
              <a:t> de </a:t>
            </a:r>
            <a:r>
              <a:rPr lang="en-US" sz="1400" dirty="0" err="1"/>
              <a:t>extindere</a:t>
            </a:r>
            <a:r>
              <a:rPr lang="en-US" sz="1400" dirty="0"/>
              <a:t> a </a:t>
            </a:r>
            <a:r>
              <a:rPr lang="en-US" sz="1400" dirty="0" err="1"/>
              <a:t>unei</a:t>
            </a:r>
            <a:r>
              <a:rPr lang="en-US" sz="1400" dirty="0"/>
              <a:t> </a:t>
            </a:r>
            <a:r>
              <a:rPr lang="en-US" sz="1400" dirty="0" err="1"/>
              <a:t>insusiri</a:t>
            </a:r>
            <a:r>
              <a:rPr lang="en-US" sz="1400" dirty="0"/>
              <a:t> </a:t>
            </a:r>
            <a:r>
              <a:rPr lang="en-US" sz="1400" dirty="0" err="1"/>
              <a:t>asupra</a:t>
            </a:r>
            <a:r>
              <a:rPr lang="en-US" sz="1400" dirty="0"/>
              <a:t> </a:t>
            </a:r>
            <a:r>
              <a:rPr lang="en-US" sz="1400" dirty="0" err="1"/>
              <a:t>intregului</a:t>
            </a:r>
            <a:r>
              <a:rPr lang="en-US" sz="1400" dirty="0"/>
              <a:t> </a:t>
            </a:r>
            <a:r>
              <a:rPr lang="en-US" sz="1400" dirty="0" err="1"/>
              <a:t>grup</a:t>
            </a:r>
            <a:r>
              <a:rPr lang="en-US" sz="1400" dirty="0"/>
              <a:t> de </a:t>
            </a:r>
            <a:r>
              <a:rPr lang="en-US" sz="1400" dirty="0" err="1"/>
              <a:t>obiecte</a:t>
            </a:r>
            <a:r>
              <a:rPr lang="en-US" sz="1400" dirty="0"/>
              <a:t>, </a:t>
            </a:r>
            <a:r>
              <a:rPr lang="en-US" sz="1400" dirty="0" err="1"/>
              <a:t>fenomene</a:t>
            </a:r>
            <a:r>
              <a:rPr lang="en-US" sz="1400" dirty="0"/>
              <a:t> (</a:t>
            </a:r>
            <a:r>
              <a:rPr lang="en-US" sz="1400" dirty="0" err="1"/>
              <a:t>stabilind</a:t>
            </a:r>
            <a:r>
              <a:rPr lang="en-US" sz="1400" dirty="0"/>
              <a:t> </a:t>
            </a:r>
            <a:r>
              <a:rPr lang="en-US" sz="1400" dirty="0" err="1"/>
              <a:t>astfel</a:t>
            </a:r>
            <a:r>
              <a:rPr lang="en-US" sz="1400" dirty="0"/>
              <a:t> </a:t>
            </a:r>
            <a:r>
              <a:rPr lang="en-US" sz="1400" dirty="0" err="1"/>
              <a:t>apartenenta</a:t>
            </a:r>
            <a:r>
              <a:rPr lang="en-US" sz="1400" dirty="0"/>
              <a:t> </a:t>
            </a:r>
            <a:r>
              <a:rPr lang="en-US" sz="1400" dirty="0" err="1"/>
              <a:t>lor</a:t>
            </a:r>
            <a:r>
              <a:rPr lang="en-US" sz="1400" dirty="0"/>
              <a:t> la </a:t>
            </a:r>
            <a:r>
              <a:rPr lang="en-US" sz="1400" dirty="0" err="1"/>
              <a:t>aceeasi</a:t>
            </a:r>
            <a:r>
              <a:rPr lang="en-US" sz="1400" dirty="0"/>
              <a:t> </a:t>
            </a:r>
            <a:r>
              <a:rPr lang="en-US" sz="1400" dirty="0" err="1"/>
              <a:t>clasa</a:t>
            </a:r>
            <a:r>
              <a:rPr lang="en-US" sz="1400" dirty="0"/>
              <a:t> in </a:t>
            </a:r>
            <a:r>
              <a:rPr lang="en-US" sz="1400" dirty="0" err="1"/>
              <a:t>baza</a:t>
            </a:r>
            <a:r>
              <a:rPr lang="en-US" sz="1400" dirty="0"/>
              <a:t> </a:t>
            </a:r>
            <a:r>
              <a:rPr lang="en-US" sz="1400" dirty="0" err="1"/>
              <a:t>insusirilor</a:t>
            </a:r>
            <a:r>
              <a:rPr lang="en-US" sz="1400" dirty="0"/>
              <a:t> </a:t>
            </a:r>
            <a:r>
              <a:rPr lang="en-US" sz="1400" dirty="0" err="1"/>
              <a:t>esentiale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necesare</a:t>
            </a:r>
            <a:r>
              <a:rPr lang="en-US" sz="1400" dirty="0"/>
              <a:t>).</a:t>
            </a:r>
          </a:p>
          <a:p>
            <a:pPr marL="0" lvl="0" indent="0">
              <a:buNone/>
            </a:pP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Exemplu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400" dirty="0" err="1"/>
              <a:t>sondajele</a:t>
            </a:r>
            <a:r>
              <a:rPr lang="en-US" sz="1400" dirty="0"/>
              <a:t> </a:t>
            </a:r>
            <a:r>
              <a:rPr lang="en-US" sz="1400" dirty="0" err="1"/>
              <a:t>electorale</a:t>
            </a:r>
            <a:r>
              <a:rPr lang="en-US" sz="1400" dirty="0"/>
              <a:t> </a:t>
            </a:r>
            <a:r>
              <a:rPr lang="en-US" sz="1400" dirty="0" err="1"/>
              <a:t>efectuate</a:t>
            </a:r>
            <a:r>
              <a:rPr lang="en-US" sz="1400" dirty="0"/>
              <a:t> pe </a:t>
            </a:r>
            <a:r>
              <a:rPr lang="en-US" sz="1400" dirty="0" err="1"/>
              <a:t>esantioane</a:t>
            </a:r>
            <a:r>
              <a:rPr lang="en-US" sz="1400" dirty="0"/>
              <a:t> representative, </a:t>
            </a:r>
            <a:r>
              <a:rPr lang="en-US" sz="1400" dirty="0" err="1"/>
              <a:t>expunand</a:t>
            </a:r>
            <a:r>
              <a:rPr lang="en-US" sz="1400" dirty="0"/>
              <a:t> </a:t>
            </a:r>
            <a:r>
              <a:rPr lang="en-US" sz="1400" dirty="0" err="1"/>
              <a:t>orientarile</a:t>
            </a:r>
            <a:r>
              <a:rPr lang="en-US" sz="1400" dirty="0"/>
              <a:t> </a:t>
            </a:r>
            <a:r>
              <a:rPr lang="en-US" sz="1400" dirty="0" err="1"/>
              <a:t>politice</a:t>
            </a:r>
            <a:endParaRPr lang="en-US" sz="1400" dirty="0"/>
          </a:p>
        </p:txBody>
      </p:sp>
      <p:sp>
        <p:nvSpPr>
          <p:cNvPr id="374" name="Google Shape;374;p19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Particluarizarea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buNone/>
            </a:pPr>
            <a:r>
              <a:rPr lang="en-US" sz="1400" dirty="0"/>
              <a:t>Este </a:t>
            </a:r>
            <a:r>
              <a:rPr lang="en-US" sz="1400" dirty="0" err="1"/>
              <a:t>operatia</a:t>
            </a:r>
            <a:r>
              <a:rPr lang="en-US" sz="1400" dirty="0"/>
              <a:t> de </a:t>
            </a:r>
            <a:r>
              <a:rPr lang="en-US" sz="1400" dirty="0" err="1"/>
              <a:t>alegere</a:t>
            </a:r>
            <a:r>
              <a:rPr lang="en-US" sz="1400" dirty="0"/>
              <a:t> </a:t>
            </a:r>
            <a:r>
              <a:rPr lang="en-US" sz="1400" dirty="0" err="1"/>
              <a:t>dintr</a:t>
            </a:r>
            <a:r>
              <a:rPr lang="en-US" sz="1400" dirty="0"/>
              <a:t>-o </a:t>
            </a:r>
            <a:r>
              <a:rPr lang="en-US" sz="1400" dirty="0" err="1"/>
              <a:t>clasa</a:t>
            </a:r>
            <a:r>
              <a:rPr lang="en-US" sz="1400" dirty="0"/>
              <a:t> a </a:t>
            </a:r>
            <a:r>
              <a:rPr lang="en-US" sz="1400" dirty="0" err="1"/>
              <a:t>unui</a:t>
            </a:r>
            <a:r>
              <a:rPr lang="en-US" sz="1400" dirty="0"/>
              <a:t> element care se </a:t>
            </a:r>
            <a:r>
              <a:rPr lang="en-US" sz="1400" dirty="0" err="1"/>
              <a:t>caracterizeaza</a:t>
            </a:r>
            <a:r>
              <a:rPr lang="en-US" sz="1400" dirty="0"/>
              <a:t> </a:t>
            </a:r>
            <a:r>
              <a:rPr lang="en-US" sz="1400" dirty="0" err="1"/>
              <a:t>prin</a:t>
            </a:r>
            <a:r>
              <a:rPr lang="en-US" sz="1400" dirty="0"/>
              <a:t> </a:t>
            </a:r>
            <a:r>
              <a:rPr lang="en-US" sz="1400" dirty="0" err="1"/>
              <a:t>insusirile</a:t>
            </a:r>
            <a:r>
              <a:rPr lang="en-US" sz="1400" dirty="0"/>
              <a:t> </a:t>
            </a:r>
            <a:r>
              <a:rPr lang="en-US" sz="1400" dirty="0" err="1"/>
              <a:t>esentiale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comune</a:t>
            </a:r>
            <a:r>
              <a:rPr lang="en-US" sz="1400" dirty="0"/>
              <a:t> de la </a:t>
            </a:r>
            <a:r>
              <a:rPr lang="en-US" sz="1400" dirty="0" err="1"/>
              <a:t>nivelul</a:t>
            </a:r>
            <a:r>
              <a:rPr lang="en-US" sz="1400" dirty="0"/>
              <a:t> </a:t>
            </a:r>
            <a:r>
              <a:rPr lang="en-US" sz="1400" dirty="0" err="1"/>
              <a:t>clasei</a:t>
            </a:r>
            <a:r>
              <a:rPr lang="en-US" sz="1400" dirty="0"/>
              <a:t> </a:t>
            </a:r>
            <a:r>
              <a:rPr lang="en-US" sz="1400" dirty="0" err="1"/>
              <a:t>dar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printr</a:t>
            </a:r>
            <a:r>
              <a:rPr lang="en-US" sz="1400" dirty="0"/>
              <a:t>-un set de </a:t>
            </a:r>
            <a:r>
              <a:rPr lang="en-US" sz="1400" dirty="0" err="1"/>
              <a:t>insusiri</a:t>
            </a:r>
            <a:r>
              <a:rPr lang="en-US" sz="1400" dirty="0"/>
              <a:t> </a:t>
            </a:r>
            <a:r>
              <a:rPr lang="en-US" sz="1400" dirty="0" err="1"/>
              <a:t>proprii</a:t>
            </a:r>
            <a:r>
              <a:rPr lang="en-US" sz="1400" dirty="0"/>
              <a:t>, distinctive.</a:t>
            </a:r>
          </a:p>
          <a:p>
            <a:pPr marL="0" lvl="0" indent="0">
              <a:buNone/>
            </a:pP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Exemplu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400" dirty="0" err="1"/>
              <a:t>indicarea</a:t>
            </a:r>
            <a:r>
              <a:rPr lang="en-US" sz="1400" dirty="0"/>
              <a:t> </a:t>
            </a:r>
            <a:r>
              <a:rPr lang="en-US" sz="1400" dirty="0" err="1"/>
              <a:t>unui</a:t>
            </a:r>
            <a:r>
              <a:rPr lang="en-US" sz="1400" dirty="0"/>
              <a:t> </a:t>
            </a:r>
            <a:r>
              <a:rPr lang="en-US" sz="1400" dirty="0" err="1"/>
              <a:t>fel</a:t>
            </a:r>
            <a:r>
              <a:rPr lang="en-US" sz="1400" dirty="0"/>
              <a:t> de </a:t>
            </a:r>
            <a:r>
              <a:rPr lang="en-US" sz="1400" dirty="0" err="1"/>
              <a:t>mancare</a:t>
            </a:r>
            <a:r>
              <a:rPr lang="en-US" sz="1400" dirty="0"/>
              <a:t> din </a:t>
            </a:r>
            <a:r>
              <a:rPr lang="en-US" sz="1400" dirty="0" err="1"/>
              <a:t>multimea</a:t>
            </a:r>
            <a:r>
              <a:rPr lang="en-US" sz="1400" dirty="0"/>
              <a:t> </a:t>
            </a:r>
            <a:r>
              <a:rPr lang="en-US" sz="1400" dirty="0" err="1"/>
              <a:t>celor</a:t>
            </a:r>
            <a:r>
              <a:rPr lang="en-US" sz="1400" dirty="0"/>
              <a:t> </a:t>
            </a:r>
            <a:r>
              <a:rPr lang="en-US" sz="1400" dirty="0" err="1"/>
              <a:t>preferate</a:t>
            </a:r>
            <a:endParaRPr lang="en-US" sz="1400" dirty="0"/>
          </a:p>
        </p:txBody>
      </p:sp>
      <p:sp>
        <p:nvSpPr>
          <p:cNvPr id="375" name="Google Shape;375;p1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8683731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437</Words>
  <Application>Microsoft Office PowerPoint</Application>
  <PresentationFormat>On-screen Show (16:9)</PresentationFormat>
  <Paragraphs>39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Montserrat</vt:lpstr>
      <vt:lpstr>Montserrat Light</vt:lpstr>
      <vt:lpstr>Arial</vt:lpstr>
      <vt:lpstr>Poppins</vt:lpstr>
      <vt:lpstr>Volsce template</vt:lpstr>
      <vt:lpstr>OPERATIILE GANDIRII</vt:lpstr>
      <vt:lpstr>GANDIREA</vt:lpstr>
      <vt:lpstr>PowerPoint Presentation</vt:lpstr>
      <vt:lpstr>SCHEMATIZARE</vt:lpstr>
      <vt:lpstr>PowerPoint Presentation</vt:lpstr>
      <vt:lpstr>PowerPoint Presentation</vt:lpstr>
      <vt:lpstr>PowerPoint Presentation</vt:lpstr>
      <vt:lpstr>ANATOMIA CREIERULUI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OPERATIILE GANDIRII</dc:title>
  <cp:lastModifiedBy>ArminC</cp:lastModifiedBy>
  <cp:revision>10</cp:revision>
  <dcterms:modified xsi:type="dcterms:W3CDTF">2021-11-08T14:37:48Z</dcterms:modified>
</cp:coreProperties>
</file>