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4" r:id="rId3"/>
    <p:sldId id="285" r:id="rId4"/>
    <p:sldId id="260" r:id="rId5"/>
    <p:sldId id="286" r:id="rId6"/>
    <p:sldId id="287" r:id="rId7"/>
    <p:sldId id="266" r:id="rId8"/>
    <p:sldId id="273" r:id="rId9"/>
    <p:sldId id="28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charset="-18"/>
      <p:regular r:id="rId16"/>
      <p:bold r:id="rId17"/>
    </p:embeddedFont>
    <p:embeddedFont>
      <p:font typeface="Dosis Light" panose="020B0604020202020204" charset="-18"/>
      <p:regular r:id="rId18"/>
      <p:bold r:id="rId19"/>
    </p:embeddedFont>
    <p:embeddedFont>
      <p:font typeface="Pontano San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11A76E-BC3A-478C-AAE9-9460CAC597C9}">
  <a:tblStyle styleId="{D511A76E-BC3A-478C-AAE9-9460CAC59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sz="2600" i="1">
                <a:solidFill>
                  <a:srgbClr val="51B148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sz="2600" i="1">
                <a:solidFill>
                  <a:srgbClr val="51B148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sz="2600" i="1">
                <a:solidFill>
                  <a:srgbClr val="51B148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51B14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</a:t>
            </a:r>
            <a:r>
              <a:rPr lang="ro-RO"/>
              <a:t>T</a:t>
            </a:r>
            <a:r>
              <a:rPr lang="en-US"/>
              <a:t>IA MEDIULUI</a:t>
            </a:r>
            <a:endParaRPr/>
          </a:p>
        </p:txBody>
      </p:sp>
      <p:sp>
        <p:nvSpPr>
          <p:cNvPr id="6" name="Rectangle 197">
            <a:extLst>
              <a:ext uri="{FF2B5EF4-FFF2-40B4-BE49-F238E27FC236}">
                <a16:creationId xmlns:a16="http://schemas.microsoft.com/office/drawing/2014/main" id="{329D5B86-5A21-41FF-91D1-9AB0D8CB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4" y="4717662"/>
            <a:ext cx="5949950" cy="261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ArminC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4CFE19-372C-4117-843B-9B504276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023" y="48199"/>
            <a:ext cx="4366800" cy="690900"/>
          </a:xfrm>
        </p:spPr>
        <p:txBody>
          <a:bodyPr/>
          <a:lstStyle/>
          <a:p>
            <a:r>
              <a:rPr lang="en-US" err="1"/>
              <a:t>Introducere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2A7DE-D8E9-4770-A2B2-9AC4B7690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A1DE3-C4D9-4E41-A38B-21767E25FFD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01611" y="809331"/>
            <a:ext cx="4367212" cy="3055937"/>
          </a:xfrm>
        </p:spPr>
        <p:txBody>
          <a:bodyPr/>
          <a:lstStyle/>
          <a:p>
            <a:r>
              <a:rPr lang="en-US" sz="1800" err="1"/>
              <a:t>Protectia</a:t>
            </a:r>
            <a:r>
              <a:rPr lang="en-US" sz="1800"/>
              <a:t> </a:t>
            </a:r>
            <a:r>
              <a:rPr lang="en-US" sz="1800" err="1"/>
              <a:t>mediului</a:t>
            </a:r>
            <a:r>
              <a:rPr lang="en-US" sz="1800"/>
              <a:t> </a:t>
            </a:r>
            <a:r>
              <a:rPr lang="en-US" sz="1800" err="1"/>
              <a:t>reprezinta</a:t>
            </a:r>
            <a:r>
              <a:rPr lang="en-US" sz="1800"/>
              <a:t> </a:t>
            </a:r>
            <a:r>
              <a:rPr lang="en-US" sz="1800" err="1"/>
              <a:t>ansamblul</a:t>
            </a:r>
            <a:r>
              <a:rPr lang="en-US" sz="1800"/>
              <a:t> </a:t>
            </a:r>
            <a:r>
              <a:rPr lang="en-US" sz="1800" err="1"/>
              <a:t>reglementarilor</a:t>
            </a:r>
            <a:r>
              <a:rPr lang="en-US" sz="1800"/>
              <a:t>, </a:t>
            </a:r>
            <a:r>
              <a:rPr lang="en-US" sz="1800" err="1"/>
              <a:t>masurilor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actiunilor</a:t>
            </a:r>
            <a:r>
              <a:rPr lang="en-US" sz="1800"/>
              <a:t> care au ca </a:t>
            </a:r>
            <a:r>
              <a:rPr lang="en-US" sz="1800" err="1"/>
              <a:t>scop</a:t>
            </a:r>
            <a:r>
              <a:rPr lang="en-US" sz="1800"/>
              <a:t> </a:t>
            </a:r>
            <a:r>
              <a:rPr lang="en-US" sz="1800" err="1"/>
              <a:t>mentinerea</a:t>
            </a:r>
            <a:r>
              <a:rPr lang="en-US" sz="1800"/>
              <a:t>, </a:t>
            </a:r>
            <a:r>
              <a:rPr lang="en-US" sz="1800" err="1"/>
              <a:t>protejarea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imbunatatirea</a:t>
            </a:r>
            <a:r>
              <a:rPr lang="en-US" sz="1800"/>
              <a:t> </a:t>
            </a:r>
            <a:r>
              <a:rPr lang="en-US" sz="1800" err="1"/>
              <a:t>conditiilor</a:t>
            </a:r>
            <a:r>
              <a:rPr lang="en-US" sz="1800"/>
              <a:t> </a:t>
            </a:r>
            <a:r>
              <a:rPr lang="en-US" sz="1800" err="1"/>
              <a:t>naturale</a:t>
            </a:r>
            <a:r>
              <a:rPr lang="en-US" sz="1800"/>
              <a:t> de </a:t>
            </a:r>
            <a:r>
              <a:rPr lang="en-US" sz="1800" err="1"/>
              <a:t>mediu</a:t>
            </a:r>
            <a:r>
              <a:rPr lang="en-US" sz="1800"/>
              <a:t>, ca </a:t>
            </a:r>
            <a:r>
              <a:rPr lang="en-US" sz="1800" err="1"/>
              <a:t>si</a:t>
            </a:r>
            <a:r>
              <a:rPr lang="en-US" sz="1800"/>
              <a:t> </a:t>
            </a:r>
            <a:r>
              <a:rPr lang="en-US" sz="1800" err="1"/>
              <a:t>reducerea</a:t>
            </a:r>
            <a:r>
              <a:rPr lang="en-US" sz="1800"/>
              <a:t> </a:t>
            </a:r>
            <a:r>
              <a:rPr lang="en-US" sz="1800" err="1"/>
              <a:t>sau</a:t>
            </a:r>
            <a:r>
              <a:rPr lang="en-US" sz="1800"/>
              <a:t> </a:t>
            </a:r>
            <a:r>
              <a:rPr lang="en-US" sz="1800" err="1"/>
              <a:t>eliminarea</a:t>
            </a:r>
            <a:r>
              <a:rPr lang="en-US" sz="1800"/>
              <a:t>, </a:t>
            </a:r>
            <a:r>
              <a:rPr lang="en-US" sz="1800" err="1"/>
              <a:t>acolo</a:t>
            </a:r>
            <a:r>
              <a:rPr lang="en-US" sz="1800"/>
              <a:t> </a:t>
            </a:r>
            <a:r>
              <a:rPr lang="en-US" sz="1800" err="1"/>
              <a:t>unde</a:t>
            </a:r>
            <a:r>
              <a:rPr lang="en-US" sz="1800"/>
              <a:t> </a:t>
            </a:r>
            <a:r>
              <a:rPr lang="en-US" sz="1800" err="1"/>
              <a:t>este</a:t>
            </a:r>
            <a:r>
              <a:rPr lang="en-US" sz="1800"/>
              <a:t> </a:t>
            </a:r>
            <a:r>
              <a:rPr lang="en-US" sz="1800" err="1"/>
              <a:t>posibil</a:t>
            </a:r>
            <a:r>
              <a:rPr lang="en-US" sz="1800"/>
              <a:t>, a </a:t>
            </a:r>
            <a:r>
              <a:rPr lang="en-US" sz="1800" err="1"/>
              <a:t>poluarii</a:t>
            </a:r>
            <a:r>
              <a:rPr lang="en-US" sz="1800"/>
              <a:t> </a:t>
            </a:r>
            <a:r>
              <a:rPr lang="en-US" sz="1800" err="1"/>
              <a:t>mediului</a:t>
            </a:r>
            <a:r>
              <a:rPr lang="en-US" sz="1800"/>
              <a:t> </a:t>
            </a:r>
            <a:r>
              <a:rPr lang="en-US" sz="1800" err="1"/>
              <a:t>inconjurator</a:t>
            </a:r>
            <a:r>
              <a:rPr lang="en-US" sz="1800"/>
              <a:t> </a:t>
            </a:r>
            <a:r>
              <a:rPr lang="en-US" sz="1800" err="1"/>
              <a:t>si</a:t>
            </a:r>
            <a:r>
              <a:rPr lang="en-US" sz="1800"/>
              <a:t> a </a:t>
            </a:r>
            <a:r>
              <a:rPr lang="en-US" sz="1800" err="1"/>
              <a:t>surselor</a:t>
            </a:r>
            <a:r>
              <a:rPr lang="en-US" sz="1800"/>
              <a:t> de </a:t>
            </a:r>
            <a:r>
              <a:rPr lang="en-US" sz="1800" err="1"/>
              <a:t>poluare</a:t>
            </a:r>
            <a:r>
              <a:rPr lang="en-US" sz="1800"/>
              <a:t>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3462724-48EB-4044-BEF0-400F38B620BC}"/>
              </a:ext>
            </a:extLst>
          </p:cNvPr>
          <p:cNvSpPr txBox="1">
            <a:spLocks/>
          </p:cNvSpPr>
          <p:nvPr/>
        </p:nvSpPr>
        <p:spPr>
          <a:xfrm>
            <a:off x="4371053" y="3250251"/>
            <a:ext cx="3628328" cy="12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76200" indent="0">
              <a:buNone/>
            </a:pPr>
            <a:r>
              <a:rPr lang="en-US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Protectia mediului presupune:</a:t>
            </a:r>
            <a:endParaRPr lang="en-US" sz="1100"/>
          </a:p>
          <a:p>
            <a:r>
              <a:rPr lang="en-US" sz="1000"/>
              <a:t>Gospodarirea rationala a resurselor;</a:t>
            </a:r>
          </a:p>
          <a:p>
            <a:r>
              <a:rPr lang="en-US" sz="1000"/>
              <a:t>Reconstructia ecologica a mediului;</a:t>
            </a:r>
          </a:p>
          <a:p>
            <a:r>
              <a:rPr lang="en-US" sz="1000"/>
              <a:t>Evitarea poluarii mediului;</a:t>
            </a:r>
          </a:p>
          <a:p>
            <a:r>
              <a:rPr lang="en-US" sz="1000"/>
              <a:t>Evitarea dezechilibrului prin conservarea naturii;</a:t>
            </a:r>
          </a:p>
          <a:p>
            <a:r>
              <a:rPr lang="en-US" sz="1000"/>
              <a:t>Descoperirea cauzelor care afecteaza mediul;</a:t>
            </a:r>
          </a:p>
          <a:p>
            <a:r>
              <a:rPr lang="en-US" sz="1000"/>
              <a:t>Proiecte complexe, rational fundamentate.</a:t>
            </a:r>
            <a:endParaRPr lang="en-US" sz="1000" err="1"/>
          </a:p>
        </p:txBody>
      </p:sp>
    </p:spTree>
    <p:extLst>
      <p:ext uri="{BB962C8B-B14F-4D97-AF65-F5344CB8AC3E}">
        <p14:creationId xmlns:p14="http://schemas.microsoft.com/office/powerpoint/2010/main" val="382318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3B8CC-D509-4A1F-B9A4-D98C1AE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Tipuri de poluare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F3AFC-7F5C-44D3-AFB6-73B72BDF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617" y="1777175"/>
            <a:ext cx="1547400" cy="2996400"/>
          </a:xfrm>
        </p:spPr>
        <p:txBody>
          <a:bodyPr/>
          <a:lstStyle/>
          <a:p>
            <a:pPr marL="139700" indent="0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Poluarea fizica:</a:t>
            </a:r>
          </a:p>
          <a:p>
            <a:endParaRPr lang="en-US"/>
          </a:p>
          <a:p>
            <a:r>
              <a:rPr lang="en-US"/>
              <a:t>poluare radioactiva</a:t>
            </a:r>
          </a:p>
          <a:p>
            <a:r>
              <a:rPr lang="en-US"/>
              <a:t>poluare termica</a:t>
            </a:r>
          </a:p>
          <a:p>
            <a:r>
              <a:rPr lang="en-US"/>
              <a:t>poluare sonora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FB844B-5ABC-4C45-B5D2-B04B7D9121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7000" y="1765307"/>
            <a:ext cx="1547400" cy="2996400"/>
          </a:xfrm>
        </p:spPr>
        <p:txBody>
          <a:bodyPr/>
          <a:lstStyle/>
          <a:p>
            <a:pPr marL="139700" indent="0">
              <a:buNone/>
            </a:pPr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Poluarea chimica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39700" indent="0">
              <a:buNone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200"/>
              <a:t>derivati gazosi ai carbonului si hidrocarburi lichide</a:t>
            </a:r>
          </a:p>
          <a:p>
            <a:r>
              <a:rPr lang="en-US" sz="1200"/>
              <a:t>materii plastice</a:t>
            </a:r>
          </a:p>
          <a:p>
            <a:r>
              <a:rPr lang="en-US" sz="1200"/>
              <a:t>metale grele</a:t>
            </a:r>
          </a:p>
          <a:p>
            <a:r>
              <a:rPr lang="en-US" sz="1200"/>
              <a:t>pesticide</a:t>
            </a:r>
          </a:p>
          <a:p>
            <a:r>
              <a:rPr lang="en-US" sz="1200"/>
              <a:t>particule solide etc.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5D0C6-6B07-41A7-BA21-A0467CA3E03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13696" y="1777175"/>
            <a:ext cx="1547400" cy="2996400"/>
          </a:xfrm>
        </p:spPr>
        <p:txBody>
          <a:bodyPr/>
          <a:lstStyle/>
          <a:p>
            <a:pPr marL="139700" indent="0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Poluare biologica:</a:t>
            </a:r>
          </a:p>
          <a:p>
            <a:pPr marL="139700" indent="0">
              <a:buNone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/>
              <a:t>contaminarea microbiologica a mediilor inhalate și ingerate (bacterii si virusuri)</a:t>
            </a:r>
          </a:p>
          <a:p>
            <a:r>
              <a:rPr lang="it-IT" sz="1200"/>
              <a:t>modificari ale biocenozelor prin invazii de specii animale si vegetale.</a:t>
            </a:r>
            <a:endParaRPr lang="en-US" sz="1200"/>
          </a:p>
          <a:p>
            <a:endParaRPr lang="en-US" sz="1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FB522-DD88-4F97-B06C-4E54281100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3834CF3-C633-4764-ACAF-8046C5B1C4AD}"/>
              </a:ext>
            </a:extLst>
          </p:cNvPr>
          <p:cNvSpPr txBox="1">
            <a:spLocks/>
          </p:cNvSpPr>
          <p:nvPr/>
        </p:nvSpPr>
        <p:spPr>
          <a:xfrm>
            <a:off x="7520391" y="1777175"/>
            <a:ext cx="15474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1400"/>
              <a:buFont typeface="Pontano Sans"/>
              <a:buChar char="⊷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400"/>
              <a:buFont typeface="Pontano Sans"/>
              <a:buChar char="⊶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400"/>
              <a:buFont typeface="Pontano Sans"/>
              <a:buChar char="⊸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400"/>
              <a:buFont typeface="Pontano Sans"/>
              <a:buChar char="●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400"/>
              <a:buFont typeface="Pontano Sans"/>
              <a:buChar char="○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400"/>
              <a:buFont typeface="Pontano Sans"/>
              <a:buChar char="■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400"/>
              <a:buFont typeface="Pontano Sans"/>
              <a:buChar char="●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400"/>
              <a:buFont typeface="Pontano Sans"/>
              <a:buChar char="○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400"/>
              <a:buFont typeface="Pontano Sans"/>
              <a:buChar char="■"/>
              <a:defRPr sz="1400" b="0" i="0" u="none" strike="noStrike" cap="none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139700" indent="0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Poluare </a:t>
            </a:r>
            <a:r>
              <a:rPr lang="en-US" b="1"/>
              <a:t>estetica</a:t>
            </a:r>
            <a:r>
              <a:rPr lang="en-US"/>
              <a:t>:</a:t>
            </a:r>
          </a:p>
          <a:p>
            <a:pPr marL="139700" indent="0">
              <a:buNone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000"/>
              <a:t>degradarea peisajelor si locurilor prin urbanizare necivilizata sau sistematizare impropriu conceputa</a:t>
            </a:r>
          </a:p>
          <a:p>
            <a:r>
              <a:rPr lang="en-US" sz="1000"/>
              <a:t>amplasarea de industrii în biotopuri virgine sau puțin modificate de om</a:t>
            </a:r>
          </a:p>
        </p:txBody>
      </p:sp>
    </p:spTree>
    <p:extLst>
      <p:ext uri="{BB962C8B-B14F-4D97-AF65-F5344CB8AC3E}">
        <p14:creationId xmlns:p14="http://schemas.microsoft.com/office/powerpoint/2010/main" val="224719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i="0"/>
              <a:t>Pentru protejarea mediului, în primul rand trebuie identificate zonele afectate, evaluat gradul de deteriorare si stabilite cauzele care au produs dezechilibrele respective.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6D648F-5A65-4288-8C02-9179ED08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 de protejare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7D6A-DD6B-4E46-877D-1A716C2D3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/>
              <a:t>Crearea unui sistem legislativ si institututional adecvat si eficient care sa garanteze respectarea legilor in vigoare.</a:t>
            </a:r>
          </a:p>
          <a:p>
            <a:r>
              <a:rPr lang="en-US" sz="1600"/>
              <a:t>Evaluarea costurilor actiunilor de protejare a mediului si identificarea surselor de suportare a acestora.</a:t>
            </a:r>
          </a:p>
          <a:p>
            <a:r>
              <a:rPr lang="it-IT" sz="1600"/>
              <a:t>Elaborarea unor programe pe termen lung corelate pe plan national si international referitor la protejarea mediului.</a:t>
            </a:r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55FE8-ED28-4400-914B-A3FCED0E1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7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DC8147-85BC-4FFA-B17C-72BF8145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Politica de mediu a UE adera la doua principii fundamentale: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CBA971-FA29-4201-93AF-8E3D9FDCF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Principiul precautiei:</a:t>
            </a:r>
          </a:p>
          <a:p>
            <a:pPr marL="114300" indent="0">
              <a:buNone/>
            </a:pPr>
            <a:r>
              <a:rPr lang="it-IT" sz="2000"/>
              <a:t>Daca o politica sau o activitate risca sa dauneze mediului sau sanatatii umane, se iau masuri;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7BC23-846B-4FCE-8D0B-A394172716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Principiul „poluatorul plateste”:</a:t>
            </a:r>
          </a:p>
          <a:p>
            <a:pPr marL="114300" indent="0">
              <a:buNone/>
            </a:pPr>
            <a:r>
              <a:rPr lang="en-US" sz="2000"/>
              <a:t>Poluatorul are responsabilitatea de a preveni si remedia eventualele daune asupra mediului.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4A77-72EE-45CE-B670-BE44FC24E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04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 idx="4294967295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</a:rPr>
              <a:t>Energie alternativa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3822000" y="3598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Masuri practice de protejare</a:t>
            </a:r>
            <a:endParaRPr sz="3200"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3822000" y="1015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/>
              <a:t>Dimiunarea poluarii</a:t>
            </a:r>
            <a:endParaRPr sz="18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5448638" y="1015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/>
              <a:t>Utilizarea energiei alternative ecologice</a:t>
            </a:r>
            <a:endParaRPr sz="18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7075275" y="1015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/>
              <a:t>Exploatarea rationala a mediului</a:t>
            </a:r>
            <a:endParaRPr sz="18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3822000" y="2920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/>
              <a:t>Investirea in cercetare pentru metode revolutionare</a:t>
            </a:r>
            <a:endParaRPr sz="18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2"/>
          </p:nvPr>
        </p:nvSpPr>
        <p:spPr>
          <a:xfrm>
            <a:off x="5448638" y="2920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Adoptarea unei legislatii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drastice</a:t>
            </a:r>
            <a:endParaRPr sz="1800"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3"/>
          </p:nvPr>
        </p:nvSpPr>
        <p:spPr>
          <a:xfrm>
            <a:off x="7075275" y="2920175"/>
            <a:ext cx="1547400" cy="18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Stimularea reciclarii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163176"/>
            <a:ext cx="6594475" cy="1343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solidFill>
                  <a:schemeClr val="bg2">
                    <a:lumMod val="20000"/>
                    <a:lumOff val="80000"/>
                  </a:schemeClr>
                </a:solidFill>
              </a:rPr>
              <a:t>Proiect “Protectia Mediului” - Antreprenoriala</a:t>
            </a: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6E7C0-DB5B-4EDB-A1DF-15078E3DC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66" y="379167"/>
            <a:ext cx="2017067" cy="20170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14B98045-248B-4831-9F14-4477960D319E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ro-RO" sz="6000">
                <a:solidFill>
                  <a:schemeClr val="bg2">
                    <a:lumMod val="20000"/>
                    <a:lumOff val="80000"/>
                  </a:schemeClr>
                </a:solidFill>
              </a:rPr>
              <a:t>SFARSIT!</a:t>
            </a:r>
          </a:p>
        </p:txBody>
      </p:sp>
      <p:grpSp>
        <p:nvGrpSpPr>
          <p:cNvPr id="6" name="Google Shape;412;p40">
            <a:extLst>
              <a:ext uri="{FF2B5EF4-FFF2-40B4-BE49-F238E27FC236}">
                <a16:creationId xmlns:a16="http://schemas.microsoft.com/office/drawing/2014/main" id="{86087CD6-D38C-4A63-9B2A-77E7F90C8B61}"/>
              </a:ext>
            </a:extLst>
          </p:cNvPr>
          <p:cNvGrpSpPr/>
          <p:nvPr/>
        </p:nvGrpSpPr>
        <p:grpSpPr>
          <a:xfrm>
            <a:off x="1819958" y="3635550"/>
            <a:ext cx="319561" cy="398276"/>
            <a:chOff x="584925" y="922575"/>
            <a:chExt cx="415200" cy="502525"/>
          </a:xfrm>
        </p:grpSpPr>
        <p:sp>
          <p:nvSpPr>
            <p:cNvPr id="7" name="Google Shape;413;p40">
              <a:extLst>
                <a:ext uri="{FF2B5EF4-FFF2-40B4-BE49-F238E27FC236}">
                  <a16:creationId xmlns:a16="http://schemas.microsoft.com/office/drawing/2014/main" id="{19B0ED8B-B0F5-48CB-A896-C7E04060DC7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4;p40">
              <a:extLst>
                <a:ext uri="{FF2B5EF4-FFF2-40B4-BE49-F238E27FC236}">
                  <a16:creationId xmlns:a16="http://schemas.microsoft.com/office/drawing/2014/main" id="{3AB33C91-61A8-4DE8-93FA-23CDA0D8151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;p40">
              <a:extLst>
                <a:ext uri="{FF2B5EF4-FFF2-40B4-BE49-F238E27FC236}">
                  <a16:creationId xmlns:a16="http://schemas.microsoft.com/office/drawing/2014/main" id="{2BAD8E61-06CB-45F7-9816-D6F9E5E601B7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339</Words>
  <Application>Microsoft Office PowerPoint</Application>
  <PresentationFormat>On-screen Show (16:9)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Dosis</vt:lpstr>
      <vt:lpstr>Dosis Light</vt:lpstr>
      <vt:lpstr>Pontano Sans</vt:lpstr>
      <vt:lpstr>Solanio template</vt:lpstr>
      <vt:lpstr>PROTECTIA MEDIULUI</vt:lpstr>
      <vt:lpstr>Introducere</vt:lpstr>
      <vt:lpstr>Tipuri de poluare</vt:lpstr>
      <vt:lpstr>PowerPoint Presentation</vt:lpstr>
      <vt:lpstr>Scheme de protejare</vt:lpstr>
      <vt:lpstr>Politica de mediu a UE adera la doua principii fundamentale:</vt:lpstr>
      <vt:lpstr>Energie alternativa</vt:lpstr>
      <vt:lpstr>Masuri practice de protejare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PROTECTIA MEDIULUI</dc:title>
  <cp:lastModifiedBy>ArminC</cp:lastModifiedBy>
  <cp:revision>11</cp:revision>
  <dcterms:modified xsi:type="dcterms:W3CDTF">2021-11-08T14:34:44Z</dcterms:modified>
</cp:coreProperties>
</file>