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56" r:id="rId2"/>
    <p:sldId id="286" r:id="rId3"/>
    <p:sldId id="285" r:id="rId4"/>
    <p:sldId id="287" r:id="rId5"/>
    <p:sldId id="284" r:id="rId6"/>
    <p:sldId id="288" r:id="rId7"/>
    <p:sldId id="289" r:id="rId8"/>
    <p:sldId id="290" r:id="rId9"/>
    <p:sldId id="291" r:id="rId10"/>
    <p:sldId id="292" r:id="rId11"/>
    <p:sldId id="293" r:id="rId12"/>
    <p:sldId id="294" r:id="rId13"/>
    <p:sldId id="295" r:id="rId14"/>
    <p:sldId id="296" r:id="rId15"/>
    <p:sldId id="298" r:id="rId16"/>
    <p:sldId id="278" r:id="rId17"/>
  </p:sldIdLst>
  <p:sldSz cx="9144000" cy="5143500" type="screen16x9"/>
  <p:notesSz cx="6858000" cy="9144000"/>
  <p:embeddedFontLst>
    <p:embeddedFont>
      <p:font typeface="Amatic SC" panose="020B0604020202020204" charset="-79"/>
      <p:regular r:id="rId19"/>
      <p:bold r:id="rId20"/>
    </p:embeddedFont>
    <p:embeddedFont>
      <p:font typeface="Calibri" panose="020F0502020204030204" pitchFamily="34" charset="0"/>
      <p:regular r:id="rId21"/>
      <p:bold r:id="rId22"/>
      <p:italic r:id="rId23"/>
      <p:boldItalic r:id="rId24"/>
    </p:embeddedFont>
    <p:embeddedFont>
      <p:font typeface="Caveat" panose="020B0604020202020204" charset="-18"/>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0B2B80-4830-4609-8115-8F7EC719796B}">
  <a:tblStyle styleId="{4D0B2B80-4830-4609-8115-8F7EC719796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snapToGrid="0">
      <p:cViewPr varScale="1">
        <p:scale>
          <a:sx n="90" d="100"/>
          <a:sy n="90" d="100"/>
        </p:scale>
        <p:origin x="8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49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56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586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856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1" name="Google Shape;11;p2"/>
          <p:cNvPicPr preferRelativeResize="0"/>
          <p:nvPr/>
        </p:nvPicPr>
        <p:blipFill>
          <a:blip r:embed="rId3">
            <a:alphaModFix/>
          </a:blip>
          <a:stretch>
            <a:fillRect/>
          </a:stretch>
        </p:blipFill>
        <p:spPr>
          <a:xfrm>
            <a:off x="2350825" y="972913"/>
            <a:ext cx="5051951" cy="3197675"/>
          </a:xfrm>
          <a:prstGeom prst="rect">
            <a:avLst/>
          </a:prstGeom>
          <a:noFill/>
          <a:ln>
            <a:noFill/>
          </a:ln>
        </p:spPr>
      </p:pic>
      <p:sp>
        <p:nvSpPr>
          <p:cNvPr id="12" name="Google Shape;12;p2"/>
          <p:cNvSpPr txBox="1">
            <a:spLocks noGrp="1"/>
          </p:cNvSpPr>
          <p:nvPr>
            <p:ph type="ctrTitle"/>
          </p:nvPr>
        </p:nvSpPr>
        <p:spPr>
          <a:xfrm>
            <a:off x="2765775" y="1645750"/>
            <a:ext cx="4227000" cy="1431900"/>
          </a:xfrm>
          <a:prstGeom prst="rect">
            <a:avLst/>
          </a:prstGeom>
        </p:spPr>
        <p:txBody>
          <a:bodyPr spcFirstLastPara="1" wrap="square" lIns="0" tIns="0" rIns="0" bIns="0" anchor="t"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19100" y="1142662"/>
            <a:ext cx="6939000" cy="11598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 name="Google Shape;15;p3"/>
          <p:cNvSpPr txBox="1">
            <a:spLocks noGrp="1"/>
          </p:cNvSpPr>
          <p:nvPr>
            <p:ph type="subTitle" idx="1"/>
          </p:nvPr>
        </p:nvSpPr>
        <p:spPr>
          <a:xfrm>
            <a:off x="1519100" y="2279990"/>
            <a:ext cx="6939000" cy="7848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387000" y="1933200"/>
            <a:ext cx="6241500" cy="819900"/>
          </a:xfrm>
          <a:prstGeom prst="rect">
            <a:avLst/>
          </a:prstGeom>
        </p:spPr>
        <p:txBody>
          <a:bodyPr spcFirstLastPara="1" wrap="square" lIns="0" tIns="0" rIns="0" bIns="0" anchor="ctr" anchorCtr="0">
            <a:noAutofit/>
          </a:bodyPr>
          <a:lstStyle>
            <a:lvl1pPr marL="457200" lvl="0" indent="-501650" rtl="0">
              <a:spcBef>
                <a:spcPts val="0"/>
              </a:spcBef>
              <a:spcAft>
                <a:spcPts val="0"/>
              </a:spcAft>
              <a:buSzPts val="4300"/>
              <a:buChar char="•"/>
              <a:defRPr sz="4300"/>
            </a:lvl1pPr>
            <a:lvl2pPr marL="914400" lvl="1" indent="-501650" rtl="0">
              <a:spcBef>
                <a:spcPts val="0"/>
              </a:spcBef>
              <a:spcAft>
                <a:spcPts val="0"/>
              </a:spcAft>
              <a:buSzPts val="4300"/>
              <a:buChar char="•"/>
              <a:defRPr sz="4300"/>
            </a:lvl2pPr>
            <a:lvl3pPr marL="1371600" lvl="2" indent="-501650" rtl="0">
              <a:spcBef>
                <a:spcPts val="0"/>
              </a:spcBef>
              <a:spcAft>
                <a:spcPts val="0"/>
              </a:spcAft>
              <a:buSzPts val="4300"/>
              <a:buChar char="•"/>
              <a:defRPr sz="4300"/>
            </a:lvl3pPr>
            <a:lvl4pPr marL="1828800" lvl="3" indent="-501650" rtl="0">
              <a:spcBef>
                <a:spcPts val="0"/>
              </a:spcBef>
              <a:spcAft>
                <a:spcPts val="0"/>
              </a:spcAft>
              <a:buSzPts val="4300"/>
              <a:buChar char="•"/>
              <a:defRPr sz="4300"/>
            </a:lvl4pPr>
            <a:lvl5pPr marL="2286000" lvl="4" indent="-501650" rtl="0">
              <a:spcBef>
                <a:spcPts val="0"/>
              </a:spcBef>
              <a:spcAft>
                <a:spcPts val="0"/>
              </a:spcAft>
              <a:buSzPts val="4300"/>
              <a:buChar char="•"/>
              <a:defRPr sz="4300"/>
            </a:lvl5pPr>
            <a:lvl6pPr marL="2743200" lvl="5" indent="-501650" rtl="0">
              <a:spcBef>
                <a:spcPts val="0"/>
              </a:spcBef>
              <a:spcAft>
                <a:spcPts val="0"/>
              </a:spcAft>
              <a:buSzPts val="4300"/>
              <a:buChar char="•"/>
              <a:defRPr sz="4300"/>
            </a:lvl6pPr>
            <a:lvl7pPr marL="3200400" lvl="6" indent="-501650" rtl="0">
              <a:spcBef>
                <a:spcPts val="0"/>
              </a:spcBef>
              <a:spcAft>
                <a:spcPts val="0"/>
              </a:spcAft>
              <a:buSzPts val="4300"/>
              <a:buChar char="•"/>
              <a:defRPr sz="4300"/>
            </a:lvl7pPr>
            <a:lvl8pPr marL="3657600" lvl="7" indent="-501650" rtl="0">
              <a:spcBef>
                <a:spcPts val="0"/>
              </a:spcBef>
              <a:spcAft>
                <a:spcPts val="0"/>
              </a:spcAft>
              <a:buSzPts val="4300"/>
              <a:buChar char="•"/>
              <a:defRPr sz="4300"/>
            </a:lvl8pPr>
            <a:lvl9pPr marL="4114800" lvl="8" indent="-501650">
              <a:spcBef>
                <a:spcPts val="0"/>
              </a:spcBef>
              <a:spcAft>
                <a:spcPts val="0"/>
              </a:spcAft>
              <a:buSzPts val="4300"/>
              <a:buChar char="•"/>
              <a:defRPr sz="4300"/>
            </a:lvl9pPr>
          </a:lstStyle>
          <a:p>
            <a:endParaRPr/>
          </a:p>
        </p:txBody>
      </p:sp>
      <p:sp>
        <p:nvSpPr>
          <p:cNvPr id="18" name="Google Shape;18;p4"/>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411775" y="129768"/>
            <a:ext cx="72738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1411775" y="1287956"/>
            <a:ext cx="7273800" cy="3271200"/>
          </a:xfrm>
          <a:prstGeom prst="rect">
            <a:avLst/>
          </a:prstGeom>
        </p:spPr>
        <p:txBody>
          <a:bodyPr spcFirstLastPara="1" wrap="square" lIns="0" tIns="0" rIns="0" bIns="0" anchor="t" anchorCtr="0">
            <a:noAutofit/>
          </a:bodyPr>
          <a:lstStyle>
            <a:lvl1pPr marL="457200" lvl="0" indent="-368300">
              <a:spcBef>
                <a:spcPts val="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2" name="Google Shape;22;p5"/>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11775" y="129768"/>
            <a:ext cx="72738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rgbClr val="1C4587"/>
              </a:buClr>
              <a:buSzPts val="3200"/>
              <a:buFont typeface="Amatic SC"/>
              <a:buNone/>
              <a:defRPr sz="3200" b="1">
                <a:solidFill>
                  <a:srgbClr val="1C4587"/>
                </a:solidFill>
                <a:latin typeface="Amatic SC"/>
                <a:ea typeface="Amatic SC"/>
                <a:cs typeface="Amatic SC"/>
                <a:sym typeface="Amatic SC"/>
              </a:defRPr>
            </a:lvl1pPr>
            <a:lvl2pPr lvl="1">
              <a:spcBef>
                <a:spcPts val="0"/>
              </a:spcBef>
              <a:spcAft>
                <a:spcPts val="0"/>
              </a:spcAft>
              <a:buClr>
                <a:srgbClr val="1C4587"/>
              </a:buClr>
              <a:buSzPts val="3200"/>
              <a:buFont typeface="Amatic SC"/>
              <a:buNone/>
              <a:defRPr sz="3200" b="1">
                <a:solidFill>
                  <a:srgbClr val="1C4587"/>
                </a:solidFill>
                <a:latin typeface="Amatic SC"/>
                <a:ea typeface="Amatic SC"/>
                <a:cs typeface="Amatic SC"/>
                <a:sym typeface="Amatic SC"/>
              </a:defRPr>
            </a:lvl2pPr>
            <a:lvl3pPr lvl="2">
              <a:spcBef>
                <a:spcPts val="0"/>
              </a:spcBef>
              <a:spcAft>
                <a:spcPts val="0"/>
              </a:spcAft>
              <a:buClr>
                <a:srgbClr val="1C4587"/>
              </a:buClr>
              <a:buSzPts val="3200"/>
              <a:buFont typeface="Amatic SC"/>
              <a:buNone/>
              <a:defRPr sz="3200" b="1">
                <a:solidFill>
                  <a:srgbClr val="1C4587"/>
                </a:solidFill>
                <a:latin typeface="Amatic SC"/>
                <a:ea typeface="Amatic SC"/>
                <a:cs typeface="Amatic SC"/>
                <a:sym typeface="Amatic SC"/>
              </a:defRPr>
            </a:lvl3pPr>
            <a:lvl4pPr lvl="3">
              <a:spcBef>
                <a:spcPts val="0"/>
              </a:spcBef>
              <a:spcAft>
                <a:spcPts val="0"/>
              </a:spcAft>
              <a:buClr>
                <a:srgbClr val="1C4587"/>
              </a:buClr>
              <a:buSzPts val="3200"/>
              <a:buFont typeface="Amatic SC"/>
              <a:buNone/>
              <a:defRPr sz="3200" b="1">
                <a:solidFill>
                  <a:srgbClr val="1C4587"/>
                </a:solidFill>
                <a:latin typeface="Amatic SC"/>
                <a:ea typeface="Amatic SC"/>
                <a:cs typeface="Amatic SC"/>
                <a:sym typeface="Amatic SC"/>
              </a:defRPr>
            </a:lvl4pPr>
            <a:lvl5pPr lvl="4">
              <a:spcBef>
                <a:spcPts val="0"/>
              </a:spcBef>
              <a:spcAft>
                <a:spcPts val="0"/>
              </a:spcAft>
              <a:buClr>
                <a:srgbClr val="1C4587"/>
              </a:buClr>
              <a:buSzPts val="3200"/>
              <a:buFont typeface="Amatic SC"/>
              <a:buNone/>
              <a:defRPr sz="3200" b="1">
                <a:solidFill>
                  <a:srgbClr val="1C4587"/>
                </a:solidFill>
                <a:latin typeface="Amatic SC"/>
                <a:ea typeface="Amatic SC"/>
                <a:cs typeface="Amatic SC"/>
                <a:sym typeface="Amatic SC"/>
              </a:defRPr>
            </a:lvl5pPr>
            <a:lvl6pPr lvl="5">
              <a:spcBef>
                <a:spcPts val="0"/>
              </a:spcBef>
              <a:spcAft>
                <a:spcPts val="0"/>
              </a:spcAft>
              <a:buClr>
                <a:srgbClr val="1C4587"/>
              </a:buClr>
              <a:buSzPts val="3200"/>
              <a:buFont typeface="Amatic SC"/>
              <a:buNone/>
              <a:defRPr sz="3200" b="1">
                <a:solidFill>
                  <a:srgbClr val="1C4587"/>
                </a:solidFill>
                <a:latin typeface="Amatic SC"/>
                <a:ea typeface="Amatic SC"/>
                <a:cs typeface="Amatic SC"/>
                <a:sym typeface="Amatic SC"/>
              </a:defRPr>
            </a:lvl6pPr>
            <a:lvl7pPr lvl="6">
              <a:spcBef>
                <a:spcPts val="0"/>
              </a:spcBef>
              <a:spcAft>
                <a:spcPts val="0"/>
              </a:spcAft>
              <a:buClr>
                <a:srgbClr val="1C4587"/>
              </a:buClr>
              <a:buSzPts val="3200"/>
              <a:buFont typeface="Amatic SC"/>
              <a:buNone/>
              <a:defRPr sz="3200" b="1">
                <a:solidFill>
                  <a:srgbClr val="1C4587"/>
                </a:solidFill>
                <a:latin typeface="Amatic SC"/>
                <a:ea typeface="Amatic SC"/>
                <a:cs typeface="Amatic SC"/>
                <a:sym typeface="Amatic SC"/>
              </a:defRPr>
            </a:lvl7pPr>
            <a:lvl8pPr lvl="7">
              <a:spcBef>
                <a:spcPts val="0"/>
              </a:spcBef>
              <a:spcAft>
                <a:spcPts val="0"/>
              </a:spcAft>
              <a:buClr>
                <a:srgbClr val="1C4587"/>
              </a:buClr>
              <a:buSzPts val="3200"/>
              <a:buFont typeface="Amatic SC"/>
              <a:buNone/>
              <a:defRPr sz="3200" b="1">
                <a:solidFill>
                  <a:srgbClr val="1C4587"/>
                </a:solidFill>
                <a:latin typeface="Amatic SC"/>
                <a:ea typeface="Amatic SC"/>
                <a:cs typeface="Amatic SC"/>
                <a:sym typeface="Amatic SC"/>
              </a:defRPr>
            </a:lvl8pPr>
            <a:lvl9pPr lvl="8">
              <a:spcBef>
                <a:spcPts val="0"/>
              </a:spcBef>
              <a:spcAft>
                <a:spcPts val="0"/>
              </a:spcAft>
              <a:buClr>
                <a:srgbClr val="1C4587"/>
              </a:buClr>
              <a:buSzPts val="3200"/>
              <a:buFont typeface="Amatic SC"/>
              <a:buNone/>
              <a:defRPr sz="3200" b="1">
                <a:solidFill>
                  <a:srgbClr val="1C4587"/>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411775" y="1287956"/>
            <a:ext cx="7273800" cy="3271200"/>
          </a:xfrm>
          <a:prstGeom prst="rect">
            <a:avLst/>
          </a:prstGeom>
          <a:noFill/>
          <a:ln>
            <a:noFill/>
          </a:ln>
        </p:spPr>
        <p:txBody>
          <a:bodyPr spcFirstLastPara="1" wrap="square" lIns="0" tIns="0" rIns="0" bIns="0" anchor="t" anchorCtr="0">
            <a:noAutofit/>
          </a:bodyPr>
          <a:lstStyle>
            <a:lvl1pPr marL="457200" lvl="0" indent="-3683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1pPr>
            <a:lvl2pPr marL="914400" lvl="1" indent="-3683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2pPr>
            <a:lvl3pPr marL="1371600" lvl="2" indent="-3683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3pPr>
            <a:lvl4pPr marL="1828800" lvl="3" indent="-3683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4pPr>
            <a:lvl5pPr marL="2286000" lvl="4" indent="-3683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5pPr>
            <a:lvl6pPr marL="2743200" lvl="5" indent="-3683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6pPr>
            <a:lvl7pPr marL="3200400" lvl="6" indent="-3683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7pPr>
            <a:lvl8pPr marL="3657600" lvl="7" indent="-3683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8pPr>
            <a:lvl9pPr marL="4114800" lvl="8" indent="-3683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9pPr>
          </a:lstStyle>
          <a:p>
            <a:endParaRPr/>
          </a:p>
        </p:txBody>
      </p:sp>
      <p:sp>
        <p:nvSpPr>
          <p:cNvPr id="8" name="Google Shape;8;p1"/>
          <p:cNvSpPr txBox="1">
            <a:spLocks noGrp="1"/>
          </p:cNvSpPr>
          <p:nvPr>
            <p:ph type="sldNum" idx="12"/>
          </p:nvPr>
        </p:nvSpPr>
        <p:spPr>
          <a:xfrm>
            <a:off x="8404384" y="254051"/>
            <a:ext cx="548700" cy="393600"/>
          </a:xfrm>
          <a:prstGeom prst="rect">
            <a:avLst/>
          </a:prstGeom>
          <a:noFill/>
          <a:ln>
            <a:noFill/>
          </a:ln>
        </p:spPr>
        <p:txBody>
          <a:bodyPr spcFirstLastPara="1" wrap="square" lIns="0" tIns="0" rIns="0" bIns="0" anchor="ctr" anchorCtr="0">
            <a:noAutofit/>
          </a:bodyPr>
          <a:lstStyle>
            <a:lvl1pPr lvl="0" algn="r">
              <a:buNone/>
              <a:defRPr>
                <a:solidFill>
                  <a:srgbClr val="6CC2DC"/>
                </a:solidFill>
                <a:latin typeface="Caveat"/>
                <a:ea typeface="Caveat"/>
                <a:cs typeface="Caveat"/>
                <a:sym typeface="Caveat"/>
              </a:defRPr>
            </a:lvl1pPr>
            <a:lvl2pPr lvl="1" algn="r">
              <a:buNone/>
              <a:defRPr>
                <a:solidFill>
                  <a:srgbClr val="6CC2DC"/>
                </a:solidFill>
                <a:latin typeface="Caveat"/>
                <a:ea typeface="Caveat"/>
                <a:cs typeface="Caveat"/>
                <a:sym typeface="Caveat"/>
              </a:defRPr>
            </a:lvl2pPr>
            <a:lvl3pPr lvl="2" algn="r">
              <a:buNone/>
              <a:defRPr>
                <a:solidFill>
                  <a:srgbClr val="6CC2DC"/>
                </a:solidFill>
                <a:latin typeface="Caveat"/>
                <a:ea typeface="Caveat"/>
                <a:cs typeface="Caveat"/>
                <a:sym typeface="Caveat"/>
              </a:defRPr>
            </a:lvl3pPr>
            <a:lvl4pPr lvl="3" algn="r">
              <a:buNone/>
              <a:defRPr>
                <a:solidFill>
                  <a:srgbClr val="6CC2DC"/>
                </a:solidFill>
                <a:latin typeface="Caveat"/>
                <a:ea typeface="Caveat"/>
                <a:cs typeface="Caveat"/>
                <a:sym typeface="Caveat"/>
              </a:defRPr>
            </a:lvl4pPr>
            <a:lvl5pPr lvl="4" algn="r">
              <a:buNone/>
              <a:defRPr>
                <a:solidFill>
                  <a:srgbClr val="6CC2DC"/>
                </a:solidFill>
                <a:latin typeface="Caveat"/>
                <a:ea typeface="Caveat"/>
                <a:cs typeface="Caveat"/>
                <a:sym typeface="Caveat"/>
              </a:defRPr>
            </a:lvl5pPr>
            <a:lvl6pPr lvl="5" algn="r">
              <a:buNone/>
              <a:defRPr>
                <a:solidFill>
                  <a:srgbClr val="6CC2DC"/>
                </a:solidFill>
                <a:latin typeface="Caveat"/>
                <a:ea typeface="Caveat"/>
                <a:cs typeface="Caveat"/>
                <a:sym typeface="Caveat"/>
              </a:defRPr>
            </a:lvl6pPr>
            <a:lvl7pPr lvl="6" algn="r">
              <a:buNone/>
              <a:defRPr>
                <a:solidFill>
                  <a:srgbClr val="6CC2DC"/>
                </a:solidFill>
                <a:latin typeface="Caveat"/>
                <a:ea typeface="Caveat"/>
                <a:cs typeface="Caveat"/>
                <a:sym typeface="Caveat"/>
              </a:defRPr>
            </a:lvl7pPr>
            <a:lvl8pPr lvl="7" algn="r">
              <a:buNone/>
              <a:defRPr>
                <a:solidFill>
                  <a:srgbClr val="6CC2DC"/>
                </a:solidFill>
                <a:latin typeface="Caveat"/>
                <a:ea typeface="Caveat"/>
                <a:cs typeface="Caveat"/>
                <a:sym typeface="Caveat"/>
              </a:defRPr>
            </a:lvl8pPr>
            <a:lvl9pPr lvl="8" algn="r">
              <a:buNone/>
              <a:defRPr>
                <a:solidFill>
                  <a:srgbClr val="6CC2DC"/>
                </a:solidFill>
                <a:latin typeface="Caveat"/>
                <a:ea typeface="Caveat"/>
                <a:cs typeface="Caveat"/>
                <a:sym typeface="Cave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ctrTitle"/>
          </p:nvPr>
        </p:nvSpPr>
        <p:spPr>
          <a:xfrm>
            <a:off x="2765775" y="1645750"/>
            <a:ext cx="4227000" cy="1431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REALISMUL</a:t>
            </a:r>
            <a:br>
              <a:rPr lang="en-US"/>
            </a:br>
            <a:r>
              <a:rPr lang="en-US"/>
              <a:t>CURENT LITERAR</a:t>
            </a:r>
            <a:endParaRPr/>
          </a:p>
        </p:txBody>
      </p:sp>
      <p:sp>
        <p:nvSpPr>
          <p:cNvPr id="3" name="Rectangle 197">
            <a:extLst>
              <a:ext uri="{FF2B5EF4-FFF2-40B4-BE49-F238E27FC236}">
                <a16:creationId xmlns:a16="http://schemas.microsoft.com/office/drawing/2014/main" id="{C4B4715A-139D-45ED-A238-E8B02136EC29}"/>
              </a:ext>
            </a:extLst>
          </p:cNvPr>
          <p:cNvSpPr>
            <a:spLocks noChangeArrowheads="1"/>
          </p:cNvSpPr>
          <p:nvPr/>
        </p:nvSpPr>
        <p:spPr bwMode="auto">
          <a:xfrm>
            <a:off x="1904300" y="4624808"/>
            <a:ext cx="5949950" cy="261610"/>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err="1">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028B-23D4-4453-AF91-39C4FB28A245}"/>
              </a:ext>
            </a:extLst>
          </p:cNvPr>
          <p:cNvSpPr>
            <a:spLocks noGrp="1"/>
          </p:cNvSpPr>
          <p:nvPr>
            <p:ph type="title"/>
          </p:nvPr>
        </p:nvSpPr>
        <p:spPr/>
        <p:txBody>
          <a:bodyPr/>
          <a:lstStyle/>
          <a:p>
            <a:r>
              <a:rPr lang="ro-RO"/>
              <a:t>Naturalismul</a:t>
            </a:r>
            <a:endParaRPr lang="en-US"/>
          </a:p>
        </p:txBody>
      </p:sp>
      <p:sp>
        <p:nvSpPr>
          <p:cNvPr id="3" name="Text Placeholder 2">
            <a:extLst>
              <a:ext uri="{FF2B5EF4-FFF2-40B4-BE49-F238E27FC236}">
                <a16:creationId xmlns:a16="http://schemas.microsoft.com/office/drawing/2014/main" id="{967E2FD7-0875-427A-A462-EA0DB38FD5C0}"/>
              </a:ext>
            </a:extLst>
          </p:cNvPr>
          <p:cNvSpPr>
            <a:spLocks noGrp="1"/>
          </p:cNvSpPr>
          <p:nvPr>
            <p:ph type="body" idx="1"/>
          </p:nvPr>
        </p:nvSpPr>
        <p:spPr/>
        <p:txBody>
          <a:bodyPr/>
          <a:lstStyle/>
          <a:p>
            <a:r>
              <a:rPr lang="en-US"/>
              <a:t>Doctrin</a:t>
            </a:r>
            <a:r>
              <a:rPr lang="ro-RO"/>
              <a:t>ă</a:t>
            </a:r>
            <a:r>
              <a:rPr lang="en-US"/>
              <a:t> estetic</a:t>
            </a:r>
            <a:r>
              <a:rPr lang="ro-RO"/>
              <a:t>ă</a:t>
            </a:r>
            <a:r>
              <a:rPr lang="en-US"/>
              <a:t> aflată </a:t>
            </a:r>
            <a:r>
              <a:rPr lang="ro-RO"/>
              <a:t>î</a:t>
            </a:r>
            <a:r>
              <a:rPr lang="en-US"/>
              <a:t>n strans</a:t>
            </a:r>
            <a:r>
              <a:rPr lang="ro-RO"/>
              <a:t>ă</a:t>
            </a:r>
            <a:r>
              <a:rPr lang="en-US"/>
              <a:t> rela</a:t>
            </a:r>
            <a:r>
              <a:rPr lang="ro-RO"/>
              <a:t>ț</a:t>
            </a:r>
            <a:r>
              <a:rPr lang="en-US"/>
              <a:t>ie cu realismul, care, av</a:t>
            </a:r>
            <a:r>
              <a:rPr lang="ro-RO"/>
              <a:t>â</a:t>
            </a:r>
            <a:r>
              <a:rPr lang="en-US"/>
              <a:t>nd drept </a:t>
            </a:r>
            <a:r>
              <a:rPr lang="ro-RO"/>
              <a:t>ț</a:t>
            </a:r>
            <a:r>
              <a:rPr lang="en-US"/>
              <a:t>int</a:t>
            </a:r>
            <a:r>
              <a:rPr lang="ro-RO"/>
              <a:t>ă</a:t>
            </a:r>
            <a:r>
              <a:rPr lang="en-US"/>
              <a:t> fidelitatea fa</a:t>
            </a:r>
            <a:r>
              <a:rPr lang="ro-RO"/>
              <a:t>ță</a:t>
            </a:r>
            <a:r>
              <a:rPr lang="en-US"/>
              <a:t> de realitate, se concetreaz</a:t>
            </a:r>
            <a:r>
              <a:rPr lang="ro-RO"/>
              <a:t>ă</a:t>
            </a:r>
            <a:r>
              <a:rPr lang="en-US"/>
              <a:t> cu predilec</a:t>
            </a:r>
            <a:r>
              <a:rPr lang="ro-RO"/>
              <a:t>ț</a:t>
            </a:r>
            <a:r>
              <a:rPr lang="en-US"/>
              <a:t>ie asupra aspectelor dure, brutale, ale acesteia, a cazurilor patologice, reduc</a:t>
            </a:r>
            <a:r>
              <a:rPr lang="ro-RO"/>
              <a:t>â</a:t>
            </a:r>
            <a:r>
              <a:rPr lang="en-US"/>
              <a:t>nd adeseori fiin</a:t>
            </a:r>
            <a:r>
              <a:rPr lang="ro-RO"/>
              <a:t>ț</a:t>
            </a:r>
            <a:r>
              <a:rPr lang="en-US"/>
              <a:t>a umana la datele sale strict biologice.</a:t>
            </a:r>
          </a:p>
          <a:p>
            <a:endParaRPr lang="en-US"/>
          </a:p>
          <a:p>
            <a:r>
              <a:rPr lang="en-US"/>
              <a:t>Pentru scriitorul naturalist, importante sunt mai ales st</a:t>
            </a:r>
            <a:r>
              <a:rPr lang="ro-RO"/>
              <a:t>ă</a:t>
            </a:r>
            <a:r>
              <a:rPr lang="en-US"/>
              <a:t>rile fizice ale individului, manifest</a:t>
            </a:r>
            <a:r>
              <a:rPr lang="ro-RO"/>
              <a:t>ă</a:t>
            </a:r>
            <a:r>
              <a:rPr lang="en-US"/>
              <a:t>rile instinctuale datorate cel mai adesea unor dezleg</a:t>
            </a:r>
            <a:r>
              <a:rPr lang="ro-RO"/>
              <a:t>ă</a:t>
            </a:r>
            <a:r>
              <a:rPr lang="en-US"/>
              <a:t>ri organice de natur</a:t>
            </a:r>
            <a:r>
              <a:rPr lang="ro-RO"/>
              <a:t>ă</a:t>
            </a:r>
            <a:r>
              <a:rPr lang="en-US"/>
              <a:t> nervoas</a:t>
            </a:r>
            <a:r>
              <a:rPr lang="ro-RO"/>
              <a:t>ă</a:t>
            </a:r>
            <a:r>
              <a:rPr lang="en-US"/>
              <a:t>, ereditatea </a:t>
            </a:r>
            <a:r>
              <a:rPr lang="ro-RO"/>
              <a:t>și</a:t>
            </a:r>
            <a:r>
              <a:rPr lang="en-US"/>
              <a:t> mediul social fiind principalele cau</a:t>
            </a:r>
            <a:r>
              <a:rPr lang="ro-RO"/>
              <a:t>z</a:t>
            </a:r>
            <a:r>
              <a:rPr lang="en-US"/>
              <a:t>e care influen</a:t>
            </a:r>
            <a:r>
              <a:rPr lang="ro-RO"/>
              <a:t>țe</a:t>
            </a:r>
            <a:r>
              <a:rPr lang="en-US"/>
              <a:t>az</a:t>
            </a:r>
            <a:r>
              <a:rPr lang="ro-RO"/>
              <a:t>ă</a:t>
            </a:r>
            <a:r>
              <a:rPr lang="en-US"/>
              <a:t> comportamentul uman.</a:t>
            </a:r>
          </a:p>
        </p:txBody>
      </p:sp>
      <p:sp>
        <p:nvSpPr>
          <p:cNvPr id="4" name="Slide Number Placeholder 3">
            <a:extLst>
              <a:ext uri="{FF2B5EF4-FFF2-40B4-BE49-F238E27FC236}">
                <a16:creationId xmlns:a16="http://schemas.microsoft.com/office/drawing/2014/main" id="{6C863AB1-D52A-4A23-BF7A-704221D8ED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03120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ctrTitle"/>
          </p:nvPr>
        </p:nvSpPr>
        <p:spPr>
          <a:xfrm>
            <a:off x="1519100" y="1142662"/>
            <a:ext cx="6939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2.</a:t>
            </a:r>
            <a:r>
              <a:rPr lang="ro-RO"/>
              <a:t>Manifeste literare</a:t>
            </a:r>
            <a:endParaRPr/>
          </a:p>
        </p:txBody>
      </p:sp>
      <p:sp>
        <p:nvSpPr>
          <p:cNvPr id="76" name="Google Shape;76;p15"/>
          <p:cNvSpPr txBox="1">
            <a:spLocks noGrp="1"/>
          </p:cNvSpPr>
          <p:nvPr>
            <p:ph type="subTitle" idx="1"/>
          </p:nvPr>
        </p:nvSpPr>
        <p:spPr>
          <a:xfrm>
            <a:off x="1519100" y="2279990"/>
            <a:ext cx="69390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o-RO"/>
              <a:t>Internaționale și autohtone</a:t>
            </a:r>
            <a:endParaRPr/>
          </a:p>
        </p:txBody>
      </p:sp>
    </p:spTree>
    <p:extLst>
      <p:ext uri="{BB962C8B-B14F-4D97-AF65-F5344CB8AC3E}">
        <p14:creationId xmlns:p14="http://schemas.microsoft.com/office/powerpoint/2010/main" val="76103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5">
            <a:extLst>
              <a:ext uri="{FF2B5EF4-FFF2-40B4-BE49-F238E27FC236}">
                <a16:creationId xmlns:a16="http://schemas.microsoft.com/office/drawing/2014/main" id="{473DDDE4-43AB-4FC4-A029-082F0D94508F}"/>
              </a:ext>
            </a:extLst>
          </p:cNvPr>
          <p:cNvSpPr>
            <a:spLocks noGrp="1"/>
          </p:cNvSpPr>
          <p:nvPr>
            <p:ph type="body" idx="1"/>
          </p:nvPr>
        </p:nvSpPr>
        <p:spPr>
          <a:xfrm>
            <a:off x="1394301" y="600174"/>
            <a:ext cx="7273800" cy="3943152"/>
          </a:xfrm>
        </p:spPr>
        <p:txBody>
          <a:bodyPr/>
          <a:lstStyle/>
          <a:p>
            <a:r>
              <a:rPr lang="en-US" b="1"/>
              <a:t>Primul manifest literar</a:t>
            </a:r>
            <a:r>
              <a:rPr lang="en-US"/>
              <a:t> este considerat </a:t>
            </a:r>
            <a:r>
              <a:rPr lang="en-US" i="1"/>
              <a:t>Preafaţa</a:t>
            </a:r>
            <a:r>
              <a:rPr lang="en-US"/>
              <a:t> lui Balzac la </a:t>
            </a:r>
            <a:r>
              <a:rPr lang="en-US" i="1"/>
              <a:t>Comedia umană</a:t>
            </a:r>
            <a:r>
              <a:rPr lang="en-US"/>
              <a:t> din 1842. Prin arta sa, scriitorul îşi propune să zugrăvească societatea contemporană, să devină „un pictor mai mult sau mai puţin fidel (...) al tipurilor umane, povestitorul dramelor vieţii intime, arheologul mobilierului social, nomenclatorl profesiilor, înregistatorul binelui şi răului”, dar mai ales să studieze cauzele mişcării sociale, sensul ascuns al evenimentelor şi al comportamentului uman. </a:t>
            </a:r>
          </a:p>
          <a:p>
            <a:r>
              <a:rPr lang="en-US"/>
              <a:t>Tot la Paris, scriitorul Louis Duranty redactează între 1856-1857 ziarul </a:t>
            </a:r>
            <a:r>
              <a:rPr lang="en-US" i="1"/>
              <a:t>Le Réalisme</a:t>
            </a:r>
            <a:r>
              <a:rPr lang="en-US"/>
              <a:t>, în care se formulează unele principii ale noii tendinţe artistice care trebuie să redea cu fidelitate mediul social şi să fie accesibilă tuturor.</a:t>
            </a:r>
          </a:p>
          <a:p>
            <a:r>
              <a:rPr lang="en-US"/>
              <a:t>Adevăratul teoretician al realismului este Jules Champfleury, autorul studiului Le Réalisme, publicat în 1857.</a:t>
            </a:r>
          </a:p>
        </p:txBody>
      </p:sp>
    </p:spTree>
    <p:extLst>
      <p:ext uri="{BB962C8B-B14F-4D97-AF65-F5344CB8AC3E}">
        <p14:creationId xmlns:p14="http://schemas.microsoft.com/office/powerpoint/2010/main" val="374213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4F2505-31B9-4C13-AAF3-411DF48F2C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Text Placeholder 5">
            <a:extLst>
              <a:ext uri="{FF2B5EF4-FFF2-40B4-BE49-F238E27FC236}">
                <a16:creationId xmlns:a16="http://schemas.microsoft.com/office/drawing/2014/main" id="{429815DC-E9F3-42E8-8AFE-A398EB704580}"/>
              </a:ext>
            </a:extLst>
          </p:cNvPr>
          <p:cNvSpPr>
            <a:spLocks noGrp="1"/>
          </p:cNvSpPr>
          <p:nvPr>
            <p:ph type="body" idx="1"/>
          </p:nvPr>
        </p:nvSpPr>
        <p:spPr>
          <a:xfrm>
            <a:off x="1394301" y="600174"/>
            <a:ext cx="7273800" cy="3943152"/>
          </a:xfrm>
        </p:spPr>
        <p:txBody>
          <a:bodyPr/>
          <a:lstStyle/>
          <a:p>
            <a:r>
              <a:rPr lang="ro-RO" b="1"/>
              <a:t>În literatura română</a:t>
            </a:r>
            <a:r>
              <a:rPr lang="ro-RO"/>
              <a:t>, realismul a debutat ca un curent literar antiromantic declarat. Hasdeu este printre primii gânditori şi esteticieni români care au observat că „studiul societăţii omeneşti” trebuie primit ca o „situaţiune care ţine şi de științele naturii, şi de ştiinţele spiritului, îmbrăţişând astfel totalitatea ştiinţelor într-un singur buchet, al cărui mod de legătură este omul”. </a:t>
            </a:r>
          </a:p>
          <a:p>
            <a:r>
              <a:rPr lang="ro-RO"/>
              <a:t>Deși realismul literar românesc a fost insinuat pregnant în secolul al XIX-lea, în proză și dramaturgie de către scriitorii pașoptiști (Costache Negruzzi, Mihail Kogălniceanu, Vasile Alecsandri), postpașoptiști (Nicolae Filimon, Bogdan Petriceicu Ha</a:t>
            </a:r>
            <a:r>
              <a:rPr lang="en-US"/>
              <a:t>s</a:t>
            </a:r>
            <a:r>
              <a:rPr lang="ro-RO"/>
              <a:t>deu), cât și de Ion Creanga, Ion Luca Caragiale și Ioan Slavici</a:t>
            </a:r>
            <a:r>
              <a:rPr lang="en-US"/>
              <a:t>. A</a:t>
            </a:r>
            <a:r>
              <a:rPr lang="ro-RO"/>
              <a:t>cesta ajunge la maturitate estetică și la o formula originală abia prin oprele lui, Liviu Rebreanu, George Călinescu și Marin Preda.</a:t>
            </a:r>
          </a:p>
        </p:txBody>
      </p:sp>
    </p:spTree>
    <p:extLst>
      <p:ext uri="{BB962C8B-B14F-4D97-AF65-F5344CB8AC3E}">
        <p14:creationId xmlns:p14="http://schemas.microsoft.com/office/powerpoint/2010/main" val="3084397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A137-2410-437D-97F0-AED8B4E75F2A}"/>
              </a:ext>
            </a:extLst>
          </p:cNvPr>
          <p:cNvSpPr>
            <a:spLocks noGrp="1"/>
          </p:cNvSpPr>
          <p:nvPr>
            <p:ph type="title"/>
          </p:nvPr>
        </p:nvSpPr>
        <p:spPr/>
        <p:txBody>
          <a:bodyPr/>
          <a:lstStyle/>
          <a:p>
            <a:r>
              <a:rPr lang="ro-RO"/>
              <a:t>Reprezentanți</a:t>
            </a:r>
            <a:endParaRPr lang="en-US"/>
          </a:p>
        </p:txBody>
      </p:sp>
      <p:sp>
        <p:nvSpPr>
          <p:cNvPr id="3" name="Text Placeholder 2">
            <a:extLst>
              <a:ext uri="{FF2B5EF4-FFF2-40B4-BE49-F238E27FC236}">
                <a16:creationId xmlns:a16="http://schemas.microsoft.com/office/drawing/2014/main" id="{420FF79D-31A6-4F82-937D-95A6EF6D19DA}"/>
              </a:ext>
            </a:extLst>
          </p:cNvPr>
          <p:cNvSpPr>
            <a:spLocks noGrp="1"/>
          </p:cNvSpPr>
          <p:nvPr>
            <p:ph type="body" idx="1"/>
          </p:nvPr>
        </p:nvSpPr>
        <p:spPr/>
        <p:txBody>
          <a:bodyPr/>
          <a:lstStyle/>
          <a:p>
            <a:pPr lvl="0"/>
            <a:r>
              <a:rPr lang="ro-RO" b="1"/>
              <a:t>Franţa</a:t>
            </a:r>
            <a:r>
              <a:rPr lang="ro-RO"/>
              <a:t>: Stendhal (</a:t>
            </a:r>
            <a:r>
              <a:rPr lang="ro-RO" i="1"/>
              <a:t>Roşu şi negru, Mănăstirea din Parma</a:t>
            </a:r>
            <a:r>
              <a:rPr lang="ro-RO"/>
              <a:t>), Balzac (</a:t>
            </a:r>
            <a:r>
              <a:rPr lang="ro-RO" i="1"/>
              <a:t>Comedia umană, Moş Goriot, Eugenie Grandet</a:t>
            </a:r>
            <a:r>
              <a:rPr lang="ro-RO"/>
              <a:t>), Gustave Flaubert (</a:t>
            </a:r>
            <a:r>
              <a:rPr lang="ro-RO" i="1"/>
              <a:t>Madame Bovary</a:t>
            </a:r>
            <a:r>
              <a:rPr lang="ro-RO"/>
              <a:t>)</a:t>
            </a:r>
            <a:r>
              <a:rPr lang="en-US"/>
              <a:t>;</a:t>
            </a:r>
          </a:p>
          <a:p>
            <a:pPr lvl="0"/>
            <a:r>
              <a:rPr lang="ro-RO" b="1"/>
              <a:t>Anglia</a:t>
            </a:r>
            <a:r>
              <a:rPr lang="ro-RO"/>
              <a:t>: Charkes Dickens (</a:t>
            </a:r>
            <a:r>
              <a:rPr lang="ro-RO" i="1"/>
              <a:t>Marile speranţe, Davis Copperfield)</a:t>
            </a:r>
            <a:r>
              <a:rPr lang="ro-RO"/>
              <a:t>, Surorile Brönte (</a:t>
            </a:r>
            <a:r>
              <a:rPr lang="ro-RO" i="1"/>
              <a:t>Emily, Charlotte</a:t>
            </a:r>
            <a:r>
              <a:rPr lang="ro-RO"/>
              <a:t>), George Eliot</a:t>
            </a:r>
            <a:r>
              <a:rPr lang="en-US"/>
              <a:t>;</a:t>
            </a:r>
          </a:p>
          <a:p>
            <a:pPr lvl="0"/>
            <a:r>
              <a:rPr lang="ro-RO" b="1"/>
              <a:t>Rusia</a:t>
            </a:r>
            <a:r>
              <a:rPr lang="ro-RO"/>
              <a:t>: Gogol, Dostoievski, Tolstoi, Cehov</a:t>
            </a:r>
            <a:r>
              <a:rPr lang="en-US"/>
              <a:t>;</a:t>
            </a:r>
          </a:p>
          <a:p>
            <a:pPr lvl="0"/>
            <a:r>
              <a:rPr lang="ro-RO" b="1"/>
              <a:t>Norvegia</a:t>
            </a:r>
            <a:r>
              <a:rPr lang="ro-RO"/>
              <a:t>: Henrik Ibsen</a:t>
            </a:r>
            <a:r>
              <a:rPr lang="en-US"/>
              <a:t>;</a:t>
            </a:r>
          </a:p>
          <a:p>
            <a:pPr lvl="0"/>
            <a:r>
              <a:rPr lang="ro-RO" b="1"/>
              <a:t>America</a:t>
            </a:r>
            <a:r>
              <a:rPr lang="ro-RO"/>
              <a:t>: Mark Twain</a:t>
            </a:r>
            <a:r>
              <a:rPr lang="en-US"/>
              <a:t>;</a:t>
            </a:r>
          </a:p>
          <a:p>
            <a:pPr lvl="0"/>
            <a:r>
              <a:rPr lang="ro-RO" b="1"/>
              <a:t>România</a:t>
            </a:r>
            <a:r>
              <a:rPr lang="ro-RO"/>
              <a:t>: Creangă, Nicolae Filimon, Caragiale, Slavici, Rebreanu, George Călinescu (</a:t>
            </a:r>
            <a:r>
              <a:rPr lang="en-US" i="1"/>
              <a:t>Cartea nunţii</a:t>
            </a:r>
            <a:r>
              <a:rPr lang="ro-RO" i="1"/>
              <a:t>,</a:t>
            </a:r>
            <a:r>
              <a:rPr lang="en-US"/>
              <a:t> </a:t>
            </a:r>
            <a:r>
              <a:rPr lang="en-US" i="1"/>
              <a:t>Enigma Otiliei</a:t>
            </a:r>
            <a:r>
              <a:rPr lang="ro-RO"/>
              <a:t>), Marin Preda.</a:t>
            </a:r>
            <a:endParaRPr lang="en-US"/>
          </a:p>
          <a:p>
            <a:endParaRPr lang="en-US"/>
          </a:p>
        </p:txBody>
      </p:sp>
      <p:sp>
        <p:nvSpPr>
          <p:cNvPr id="4" name="Slide Number Placeholder 3">
            <a:extLst>
              <a:ext uri="{FF2B5EF4-FFF2-40B4-BE49-F238E27FC236}">
                <a16:creationId xmlns:a16="http://schemas.microsoft.com/office/drawing/2014/main" id="{83FBB159-196F-425D-A3FE-B64C21FD00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Google Shape;211;p28">
            <a:extLst>
              <a:ext uri="{FF2B5EF4-FFF2-40B4-BE49-F238E27FC236}">
                <a16:creationId xmlns:a16="http://schemas.microsoft.com/office/drawing/2014/main" id="{92041ACE-7F38-4D3F-83D8-223929002EF1}"/>
              </a:ext>
            </a:extLst>
          </p:cNvPr>
          <p:cNvSpPr/>
          <p:nvPr/>
        </p:nvSpPr>
        <p:spPr>
          <a:xfrm rot="5032241">
            <a:off x="1414890" y="4523560"/>
            <a:ext cx="482039" cy="486823"/>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6CC2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4;p36">
            <a:extLst>
              <a:ext uri="{FF2B5EF4-FFF2-40B4-BE49-F238E27FC236}">
                <a16:creationId xmlns:a16="http://schemas.microsoft.com/office/drawing/2014/main" id="{EBF9F85B-69D6-47E4-B9A6-72DBC325189F}"/>
              </a:ext>
            </a:extLst>
          </p:cNvPr>
          <p:cNvSpPr/>
          <p:nvPr/>
        </p:nvSpPr>
        <p:spPr>
          <a:xfrm rot="21119289">
            <a:off x="675242" y="1175802"/>
            <a:ext cx="535509" cy="531263"/>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7;p36">
            <a:extLst>
              <a:ext uri="{FF2B5EF4-FFF2-40B4-BE49-F238E27FC236}">
                <a16:creationId xmlns:a16="http://schemas.microsoft.com/office/drawing/2014/main" id="{79B0784A-C237-4488-A6E0-72F18C0FB906}"/>
              </a:ext>
            </a:extLst>
          </p:cNvPr>
          <p:cNvSpPr/>
          <p:nvPr/>
        </p:nvSpPr>
        <p:spPr>
          <a:xfrm rot="423025">
            <a:off x="8286100" y="1505039"/>
            <a:ext cx="535509" cy="53126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0;p36">
            <a:extLst>
              <a:ext uri="{FF2B5EF4-FFF2-40B4-BE49-F238E27FC236}">
                <a16:creationId xmlns:a16="http://schemas.microsoft.com/office/drawing/2014/main" id="{7FFA850F-0616-4715-BEDF-B32544D28F08}"/>
              </a:ext>
            </a:extLst>
          </p:cNvPr>
          <p:cNvSpPr/>
          <p:nvPr/>
        </p:nvSpPr>
        <p:spPr>
          <a:xfrm>
            <a:off x="6930637" y="3064829"/>
            <a:ext cx="535508" cy="531262"/>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85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0"/>
          <p:cNvPicPr preferRelativeResize="0"/>
          <p:nvPr/>
        </p:nvPicPr>
        <p:blipFill>
          <a:blip r:embed="rId3"/>
          <a:stretch>
            <a:fillRect/>
          </a:stretch>
        </p:blipFill>
        <p:spPr>
          <a:xfrm>
            <a:off x="5164227" y="944223"/>
            <a:ext cx="3137548" cy="3101100"/>
          </a:xfrm>
          <a:prstGeom prst="ellipse">
            <a:avLst/>
          </a:prstGeom>
          <a:blipFill>
            <a:blip r:embed="rId3"/>
            <a:stretch>
              <a:fillRect/>
            </a:stretch>
          </a:blipFill>
          <a:ln>
            <a:noFill/>
          </a:ln>
        </p:spPr>
      </p:pic>
      <p:sp>
        <p:nvSpPr>
          <p:cNvPr id="116" name="Google Shape;116;p20"/>
          <p:cNvSpPr txBox="1">
            <a:spLocks noGrp="1"/>
          </p:cNvSpPr>
          <p:nvPr>
            <p:ph type="title"/>
          </p:nvPr>
        </p:nvSpPr>
        <p:spPr>
          <a:xfrm>
            <a:off x="1411775" y="1160001"/>
            <a:ext cx="32007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a:t>George C</a:t>
            </a:r>
            <a:r>
              <a:rPr lang="ro-RO" sz="4400"/>
              <a:t>ălinescu</a:t>
            </a:r>
            <a:endParaRPr sz="4400"/>
          </a:p>
        </p:txBody>
      </p:sp>
      <p:sp>
        <p:nvSpPr>
          <p:cNvPr id="117" name="Google Shape;117;p20"/>
          <p:cNvSpPr txBox="1">
            <a:spLocks noGrp="1"/>
          </p:cNvSpPr>
          <p:nvPr>
            <p:ph type="body" idx="1"/>
          </p:nvPr>
        </p:nvSpPr>
        <p:spPr>
          <a:xfrm>
            <a:off x="1411775" y="2266950"/>
            <a:ext cx="3200700" cy="1686000"/>
          </a:xfrm>
          <a:prstGeom prst="rect">
            <a:avLst/>
          </a:prstGeom>
        </p:spPr>
        <p:txBody>
          <a:bodyPr spcFirstLastPara="1" wrap="square" lIns="0" tIns="0" rIns="0" bIns="0" anchor="t" anchorCtr="0">
            <a:noAutofit/>
          </a:bodyPr>
          <a:lstStyle/>
          <a:p>
            <a:pPr marL="0" lvl="0" indent="0">
              <a:buNone/>
            </a:pPr>
            <a:r>
              <a:rPr lang="en-US"/>
              <a:t>Publicat în 1938, romanul</a:t>
            </a:r>
            <a:r>
              <a:rPr lang="ro-RO"/>
              <a:t> realist</a:t>
            </a:r>
            <a:r>
              <a:rPr lang="en-US"/>
              <a:t> “Enigma Otiliei” este menit să ilustreze convingerile teoretice ale lui George Călinescu.</a:t>
            </a:r>
            <a:endParaRPr/>
          </a:p>
        </p:txBody>
      </p:sp>
      <p:sp>
        <p:nvSpPr>
          <p:cNvPr id="118" name="Google Shape;118;p20"/>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19" name="Google Shape;119;p20"/>
          <p:cNvSpPr/>
          <p:nvPr/>
        </p:nvSpPr>
        <p:spPr>
          <a:xfrm>
            <a:off x="5164227" y="855200"/>
            <a:ext cx="3137548" cy="3193132"/>
          </a:xfrm>
          <a:custGeom>
            <a:avLst/>
            <a:gdLst/>
            <a:ahLst/>
            <a:cxnLst/>
            <a:rect l="l" t="t" r="r" b="b"/>
            <a:pathLst>
              <a:path w="112467" h="112365" extrusionOk="0">
                <a:moveTo>
                  <a:pt x="54460" y="1136"/>
                </a:moveTo>
                <a:cubicBezTo>
                  <a:pt x="35793" y="-1735"/>
                  <a:pt x="15333" y="13334"/>
                  <a:pt x="5323" y="29350"/>
                </a:cubicBezTo>
                <a:cubicBezTo>
                  <a:pt x="213" y="37526"/>
                  <a:pt x="-796" y="48336"/>
                  <a:pt x="568" y="57881"/>
                </a:cubicBezTo>
                <a:cubicBezTo>
                  <a:pt x="1526" y="64589"/>
                  <a:pt x="-833" y="71942"/>
                  <a:pt x="1836" y="78170"/>
                </a:cubicBezTo>
                <a:cubicBezTo>
                  <a:pt x="11554" y="100844"/>
                  <a:pt x="43353" y="115262"/>
                  <a:pt x="67774" y="111773"/>
                </a:cubicBezTo>
                <a:cubicBezTo>
                  <a:pt x="74600" y="110798"/>
                  <a:pt x="83333" y="111682"/>
                  <a:pt x="87746" y="106384"/>
                </a:cubicBezTo>
                <a:cubicBezTo>
                  <a:pt x="96395" y="96000"/>
                  <a:pt x="104844" y="85184"/>
                  <a:pt x="110888" y="73097"/>
                </a:cubicBezTo>
                <a:cubicBezTo>
                  <a:pt x="113400" y="68074"/>
                  <a:pt x="112156" y="61912"/>
                  <a:pt x="112156" y="56296"/>
                </a:cubicBezTo>
                <a:cubicBezTo>
                  <a:pt x="112156" y="50475"/>
                  <a:pt x="113249" y="44310"/>
                  <a:pt x="111205" y="38860"/>
                </a:cubicBezTo>
                <a:cubicBezTo>
                  <a:pt x="102249" y="14978"/>
                  <a:pt x="69377" y="-5050"/>
                  <a:pt x="44632" y="1136"/>
                </a:cubicBezTo>
                <a:cubicBezTo>
                  <a:pt x="36721" y="3114"/>
                  <a:pt x="29975" y="8595"/>
                  <a:pt x="23710" y="13816"/>
                </a:cubicBezTo>
                <a:cubicBezTo>
                  <a:pt x="19051" y="17698"/>
                  <a:pt x="13087" y="20598"/>
                  <a:pt x="10078" y="25863"/>
                </a:cubicBezTo>
                <a:cubicBezTo>
                  <a:pt x="1254" y="41306"/>
                  <a:pt x="-2203" y="61931"/>
                  <a:pt x="3421" y="78804"/>
                </a:cubicBezTo>
                <a:cubicBezTo>
                  <a:pt x="8956" y="95410"/>
                  <a:pt x="29235" y="104992"/>
                  <a:pt x="46217" y="109237"/>
                </a:cubicBezTo>
                <a:cubicBezTo>
                  <a:pt x="51526" y="110564"/>
                  <a:pt x="56987" y="112990"/>
                  <a:pt x="62385" y="112090"/>
                </a:cubicBezTo>
                <a:cubicBezTo>
                  <a:pt x="72818" y="110351"/>
                  <a:pt x="83608" y="106967"/>
                  <a:pt x="91867" y="100360"/>
                </a:cubicBezTo>
                <a:cubicBezTo>
                  <a:pt x="107236" y="88065"/>
                  <a:pt x="113500" y="63662"/>
                  <a:pt x="110254" y="44249"/>
                </a:cubicBezTo>
                <a:cubicBezTo>
                  <a:pt x="107962" y="30539"/>
                  <a:pt x="99235" y="17428"/>
                  <a:pt x="88380" y="8744"/>
                </a:cubicBezTo>
                <a:cubicBezTo>
                  <a:pt x="84491" y="5633"/>
                  <a:pt x="78903" y="5674"/>
                  <a:pt x="74114" y="4306"/>
                </a:cubicBezTo>
                <a:cubicBezTo>
                  <a:pt x="61717" y="764"/>
                  <a:pt x="46971" y="-826"/>
                  <a:pt x="35439" y="4940"/>
                </a:cubicBezTo>
                <a:cubicBezTo>
                  <a:pt x="23658" y="10831"/>
                  <a:pt x="15271" y="21938"/>
                  <a:pt x="5957" y="31252"/>
                </a:cubicBezTo>
              </a:path>
            </a:pathLst>
          </a:custGeom>
          <a:noFill/>
          <a:ln w="9525" cap="flat" cmpd="sng">
            <a:solidFill>
              <a:srgbClr val="1C4587"/>
            </a:solidFill>
            <a:prstDash val="lgDash"/>
            <a:round/>
            <a:headEnd type="none" w="med" len="med"/>
            <a:tailEnd type="none" w="med" len="med"/>
          </a:ln>
        </p:spPr>
      </p:sp>
    </p:spTree>
    <p:extLst>
      <p:ext uri="{BB962C8B-B14F-4D97-AF65-F5344CB8AC3E}">
        <p14:creationId xmlns:p14="http://schemas.microsoft.com/office/powerpoint/2010/main" val="313664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60" name="Google Shape;260;p33"/>
          <p:cNvSpPr txBox="1">
            <a:spLocks noGrp="1"/>
          </p:cNvSpPr>
          <p:nvPr>
            <p:ph type="ctrTitle" idx="4294967295"/>
          </p:nvPr>
        </p:nvSpPr>
        <p:spPr>
          <a:xfrm>
            <a:off x="2204138" y="1028875"/>
            <a:ext cx="1411500" cy="687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ro-RO" sz="4800"/>
              <a:t>SFÂRȘIT!</a:t>
            </a:r>
            <a:endParaRPr sz="4800"/>
          </a:p>
        </p:txBody>
      </p:sp>
      <p:sp>
        <p:nvSpPr>
          <p:cNvPr id="261" name="Google Shape;261;p33"/>
          <p:cNvSpPr txBox="1">
            <a:spLocks noGrp="1"/>
          </p:cNvSpPr>
          <p:nvPr>
            <p:ph type="subTitle" idx="4294967295"/>
          </p:nvPr>
        </p:nvSpPr>
        <p:spPr>
          <a:xfrm>
            <a:off x="1925050" y="2401975"/>
            <a:ext cx="5354400" cy="1436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o-RO" sz="3600" b="1"/>
              <a:t>Proiect – </a:t>
            </a:r>
            <a:r>
              <a:rPr lang="en-US" sz="3600" b="1"/>
              <a:t>“</a:t>
            </a:r>
            <a:r>
              <a:rPr lang="ro-RO" sz="3600" b="1"/>
              <a:t>Realismul</a:t>
            </a:r>
            <a:r>
              <a:rPr lang="en-US" sz="3600" b="1"/>
              <a:t>” – Rom</a:t>
            </a:r>
            <a:r>
              <a:rPr lang="ro-RO" sz="3600" b="1"/>
              <a:t>ână</a:t>
            </a:r>
          </a:p>
          <a:p>
            <a:pPr marL="0" lvl="0" indent="0" algn="l" rtl="0">
              <a:spcBef>
                <a:spcPts val="0"/>
              </a:spcBef>
              <a:spcAft>
                <a:spcPts val="0"/>
              </a:spcAft>
              <a:buClr>
                <a:schemeClr val="dk1"/>
              </a:buClr>
              <a:buSzPts val="1100"/>
              <a:buFont typeface="Arial"/>
              <a:buNone/>
            </a:pPr>
            <a:r>
              <a:rPr lang="ro-RO"/>
              <a:t>Chanchian Armin Andrei</a:t>
            </a:r>
            <a:endParaRPr lang="en-US" sz="3600" b="1"/>
          </a:p>
        </p:txBody>
      </p:sp>
      <p:sp>
        <p:nvSpPr>
          <p:cNvPr id="262" name="Google Shape;262;p33"/>
          <p:cNvSpPr/>
          <p:nvPr/>
        </p:nvSpPr>
        <p:spPr>
          <a:xfrm>
            <a:off x="1925049" y="547750"/>
            <a:ext cx="2077338" cy="167442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2;p36">
            <a:extLst>
              <a:ext uri="{FF2B5EF4-FFF2-40B4-BE49-F238E27FC236}">
                <a16:creationId xmlns:a16="http://schemas.microsoft.com/office/drawing/2014/main" id="{95823B6D-46BC-41C9-8506-FE993D77F207}"/>
              </a:ext>
            </a:extLst>
          </p:cNvPr>
          <p:cNvSpPr/>
          <p:nvPr/>
        </p:nvSpPr>
        <p:spPr>
          <a:xfrm>
            <a:off x="1422986" y="2401975"/>
            <a:ext cx="338314" cy="418865"/>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9;p36">
            <a:extLst>
              <a:ext uri="{FF2B5EF4-FFF2-40B4-BE49-F238E27FC236}">
                <a16:creationId xmlns:a16="http://schemas.microsoft.com/office/drawing/2014/main" id="{BC0640C8-8B1E-4806-8A1D-DCBCE5422435}"/>
              </a:ext>
            </a:extLst>
          </p:cNvPr>
          <p:cNvSpPr/>
          <p:nvPr/>
        </p:nvSpPr>
        <p:spPr>
          <a:xfrm>
            <a:off x="1446419" y="2953605"/>
            <a:ext cx="314881" cy="333439"/>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9;p17">
            <a:extLst>
              <a:ext uri="{FF2B5EF4-FFF2-40B4-BE49-F238E27FC236}">
                <a16:creationId xmlns:a16="http://schemas.microsoft.com/office/drawing/2014/main" id="{DD643955-2942-4245-A138-D63D17DF9D6D}"/>
              </a:ext>
            </a:extLst>
          </p:cNvPr>
          <p:cNvSpPr/>
          <p:nvPr/>
        </p:nvSpPr>
        <p:spPr>
          <a:xfrm>
            <a:off x="7115108" y="2222172"/>
            <a:ext cx="1693301" cy="1715846"/>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8" name="Google Shape;90;p17">
            <a:extLst>
              <a:ext uri="{FF2B5EF4-FFF2-40B4-BE49-F238E27FC236}">
                <a16:creationId xmlns:a16="http://schemas.microsoft.com/office/drawing/2014/main" id="{3B780C51-FB8E-4F1A-8A09-471FB283D018}"/>
              </a:ext>
            </a:extLst>
          </p:cNvPr>
          <p:cNvSpPr/>
          <p:nvPr/>
        </p:nvSpPr>
        <p:spPr>
          <a:xfrm rot="1472978">
            <a:off x="5575544" y="3078878"/>
            <a:ext cx="989994" cy="964323"/>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9" name="Google Shape;91;p17">
            <a:extLst>
              <a:ext uri="{FF2B5EF4-FFF2-40B4-BE49-F238E27FC236}">
                <a16:creationId xmlns:a16="http://schemas.microsoft.com/office/drawing/2014/main" id="{4BD8FB74-A880-4FEB-AE23-E3134C2F9443}"/>
              </a:ext>
            </a:extLst>
          </p:cNvPr>
          <p:cNvSpPr/>
          <p:nvPr/>
        </p:nvSpPr>
        <p:spPr>
          <a:xfrm>
            <a:off x="6787608" y="2058199"/>
            <a:ext cx="433447" cy="421199"/>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0" name="Google Shape;92;p17">
            <a:extLst>
              <a:ext uri="{FF2B5EF4-FFF2-40B4-BE49-F238E27FC236}">
                <a16:creationId xmlns:a16="http://schemas.microsoft.com/office/drawing/2014/main" id="{8B97C6DC-B9B9-4FDA-82CE-70D40374341A}"/>
              </a:ext>
            </a:extLst>
          </p:cNvPr>
          <p:cNvSpPr/>
          <p:nvPr/>
        </p:nvSpPr>
        <p:spPr>
          <a:xfrm rot="2487249">
            <a:off x="6508866" y="3969295"/>
            <a:ext cx="308371" cy="299658"/>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9" name="Google Shape;362;p36">
            <a:extLst>
              <a:ext uri="{FF2B5EF4-FFF2-40B4-BE49-F238E27FC236}">
                <a16:creationId xmlns:a16="http://schemas.microsoft.com/office/drawing/2014/main" id="{E4FA068B-CE42-40A9-A905-C6CDAC46B875}"/>
              </a:ext>
            </a:extLst>
          </p:cNvPr>
          <p:cNvSpPr/>
          <p:nvPr/>
        </p:nvSpPr>
        <p:spPr>
          <a:xfrm>
            <a:off x="529366" y="3507392"/>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3;p36">
            <a:extLst>
              <a:ext uri="{FF2B5EF4-FFF2-40B4-BE49-F238E27FC236}">
                <a16:creationId xmlns:a16="http://schemas.microsoft.com/office/drawing/2014/main" id="{5072A330-3DDE-43E4-B5B1-5CA23A3167E2}"/>
              </a:ext>
            </a:extLst>
          </p:cNvPr>
          <p:cNvSpPr/>
          <p:nvPr/>
        </p:nvSpPr>
        <p:spPr>
          <a:xfrm>
            <a:off x="1422986" y="3507382"/>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4;p36">
            <a:extLst>
              <a:ext uri="{FF2B5EF4-FFF2-40B4-BE49-F238E27FC236}">
                <a16:creationId xmlns:a16="http://schemas.microsoft.com/office/drawing/2014/main" id="{54CE4BA9-98DD-4AC6-96EA-CC40BE038712}"/>
              </a:ext>
            </a:extLst>
          </p:cNvPr>
          <p:cNvSpPr/>
          <p:nvPr/>
        </p:nvSpPr>
        <p:spPr>
          <a:xfrm>
            <a:off x="714082" y="3718246"/>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5;p36">
            <a:extLst>
              <a:ext uri="{FF2B5EF4-FFF2-40B4-BE49-F238E27FC236}">
                <a16:creationId xmlns:a16="http://schemas.microsoft.com/office/drawing/2014/main" id="{9813773B-E664-4FC9-8F0F-2E1ADB8C2034}"/>
              </a:ext>
            </a:extLst>
          </p:cNvPr>
          <p:cNvSpPr/>
          <p:nvPr/>
        </p:nvSpPr>
        <p:spPr>
          <a:xfrm>
            <a:off x="1868221" y="4015643"/>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ctrTitle"/>
          </p:nvPr>
        </p:nvSpPr>
        <p:spPr>
          <a:xfrm>
            <a:off x="1519100" y="1142662"/>
            <a:ext cx="6939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1.</a:t>
            </a:r>
            <a:r>
              <a:rPr lang="en-US"/>
              <a:t>Despre realism</a:t>
            </a:r>
            <a:endParaRPr/>
          </a:p>
        </p:txBody>
      </p:sp>
      <p:sp>
        <p:nvSpPr>
          <p:cNvPr id="76" name="Google Shape;76;p15"/>
          <p:cNvSpPr txBox="1">
            <a:spLocks noGrp="1"/>
          </p:cNvSpPr>
          <p:nvPr>
            <p:ph type="subTitle" idx="1"/>
          </p:nvPr>
        </p:nvSpPr>
        <p:spPr>
          <a:xfrm>
            <a:off x="1519100" y="2279990"/>
            <a:ext cx="69390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Originea </a:t>
            </a:r>
            <a:r>
              <a:rPr lang="ro-RO"/>
              <a:t>și fundamentul</a:t>
            </a:r>
            <a:endParaRPr/>
          </a:p>
        </p:txBody>
      </p:sp>
    </p:spTree>
    <p:extLst>
      <p:ext uri="{BB962C8B-B14F-4D97-AF65-F5344CB8AC3E}">
        <p14:creationId xmlns:p14="http://schemas.microsoft.com/office/powerpoint/2010/main" val="12642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1387000" y="1933200"/>
            <a:ext cx="6241500" cy="819900"/>
          </a:xfrm>
          <a:prstGeom prst="rect">
            <a:avLst/>
          </a:prstGeom>
        </p:spPr>
        <p:txBody>
          <a:bodyPr spcFirstLastPara="1" wrap="square" lIns="0" tIns="0" rIns="0" bIns="0" anchor="ctr" anchorCtr="0">
            <a:noAutofit/>
          </a:bodyPr>
          <a:lstStyle/>
          <a:p>
            <a:pPr marL="0" lvl="0" indent="0">
              <a:buNone/>
            </a:pPr>
            <a:r>
              <a:rPr lang="en"/>
              <a:t>“</a:t>
            </a:r>
            <a:r>
              <a:rPr lang="en-US"/>
              <a:t>Realismul se defineşte prin grija de a descoperi, de a revela o realitate pe care</a:t>
            </a:r>
            <a:r>
              <a:rPr lang="ro-RO"/>
              <a:t> </a:t>
            </a:r>
            <a:r>
              <a:rPr lang="en-US"/>
              <a:t>romantismul a evitat-o sau a travestit-o.</a:t>
            </a:r>
            <a:r>
              <a:rPr lang="en"/>
              <a:t>”</a:t>
            </a:r>
          </a:p>
        </p:txBody>
      </p:sp>
      <p:sp>
        <p:nvSpPr>
          <p:cNvPr id="82" name="Google Shape;82;p16"/>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Google Shape;81;p16">
            <a:extLst>
              <a:ext uri="{FF2B5EF4-FFF2-40B4-BE49-F238E27FC236}">
                <a16:creationId xmlns:a16="http://schemas.microsoft.com/office/drawing/2014/main" id="{5606B4CB-279C-44CA-AB60-26A29F505D00}"/>
              </a:ext>
            </a:extLst>
          </p:cNvPr>
          <p:cNvSpPr txBox="1">
            <a:spLocks/>
          </p:cNvSpPr>
          <p:nvPr/>
        </p:nvSpPr>
        <p:spPr>
          <a:xfrm>
            <a:off x="5871739" y="3632484"/>
            <a:ext cx="2806995" cy="819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501650" algn="l" rtl="0">
              <a:lnSpc>
                <a:spcPct val="100000"/>
              </a:lnSpc>
              <a:spcBef>
                <a:spcPts val="0"/>
              </a:spcBef>
              <a:spcAft>
                <a:spcPts val="0"/>
              </a:spcAft>
              <a:buClr>
                <a:srgbClr val="1C4587"/>
              </a:buClr>
              <a:buSzPts val="4300"/>
              <a:buFont typeface="Caveat"/>
              <a:buChar char="•"/>
              <a:defRPr sz="4300" b="0" i="0" u="none" strike="noStrike" cap="none">
                <a:solidFill>
                  <a:srgbClr val="1C4587"/>
                </a:solidFill>
                <a:latin typeface="Caveat"/>
                <a:ea typeface="Caveat"/>
                <a:cs typeface="Caveat"/>
                <a:sym typeface="Caveat"/>
              </a:defRPr>
            </a:lvl1pPr>
            <a:lvl2pPr marL="914400" marR="0" lvl="1" indent="-501650" algn="l" rtl="0">
              <a:lnSpc>
                <a:spcPct val="100000"/>
              </a:lnSpc>
              <a:spcBef>
                <a:spcPts val="0"/>
              </a:spcBef>
              <a:spcAft>
                <a:spcPts val="0"/>
              </a:spcAft>
              <a:buClr>
                <a:srgbClr val="1C4587"/>
              </a:buClr>
              <a:buSzPts val="4300"/>
              <a:buFont typeface="Caveat"/>
              <a:buChar char="•"/>
              <a:defRPr sz="4300" b="0" i="0" u="none" strike="noStrike" cap="none">
                <a:solidFill>
                  <a:srgbClr val="1C4587"/>
                </a:solidFill>
                <a:latin typeface="Caveat"/>
                <a:ea typeface="Caveat"/>
                <a:cs typeface="Caveat"/>
                <a:sym typeface="Caveat"/>
              </a:defRPr>
            </a:lvl2pPr>
            <a:lvl3pPr marL="1371600" marR="0" lvl="2" indent="-501650" algn="l" rtl="0">
              <a:lnSpc>
                <a:spcPct val="100000"/>
              </a:lnSpc>
              <a:spcBef>
                <a:spcPts val="0"/>
              </a:spcBef>
              <a:spcAft>
                <a:spcPts val="0"/>
              </a:spcAft>
              <a:buClr>
                <a:srgbClr val="1C4587"/>
              </a:buClr>
              <a:buSzPts val="4300"/>
              <a:buFont typeface="Caveat"/>
              <a:buChar char="•"/>
              <a:defRPr sz="4300" b="0" i="0" u="none" strike="noStrike" cap="none">
                <a:solidFill>
                  <a:srgbClr val="1C4587"/>
                </a:solidFill>
                <a:latin typeface="Caveat"/>
                <a:ea typeface="Caveat"/>
                <a:cs typeface="Caveat"/>
                <a:sym typeface="Caveat"/>
              </a:defRPr>
            </a:lvl3pPr>
            <a:lvl4pPr marL="1828800" marR="0" lvl="3" indent="-501650" algn="l" rtl="0">
              <a:lnSpc>
                <a:spcPct val="100000"/>
              </a:lnSpc>
              <a:spcBef>
                <a:spcPts val="0"/>
              </a:spcBef>
              <a:spcAft>
                <a:spcPts val="0"/>
              </a:spcAft>
              <a:buClr>
                <a:srgbClr val="1C4587"/>
              </a:buClr>
              <a:buSzPts val="4300"/>
              <a:buFont typeface="Caveat"/>
              <a:buChar char="•"/>
              <a:defRPr sz="4300" b="0" i="0" u="none" strike="noStrike" cap="none">
                <a:solidFill>
                  <a:srgbClr val="1C4587"/>
                </a:solidFill>
                <a:latin typeface="Caveat"/>
                <a:ea typeface="Caveat"/>
                <a:cs typeface="Caveat"/>
                <a:sym typeface="Caveat"/>
              </a:defRPr>
            </a:lvl4pPr>
            <a:lvl5pPr marL="2286000" marR="0" lvl="4" indent="-501650" algn="l" rtl="0">
              <a:lnSpc>
                <a:spcPct val="100000"/>
              </a:lnSpc>
              <a:spcBef>
                <a:spcPts val="0"/>
              </a:spcBef>
              <a:spcAft>
                <a:spcPts val="0"/>
              </a:spcAft>
              <a:buClr>
                <a:srgbClr val="1C4587"/>
              </a:buClr>
              <a:buSzPts val="4300"/>
              <a:buFont typeface="Caveat"/>
              <a:buChar char="•"/>
              <a:defRPr sz="4300" b="0" i="0" u="none" strike="noStrike" cap="none">
                <a:solidFill>
                  <a:srgbClr val="1C4587"/>
                </a:solidFill>
                <a:latin typeface="Caveat"/>
                <a:ea typeface="Caveat"/>
                <a:cs typeface="Caveat"/>
                <a:sym typeface="Caveat"/>
              </a:defRPr>
            </a:lvl5pPr>
            <a:lvl6pPr marL="2743200" marR="0" lvl="5" indent="-501650" algn="l" rtl="0">
              <a:lnSpc>
                <a:spcPct val="100000"/>
              </a:lnSpc>
              <a:spcBef>
                <a:spcPts val="0"/>
              </a:spcBef>
              <a:spcAft>
                <a:spcPts val="0"/>
              </a:spcAft>
              <a:buClr>
                <a:srgbClr val="1C4587"/>
              </a:buClr>
              <a:buSzPts val="4300"/>
              <a:buFont typeface="Caveat"/>
              <a:buChar char="•"/>
              <a:defRPr sz="4300" b="0" i="0" u="none" strike="noStrike" cap="none">
                <a:solidFill>
                  <a:srgbClr val="1C4587"/>
                </a:solidFill>
                <a:latin typeface="Caveat"/>
                <a:ea typeface="Caveat"/>
                <a:cs typeface="Caveat"/>
                <a:sym typeface="Caveat"/>
              </a:defRPr>
            </a:lvl6pPr>
            <a:lvl7pPr marL="3200400" marR="0" lvl="6" indent="-501650" algn="l" rtl="0">
              <a:lnSpc>
                <a:spcPct val="100000"/>
              </a:lnSpc>
              <a:spcBef>
                <a:spcPts val="0"/>
              </a:spcBef>
              <a:spcAft>
                <a:spcPts val="0"/>
              </a:spcAft>
              <a:buClr>
                <a:srgbClr val="1C4587"/>
              </a:buClr>
              <a:buSzPts val="4300"/>
              <a:buFont typeface="Caveat"/>
              <a:buChar char="•"/>
              <a:defRPr sz="4300" b="0" i="0" u="none" strike="noStrike" cap="none">
                <a:solidFill>
                  <a:srgbClr val="1C4587"/>
                </a:solidFill>
                <a:latin typeface="Caveat"/>
                <a:ea typeface="Caveat"/>
                <a:cs typeface="Caveat"/>
                <a:sym typeface="Caveat"/>
              </a:defRPr>
            </a:lvl7pPr>
            <a:lvl8pPr marL="3657600" marR="0" lvl="7" indent="-501650" algn="l" rtl="0">
              <a:lnSpc>
                <a:spcPct val="100000"/>
              </a:lnSpc>
              <a:spcBef>
                <a:spcPts val="0"/>
              </a:spcBef>
              <a:spcAft>
                <a:spcPts val="0"/>
              </a:spcAft>
              <a:buClr>
                <a:srgbClr val="1C4587"/>
              </a:buClr>
              <a:buSzPts val="4300"/>
              <a:buFont typeface="Caveat"/>
              <a:buChar char="•"/>
              <a:defRPr sz="4300" b="0" i="0" u="none" strike="noStrike" cap="none">
                <a:solidFill>
                  <a:srgbClr val="1C4587"/>
                </a:solidFill>
                <a:latin typeface="Caveat"/>
                <a:ea typeface="Caveat"/>
                <a:cs typeface="Caveat"/>
                <a:sym typeface="Caveat"/>
              </a:defRPr>
            </a:lvl8pPr>
            <a:lvl9pPr marL="4114800" marR="0" lvl="8" indent="-501650" algn="l" rtl="0">
              <a:lnSpc>
                <a:spcPct val="100000"/>
              </a:lnSpc>
              <a:spcBef>
                <a:spcPts val="0"/>
              </a:spcBef>
              <a:spcAft>
                <a:spcPts val="0"/>
              </a:spcAft>
              <a:buClr>
                <a:srgbClr val="1C4587"/>
              </a:buClr>
              <a:buSzPts val="4300"/>
              <a:buFont typeface="Caveat"/>
              <a:buChar char="•"/>
              <a:defRPr sz="4300" b="0" i="0" u="none" strike="noStrike" cap="none">
                <a:solidFill>
                  <a:srgbClr val="1C4587"/>
                </a:solidFill>
                <a:latin typeface="Caveat"/>
                <a:ea typeface="Caveat"/>
                <a:cs typeface="Caveat"/>
                <a:sym typeface="Caveat"/>
              </a:defRPr>
            </a:lvl9pPr>
          </a:lstStyle>
          <a:p>
            <a:pPr marL="0" indent="0">
              <a:buNone/>
            </a:pPr>
            <a:r>
              <a:rPr lang="en-US" sz="3600"/>
              <a:t>~ Gaëtan Picon</a:t>
            </a:r>
            <a:endParaRPr lang="en" sz="3600"/>
          </a:p>
        </p:txBody>
      </p:sp>
    </p:spTree>
    <p:extLst>
      <p:ext uri="{BB962C8B-B14F-4D97-AF65-F5344CB8AC3E}">
        <p14:creationId xmlns:p14="http://schemas.microsoft.com/office/powerpoint/2010/main" val="206461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393F-F9F8-481E-8B98-07AB38081520}"/>
              </a:ext>
            </a:extLst>
          </p:cNvPr>
          <p:cNvSpPr>
            <a:spLocks noGrp="1"/>
          </p:cNvSpPr>
          <p:nvPr>
            <p:ph type="title"/>
          </p:nvPr>
        </p:nvSpPr>
        <p:spPr/>
        <p:txBody>
          <a:bodyPr/>
          <a:lstStyle/>
          <a:p>
            <a:r>
              <a:rPr lang="ro-RO"/>
              <a:t>Termen</a:t>
            </a:r>
            <a:endParaRPr lang="en-US"/>
          </a:p>
        </p:txBody>
      </p:sp>
      <p:sp>
        <p:nvSpPr>
          <p:cNvPr id="3" name="Text Placeholder 2">
            <a:extLst>
              <a:ext uri="{FF2B5EF4-FFF2-40B4-BE49-F238E27FC236}">
                <a16:creationId xmlns:a16="http://schemas.microsoft.com/office/drawing/2014/main" id="{EFB8449B-FDEE-4CD3-BD87-67AA49A85A5D}"/>
              </a:ext>
            </a:extLst>
          </p:cNvPr>
          <p:cNvSpPr>
            <a:spLocks noGrp="1"/>
          </p:cNvSpPr>
          <p:nvPr>
            <p:ph type="body" idx="1"/>
          </p:nvPr>
        </p:nvSpPr>
        <p:spPr>
          <a:xfrm>
            <a:off x="1411775" y="1242973"/>
            <a:ext cx="7273800" cy="3271200"/>
          </a:xfrm>
        </p:spPr>
        <p:txBody>
          <a:bodyPr/>
          <a:lstStyle/>
          <a:p>
            <a:r>
              <a:rPr lang="ro-RO"/>
              <a:t>Deşi </a:t>
            </a:r>
            <a:r>
              <a:rPr lang="ro-RO" b="1"/>
              <a:t>noţiunea de realism </a:t>
            </a:r>
            <a:r>
              <a:rPr lang="ro-RO"/>
              <a:t>a fost folosită încă din 1798 de către scriitorul german Friedrich Schiller, în 1826 când termenul apare în revista </a:t>
            </a:r>
            <a:r>
              <a:rPr lang="ro-RO" i="1"/>
              <a:t>Mercure de France</a:t>
            </a:r>
            <a:r>
              <a:rPr lang="ro-RO"/>
              <a:t>, preocupările teoretice pentru acest curent se semnalează mai târziu. În literatură, realismul este specific prozei (în special romanul) şi dramaturgiei. </a:t>
            </a:r>
          </a:p>
          <a:p>
            <a:endParaRPr lang="ro-RO"/>
          </a:p>
          <a:p>
            <a:r>
              <a:rPr lang="ro-RO"/>
              <a:t>Se poate vorbi de realism , în sens:</a:t>
            </a:r>
          </a:p>
          <a:p>
            <a:pPr marL="1060450" lvl="1" indent="-514350">
              <a:buFont typeface="+mj-lt"/>
              <a:buAutoNum type="romanLcPeriod"/>
            </a:pPr>
            <a:r>
              <a:rPr lang="ro-RO"/>
              <a:t>Larg, referitor la operele literare care exprimă o anumită atitudine faţă de lume, o raportare la realitate şi o transfigurare a acesteia.</a:t>
            </a:r>
          </a:p>
          <a:p>
            <a:pPr marL="1060450" lvl="1" indent="-514350">
              <a:buFont typeface="+mj-lt"/>
              <a:buAutoNum type="romanLcPeriod"/>
            </a:pPr>
            <a:r>
              <a:rPr lang="ro-RO"/>
              <a:t>Restrâns, ca despre un curent literar.</a:t>
            </a:r>
          </a:p>
        </p:txBody>
      </p:sp>
      <p:sp>
        <p:nvSpPr>
          <p:cNvPr id="4" name="Slide Number Placeholder 3">
            <a:extLst>
              <a:ext uri="{FF2B5EF4-FFF2-40B4-BE49-F238E27FC236}">
                <a16:creationId xmlns:a16="http://schemas.microsoft.com/office/drawing/2014/main" id="{F008BAF2-E003-4FFD-B372-E1BD4AB246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91406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92DD7B5-D51B-4883-A89E-1E6DE820F828}"/>
              </a:ext>
            </a:extLst>
          </p:cNvPr>
          <p:cNvSpPr>
            <a:spLocks noGrp="1"/>
          </p:cNvSpPr>
          <p:nvPr>
            <p:ph type="title"/>
          </p:nvPr>
        </p:nvSpPr>
        <p:spPr/>
        <p:txBody>
          <a:bodyPr/>
          <a:lstStyle/>
          <a:p>
            <a:r>
              <a:rPr lang="ro-RO"/>
              <a:t>Definiție</a:t>
            </a:r>
            <a:endParaRPr lang="en-US"/>
          </a:p>
        </p:txBody>
      </p:sp>
      <p:sp>
        <p:nvSpPr>
          <p:cNvPr id="16" name="Text Placeholder 15">
            <a:extLst>
              <a:ext uri="{FF2B5EF4-FFF2-40B4-BE49-F238E27FC236}">
                <a16:creationId xmlns:a16="http://schemas.microsoft.com/office/drawing/2014/main" id="{A7F1812B-3E6E-497B-AB65-18A61F339856}"/>
              </a:ext>
            </a:extLst>
          </p:cNvPr>
          <p:cNvSpPr>
            <a:spLocks noGrp="1"/>
          </p:cNvSpPr>
          <p:nvPr>
            <p:ph type="body" idx="1"/>
          </p:nvPr>
        </p:nvSpPr>
        <p:spPr>
          <a:xfrm>
            <a:off x="1411775" y="1254642"/>
            <a:ext cx="7273800" cy="2923954"/>
          </a:xfrm>
        </p:spPr>
        <p:txBody>
          <a:bodyPr/>
          <a:lstStyle/>
          <a:p>
            <a:r>
              <a:rPr lang="en-US" b="1"/>
              <a:t>Realismul este un curent literar </a:t>
            </a:r>
            <a:r>
              <a:rPr lang="en-US"/>
              <a:t>care a apărut în a doua decadă a secolului XIX-lea,</a:t>
            </a:r>
            <a:r>
              <a:rPr lang="ro-RO"/>
              <a:t> ca reacţie împotriva clasicismului şi romantismului, a</a:t>
            </a:r>
            <a:r>
              <a:rPr lang="en-US"/>
              <a:t>tunci când științele naturii au luat un avânt deosebit. Se caracterizează prin veridicitate, verosimilitate și obiectivitate.</a:t>
            </a:r>
            <a:endParaRPr lang="ro-RO"/>
          </a:p>
          <a:p>
            <a:r>
              <a:rPr lang="ro-RO"/>
              <a:t>Așa cum apare şi în revista Réalisme, „realismul se pronunţă pentru reproducerea exactă, completă şi sinceră a mediului social, a epocii în care se trăieşte, pentru că o atare direcţie de studiu este justificată de raţiune, de necesităţile inteligenţei şi de interesul publicului şi pentru că ea exclude orice minciună, orice mistificare. Această reproducere trebuie aşadar să fie cât mai simplă posibil, în aşa fel încât să fie înţeleasă de toată lumea”.</a:t>
            </a:r>
          </a:p>
          <a:p>
            <a:endParaRPr lang="en-US"/>
          </a:p>
        </p:txBody>
      </p:sp>
      <p:sp>
        <p:nvSpPr>
          <p:cNvPr id="5" name="Slide Number Placeholder 4">
            <a:extLst>
              <a:ext uri="{FF2B5EF4-FFF2-40B4-BE49-F238E27FC236}">
                <a16:creationId xmlns:a16="http://schemas.microsoft.com/office/drawing/2014/main" id="{B2520389-41B6-42B4-8B96-01371B2BC3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0387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208F-6DB5-47C2-B7C6-FC917CE31EB1}"/>
              </a:ext>
            </a:extLst>
          </p:cNvPr>
          <p:cNvSpPr>
            <a:spLocks noGrp="1"/>
          </p:cNvSpPr>
          <p:nvPr>
            <p:ph type="title"/>
          </p:nvPr>
        </p:nvSpPr>
        <p:spPr/>
        <p:txBody>
          <a:bodyPr/>
          <a:lstStyle/>
          <a:p>
            <a:r>
              <a:rPr lang="ro-RO"/>
              <a:t>Condiții social istorice</a:t>
            </a:r>
            <a:endParaRPr lang="en-US"/>
          </a:p>
        </p:txBody>
      </p:sp>
      <p:sp>
        <p:nvSpPr>
          <p:cNvPr id="3" name="Text Placeholder 2">
            <a:extLst>
              <a:ext uri="{FF2B5EF4-FFF2-40B4-BE49-F238E27FC236}">
                <a16:creationId xmlns:a16="http://schemas.microsoft.com/office/drawing/2014/main" id="{D8C1A95D-83E3-45E9-A201-9B7029184ED0}"/>
              </a:ext>
            </a:extLst>
          </p:cNvPr>
          <p:cNvSpPr>
            <a:spLocks noGrp="1"/>
          </p:cNvSpPr>
          <p:nvPr>
            <p:ph type="body" idx="1"/>
          </p:nvPr>
        </p:nvSpPr>
        <p:spPr/>
        <p:txBody>
          <a:bodyPr/>
          <a:lstStyle/>
          <a:p>
            <a:r>
              <a:rPr lang="ro-RO"/>
              <a:t>R</a:t>
            </a:r>
            <a:r>
              <a:rPr lang="en-US"/>
              <a:t>evoluţia industrial</a:t>
            </a:r>
            <a:r>
              <a:rPr lang="ro-RO"/>
              <a:t>ă</a:t>
            </a:r>
            <a:r>
              <a:rPr lang="en-US"/>
              <a:t>;</a:t>
            </a:r>
          </a:p>
          <a:p>
            <a:r>
              <a:rPr lang="ro-RO"/>
              <a:t>S</a:t>
            </a:r>
            <a:r>
              <a:rPr lang="en-US"/>
              <a:t>ursa principală de inspirație este domeniul social</a:t>
            </a:r>
            <a:r>
              <a:rPr lang="ro-RO"/>
              <a:t> </a:t>
            </a:r>
            <a:r>
              <a:rPr lang="en-US"/>
              <a:t>(societatea influențează hotărâtor destinul oamenilor);</a:t>
            </a:r>
          </a:p>
          <a:p>
            <a:r>
              <a:rPr lang="ro-RO"/>
              <a:t>I</a:t>
            </a:r>
            <a:r>
              <a:rPr lang="en-US"/>
              <a:t>ntroducerea în filozofie a pozitivismului, curent promovat de Auguste Comte;</a:t>
            </a:r>
          </a:p>
          <a:p>
            <a:r>
              <a:rPr lang="ro-RO"/>
              <a:t>C</a:t>
            </a:r>
            <a:r>
              <a:rPr lang="en-US"/>
              <a:t>onsolidarea burgheziei în ierarhia socială;</a:t>
            </a:r>
          </a:p>
          <a:p>
            <a:r>
              <a:rPr lang="ro-RO"/>
              <a:t>T</a:t>
            </a:r>
            <a:r>
              <a:rPr lang="en-US"/>
              <a:t>eoria evoluționistă a lui Charles Darwin;</a:t>
            </a:r>
          </a:p>
          <a:p>
            <a:pPr lvl="1"/>
            <a:r>
              <a:rPr lang="en-US"/>
              <a:t>Aceasta afirmă că organismele şi formele de viaţă inferioare au evoluat liniar (lent) către forme superioare;</a:t>
            </a:r>
          </a:p>
          <a:p>
            <a:r>
              <a:rPr lang="en-US"/>
              <a:t>Pauperizarea ţăranilor si obligarea lor să migreze în căutarea de lucru spre aglomerările urbane.</a:t>
            </a:r>
          </a:p>
        </p:txBody>
      </p:sp>
      <p:sp>
        <p:nvSpPr>
          <p:cNvPr id="4" name="Slide Number Placeholder 3">
            <a:extLst>
              <a:ext uri="{FF2B5EF4-FFF2-40B4-BE49-F238E27FC236}">
                <a16:creationId xmlns:a16="http://schemas.microsoft.com/office/drawing/2014/main" id="{ABFB77D3-DE9D-4AD6-8708-6BBD6B9AF3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8649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814B-2967-466F-9EE9-D8FFC05D2DDC}"/>
              </a:ext>
            </a:extLst>
          </p:cNvPr>
          <p:cNvSpPr>
            <a:spLocks noGrp="1"/>
          </p:cNvSpPr>
          <p:nvPr>
            <p:ph type="title"/>
          </p:nvPr>
        </p:nvSpPr>
        <p:spPr/>
        <p:txBody>
          <a:bodyPr/>
          <a:lstStyle/>
          <a:p>
            <a:r>
              <a:rPr lang="en-US"/>
              <a:t>Tr</a:t>
            </a:r>
            <a:r>
              <a:rPr lang="ro-RO"/>
              <a:t>ăsături</a:t>
            </a:r>
            <a:endParaRPr lang="en-US"/>
          </a:p>
        </p:txBody>
      </p:sp>
      <p:sp>
        <p:nvSpPr>
          <p:cNvPr id="3" name="Text Placeholder 2">
            <a:extLst>
              <a:ext uri="{FF2B5EF4-FFF2-40B4-BE49-F238E27FC236}">
                <a16:creationId xmlns:a16="http://schemas.microsoft.com/office/drawing/2014/main" id="{918BCB96-935F-4E90-9906-99D7ED3DBAA3}"/>
              </a:ext>
            </a:extLst>
          </p:cNvPr>
          <p:cNvSpPr>
            <a:spLocks noGrp="1"/>
          </p:cNvSpPr>
          <p:nvPr>
            <p:ph type="body" idx="1"/>
          </p:nvPr>
        </p:nvSpPr>
        <p:spPr/>
        <p:txBody>
          <a:bodyPr/>
          <a:lstStyle/>
          <a:p>
            <a:r>
              <a:rPr lang="en-US" b="1"/>
              <a:t>Reflectarea fidelă a realităţii</a:t>
            </a:r>
            <a:r>
              <a:rPr lang="en-US"/>
              <a:t>: </a:t>
            </a:r>
            <a:r>
              <a:rPr lang="en-US" b="1"/>
              <a:t>veridicitatea</a:t>
            </a:r>
            <a:r>
              <a:rPr lang="en-US"/>
              <a:t> este principiul de bază al realismului. </a:t>
            </a:r>
            <a:r>
              <a:rPr lang="en-US" b="1"/>
              <a:t>Mimesis-ul </a:t>
            </a:r>
            <a:r>
              <a:rPr lang="en-US"/>
              <a:t>(imitarea) are în realism o nouă epocă de glorie. Dacă în clasicism lumea e văzută aşa cum ar trebui să fie, în realism lumea e văzută aşa cum este.</a:t>
            </a:r>
          </a:p>
          <a:p>
            <a:r>
              <a:rPr lang="en-US" b="1"/>
              <a:t>Tematica socială </a:t>
            </a:r>
            <a:r>
              <a:rPr lang="en-US"/>
              <a:t>– societatea e înţeleasă ca un organism viu, dimanic, ca un mediu care explică comportamentul personajelor. </a:t>
            </a:r>
          </a:p>
          <a:p>
            <a:r>
              <a:rPr lang="en-US" b="1"/>
              <a:t>Obiectivitatea</a:t>
            </a:r>
            <a:r>
              <a:rPr lang="en-US"/>
              <a:t> perspectivei narative - autor impersonal, omniscient, omniprezent. Scriitorul trebuie să fie imparţial. Flaubert afirma că „artistul trebuie să fie pentru operă ceea ce este Dumnezeu pentru creaţie; să fie simţit pretutindeni, dar niciodată văzut”.</a:t>
            </a:r>
          </a:p>
        </p:txBody>
      </p:sp>
      <p:sp>
        <p:nvSpPr>
          <p:cNvPr id="4" name="Slide Number Placeholder 3">
            <a:extLst>
              <a:ext uri="{FF2B5EF4-FFF2-40B4-BE49-F238E27FC236}">
                <a16:creationId xmlns:a16="http://schemas.microsoft.com/office/drawing/2014/main" id="{A1C91F1F-B5BE-4F25-A0B1-CA229C2F8D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13962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F9CA1D9-F829-43D5-BF11-E7F162F85469}"/>
              </a:ext>
            </a:extLst>
          </p:cNvPr>
          <p:cNvSpPr>
            <a:spLocks noGrp="1"/>
          </p:cNvSpPr>
          <p:nvPr>
            <p:ph type="body" idx="1"/>
          </p:nvPr>
        </p:nvSpPr>
        <p:spPr>
          <a:xfrm>
            <a:off x="1404934" y="600174"/>
            <a:ext cx="7273800" cy="3943152"/>
          </a:xfrm>
        </p:spPr>
        <p:txBody>
          <a:bodyPr/>
          <a:lstStyle/>
          <a:p>
            <a:r>
              <a:rPr lang="en-US" b="1"/>
              <a:t>Rigoarea observaţiilor </a:t>
            </a:r>
            <a:r>
              <a:rPr lang="en-US"/>
              <a:t>– importanţa </a:t>
            </a:r>
            <a:r>
              <a:rPr lang="en-US" b="1"/>
              <a:t>detaliului </a:t>
            </a:r>
            <a:r>
              <a:rPr lang="en-US"/>
              <a:t>semnificativ.</a:t>
            </a:r>
            <a:r>
              <a:rPr lang="ro-RO"/>
              <a:t> </a:t>
            </a:r>
            <a:r>
              <a:rPr lang="en-US" b="1"/>
              <a:t>Autenticitatea</a:t>
            </a:r>
            <a:r>
              <a:rPr lang="en-US"/>
              <a:t> şi </a:t>
            </a:r>
            <a:r>
              <a:rPr lang="en-US" b="1"/>
              <a:t>veridicitatea</a:t>
            </a:r>
            <a:r>
              <a:rPr lang="en-US"/>
              <a:t> acestor descrieri conferă </a:t>
            </a:r>
            <a:r>
              <a:rPr lang="en-US" b="1"/>
              <a:t>valoare documentară</a:t>
            </a:r>
            <a:r>
              <a:rPr lang="en-US"/>
              <a:t> operelor realiste.</a:t>
            </a:r>
          </a:p>
          <a:p>
            <a:r>
              <a:rPr lang="en-US"/>
              <a:t>Critica aspectelor negative.</a:t>
            </a:r>
          </a:p>
          <a:p>
            <a:r>
              <a:rPr lang="en-US"/>
              <a:t>Lipsa de idealizare.</a:t>
            </a:r>
          </a:p>
          <a:p>
            <a:r>
              <a:rPr lang="en-US"/>
              <a:t>Personaje tipice în împrejurări tipice. Realiştii sunt preocupaţi de </a:t>
            </a:r>
            <a:r>
              <a:rPr lang="en-US" b="1"/>
              <a:t>crearea de tipuri umane</a:t>
            </a:r>
            <a:r>
              <a:rPr lang="en-US"/>
              <a:t>, caracteristice societăţii vremii. Ei nu mai cultivă omul abstract clasic, nici visătorul inadaptat romantic, ci </a:t>
            </a:r>
            <a:r>
              <a:rPr lang="en-US" b="1"/>
              <a:t>omul aievea</a:t>
            </a:r>
            <a:r>
              <a:rPr lang="en-US"/>
              <a:t>. Acesta este structurat sufleteşte în jurul unei pasiuni dominante, la </a:t>
            </a:r>
            <a:r>
              <a:rPr lang="en-US" i="1"/>
              <a:t>faculté maîtresse</a:t>
            </a:r>
            <a:r>
              <a:rPr lang="en-US"/>
              <a:t>. În funcţie de această pasiune, personajul devine tipologic: avarul, arivistul, tiranul etc.</a:t>
            </a:r>
          </a:p>
          <a:p>
            <a:r>
              <a:rPr lang="en-US"/>
              <a:t>Literatura realistă se inspiră exclusiv din prezent. Omul este analizat </a:t>
            </a:r>
            <a:r>
              <a:rPr lang="en-US" i="1"/>
              <a:t>hic et nunc</a:t>
            </a:r>
            <a:r>
              <a:rPr lang="en-US"/>
              <a:t>, utilizându-se metode ştiinţifice de investigare</a:t>
            </a:r>
            <a:r>
              <a:rPr lang="ro-RO"/>
              <a:t>.</a:t>
            </a:r>
            <a:endParaRPr lang="en-US"/>
          </a:p>
        </p:txBody>
      </p:sp>
      <p:sp>
        <p:nvSpPr>
          <p:cNvPr id="4" name="Slide Number Placeholder 3">
            <a:extLst>
              <a:ext uri="{FF2B5EF4-FFF2-40B4-BE49-F238E27FC236}">
                <a16:creationId xmlns:a16="http://schemas.microsoft.com/office/drawing/2014/main" id="{D7226EEB-FC1B-42DC-835C-D61EF3B7C4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60865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4DA68C-6641-48A7-BC58-86342152B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Text Placeholder 5">
            <a:extLst>
              <a:ext uri="{FF2B5EF4-FFF2-40B4-BE49-F238E27FC236}">
                <a16:creationId xmlns:a16="http://schemas.microsoft.com/office/drawing/2014/main" id="{B765175C-FCDC-446D-9D88-43E9B55FE45F}"/>
              </a:ext>
            </a:extLst>
          </p:cNvPr>
          <p:cNvSpPr>
            <a:spLocks noGrp="1"/>
          </p:cNvSpPr>
          <p:nvPr>
            <p:ph type="body" idx="1"/>
          </p:nvPr>
        </p:nvSpPr>
        <p:spPr>
          <a:xfrm>
            <a:off x="1404934" y="600174"/>
            <a:ext cx="7273800" cy="3943152"/>
          </a:xfrm>
        </p:spPr>
        <p:txBody>
          <a:bodyPr/>
          <a:lstStyle/>
          <a:p>
            <a:r>
              <a:rPr lang="en-US"/>
              <a:t>Se remarcă predilecţia pentru </a:t>
            </a:r>
            <a:r>
              <a:rPr lang="en-US" b="1"/>
              <a:t>descrierea mediului </a:t>
            </a:r>
            <a:r>
              <a:rPr lang="en-US"/>
              <a:t>(satului, oraşului, străzilor, caselor etc.) ca </a:t>
            </a:r>
            <a:r>
              <a:rPr lang="en-US" b="1"/>
              <a:t>modalitate indirectă de caracterizare a personajelor</a:t>
            </a:r>
            <a:r>
              <a:rPr lang="en-US"/>
              <a:t>.</a:t>
            </a:r>
          </a:p>
          <a:p>
            <a:r>
              <a:rPr lang="en-US"/>
              <a:t>Apare tehnica detaliului semnificativ, </a:t>
            </a:r>
            <a:r>
              <a:rPr lang="ro-RO"/>
              <a:t>cu </a:t>
            </a:r>
            <a:r>
              <a:rPr lang="en-US"/>
              <a:t>relevanţă în economia textului.</a:t>
            </a:r>
          </a:p>
          <a:p>
            <a:r>
              <a:rPr lang="en-US"/>
              <a:t>Afirmarea prozei şi a romanului ca forme literare ale viitorului</a:t>
            </a:r>
            <a:r>
              <a:rPr lang="ro-RO"/>
              <a:t>.</a:t>
            </a:r>
            <a:endParaRPr lang="en-US"/>
          </a:p>
          <a:p>
            <a:r>
              <a:rPr lang="en-US" b="1"/>
              <a:t>Stil sobru</a:t>
            </a:r>
            <a:r>
              <a:rPr lang="en-US"/>
              <a:t>, </a:t>
            </a:r>
            <a:r>
              <a:rPr lang="en-US" b="1"/>
              <a:t>impersonal</a:t>
            </a:r>
            <a:r>
              <a:rPr lang="en-US"/>
              <a:t>, lipsit de artificii</a:t>
            </a:r>
            <a:r>
              <a:rPr lang="ro-RO"/>
              <a:t>.</a:t>
            </a:r>
            <a:endParaRPr lang="en-US"/>
          </a:p>
          <a:p>
            <a:r>
              <a:rPr lang="en-US"/>
              <a:t>Economie de mijloace artistice</a:t>
            </a:r>
            <a:r>
              <a:rPr lang="ro-RO"/>
              <a:t>.</a:t>
            </a:r>
            <a:endParaRPr lang="en-US"/>
          </a:p>
          <a:p>
            <a:r>
              <a:rPr lang="en-US"/>
              <a:t>Scriitorul realist observă omul în mediul său natural, social şi istoric, portretul şi descrierea întemeindu-se pe reflecţie morală şi analiză psihologică.</a:t>
            </a:r>
          </a:p>
        </p:txBody>
      </p:sp>
    </p:spTree>
    <p:extLst>
      <p:ext uri="{BB962C8B-B14F-4D97-AF65-F5344CB8AC3E}">
        <p14:creationId xmlns:p14="http://schemas.microsoft.com/office/powerpoint/2010/main" val="1535497315"/>
      </p:ext>
    </p:extLst>
  </p:cSld>
  <p:clrMapOvr>
    <a:masterClrMapping/>
  </p:clrMapOvr>
</p:sld>
</file>

<file path=ppt/theme/theme1.xml><?xml version="1.0" encoding="utf-8"?>
<a:theme xmlns:a="http://schemas.openxmlformats.org/drawingml/2006/main" name="Kat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1205</Words>
  <Application>Microsoft Office PowerPoint</Application>
  <PresentationFormat>On-screen Show (16:9)</PresentationFormat>
  <Paragraphs>73</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Caveat</vt:lpstr>
      <vt:lpstr>Arial</vt:lpstr>
      <vt:lpstr>Amatic SC</vt:lpstr>
      <vt:lpstr>Kate template</vt:lpstr>
      <vt:lpstr>REALISMUL CURENT LITERAR</vt:lpstr>
      <vt:lpstr>1.Despre realism</vt:lpstr>
      <vt:lpstr>PowerPoint Presentation</vt:lpstr>
      <vt:lpstr>Termen</vt:lpstr>
      <vt:lpstr>Definiție</vt:lpstr>
      <vt:lpstr>Condiții social istorice</vt:lpstr>
      <vt:lpstr>Trăsături</vt:lpstr>
      <vt:lpstr>PowerPoint Presentation</vt:lpstr>
      <vt:lpstr>PowerPoint Presentation</vt:lpstr>
      <vt:lpstr>Naturalismul</vt:lpstr>
      <vt:lpstr>2.Manifeste literare</vt:lpstr>
      <vt:lpstr>PowerPoint Presentation</vt:lpstr>
      <vt:lpstr>PowerPoint Presentation</vt:lpstr>
      <vt:lpstr>Reprezentanți</vt:lpstr>
      <vt:lpstr>George Călinescu</vt:lpstr>
      <vt:lpstr>SFÂRȘIT!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REALISMUL CURENT LITERAR</dc:title>
  <cp:lastModifiedBy>ArminC</cp:lastModifiedBy>
  <cp:revision>28</cp:revision>
  <dcterms:modified xsi:type="dcterms:W3CDTF">2021-11-08T14:36:23Z</dcterms:modified>
</cp:coreProperties>
</file>