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300" r:id="rId3"/>
    <p:sldId id="298" r:id="rId4"/>
    <p:sldId id="303" r:id="rId5"/>
    <p:sldId id="306" r:id="rId6"/>
    <p:sldId id="301" r:id="rId7"/>
    <p:sldId id="305" r:id="rId8"/>
    <p:sldId id="309" r:id="rId9"/>
    <p:sldId id="304" r:id="rId10"/>
    <p:sldId id="308" r:id="rId11"/>
    <p:sldId id="307" r:id="rId12"/>
    <p:sldId id="257" r:id="rId13"/>
    <p:sldId id="310" r:id="rId14"/>
    <p:sldId id="311" r:id="rId15"/>
  </p:sldIdLst>
  <p:sldSz cx="9144000" cy="5143500" type="screen16x9"/>
  <p:notesSz cx="6858000" cy="9144000"/>
  <p:embeddedFontLst>
    <p:embeddedFont>
      <p:font typeface="Advent Pro Light" panose="020B0604020202020204" charset="-18"/>
      <p:regular r:id="rId17"/>
      <p:bold r:id="rId18"/>
    </p:embeddedFont>
    <p:embeddedFont>
      <p:font typeface="Anton" panose="020B0604020202020204" charset="-18"/>
      <p:regular r:id="rId19"/>
    </p:embeddedFont>
    <p:embeddedFont>
      <p:font typeface="Calibri" panose="020F0502020204030204" pitchFamily="34" charset="0"/>
      <p:regular r:id="rId20"/>
      <p:bold r:id="rId21"/>
      <p:italic r:id="rId22"/>
      <p:boldItalic r:id="rId23"/>
    </p:embeddedFont>
    <p:embeddedFont>
      <p:font typeface="Fira Sans Condensed Light" panose="020B0604020202020204" charset="0"/>
      <p:regular r:id="rId24"/>
      <p:bold r:id="rId25"/>
      <p:italic r:id="rId26"/>
      <p:boldItalic r:id="rId27"/>
    </p:embeddedFont>
    <p:embeddedFont>
      <p:font typeface="Rajdhani" panose="020B0604020202020204" charset="-18"/>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7CD6B4-9AEC-4B1F-B702-4E7413235B4C}">
  <a:tblStyle styleId="{D47CD6B4-9AEC-4B1F-B702-4E7413235B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7" autoAdjust="0"/>
    <p:restoredTop sz="94660"/>
  </p:normalViewPr>
  <p:slideViewPr>
    <p:cSldViewPr snapToGrid="0">
      <p:cViewPr varScale="1">
        <p:scale>
          <a:sx n="90" d="100"/>
          <a:sy n="90"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20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02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082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23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755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693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65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220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56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298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430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65abef0139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65abef0139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917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rgbClr val="F3F3F3"/>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9" r:id="rId8"/>
    <p:sldLayoutId id="2147483660"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719999" y="692583"/>
            <a:ext cx="5840288"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latin typeface="Rajdhani"/>
                <a:ea typeface="Rajdhani"/>
                <a:cs typeface="Rajdhani"/>
                <a:sym typeface="Rajdhani"/>
              </a:rPr>
              <a:t>T</a:t>
            </a:r>
            <a:r>
              <a:rPr lang="en-US" dirty="0">
                <a:latin typeface="Rajdhani"/>
                <a:ea typeface="Rajdhani"/>
                <a:cs typeface="Rajdhani"/>
                <a:sym typeface="Rajdhani"/>
              </a:rPr>
              <a:t>RANZISTORUL</a:t>
            </a:r>
            <a:endParaRPr dirty="0">
              <a:latin typeface="Rajdhani"/>
              <a:ea typeface="Rajdhani"/>
              <a:cs typeface="Rajdhani"/>
              <a:sym typeface="Rajdhani"/>
            </a:endParaRPr>
          </a:p>
        </p:txBody>
      </p:sp>
      <p:sp>
        <p:nvSpPr>
          <p:cNvPr id="4" name="Rectangle 197">
            <a:extLst>
              <a:ext uri="{FF2B5EF4-FFF2-40B4-BE49-F238E27FC236}">
                <a16:creationId xmlns:a16="http://schemas.microsoft.com/office/drawing/2014/main" id="{9C629269-8C95-4C49-AEBE-1B93EACDF2A8}"/>
              </a:ext>
            </a:extLst>
          </p:cNvPr>
          <p:cNvSpPr>
            <a:spLocks noChangeArrowheads="1"/>
          </p:cNvSpPr>
          <p:nvPr/>
        </p:nvSpPr>
        <p:spPr bwMode="auto">
          <a:xfrm>
            <a:off x="1597025" y="4695925"/>
            <a:ext cx="5949950" cy="271462"/>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72006" cy="319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CLASIFICARE</a:t>
            </a:r>
            <a:endParaRPr sz="4800"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Tree>
    <p:extLst>
      <p:ext uri="{BB962C8B-B14F-4D97-AF65-F5344CB8AC3E}">
        <p14:creationId xmlns:p14="http://schemas.microsoft.com/office/powerpoint/2010/main" val="1180389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2" name="Title 1">
            <a:extLst>
              <a:ext uri="{FF2B5EF4-FFF2-40B4-BE49-F238E27FC236}">
                <a16:creationId xmlns:a16="http://schemas.microsoft.com/office/drawing/2014/main" id="{A513366E-DA9C-4F1C-8A87-9FB6C9A286FF}"/>
              </a:ext>
            </a:extLst>
          </p:cNvPr>
          <p:cNvSpPr>
            <a:spLocks noGrp="1"/>
          </p:cNvSpPr>
          <p:nvPr>
            <p:ph type="title"/>
          </p:nvPr>
        </p:nvSpPr>
        <p:spPr>
          <a:xfrm>
            <a:off x="820878" y="817383"/>
            <a:ext cx="7704000" cy="1374247"/>
          </a:xfrm>
        </p:spPr>
        <p:txBody>
          <a:bodyPr/>
          <a:lstStyle/>
          <a:p>
            <a:pPr algn="l"/>
            <a:r>
              <a:rPr lang="en-US" sz="1600" b="0" dirty="0" err="1">
                <a:latin typeface="Fira Sans Condensed Light" panose="020B0604020202020204" charset="0"/>
              </a:rPr>
              <a:t>Tranzistoarele</a:t>
            </a:r>
            <a:r>
              <a:rPr lang="en-US" sz="1600" b="0" dirty="0">
                <a:latin typeface="Fira Sans Condensed Light" panose="020B0604020202020204" charset="0"/>
              </a:rPr>
              <a:t> pot fi </a:t>
            </a:r>
            <a:r>
              <a:rPr lang="en-US" sz="1600" b="0" dirty="0" err="1">
                <a:latin typeface="Fira Sans Condensed Light" panose="020B0604020202020204" charset="0"/>
              </a:rPr>
              <a:t>folosite</a:t>
            </a:r>
            <a:r>
              <a:rPr lang="en-US" sz="1600" b="0" dirty="0">
                <a:latin typeface="Fira Sans Condensed Light" panose="020B0604020202020204" charset="0"/>
              </a:rPr>
              <a:t> in </a:t>
            </a:r>
            <a:r>
              <a:rPr lang="en-US" sz="1600" b="0" dirty="0" err="1">
                <a:latin typeface="Fira Sans Condensed Light" panose="020B0604020202020204" charset="0"/>
              </a:rPr>
              <a:t>echipamentele</a:t>
            </a:r>
            <a:r>
              <a:rPr lang="en-US" sz="1600" b="0" dirty="0">
                <a:latin typeface="Fira Sans Condensed Light" panose="020B0604020202020204" charset="0"/>
              </a:rPr>
              <a:t> </a:t>
            </a:r>
            <a:r>
              <a:rPr lang="en-US" sz="1600" b="0" dirty="0" err="1">
                <a:latin typeface="Fira Sans Condensed Light" panose="020B0604020202020204" charset="0"/>
              </a:rPr>
              <a:t>electronice</a:t>
            </a:r>
            <a:r>
              <a:rPr lang="en-US" sz="1600" b="0" dirty="0">
                <a:latin typeface="Fira Sans Condensed Light" panose="020B0604020202020204" charset="0"/>
              </a:rPr>
              <a:t> cu </a:t>
            </a:r>
            <a:r>
              <a:rPr lang="en-US" sz="1600" b="0" dirty="0" err="1">
                <a:latin typeface="Fira Sans Condensed Light" panose="020B0604020202020204" charset="0"/>
              </a:rPr>
              <a:t>componente</a:t>
            </a:r>
            <a:r>
              <a:rPr lang="en-US" sz="1600" b="0" dirty="0">
                <a:latin typeface="Fira Sans Condensed Light" panose="020B0604020202020204" charset="0"/>
              </a:rPr>
              <a:t> discrete in </a:t>
            </a:r>
            <a:r>
              <a:rPr lang="en-US" sz="1600" b="0" dirty="0" err="1">
                <a:latin typeface="Fira Sans Condensed Light" panose="020B0604020202020204" charset="0"/>
              </a:rPr>
              <a:t>amplificatoare</a:t>
            </a:r>
            <a:r>
              <a:rPr lang="en-US" sz="1600" b="0" dirty="0">
                <a:latin typeface="Fira Sans Condensed Light" panose="020B0604020202020204" charset="0"/>
              </a:rPr>
              <a:t> de </a:t>
            </a:r>
            <a:r>
              <a:rPr lang="en-US" sz="1600" b="0" dirty="0" err="1">
                <a:latin typeface="Fira Sans Condensed Light" panose="020B0604020202020204" charset="0"/>
              </a:rPr>
              <a:t>semnal</a:t>
            </a:r>
            <a:r>
              <a:rPr lang="en-US" sz="1600" b="0" dirty="0">
                <a:latin typeface="Fira Sans Condensed Light" panose="020B0604020202020204" charset="0"/>
              </a:rPr>
              <a:t> (in </a:t>
            </a:r>
            <a:r>
              <a:rPr lang="en-US" sz="1600" b="0" dirty="0" err="1">
                <a:latin typeface="Fira Sans Condensed Light" panose="020B0604020202020204" charset="0"/>
              </a:rPr>
              <a:t>domeniul</a:t>
            </a:r>
            <a:r>
              <a:rPr lang="en-US" sz="1600" b="0" dirty="0">
                <a:latin typeface="Fira Sans Condensed Light" panose="020B0604020202020204" charset="0"/>
              </a:rPr>
              <a:t> audio, video, radio), </a:t>
            </a:r>
            <a:r>
              <a:rPr lang="en-US" sz="1600" b="0" dirty="0" err="1">
                <a:latin typeface="Fira Sans Condensed Light" panose="020B0604020202020204" charset="0"/>
              </a:rPr>
              <a:t>amplificatoare</a:t>
            </a:r>
            <a:r>
              <a:rPr lang="en-US" sz="1600" b="0" dirty="0">
                <a:latin typeface="Fira Sans Condensed Light" panose="020B0604020202020204" charset="0"/>
              </a:rPr>
              <a:t> de </a:t>
            </a:r>
            <a:r>
              <a:rPr lang="en-US" sz="1600" b="0" dirty="0" err="1">
                <a:latin typeface="Fira Sans Condensed Light" panose="020B0604020202020204" charset="0"/>
              </a:rPr>
              <a:t>instrumentatie</a:t>
            </a:r>
            <a:r>
              <a:rPr lang="en-US" sz="1600" b="0" dirty="0">
                <a:latin typeface="Fira Sans Condensed Light" panose="020B0604020202020204" charset="0"/>
              </a:rPr>
              <a:t>, </a:t>
            </a:r>
            <a:r>
              <a:rPr lang="en-US" sz="1600" b="0" dirty="0" err="1">
                <a:latin typeface="Fira Sans Condensed Light" panose="020B0604020202020204" charset="0"/>
              </a:rPr>
              <a:t>oscilatoare</a:t>
            </a:r>
            <a:r>
              <a:rPr lang="en-US" sz="1600" b="0" dirty="0">
                <a:latin typeface="Fira Sans Condensed Light" panose="020B0604020202020204" charset="0"/>
              </a:rPr>
              <a:t>, </a:t>
            </a:r>
            <a:r>
              <a:rPr lang="en-US" sz="1600" b="0" dirty="0" err="1">
                <a:latin typeface="Fira Sans Condensed Light" panose="020B0604020202020204" charset="0"/>
              </a:rPr>
              <a:t>modulatoare</a:t>
            </a:r>
            <a:r>
              <a:rPr lang="en-US" sz="1600" b="0" dirty="0">
                <a:latin typeface="Fira Sans Condensed Light" panose="020B0604020202020204" charset="0"/>
              </a:rPr>
              <a:t> </a:t>
            </a:r>
            <a:r>
              <a:rPr lang="en-US" sz="1600" b="0" dirty="0" err="1">
                <a:latin typeface="Fira Sans Condensed Light" panose="020B0604020202020204" charset="0"/>
              </a:rPr>
              <a:t>si</a:t>
            </a:r>
            <a:r>
              <a:rPr lang="en-US" sz="1600" b="0" dirty="0">
                <a:latin typeface="Fira Sans Condensed Light" panose="020B0604020202020204" charset="0"/>
              </a:rPr>
              <a:t> </a:t>
            </a:r>
            <a:r>
              <a:rPr lang="en-US" sz="1600" b="0" dirty="0" err="1">
                <a:latin typeface="Fira Sans Condensed Light" panose="020B0604020202020204" charset="0"/>
              </a:rPr>
              <a:t>demodulatoare</a:t>
            </a:r>
            <a:r>
              <a:rPr lang="en-US" sz="1600" b="0" dirty="0">
                <a:latin typeface="Fira Sans Condensed Light" panose="020B0604020202020204" charset="0"/>
              </a:rPr>
              <a:t>, </a:t>
            </a:r>
            <a:r>
              <a:rPr lang="en-US" sz="1600" b="0" dirty="0" err="1">
                <a:latin typeface="Fira Sans Condensed Light" panose="020B0604020202020204" charset="0"/>
              </a:rPr>
              <a:t>filtre</a:t>
            </a:r>
            <a:r>
              <a:rPr lang="en-US" sz="1600" b="0" dirty="0">
                <a:latin typeface="Fira Sans Condensed Light" panose="020B0604020202020204" charset="0"/>
              </a:rPr>
              <a:t>, </a:t>
            </a:r>
            <a:r>
              <a:rPr lang="en-US" sz="1600" b="0" dirty="0" err="1">
                <a:latin typeface="Fira Sans Condensed Light" panose="020B0604020202020204" charset="0"/>
              </a:rPr>
              <a:t>surse</a:t>
            </a:r>
            <a:r>
              <a:rPr lang="en-US" sz="1600" b="0" dirty="0">
                <a:latin typeface="Fira Sans Condensed Light" panose="020B0604020202020204" charset="0"/>
              </a:rPr>
              <a:t> de </a:t>
            </a:r>
            <a:r>
              <a:rPr lang="en-US" sz="1600" b="0" dirty="0" err="1">
                <a:latin typeface="Fira Sans Condensed Light" panose="020B0604020202020204" charset="0"/>
              </a:rPr>
              <a:t>alimentare</a:t>
            </a:r>
            <a:r>
              <a:rPr lang="en-US" sz="1600" b="0" dirty="0">
                <a:latin typeface="Fira Sans Condensed Light" panose="020B0604020202020204" charset="0"/>
              </a:rPr>
              <a:t> </a:t>
            </a:r>
            <a:r>
              <a:rPr lang="en-US" sz="1600" b="0" dirty="0" err="1">
                <a:latin typeface="Fira Sans Condensed Light" panose="020B0604020202020204" charset="0"/>
              </a:rPr>
              <a:t>liniare</a:t>
            </a:r>
            <a:r>
              <a:rPr lang="en-US" sz="1600" b="0" dirty="0">
                <a:latin typeface="Fira Sans Condensed Light" panose="020B0604020202020204" charset="0"/>
              </a:rPr>
              <a:t> </a:t>
            </a:r>
            <a:r>
              <a:rPr lang="en-US" sz="1600" b="0" dirty="0" err="1">
                <a:latin typeface="Fira Sans Condensed Light" panose="020B0604020202020204" charset="0"/>
              </a:rPr>
              <a:t>sau</a:t>
            </a:r>
            <a:r>
              <a:rPr lang="en-US" sz="1600" b="0" dirty="0">
                <a:latin typeface="Fira Sans Condensed Light" panose="020B0604020202020204" charset="0"/>
              </a:rPr>
              <a:t> in </a:t>
            </a:r>
            <a:r>
              <a:rPr lang="en-US" sz="1600" b="0" dirty="0" err="1">
                <a:latin typeface="Fira Sans Condensed Light" panose="020B0604020202020204" charset="0"/>
              </a:rPr>
              <a:t>comutatie</a:t>
            </a:r>
            <a:r>
              <a:rPr lang="en-US" sz="1600" b="0" dirty="0">
                <a:latin typeface="Fira Sans Condensed Light" panose="020B0604020202020204" charset="0"/>
              </a:rPr>
              <a:t> </a:t>
            </a:r>
            <a:r>
              <a:rPr lang="en-US" sz="1600" b="0" dirty="0" err="1">
                <a:latin typeface="Fira Sans Condensed Light" panose="020B0604020202020204" charset="0"/>
              </a:rPr>
              <a:t>sau</a:t>
            </a:r>
            <a:r>
              <a:rPr lang="en-US" sz="1600" b="0" dirty="0">
                <a:latin typeface="Fira Sans Condensed Light" panose="020B0604020202020204" charset="0"/>
              </a:rPr>
              <a:t> in </a:t>
            </a:r>
            <a:r>
              <a:rPr lang="en-US" sz="1600" b="0" dirty="0" err="1">
                <a:latin typeface="Fira Sans Condensed Light" panose="020B0604020202020204" charset="0"/>
              </a:rPr>
              <a:t>circuite</a:t>
            </a:r>
            <a:r>
              <a:rPr lang="en-US" sz="1600" b="0" dirty="0">
                <a:latin typeface="Fira Sans Condensed Light" panose="020B0604020202020204" charset="0"/>
              </a:rPr>
              <a:t> integrate, </a:t>
            </a:r>
            <a:r>
              <a:rPr lang="en-US" sz="1600" b="0" dirty="0" err="1">
                <a:latin typeface="Fira Sans Condensed Light" panose="020B0604020202020204" charset="0"/>
              </a:rPr>
              <a:t>tehnologia</a:t>
            </a:r>
            <a:r>
              <a:rPr lang="en-US" sz="1600" b="0" dirty="0">
                <a:latin typeface="Fira Sans Condensed Light" panose="020B0604020202020204" charset="0"/>
              </a:rPr>
              <a:t> de </a:t>
            </a:r>
            <a:r>
              <a:rPr lang="en-US" sz="1600" b="0" dirty="0" err="1">
                <a:latin typeface="Fira Sans Condensed Light" panose="020B0604020202020204" charset="0"/>
              </a:rPr>
              <a:t>astazi</a:t>
            </a:r>
            <a:r>
              <a:rPr lang="en-US" sz="1600" b="0" dirty="0">
                <a:latin typeface="Fira Sans Condensed Light" panose="020B0604020202020204" charset="0"/>
              </a:rPr>
              <a:t> </a:t>
            </a:r>
            <a:r>
              <a:rPr lang="en-US" sz="1600" b="0" dirty="0" err="1">
                <a:latin typeface="Fira Sans Condensed Light" panose="020B0604020202020204" charset="0"/>
              </a:rPr>
              <a:t>permitand</a:t>
            </a:r>
            <a:r>
              <a:rPr lang="en-US" sz="1600" b="0" dirty="0">
                <a:latin typeface="Fira Sans Condensed Light" panose="020B0604020202020204" charset="0"/>
              </a:rPr>
              <a:t> </a:t>
            </a:r>
            <a:r>
              <a:rPr lang="en-US" sz="1600" b="0" dirty="0" err="1">
                <a:latin typeface="Fira Sans Condensed Light" panose="020B0604020202020204" charset="0"/>
              </a:rPr>
              <a:t>integrarea</a:t>
            </a:r>
            <a:r>
              <a:rPr lang="en-US" sz="1600" b="0" dirty="0">
                <a:latin typeface="Fira Sans Condensed Light" panose="020B0604020202020204" charset="0"/>
              </a:rPr>
              <a:t> </a:t>
            </a:r>
            <a:r>
              <a:rPr lang="en-US" sz="1600" b="0" dirty="0" err="1">
                <a:latin typeface="Fira Sans Condensed Light" panose="020B0604020202020204" charset="0"/>
              </a:rPr>
              <a:t>intr</a:t>
            </a:r>
            <a:r>
              <a:rPr lang="en-US" sz="1600" b="0" dirty="0">
                <a:latin typeface="Fira Sans Condensed Light" panose="020B0604020202020204" charset="0"/>
              </a:rPr>
              <a:t>-o </a:t>
            </a:r>
            <a:r>
              <a:rPr lang="en-US" sz="1600" b="0" dirty="0" err="1">
                <a:latin typeface="Fira Sans Condensed Light" panose="020B0604020202020204" charset="0"/>
              </a:rPr>
              <a:t>singura</a:t>
            </a:r>
            <a:r>
              <a:rPr lang="en-US" sz="1600" b="0" dirty="0">
                <a:latin typeface="Fira Sans Condensed Light" panose="020B0604020202020204" charset="0"/>
              </a:rPr>
              <a:t> </a:t>
            </a:r>
            <a:r>
              <a:rPr lang="en-US" sz="1600" b="0" dirty="0" err="1">
                <a:latin typeface="Fira Sans Condensed Light" panose="020B0604020202020204" charset="0"/>
              </a:rPr>
              <a:t>capsula</a:t>
            </a:r>
            <a:r>
              <a:rPr lang="en-US" sz="1600" b="0" dirty="0">
                <a:latin typeface="Fira Sans Condensed Light" panose="020B0604020202020204" charset="0"/>
              </a:rPr>
              <a:t> a </a:t>
            </a:r>
            <a:r>
              <a:rPr lang="en-US" sz="1600" b="0" dirty="0" err="1">
                <a:latin typeface="Fira Sans Condensed Light" panose="020B0604020202020204" charset="0"/>
              </a:rPr>
              <a:t>milioane</a:t>
            </a:r>
            <a:r>
              <a:rPr lang="en-US" sz="1600" b="0" dirty="0">
                <a:latin typeface="Fira Sans Condensed Light" panose="020B0604020202020204" charset="0"/>
              </a:rPr>
              <a:t> de </a:t>
            </a:r>
            <a:r>
              <a:rPr lang="en-US" sz="1600" b="0" dirty="0" err="1">
                <a:latin typeface="Fira Sans Condensed Light" panose="020B0604020202020204" charset="0"/>
              </a:rPr>
              <a:t>tranzistori</a:t>
            </a:r>
            <a:r>
              <a:rPr lang="en-US" sz="1600" b="0" dirty="0">
                <a:latin typeface="Fira Sans Condensed Light" panose="020B0604020202020204" charset="0"/>
              </a:rPr>
              <a:t>.</a:t>
            </a:r>
            <a:endParaRPr lang="ro-RO" sz="1600" b="0" dirty="0">
              <a:latin typeface="Fira Sans Condensed Light" panose="020B0604020202020204" charset="0"/>
            </a:endParaRPr>
          </a:p>
        </p:txBody>
      </p:sp>
      <p:cxnSp>
        <p:nvCxnSpPr>
          <p:cNvPr id="9" name="Google Shape;129;p26">
            <a:extLst>
              <a:ext uri="{FF2B5EF4-FFF2-40B4-BE49-F238E27FC236}">
                <a16:creationId xmlns:a16="http://schemas.microsoft.com/office/drawing/2014/main" id="{F30ABC48-884D-479D-9E10-52DFE871840F}"/>
              </a:ext>
            </a:extLst>
          </p:cNvPr>
          <p:cNvCxnSpPr>
            <a:cxnSpLocks/>
          </p:cNvCxnSpPr>
          <p:nvPr/>
        </p:nvCxnSpPr>
        <p:spPr>
          <a:xfrm>
            <a:off x="643139" y="1233377"/>
            <a:ext cx="0" cy="542260"/>
          </a:xfrm>
          <a:prstGeom prst="straightConnector1">
            <a:avLst/>
          </a:prstGeom>
          <a:noFill/>
          <a:ln w="19050" cap="flat" cmpd="sng">
            <a:solidFill>
              <a:srgbClr val="F3F3F3"/>
            </a:solidFill>
            <a:prstDash val="solid"/>
            <a:round/>
            <a:headEnd type="oval" w="med" len="med"/>
            <a:tailEnd type="oval" w="med" len="med"/>
          </a:ln>
        </p:spPr>
      </p:cxnSp>
      <p:graphicFrame>
        <p:nvGraphicFramePr>
          <p:cNvPr id="11" name="Google Shape;647;p33">
            <a:extLst>
              <a:ext uri="{FF2B5EF4-FFF2-40B4-BE49-F238E27FC236}">
                <a16:creationId xmlns:a16="http://schemas.microsoft.com/office/drawing/2014/main" id="{6431DD54-FD2A-49DC-A845-D31E670A8F1C}"/>
              </a:ext>
            </a:extLst>
          </p:cNvPr>
          <p:cNvGraphicFramePr/>
          <p:nvPr>
            <p:extLst>
              <p:ext uri="{D42A27DB-BD31-4B8C-83A1-F6EECF244321}">
                <p14:modId xmlns:p14="http://schemas.microsoft.com/office/powerpoint/2010/main" val="1475774958"/>
              </p:ext>
            </p:extLst>
          </p:nvPr>
        </p:nvGraphicFramePr>
        <p:xfrm>
          <a:off x="820878" y="2571750"/>
          <a:ext cx="7502244" cy="1776955"/>
        </p:xfrm>
        <a:graphic>
          <a:graphicData uri="http://schemas.openxmlformats.org/drawingml/2006/table">
            <a:tbl>
              <a:tblPr>
                <a:noFill/>
                <a:tableStyleId>{D47CD6B4-9AEC-4B1F-B702-4E7413235B4C}</a:tableStyleId>
              </a:tblPr>
              <a:tblGrid>
                <a:gridCol w="1250374">
                  <a:extLst>
                    <a:ext uri="{9D8B030D-6E8A-4147-A177-3AD203B41FA5}">
                      <a16:colId xmlns:a16="http://schemas.microsoft.com/office/drawing/2014/main" val="20000"/>
                    </a:ext>
                  </a:extLst>
                </a:gridCol>
                <a:gridCol w="1250374">
                  <a:extLst>
                    <a:ext uri="{9D8B030D-6E8A-4147-A177-3AD203B41FA5}">
                      <a16:colId xmlns:a16="http://schemas.microsoft.com/office/drawing/2014/main" val="20001"/>
                    </a:ext>
                  </a:extLst>
                </a:gridCol>
                <a:gridCol w="1250374">
                  <a:extLst>
                    <a:ext uri="{9D8B030D-6E8A-4147-A177-3AD203B41FA5}">
                      <a16:colId xmlns:a16="http://schemas.microsoft.com/office/drawing/2014/main" val="20002"/>
                    </a:ext>
                  </a:extLst>
                </a:gridCol>
                <a:gridCol w="1250374">
                  <a:extLst>
                    <a:ext uri="{9D8B030D-6E8A-4147-A177-3AD203B41FA5}">
                      <a16:colId xmlns:a16="http://schemas.microsoft.com/office/drawing/2014/main" val="20003"/>
                    </a:ext>
                  </a:extLst>
                </a:gridCol>
                <a:gridCol w="1250374">
                  <a:extLst>
                    <a:ext uri="{9D8B030D-6E8A-4147-A177-3AD203B41FA5}">
                      <a16:colId xmlns:a16="http://schemas.microsoft.com/office/drawing/2014/main" val="1855361198"/>
                    </a:ext>
                  </a:extLst>
                </a:gridCol>
                <a:gridCol w="1250374">
                  <a:extLst>
                    <a:ext uri="{9D8B030D-6E8A-4147-A177-3AD203B41FA5}">
                      <a16:colId xmlns:a16="http://schemas.microsoft.com/office/drawing/2014/main" val="1863590929"/>
                    </a:ext>
                  </a:extLst>
                </a:gridCol>
              </a:tblGrid>
              <a:tr h="429100">
                <a:tc>
                  <a:txBody>
                    <a:bodyPr/>
                    <a:lstStyle/>
                    <a:p>
                      <a:pPr marL="0" lvl="0" indent="0" algn="ctr" rtl="0">
                        <a:spcBef>
                          <a:spcPts val="0"/>
                        </a:spcBef>
                        <a:spcAft>
                          <a:spcPts val="0"/>
                        </a:spcAft>
                        <a:buNone/>
                      </a:pPr>
                      <a:r>
                        <a:rPr lang="ro-RO" sz="1400" b="1" dirty="0">
                          <a:solidFill>
                            <a:srgbClr val="F3F3F3"/>
                          </a:solidFill>
                          <a:latin typeface="Rajdhani"/>
                          <a:ea typeface="Rajdhani"/>
                          <a:cs typeface="Rajdhani"/>
                          <a:sym typeface="Rajdhani"/>
                        </a:rPr>
                        <a:t>Tranzistor bipolar PNP</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ro-RO" sz="1400" b="1" dirty="0">
                          <a:solidFill>
                            <a:srgbClr val="F3F3F3"/>
                          </a:solidFill>
                          <a:latin typeface="Rajdhani"/>
                          <a:ea typeface="Rajdhani"/>
                          <a:cs typeface="Rajdhani"/>
                          <a:sym typeface="Rajdhani"/>
                        </a:rPr>
                        <a:t>Fototranzistor NPN</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ro-RO" sz="1400" b="1" dirty="0">
                          <a:solidFill>
                            <a:srgbClr val="F3F3F3"/>
                          </a:solidFill>
                          <a:latin typeface="Rajdhani"/>
                          <a:ea typeface="Rajdhani"/>
                          <a:cs typeface="Rajdhani"/>
                          <a:sym typeface="Rajdhani"/>
                        </a:rPr>
                        <a:t>Tranzistor unijonctiune (TUJ)</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ro-RO" sz="1400" b="1" dirty="0">
                          <a:solidFill>
                            <a:srgbClr val="F3F3F3"/>
                          </a:solidFill>
                          <a:latin typeface="Rajdhani"/>
                          <a:ea typeface="Rajdhani"/>
                          <a:cs typeface="Rajdhani"/>
                          <a:sym typeface="Rajdhani"/>
                        </a:rPr>
                        <a:t>Tranzistor JFET canal N</a:t>
                      </a: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ro-RO" sz="1400" b="1" dirty="0">
                          <a:solidFill>
                            <a:srgbClr val="F3F3F3"/>
                          </a:solidFill>
                          <a:latin typeface="Rajdhani"/>
                          <a:ea typeface="Rajdhani"/>
                          <a:cs typeface="Rajdhani"/>
                          <a:sym typeface="Rajdhani"/>
                        </a:rPr>
                        <a:t>Tranzistor IGFET canal P</a:t>
                      </a: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lgn="ctr">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pt-BR" sz="1400" b="1" dirty="0">
                          <a:solidFill>
                            <a:srgbClr val="F3F3F3"/>
                          </a:solidFill>
                          <a:latin typeface="Rajdhani"/>
                          <a:ea typeface="Rajdhani"/>
                          <a:cs typeface="Rajdhani"/>
                          <a:sym typeface="Rajdhani"/>
                        </a:rPr>
                        <a:t>Tranzistor tetroda IGFET canal N</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lgn="ctr">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0"/>
                  </a:ext>
                </a:extLst>
              </a:tr>
              <a:tr h="954025">
                <a:tc>
                  <a:txBody>
                    <a:bodyPr/>
                    <a:lstStyle/>
                    <a:p>
                      <a:pPr marL="0" lvl="0" indent="0" algn="ctr" rtl="0">
                        <a:spcBef>
                          <a:spcPts val="0"/>
                        </a:spcBef>
                        <a:spcAft>
                          <a:spcPts val="0"/>
                        </a:spcAft>
                        <a:buNone/>
                      </a:pPr>
                      <a:endParaRPr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blipFill dpi="0" rotWithShape="1">
                      <a:blip r:embed="rId3">
                        <a:extLst>
                          <a:ext uri="{28A0092B-C50C-407E-A947-70E740481C1C}">
                            <a14:useLocalDpi xmlns:a14="http://schemas.microsoft.com/office/drawing/2010/main" val="0"/>
                          </a:ext>
                        </a:extLst>
                      </a:blip>
                      <a:srcRect/>
                      <a:stretch>
                        <a:fillRect l="10000" t="10000" r="10000" b="10000"/>
                      </a:stretch>
                    </a:blipFill>
                  </a:tcPr>
                </a:tc>
                <a:tc>
                  <a:txBody>
                    <a:bodyPr/>
                    <a:lstStyle/>
                    <a:p>
                      <a:pPr marL="0" lvl="0" indent="0" algn="ctr" rtl="0">
                        <a:spcBef>
                          <a:spcPts val="0"/>
                        </a:spcBef>
                        <a:spcAft>
                          <a:spcPts val="0"/>
                        </a:spcAft>
                        <a:buNone/>
                      </a:pPr>
                      <a:endParaRPr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blipFill dpi="0" rotWithShape="1">
                      <a:blip r:embed="rId4">
                        <a:extLst>
                          <a:ext uri="{28A0092B-C50C-407E-A947-70E740481C1C}">
                            <a14:useLocalDpi xmlns:a14="http://schemas.microsoft.com/office/drawing/2010/main" val="0"/>
                          </a:ext>
                        </a:extLst>
                      </a:blip>
                      <a:srcRect/>
                      <a:stretch>
                        <a:fillRect l="10000" t="10000" r="10000" b="10000"/>
                      </a:stretch>
                    </a:blipFill>
                  </a:tcPr>
                </a:tc>
                <a:tc>
                  <a:txBody>
                    <a:bodyPr/>
                    <a:lstStyle/>
                    <a:p>
                      <a:pPr marL="0" lvl="0" indent="0" algn="ctr" rtl="0">
                        <a:spcBef>
                          <a:spcPts val="0"/>
                        </a:spcBef>
                        <a:spcAft>
                          <a:spcPts val="0"/>
                        </a:spcAft>
                        <a:buNone/>
                      </a:pPr>
                      <a:endParaRPr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blipFill dpi="0" rotWithShape="1">
                      <a:blip r:embed="rId5">
                        <a:extLst>
                          <a:ext uri="{28A0092B-C50C-407E-A947-70E740481C1C}">
                            <a14:useLocalDpi xmlns:a14="http://schemas.microsoft.com/office/drawing/2010/main" val="0"/>
                          </a:ext>
                        </a:extLst>
                      </a:blip>
                      <a:srcRect/>
                      <a:stretch>
                        <a:fillRect l="10000" t="10000" r="10000" b="10000"/>
                      </a:stretch>
                    </a:blipFill>
                  </a:tcPr>
                </a:tc>
                <a:tc>
                  <a:txBody>
                    <a:bodyPr/>
                    <a:lstStyle/>
                    <a:p>
                      <a:pPr marL="0" lvl="0" indent="0" algn="ctr" rtl="0">
                        <a:spcBef>
                          <a:spcPts val="0"/>
                        </a:spcBef>
                        <a:spcAft>
                          <a:spcPts val="0"/>
                        </a:spcAft>
                        <a:buNone/>
                      </a:pPr>
                      <a:endParaRPr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blipFill dpi="0" rotWithShape="1">
                      <a:blip r:embed="rId6">
                        <a:extLst>
                          <a:ext uri="{28A0092B-C50C-407E-A947-70E740481C1C}">
                            <a14:useLocalDpi xmlns:a14="http://schemas.microsoft.com/office/drawing/2010/main" val="0"/>
                          </a:ext>
                        </a:extLst>
                      </a:blip>
                      <a:srcRect/>
                      <a:stretch>
                        <a:fillRect l="10000" t="10000" r="10000" b="10000"/>
                      </a:stretch>
                    </a:blipFill>
                  </a:tcPr>
                </a:tc>
                <a:tc>
                  <a:txBody>
                    <a:bodyPr/>
                    <a:lstStyle/>
                    <a:p>
                      <a:pPr marL="0" lvl="0" indent="0" algn="ctr" rtl="0">
                        <a:spcBef>
                          <a:spcPts val="0"/>
                        </a:spcBef>
                        <a:spcAft>
                          <a:spcPts val="0"/>
                        </a:spcAft>
                        <a:buNone/>
                      </a:pPr>
                      <a:endParaRPr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lgn="ctr">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blipFill dpi="0" rotWithShape="1">
                      <a:blip r:embed="rId7">
                        <a:extLst>
                          <a:ext uri="{28A0092B-C50C-407E-A947-70E740481C1C}">
                            <a14:useLocalDpi xmlns:a14="http://schemas.microsoft.com/office/drawing/2010/main" val="0"/>
                          </a:ext>
                        </a:extLst>
                      </a:blip>
                      <a:srcRect/>
                      <a:stretch>
                        <a:fillRect l="10000" t="10000" r="10000" b="10000"/>
                      </a:stretch>
                    </a:blipFill>
                  </a:tcPr>
                </a:tc>
                <a:tc>
                  <a:txBody>
                    <a:bodyPr/>
                    <a:lstStyle/>
                    <a:p>
                      <a:pPr marL="0" lvl="0" indent="0" algn="ctr" rtl="0">
                        <a:spcBef>
                          <a:spcPts val="0"/>
                        </a:spcBef>
                        <a:spcAft>
                          <a:spcPts val="0"/>
                        </a:spcAft>
                        <a:buNone/>
                      </a:pPr>
                      <a:endParaRPr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lgn="ctr">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blipFill dpi="0" rotWithShape="1">
                      <a:blip r:embed="rId8">
                        <a:extLst>
                          <a:ext uri="{28A0092B-C50C-407E-A947-70E740481C1C}">
                            <a14:useLocalDpi xmlns:a14="http://schemas.microsoft.com/office/drawing/2010/main" val="0"/>
                          </a:ext>
                        </a:extLst>
                      </a:blip>
                      <a:srcRect/>
                      <a:stretch>
                        <a:fillRect l="10000" t="10000" r="10000" b="10000"/>
                      </a:stretch>
                    </a:blip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0915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lvl="0"/>
            <a:r>
              <a:rPr lang="ro-RO" dirty="0"/>
              <a:t>Tranzistorul Bipolar</a:t>
            </a:r>
          </a:p>
        </p:txBody>
      </p:sp>
      <p:sp>
        <p:nvSpPr>
          <p:cNvPr id="110" name="Google Shape;110;p25"/>
          <p:cNvSpPr txBox="1">
            <a:spLocks noGrp="1"/>
          </p:cNvSpPr>
          <p:nvPr>
            <p:ph type="body" idx="1"/>
          </p:nvPr>
        </p:nvSpPr>
        <p:spPr>
          <a:xfrm>
            <a:off x="720000" y="1152475"/>
            <a:ext cx="7704000" cy="1419275"/>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ro-RO" dirty="0"/>
              <a:t>Din punct de vedere fizic, tranzistorul bipolar este format din doua jonctiuni PN, dispuse spate in spate</a:t>
            </a:r>
            <a:r>
              <a:rPr lang="en-US" dirty="0"/>
              <a:t>. </a:t>
            </a:r>
            <a:r>
              <a:rPr lang="ro-RO" dirty="0"/>
              <a:t>Denumirea de bipolar vine de la faptul ca este compus din doua tipuri de materiale semiconductoare, care pot forma un tranzistor NPN (cu o felie de semiconductor de tip P pusa intre doua felii de semiconductori de tip N) sau un tranzistor PNP (cu o felie de semiconductor de tip N pusa intre doua felii de semiconductoare de tip P). </a:t>
            </a:r>
            <a:endParaRPr dirty="0">
              <a:solidFill>
                <a:srgbClr val="F3F3F3"/>
              </a:solidFill>
            </a:endParaRPr>
          </a:p>
        </p:txBody>
      </p:sp>
      <p:pic>
        <p:nvPicPr>
          <p:cNvPr id="3" name="Picture 2">
            <a:extLst>
              <a:ext uri="{FF2B5EF4-FFF2-40B4-BE49-F238E27FC236}">
                <a16:creationId xmlns:a16="http://schemas.microsoft.com/office/drawing/2014/main" id="{41E83887-0C54-447B-A4D2-F4E27C4CC672}"/>
              </a:ext>
            </a:extLst>
          </p:cNvPr>
          <p:cNvPicPr preferRelativeResize="0">
            <a:picLocks/>
          </p:cNvPicPr>
          <p:nvPr/>
        </p:nvPicPr>
        <p:blipFill>
          <a:blip r:embed="rId4"/>
          <a:stretch>
            <a:fillRect/>
          </a:stretch>
        </p:blipFill>
        <p:spPr>
          <a:xfrm>
            <a:off x="720000" y="3091025"/>
            <a:ext cx="3600000" cy="180000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29C1345D-D9B9-4371-BA76-86694C46F115}"/>
              </a:ext>
            </a:extLst>
          </p:cNvPr>
          <p:cNvPicPr preferRelativeResize="0">
            <a:picLocks/>
          </p:cNvPicPr>
          <p:nvPr/>
        </p:nvPicPr>
        <p:blipFill>
          <a:blip r:embed="rId5"/>
          <a:stretch>
            <a:fillRect/>
          </a:stretch>
        </p:blipFill>
        <p:spPr>
          <a:xfrm>
            <a:off x="4824000" y="3091025"/>
            <a:ext cx="3600000" cy="1800000"/>
          </a:xfrm>
          <a:prstGeom prst="rect">
            <a:avLst/>
          </a:prstGeom>
          <a:ln>
            <a:noFill/>
          </a:ln>
          <a:effectLst>
            <a:outerShdw blurRad="190500" algn="tl" rotWithShape="0">
              <a:srgbClr val="000000">
                <a:alpha val="70000"/>
              </a:srgbClr>
            </a:outerShdw>
          </a:effectLst>
        </p:spPr>
      </p:pic>
      <p:sp>
        <p:nvSpPr>
          <p:cNvPr id="8" name="Google Shape;1579;p40">
            <a:extLst>
              <a:ext uri="{FF2B5EF4-FFF2-40B4-BE49-F238E27FC236}">
                <a16:creationId xmlns:a16="http://schemas.microsoft.com/office/drawing/2014/main" id="{3EA6DF96-0B35-4AE6-AF44-FB3515715D81}"/>
              </a:ext>
            </a:extLst>
          </p:cNvPr>
          <p:cNvSpPr/>
          <p:nvPr/>
        </p:nvSpPr>
        <p:spPr>
          <a:xfrm>
            <a:off x="4502700" y="3352475"/>
            <a:ext cx="138600" cy="1386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80;p40">
            <a:extLst>
              <a:ext uri="{FF2B5EF4-FFF2-40B4-BE49-F238E27FC236}">
                <a16:creationId xmlns:a16="http://schemas.microsoft.com/office/drawing/2014/main" id="{FDA0C964-79D5-4BA1-BC69-0A624162B504}"/>
              </a:ext>
            </a:extLst>
          </p:cNvPr>
          <p:cNvSpPr/>
          <p:nvPr/>
        </p:nvSpPr>
        <p:spPr>
          <a:xfrm>
            <a:off x="4502700" y="4490950"/>
            <a:ext cx="138600" cy="1386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581;p40">
            <a:extLst>
              <a:ext uri="{FF2B5EF4-FFF2-40B4-BE49-F238E27FC236}">
                <a16:creationId xmlns:a16="http://schemas.microsoft.com/office/drawing/2014/main" id="{3136DF25-A60A-415B-AB76-8505D15C9C6A}"/>
              </a:ext>
            </a:extLst>
          </p:cNvPr>
          <p:cNvCxnSpPr>
            <a:stCxn id="8" idx="4"/>
            <a:endCxn id="9" idx="0"/>
          </p:cNvCxnSpPr>
          <p:nvPr/>
        </p:nvCxnSpPr>
        <p:spPr>
          <a:xfrm>
            <a:off x="4572000" y="3491075"/>
            <a:ext cx="0" cy="999900"/>
          </a:xfrm>
          <a:prstGeom prst="straightConnector1">
            <a:avLst/>
          </a:prstGeom>
          <a:noFill/>
          <a:ln w="19050" cap="flat" cmpd="sng">
            <a:solidFill>
              <a:srgbClr val="F3F3F3"/>
            </a:solidFill>
            <a:prstDash val="solid"/>
            <a:round/>
            <a:headEnd type="none" w="med" len="med"/>
            <a:tailEnd type="none" w="med" len="med"/>
          </a:ln>
        </p:spPr>
      </p:cxnSp>
      <p:sp>
        <p:nvSpPr>
          <p:cNvPr id="11" name="Google Shape;1582;p40">
            <a:extLst>
              <a:ext uri="{FF2B5EF4-FFF2-40B4-BE49-F238E27FC236}">
                <a16:creationId xmlns:a16="http://schemas.microsoft.com/office/drawing/2014/main" id="{2A071B0D-AE21-44A8-AD75-2D00293880B8}"/>
              </a:ext>
            </a:extLst>
          </p:cNvPr>
          <p:cNvSpPr/>
          <p:nvPr/>
        </p:nvSpPr>
        <p:spPr>
          <a:xfrm>
            <a:off x="4538690" y="3388487"/>
            <a:ext cx="66600" cy="666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83;p40">
            <a:extLst>
              <a:ext uri="{FF2B5EF4-FFF2-40B4-BE49-F238E27FC236}">
                <a16:creationId xmlns:a16="http://schemas.microsoft.com/office/drawing/2014/main" id="{001B23CF-F6D4-41FC-8BC0-3EE78B66AF61}"/>
              </a:ext>
            </a:extLst>
          </p:cNvPr>
          <p:cNvSpPr/>
          <p:nvPr/>
        </p:nvSpPr>
        <p:spPr>
          <a:xfrm>
            <a:off x="4538690" y="4526987"/>
            <a:ext cx="66600" cy="666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r>
              <a:rPr lang="ro-RO" sz="2400" dirty="0"/>
              <a:t>Tranzistorul cu Efect de C</a:t>
            </a:r>
            <a:r>
              <a:rPr lang="en-US" sz="2400" dirty="0"/>
              <a:t>a</a:t>
            </a:r>
            <a:r>
              <a:rPr lang="ro-RO" sz="2400" dirty="0"/>
              <a:t>mp cu Poart</a:t>
            </a:r>
            <a:r>
              <a:rPr lang="en-US" sz="2400" dirty="0"/>
              <a:t>a</a:t>
            </a:r>
            <a:r>
              <a:rPr lang="ro-RO" sz="2400" dirty="0"/>
              <a:t> Jonc</a:t>
            </a:r>
            <a:r>
              <a:rPr lang="en-US" sz="2400" dirty="0"/>
              <a:t>t</a:t>
            </a:r>
            <a:r>
              <a:rPr lang="ro-RO" sz="2400" dirty="0"/>
              <a:t>iune (JFET)</a:t>
            </a:r>
          </a:p>
        </p:txBody>
      </p:sp>
      <p:sp>
        <p:nvSpPr>
          <p:cNvPr id="110" name="Google Shape;110;p25"/>
          <p:cNvSpPr txBox="1">
            <a:spLocks noGrp="1"/>
          </p:cNvSpPr>
          <p:nvPr>
            <p:ph type="body" idx="1"/>
          </p:nvPr>
        </p:nvSpPr>
        <p:spPr>
          <a:xfrm>
            <a:off x="720000" y="1152475"/>
            <a:ext cx="7704000" cy="1200125"/>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en-US" dirty="0"/>
              <a:t>Tr</a:t>
            </a:r>
            <a:r>
              <a:rPr lang="ro-RO" dirty="0"/>
              <a:t>anzistorul cu efect de camp cu poarta jonctiune</a:t>
            </a:r>
            <a:r>
              <a:rPr lang="en-US" dirty="0"/>
              <a:t> </a:t>
            </a:r>
            <a:r>
              <a:rPr lang="ro-RO" dirty="0"/>
              <a:t>este format prin crearea unor jonctiuni PN pe un bloc de material semiconductor. Se observa ca terminalele JFET-ului se numesc diferit fata de cazul tranzistorului bipolar, si anume: poarta, sursa si drena. Cu toate acestea, din punct de vedere al rolului functional, echivalenta intre terminalele celor doua tipuri de tranzistoare este practic totala</a:t>
            </a:r>
            <a:r>
              <a:rPr lang="en-US" dirty="0"/>
              <a:t>.</a:t>
            </a:r>
            <a:endParaRPr dirty="0">
              <a:solidFill>
                <a:srgbClr val="F3F3F3"/>
              </a:solidFill>
            </a:endParaRPr>
          </a:p>
        </p:txBody>
      </p:sp>
      <p:pic>
        <p:nvPicPr>
          <p:cNvPr id="3" name="Picture 2">
            <a:extLst>
              <a:ext uri="{FF2B5EF4-FFF2-40B4-BE49-F238E27FC236}">
                <a16:creationId xmlns:a16="http://schemas.microsoft.com/office/drawing/2014/main" id="{41E83887-0C54-447B-A4D2-F4E27C4CC672}"/>
              </a:ext>
            </a:extLst>
          </p:cNvPr>
          <p:cNvPicPr preferRelativeResize="0">
            <a:picLocks/>
          </p:cNvPicPr>
          <p:nvPr/>
        </p:nvPicPr>
        <p:blipFill>
          <a:blip r:embed="rId3"/>
          <a:srcRect/>
          <a:stretch/>
        </p:blipFill>
        <p:spPr>
          <a:xfrm>
            <a:off x="720000" y="3091025"/>
            <a:ext cx="3600000" cy="180000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29C1345D-D9B9-4371-BA76-86694C46F115}"/>
              </a:ext>
            </a:extLst>
          </p:cNvPr>
          <p:cNvPicPr preferRelativeResize="0">
            <a:picLocks/>
          </p:cNvPicPr>
          <p:nvPr/>
        </p:nvPicPr>
        <p:blipFill>
          <a:blip r:embed="rId4"/>
          <a:srcRect/>
          <a:stretch/>
        </p:blipFill>
        <p:spPr>
          <a:xfrm>
            <a:off x="4824000" y="3091025"/>
            <a:ext cx="3600000" cy="1800000"/>
          </a:xfrm>
          <a:prstGeom prst="rect">
            <a:avLst/>
          </a:prstGeom>
          <a:ln>
            <a:noFill/>
          </a:ln>
          <a:effectLst>
            <a:outerShdw blurRad="190500" algn="tl" rotWithShape="0">
              <a:srgbClr val="000000">
                <a:alpha val="70000"/>
              </a:srgbClr>
            </a:outerShdw>
          </a:effectLst>
        </p:spPr>
      </p:pic>
      <p:sp>
        <p:nvSpPr>
          <p:cNvPr id="8" name="Google Shape;1579;p40">
            <a:extLst>
              <a:ext uri="{FF2B5EF4-FFF2-40B4-BE49-F238E27FC236}">
                <a16:creationId xmlns:a16="http://schemas.microsoft.com/office/drawing/2014/main" id="{3EA6DF96-0B35-4AE6-AF44-FB3515715D81}"/>
              </a:ext>
            </a:extLst>
          </p:cNvPr>
          <p:cNvSpPr/>
          <p:nvPr/>
        </p:nvSpPr>
        <p:spPr>
          <a:xfrm>
            <a:off x="4502700" y="3352475"/>
            <a:ext cx="138600" cy="1386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80;p40">
            <a:extLst>
              <a:ext uri="{FF2B5EF4-FFF2-40B4-BE49-F238E27FC236}">
                <a16:creationId xmlns:a16="http://schemas.microsoft.com/office/drawing/2014/main" id="{FDA0C964-79D5-4BA1-BC69-0A624162B504}"/>
              </a:ext>
            </a:extLst>
          </p:cNvPr>
          <p:cNvSpPr/>
          <p:nvPr/>
        </p:nvSpPr>
        <p:spPr>
          <a:xfrm>
            <a:off x="4502700" y="4490950"/>
            <a:ext cx="138600" cy="1386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581;p40">
            <a:extLst>
              <a:ext uri="{FF2B5EF4-FFF2-40B4-BE49-F238E27FC236}">
                <a16:creationId xmlns:a16="http://schemas.microsoft.com/office/drawing/2014/main" id="{3136DF25-A60A-415B-AB76-8505D15C9C6A}"/>
              </a:ext>
            </a:extLst>
          </p:cNvPr>
          <p:cNvCxnSpPr>
            <a:stCxn id="8" idx="4"/>
            <a:endCxn id="9" idx="0"/>
          </p:cNvCxnSpPr>
          <p:nvPr/>
        </p:nvCxnSpPr>
        <p:spPr>
          <a:xfrm>
            <a:off x="4572000" y="3491075"/>
            <a:ext cx="0" cy="999900"/>
          </a:xfrm>
          <a:prstGeom prst="straightConnector1">
            <a:avLst/>
          </a:prstGeom>
          <a:noFill/>
          <a:ln w="19050" cap="flat" cmpd="sng">
            <a:solidFill>
              <a:srgbClr val="F3F3F3"/>
            </a:solidFill>
            <a:prstDash val="solid"/>
            <a:round/>
            <a:headEnd type="none" w="med" len="med"/>
            <a:tailEnd type="none" w="med" len="med"/>
          </a:ln>
        </p:spPr>
      </p:cxnSp>
      <p:sp>
        <p:nvSpPr>
          <p:cNvPr id="11" name="Google Shape;1582;p40">
            <a:extLst>
              <a:ext uri="{FF2B5EF4-FFF2-40B4-BE49-F238E27FC236}">
                <a16:creationId xmlns:a16="http://schemas.microsoft.com/office/drawing/2014/main" id="{2A071B0D-AE21-44A8-AD75-2D00293880B8}"/>
              </a:ext>
            </a:extLst>
          </p:cNvPr>
          <p:cNvSpPr/>
          <p:nvPr/>
        </p:nvSpPr>
        <p:spPr>
          <a:xfrm>
            <a:off x="4538690" y="3388487"/>
            <a:ext cx="66600" cy="666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83;p40">
            <a:extLst>
              <a:ext uri="{FF2B5EF4-FFF2-40B4-BE49-F238E27FC236}">
                <a16:creationId xmlns:a16="http://schemas.microsoft.com/office/drawing/2014/main" id="{001B23CF-F6D4-41FC-8BC0-3EE78B66AF61}"/>
              </a:ext>
            </a:extLst>
          </p:cNvPr>
          <p:cNvSpPr/>
          <p:nvPr/>
        </p:nvSpPr>
        <p:spPr>
          <a:xfrm>
            <a:off x="4538690" y="4526987"/>
            <a:ext cx="66600" cy="666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410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r>
              <a:rPr lang="ro-RO" sz="2400" dirty="0"/>
              <a:t>Tranzistorul cu Efect de C</a:t>
            </a:r>
            <a:r>
              <a:rPr lang="en-US" sz="2400" dirty="0"/>
              <a:t>a</a:t>
            </a:r>
            <a:r>
              <a:rPr lang="ro-RO" sz="2400" dirty="0"/>
              <a:t>mp cu Poart</a:t>
            </a:r>
            <a:r>
              <a:rPr lang="en-US" sz="2400" dirty="0"/>
              <a:t>a</a:t>
            </a:r>
            <a:r>
              <a:rPr lang="ro-RO" sz="2400" dirty="0"/>
              <a:t> Izolat</a:t>
            </a:r>
            <a:r>
              <a:rPr lang="en-US" sz="2400" dirty="0"/>
              <a:t>a</a:t>
            </a:r>
            <a:r>
              <a:rPr lang="ro-RO" sz="2400" dirty="0"/>
              <a:t> (MOSFET)</a:t>
            </a:r>
          </a:p>
        </p:txBody>
      </p:sp>
      <p:sp>
        <p:nvSpPr>
          <p:cNvPr id="110" name="Google Shape;110;p25"/>
          <p:cNvSpPr txBox="1">
            <a:spLocks noGrp="1"/>
          </p:cNvSpPr>
          <p:nvPr>
            <p:ph type="body" idx="1"/>
          </p:nvPr>
        </p:nvSpPr>
        <p:spPr>
          <a:xfrm>
            <a:off x="720000" y="1152475"/>
            <a:ext cx="7704000" cy="1200125"/>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en-US" dirty="0"/>
              <a:t>MOS-FET vine de la Metal Oxid Semiconductor- Field Effect </a:t>
            </a:r>
            <a:r>
              <a:rPr lang="en-US" dirty="0" err="1"/>
              <a:t>Tranzistor</a:t>
            </a:r>
            <a:r>
              <a:rPr lang="en-US" dirty="0"/>
              <a:t>, </a:t>
            </a:r>
            <a:r>
              <a:rPr lang="en-US" dirty="0" err="1"/>
              <a:t>ceea</a:t>
            </a:r>
            <a:r>
              <a:rPr lang="en-US" dirty="0"/>
              <a:t> </a:t>
            </a:r>
            <a:r>
              <a:rPr lang="en-US" dirty="0" err="1"/>
              <a:t>ce</a:t>
            </a:r>
            <a:r>
              <a:rPr lang="en-US" dirty="0"/>
              <a:t> </a:t>
            </a:r>
            <a:r>
              <a:rPr lang="en-US" dirty="0" err="1"/>
              <a:t>inseamna</a:t>
            </a:r>
            <a:r>
              <a:rPr lang="en-US" dirty="0"/>
              <a:t> ca </a:t>
            </a:r>
            <a:r>
              <a:rPr lang="en-US" dirty="0" err="1"/>
              <a:t>este</a:t>
            </a:r>
            <a:r>
              <a:rPr lang="en-US" dirty="0"/>
              <a:t> </a:t>
            </a:r>
            <a:r>
              <a:rPr lang="en-US" dirty="0" err="1"/>
              <a:t>vorba</a:t>
            </a:r>
            <a:r>
              <a:rPr lang="en-US" dirty="0"/>
              <a:t> </a:t>
            </a:r>
            <a:r>
              <a:rPr lang="en-US" dirty="0" err="1"/>
              <a:t>despre</a:t>
            </a:r>
            <a:r>
              <a:rPr lang="en-US" dirty="0"/>
              <a:t> un FET in care </a:t>
            </a:r>
            <a:r>
              <a:rPr lang="en-US" dirty="0" err="1"/>
              <a:t>poarta</a:t>
            </a:r>
            <a:r>
              <a:rPr lang="en-US" dirty="0"/>
              <a:t> </a:t>
            </a:r>
            <a:r>
              <a:rPr lang="en-US" dirty="0" err="1"/>
              <a:t>este</a:t>
            </a:r>
            <a:r>
              <a:rPr lang="en-US" dirty="0"/>
              <a:t> </a:t>
            </a:r>
            <a:r>
              <a:rPr lang="en-US" dirty="0" err="1"/>
              <a:t>izolata</a:t>
            </a:r>
            <a:r>
              <a:rPr lang="en-US" dirty="0"/>
              <a:t> de </a:t>
            </a:r>
            <a:r>
              <a:rPr lang="en-US" dirty="0" err="1"/>
              <a:t>celelalte</a:t>
            </a:r>
            <a:r>
              <a:rPr lang="en-US" dirty="0"/>
              <a:t> </a:t>
            </a:r>
            <a:r>
              <a:rPr lang="en-US" dirty="0" err="1"/>
              <a:t>elemente</a:t>
            </a:r>
            <a:r>
              <a:rPr lang="en-US" dirty="0"/>
              <a:t> ale </a:t>
            </a:r>
            <a:r>
              <a:rPr lang="en-US" dirty="0" err="1"/>
              <a:t>tranzistorului</a:t>
            </a:r>
            <a:r>
              <a:rPr lang="en-US" dirty="0"/>
              <a:t> </a:t>
            </a:r>
            <a:r>
              <a:rPr lang="en-US" dirty="0" err="1"/>
              <a:t>printr</a:t>
            </a:r>
            <a:r>
              <a:rPr lang="en-US" dirty="0"/>
              <a:t>-un </a:t>
            </a:r>
            <a:r>
              <a:rPr lang="en-US" dirty="0" err="1"/>
              <a:t>strat</a:t>
            </a:r>
            <a:r>
              <a:rPr lang="en-US" dirty="0"/>
              <a:t> de </a:t>
            </a:r>
            <a:r>
              <a:rPr lang="en-US" dirty="0" err="1"/>
              <a:t>oxid</a:t>
            </a:r>
            <a:r>
              <a:rPr lang="en-US" dirty="0"/>
              <a:t>. </a:t>
            </a:r>
            <a:r>
              <a:rPr lang="en-US" dirty="0" err="1"/>
              <a:t>Fiind</a:t>
            </a:r>
            <a:r>
              <a:rPr lang="en-US" dirty="0"/>
              <a:t> un FET </a:t>
            </a:r>
            <a:r>
              <a:rPr lang="en-US" dirty="0" err="1"/>
              <a:t>rezulta</a:t>
            </a:r>
            <a:r>
              <a:rPr lang="en-US" dirty="0"/>
              <a:t> ca </a:t>
            </a:r>
            <a:r>
              <a:rPr lang="en-US" dirty="0" err="1"/>
              <a:t>terminalele</a:t>
            </a:r>
            <a:r>
              <a:rPr lang="en-US" dirty="0"/>
              <a:t> MOS-FET-</a:t>
            </a:r>
            <a:r>
              <a:rPr lang="en-US" dirty="0" err="1"/>
              <a:t>ului</a:t>
            </a:r>
            <a:r>
              <a:rPr lang="en-US" dirty="0"/>
              <a:t> </a:t>
            </a:r>
            <a:r>
              <a:rPr lang="en-US" dirty="0" err="1"/>
              <a:t>pastreaza</a:t>
            </a:r>
            <a:r>
              <a:rPr lang="en-US" dirty="0"/>
              <a:t> </a:t>
            </a:r>
            <a:r>
              <a:rPr lang="en-US" dirty="0" err="1"/>
              <a:t>denumirile</a:t>
            </a:r>
            <a:r>
              <a:rPr lang="en-US" dirty="0"/>
              <a:t> </a:t>
            </a:r>
            <a:r>
              <a:rPr lang="en-US" dirty="0" err="1"/>
              <a:t>folosite</a:t>
            </a:r>
            <a:r>
              <a:rPr lang="en-US" dirty="0"/>
              <a:t> in </a:t>
            </a:r>
            <a:r>
              <a:rPr lang="en-US" dirty="0" err="1"/>
              <a:t>cazul</a:t>
            </a:r>
            <a:r>
              <a:rPr lang="en-US" dirty="0"/>
              <a:t> JFET-</a:t>
            </a:r>
            <a:r>
              <a:rPr lang="en-US" dirty="0" err="1"/>
              <a:t>ului</a:t>
            </a:r>
            <a:r>
              <a:rPr lang="en-US" dirty="0"/>
              <a:t>.</a:t>
            </a:r>
          </a:p>
        </p:txBody>
      </p:sp>
      <p:pic>
        <p:nvPicPr>
          <p:cNvPr id="3" name="Picture 2">
            <a:extLst>
              <a:ext uri="{FF2B5EF4-FFF2-40B4-BE49-F238E27FC236}">
                <a16:creationId xmlns:a16="http://schemas.microsoft.com/office/drawing/2014/main" id="{41E83887-0C54-447B-A4D2-F4E27C4CC672}"/>
              </a:ext>
            </a:extLst>
          </p:cNvPr>
          <p:cNvPicPr preferRelativeResize="0">
            <a:picLocks/>
          </p:cNvPicPr>
          <p:nvPr/>
        </p:nvPicPr>
        <p:blipFill>
          <a:blip r:embed="rId3"/>
          <a:srcRect/>
          <a:stretch/>
        </p:blipFill>
        <p:spPr>
          <a:xfrm>
            <a:off x="720000" y="3091025"/>
            <a:ext cx="3600000" cy="180000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29C1345D-D9B9-4371-BA76-86694C46F115}"/>
              </a:ext>
            </a:extLst>
          </p:cNvPr>
          <p:cNvPicPr preferRelativeResize="0">
            <a:picLocks/>
          </p:cNvPicPr>
          <p:nvPr/>
        </p:nvPicPr>
        <p:blipFill>
          <a:blip r:embed="rId4"/>
          <a:srcRect/>
          <a:stretch/>
        </p:blipFill>
        <p:spPr>
          <a:xfrm>
            <a:off x="4824000" y="3091025"/>
            <a:ext cx="3600000" cy="1800000"/>
          </a:xfrm>
          <a:prstGeom prst="rect">
            <a:avLst/>
          </a:prstGeom>
          <a:ln>
            <a:noFill/>
          </a:ln>
          <a:effectLst>
            <a:outerShdw blurRad="190500" algn="tl" rotWithShape="0">
              <a:srgbClr val="000000">
                <a:alpha val="70000"/>
              </a:srgbClr>
            </a:outerShdw>
          </a:effectLst>
        </p:spPr>
      </p:pic>
      <p:sp>
        <p:nvSpPr>
          <p:cNvPr id="8" name="Google Shape;1579;p40">
            <a:extLst>
              <a:ext uri="{FF2B5EF4-FFF2-40B4-BE49-F238E27FC236}">
                <a16:creationId xmlns:a16="http://schemas.microsoft.com/office/drawing/2014/main" id="{3EA6DF96-0B35-4AE6-AF44-FB3515715D81}"/>
              </a:ext>
            </a:extLst>
          </p:cNvPr>
          <p:cNvSpPr/>
          <p:nvPr/>
        </p:nvSpPr>
        <p:spPr>
          <a:xfrm>
            <a:off x="4502700" y="3352475"/>
            <a:ext cx="138600" cy="1386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80;p40">
            <a:extLst>
              <a:ext uri="{FF2B5EF4-FFF2-40B4-BE49-F238E27FC236}">
                <a16:creationId xmlns:a16="http://schemas.microsoft.com/office/drawing/2014/main" id="{FDA0C964-79D5-4BA1-BC69-0A624162B504}"/>
              </a:ext>
            </a:extLst>
          </p:cNvPr>
          <p:cNvSpPr/>
          <p:nvPr/>
        </p:nvSpPr>
        <p:spPr>
          <a:xfrm>
            <a:off x="4502700" y="4490950"/>
            <a:ext cx="138600" cy="1386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581;p40">
            <a:extLst>
              <a:ext uri="{FF2B5EF4-FFF2-40B4-BE49-F238E27FC236}">
                <a16:creationId xmlns:a16="http://schemas.microsoft.com/office/drawing/2014/main" id="{3136DF25-A60A-415B-AB76-8505D15C9C6A}"/>
              </a:ext>
            </a:extLst>
          </p:cNvPr>
          <p:cNvCxnSpPr>
            <a:stCxn id="8" idx="4"/>
            <a:endCxn id="9" idx="0"/>
          </p:cNvCxnSpPr>
          <p:nvPr/>
        </p:nvCxnSpPr>
        <p:spPr>
          <a:xfrm>
            <a:off x="4572000" y="3491075"/>
            <a:ext cx="0" cy="999900"/>
          </a:xfrm>
          <a:prstGeom prst="straightConnector1">
            <a:avLst/>
          </a:prstGeom>
          <a:noFill/>
          <a:ln w="19050" cap="flat" cmpd="sng">
            <a:solidFill>
              <a:srgbClr val="F3F3F3"/>
            </a:solidFill>
            <a:prstDash val="solid"/>
            <a:round/>
            <a:headEnd type="none" w="med" len="med"/>
            <a:tailEnd type="none" w="med" len="med"/>
          </a:ln>
        </p:spPr>
      </p:cxnSp>
      <p:sp>
        <p:nvSpPr>
          <p:cNvPr id="11" name="Google Shape;1582;p40">
            <a:extLst>
              <a:ext uri="{FF2B5EF4-FFF2-40B4-BE49-F238E27FC236}">
                <a16:creationId xmlns:a16="http://schemas.microsoft.com/office/drawing/2014/main" id="{2A071B0D-AE21-44A8-AD75-2D00293880B8}"/>
              </a:ext>
            </a:extLst>
          </p:cNvPr>
          <p:cNvSpPr/>
          <p:nvPr/>
        </p:nvSpPr>
        <p:spPr>
          <a:xfrm>
            <a:off x="4538690" y="3388487"/>
            <a:ext cx="66600" cy="666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83;p40">
            <a:extLst>
              <a:ext uri="{FF2B5EF4-FFF2-40B4-BE49-F238E27FC236}">
                <a16:creationId xmlns:a16="http://schemas.microsoft.com/office/drawing/2014/main" id="{001B23CF-F6D4-41FC-8BC0-3EE78B66AF61}"/>
              </a:ext>
            </a:extLst>
          </p:cNvPr>
          <p:cNvSpPr/>
          <p:nvPr/>
        </p:nvSpPr>
        <p:spPr>
          <a:xfrm>
            <a:off x="4538690" y="4526987"/>
            <a:ext cx="66600" cy="666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7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7"/>
          <p:cNvSpPr txBox="1">
            <a:spLocks noGrp="1"/>
          </p:cNvSpPr>
          <p:nvPr>
            <p:ph type="subTitle" idx="1"/>
          </p:nvPr>
        </p:nvSpPr>
        <p:spPr>
          <a:xfrm>
            <a:off x="477612" y="1434600"/>
            <a:ext cx="5401861" cy="2274301"/>
          </a:xfrm>
          <a:prstGeom prst="rect">
            <a:avLst/>
          </a:prstGeom>
        </p:spPr>
        <p:txBody>
          <a:bodyPr spcFirstLastPara="1" wrap="square" lIns="91425" tIns="91425" rIns="91425" bIns="91425" anchor="ctr" anchorCtr="0">
            <a:noAutofit/>
          </a:bodyPr>
          <a:lstStyle/>
          <a:p>
            <a:pPr marL="0" lvl="0" indent="0"/>
            <a:r>
              <a:rPr lang="ro-RO" dirty="0"/>
              <a:t>Este o componenta electronica a carei rezistenta electrica poate fi controlata cu ajutorul unui semnal electric numit semnal de comanda. Cea mai importanta mentiune referitoare la aceasta definitie este faptul ca tranzistorul ne permite sa controlam un curent electric mare cu ajutorul unui cantitati foarte mici de energie electrica. Din acest motiv, una din principalele aplicatii ale tranzistorului este cea de amplificator.</a:t>
            </a:r>
            <a:endParaRPr dirty="0"/>
          </a:p>
        </p:txBody>
      </p:sp>
      <p:cxnSp>
        <p:nvCxnSpPr>
          <p:cNvPr id="137" name="Google Shape;137;p27"/>
          <p:cNvCxnSpPr/>
          <p:nvPr/>
        </p:nvCxnSpPr>
        <p:spPr>
          <a:xfrm>
            <a:off x="6204850" y="2256450"/>
            <a:ext cx="0" cy="630600"/>
          </a:xfrm>
          <a:prstGeom prst="straightConnector1">
            <a:avLst/>
          </a:prstGeom>
          <a:noFill/>
          <a:ln w="19050" cap="flat" cmpd="sng">
            <a:solidFill>
              <a:srgbClr val="F3F3F3"/>
            </a:solidFill>
            <a:prstDash val="solid"/>
            <a:round/>
            <a:headEnd type="oval" w="med" len="med"/>
            <a:tailEnd type="oval" w="med" len="med"/>
          </a:ln>
        </p:spPr>
      </p:cxnSp>
      <p:pic>
        <p:nvPicPr>
          <p:cNvPr id="6" name="Picture 5">
            <a:extLst>
              <a:ext uri="{FF2B5EF4-FFF2-40B4-BE49-F238E27FC236}">
                <a16:creationId xmlns:a16="http://schemas.microsoft.com/office/drawing/2014/main" id="{AB532AF7-36CB-4C7F-93ED-FC89795532EA}"/>
              </a:ext>
            </a:extLst>
          </p:cNvPr>
          <p:cNvPicPr>
            <a:picLocks noChangeAspect="1"/>
          </p:cNvPicPr>
          <p:nvPr/>
        </p:nvPicPr>
        <p:blipFill>
          <a:blip r:embed="rId3"/>
          <a:stretch>
            <a:fillRect/>
          </a:stretch>
        </p:blipFill>
        <p:spPr>
          <a:xfrm>
            <a:off x="6530227" y="1613851"/>
            <a:ext cx="2298958" cy="1915798"/>
          </a:xfrm>
          <a:prstGeom prst="rect">
            <a:avLst/>
          </a:prstGeom>
        </p:spPr>
      </p:pic>
    </p:spTree>
    <p:extLst>
      <p:ext uri="{BB962C8B-B14F-4D97-AF65-F5344CB8AC3E}">
        <p14:creationId xmlns:p14="http://schemas.microsoft.com/office/powerpoint/2010/main" val="367487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CONTEXT</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Tree>
    <p:extLst>
      <p:ext uri="{BB962C8B-B14F-4D97-AF65-F5344CB8AC3E}">
        <p14:creationId xmlns:p14="http://schemas.microsoft.com/office/powerpoint/2010/main" val="329344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22" name="Google Shape;122;p26"/>
          <p:cNvSpPr txBox="1">
            <a:spLocks noGrp="1"/>
          </p:cNvSpPr>
          <p:nvPr>
            <p:ph type="subTitle" idx="7"/>
          </p:nvPr>
        </p:nvSpPr>
        <p:spPr>
          <a:xfrm>
            <a:off x="887849" y="999832"/>
            <a:ext cx="7368299" cy="1094433"/>
          </a:xfrm>
          <a:prstGeom prst="rect">
            <a:avLst/>
          </a:prstGeom>
        </p:spPr>
        <p:txBody>
          <a:bodyPr spcFirstLastPara="1" wrap="square" lIns="91425" tIns="91425" rIns="91425" bIns="91425" anchor="t" anchorCtr="0">
            <a:noAutofit/>
          </a:bodyPr>
          <a:lstStyle/>
          <a:p>
            <a:pPr marL="0" lvl="0" indent="0">
              <a:lnSpc>
                <a:spcPct val="100000"/>
              </a:lnSpc>
              <a:spcAft>
                <a:spcPts val="1600"/>
              </a:spcAft>
            </a:pPr>
            <a:r>
              <a:rPr lang="ro-RO" sz="1600" dirty="0"/>
              <a:t>Tranzistorul a fost inventat la Bell Telephone Laboratories din New Jersey la 6 decembrie 1947 de John Bardeen, Walter Houser Brattain, si William Bradford Shockley. Descoperirea tranzistorului a determinat dezvoltarea electronicii fiind considerat una din cele mai mari inventii ale erei moderne.</a:t>
            </a:r>
            <a:endParaRPr sz="1600" dirty="0"/>
          </a:p>
        </p:txBody>
      </p:sp>
      <p:cxnSp>
        <p:nvCxnSpPr>
          <p:cNvPr id="129" name="Google Shape;129;p26"/>
          <p:cNvCxnSpPr>
            <a:cxnSpLocks/>
          </p:cNvCxnSpPr>
          <p:nvPr/>
        </p:nvCxnSpPr>
        <p:spPr>
          <a:xfrm>
            <a:off x="698471" y="1265965"/>
            <a:ext cx="0" cy="562168"/>
          </a:xfrm>
          <a:prstGeom prst="straightConnector1">
            <a:avLst/>
          </a:prstGeom>
          <a:noFill/>
          <a:ln w="19050" cap="flat" cmpd="sng">
            <a:solidFill>
              <a:srgbClr val="F3F3F3"/>
            </a:solidFill>
            <a:prstDash val="solid"/>
            <a:round/>
            <a:headEnd type="oval" w="med" len="med"/>
            <a:tailEnd type="oval" w="med" len="med"/>
          </a:ln>
        </p:spPr>
      </p:cxnSp>
      <p:pic>
        <p:nvPicPr>
          <p:cNvPr id="7" name="Picture 6">
            <a:extLst>
              <a:ext uri="{FF2B5EF4-FFF2-40B4-BE49-F238E27FC236}">
                <a16:creationId xmlns:a16="http://schemas.microsoft.com/office/drawing/2014/main" id="{45008B6B-A4F2-4849-AB49-5742C616E974}"/>
              </a:ext>
            </a:extLst>
          </p:cNvPr>
          <p:cNvPicPr>
            <a:picLocks noChangeAspect="1"/>
          </p:cNvPicPr>
          <p:nvPr/>
        </p:nvPicPr>
        <p:blipFill>
          <a:blip r:embed="rId3"/>
          <a:stretch>
            <a:fillRect/>
          </a:stretch>
        </p:blipFill>
        <p:spPr>
          <a:xfrm>
            <a:off x="3313185" y="2629684"/>
            <a:ext cx="2517626" cy="2005189"/>
          </a:xfrm>
          <a:prstGeom prst="rect">
            <a:avLst/>
          </a:prstGeom>
          <a:ln>
            <a:noFill/>
          </a:ln>
          <a:effectLst>
            <a:softEdge rad="112500"/>
          </a:effectLst>
        </p:spPr>
      </p:pic>
      <p:sp>
        <p:nvSpPr>
          <p:cNvPr id="11" name="Google Shape;653;p34">
            <a:extLst>
              <a:ext uri="{FF2B5EF4-FFF2-40B4-BE49-F238E27FC236}">
                <a16:creationId xmlns:a16="http://schemas.microsoft.com/office/drawing/2014/main" id="{CC274DD2-BC98-4DE8-9E33-B1D57F51EE2C}"/>
              </a:ext>
            </a:extLst>
          </p:cNvPr>
          <p:cNvSpPr/>
          <p:nvPr/>
        </p:nvSpPr>
        <p:spPr>
          <a:xfrm>
            <a:off x="3203784" y="2550453"/>
            <a:ext cx="2736431" cy="2163652"/>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01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8"/>
          <p:cNvPicPr preferRelativeResize="0"/>
          <p:nvPr/>
        </p:nvPicPr>
        <p:blipFill>
          <a:blip r:embed="rId3"/>
          <a:srcRect/>
          <a:stretch/>
        </p:blipFill>
        <p:spPr>
          <a:xfrm>
            <a:off x="618200" y="989031"/>
            <a:ext cx="3532800" cy="3165388"/>
          </a:xfrm>
          <a:prstGeom prst="ellipse">
            <a:avLst/>
          </a:prstGeom>
          <a:noFill/>
          <a:ln>
            <a:noFill/>
          </a:ln>
        </p:spPr>
      </p:pic>
      <p:sp>
        <p:nvSpPr>
          <p:cNvPr id="754" name="Google Shape;754;p38"/>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p>
            <a:r>
              <a:rPr lang="it-IT" sz="2800" b="0" dirty="0"/>
              <a:t>Replica primului tranzistor, inventat de Laboratoarele Bell</a:t>
            </a:r>
            <a:endParaRPr sz="2800" dirty="0"/>
          </a:p>
        </p:txBody>
      </p:sp>
    </p:spTree>
    <p:extLst>
      <p:ext uri="{BB962C8B-B14F-4D97-AF65-F5344CB8AC3E}">
        <p14:creationId xmlns:p14="http://schemas.microsoft.com/office/powerpoint/2010/main" val="381682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22" name="Google Shape;122;p26"/>
          <p:cNvSpPr txBox="1">
            <a:spLocks noGrp="1"/>
          </p:cNvSpPr>
          <p:nvPr>
            <p:ph type="subTitle" idx="7"/>
          </p:nvPr>
        </p:nvSpPr>
        <p:spPr>
          <a:xfrm>
            <a:off x="1013435" y="1737817"/>
            <a:ext cx="7368299" cy="1667866"/>
          </a:xfrm>
          <a:prstGeom prst="rect">
            <a:avLst/>
          </a:prstGeom>
        </p:spPr>
        <p:txBody>
          <a:bodyPr spcFirstLastPara="1" wrap="square" lIns="91425" tIns="91425" rIns="91425" bIns="91425" anchor="t" anchorCtr="0">
            <a:noAutofit/>
          </a:bodyPr>
          <a:lstStyle/>
          <a:p>
            <a:pPr marL="0" lvl="0" indent="0"/>
            <a:r>
              <a:rPr lang="ro-RO" sz="1600" dirty="0"/>
              <a:t>Tranzistorii se realizeaza pe un substrat semiconductor (in general siliciu, mai rar germaniu, dar nu numai). Tehnologia de realizare difera in functie de tipul tranzistorului dorit. De exemplu, un tranzistor de tip PNP se realizeaza pe un substrat de tip P, in care se creeaza prin diferite metode (difuzie, de exemplu) o zona de tip N, care va constitui baza tranzistorului.</a:t>
            </a:r>
          </a:p>
        </p:txBody>
      </p:sp>
      <p:cxnSp>
        <p:nvCxnSpPr>
          <p:cNvPr id="129" name="Google Shape;129;p26"/>
          <p:cNvCxnSpPr>
            <a:cxnSpLocks/>
          </p:cNvCxnSpPr>
          <p:nvPr/>
        </p:nvCxnSpPr>
        <p:spPr>
          <a:xfrm>
            <a:off x="762266" y="2147719"/>
            <a:ext cx="0" cy="668522"/>
          </a:xfrm>
          <a:prstGeom prst="straightConnector1">
            <a:avLst/>
          </a:prstGeom>
          <a:noFill/>
          <a:ln w="19050" cap="flat" cmpd="sng">
            <a:solidFill>
              <a:srgbClr val="F3F3F3"/>
            </a:solidFill>
            <a:prstDash val="solid"/>
            <a:round/>
            <a:headEnd type="oval" w="med" len="med"/>
            <a:tailEnd type="oval" w="med" len="med"/>
          </a:ln>
        </p:spPr>
      </p:cxnSp>
    </p:spTree>
    <p:extLst>
      <p:ext uri="{BB962C8B-B14F-4D97-AF65-F5344CB8AC3E}">
        <p14:creationId xmlns:p14="http://schemas.microsoft.com/office/powerpoint/2010/main" val="408000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7"/>
          <p:cNvSpPr txBox="1">
            <a:spLocks noGrp="1"/>
          </p:cNvSpPr>
          <p:nvPr>
            <p:ph type="subTitle" idx="1"/>
          </p:nvPr>
        </p:nvSpPr>
        <p:spPr>
          <a:xfrm>
            <a:off x="818280" y="362147"/>
            <a:ext cx="7911476" cy="2528104"/>
          </a:xfrm>
          <a:prstGeom prst="rect">
            <a:avLst/>
          </a:prstGeom>
        </p:spPr>
        <p:txBody>
          <a:bodyPr spcFirstLastPara="1" wrap="square" lIns="91425" tIns="91425" rIns="91425" bIns="91425" anchor="ctr" anchorCtr="0">
            <a:noAutofit/>
          </a:bodyPr>
          <a:lstStyle/>
          <a:p>
            <a:pPr marL="0" lvl="0" indent="0" algn="l"/>
            <a:r>
              <a:rPr lang="ro-RO" dirty="0"/>
              <a:t>Echivalentul mecanic al tranzistorului ar putea fi robinetul de gaz de la aragaz – cu ajutorul unui semnal de comanda (forta mainii tale) controleaza cantitatea de gaz care iese pe ochiul respectiv si implicit intensitatea flacarii.</a:t>
            </a:r>
            <a:endParaRPr lang="en-US" dirty="0"/>
          </a:p>
          <a:p>
            <a:pPr marL="0" lvl="0" indent="0" algn="l"/>
            <a:endParaRPr lang="ro-RO" dirty="0"/>
          </a:p>
          <a:p>
            <a:pPr marL="0" lvl="0" indent="0" algn="l"/>
            <a:r>
              <a:rPr lang="ro-RO" dirty="0"/>
              <a:t>Pentru a putea functiona normal, tranzistorul are nevoie sa fie conectat simultan in doua circuite si anume:</a:t>
            </a:r>
            <a:endParaRPr lang="en-US" dirty="0"/>
          </a:p>
          <a:p>
            <a:pPr marL="0" lvl="0" indent="0" algn="l"/>
            <a:endParaRPr lang="ro-RO" dirty="0"/>
          </a:p>
          <a:p>
            <a:pPr marL="285750" lvl="0" indent="-285750" algn="l">
              <a:buFont typeface="Arial" panose="020B0604020202020204" pitchFamily="34" charset="0"/>
              <a:buChar char="•"/>
            </a:pPr>
            <a:r>
              <a:rPr lang="ro-RO" dirty="0"/>
              <a:t>un circuit de intrare – prin intermediul caruia tranzistorului i se aplica semnalul electric de comanda de la o sursa de tensiune (S.C.In);</a:t>
            </a:r>
            <a:endParaRPr lang="en-US" dirty="0"/>
          </a:p>
          <a:p>
            <a:pPr marL="285750" lvl="0" indent="-285750" algn="l">
              <a:buFont typeface="Arial" panose="020B0604020202020204" pitchFamily="34" charset="0"/>
              <a:buChar char="•"/>
            </a:pPr>
            <a:endParaRPr lang="ro-RO" dirty="0"/>
          </a:p>
          <a:p>
            <a:pPr marL="285750" lvl="0" indent="-285750" algn="l">
              <a:buFont typeface="Arial" panose="020B0604020202020204" pitchFamily="34" charset="0"/>
              <a:buChar char="•"/>
            </a:pPr>
            <a:r>
              <a:rPr lang="ro-RO" dirty="0"/>
              <a:t>un circuit de iesire – prin care circula curentul electric controlat prin intermediul tranzistorului. Acest curent este generat de o alta sursa de tensiune (S.C.Out).</a:t>
            </a:r>
          </a:p>
        </p:txBody>
      </p:sp>
      <p:cxnSp>
        <p:nvCxnSpPr>
          <p:cNvPr id="137" name="Google Shape;137;p27"/>
          <p:cNvCxnSpPr>
            <a:cxnSpLocks/>
          </p:cNvCxnSpPr>
          <p:nvPr/>
        </p:nvCxnSpPr>
        <p:spPr>
          <a:xfrm>
            <a:off x="536843" y="987665"/>
            <a:ext cx="0" cy="1277069"/>
          </a:xfrm>
          <a:prstGeom prst="straightConnector1">
            <a:avLst/>
          </a:prstGeom>
          <a:noFill/>
          <a:ln w="19050" cap="flat" cmpd="sng">
            <a:solidFill>
              <a:srgbClr val="F3F3F3"/>
            </a:solidFill>
            <a:prstDash val="solid"/>
            <a:round/>
            <a:headEnd type="oval" w="med" len="med"/>
            <a:tailEnd type="oval" w="med" len="med"/>
          </a:ln>
        </p:spPr>
      </p:cxnSp>
      <p:pic>
        <p:nvPicPr>
          <p:cNvPr id="7" name="Picture 6">
            <a:extLst>
              <a:ext uri="{FF2B5EF4-FFF2-40B4-BE49-F238E27FC236}">
                <a16:creationId xmlns:a16="http://schemas.microsoft.com/office/drawing/2014/main" id="{26AED4A7-3ABB-41C5-8338-407301868C7A}"/>
              </a:ext>
            </a:extLst>
          </p:cNvPr>
          <p:cNvPicPr>
            <a:picLocks noChangeAspect="1"/>
          </p:cNvPicPr>
          <p:nvPr/>
        </p:nvPicPr>
        <p:blipFill>
          <a:blip r:embed="rId3"/>
          <a:stretch>
            <a:fillRect/>
          </a:stretch>
        </p:blipFill>
        <p:spPr>
          <a:xfrm>
            <a:off x="2436037" y="3158021"/>
            <a:ext cx="4271926" cy="16233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9472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22" name="Google Shape;122;p26"/>
          <p:cNvSpPr txBox="1">
            <a:spLocks noGrp="1"/>
          </p:cNvSpPr>
          <p:nvPr>
            <p:ph type="subTitle" idx="7"/>
          </p:nvPr>
        </p:nvSpPr>
        <p:spPr>
          <a:xfrm>
            <a:off x="887850" y="394431"/>
            <a:ext cx="7368299" cy="4354638"/>
          </a:xfrm>
          <a:prstGeom prst="rect">
            <a:avLst/>
          </a:prstGeom>
        </p:spPr>
        <p:txBody>
          <a:bodyPr spcFirstLastPara="1" wrap="square" lIns="91425" tIns="91425" rIns="91425" bIns="91425" anchor="t" anchorCtr="0">
            <a:noAutofit/>
          </a:bodyPr>
          <a:lstStyle/>
          <a:p>
            <a:pPr marL="0" lvl="0" indent="0"/>
            <a:r>
              <a:rPr lang="en-US" dirty="0" err="1"/>
              <a:t>Tranzistorul</a:t>
            </a:r>
            <a:r>
              <a:rPr lang="en-US" dirty="0"/>
              <a:t> se </a:t>
            </a:r>
            <a:r>
              <a:rPr lang="en-US" dirty="0" err="1"/>
              <a:t>poate</a:t>
            </a:r>
            <a:r>
              <a:rPr lang="en-US" dirty="0"/>
              <a:t> </a:t>
            </a:r>
            <a:r>
              <a:rPr lang="en-US" dirty="0" err="1"/>
              <a:t>afla</a:t>
            </a:r>
            <a:r>
              <a:rPr lang="en-US" dirty="0"/>
              <a:t> la un moment </a:t>
            </a:r>
            <a:r>
              <a:rPr lang="en-US" dirty="0" err="1"/>
              <a:t>dat</a:t>
            </a:r>
            <a:r>
              <a:rPr lang="en-US" dirty="0"/>
              <a:t> in una din </a:t>
            </a:r>
            <a:r>
              <a:rPr lang="en-US" dirty="0" err="1"/>
              <a:t>urmatoarele</a:t>
            </a:r>
            <a:r>
              <a:rPr lang="en-US" dirty="0"/>
              <a:t> </a:t>
            </a:r>
            <a:r>
              <a:rPr lang="en-US" dirty="0" err="1"/>
              <a:t>situatii</a:t>
            </a:r>
            <a:r>
              <a:rPr lang="en-US" dirty="0"/>
              <a:t>:</a:t>
            </a:r>
          </a:p>
          <a:p>
            <a:pPr marL="0" lvl="0" indent="0"/>
            <a:endParaRPr lang="en-US" dirty="0"/>
          </a:p>
          <a:p>
            <a:pPr marL="285750" lvl="0" indent="-285750">
              <a:buFont typeface="Arial" panose="020B0604020202020204" pitchFamily="34" charset="0"/>
              <a:buChar char="•"/>
            </a:pPr>
            <a:r>
              <a:rPr lang="en-US" dirty="0" err="1"/>
              <a:t>Tranzistor</a:t>
            </a:r>
            <a:r>
              <a:rPr lang="en-US" dirty="0"/>
              <a:t> </a:t>
            </a:r>
            <a:r>
              <a:rPr lang="en-US" dirty="0" err="1"/>
              <a:t>blocat</a:t>
            </a:r>
            <a:r>
              <a:rPr lang="en-US" dirty="0"/>
              <a:t>. </a:t>
            </a:r>
            <a:r>
              <a:rPr lang="en-US" dirty="0" err="1"/>
              <a:t>Fara</a:t>
            </a:r>
            <a:r>
              <a:rPr lang="en-US" dirty="0"/>
              <a:t> </a:t>
            </a:r>
            <a:r>
              <a:rPr lang="en-US" dirty="0" err="1"/>
              <a:t>semnal</a:t>
            </a:r>
            <a:r>
              <a:rPr lang="en-US" dirty="0"/>
              <a:t> de </a:t>
            </a:r>
            <a:r>
              <a:rPr lang="en-US" dirty="0" err="1"/>
              <a:t>comanda</a:t>
            </a:r>
            <a:r>
              <a:rPr lang="en-US" dirty="0"/>
              <a:t> in </a:t>
            </a:r>
            <a:r>
              <a:rPr lang="en-US" dirty="0" err="1"/>
              <a:t>circuitul</a:t>
            </a:r>
            <a:r>
              <a:rPr lang="en-US" dirty="0"/>
              <a:t> de </a:t>
            </a:r>
            <a:r>
              <a:rPr lang="en-US" dirty="0" err="1"/>
              <a:t>intrare</a:t>
            </a:r>
            <a:r>
              <a:rPr lang="en-US" dirty="0"/>
              <a:t>, </a:t>
            </a:r>
            <a:r>
              <a:rPr lang="en-US" dirty="0" err="1"/>
              <a:t>tranzistorul</a:t>
            </a:r>
            <a:r>
              <a:rPr lang="en-US" dirty="0"/>
              <a:t> </a:t>
            </a:r>
            <a:r>
              <a:rPr lang="en-US" dirty="0" err="1"/>
              <a:t>blocheaza</a:t>
            </a:r>
            <a:r>
              <a:rPr lang="en-US" dirty="0"/>
              <a:t> </a:t>
            </a:r>
            <a:r>
              <a:rPr lang="en-US" dirty="0" err="1"/>
              <a:t>complet</a:t>
            </a:r>
            <a:r>
              <a:rPr lang="en-US" dirty="0"/>
              <a:t> </a:t>
            </a:r>
            <a:r>
              <a:rPr lang="en-US" dirty="0" err="1"/>
              <a:t>trecerea</a:t>
            </a:r>
            <a:r>
              <a:rPr lang="en-US" dirty="0"/>
              <a:t> </a:t>
            </a:r>
            <a:r>
              <a:rPr lang="en-US" dirty="0" err="1"/>
              <a:t>curentului</a:t>
            </a:r>
            <a:r>
              <a:rPr lang="en-US" dirty="0"/>
              <a:t> </a:t>
            </a:r>
            <a:r>
              <a:rPr lang="en-US" dirty="0" err="1"/>
              <a:t>prin</a:t>
            </a:r>
            <a:r>
              <a:rPr lang="en-US" dirty="0"/>
              <a:t> </a:t>
            </a:r>
            <a:r>
              <a:rPr lang="en-US" dirty="0" err="1"/>
              <a:t>circuitul</a:t>
            </a:r>
            <a:r>
              <a:rPr lang="en-US" dirty="0"/>
              <a:t> de </a:t>
            </a:r>
            <a:r>
              <a:rPr lang="en-US" dirty="0" err="1"/>
              <a:t>iesire</a:t>
            </a:r>
            <a:r>
              <a:rPr lang="en-US" dirty="0"/>
              <a:t>. </a:t>
            </a:r>
            <a:r>
              <a:rPr lang="en-US" dirty="0" err="1"/>
              <a:t>Alfel</a:t>
            </a:r>
            <a:r>
              <a:rPr lang="en-US" dirty="0"/>
              <a:t> </a:t>
            </a:r>
            <a:r>
              <a:rPr lang="en-US" dirty="0" err="1"/>
              <a:t>spus</a:t>
            </a:r>
            <a:r>
              <a:rPr lang="en-US" dirty="0"/>
              <a:t>, </a:t>
            </a:r>
            <a:r>
              <a:rPr lang="en-US" dirty="0" err="1"/>
              <a:t>daca</a:t>
            </a:r>
            <a:r>
              <a:rPr lang="en-US" dirty="0"/>
              <a:t> nu </a:t>
            </a:r>
            <a:r>
              <a:rPr lang="en-US" dirty="0" err="1"/>
              <a:t>bagi</a:t>
            </a:r>
            <a:r>
              <a:rPr lang="en-US" dirty="0"/>
              <a:t> </a:t>
            </a:r>
            <a:r>
              <a:rPr lang="en-US" dirty="0" err="1"/>
              <a:t>nimic</a:t>
            </a:r>
            <a:r>
              <a:rPr lang="en-US" dirty="0"/>
              <a:t> la </a:t>
            </a:r>
            <a:r>
              <a:rPr lang="en-US" dirty="0" err="1"/>
              <a:t>intrare</a:t>
            </a:r>
            <a:r>
              <a:rPr lang="en-US" dirty="0"/>
              <a:t>, nu </a:t>
            </a:r>
            <a:r>
              <a:rPr lang="en-US" dirty="0" err="1"/>
              <a:t>obtii</a:t>
            </a:r>
            <a:r>
              <a:rPr lang="en-US" dirty="0"/>
              <a:t> </a:t>
            </a:r>
            <a:r>
              <a:rPr lang="en-US" dirty="0" err="1"/>
              <a:t>nici</a:t>
            </a:r>
            <a:r>
              <a:rPr lang="en-US" dirty="0"/>
              <a:t> un </a:t>
            </a:r>
            <a:r>
              <a:rPr lang="en-US" dirty="0" err="1"/>
              <a:t>curent</a:t>
            </a:r>
            <a:r>
              <a:rPr lang="en-US" dirty="0"/>
              <a:t> </a:t>
            </a:r>
            <a:r>
              <a:rPr lang="en-US" dirty="0" err="1"/>
              <a:t>prin</a:t>
            </a:r>
            <a:r>
              <a:rPr lang="en-US" dirty="0"/>
              <a:t> </a:t>
            </a:r>
            <a:r>
              <a:rPr lang="en-US" dirty="0" err="1"/>
              <a:t>circuitul</a:t>
            </a:r>
            <a:r>
              <a:rPr lang="en-US" dirty="0"/>
              <a:t> de </a:t>
            </a:r>
            <a:r>
              <a:rPr lang="en-US" dirty="0" err="1"/>
              <a:t>iesire</a:t>
            </a:r>
            <a:r>
              <a:rPr lang="en-US" dirty="0"/>
              <a:t>. In </a:t>
            </a:r>
            <a:r>
              <a:rPr lang="en-US" dirty="0" err="1"/>
              <a:t>acest</a:t>
            </a:r>
            <a:r>
              <a:rPr lang="en-US" dirty="0"/>
              <a:t> </a:t>
            </a:r>
            <a:r>
              <a:rPr lang="en-US" dirty="0" err="1"/>
              <a:t>caz</a:t>
            </a:r>
            <a:r>
              <a:rPr lang="en-US" dirty="0"/>
              <a:t>, </a:t>
            </a:r>
            <a:r>
              <a:rPr lang="en-US" dirty="0" err="1"/>
              <a:t>rezistenta</a:t>
            </a:r>
            <a:r>
              <a:rPr lang="en-US" dirty="0"/>
              <a:t> </a:t>
            </a:r>
            <a:r>
              <a:rPr lang="en-US" dirty="0" err="1"/>
              <a:t>electrica</a:t>
            </a:r>
            <a:r>
              <a:rPr lang="en-US" dirty="0"/>
              <a:t> </a:t>
            </a:r>
            <a:r>
              <a:rPr lang="en-US" dirty="0" err="1"/>
              <a:t>dintre</a:t>
            </a:r>
            <a:r>
              <a:rPr lang="en-US" dirty="0"/>
              <a:t> </a:t>
            </a:r>
            <a:r>
              <a:rPr lang="en-US" dirty="0" err="1"/>
              <a:t>bornele</a:t>
            </a:r>
            <a:r>
              <a:rPr lang="en-US" dirty="0"/>
              <a:t> de </a:t>
            </a:r>
            <a:r>
              <a:rPr lang="en-US" dirty="0" err="1"/>
              <a:t>iesire</a:t>
            </a:r>
            <a:r>
              <a:rPr lang="en-US" dirty="0"/>
              <a:t> ale </a:t>
            </a:r>
            <a:r>
              <a:rPr lang="en-US" dirty="0" err="1"/>
              <a:t>tranzistorului</a:t>
            </a:r>
            <a:r>
              <a:rPr lang="en-US" dirty="0"/>
              <a:t> </a:t>
            </a:r>
            <a:r>
              <a:rPr lang="en-US" dirty="0" err="1"/>
              <a:t>este</a:t>
            </a:r>
            <a:r>
              <a:rPr lang="en-US" dirty="0"/>
              <a:t> </a:t>
            </a:r>
            <a:r>
              <a:rPr lang="en-US" dirty="0" err="1"/>
              <a:t>foarte</a:t>
            </a:r>
            <a:r>
              <a:rPr lang="en-US" dirty="0"/>
              <a:t> mare (de </a:t>
            </a:r>
            <a:r>
              <a:rPr lang="en-US" dirty="0" err="1"/>
              <a:t>cel</a:t>
            </a:r>
            <a:r>
              <a:rPr lang="en-US" dirty="0"/>
              <a:t> </a:t>
            </a:r>
            <a:r>
              <a:rPr lang="en-US" dirty="0" err="1"/>
              <a:t>putin</a:t>
            </a:r>
            <a:r>
              <a:rPr lang="en-US" dirty="0"/>
              <a:t> </a:t>
            </a:r>
            <a:r>
              <a:rPr lang="en-US" dirty="0" err="1"/>
              <a:t>cateva</a:t>
            </a:r>
            <a:r>
              <a:rPr lang="en-US" dirty="0"/>
              <a:t> </a:t>
            </a:r>
            <a:r>
              <a:rPr lang="en-US" dirty="0" err="1"/>
              <a:t>sute</a:t>
            </a:r>
            <a:r>
              <a:rPr lang="en-US" dirty="0"/>
              <a:t> de k</a:t>
            </a:r>
            <a:r>
              <a:rPr lang="el-GR" dirty="0"/>
              <a:t>Ω);</a:t>
            </a:r>
          </a:p>
          <a:p>
            <a:pPr marL="285750" lvl="0" indent="-285750">
              <a:buFont typeface="Arial" panose="020B0604020202020204" pitchFamily="34" charset="0"/>
              <a:buChar char="•"/>
            </a:pPr>
            <a:endParaRPr lang="el-GR" dirty="0"/>
          </a:p>
          <a:p>
            <a:pPr marL="285750" lvl="0" indent="-285750">
              <a:buFont typeface="Arial" panose="020B0604020202020204" pitchFamily="34" charset="0"/>
              <a:buChar char="•"/>
            </a:pPr>
            <a:r>
              <a:rPr lang="en-US" dirty="0" err="1"/>
              <a:t>Tranzistor</a:t>
            </a:r>
            <a:r>
              <a:rPr lang="en-US" dirty="0"/>
              <a:t> in </a:t>
            </a:r>
            <a:r>
              <a:rPr lang="en-US" dirty="0" err="1"/>
              <a:t>regiunea</a:t>
            </a:r>
            <a:r>
              <a:rPr lang="en-US" dirty="0"/>
              <a:t> </a:t>
            </a:r>
            <a:r>
              <a:rPr lang="en-US" dirty="0" err="1"/>
              <a:t>activa</a:t>
            </a:r>
            <a:r>
              <a:rPr lang="en-US" dirty="0"/>
              <a:t>. De </a:t>
            </a:r>
            <a:r>
              <a:rPr lang="en-US" dirty="0" err="1"/>
              <a:t>indata</a:t>
            </a:r>
            <a:r>
              <a:rPr lang="en-US" dirty="0"/>
              <a:t> </a:t>
            </a:r>
            <a:r>
              <a:rPr lang="en-US" dirty="0" err="1"/>
              <a:t>ce</a:t>
            </a:r>
            <a:r>
              <a:rPr lang="en-US" dirty="0"/>
              <a:t> </a:t>
            </a:r>
            <a:r>
              <a:rPr lang="en-US" dirty="0" err="1"/>
              <a:t>crestem</a:t>
            </a:r>
            <a:r>
              <a:rPr lang="en-US" dirty="0"/>
              <a:t> </a:t>
            </a:r>
            <a:r>
              <a:rPr lang="en-US" dirty="0" err="1"/>
              <a:t>puterea</a:t>
            </a:r>
            <a:r>
              <a:rPr lang="en-US" dirty="0"/>
              <a:t> </a:t>
            </a:r>
            <a:r>
              <a:rPr lang="en-US" dirty="0" err="1"/>
              <a:t>semnalului</a:t>
            </a:r>
            <a:r>
              <a:rPr lang="en-US" dirty="0"/>
              <a:t> de </a:t>
            </a:r>
            <a:r>
              <a:rPr lang="en-US" dirty="0" err="1"/>
              <a:t>comanda</a:t>
            </a:r>
            <a:r>
              <a:rPr lang="en-US" dirty="0"/>
              <a:t>, </a:t>
            </a:r>
            <a:r>
              <a:rPr lang="en-US" dirty="0" err="1"/>
              <a:t>tranzistorul</a:t>
            </a:r>
            <a:r>
              <a:rPr lang="en-US" dirty="0"/>
              <a:t> se </a:t>
            </a:r>
            <a:r>
              <a:rPr lang="en-US" dirty="0" err="1"/>
              <a:t>va</a:t>
            </a:r>
            <a:r>
              <a:rPr lang="en-US" dirty="0"/>
              <a:t> </a:t>
            </a:r>
            <a:r>
              <a:rPr lang="en-US" dirty="0" err="1"/>
              <a:t>deschide</a:t>
            </a:r>
            <a:r>
              <a:rPr lang="en-US" dirty="0"/>
              <a:t> </a:t>
            </a:r>
            <a:r>
              <a:rPr lang="en-US" dirty="0" err="1"/>
              <a:t>putin</a:t>
            </a:r>
            <a:r>
              <a:rPr lang="en-US" dirty="0"/>
              <a:t> cate </a:t>
            </a:r>
            <a:r>
              <a:rPr lang="en-US" dirty="0" err="1"/>
              <a:t>putin</a:t>
            </a:r>
            <a:r>
              <a:rPr lang="en-US" dirty="0"/>
              <a:t> </a:t>
            </a:r>
            <a:r>
              <a:rPr lang="en-US" dirty="0" err="1"/>
              <a:t>permitand</a:t>
            </a:r>
            <a:r>
              <a:rPr lang="en-US" dirty="0"/>
              <a:t> </a:t>
            </a:r>
            <a:r>
              <a:rPr lang="en-US" dirty="0" err="1"/>
              <a:t>astfel</a:t>
            </a:r>
            <a:r>
              <a:rPr lang="en-US" dirty="0"/>
              <a:t> </a:t>
            </a:r>
            <a:r>
              <a:rPr lang="en-US" dirty="0" err="1"/>
              <a:t>trecerea</a:t>
            </a:r>
            <a:r>
              <a:rPr lang="en-US" dirty="0"/>
              <a:t> </a:t>
            </a:r>
            <a:r>
              <a:rPr lang="en-US" dirty="0" err="1"/>
              <a:t>curentului</a:t>
            </a:r>
            <a:r>
              <a:rPr lang="en-US" dirty="0"/>
              <a:t> electric </a:t>
            </a:r>
            <a:r>
              <a:rPr lang="en-US" dirty="0" err="1"/>
              <a:t>prin</a:t>
            </a:r>
            <a:r>
              <a:rPr lang="en-US" dirty="0"/>
              <a:t> </a:t>
            </a:r>
            <a:r>
              <a:rPr lang="en-US" dirty="0" err="1"/>
              <a:t>circuitul</a:t>
            </a:r>
            <a:r>
              <a:rPr lang="en-US" dirty="0"/>
              <a:t> de </a:t>
            </a:r>
            <a:r>
              <a:rPr lang="en-US" dirty="0" err="1"/>
              <a:t>iesire</a:t>
            </a:r>
            <a:r>
              <a:rPr lang="en-US" dirty="0"/>
              <a:t>. In </a:t>
            </a:r>
            <a:r>
              <a:rPr lang="en-US" dirty="0" err="1"/>
              <a:t>acest</a:t>
            </a:r>
            <a:r>
              <a:rPr lang="en-US" dirty="0"/>
              <a:t> </a:t>
            </a:r>
            <a:r>
              <a:rPr lang="en-US" dirty="0" err="1"/>
              <a:t>caz</a:t>
            </a:r>
            <a:r>
              <a:rPr lang="en-US" dirty="0"/>
              <a:t>, </a:t>
            </a:r>
            <a:r>
              <a:rPr lang="en-US" dirty="0" err="1"/>
              <a:t>intensitatea</a:t>
            </a:r>
            <a:r>
              <a:rPr lang="en-US" dirty="0"/>
              <a:t> </a:t>
            </a:r>
            <a:r>
              <a:rPr lang="en-US" dirty="0" err="1"/>
              <a:t>curentului</a:t>
            </a:r>
            <a:r>
              <a:rPr lang="en-US" dirty="0"/>
              <a:t> de </a:t>
            </a:r>
            <a:r>
              <a:rPr lang="en-US" dirty="0" err="1"/>
              <a:t>iesire</a:t>
            </a:r>
            <a:r>
              <a:rPr lang="en-US" dirty="0"/>
              <a:t> </a:t>
            </a:r>
            <a:r>
              <a:rPr lang="en-US" dirty="0" err="1"/>
              <a:t>este</a:t>
            </a:r>
            <a:r>
              <a:rPr lang="en-US" dirty="0"/>
              <a:t> </a:t>
            </a:r>
            <a:r>
              <a:rPr lang="en-US" dirty="0" err="1"/>
              <a:t>dictata</a:t>
            </a:r>
            <a:r>
              <a:rPr lang="en-US" dirty="0"/>
              <a:t> de </a:t>
            </a:r>
            <a:r>
              <a:rPr lang="en-US" dirty="0" err="1"/>
              <a:t>puterea</a:t>
            </a:r>
            <a:r>
              <a:rPr lang="en-US" dirty="0"/>
              <a:t> </a:t>
            </a:r>
            <a:r>
              <a:rPr lang="en-US" dirty="0" err="1"/>
              <a:t>semnalului</a:t>
            </a:r>
            <a:r>
              <a:rPr lang="en-US" dirty="0"/>
              <a:t> de </a:t>
            </a:r>
            <a:r>
              <a:rPr lang="en-US" dirty="0" err="1"/>
              <a:t>comanda</a:t>
            </a:r>
            <a:r>
              <a:rPr lang="en-US" dirty="0"/>
              <a:t>. Cu </a:t>
            </a:r>
            <a:r>
              <a:rPr lang="en-US" dirty="0" err="1"/>
              <a:t>alte</a:t>
            </a:r>
            <a:r>
              <a:rPr lang="en-US" dirty="0"/>
              <a:t> </a:t>
            </a:r>
            <a:r>
              <a:rPr lang="en-US" dirty="0" err="1"/>
              <a:t>cuvinte</a:t>
            </a:r>
            <a:r>
              <a:rPr lang="en-US" dirty="0"/>
              <a:t>, cu cat </a:t>
            </a:r>
            <a:r>
              <a:rPr lang="en-US" dirty="0" err="1"/>
              <a:t>semnalul</a:t>
            </a:r>
            <a:r>
              <a:rPr lang="en-US" dirty="0"/>
              <a:t> de </a:t>
            </a:r>
            <a:r>
              <a:rPr lang="en-US" dirty="0" err="1"/>
              <a:t>comanda</a:t>
            </a:r>
            <a:r>
              <a:rPr lang="en-US" dirty="0"/>
              <a:t> </a:t>
            </a:r>
            <a:r>
              <a:rPr lang="en-US" dirty="0" err="1"/>
              <a:t>este</a:t>
            </a:r>
            <a:r>
              <a:rPr lang="en-US" dirty="0"/>
              <a:t> </a:t>
            </a:r>
            <a:r>
              <a:rPr lang="en-US" dirty="0" err="1"/>
              <a:t>mai</a:t>
            </a:r>
            <a:r>
              <a:rPr lang="en-US" dirty="0"/>
              <a:t> </a:t>
            </a:r>
            <a:r>
              <a:rPr lang="en-US" dirty="0" err="1"/>
              <a:t>puternic</a:t>
            </a:r>
            <a:r>
              <a:rPr lang="en-US" dirty="0"/>
              <a:t>, cu </a:t>
            </a:r>
            <a:r>
              <a:rPr lang="en-US" dirty="0" err="1"/>
              <a:t>atat</a:t>
            </a:r>
            <a:r>
              <a:rPr lang="en-US" dirty="0"/>
              <a:t> </a:t>
            </a:r>
            <a:r>
              <a:rPr lang="en-US" dirty="0" err="1"/>
              <a:t>mai</a:t>
            </a:r>
            <a:r>
              <a:rPr lang="en-US" dirty="0"/>
              <a:t> mare </a:t>
            </a:r>
            <a:r>
              <a:rPr lang="en-US" dirty="0" err="1"/>
              <a:t>va</a:t>
            </a:r>
            <a:r>
              <a:rPr lang="en-US" dirty="0"/>
              <a:t> fi </a:t>
            </a:r>
            <a:r>
              <a:rPr lang="en-US" dirty="0" err="1"/>
              <a:t>si</a:t>
            </a:r>
            <a:r>
              <a:rPr lang="en-US" dirty="0"/>
              <a:t> </a:t>
            </a:r>
            <a:r>
              <a:rPr lang="en-US" dirty="0" err="1"/>
              <a:t>curentul</a:t>
            </a:r>
            <a:r>
              <a:rPr lang="en-US" dirty="0"/>
              <a:t> din </a:t>
            </a:r>
            <a:r>
              <a:rPr lang="en-US" dirty="0" err="1"/>
              <a:t>circuitul</a:t>
            </a:r>
            <a:r>
              <a:rPr lang="en-US" dirty="0"/>
              <a:t> de </a:t>
            </a:r>
            <a:r>
              <a:rPr lang="en-US" dirty="0" err="1"/>
              <a:t>iesire</a:t>
            </a:r>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err="1"/>
              <a:t>Tranzistor</a:t>
            </a:r>
            <a:r>
              <a:rPr lang="en-US" dirty="0"/>
              <a:t> </a:t>
            </a:r>
            <a:r>
              <a:rPr lang="en-US" dirty="0" err="1"/>
              <a:t>saturat</a:t>
            </a:r>
            <a:r>
              <a:rPr lang="en-US" dirty="0"/>
              <a:t>. </a:t>
            </a:r>
            <a:r>
              <a:rPr lang="en-US" dirty="0" err="1"/>
              <a:t>Daca</a:t>
            </a:r>
            <a:r>
              <a:rPr lang="en-US" dirty="0"/>
              <a:t> </a:t>
            </a:r>
            <a:r>
              <a:rPr lang="en-US" dirty="0" err="1"/>
              <a:t>vom</a:t>
            </a:r>
            <a:r>
              <a:rPr lang="en-US" dirty="0"/>
              <a:t> </a:t>
            </a:r>
            <a:r>
              <a:rPr lang="en-US" dirty="0" err="1"/>
              <a:t>creste</a:t>
            </a:r>
            <a:r>
              <a:rPr lang="en-US" dirty="0"/>
              <a:t> in </a:t>
            </a:r>
            <a:r>
              <a:rPr lang="en-US" dirty="0" err="1"/>
              <a:t>continuare</a:t>
            </a:r>
            <a:r>
              <a:rPr lang="en-US" dirty="0"/>
              <a:t> </a:t>
            </a:r>
            <a:r>
              <a:rPr lang="en-US" dirty="0" err="1"/>
              <a:t>puterea</a:t>
            </a:r>
            <a:r>
              <a:rPr lang="en-US" dirty="0"/>
              <a:t> </a:t>
            </a:r>
            <a:r>
              <a:rPr lang="en-US" dirty="0" err="1"/>
              <a:t>semnalului</a:t>
            </a:r>
            <a:r>
              <a:rPr lang="en-US" dirty="0"/>
              <a:t> de </a:t>
            </a:r>
            <a:r>
              <a:rPr lang="en-US" dirty="0" err="1"/>
              <a:t>comanda</a:t>
            </a:r>
            <a:r>
              <a:rPr lang="en-US" dirty="0"/>
              <a:t>, </a:t>
            </a:r>
            <a:r>
              <a:rPr lang="en-US" dirty="0" err="1"/>
              <a:t>vom</a:t>
            </a:r>
            <a:r>
              <a:rPr lang="en-US" dirty="0"/>
              <a:t> </a:t>
            </a:r>
            <a:r>
              <a:rPr lang="en-US" dirty="0" err="1"/>
              <a:t>observa</a:t>
            </a:r>
            <a:r>
              <a:rPr lang="en-US" dirty="0"/>
              <a:t> ca la un moment </a:t>
            </a:r>
            <a:r>
              <a:rPr lang="en-US" dirty="0" err="1"/>
              <a:t>dat</a:t>
            </a:r>
            <a:r>
              <a:rPr lang="en-US" dirty="0"/>
              <a:t> </a:t>
            </a:r>
            <a:r>
              <a:rPr lang="en-US" dirty="0" err="1"/>
              <a:t>valoarea</a:t>
            </a:r>
            <a:r>
              <a:rPr lang="en-US" dirty="0"/>
              <a:t> </a:t>
            </a:r>
            <a:r>
              <a:rPr lang="en-US" dirty="0" err="1"/>
              <a:t>curentului</a:t>
            </a:r>
            <a:r>
              <a:rPr lang="en-US" dirty="0"/>
              <a:t> din </a:t>
            </a:r>
            <a:r>
              <a:rPr lang="en-US" dirty="0" err="1"/>
              <a:t>circuitul</a:t>
            </a:r>
            <a:r>
              <a:rPr lang="en-US" dirty="0"/>
              <a:t> de </a:t>
            </a:r>
            <a:r>
              <a:rPr lang="en-US" dirty="0" err="1"/>
              <a:t>iesire</a:t>
            </a:r>
            <a:r>
              <a:rPr lang="en-US" dirty="0"/>
              <a:t> nu </a:t>
            </a:r>
            <a:r>
              <a:rPr lang="en-US" dirty="0" err="1"/>
              <a:t>mai</a:t>
            </a:r>
            <a:r>
              <a:rPr lang="en-US" dirty="0"/>
              <a:t> </a:t>
            </a:r>
            <a:r>
              <a:rPr lang="en-US" dirty="0" err="1"/>
              <a:t>creste</a:t>
            </a:r>
            <a:r>
              <a:rPr lang="en-US" dirty="0"/>
              <a:t>. </a:t>
            </a:r>
            <a:r>
              <a:rPr lang="en-US" dirty="0" err="1"/>
              <a:t>Acest</a:t>
            </a:r>
            <a:r>
              <a:rPr lang="en-US" dirty="0"/>
              <a:t> </a:t>
            </a:r>
            <a:r>
              <a:rPr lang="en-US" dirty="0" err="1"/>
              <a:t>fenomen</a:t>
            </a:r>
            <a:r>
              <a:rPr lang="en-US" dirty="0"/>
              <a:t> </a:t>
            </a:r>
            <a:r>
              <a:rPr lang="en-US" dirty="0" err="1"/>
              <a:t>apare</a:t>
            </a:r>
            <a:r>
              <a:rPr lang="en-US" dirty="0"/>
              <a:t> </a:t>
            </a:r>
            <a:r>
              <a:rPr lang="en-US" dirty="0" err="1"/>
              <a:t>atunci</a:t>
            </a:r>
            <a:r>
              <a:rPr lang="en-US" dirty="0"/>
              <a:t> </a:t>
            </a:r>
            <a:r>
              <a:rPr lang="en-US" dirty="0" err="1"/>
              <a:t>cand</a:t>
            </a:r>
            <a:r>
              <a:rPr lang="en-US" dirty="0"/>
              <a:t>, in </a:t>
            </a:r>
            <a:r>
              <a:rPr lang="en-US" dirty="0" err="1"/>
              <a:t>prezenta</a:t>
            </a:r>
            <a:r>
              <a:rPr lang="en-US" dirty="0"/>
              <a:t> </a:t>
            </a:r>
            <a:r>
              <a:rPr lang="en-US" dirty="0" err="1"/>
              <a:t>unui</a:t>
            </a:r>
            <a:r>
              <a:rPr lang="en-US" dirty="0"/>
              <a:t> </a:t>
            </a:r>
            <a:r>
              <a:rPr lang="en-US" dirty="0" err="1"/>
              <a:t>semnal</a:t>
            </a:r>
            <a:r>
              <a:rPr lang="en-US" dirty="0"/>
              <a:t> de </a:t>
            </a:r>
            <a:r>
              <a:rPr lang="en-US" dirty="0" err="1"/>
              <a:t>intrare</a:t>
            </a:r>
            <a:r>
              <a:rPr lang="en-US" dirty="0"/>
              <a:t> </a:t>
            </a:r>
            <a:r>
              <a:rPr lang="en-US" dirty="0" err="1"/>
              <a:t>suficient</a:t>
            </a:r>
            <a:r>
              <a:rPr lang="en-US" dirty="0"/>
              <a:t> de </a:t>
            </a:r>
            <a:r>
              <a:rPr lang="en-US" dirty="0" err="1"/>
              <a:t>puternic</a:t>
            </a:r>
            <a:r>
              <a:rPr lang="en-US" dirty="0"/>
              <a:t>, </a:t>
            </a:r>
            <a:r>
              <a:rPr lang="en-US" dirty="0" err="1"/>
              <a:t>rezistenta</a:t>
            </a:r>
            <a:r>
              <a:rPr lang="en-US" dirty="0"/>
              <a:t> </a:t>
            </a:r>
            <a:r>
              <a:rPr lang="en-US" dirty="0" err="1"/>
              <a:t>electrica</a:t>
            </a:r>
            <a:r>
              <a:rPr lang="en-US" dirty="0"/>
              <a:t> </a:t>
            </a:r>
            <a:r>
              <a:rPr lang="en-US" dirty="0" err="1"/>
              <a:t>dintre</a:t>
            </a:r>
            <a:r>
              <a:rPr lang="en-US" dirty="0"/>
              <a:t> </a:t>
            </a:r>
            <a:r>
              <a:rPr lang="en-US" dirty="0" err="1"/>
              <a:t>bornele</a:t>
            </a:r>
            <a:r>
              <a:rPr lang="en-US" dirty="0"/>
              <a:t> de </a:t>
            </a:r>
            <a:r>
              <a:rPr lang="en-US" dirty="0" err="1"/>
              <a:t>iesire</a:t>
            </a:r>
            <a:r>
              <a:rPr lang="en-US" dirty="0"/>
              <a:t> ale </a:t>
            </a:r>
            <a:r>
              <a:rPr lang="en-US" dirty="0" err="1"/>
              <a:t>tranzistorului</a:t>
            </a:r>
            <a:r>
              <a:rPr lang="en-US" dirty="0"/>
              <a:t> </a:t>
            </a:r>
            <a:r>
              <a:rPr lang="en-US" dirty="0" err="1"/>
              <a:t>scade</a:t>
            </a:r>
            <a:r>
              <a:rPr lang="en-US" dirty="0"/>
              <a:t> </a:t>
            </a:r>
            <a:r>
              <a:rPr lang="en-US" dirty="0" err="1"/>
              <a:t>pana</a:t>
            </a:r>
            <a:r>
              <a:rPr lang="en-US" dirty="0"/>
              <a:t> la 0.</a:t>
            </a:r>
          </a:p>
        </p:txBody>
      </p:sp>
      <p:cxnSp>
        <p:nvCxnSpPr>
          <p:cNvPr id="129" name="Google Shape;129;p26"/>
          <p:cNvCxnSpPr>
            <a:cxnSpLocks/>
          </p:cNvCxnSpPr>
          <p:nvPr/>
        </p:nvCxnSpPr>
        <p:spPr>
          <a:xfrm>
            <a:off x="613409" y="1737094"/>
            <a:ext cx="0" cy="1669312"/>
          </a:xfrm>
          <a:prstGeom prst="straightConnector1">
            <a:avLst/>
          </a:prstGeom>
          <a:noFill/>
          <a:ln w="19050" cap="flat" cmpd="sng">
            <a:solidFill>
              <a:srgbClr val="F3F3F3"/>
            </a:solidFill>
            <a:prstDash val="solid"/>
            <a:round/>
            <a:headEnd type="oval" w="med" len="med"/>
            <a:tailEnd type="oval" w="med" len="med"/>
          </a:ln>
        </p:spPr>
      </p:cxnSp>
    </p:spTree>
    <p:extLst>
      <p:ext uri="{BB962C8B-B14F-4D97-AF65-F5344CB8AC3E}">
        <p14:creationId xmlns:p14="http://schemas.microsoft.com/office/powerpoint/2010/main" val="186446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747"/>
        <p:cNvGrpSpPr/>
        <p:nvPr/>
      </p:nvGrpSpPr>
      <p:grpSpPr>
        <a:xfrm>
          <a:off x="0" y="0"/>
          <a:ext cx="0" cy="0"/>
          <a:chOff x="0" y="0"/>
          <a:chExt cx="0" cy="0"/>
        </a:xfrm>
      </p:grpSpPr>
      <p:sp>
        <p:nvSpPr>
          <p:cNvPr id="748" name="Google Shape;748;p37"/>
          <p:cNvSpPr txBox="1">
            <a:spLocks noGrp="1"/>
          </p:cNvSpPr>
          <p:nvPr>
            <p:ph type="title"/>
          </p:nvPr>
        </p:nvSpPr>
        <p:spPr>
          <a:xfrm>
            <a:off x="2422199" y="1418700"/>
            <a:ext cx="4829205" cy="23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TRANZISTOR 3D (ILUSTRARE)</a:t>
            </a:r>
            <a:endParaRPr sz="4000" dirty="0"/>
          </a:p>
        </p:txBody>
      </p:sp>
    </p:spTree>
    <p:extLst>
      <p:ext uri="{BB962C8B-B14F-4D97-AF65-F5344CB8AC3E}">
        <p14:creationId xmlns:p14="http://schemas.microsoft.com/office/powerpoint/2010/main" val="2097502242"/>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857</Words>
  <Application>Microsoft Office PowerPoint</Application>
  <PresentationFormat>On-screen Show (16:9)</PresentationFormat>
  <Paragraphs>38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Arial</vt:lpstr>
      <vt:lpstr>Anton</vt:lpstr>
      <vt:lpstr>Rajdhani</vt:lpstr>
      <vt:lpstr>Advent Pro Light</vt:lpstr>
      <vt:lpstr>Fira Sans Condensed Light</vt:lpstr>
      <vt:lpstr>Ai Tech Agency by Slidesgo</vt:lpstr>
      <vt:lpstr>TRANZISTORUL</vt:lpstr>
      <vt:lpstr>PowerPoint Presentation</vt:lpstr>
      <vt:lpstr>CONTEXT</vt:lpstr>
      <vt:lpstr>PowerPoint Presentation</vt:lpstr>
      <vt:lpstr>Replica primului tranzistor, inventat de Laboratoarele Bell</vt:lpstr>
      <vt:lpstr>PowerPoint Presentation</vt:lpstr>
      <vt:lpstr>PowerPoint Presentation</vt:lpstr>
      <vt:lpstr>PowerPoint Presentation</vt:lpstr>
      <vt:lpstr>TRANZISTOR 3D (ILUSTRARE)</vt:lpstr>
      <vt:lpstr>CLASIFICARE</vt:lpstr>
      <vt:lpstr>Tranzistoarele pot fi folosite in echipamentele electronice cu componente discrete in amplificatoare de semnal (in domeniul audio, video, radio), amplificatoare de instrumentatie, oscilatoare, modulatoare si demodulatoare, filtre, surse de alimentare liniare sau in comutatie sau in circuite integrate, tehnologia de astazi permitand integrarea intr-o singura capsula a milioane de tranzistori.</vt:lpstr>
      <vt:lpstr>Tranzistorul Bipolar</vt:lpstr>
      <vt:lpstr>Tranzistorul cu Efect de Camp cu Poarta Jonctiune (JFET)</vt:lpstr>
      <vt:lpstr>Tranzistorul cu Efect de Camp cu Poarta Izolata (MOSFET)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TRANZISTORUL</dc:title>
  <cp:lastModifiedBy>ArminC</cp:lastModifiedBy>
  <cp:revision>17</cp:revision>
  <dcterms:modified xsi:type="dcterms:W3CDTF">2021-11-08T14:38:49Z</dcterms:modified>
</cp:coreProperties>
</file>