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handoutMasterIdLst>
    <p:handoutMasterId r:id="rId20"/>
  </p:handoutMasterIdLst>
  <p:sldIdLst>
    <p:sldId id="256" r:id="rId2"/>
    <p:sldId id="285" r:id="rId3"/>
    <p:sldId id="287" r:id="rId4"/>
    <p:sldId id="288" r:id="rId5"/>
    <p:sldId id="289" r:id="rId6"/>
    <p:sldId id="290" r:id="rId7"/>
    <p:sldId id="292" r:id="rId8"/>
    <p:sldId id="291" r:id="rId9"/>
    <p:sldId id="286" r:id="rId10"/>
    <p:sldId id="293" r:id="rId11"/>
    <p:sldId id="294" r:id="rId12"/>
    <p:sldId id="295" r:id="rId13"/>
    <p:sldId id="296" r:id="rId14"/>
    <p:sldId id="297" r:id="rId15"/>
    <p:sldId id="266" r:id="rId16"/>
    <p:sldId id="298" r:id="rId17"/>
    <p:sldId id="300" r:id="rId18"/>
  </p:sldIdLst>
  <p:sldSz cx="9144000" cy="5143500" type="screen16x9"/>
  <p:notesSz cx="6858000" cy="9144000"/>
  <p:embeddedFontLst>
    <p:embeddedFont>
      <p:font typeface="Abel" panose="020B0604020202020204" charset="0"/>
      <p:regular r:id="rId21"/>
    </p:embeddedFont>
    <p:embeddedFont>
      <p:font typeface="Calibri" panose="020F0502020204030204" pitchFamily="34" charset="0"/>
      <p:regular r:id="rId22"/>
      <p:bold r:id="rId23"/>
      <p:italic r:id="rId24"/>
      <p:boldItalic r:id="rId25"/>
    </p:embeddedFont>
    <p:embeddedFont>
      <p:font typeface="Encode Sans Semi Condensed Light" panose="020B0604020202020204" charset="-18"/>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71E5AC-0053-4948-A89E-0A5B094D6DA9}">
  <a:tblStyle styleId="{4B71E5AC-0053-4948-A89E-0A5B094D6D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7" d="100"/>
          <a:sy n="87" d="100"/>
        </p:scale>
        <p:origin x="60"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4F2789-FF0D-459B-9750-39C957B24A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A6A26E-08B5-430B-B2FF-4ED00C2F27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832741-3C29-46E7-A8C1-7B6E5C909417}" type="datetimeFigureOut">
              <a:rPr lang="en-US" smtClean="0"/>
              <a:t>11/8/2021</a:t>
            </a:fld>
            <a:endParaRPr lang="en-US"/>
          </a:p>
        </p:txBody>
      </p:sp>
      <p:sp>
        <p:nvSpPr>
          <p:cNvPr id="4" name="Footer Placeholder 3">
            <a:extLst>
              <a:ext uri="{FF2B5EF4-FFF2-40B4-BE49-F238E27FC236}">
                <a16:creationId xmlns:a16="http://schemas.microsoft.com/office/drawing/2014/main" id="{0534AE6D-2CA5-416E-8051-CF230BBB58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Slide Number Placeholder 5">
            <a:extLst>
              <a:ext uri="{FF2B5EF4-FFF2-40B4-BE49-F238E27FC236}">
                <a16:creationId xmlns:a16="http://schemas.microsoft.com/office/drawing/2014/main" id="{1565A3D1-D3C8-4C6B-A7ED-C840DF2C9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6980A9-501E-421C-9FCD-5CAD8029FB2E}" type="slidenum">
              <a:rPr lang="en-US" smtClean="0"/>
              <a:t>‹#›</a:t>
            </a:fld>
            <a:endParaRPr lang="en-US"/>
          </a:p>
        </p:txBody>
      </p:sp>
    </p:spTree>
    <p:extLst>
      <p:ext uri="{BB962C8B-B14F-4D97-AF65-F5344CB8AC3E}">
        <p14:creationId xmlns:p14="http://schemas.microsoft.com/office/powerpoint/2010/main" val="85648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8159800" y="1226525"/>
            <a:ext cx="559400" cy="551575"/>
          </a:xfrm>
          <a:prstGeom prst="rect">
            <a:avLst/>
          </a:prstGeom>
          <a:noFill/>
          <a:ln>
            <a:noFill/>
          </a:ln>
        </p:spPr>
      </p:pic>
      <p:pic>
        <p:nvPicPr>
          <p:cNvPr id="11" name="Google Shape;11;p2"/>
          <p:cNvPicPr preferRelativeResize="0"/>
          <p:nvPr/>
        </p:nvPicPr>
        <p:blipFill>
          <a:blip r:embed="rId4">
            <a:alphaModFix/>
          </a:blip>
          <a:stretch>
            <a:fillRect/>
          </a:stretch>
        </p:blipFill>
        <p:spPr>
          <a:xfrm>
            <a:off x="5840740" y="3088850"/>
            <a:ext cx="868960" cy="856826"/>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4" name="Google Shape;14;p2"/>
          <p:cNvSpPr/>
          <p:nvPr/>
        </p:nvSpPr>
        <p:spPr>
          <a:xfrm>
            <a:off x="0" y="1593450"/>
            <a:ext cx="81600" cy="195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4">
            <a:alphaModFix/>
          </a:blip>
          <a:srcRect t="31689"/>
          <a:stretch/>
        </p:blipFill>
        <p:spPr>
          <a:xfrm>
            <a:off x="4559800" y="0"/>
            <a:ext cx="2083749" cy="1403575"/>
          </a:xfrm>
          <a:prstGeom prst="rect">
            <a:avLst/>
          </a:prstGeom>
          <a:noFill/>
          <a:ln>
            <a:noFill/>
          </a:ln>
        </p:spPr>
      </p:pic>
      <p:pic>
        <p:nvPicPr>
          <p:cNvPr id="16" name="Google Shape;16;p2"/>
          <p:cNvPicPr preferRelativeResize="0"/>
          <p:nvPr/>
        </p:nvPicPr>
        <p:blipFill>
          <a:blip r:embed="rId5">
            <a:alphaModFix/>
          </a:blip>
          <a:stretch>
            <a:fillRect/>
          </a:stretch>
        </p:blipFill>
        <p:spPr>
          <a:xfrm>
            <a:off x="7328456" y="3151696"/>
            <a:ext cx="1313988" cy="1293307"/>
          </a:xfrm>
          <a:prstGeom prst="rect">
            <a:avLst/>
          </a:prstGeom>
          <a:noFill/>
          <a:ln>
            <a:noFill/>
          </a:ln>
        </p:spPr>
      </p:pic>
      <p:pic>
        <p:nvPicPr>
          <p:cNvPr id="17" name="Google Shape;17;p2"/>
          <p:cNvPicPr preferRelativeResize="0"/>
          <p:nvPr/>
        </p:nvPicPr>
        <p:blipFill>
          <a:blip r:embed="rId5">
            <a:alphaModFix/>
          </a:blip>
          <a:stretch>
            <a:fillRect/>
          </a:stretch>
        </p:blipFill>
        <p:spPr>
          <a:xfrm>
            <a:off x="6498100" y="1154949"/>
            <a:ext cx="868950" cy="855262"/>
          </a:xfrm>
          <a:prstGeom prst="rect">
            <a:avLst/>
          </a:prstGeom>
          <a:noFill/>
          <a:ln>
            <a:noFill/>
          </a:ln>
        </p:spPr>
      </p:pic>
      <p:pic>
        <p:nvPicPr>
          <p:cNvPr id="18" name="Google Shape;18;p2"/>
          <p:cNvPicPr preferRelativeResize="0"/>
          <p:nvPr/>
        </p:nvPicPr>
        <p:blipFill rotWithShape="1">
          <a:blip r:embed="rId3">
            <a:alphaModFix/>
          </a:blip>
          <a:srcRect r="31299"/>
          <a:stretch/>
        </p:blipFill>
        <p:spPr>
          <a:xfrm>
            <a:off x="8642450" y="2072900"/>
            <a:ext cx="501550" cy="719850"/>
          </a:xfrm>
          <a:prstGeom prst="rect">
            <a:avLst/>
          </a:prstGeom>
          <a:noFill/>
          <a:ln>
            <a:noFill/>
          </a:ln>
        </p:spPr>
      </p:pic>
      <p:pic>
        <p:nvPicPr>
          <p:cNvPr id="19" name="Google Shape;19;p2"/>
          <p:cNvPicPr preferRelativeResize="0"/>
          <p:nvPr/>
        </p:nvPicPr>
        <p:blipFill rotWithShape="1">
          <a:blip r:embed="rId4">
            <a:alphaModFix/>
          </a:blip>
          <a:srcRect b="56829"/>
          <a:stretch/>
        </p:blipFill>
        <p:spPr>
          <a:xfrm>
            <a:off x="3900875" y="4430100"/>
            <a:ext cx="1680350" cy="718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8486650" y="532325"/>
            <a:ext cx="559400" cy="551575"/>
          </a:xfrm>
          <a:prstGeom prst="rect">
            <a:avLst/>
          </a:prstGeom>
          <a:noFill/>
          <a:ln>
            <a:noFill/>
          </a:ln>
        </p:spPr>
      </p:pic>
      <p:grpSp>
        <p:nvGrpSpPr>
          <p:cNvPr id="48" name="Google Shape;48;p5"/>
          <p:cNvGrpSpPr/>
          <p:nvPr/>
        </p:nvGrpSpPr>
        <p:grpSpPr>
          <a:xfrm>
            <a:off x="0" y="809153"/>
            <a:ext cx="9144000" cy="665100"/>
            <a:chOff x="0" y="809153"/>
            <a:chExt cx="9144000" cy="665100"/>
          </a:xfrm>
        </p:grpSpPr>
        <p:sp>
          <p:nvSpPr>
            <p:cNvPr id="49" name="Google Shape;49;p5"/>
            <p:cNvSpPr/>
            <p:nvPr/>
          </p:nvSpPr>
          <p:spPr>
            <a:xfrm>
              <a:off x="0" y="809153"/>
              <a:ext cx="91440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txBox="1">
            <a:spLocks noGrp="1"/>
          </p:cNvSpPr>
          <p:nvPr>
            <p:ph type="title"/>
          </p:nvPr>
        </p:nvSpPr>
        <p:spPr>
          <a:xfrm>
            <a:off x="514800" y="809150"/>
            <a:ext cx="6373800" cy="6651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2" name="Google Shape;52;p5"/>
          <p:cNvSpPr txBox="1">
            <a:spLocks noGrp="1"/>
          </p:cNvSpPr>
          <p:nvPr>
            <p:ph type="body" idx="1"/>
          </p:nvPr>
        </p:nvSpPr>
        <p:spPr>
          <a:xfrm>
            <a:off x="514800" y="1582772"/>
            <a:ext cx="6373800" cy="2889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3" name="Google Shape;5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55" name="Google Shape;55;p5"/>
          <p:cNvPicPr preferRelativeResize="0"/>
          <p:nvPr/>
        </p:nvPicPr>
        <p:blipFill>
          <a:blip r:embed="rId4">
            <a:alphaModFix/>
          </a:blip>
          <a:stretch>
            <a:fillRect/>
          </a:stretch>
        </p:blipFill>
        <p:spPr>
          <a:xfrm>
            <a:off x="7231799" y="1156949"/>
            <a:ext cx="1004350" cy="988528"/>
          </a:xfrm>
          <a:prstGeom prst="rect">
            <a:avLst/>
          </a:prstGeom>
          <a:noFill/>
          <a:ln>
            <a:noFill/>
          </a:ln>
        </p:spPr>
      </p:pic>
      <p:pic>
        <p:nvPicPr>
          <p:cNvPr id="56" name="Google Shape;56;p5"/>
          <p:cNvPicPr preferRelativeResize="0"/>
          <p:nvPr/>
        </p:nvPicPr>
        <p:blipFill rotWithShape="1">
          <a:blip r:embed="rId3">
            <a:alphaModFix/>
          </a:blip>
          <a:srcRect r="24408"/>
          <a:stretch/>
        </p:blipFill>
        <p:spPr>
          <a:xfrm>
            <a:off x="7926475" y="2877225"/>
            <a:ext cx="1217525" cy="1595450"/>
          </a:xfrm>
          <a:prstGeom prst="rect">
            <a:avLst/>
          </a:prstGeom>
          <a:noFill/>
          <a:ln>
            <a:noFill/>
          </a:ln>
        </p:spPr>
      </p:pic>
      <p:pic>
        <p:nvPicPr>
          <p:cNvPr id="57" name="Google Shape;57;p5"/>
          <p:cNvPicPr preferRelativeResize="0"/>
          <p:nvPr/>
        </p:nvPicPr>
        <p:blipFill>
          <a:blip r:embed="rId4">
            <a:alphaModFix/>
          </a:blip>
          <a:stretch>
            <a:fillRect/>
          </a:stretch>
        </p:blipFill>
        <p:spPr>
          <a:xfrm>
            <a:off x="6670500" y="3652326"/>
            <a:ext cx="675747" cy="665100"/>
          </a:xfrm>
          <a:prstGeom prst="rect">
            <a:avLst/>
          </a:prstGeom>
          <a:noFill/>
          <a:ln>
            <a:noFill/>
          </a:ln>
        </p:spPr>
      </p:pic>
      <p:pic>
        <p:nvPicPr>
          <p:cNvPr id="58" name="Google Shape;58;p5"/>
          <p:cNvPicPr preferRelativeResize="0"/>
          <p:nvPr/>
        </p:nvPicPr>
        <p:blipFill rotWithShape="1">
          <a:blip r:embed="rId2">
            <a:alphaModFix/>
          </a:blip>
          <a:srcRect b="31745"/>
          <a:stretch/>
        </p:blipFill>
        <p:spPr>
          <a:xfrm>
            <a:off x="7671150" y="4688726"/>
            <a:ext cx="675750" cy="4547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preserve="1" userDrawn="1">
  <p:cSld name="1 column">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8486650" y="532325"/>
            <a:ext cx="559400" cy="551575"/>
          </a:xfrm>
          <a:prstGeom prst="rect">
            <a:avLst/>
          </a:prstGeom>
          <a:noFill/>
          <a:ln>
            <a:noFill/>
          </a:ln>
        </p:spPr>
      </p:pic>
      <p:sp>
        <p:nvSpPr>
          <p:cNvPr id="53" name="Google Shape;53;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3">
            <a:alphaModFix/>
          </a:blip>
          <a:srcRect t="24000"/>
          <a:stretch/>
        </p:blipFill>
        <p:spPr>
          <a:xfrm>
            <a:off x="5899875" y="0"/>
            <a:ext cx="1446375" cy="1083900"/>
          </a:xfrm>
          <a:prstGeom prst="rect">
            <a:avLst/>
          </a:prstGeom>
          <a:noFill/>
          <a:ln>
            <a:noFill/>
          </a:ln>
        </p:spPr>
      </p:pic>
      <p:pic>
        <p:nvPicPr>
          <p:cNvPr id="55" name="Google Shape;55;p5"/>
          <p:cNvPicPr preferRelativeResize="0"/>
          <p:nvPr/>
        </p:nvPicPr>
        <p:blipFill>
          <a:blip r:embed="rId4">
            <a:alphaModFix/>
          </a:blip>
          <a:stretch>
            <a:fillRect/>
          </a:stretch>
        </p:blipFill>
        <p:spPr>
          <a:xfrm>
            <a:off x="7231799" y="1156949"/>
            <a:ext cx="1004350" cy="988528"/>
          </a:xfrm>
          <a:prstGeom prst="rect">
            <a:avLst/>
          </a:prstGeom>
          <a:noFill/>
          <a:ln>
            <a:noFill/>
          </a:ln>
        </p:spPr>
      </p:pic>
      <p:pic>
        <p:nvPicPr>
          <p:cNvPr id="56" name="Google Shape;56;p5"/>
          <p:cNvPicPr preferRelativeResize="0"/>
          <p:nvPr/>
        </p:nvPicPr>
        <p:blipFill rotWithShape="1">
          <a:blip r:embed="rId3">
            <a:alphaModFix/>
          </a:blip>
          <a:srcRect r="24408"/>
          <a:stretch/>
        </p:blipFill>
        <p:spPr>
          <a:xfrm>
            <a:off x="7926475" y="2877225"/>
            <a:ext cx="1217525" cy="1595450"/>
          </a:xfrm>
          <a:prstGeom prst="rect">
            <a:avLst/>
          </a:prstGeom>
          <a:noFill/>
          <a:ln>
            <a:noFill/>
          </a:ln>
        </p:spPr>
      </p:pic>
      <p:pic>
        <p:nvPicPr>
          <p:cNvPr id="57" name="Google Shape;57;p5"/>
          <p:cNvPicPr preferRelativeResize="0"/>
          <p:nvPr/>
        </p:nvPicPr>
        <p:blipFill>
          <a:blip r:embed="rId4">
            <a:alphaModFix/>
          </a:blip>
          <a:stretch>
            <a:fillRect/>
          </a:stretch>
        </p:blipFill>
        <p:spPr>
          <a:xfrm>
            <a:off x="6670500" y="3652326"/>
            <a:ext cx="675747" cy="665100"/>
          </a:xfrm>
          <a:prstGeom prst="rect">
            <a:avLst/>
          </a:prstGeom>
          <a:noFill/>
          <a:ln>
            <a:noFill/>
          </a:ln>
        </p:spPr>
      </p:pic>
      <p:pic>
        <p:nvPicPr>
          <p:cNvPr id="58" name="Google Shape;58;p5"/>
          <p:cNvPicPr preferRelativeResize="0"/>
          <p:nvPr/>
        </p:nvPicPr>
        <p:blipFill rotWithShape="1">
          <a:blip r:embed="rId2">
            <a:alphaModFix/>
          </a:blip>
          <a:srcRect b="31745"/>
          <a:stretch/>
        </p:blipFill>
        <p:spPr>
          <a:xfrm>
            <a:off x="7671150" y="4688726"/>
            <a:ext cx="675750" cy="454775"/>
          </a:xfrm>
          <a:prstGeom prst="rect">
            <a:avLst/>
          </a:prstGeom>
          <a:noFill/>
          <a:ln>
            <a:noFill/>
          </a:ln>
        </p:spPr>
      </p:pic>
      <p:sp>
        <p:nvSpPr>
          <p:cNvPr id="14" name="Google Shape;52;p5">
            <a:extLst>
              <a:ext uri="{FF2B5EF4-FFF2-40B4-BE49-F238E27FC236}">
                <a16:creationId xmlns:a16="http://schemas.microsoft.com/office/drawing/2014/main" id="{6906B8C8-7184-4165-BA8D-D032B1C3AF73}"/>
              </a:ext>
            </a:extLst>
          </p:cNvPr>
          <p:cNvSpPr txBox="1">
            <a:spLocks noGrp="1"/>
          </p:cNvSpPr>
          <p:nvPr>
            <p:ph type="body" idx="1"/>
          </p:nvPr>
        </p:nvSpPr>
        <p:spPr>
          <a:xfrm>
            <a:off x="514800" y="737419"/>
            <a:ext cx="6373800" cy="3735253"/>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extLst>
      <p:ext uri="{BB962C8B-B14F-4D97-AF65-F5344CB8AC3E}">
        <p14:creationId xmlns:p14="http://schemas.microsoft.com/office/powerpoint/2010/main" val="57736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small" preserve="1" userDrawn="1">
  <p:cSld name="1_Title only small">
    <p:bg>
      <p:bgPr>
        <a:blipFill>
          <a:blip r:embed="rId2">
            <a:alphaModFix/>
          </a:blip>
          <a:stretch>
            <a:fillRect/>
          </a:stretch>
        </a:blipFill>
        <a:effectLst/>
      </p:bgPr>
    </p:bg>
    <p:spTree>
      <p:nvGrpSpPr>
        <p:cNvPr id="1" name="Shape 98"/>
        <p:cNvGrpSpPr/>
        <p:nvPr/>
      </p:nvGrpSpPr>
      <p:grpSpPr>
        <a:xfrm>
          <a:off x="0" y="0"/>
          <a:ext cx="0" cy="0"/>
          <a:chOff x="0" y="0"/>
          <a:chExt cx="0" cy="0"/>
        </a:xfrm>
      </p:grpSpPr>
      <p:grpSp>
        <p:nvGrpSpPr>
          <p:cNvPr id="99" name="Google Shape;99;p9"/>
          <p:cNvGrpSpPr/>
          <p:nvPr/>
        </p:nvGrpSpPr>
        <p:grpSpPr>
          <a:xfrm rot="5400000">
            <a:off x="4284135" y="-1236127"/>
            <a:ext cx="575700" cy="3047954"/>
            <a:chOff x="0" y="809153"/>
            <a:chExt cx="575700" cy="665100"/>
          </a:xfrm>
        </p:grpSpPr>
        <p:sp>
          <p:nvSpPr>
            <p:cNvPr id="100" name="Google Shape;100;p9"/>
            <p:cNvSpPr/>
            <p:nvPr/>
          </p:nvSpPr>
          <p:spPr>
            <a:xfrm>
              <a:off x="0" y="809153"/>
              <a:ext cx="575700" cy="665100"/>
            </a:xfrm>
            <a:prstGeom prst="rect">
              <a:avLst/>
            </a:prstGeom>
            <a:solidFill>
              <a:srgbClr val="001033">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0" y="809153"/>
              <a:ext cx="81600" cy="66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txBox="1">
            <a:spLocks noGrp="1"/>
          </p:cNvSpPr>
          <p:nvPr>
            <p:ph type="title"/>
          </p:nvPr>
        </p:nvSpPr>
        <p:spPr>
          <a:xfrm>
            <a:off x="3048003" y="90300"/>
            <a:ext cx="3048000" cy="4854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04" name="Google Shape;104;p9"/>
          <p:cNvPicPr preferRelativeResize="0"/>
          <p:nvPr/>
        </p:nvPicPr>
        <p:blipFill>
          <a:blip r:embed="rId3">
            <a:alphaModFix/>
          </a:blip>
          <a:stretch>
            <a:fillRect/>
          </a:stretch>
        </p:blipFill>
        <p:spPr>
          <a:xfrm>
            <a:off x="8280475" y="2416469"/>
            <a:ext cx="595150" cy="589533"/>
          </a:xfrm>
          <a:prstGeom prst="rect">
            <a:avLst/>
          </a:prstGeom>
          <a:noFill/>
          <a:ln>
            <a:noFill/>
          </a:ln>
        </p:spPr>
      </p:pic>
      <p:pic>
        <p:nvPicPr>
          <p:cNvPr id="105" name="Google Shape;105;p9"/>
          <p:cNvPicPr preferRelativeResize="0"/>
          <p:nvPr/>
        </p:nvPicPr>
        <p:blipFill>
          <a:blip r:embed="rId4">
            <a:alphaModFix/>
          </a:blip>
          <a:stretch>
            <a:fillRect/>
          </a:stretch>
        </p:blipFill>
        <p:spPr>
          <a:xfrm>
            <a:off x="7027447" y="232387"/>
            <a:ext cx="595150" cy="589551"/>
          </a:xfrm>
          <a:prstGeom prst="rect">
            <a:avLst/>
          </a:prstGeom>
          <a:noFill/>
          <a:ln>
            <a:noFill/>
          </a:ln>
        </p:spPr>
      </p:pic>
      <p:pic>
        <p:nvPicPr>
          <p:cNvPr id="106" name="Google Shape;106;p9"/>
          <p:cNvPicPr preferRelativeResize="0"/>
          <p:nvPr/>
        </p:nvPicPr>
        <p:blipFill>
          <a:blip r:embed="rId4">
            <a:alphaModFix/>
          </a:blip>
          <a:stretch>
            <a:fillRect/>
          </a:stretch>
        </p:blipFill>
        <p:spPr>
          <a:xfrm>
            <a:off x="371105" y="3969625"/>
            <a:ext cx="929773" cy="921025"/>
          </a:xfrm>
          <a:prstGeom prst="rect">
            <a:avLst/>
          </a:prstGeom>
          <a:noFill/>
          <a:ln>
            <a:noFill/>
          </a:ln>
        </p:spPr>
      </p:pic>
      <p:pic>
        <p:nvPicPr>
          <p:cNvPr id="107" name="Google Shape;107;p9"/>
          <p:cNvPicPr preferRelativeResize="0"/>
          <p:nvPr/>
        </p:nvPicPr>
        <p:blipFill rotWithShape="1">
          <a:blip r:embed="rId3">
            <a:alphaModFix/>
          </a:blip>
          <a:srcRect t="30623"/>
          <a:stretch/>
        </p:blipFill>
        <p:spPr>
          <a:xfrm>
            <a:off x="315900" y="0"/>
            <a:ext cx="1732350" cy="1185075"/>
          </a:xfrm>
          <a:prstGeom prst="rect">
            <a:avLst/>
          </a:prstGeom>
          <a:noFill/>
          <a:ln>
            <a:noFill/>
          </a:ln>
        </p:spPr>
      </p:pic>
      <p:pic>
        <p:nvPicPr>
          <p:cNvPr id="108" name="Google Shape;108;p9"/>
          <p:cNvPicPr preferRelativeResize="0"/>
          <p:nvPr/>
        </p:nvPicPr>
        <p:blipFill>
          <a:blip r:embed="rId5">
            <a:alphaModFix/>
          </a:blip>
          <a:stretch>
            <a:fillRect/>
          </a:stretch>
        </p:blipFill>
        <p:spPr>
          <a:xfrm>
            <a:off x="281325" y="1351150"/>
            <a:ext cx="710100" cy="698925"/>
          </a:xfrm>
          <a:prstGeom prst="rect">
            <a:avLst/>
          </a:prstGeom>
          <a:noFill/>
          <a:ln>
            <a:noFill/>
          </a:ln>
        </p:spPr>
      </p:pic>
      <p:pic>
        <p:nvPicPr>
          <p:cNvPr id="109" name="Google Shape;109;p9"/>
          <p:cNvPicPr preferRelativeResize="0"/>
          <p:nvPr/>
        </p:nvPicPr>
        <p:blipFill>
          <a:blip r:embed="rId5">
            <a:alphaModFix/>
          </a:blip>
          <a:stretch>
            <a:fillRect/>
          </a:stretch>
        </p:blipFill>
        <p:spPr>
          <a:xfrm>
            <a:off x="8033925" y="3686350"/>
            <a:ext cx="841700" cy="828425"/>
          </a:xfrm>
          <a:prstGeom prst="rect">
            <a:avLst/>
          </a:prstGeom>
          <a:noFill/>
          <a:ln>
            <a:noFill/>
          </a:ln>
        </p:spPr>
      </p:pic>
      <p:pic>
        <p:nvPicPr>
          <p:cNvPr id="110" name="Google Shape;110;p9"/>
          <p:cNvPicPr preferRelativeResize="0"/>
          <p:nvPr/>
        </p:nvPicPr>
        <p:blipFill rotWithShape="1">
          <a:blip r:embed="rId3">
            <a:alphaModFix/>
          </a:blip>
          <a:srcRect r="28769"/>
          <a:stretch/>
        </p:blipFill>
        <p:spPr>
          <a:xfrm>
            <a:off x="7910125" y="182975"/>
            <a:ext cx="1233875" cy="1716025"/>
          </a:xfrm>
          <a:prstGeom prst="rect">
            <a:avLst/>
          </a:prstGeom>
          <a:noFill/>
          <a:ln>
            <a:noFill/>
          </a:ln>
        </p:spPr>
      </p:pic>
      <p:pic>
        <p:nvPicPr>
          <p:cNvPr id="111" name="Google Shape;111;p9"/>
          <p:cNvPicPr preferRelativeResize="0"/>
          <p:nvPr/>
        </p:nvPicPr>
        <p:blipFill rotWithShape="1">
          <a:blip r:embed="rId3">
            <a:alphaModFix/>
          </a:blip>
          <a:srcRect l="29303"/>
          <a:stretch/>
        </p:blipFill>
        <p:spPr>
          <a:xfrm>
            <a:off x="0" y="2680300"/>
            <a:ext cx="315900" cy="442600"/>
          </a:xfrm>
          <a:prstGeom prst="rect">
            <a:avLst/>
          </a:prstGeom>
          <a:noFill/>
          <a:ln>
            <a:noFill/>
          </a:ln>
        </p:spPr>
      </p:pic>
      <p:sp>
        <p:nvSpPr>
          <p:cNvPr id="15" name="Google Shape;52;p5">
            <a:extLst>
              <a:ext uri="{FF2B5EF4-FFF2-40B4-BE49-F238E27FC236}">
                <a16:creationId xmlns:a16="http://schemas.microsoft.com/office/drawing/2014/main" id="{35F81A86-FE8C-46FF-A581-7AEA77CD522D}"/>
              </a:ext>
            </a:extLst>
          </p:cNvPr>
          <p:cNvSpPr txBox="1">
            <a:spLocks noGrp="1"/>
          </p:cNvSpPr>
          <p:nvPr>
            <p:ph type="body" idx="1"/>
          </p:nvPr>
        </p:nvSpPr>
        <p:spPr>
          <a:xfrm>
            <a:off x="514800" y="737419"/>
            <a:ext cx="6373800" cy="3735253"/>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extLst>
      <p:ext uri="{BB962C8B-B14F-4D97-AF65-F5344CB8AC3E}">
        <p14:creationId xmlns:p14="http://schemas.microsoft.com/office/powerpoint/2010/main" val="407637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1"/>
        </a:solidFill>
        <a:effectLst/>
      </p:bgPr>
    </p:bg>
    <p:spTree>
      <p:nvGrpSpPr>
        <p:cNvPr id="1" name="Shape 145"/>
        <p:cNvGrpSpPr/>
        <p:nvPr/>
      </p:nvGrpSpPr>
      <p:grpSpPr>
        <a:xfrm>
          <a:off x="0" y="0"/>
          <a:ext cx="0" cy="0"/>
          <a:chOff x="0" y="0"/>
          <a:chExt cx="0" cy="0"/>
        </a:xfrm>
      </p:grpSpPr>
      <p:pic>
        <p:nvPicPr>
          <p:cNvPr id="146" name="Google Shape;146;p13"/>
          <p:cNvPicPr preferRelativeResize="0"/>
          <p:nvPr/>
        </p:nvPicPr>
        <p:blipFill>
          <a:blip r:embed="rId2">
            <a:alphaModFix/>
          </a:blip>
          <a:stretch>
            <a:fillRect/>
          </a:stretch>
        </p:blipFill>
        <p:spPr>
          <a:xfrm>
            <a:off x="0" y="0"/>
            <a:ext cx="9144000" cy="5143500"/>
          </a:xfrm>
          <a:prstGeom prst="frame">
            <a:avLst>
              <a:gd name="adj1" fmla="val 6831"/>
            </a:avLst>
          </a:prstGeom>
          <a:noFill/>
          <a:ln>
            <a:noFill/>
          </a:ln>
        </p:spPr>
      </p:pic>
      <p:sp>
        <p:nvSpPr>
          <p:cNvPr id="147" name="Google Shape;147;p13"/>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pic>
        <p:nvPicPr>
          <p:cNvPr id="148" name="Google Shape;148;p13"/>
          <p:cNvPicPr preferRelativeResize="0"/>
          <p:nvPr/>
        </p:nvPicPr>
        <p:blipFill rotWithShape="1">
          <a:blip r:embed="rId3">
            <a:alphaModFix/>
          </a:blip>
          <a:srcRect r="23559"/>
          <a:stretch/>
        </p:blipFill>
        <p:spPr>
          <a:xfrm>
            <a:off x="8876366" y="3664275"/>
            <a:ext cx="267633" cy="346800"/>
          </a:xfrm>
          <a:prstGeom prst="rect">
            <a:avLst/>
          </a:prstGeom>
          <a:noFill/>
          <a:ln>
            <a:noFill/>
          </a:ln>
        </p:spPr>
      </p:pic>
      <p:pic>
        <p:nvPicPr>
          <p:cNvPr id="149" name="Google Shape;149;p13"/>
          <p:cNvPicPr preferRelativeResize="0"/>
          <p:nvPr/>
        </p:nvPicPr>
        <p:blipFill rotWithShape="1">
          <a:blip r:embed="rId4">
            <a:alphaModFix/>
          </a:blip>
          <a:srcRect t="38453"/>
          <a:stretch/>
        </p:blipFill>
        <p:spPr>
          <a:xfrm>
            <a:off x="7280775" y="-1"/>
            <a:ext cx="490400" cy="299001"/>
          </a:xfrm>
          <a:prstGeom prst="rect">
            <a:avLst/>
          </a:prstGeom>
          <a:noFill/>
          <a:ln>
            <a:noFill/>
          </a:ln>
        </p:spPr>
      </p:pic>
      <p:pic>
        <p:nvPicPr>
          <p:cNvPr id="150" name="Google Shape;150;p13"/>
          <p:cNvPicPr preferRelativeResize="0"/>
          <p:nvPr/>
        </p:nvPicPr>
        <p:blipFill rotWithShape="1">
          <a:blip r:embed="rId4">
            <a:alphaModFix/>
          </a:blip>
          <a:srcRect b="35991"/>
          <a:stretch/>
        </p:blipFill>
        <p:spPr>
          <a:xfrm>
            <a:off x="439125" y="4553975"/>
            <a:ext cx="929775" cy="589525"/>
          </a:xfrm>
          <a:prstGeom prst="rect">
            <a:avLst/>
          </a:prstGeom>
          <a:noFill/>
          <a:ln>
            <a:noFill/>
          </a:ln>
        </p:spPr>
      </p:pic>
      <p:pic>
        <p:nvPicPr>
          <p:cNvPr id="151" name="Google Shape;151;p13"/>
          <p:cNvPicPr preferRelativeResize="0"/>
          <p:nvPr/>
        </p:nvPicPr>
        <p:blipFill rotWithShape="1">
          <a:blip r:embed="rId3">
            <a:alphaModFix/>
          </a:blip>
          <a:srcRect t="30623"/>
          <a:stretch/>
        </p:blipFill>
        <p:spPr>
          <a:xfrm>
            <a:off x="439125" y="0"/>
            <a:ext cx="1732350" cy="1185075"/>
          </a:xfrm>
          <a:prstGeom prst="rect">
            <a:avLst/>
          </a:prstGeom>
          <a:noFill/>
          <a:ln>
            <a:noFill/>
          </a:ln>
        </p:spPr>
      </p:pic>
      <p:pic>
        <p:nvPicPr>
          <p:cNvPr id="152" name="Google Shape;152;p13"/>
          <p:cNvPicPr preferRelativeResize="0"/>
          <p:nvPr/>
        </p:nvPicPr>
        <p:blipFill>
          <a:blip r:embed="rId5">
            <a:alphaModFix/>
          </a:blip>
          <a:stretch>
            <a:fillRect/>
          </a:stretch>
        </p:blipFill>
        <p:spPr>
          <a:xfrm>
            <a:off x="134250" y="1240360"/>
            <a:ext cx="548700" cy="540065"/>
          </a:xfrm>
          <a:prstGeom prst="rect">
            <a:avLst/>
          </a:prstGeom>
          <a:noFill/>
          <a:ln>
            <a:noFill/>
          </a:ln>
        </p:spPr>
      </p:pic>
      <p:pic>
        <p:nvPicPr>
          <p:cNvPr id="153" name="Google Shape;153;p13"/>
          <p:cNvPicPr preferRelativeResize="0"/>
          <p:nvPr/>
        </p:nvPicPr>
        <p:blipFill>
          <a:blip r:embed="rId5">
            <a:alphaModFix/>
          </a:blip>
          <a:stretch>
            <a:fillRect/>
          </a:stretch>
        </p:blipFill>
        <p:spPr>
          <a:xfrm>
            <a:off x="8157200" y="4143950"/>
            <a:ext cx="841700" cy="828425"/>
          </a:xfrm>
          <a:prstGeom prst="rect">
            <a:avLst/>
          </a:prstGeom>
          <a:noFill/>
          <a:ln>
            <a:noFill/>
          </a:ln>
        </p:spPr>
      </p:pic>
      <p:pic>
        <p:nvPicPr>
          <p:cNvPr id="154" name="Google Shape;154;p13"/>
          <p:cNvPicPr preferRelativeResize="0"/>
          <p:nvPr/>
        </p:nvPicPr>
        <p:blipFill rotWithShape="1">
          <a:blip r:embed="rId3">
            <a:alphaModFix/>
          </a:blip>
          <a:srcRect r="28769"/>
          <a:stretch/>
        </p:blipFill>
        <p:spPr>
          <a:xfrm>
            <a:off x="8430750" y="1014413"/>
            <a:ext cx="713250" cy="991950"/>
          </a:xfrm>
          <a:prstGeom prst="rect">
            <a:avLst/>
          </a:prstGeom>
          <a:noFill/>
          <a:ln>
            <a:noFill/>
          </a:ln>
        </p:spPr>
      </p:pic>
      <p:pic>
        <p:nvPicPr>
          <p:cNvPr id="155" name="Google Shape;155;p13"/>
          <p:cNvPicPr preferRelativeResize="0"/>
          <p:nvPr/>
        </p:nvPicPr>
        <p:blipFill rotWithShape="1">
          <a:blip r:embed="rId3">
            <a:alphaModFix/>
          </a:blip>
          <a:srcRect l="29303"/>
          <a:stretch/>
        </p:blipFill>
        <p:spPr>
          <a:xfrm>
            <a:off x="0" y="2350450"/>
            <a:ext cx="315900" cy="442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800" y="809150"/>
            <a:ext cx="6373800" cy="6651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sz="3600" b="1">
                <a:solidFill>
                  <a:schemeClr val="lt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514800" y="1582772"/>
            <a:ext cx="6373800" cy="28899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a:effectLst>
            <a:outerShdw blurRad="42863" dist="9525" dir="5400000" algn="bl" rotWithShape="0">
              <a:schemeClr val="dk1">
                <a:alpha val="15000"/>
              </a:schemeClr>
            </a:outerShdw>
          </a:effectLst>
        </p:spPr>
        <p:txBody>
          <a:bodyPr spcFirstLastPara="1" wrap="square" lIns="0" tIns="0" rIns="0" bIns="0" anchor="ctr" anchorCtr="0">
            <a:noAutofit/>
          </a:bodyPr>
          <a:lstStyle>
            <a:lvl1pPr lvl="0" algn="r" rtl="0">
              <a:buNone/>
              <a:defRPr sz="1300">
                <a:solidFill>
                  <a:schemeClr val="lt1"/>
                </a:solidFill>
                <a:latin typeface="Abel"/>
                <a:ea typeface="Abel"/>
                <a:cs typeface="Abel"/>
                <a:sym typeface="Abel"/>
              </a:defRPr>
            </a:lvl1pPr>
            <a:lvl2pPr lvl="1" algn="r" rtl="0">
              <a:buNone/>
              <a:defRPr sz="1300">
                <a:solidFill>
                  <a:schemeClr val="lt1"/>
                </a:solidFill>
                <a:latin typeface="Abel"/>
                <a:ea typeface="Abel"/>
                <a:cs typeface="Abel"/>
                <a:sym typeface="Abel"/>
              </a:defRPr>
            </a:lvl2pPr>
            <a:lvl3pPr lvl="2" algn="r" rtl="0">
              <a:buNone/>
              <a:defRPr sz="1300">
                <a:solidFill>
                  <a:schemeClr val="lt1"/>
                </a:solidFill>
                <a:latin typeface="Abel"/>
                <a:ea typeface="Abel"/>
                <a:cs typeface="Abel"/>
                <a:sym typeface="Abel"/>
              </a:defRPr>
            </a:lvl3pPr>
            <a:lvl4pPr lvl="3" algn="r" rtl="0">
              <a:buNone/>
              <a:defRPr sz="1300">
                <a:solidFill>
                  <a:schemeClr val="lt1"/>
                </a:solidFill>
                <a:latin typeface="Abel"/>
                <a:ea typeface="Abel"/>
                <a:cs typeface="Abel"/>
                <a:sym typeface="Abel"/>
              </a:defRPr>
            </a:lvl4pPr>
            <a:lvl5pPr lvl="4" algn="r" rtl="0">
              <a:buNone/>
              <a:defRPr sz="1300">
                <a:solidFill>
                  <a:schemeClr val="lt1"/>
                </a:solidFill>
                <a:latin typeface="Abel"/>
                <a:ea typeface="Abel"/>
                <a:cs typeface="Abel"/>
                <a:sym typeface="Abel"/>
              </a:defRPr>
            </a:lvl5pPr>
            <a:lvl6pPr lvl="5" algn="r" rtl="0">
              <a:buNone/>
              <a:defRPr sz="1300">
                <a:solidFill>
                  <a:schemeClr val="lt1"/>
                </a:solidFill>
                <a:latin typeface="Abel"/>
                <a:ea typeface="Abel"/>
                <a:cs typeface="Abel"/>
                <a:sym typeface="Abel"/>
              </a:defRPr>
            </a:lvl6pPr>
            <a:lvl7pPr lvl="6" algn="r" rtl="0">
              <a:buNone/>
              <a:defRPr sz="1300">
                <a:solidFill>
                  <a:schemeClr val="lt1"/>
                </a:solidFill>
                <a:latin typeface="Abel"/>
                <a:ea typeface="Abel"/>
                <a:cs typeface="Abel"/>
                <a:sym typeface="Abel"/>
              </a:defRPr>
            </a:lvl7pPr>
            <a:lvl8pPr lvl="7" algn="r" rtl="0">
              <a:buNone/>
              <a:defRPr sz="1300">
                <a:solidFill>
                  <a:schemeClr val="lt1"/>
                </a:solidFill>
                <a:latin typeface="Abel"/>
                <a:ea typeface="Abel"/>
                <a:cs typeface="Abel"/>
                <a:sym typeface="Abel"/>
              </a:defRPr>
            </a:lvl8pPr>
            <a:lvl9pPr lvl="8" algn="r" rtl="0">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1" r:id="rId3"/>
    <p:sldLayoutId id="2147483662"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ctrTitle"/>
          </p:nvPr>
        </p:nvSpPr>
        <p:spPr>
          <a:xfrm>
            <a:off x="514800" y="2010200"/>
            <a:ext cx="6390300" cy="1141500"/>
          </a:xfrm>
          <a:prstGeom prst="rect">
            <a:avLst/>
          </a:prstGeom>
        </p:spPr>
        <p:txBody>
          <a:bodyPr spcFirstLastPara="1" wrap="square" lIns="0" tIns="0" rIns="0" bIns="0" anchor="ctr" anchorCtr="0">
            <a:noAutofit/>
          </a:bodyPr>
          <a:lstStyle/>
          <a:p>
            <a:pPr lvl="0"/>
            <a:r>
              <a:rPr lang="ro-RO"/>
              <a:t>Proiect la biologie</a:t>
            </a:r>
            <a:br>
              <a:rPr lang="ro-RO"/>
            </a:br>
            <a:r>
              <a:rPr lang="en-US"/>
              <a:t>“</a:t>
            </a:r>
            <a:r>
              <a:rPr lang="ro-RO"/>
              <a:t>Albinismul</a:t>
            </a:r>
            <a:r>
              <a:rPr lang="en-US"/>
              <a:t>”</a:t>
            </a:r>
            <a:endParaRPr/>
          </a:p>
        </p:txBody>
      </p:sp>
      <p:sp>
        <p:nvSpPr>
          <p:cNvPr id="12" name="Google Shape;178;p16">
            <a:extLst>
              <a:ext uri="{FF2B5EF4-FFF2-40B4-BE49-F238E27FC236}">
                <a16:creationId xmlns:a16="http://schemas.microsoft.com/office/drawing/2014/main" id="{2E0273C7-CD1E-40FD-BE01-430380EDE330}"/>
              </a:ext>
            </a:extLst>
          </p:cNvPr>
          <p:cNvSpPr txBox="1">
            <a:spLocks/>
          </p:cNvSpPr>
          <p:nvPr/>
        </p:nvSpPr>
        <p:spPr>
          <a:xfrm>
            <a:off x="13410830" y="4754400"/>
            <a:ext cx="133814" cy="14356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1</a:t>
            </a:fld>
            <a:endParaRPr lang="en"/>
          </a:p>
        </p:txBody>
      </p:sp>
      <p:grpSp>
        <p:nvGrpSpPr>
          <p:cNvPr id="24" name="Google Shape;205;p20">
            <a:extLst>
              <a:ext uri="{FF2B5EF4-FFF2-40B4-BE49-F238E27FC236}">
                <a16:creationId xmlns:a16="http://schemas.microsoft.com/office/drawing/2014/main" id="{9A6CFC2E-E5D5-4FB1-8E5C-40C5D71D6CE4}"/>
              </a:ext>
            </a:extLst>
          </p:cNvPr>
          <p:cNvGrpSpPr/>
          <p:nvPr/>
        </p:nvGrpSpPr>
        <p:grpSpPr>
          <a:xfrm>
            <a:off x="6123257" y="2970474"/>
            <a:ext cx="933985" cy="965749"/>
            <a:chOff x="4868288" y="886693"/>
            <a:chExt cx="221544" cy="229073"/>
          </a:xfrm>
        </p:grpSpPr>
        <p:sp>
          <p:nvSpPr>
            <p:cNvPr id="25" name="Google Shape;206;p20">
              <a:extLst>
                <a:ext uri="{FF2B5EF4-FFF2-40B4-BE49-F238E27FC236}">
                  <a16:creationId xmlns:a16="http://schemas.microsoft.com/office/drawing/2014/main" id="{C88EB9CF-6935-4273-BF99-A669630AFBB8}"/>
                </a:ext>
              </a:extLst>
            </p:cNvPr>
            <p:cNvSpPr/>
            <p:nvPr/>
          </p:nvSpPr>
          <p:spPr>
            <a:xfrm>
              <a:off x="4868288" y="886693"/>
              <a:ext cx="221544" cy="229073"/>
            </a:xfrm>
            <a:custGeom>
              <a:avLst/>
              <a:gdLst/>
              <a:ahLst/>
              <a:cxnLst/>
              <a:rect l="l" t="t" r="r" b="b"/>
              <a:pathLst>
                <a:path w="221544" h="229073" extrusionOk="0">
                  <a:moveTo>
                    <a:pt x="198415" y="104437"/>
                  </a:moveTo>
                  <a:cubicBezTo>
                    <a:pt x="204978" y="104437"/>
                    <a:pt x="210349" y="101455"/>
                    <a:pt x="215122" y="97281"/>
                  </a:cubicBezTo>
                  <a:cubicBezTo>
                    <a:pt x="224072" y="87739"/>
                    <a:pt x="223476" y="72830"/>
                    <a:pt x="214525" y="63885"/>
                  </a:cubicBezTo>
                  <a:lnTo>
                    <a:pt x="155453" y="6636"/>
                  </a:lnTo>
                  <a:cubicBezTo>
                    <a:pt x="150679" y="2461"/>
                    <a:pt x="144712" y="-520"/>
                    <a:pt x="138745" y="76"/>
                  </a:cubicBezTo>
                  <a:cubicBezTo>
                    <a:pt x="132182" y="76"/>
                    <a:pt x="126811" y="3058"/>
                    <a:pt x="122038" y="7232"/>
                  </a:cubicBezTo>
                  <a:cubicBezTo>
                    <a:pt x="114878" y="14388"/>
                    <a:pt x="113684" y="25123"/>
                    <a:pt x="117861" y="34068"/>
                  </a:cubicBezTo>
                  <a:lnTo>
                    <a:pt x="13440" y="144989"/>
                  </a:lnTo>
                  <a:cubicBezTo>
                    <a:pt x="-5058" y="164668"/>
                    <a:pt x="-4461" y="196274"/>
                    <a:pt x="15230" y="215358"/>
                  </a:cubicBezTo>
                  <a:cubicBezTo>
                    <a:pt x="24180" y="224303"/>
                    <a:pt x="36114" y="229074"/>
                    <a:pt x="49241" y="229074"/>
                  </a:cubicBezTo>
                  <a:cubicBezTo>
                    <a:pt x="49838" y="229074"/>
                    <a:pt x="49838" y="229074"/>
                    <a:pt x="50435" y="229074"/>
                  </a:cubicBezTo>
                  <a:cubicBezTo>
                    <a:pt x="63562" y="228477"/>
                    <a:pt x="76092" y="223110"/>
                    <a:pt x="85043" y="213569"/>
                  </a:cubicBezTo>
                  <a:lnTo>
                    <a:pt x="188868" y="102051"/>
                  </a:lnTo>
                  <a:cubicBezTo>
                    <a:pt x="191851" y="103244"/>
                    <a:pt x="194834" y="103841"/>
                    <a:pt x="197818" y="103841"/>
                  </a:cubicBezTo>
                  <a:cubicBezTo>
                    <a:pt x="197818" y="104437"/>
                    <a:pt x="197818" y="104437"/>
                    <a:pt x="198415" y="104437"/>
                  </a:cubicBezTo>
                  <a:close/>
                  <a:moveTo>
                    <a:pt x="133972" y="19159"/>
                  </a:moveTo>
                  <a:cubicBezTo>
                    <a:pt x="135165" y="17966"/>
                    <a:pt x="136359" y="17370"/>
                    <a:pt x="138149" y="17370"/>
                  </a:cubicBezTo>
                  <a:cubicBezTo>
                    <a:pt x="138149" y="17370"/>
                    <a:pt x="138149" y="17370"/>
                    <a:pt x="138149" y="17370"/>
                  </a:cubicBezTo>
                  <a:cubicBezTo>
                    <a:pt x="139342" y="17370"/>
                    <a:pt x="141132" y="17966"/>
                    <a:pt x="142326" y="19159"/>
                  </a:cubicBezTo>
                  <a:lnTo>
                    <a:pt x="201398" y="76409"/>
                  </a:lnTo>
                  <a:cubicBezTo>
                    <a:pt x="203785" y="78794"/>
                    <a:pt x="203785" y="82372"/>
                    <a:pt x="201398" y="85354"/>
                  </a:cubicBezTo>
                  <a:cubicBezTo>
                    <a:pt x="200205" y="86546"/>
                    <a:pt x="199011" y="87143"/>
                    <a:pt x="197221" y="87143"/>
                  </a:cubicBezTo>
                  <a:cubicBezTo>
                    <a:pt x="195431" y="87143"/>
                    <a:pt x="194238" y="86546"/>
                    <a:pt x="193044" y="85354"/>
                  </a:cubicBezTo>
                  <a:lnTo>
                    <a:pt x="133972" y="28104"/>
                  </a:lnTo>
                  <a:cubicBezTo>
                    <a:pt x="131585" y="25123"/>
                    <a:pt x="131585" y="21545"/>
                    <a:pt x="133972" y="19159"/>
                  </a:cubicBezTo>
                  <a:close/>
                  <a:moveTo>
                    <a:pt x="71916" y="201642"/>
                  </a:moveTo>
                  <a:cubicBezTo>
                    <a:pt x="65949" y="207605"/>
                    <a:pt x="58192" y="211183"/>
                    <a:pt x="49838" y="211779"/>
                  </a:cubicBezTo>
                  <a:cubicBezTo>
                    <a:pt x="41484" y="211779"/>
                    <a:pt x="33727" y="208798"/>
                    <a:pt x="27760" y="202834"/>
                  </a:cubicBezTo>
                  <a:cubicBezTo>
                    <a:pt x="15230" y="190311"/>
                    <a:pt x="14633" y="170035"/>
                    <a:pt x="26567" y="157512"/>
                  </a:cubicBezTo>
                  <a:lnTo>
                    <a:pt x="129198" y="47188"/>
                  </a:lnTo>
                  <a:lnTo>
                    <a:pt x="175144" y="91317"/>
                  </a:lnTo>
                  <a:lnTo>
                    <a:pt x="71916" y="20164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07;p20">
              <a:extLst>
                <a:ext uri="{FF2B5EF4-FFF2-40B4-BE49-F238E27FC236}">
                  <a16:creationId xmlns:a16="http://schemas.microsoft.com/office/drawing/2014/main" id="{963751D4-7CB2-47E4-B96F-EF399A5F07BA}"/>
                </a:ext>
              </a:extLst>
            </p:cNvPr>
            <p:cNvSpPr/>
            <p:nvPr/>
          </p:nvSpPr>
          <p:spPr>
            <a:xfrm>
              <a:off x="4902982" y="1045994"/>
              <a:ext cx="44168" cy="33621"/>
            </a:xfrm>
            <a:custGeom>
              <a:avLst/>
              <a:gdLst/>
              <a:ahLst/>
              <a:cxnLst/>
              <a:rect l="l" t="t" r="r" b="b"/>
              <a:pathLst>
                <a:path w="44168" h="33621" extrusionOk="0">
                  <a:moveTo>
                    <a:pt x="36028" y="0"/>
                  </a:moveTo>
                  <a:lnTo>
                    <a:pt x="12757" y="0"/>
                  </a:lnTo>
                  <a:cubicBezTo>
                    <a:pt x="10370" y="0"/>
                    <a:pt x="8580" y="1193"/>
                    <a:pt x="7387" y="2385"/>
                  </a:cubicBezTo>
                  <a:lnTo>
                    <a:pt x="4403" y="5963"/>
                  </a:lnTo>
                  <a:cubicBezTo>
                    <a:pt x="-1564" y="12523"/>
                    <a:pt x="-1564" y="23258"/>
                    <a:pt x="5000" y="29221"/>
                  </a:cubicBezTo>
                  <a:lnTo>
                    <a:pt x="5000" y="29221"/>
                  </a:lnTo>
                  <a:cubicBezTo>
                    <a:pt x="11564" y="35185"/>
                    <a:pt x="21707" y="35185"/>
                    <a:pt x="27674" y="28625"/>
                  </a:cubicBezTo>
                  <a:lnTo>
                    <a:pt x="41995" y="13120"/>
                  </a:lnTo>
                  <a:cubicBezTo>
                    <a:pt x="46768" y="8349"/>
                    <a:pt x="43188" y="0"/>
                    <a:pt x="3602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208;p20">
            <a:extLst>
              <a:ext uri="{FF2B5EF4-FFF2-40B4-BE49-F238E27FC236}">
                <a16:creationId xmlns:a16="http://schemas.microsoft.com/office/drawing/2014/main" id="{139965DA-20C4-4AC9-BD24-25A3C312FCD8}"/>
              </a:ext>
            </a:extLst>
          </p:cNvPr>
          <p:cNvGrpSpPr/>
          <p:nvPr/>
        </p:nvGrpSpPr>
        <p:grpSpPr>
          <a:xfrm rot="-143805">
            <a:off x="6683308" y="2261618"/>
            <a:ext cx="1147238" cy="1045958"/>
            <a:chOff x="7037564" y="876612"/>
            <a:chExt cx="272129" cy="248099"/>
          </a:xfrm>
        </p:grpSpPr>
        <p:sp>
          <p:nvSpPr>
            <p:cNvPr id="28" name="Google Shape;209;p20">
              <a:extLst>
                <a:ext uri="{FF2B5EF4-FFF2-40B4-BE49-F238E27FC236}">
                  <a16:creationId xmlns:a16="http://schemas.microsoft.com/office/drawing/2014/main" id="{A5BE8C5B-BAE7-4699-8417-0696BA8BEE5F}"/>
                </a:ext>
              </a:extLst>
            </p:cNvPr>
            <p:cNvSpPr/>
            <p:nvPr/>
          </p:nvSpPr>
          <p:spPr>
            <a:xfrm>
              <a:off x="7037564" y="876612"/>
              <a:ext cx="272129" cy="248099"/>
            </a:xfrm>
            <a:custGeom>
              <a:avLst/>
              <a:gdLst/>
              <a:ahLst/>
              <a:cxnLst/>
              <a:rect l="l" t="t" r="r" b="b"/>
              <a:pathLst>
                <a:path w="272129" h="248099" extrusionOk="0">
                  <a:moveTo>
                    <a:pt x="8969" y="248099"/>
                  </a:moveTo>
                  <a:cubicBezTo>
                    <a:pt x="10759" y="248099"/>
                    <a:pt x="13146" y="247503"/>
                    <a:pt x="14936" y="245714"/>
                  </a:cubicBezTo>
                  <a:lnTo>
                    <a:pt x="74605" y="193832"/>
                  </a:lnTo>
                  <a:cubicBezTo>
                    <a:pt x="84749" y="203373"/>
                    <a:pt x="97280" y="208144"/>
                    <a:pt x="110407" y="208144"/>
                  </a:cubicBezTo>
                  <a:cubicBezTo>
                    <a:pt x="122341" y="208144"/>
                    <a:pt x="134275" y="203970"/>
                    <a:pt x="144418" y="195621"/>
                  </a:cubicBezTo>
                  <a:lnTo>
                    <a:pt x="178430" y="166400"/>
                  </a:lnTo>
                  <a:cubicBezTo>
                    <a:pt x="178430" y="166400"/>
                    <a:pt x="178430" y="166400"/>
                    <a:pt x="178430" y="166400"/>
                  </a:cubicBezTo>
                  <a:cubicBezTo>
                    <a:pt x="178430" y="166400"/>
                    <a:pt x="178430" y="166400"/>
                    <a:pt x="178430" y="166400"/>
                  </a:cubicBezTo>
                  <a:lnTo>
                    <a:pt x="207071" y="141353"/>
                  </a:lnTo>
                  <a:cubicBezTo>
                    <a:pt x="207071" y="141353"/>
                    <a:pt x="207071" y="141353"/>
                    <a:pt x="207071" y="141353"/>
                  </a:cubicBezTo>
                  <a:cubicBezTo>
                    <a:pt x="207071" y="141353"/>
                    <a:pt x="207071" y="141353"/>
                    <a:pt x="207071" y="141353"/>
                  </a:cubicBezTo>
                  <a:lnTo>
                    <a:pt x="226166" y="124655"/>
                  </a:lnTo>
                  <a:lnTo>
                    <a:pt x="236309" y="136582"/>
                  </a:lnTo>
                  <a:cubicBezTo>
                    <a:pt x="238099" y="138371"/>
                    <a:pt x="240486" y="139564"/>
                    <a:pt x="242873" y="139564"/>
                  </a:cubicBezTo>
                  <a:cubicBezTo>
                    <a:pt x="244663" y="139564"/>
                    <a:pt x="247050" y="138968"/>
                    <a:pt x="248840" y="137179"/>
                  </a:cubicBezTo>
                  <a:cubicBezTo>
                    <a:pt x="252420" y="134197"/>
                    <a:pt x="253017" y="128233"/>
                    <a:pt x="249436" y="124655"/>
                  </a:cubicBezTo>
                  <a:lnTo>
                    <a:pt x="208861" y="77544"/>
                  </a:lnTo>
                  <a:lnTo>
                    <a:pt x="230343" y="59057"/>
                  </a:lnTo>
                  <a:lnTo>
                    <a:pt x="256597" y="89471"/>
                  </a:lnTo>
                  <a:cubicBezTo>
                    <a:pt x="258387" y="91260"/>
                    <a:pt x="260774" y="92452"/>
                    <a:pt x="263161" y="92452"/>
                  </a:cubicBezTo>
                  <a:cubicBezTo>
                    <a:pt x="264951" y="92452"/>
                    <a:pt x="267337" y="91856"/>
                    <a:pt x="269128" y="90067"/>
                  </a:cubicBezTo>
                  <a:cubicBezTo>
                    <a:pt x="272708" y="87085"/>
                    <a:pt x="273304" y="81122"/>
                    <a:pt x="269724" y="77544"/>
                  </a:cubicBezTo>
                  <a:lnTo>
                    <a:pt x="205281" y="3000"/>
                  </a:lnTo>
                  <a:cubicBezTo>
                    <a:pt x="202298" y="-578"/>
                    <a:pt x="196331" y="-1174"/>
                    <a:pt x="192751" y="2404"/>
                  </a:cubicBezTo>
                  <a:cubicBezTo>
                    <a:pt x="189171" y="5386"/>
                    <a:pt x="188574" y="11349"/>
                    <a:pt x="192154" y="14927"/>
                  </a:cubicBezTo>
                  <a:lnTo>
                    <a:pt x="218409" y="45341"/>
                  </a:lnTo>
                  <a:lnTo>
                    <a:pt x="196927" y="63828"/>
                  </a:lnTo>
                  <a:lnTo>
                    <a:pt x="156352" y="16716"/>
                  </a:lnTo>
                  <a:cubicBezTo>
                    <a:pt x="153369" y="13138"/>
                    <a:pt x="147402" y="12542"/>
                    <a:pt x="143822" y="16120"/>
                  </a:cubicBezTo>
                  <a:cubicBezTo>
                    <a:pt x="140242" y="19102"/>
                    <a:pt x="139645" y="25065"/>
                    <a:pt x="143225" y="28643"/>
                  </a:cubicBezTo>
                  <a:lnTo>
                    <a:pt x="153369" y="40570"/>
                  </a:lnTo>
                  <a:lnTo>
                    <a:pt x="71025" y="111536"/>
                  </a:lnTo>
                  <a:cubicBezTo>
                    <a:pt x="60285" y="120481"/>
                    <a:pt x="54318" y="133004"/>
                    <a:pt x="53124" y="146720"/>
                  </a:cubicBezTo>
                  <a:cubicBezTo>
                    <a:pt x="52527" y="158647"/>
                    <a:pt x="55511" y="170574"/>
                    <a:pt x="62671" y="180116"/>
                  </a:cubicBezTo>
                  <a:lnTo>
                    <a:pt x="3002" y="231402"/>
                  </a:lnTo>
                  <a:cubicBezTo>
                    <a:pt x="-578" y="234383"/>
                    <a:pt x="-1175" y="240347"/>
                    <a:pt x="2405" y="243925"/>
                  </a:cubicBezTo>
                  <a:cubicBezTo>
                    <a:pt x="3599" y="246907"/>
                    <a:pt x="6582" y="248099"/>
                    <a:pt x="8969" y="248099"/>
                  </a:cubicBezTo>
                  <a:close/>
                  <a:moveTo>
                    <a:pt x="82362" y="125252"/>
                  </a:moveTo>
                  <a:lnTo>
                    <a:pt x="164706" y="54286"/>
                  </a:lnTo>
                  <a:lnTo>
                    <a:pt x="214232" y="110939"/>
                  </a:lnTo>
                  <a:lnTo>
                    <a:pt x="201701" y="121673"/>
                  </a:lnTo>
                  <a:lnTo>
                    <a:pt x="192751" y="111536"/>
                  </a:lnTo>
                  <a:cubicBezTo>
                    <a:pt x="189767" y="107958"/>
                    <a:pt x="183800" y="107361"/>
                    <a:pt x="180220" y="110939"/>
                  </a:cubicBezTo>
                  <a:cubicBezTo>
                    <a:pt x="176640" y="113921"/>
                    <a:pt x="176043" y="119885"/>
                    <a:pt x="179624" y="123463"/>
                  </a:cubicBezTo>
                  <a:lnTo>
                    <a:pt x="188574" y="133600"/>
                  </a:lnTo>
                  <a:lnTo>
                    <a:pt x="173060" y="147316"/>
                  </a:lnTo>
                  <a:lnTo>
                    <a:pt x="164109" y="137179"/>
                  </a:lnTo>
                  <a:cubicBezTo>
                    <a:pt x="161126" y="133600"/>
                    <a:pt x="155159" y="133004"/>
                    <a:pt x="151579" y="136582"/>
                  </a:cubicBezTo>
                  <a:cubicBezTo>
                    <a:pt x="147999" y="139564"/>
                    <a:pt x="147402" y="145527"/>
                    <a:pt x="150982" y="149106"/>
                  </a:cubicBezTo>
                  <a:lnTo>
                    <a:pt x="159932" y="159243"/>
                  </a:lnTo>
                  <a:lnTo>
                    <a:pt x="132485" y="183097"/>
                  </a:lnTo>
                  <a:cubicBezTo>
                    <a:pt x="118164" y="195621"/>
                    <a:pt x="96683" y="193832"/>
                    <a:pt x="84153" y="179519"/>
                  </a:cubicBezTo>
                  <a:lnTo>
                    <a:pt x="79379" y="174152"/>
                  </a:lnTo>
                  <a:cubicBezTo>
                    <a:pt x="73412" y="166996"/>
                    <a:pt x="70428" y="158647"/>
                    <a:pt x="71025" y="149106"/>
                  </a:cubicBezTo>
                  <a:cubicBezTo>
                    <a:pt x="71622" y="139564"/>
                    <a:pt x="75799" y="131215"/>
                    <a:pt x="82362" y="1252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10;p20">
              <a:extLst>
                <a:ext uri="{FF2B5EF4-FFF2-40B4-BE49-F238E27FC236}">
                  <a16:creationId xmlns:a16="http://schemas.microsoft.com/office/drawing/2014/main" id="{1E379668-5998-4952-A32C-DA4DAD2F5F19}"/>
                </a:ext>
              </a:extLst>
            </p:cNvPr>
            <p:cNvSpPr/>
            <p:nvPr/>
          </p:nvSpPr>
          <p:spPr>
            <a:xfrm>
              <a:off x="7124380" y="1022628"/>
              <a:ext cx="41972" cy="31880"/>
            </a:xfrm>
            <a:custGeom>
              <a:avLst/>
              <a:gdLst/>
              <a:ahLst/>
              <a:cxnLst/>
              <a:rect l="l" t="t" r="r" b="b"/>
              <a:pathLst>
                <a:path w="41972" h="31880" extrusionOk="0">
                  <a:moveTo>
                    <a:pt x="14044" y="29925"/>
                  </a:moveTo>
                  <a:lnTo>
                    <a:pt x="14044" y="29925"/>
                  </a:lnTo>
                  <a:cubicBezTo>
                    <a:pt x="24188" y="34099"/>
                    <a:pt x="35525" y="31714"/>
                    <a:pt x="41492" y="21576"/>
                  </a:cubicBezTo>
                  <a:cubicBezTo>
                    <a:pt x="42685" y="19787"/>
                    <a:pt x="41492" y="17402"/>
                    <a:pt x="39702" y="16805"/>
                  </a:cubicBezTo>
                  <a:cubicBezTo>
                    <a:pt x="34331" y="15613"/>
                    <a:pt x="28961" y="13227"/>
                    <a:pt x="23591" y="7860"/>
                  </a:cubicBezTo>
                  <a:cubicBezTo>
                    <a:pt x="16430" y="1300"/>
                    <a:pt x="9867" y="-489"/>
                    <a:pt x="3900" y="108"/>
                  </a:cubicBezTo>
                  <a:cubicBezTo>
                    <a:pt x="2707" y="108"/>
                    <a:pt x="1513" y="704"/>
                    <a:pt x="1513" y="1897"/>
                  </a:cubicBezTo>
                  <a:cubicBezTo>
                    <a:pt x="-3260" y="13227"/>
                    <a:pt x="3900" y="25751"/>
                    <a:pt x="14044" y="299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211;p20">
            <a:extLst>
              <a:ext uri="{FF2B5EF4-FFF2-40B4-BE49-F238E27FC236}">
                <a16:creationId xmlns:a16="http://schemas.microsoft.com/office/drawing/2014/main" id="{F0274AAF-C259-49B3-AEC5-A0798453E1DF}"/>
              </a:ext>
            </a:extLst>
          </p:cNvPr>
          <p:cNvGrpSpPr/>
          <p:nvPr/>
        </p:nvGrpSpPr>
        <p:grpSpPr>
          <a:xfrm>
            <a:off x="5750379" y="1923640"/>
            <a:ext cx="946337" cy="1046842"/>
            <a:chOff x="4872108" y="3645474"/>
            <a:chExt cx="224474" cy="248308"/>
          </a:xfrm>
        </p:grpSpPr>
        <p:sp>
          <p:nvSpPr>
            <p:cNvPr id="31" name="Google Shape;212;p20">
              <a:extLst>
                <a:ext uri="{FF2B5EF4-FFF2-40B4-BE49-F238E27FC236}">
                  <a16:creationId xmlns:a16="http://schemas.microsoft.com/office/drawing/2014/main" id="{F4EA6443-2BD5-47B3-AFAA-6BAFEB7AEC7E}"/>
                </a:ext>
              </a:extLst>
            </p:cNvPr>
            <p:cNvSpPr/>
            <p:nvPr/>
          </p:nvSpPr>
          <p:spPr>
            <a:xfrm>
              <a:off x="4872108" y="3645474"/>
              <a:ext cx="224474" cy="248308"/>
            </a:xfrm>
            <a:custGeom>
              <a:avLst/>
              <a:gdLst/>
              <a:ahLst/>
              <a:cxnLst/>
              <a:rect l="l" t="t" r="r" b="b"/>
              <a:pathLst>
                <a:path w="224474" h="248308" extrusionOk="0">
                  <a:moveTo>
                    <a:pt x="213092" y="122848"/>
                  </a:moveTo>
                  <a:cubicBezTo>
                    <a:pt x="208915" y="122848"/>
                    <a:pt x="205335" y="125233"/>
                    <a:pt x="202948" y="128811"/>
                  </a:cubicBezTo>
                  <a:lnTo>
                    <a:pt x="193998" y="128811"/>
                  </a:lnTo>
                  <a:cubicBezTo>
                    <a:pt x="192805" y="113306"/>
                    <a:pt x="186838" y="98397"/>
                    <a:pt x="177291" y="87067"/>
                  </a:cubicBezTo>
                  <a:lnTo>
                    <a:pt x="200562" y="63809"/>
                  </a:lnTo>
                  <a:cubicBezTo>
                    <a:pt x="204142" y="65002"/>
                    <a:pt x="208915" y="63809"/>
                    <a:pt x="211899" y="60828"/>
                  </a:cubicBezTo>
                  <a:cubicBezTo>
                    <a:pt x="216672" y="56057"/>
                    <a:pt x="216672" y="48901"/>
                    <a:pt x="211899" y="44130"/>
                  </a:cubicBezTo>
                  <a:cubicBezTo>
                    <a:pt x="207125" y="39359"/>
                    <a:pt x="199965" y="39359"/>
                    <a:pt x="195191" y="44130"/>
                  </a:cubicBezTo>
                  <a:cubicBezTo>
                    <a:pt x="192208" y="47112"/>
                    <a:pt x="191015" y="51286"/>
                    <a:pt x="192208" y="55460"/>
                  </a:cubicBezTo>
                  <a:lnTo>
                    <a:pt x="169533" y="78122"/>
                  </a:lnTo>
                  <a:cubicBezTo>
                    <a:pt x="157003" y="66791"/>
                    <a:pt x="140892" y="59635"/>
                    <a:pt x="123588" y="57846"/>
                  </a:cubicBezTo>
                  <a:lnTo>
                    <a:pt x="123588" y="22065"/>
                  </a:lnTo>
                  <a:cubicBezTo>
                    <a:pt x="127168" y="20276"/>
                    <a:pt x="129555" y="16101"/>
                    <a:pt x="129555" y="11927"/>
                  </a:cubicBezTo>
                  <a:cubicBezTo>
                    <a:pt x="129555" y="5367"/>
                    <a:pt x="124185" y="0"/>
                    <a:pt x="117621" y="0"/>
                  </a:cubicBezTo>
                  <a:cubicBezTo>
                    <a:pt x="111058" y="0"/>
                    <a:pt x="105687" y="5367"/>
                    <a:pt x="105687" y="11927"/>
                  </a:cubicBezTo>
                  <a:cubicBezTo>
                    <a:pt x="105687" y="16101"/>
                    <a:pt x="108074" y="19679"/>
                    <a:pt x="111654" y="22065"/>
                  </a:cubicBezTo>
                  <a:lnTo>
                    <a:pt x="111654" y="57846"/>
                  </a:lnTo>
                  <a:cubicBezTo>
                    <a:pt x="96737" y="59039"/>
                    <a:pt x="83013" y="64405"/>
                    <a:pt x="72272" y="72755"/>
                  </a:cubicBezTo>
                  <a:cubicBezTo>
                    <a:pt x="71676" y="70966"/>
                    <a:pt x="70482" y="69177"/>
                    <a:pt x="68692" y="67387"/>
                  </a:cubicBezTo>
                  <a:cubicBezTo>
                    <a:pt x="63919" y="63213"/>
                    <a:pt x="56162" y="63809"/>
                    <a:pt x="51985" y="69177"/>
                  </a:cubicBezTo>
                  <a:cubicBezTo>
                    <a:pt x="47808" y="73947"/>
                    <a:pt x="48405" y="81700"/>
                    <a:pt x="53775" y="85874"/>
                  </a:cubicBezTo>
                  <a:cubicBezTo>
                    <a:pt x="54968" y="86470"/>
                    <a:pt x="56162" y="87663"/>
                    <a:pt x="57355" y="87663"/>
                  </a:cubicBezTo>
                  <a:cubicBezTo>
                    <a:pt x="50791" y="96012"/>
                    <a:pt x="46018" y="106150"/>
                    <a:pt x="43035" y="116884"/>
                  </a:cubicBezTo>
                  <a:lnTo>
                    <a:pt x="32294" y="116884"/>
                  </a:lnTo>
                  <a:cubicBezTo>
                    <a:pt x="30504" y="113306"/>
                    <a:pt x="26327" y="110921"/>
                    <a:pt x="22150" y="110921"/>
                  </a:cubicBezTo>
                  <a:cubicBezTo>
                    <a:pt x="15587" y="110921"/>
                    <a:pt x="10216" y="116288"/>
                    <a:pt x="10216" y="122848"/>
                  </a:cubicBezTo>
                  <a:cubicBezTo>
                    <a:pt x="10216" y="129408"/>
                    <a:pt x="15587" y="134775"/>
                    <a:pt x="22150" y="134775"/>
                  </a:cubicBezTo>
                  <a:cubicBezTo>
                    <a:pt x="26327" y="134775"/>
                    <a:pt x="29907" y="132389"/>
                    <a:pt x="32294" y="128811"/>
                  </a:cubicBezTo>
                  <a:lnTo>
                    <a:pt x="41244" y="128811"/>
                  </a:lnTo>
                  <a:cubicBezTo>
                    <a:pt x="41244" y="130600"/>
                    <a:pt x="40648" y="132986"/>
                    <a:pt x="40648" y="134775"/>
                  </a:cubicBezTo>
                  <a:cubicBezTo>
                    <a:pt x="40648" y="147298"/>
                    <a:pt x="43631" y="158629"/>
                    <a:pt x="49001" y="169363"/>
                  </a:cubicBezTo>
                  <a:lnTo>
                    <a:pt x="16780" y="189639"/>
                  </a:lnTo>
                  <a:cubicBezTo>
                    <a:pt x="13200" y="187850"/>
                    <a:pt x="9023" y="187850"/>
                    <a:pt x="5443" y="190235"/>
                  </a:cubicBezTo>
                  <a:cubicBezTo>
                    <a:pt x="72" y="193813"/>
                    <a:pt x="-1718" y="200969"/>
                    <a:pt x="1863" y="206337"/>
                  </a:cubicBezTo>
                  <a:cubicBezTo>
                    <a:pt x="5443" y="211703"/>
                    <a:pt x="12603" y="213492"/>
                    <a:pt x="17973" y="209915"/>
                  </a:cubicBezTo>
                  <a:cubicBezTo>
                    <a:pt x="21554" y="207529"/>
                    <a:pt x="23344" y="203951"/>
                    <a:pt x="23344" y="199777"/>
                  </a:cubicBezTo>
                  <a:lnTo>
                    <a:pt x="54968" y="179501"/>
                  </a:lnTo>
                  <a:cubicBezTo>
                    <a:pt x="63919" y="192024"/>
                    <a:pt x="77046" y="202162"/>
                    <a:pt x="91963" y="207529"/>
                  </a:cubicBezTo>
                  <a:lnTo>
                    <a:pt x="87787" y="226016"/>
                  </a:lnTo>
                  <a:cubicBezTo>
                    <a:pt x="84206" y="227209"/>
                    <a:pt x="81223" y="230190"/>
                    <a:pt x="80029" y="234365"/>
                  </a:cubicBezTo>
                  <a:cubicBezTo>
                    <a:pt x="78836" y="240925"/>
                    <a:pt x="82416" y="246888"/>
                    <a:pt x="88980" y="248081"/>
                  </a:cubicBezTo>
                  <a:cubicBezTo>
                    <a:pt x="95543" y="249273"/>
                    <a:pt x="101510" y="245695"/>
                    <a:pt x="102704" y="239136"/>
                  </a:cubicBezTo>
                  <a:cubicBezTo>
                    <a:pt x="103897" y="234961"/>
                    <a:pt x="102107" y="230787"/>
                    <a:pt x="99124" y="228401"/>
                  </a:cubicBezTo>
                  <a:lnTo>
                    <a:pt x="103301" y="210511"/>
                  </a:lnTo>
                  <a:cubicBezTo>
                    <a:pt x="107477" y="211107"/>
                    <a:pt x="112251" y="211703"/>
                    <a:pt x="117025" y="211703"/>
                  </a:cubicBezTo>
                  <a:cubicBezTo>
                    <a:pt x="121798" y="211703"/>
                    <a:pt x="126572" y="211107"/>
                    <a:pt x="131345" y="210511"/>
                  </a:cubicBezTo>
                  <a:cubicBezTo>
                    <a:pt x="130748" y="212896"/>
                    <a:pt x="130748" y="215282"/>
                    <a:pt x="131345" y="217667"/>
                  </a:cubicBezTo>
                  <a:cubicBezTo>
                    <a:pt x="133732" y="223630"/>
                    <a:pt x="140296" y="227209"/>
                    <a:pt x="146262" y="224823"/>
                  </a:cubicBezTo>
                  <a:cubicBezTo>
                    <a:pt x="152229" y="222438"/>
                    <a:pt x="155810" y="215878"/>
                    <a:pt x="153423" y="209915"/>
                  </a:cubicBezTo>
                  <a:cubicBezTo>
                    <a:pt x="152826" y="207529"/>
                    <a:pt x="151036" y="205740"/>
                    <a:pt x="149246" y="204547"/>
                  </a:cubicBezTo>
                  <a:cubicBezTo>
                    <a:pt x="155810" y="201566"/>
                    <a:pt x="161777" y="197988"/>
                    <a:pt x="166550" y="193217"/>
                  </a:cubicBezTo>
                  <a:lnTo>
                    <a:pt x="170130" y="196795"/>
                  </a:lnTo>
                  <a:cubicBezTo>
                    <a:pt x="168937" y="200373"/>
                    <a:pt x="170130" y="205144"/>
                    <a:pt x="173114" y="208126"/>
                  </a:cubicBezTo>
                  <a:cubicBezTo>
                    <a:pt x="177887" y="212896"/>
                    <a:pt x="185048" y="212896"/>
                    <a:pt x="189821" y="208126"/>
                  </a:cubicBezTo>
                  <a:cubicBezTo>
                    <a:pt x="194595" y="203355"/>
                    <a:pt x="194595" y="196199"/>
                    <a:pt x="189821" y="191428"/>
                  </a:cubicBezTo>
                  <a:cubicBezTo>
                    <a:pt x="186838" y="188446"/>
                    <a:pt x="182661" y="187253"/>
                    <a:pt x="178484" y="188446"/>
                  </a:cubicBezTo>
                  <a:lnTo>
                    <a:pt x="174904" y="184868"/>
                  </a:lnTo>
                  <a:cubicBezTo>
                    <a:pt x="185048" y="172941"/>
                    <a:pt x="191611" y="157436"/>
                    <a:pt x="193401" y="140738"/>
                  </a:cubicBezTo>
                  <a:lnTo>
                    <a:pt x="202352" y="140738"/>
                  </a:lnTo>
                  <a:cubicBezTo>
                    <a:pt x="204142" y="144316"/>
                    <a:pt x="208319" y="146702"/>
                    <a:pt x="212496" y="146702"/>
                  </a:cubicBezTo>
                  <a:cubicBezTo>
                    <a:pt x="219059" y="146702"/>
                    <a:pt x="224429" y="141335"/>
                    <a:pt x="224429" y="134775"/>
                  </a:cubicBezTo>
                  <a:cubicBezTo>
                    <a:pt x="225026" y="128215"/>
                    <a:pt x="219656" y="122848"/>
                    <a:pt x="213092" y="122848"/>
                  </a:cubicBezTo>
                  <a:close/>
                  <a:moveTo>
                    <a:pt x="117621" y="193217"/>
                  </a:moveTo>
                  <a:cubicBezTo>
                    <a:pt x="84803" y="193217"/>
                    <a:pt x="58549" y="166977"/>
                    <a:pt x="58549" y="134178"/>
                  </a:cubicBezTo>
                  <a:cubicBezTo>
                    <a:pt x="58549" y="101379"/>
                    <a:pt x="84803" y="75140"/>
                    <a:pt x="117621" y="75140"/>
                  </a:cubicBezTo>
                  <a:cubicBezTo>
                    <a:pt x="150439" y="75140"/>
                    <a:pt x="176694" y="101379"/>
                    <a:pt x="176694" y="134178"/>
                  </a:cubicBezTo>
                  <a:cubicBezTo>
                    <a:pt x="176694" y="166977"/>
                    <a:pt x="150439" y="193217"/>
                    <a:pt x="117621" y="193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13;p20">
              <a:extLst>
                <a:ext uri="{FF2B5EF4-FFF2-40B4-BE49-F238E27FC236}">
                  <a16:creationId xmlns:a16="http://schemas.microsoft.com/office/drawing/2014/main" id="{C34DCA7F-7DAD-468C-BAAD-E426E6121818}"/>
                </a:ext>
              </a:extLst>
            </p:cNvPr>
            <p:cNvSpPr/>
            <p:nvPr/>
          </p:nvSpPr>
          <p:spPr>
            <a:xfrm>
              <a:off x="4961685" y="3740889"/>
              <a:ext cx="38188" cy="38166"/>
            </a:xfrm>
            <a:custGeom>
              <a:avLst/>
              <a:gdLst/>
              <a:ahLst/>
              <a:cxnLst/>
              <a:rect l="l" t="t" r="r" b="b"/>
              <a:pathLst>
                <a:path w="38188" h="38166" extrusionOk="0">
                  <a:moveTo>
                    <a:pt x="19094" y="0"/>
                  </a:moveTo>
                  <a:cubicBezTo>
                    <a:pt x="8354" y="0"/>
                    <a:pt x="0" y="8945"/>
                    <a:pt x="0" y="19083"/>
                  </a:cubicBezTo>
                  <a:cubicBezTo>
                    <a:pt x="0" y="29817"/>
                    <a:pt x="8950" y="38166"/>
                    <a:pt x="19094" y="38166"/>
                  </a:cubicBezTo>
                  <a:cubicBezTo>
                    <a:pt x="29238" y="38166"/>
                    <a:pt x="38188" y="29221"/>
                    <a:pt x="38188" y="19083"/>
                  </a:cubicBezTo>
                  <a:cubicBezTo>
                    <a:pt x="38188" y="8945"/>
                    <a:pt x="29835" y="0"/>
                    <a:pt x="19094"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14;p20">
              <a:extLst>
                <a:ext uri="{FF2B5EF4-FFF2-40B4-BE49-F238E27FC236}">
                  <a16:creationId xmlns:a16="http://schemas.microsoft.com/office/drawing/2014/main" id="{A7DE4AF3-4C97-42D5-9AC2-BCC5804BD72B}"/>
                </a:ext>
              </a:extLst>
            </p:cNvPr>
            <p:cNvSpPr/>
            <p:nvPr/>
          </p:nvSpPr>
          <p:spPr>
            <a:xfrm>
              <a:off x="4999276" y="3779652"/>
              <a:ext cx="29834" cy="29817"/>
            </a:xfrm>
            <a:custGeom>
              <a:avLst/>
              <a:gdLst/>
              <a:ahLst/>
              <a:cxnLst/>
              <a:rect l="l" t="t" r="r" b="b"/>
              <a:pathLst>
                <a:path w="29834" h="29817" extrusionOk="0">
                  <a:moveTo>
                    <a:pt x="29835" y="14909"/>
                  </a:moveTo>
                  <a:cubicBezTo>
                    <a:pt x="29835" y="23143"/>
                    <a:pt x="23156" y="29817"/>
                    <a:pt x="14917" y="29817"/>
                  </a:cubicBezTo>
                  <a:cubicBezTo>
                    <a:pt x="6679" y="29817"/>
                    <a:pt x="0" y="23143"/>
                    <a:pt x="0" y="14909"/>
                  </a:cubicBezTo>
                  <a:cubicBezTo>
                    <a:pt x="0" y="6675"/>
                    <a:pt x="6679" y="0"/>
                    <a:pt x="14917" y="0"/>
                  </a:cubicBezTo>
                  <a:cubicBezTo>
                    <a:pt x="23156" y="0"/>
                    <a:pt x="29835" y="6675"/>
                    <a:pt x="29835" y="1490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15;p20">
              <a:extLst>
                <a:ext uri="{FF2B5EF4-FFF2-40B4-BE49-F238E27FC236}">
                  <a16:creationId xmlns:a16="http://schemas.microsoft.com/office/drawing/2014/main" id="{6759C2FA-AAB1-408A-A7ED-3229565D1FA9}"/>
                </a:ext>
              </a:extLst>
            </p:cNvPr>
            <p:cNvSpPr/>
            <p:nvPr/>
          </p:nvSpPr>
          <p:spPr>
            <a:xfrm>
              <a:off x="4962281" y="3793368"/>
              <a:ext cx="23867" cy="23853"/>
            </a:xfrm>
            <a:custGeom>
              <a:avLst/>
              <a:gdLst/>
              <a:ahLst/>
              <a:cxnLst/>
              <a:rect l="l" t="t" r="r" b="b"/>
              <a:pathLst>
                <a:path w="23867" h="23853" extrusionOk="0">
                  <a:moveTo>
                    <a:pt x="23868" y="11927"/>
                  </a:moveTo>
                  <a:cubicBezTo>
                    <a:pt x="23868" y="18514"/>
                    <a:pt x="18525" y="23854"/>
                    <a:pt x="11934" y="23854"/>
                  </a:cubicBezTo>
                  <a:cubicBezTo>
                    <a:pt x="5343" y="23854"/>
                    <a:pt x="0" y="18514"/>
                    <a:pt x="0" y="11927"/>
                  </a:cubicBezTo>
                  <a:cubicBezTo>
                    <a:pt x="0" y="5340"/>
                    <a:pt x="5343" y="0"/>
                    <a:pt x="11934" y="0"/>
                  </a:cubicBezTo>
                  <a:cubicBezTo>
                    <a:pt x="18525" y="0"/>
                    <a:pt x="23868" y="5340"/>
                    <a:pt x="23868" y="119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Rectangle 197">
            <a:extLst>
              <a:ext uri="{FF2B5EF4-FFF2-40B4-BE49-F238E27FC236}">
                <a16:creationId xmlns:a16="http://schemas.microsoft.com/office/drawing/2014/main" id="{AD5C2F1F-3BD9-45B9-8363-596BD12A9601}"/>
              </a:ext>
            </a:extLst>
          </p:cNvPr>
          <p:cNvSpPr>
            <a:spLocks noChangeArrowheads="1"/>
          </p:cNvSpPr>
          <p:nvPr/>
        </p:nvSpPr>
        <p:spPr bwMode="auto">
          <a:xfrm>
            <a:off x="1597024" y="4712736"/>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FCCE07-B62F-40AD-A165-9D3FBA58B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 Placeholder 4">
            <a:extLst>
              <a:ext uri="{FF2B5EF4-FFF2-40B4-BE49-F238E27FC236}">
                <a16:creationId xmlns:a16="http://schemas.microsoft.com/office/drawing/2014/main" id="{CE237550-67ED-4F60-A100-409CA69384D1}"/>
              </a:ext>
            </a:extLst>
          </p:cNvPr>
          <p:cNvSpPr>
            <a:spLocks noGrp="1"/>
          </p:cNvSpPr>
          <p:nvPr>
            <p:ph type="body" idx="1"/>
          </p:nvPr>
        </p:nvSpPr>
        <p:spPr/>
        <p:txBody>
          <a:bodyPr/>
          <a:lstStyle/>
          <a:p>
            <a:pPr marL="76200" indent="0">
              <a:buNone/>
            </a:pPr>
            <a:r>
              <a:rPr lang="en-US" sz="2000"/>
              <a:t>In cele mai multe situatii de albinism, pentru a manifesta boala, o persoana trebuie sa mosteneasca doua copii ale unei gene mutante - una de la fiecare parinte. Daca persoana are o singura copie, afectiunea nu se va dezvolta.</a:t>
            </a:r>
          </a:p>
          <a:p>
            <a:endParaRPr lang="en-US" sz="2000"/>
          </a:p>
          <a:p>
            <a:r>
              <a:rPr lang="en-US" sz="2000" i="1"/>
              <a:t>Impactul mutatiei asupra dezvoltarii ochilor</a:t>
            </a:r>
          </a:p>
          <a:p>
            <a:pPr marL="76200" indent="0">
              <a:buNone/>
            </a:pPr>
            <a:r>
              <a:rPr lang="en-US" sz="2000"/>
              <a:t>Indiferent ce mutatie genetica este prezenta, deficienta de vedere este o caracteristica intalnita in toate cazurile de albinism. Acest lucru este cauzat de dezvoltarea defectuoasa a cailor nervoase de la ochi la creier si de dezvoltarea normala a retinei.</a:t>
            </a:r>
          </a:p>
        </p:txBody>
      </p:sp>
    </p:spTree>
    <p:extLst>
      <p:ext uri="{BB962C8B-B14F-4D97-AF65-F5344CB8AC3E}">
        <p14:creationId xmlns:p14="http://schemas.microsoft.com/office/powerpoint/2010/main" val="188604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59B23C-E51E-46D2-9DA1-4A5810226646}"/>
              </a:ext>
            </a:extLst>
          </p:cNvPr>
          <p:cNvSpPr>
            <a:spLocks noGrp="1"/>
          </p:cNvSpPr>
          <p:nvPr>
            <p:ph type="title"/>
          </p:nvPr>
        </p:nvSpPr>
        <p:spPr>
          <a:xfrm>
            <a:off x="3327991" y="90300"/>
            <a:ext cx="2768012" cy="485400"/>
          </a:xfrm>
        </p:spPr>
        <p:txBody>
          <a:bodyPr/>
          <a:lstStyle/>
          <a:p>
            <a:pPr algn="l"/>
            <a:r>
              <a:rPr lang="en-US"/>
              <a:t>Tipuri de albinism</a:t>
            </a:r>
          </a:p>
        </p:txBody>
      </p:sp>
      <p:sp>
        <p:nvSpPr>
          <p:cNvPr id="2" name="Slide Number Placeholder 1">
            <a:extLst>
              <a:ext uri="{FF2B5EF4-FFF2-40B4-BE49-F238E27FC236}">
                <a16:creationId xmlns:a16="http://schemas.microsoft.com/office/drawing/2014/main" id="{ACA218B1-A3EA-4F3D-9E22-C3CAB8406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ext Placeholder 6">
            <a:extLst>
              <a:ext uri="{FF2B5EF4-FFF2-40B4-BE49-F238E27FC236}">
                <a16:creationId xmlns:a16="http://schemas.microsoft.com/office/drawing/2014/main" id="{F6D89D88-C729-47D9-8448-D521AE805304}"/>
              </a:ext>
            </a:extLst>
          </p:cNvPr>
          <p:cNvSpPr>
            <a:spLocks noGrp="1"/>
          </p:cNvSpPr>
          <p:nvPr>
            <p:ph type="body" idx="1"/>
          </p:nvPr>
        </p:nvSpPr>
        <p:spPr>
          <a:xfrm>
            <a:off x="514799" y="737419"/>
            <a:ext cx="8161367" cy="3735253"/>
          </a:xfrm>
        </p:spPr>
        <p:txBody>
          <a:bodyPr/>
          <a:lstStyle/>
          <a:p>
            <a:r>
              <a:rPr lang="en-US" sz="1600" i="1"/>
              <a:t>Albinism oculocutanat tip 1 (OCA 1) </a:t>
            </a:r>
            <a:r>
              <a:rPr lang="en-US" sz="1600"/>
              <a:t>– mutatia se afla la nivelul cromozomului 11, rezultatul fiind deficienta enzimei, numita  tirozinaza, cu rol in transformarea aminoacidului tirozina, in pigment. In acest caz, pielea poate fi foarte deschisa si parul alb, daca enzima este complet inactiva (OCA 1A). Daca enzima prezinta o oarecare activitate minima (OCA 1B), pielea nu este complet alba, iar parul poate prezenta nuante deschise de blond, pana chiar la nuante mai inchise. Toti cei afectati manifesta: fotofobie,  scaderea acuitatii vizuale, nistagmus.</a:t>
            </a:r>
          </a:p>
          <a:p>
            <a:r>
              <a:rPr lang="en-US" sz="1600" i="1"/>
              <a:t>Albinism oculocutanat tip 2 (OCA 2) </a:t>
            </a:r>
            <a:r>
              <a:rPr lang="en-US" sz="1600"/>
              <a:t>– mutatia se afla la nivelul cromozomului 15. In acest caz este afectata Proteina P ce are rolul de a influenta enzima tirozinaza in activitatea ei. Toti cei ce sunt afectati de acest tip de albinism, pot avea parul in nuante de blond, pana chiar la saten inchis. Aspectul cromatic al pielii este aproape normal, apropiata de cea a familiei. Expunerea la soare poate cauza pistrui, lentiginele sau alunite, datorita roducerii unei mici cantitati de pigment melanic.</a:t>
            </a:r>
          </a:p>
        </p:txBody>
      </p:sp>
      <p:grpSp>
        <p:nvGrpSpPr>
          <p:cNvPr id="14" name="Google Shape;548;p39">
            <a:extLst>
              <a:ext uri="{FF2B5EF4-FFF2-40B4-BE49-F238E27FC236}">
                <a16:creationId xmlns:a16="http://schemas.microsoft.com/office/drawing/2014/main" id="{375F953F-8D4B-4C40-8BCC-E0C25B67A754}"/>
              </a:ext>
            </a:extLst>
          </p:cNvPr>
          <p:cNvGrpSpPr/>
          <p:nvPr/>
        </p:nvGrpSpPr>
        <p:grpSpPr>
          <a:xfrm>
            <a:off x="5499308" y="124323"/>
            <a:ext cx="372559" cy="412117"/>
            <a:chOff x="4872108" y="3645474"/>
            <a:chExt cx="224474" cy="248308"/>
          </a:xfrm>
        </p:grpSpPr>
        <p:sp>
          <p:nvSpPr>
            <p:cNvPr id="15" name="Google Shape;549;p39">
              <a:extLst>
                <a:ext uri="{FF2B5EF4-FFF2-40B4-BE49-F238E27FC236}">
                  <a16:creationId xmlns:a16="http://schemas.microsoft.com/office/drawing/2014/main" id="{6A50E3CA-C010-4A08-A2D7-51AF70235471}"/>
                </a:ext>
              </a:extLst>
            </p:cNvPr>
            <p:cNvSpPr/>
            <p:nvPr/>
          </p:nvSpPr>
          <p:spPr>
            <a:xfrm>
              <a:off x="4872108" y="3645474"/>
              <a:ext cx="224474" cy="248308"/>
            </a:xfrm>
            <a:custGeom>
              <a:avLst/>
              <a:gdLst/>
              <a:ahLst/>
              <a:cxnLst/>
              <a:rect l="l" t="t" r="r" b="b"/>
              <a:pathLst>
                <a:path w="224474" h="248308" extrusionOk="0">
                  <a:moveTo>
                    <a:pt x="213092" y="122848"/>
                  </a:moveTo>
                  <a:cubicBezTo>
                    <a:pt x="208915" y="122848"/>
                    <a:pt x="205335" y="125233"/>
                    <a:pt x="202948" y="128811"/>
                  </a:cubicBezTo>
                  <a:lnTo>
                    <a:pt x="193998" y="128811"/>
                  </a:lnTo>
                  <a:cubicBezTo>
                    <a:pt x="192805" y="113306"/>
                    <a:pt x="186838" y="98397"/>
                    <a:pt x="177291" y="87067"/>
                  </a:cubicBezTo>
                  <a:lnTo>
                    <a:pt x="200562" y="63809"/>
                  </a:lnTo>
                  <a:cubicBezTo>
                    <a:pt x="204142" y="65002"/>
                    <a:pt x="208915" y="63809"/>
                    <a:pt x="211899" y="60828"/>
                  </a:cubicBezTo>
                  <a:cubicBezTo>
                    <a:pt x="216672" y="56057"/>
                    <a:pt x="216672" y="48901"/>
                    <a:pt x="211899" y="44130"/>
                  </a:cubicBezTo>
                  <a:cubicBezTo>
                    <a:pt x="207125" y="39359"/>
                    <a:pt x="199965" y="39359"/>
                    <a:pt x="195191" y="44130"/>
                  </a:cubicBezTo>
                  <a:cubicBezTo>
                    <a:pt x="192208" y="47112"/>
                    <a:pt x="191015" y="51286"/>
                    <a:pt x="192208" y="55460"/>
                  </a:cubicBezTo>
                  <a:lnTo>
                    <a:pt x="169533" y="78122"/>
                  </a:lnTo>
                  <a:cubicBezTo>
                    <a:pt x="157003" y="66791"/>
                    <a:pt x="140892" y="59635"/>
                    <a:pt x="123588" y="57846"/>
                  </a:cubicBezTo>
                  <a:lnTo>
                    <a:pt x="123588" y="22065"/>
                  </a:lnTo>
                  <a:cubicBezTo>
                    <a:pt x="127168" y="20276"/>
                    <a:pt x="129555" y="16101"/>
                    <a:pt x="129555" y="11927"/>
                  </a:cubicBezTo>
                  <a:cubicBezTo>
                    <a:pt x="129555" y="5367"/>
                    <a:pt x="124185" y="0"/>
                    <a:pt x="117621" y="0"/>
                  </a:cubicBezTo>
                  <a:cubicBezTo>
                    <a:pt x="111058" y="0"/>
                    <a:pt x="105687" y="5367"/>
                    <a:pt x="105687" y="11927"/>
                  </a:cubicBezTo>
                  <a:cubicBezTo>
                    <a:pt x="105687" y="16101"/>
                    <a:pt x="108074" y="19679"/>
                    <a:pt x="111654" y="22065"/>
                  </a:cubicBezTo>
                  <a:lnTo>
                    <a:pt x="111654" y="57846"/>
                  </a:lnTo>
                  <a:cubicBezTo>
                    <a:pt x="96737" y="59039"/>
                    <a:pt x="83013" y="64405"/>
                    <a:pt x="72272" y="72755"/>
                  </a:cubicBezTo>
                  <a:cubicBezTo>
                    <a:pt x="71676" y="70966"/>
                    <a:pt x="70482" y="69177"/>
                    <a:pt x="68692" y="67387"/>
                  </a:cubicBezTo>
                  <a:cubicBezTo>
                    <a:pt x="63919" y="63213"/>
                    <a:pt x="56162" y="63809"/>
                    <a:pt x="51985" y="69177"/>
                  </a:cubicBezTo>
                  <a:cubicBezTo>
                    <a:pt x="47808" y="73947"/>
                    <a:pt x="48405" y="81700"/>
                    <a:pt x="53775" y="85874"/>
                  </a:cubicBezTo>
                  <a:cubicBezTo>
                    <a:pt x="54968" y="86470"/>
                    <a:pt x="56162" y="87663"/>
                    <a:pt x="57355" y="87663"/>
                  </a:cubicBezTo>
                  <a:cubicBezTo>
                    <a:pt x="50791" y="96012"/>
                    <a:pt x="46018" y="106150"/>
                    <a:pt x="43035" y="116884"/>
                  </a:cubicBezTo>
                  <a:lnTo>
                    <a:pt x="32294" y="116884"/>
                  </a:lnTo>
                  <a:cubicBezTo>
                    <a:pt x="30504" y="113306"/>
                    <a:pt x="26327" y="110921"/>
                    <a:pt x="22150" y="110921"/>
                  </a:cubicBezTo>
                  <a:cubicBezTo>
                    <a:pt x="15587" y="110921"/>
                    <a:pt x="10216" y="116288"/>
                    <a:pt x="10216" y="122848"/>
                  </a:cubicBezTo>
                  <a:cubicBezTo>
                    <a:pt x="10216" y="129408"/>
                    <a:pt x="15587" y="134775"/>
                    <a:pt x="22150" y="134775"/>
                  </a:cubicBezTo>
                  <a:cubicBezTo>
                    <a:pt x="26327" y="134775"/>
                    <a:pt x="29907" y="132389"/>
                    <a:pt x="32294" y="128811"/>
                  </a:cubicBezTo>
                  <a:lnTo>
                    <a:pt x="41244" y="128811"/>
                  </a:lnTo>
                  <a:cubicBezTo>
                    <a:pt x="41244" y="130600"/>
                    <a:pt x="40648" y="132986"/>
                    <a:pt x="40648" y="134775"/>
                  </a:cubicBezTo>
                  <a:cubicBezTo>
                    <a:pt x="40648" y="147298"/>
                    <a:pt x="43631" y="158629"/>
                    <a:pt x="49001" y="169363"/>
                  </a:cubicBezTo>
                  <a:lnTo>
                    <a:pt x="16780" y="189639"/>
                  </a:lnTo>
                  <a:cubicBezTo>
                    <a:pt x="13200" y="187850"/>
                    <a:pt x="9023" y="187850"/>
                    <a:pt x="5443" y="190235"/>
                  </a:cubicBezTo>
                  <a:cubicBezTo>
                    <a:pt x="72" y="193813"/>
                    <a:pt x="-1718" y="200969"/>
                    <a:pt x="1863" y="206337"/>
                  </a:cubicBezTo>
                  <a:cubicBezTo>
                    <a:pt x="5443" y="211703"/>
                    <a:pt x="12603" y="213492"/>
                    <a:pt x="17973" y="209915"/>
                  </a:cubicBezTo>
                  <a:cubicBezTo>
                    <a:pt x="21554" y="207529"/>
                    <a:pt x="23344" y="203951"/>
                    <a:pt x="23344" y="199777"/>
                  </a:cubicBezTo>
                  <a:lnTo>
                    <a:pt x="54968" y="179501"/>
                  </a:lnTo>
                  <a:cubicBezTo>
                    <a:pt x="63919" y="192024"/>
                    <a:pt x="77046" y="202162"/>
                    <a:pt x="91963" y="207529"/>
                  </a:cubicBezTo>
                  <a:lnTo>
                    <a:pt x="87787" y="226016"/>
                  </a:lnTo>
                  <a:cubicBezTo>
                    <a:pt x="84206" y="227209"/>
                    <a:pt x="81223" y="230190"/>
                    <a:pt x="80029" y="234365"/>
                  </a:cubicBezTo>
                  <a:cubicBezTo>
                    <a:pt x="78836" y="240925"/>
                    <a:pt x="82416" y="246888"/>
                    <a:pt x="88980" y="248081"/>
                  </a:cubicBezTo>
                  <a:cubicBezTo>
                    <a:pt x="95543" y="249273"/>
                    <a:pt x="101510" y="245695"/>
                    <a:pt x="102704" y="239136"/>
                  </a:cubicBezTo>
                  <a:cubicBezTo>
                    <a:pt x="103897" y="234961"/>
                    <a:pt x="102107" y="230787"/>
                    <a:pt x="99124" y="228401"/>
                  </a:cubicBezTo>
                  <a:lnTo>
                    <a:pt x="103301" y="210511"/>
                  </a:lnTo>
                  <a:cubicBezTo>
                    <a:pt x="107477" y="211107"/>
                    <a:pt x="112251" y="211703"/>
                    <a:pt x="117025" y="211703"/>
                  </a:cubicBezTo>
                  <a:cubicBezTo>
                    <a:pt x="121798" y="211703"/>
                    <a:pt x="126572" y="211107"/>
                    <a:pt x="131345" y="210511"/>
                  </a:cubicBezTo>
                  <a:cubicBezTo>
                    <a:pt x="130748" y="212896"/>
                    <a:pt x="130748" y="215282"/>
                    <a:pt x="131345" y="217667"/>
                  </a:cubicBezTo>
                  <a:cubicBezTo>
                    <a:pt x="133732" y="223630"/>
                    <a:pt x="140296" y="227209"/>
                    <a:pt x="146262" y="224823"/>
                  </a:cubicBezTo>
                  <a:cubicBezTo>
                    <a:pt x="152229" y="222438"/>
                    <a:pt x="155810" y="215878"/>
                    <a:pt x="153423" y="209915"/>
                  </a:cubicBezTo>
                  <a:cubicBezTo>
                    <a:pt x="152826" y="207529"/>
                    <a:pt x="151036" y="205740"/>
                    <a:pt x="149246" y="204547"/>
                  </a:cubicBezTo>
                  <a:cubicBezTo>
                    <a:pt x="155810" y="201566"/>
                    <a:pt x="161777" y="197988"/>
                    <a:pt x="166550" y="193217"/>
                  </a:cubicBezTo>
                  <a:lnTo>
                    <a:pt x="170130" y="196795"/>
                  </a:lnTo>
                  <a:cubicBezTo>
                    <a:pt x="168937" y="200373"/>
                    <a:pt x="170130" y="205144"/>
                    <a:pt x="173114" y="208126"/>
                  </a:cubicBezTo>
                  <a:cubicBezTo>
                    <a:pt x="177887" y="212896"/>
                    <a:pt x="185048" y="212896"/>
                    <a:pt x="189821" y="208126"/>
                  </a:cubicBezTo>
                  <a:cubicBezTo>
                    <a:pt x="194595" y="203355"/>
                    <a:pt x="194595" y="196199"/>
                    <a:pt x="189821" y="191428"/>
                  </a:cubicBezTo>
                  <a:cubicBezTo>
                    <a:pt x="186838" y="188446"/>
                    <a:pt x="182661" y="187253"/>
                    <a:pt x="178484" y="188446"/>
                  </a:cubicBezTo>
                  <a:lnTo>
                    <a:pt x="174904" y="184868"/>
                  </a:lnTo>
                  <a:cubicBezTo>
                    <a:pt x="185048" y="172941"/>
                    <a:pt x="191611" y="157436"/>
                    <a:pt x="193401" y="140738"/>
                  </a:cubicBezTo>
                  <a:lnTo>
                    <a:pt x="202352" y="140738"/>
                  </a:lnTo>
                  <a:cubicBezTo>
                    <a:pt x="204142" y="144316"/>
                    <a:pt x="208319" y="146702"/>
                    <a:pt x="212496" y="146702"/>
                  </a:cubicBezTo>
                  <a:cubicBezTo>
                    <a:pt x="219059" y="146702"/>
                    <a:pt x="224429" y="141335"/>
                    <a:pt x="224429" y="134775"/>
                  </a:cubicBezTo>
                  <a:cubicBezTo>
                    <a:pt x="225026" y="128215"/>
                    <a:pt x="219656" y="122848"/>
                    <a:pt x="213092" y="122848"/>
                  </a:cubicBezTo>
                  <a:close/>
                  <a:moveTo>
                    <a:pt x="117621" y="193217"/>
                  </a:moveTo>
                  <a:cubicBezTo>
                    <a:pt x="84803" y="193217"/>
                    <a:pt x="58549" y="166977"/>
                    <a:pt x="58549" y="134178"/>
                  </a:cubicBezTo>
                  <a:cubicBezTo>
                    <a:pt x="58549" y="101379"/>
                    <a:pt x="84803" y="75140"/>
                    <a:pt x="117621" y="75140"/>
                  </a:cubicBezTo>
                  <a:cubicBezTo>
                    <a:pt x="150439" y="75140"/>
                    <a:pt x="176694" y="101379"/>
                    <a:pt x="176694" y="134178"/>
                  </a:cubicBezTo>
                  <a:cubicBezTo>
                    <a:pt x="176694" y="166977"/>
                    <a:pt x="150439" y="193217"/>
                    <a:pt x="117621" y="193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50;p39">
              <a:extLst>
                <a:ext uri="{FF2B5EF4-FFF2-40B4-BE49-F238E27FC236}">
                  <a16:creationId xmlns:a16="http://schemas.microsoft.com/office/drawing/2014/main" id="{1988E0CB-4E9E-4283-BEBC-5E568E7F00CD}"/>
                </a:ext>
              </a:extLst>
            </p:cNvPr>
            <p:cNvSpPr/>
            <p:nvPr/>
          </p:nvSpPr>
          <p:spPr>
            <a:xfrm>
              <a:off x="4961685" y="3740889"/>
              <a:ext cx="38188" cy="38166"/>
            </a:xfrm>
            <a:custGeom>
              <a:avLst/>
              <a:gdLst/>
              <a:ahLst/>
              <a:cxnLst/>
              <a:rect l="l" t="t" r="r" b="b"/>
              <a:pathLst>
                <a:path w="38188" h="38166" extrusionOk="0">
                  <a:moveTo>
                    <a:pt x="19094" y="0"/>
                  </a:moveTo>
                  <a:cubicBezTo>
                    <a:pt x="8354" y="0"/>
                    <a:pt x="0" y="8945"/>
                    <a:pt x="0" y="19083"/>
                  </a:cubicBezTo>
                  <a:cubicBezTo>
                    <a:pt x="0" y="29817"/>
                    <a:pt x="8950" y="38166"/>
                    <a:pt x="19094" y="38166"/>
                  </a:cubicBezTo>
                  <a:cubicBezTo>
                    <a:pt x="29238" y="38166"/>
                    <a:pt x="38188" y="29221"/>
                    <a:pt x="38188" y="19083"/>
                  </a:cubicBezTo>
                  <a:cubicBezTo>
                    <a:pt x="38188" y="8945"/>
                    <a:pt x="29835" y="0"/>
                    <a:pt x="19094"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51;p39">
              <a:extLst>
                <a:ext uri="{FF2B5EF4-FFF2-40B4-BE49-F238E27FC236}">
                  <a16:creationId xmlns:a16="http://schemas.microsoft.com/office/drawing/2014/main" id="{0E4F1A61-0AE4-44D8-9DBB-BE4B25ABB0E3}"/>
                </a:ext>
              </a:extLst>
            </p:cNvPr>
            <p:cNvSpPr/>
            <p:nvPr/>
          </p:nvSpPr>
          <p:spPr>
            <a:xfrm>
              <a:off x="4999276" y="3779652"/>
              <a:ext cx="29834" cy="29817"/>
            </a:xfrm>
            <a:custGeom>
              <a:avLst/>
              <a:gdLst/>
              <a:ahLst/>
              <a:cxnLst/>
              <a:rect l="l" t="t" r="r" b="b"/>
              <a:pathLst>
                <a:path w="29834" h="29817" extrusionOk="0">
                  <a:moveTo>
                    <a:pt x="29835" y="14909"/>
                  </a:moveTo>
                  <a:cubicBezTo>
                    <a:pt x="29835" y="23143"/>
                    <a:pt x="23156" y="29817"/>
                    <a:pt x="14917" y="29817"/>
                  </a:cubicBezTo>
                  <a:cubicBezTo>
                    <a:pt x="6679" y="29817"/>
                    <a:pt x="0" y="23143"/>
                    <a:pt x="0" y="14909"/>
                  </a:cubicBezTo>
                  <a:cubicBezTo>
                    <a:pt x="0" y="6675"/>
                    <a:pt x="6679" y="0"/>
                    <a:pt x="14917" y="0"/>
                  </a:cubicBezTo>
                  <a:cubicBezTo>
                    <a:pt x="23156" y="0"/>
                    <a:pt x="29835" y="6675"/>
                    <a:pt x="29835" y="1490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52;p39">
              <a:extLst>
                <a:ext uri="{FF2B5EF4-FFF2-40B4-BE49-F238E27FC236}">
                  <a16:creationId xmlns:a16="http://schemas.microsoft.com/office/drawing/2014/main" id="{1E5E04CC-88C5-4F1F-BB8F-9CAD5F5448A3}"/>
                </a:ext>
              </a:extLst>
            </p:cNvPr>
            <p:cNvSpPr/>
            <p:nvPr/>
          </p:nvSpPr>
          <p:spPr>
            <a:xfrm>
              <a:off x="4962281" y="3793368"/>
              <a:ext cx="23867" cy="23853"/>
            </a:xfrm>
            <a:custGeom>
              <a:avLst/>
              <a:gdLst/>
              <a:ahLst/>
              <a:cxnLst/>
              <a:rect l="l" t="t" r="r" b="b"/>
              <a:pathLst>
                <a:path w="23867" h="23853" extrusionOk="0">
                  <a:moveTo>
                    <a:pt x="23868" y="11927"/>
                  </a:moveTo>
                  <a:cubicBezTo>
                    <a:pt x="23868" y="18514"/>
                    <a:pt x="18525" y="23854"/>
                    <a:pt x="11934" y="23854"/>
                  </a:cubicBezTo>
                  <a:cubicBezTo>
                    <a:pt x="5343" y="23854"/>
                    <a:pt x="0" y="18514"/>
                    <a:pt x="0" y="11927"/>
                  </a:cubicBezTo>
                  <a:cubicBezTo>
                    <a:pt x="0" y="5340"/>
                    <a:pt x="5343" y="0"/>
                    <a:pt x="11934" y="0"/>
                  </a:cubicBezTo>
                  <a:cubicBezTo>
                    <a:pt x="18525" y="0"/>
                    <a:pt x="23868" y="5340"/>
                    <a:pt x="23868" y="119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1539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1D8670-FE52-4E0D-8181-F7783A52DB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 Placeholder 4">
            <a:extLst>
              <a:ext uri="{FF2B5EF4-FFF2-40B4-BE49-F238E27FC236}">
                <a16:creationId xmlns:a16="http://schemas.microsoft.com/office/drawing/2014/main" id="{164BECF0-9D30-4198-B309-F6A996051ABD}"/>
              </a:ext>
            </a:extLst>
          </p:cNvPr>
          <p:cNvSpPr>
            <a:spLocks noGrp="1"/>
          </p:cNvSpPr>
          <p:nvPr>
            <p:ph type="body" idx="1"/>
          </p:nvPr>
        </p:nvSpPr>
        <p:spPr>
          <a:xfrm>
            <a:off x="514800" y="737419"/>
            <a:ext cx="8161367" cy="3735253"/>
          </a:xfrm>
        </p:spPr>
        <p:txBody>
          <a:bodyPr/>
          <a:lstStyle/>
          <a:p>
            <a:r>
              <a:rPr lang="en-US" sz="1800" i="1"/>
              <a:t>Albinism oculocutanat tip 3 (OCA 3)  </a:t>
            </a:r>
            <a:r>
              <a:rPr lang="en-US" sz="1800"/>
              <a:t>– este o fomă mai rar întâlnită, cu preponderență la persoanele de culoare din Africa de Sud,  mutația întâlnindu-se la nivelul cromozomului 9. În această situație este afectată o proteină ce se leagă la tirozinaza, TYRP 1. Astfel, pielea este de culoare roșu-brun, părul de nuanțe roșcate, iar ochii sun căprui sau mai închiși. Se observa, astfel, ca pigmentul este totuși semnificativ pentru acest tip de albinism.</a:t>
            </a:r>
          </a:p>
          <a:p>
            <a:r>
              <a:rPr lang="en-US" sz="1800" i="1"/>
              <a:t>Albinism oculocutanat tip 4 (OCA 4) </a:t>
            </a:r>
            <a:r>
              <a:rPr lang="en-US" sz="1800"/>
              <a:t>– mutația se află la nivelul cromozomului 5. OCA 4 este o formă rară de albinism și se întâlnește, cel mai frecvent, în rândul populației japoneze. Proteina afectată este numita SLC45A2 si este implicata în funcționarea tirozinazei. Mutația acestui tip de albinism produce manifestări similare tipului 2.</a:t>
            </a:r>
          </a:p>
        </p:txBody>
      </p:sp>
    </p:spTree>
    <p:extLst>
      <p:ext uri="{BB962C8B-B14F-4D97-AF65-F5344CB8AC3E}">
        <p14:creationId xmlns:p14="http://schemas.microsoft.com/office/powerpoint/2010/main" val="60728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F8D8FE-DFE9-421C-AA7B-1E06FCA432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 Placeholder 4">
            <a:extLst>
              <a:ext uri="{FF2B5EF4-FFF2-40B4-BE49-F238E27FC236}">
                <a16:creationId xmlns:a16="http://schemas.microsoft.com/office/drawing/2014/main" id="{9CEB30ED-4F90-4D18-9A5A-85FF91231296}"/>
              </a:ext>
            </a:extLst>
          </p:cNvPr>
          <p:cNvSpPr>
            <a:spLocks noGrp="1"/>
          </p:cNvSpPr>
          <p:nvPr>
            <p:ph type="body" idx="1"/>
          </p:nvPr>
        </p:nvSpPr>
        <p:spPr>
          <a:xfrm>
            <a:off x="514800" y="737419"/>
            <a:ext cx="8161367" cy="3735253"/>
          </a:xfrm>
        </p:spPr>
        <p:txBody>
          <a:bodyPr/>
          <a:lstStyle/>
          <a:p>
            <a:r>
              <a:rPr lang="en-US" sz="1800" i="1"/>
              <a:t>Albinismul ocular X-linkat </a:t>
            </a:r>
            <a:r>
              <a:rPr lang="en-US" sz="1800"/>
              <a:t>– este reprezentat de mutatia genetica a cromozomului X. Aceasta forma de albinism se intalneste, de cele mai multe ori, la barbati. Persoanele afectate au tulburari vizuale,  culoarea pielii, parului si ochilor, fiind aproape normala, putin mai deschisa decat cea intalnita in cadrul familiei.</a:t>
            </a:r>
          </a:p>
          <a:p>
            <a:r>
              <a:rPr lang="en-US" sz="1800" i="1"/>
              <a:t>Sindromul Hermansky-Pudalk </a:t>
            </a:r>
            <a:r>
              <a:rPr lang="en-US" sz="1800"/>
              <a:t>– se intalneste foarte rar si asociaza afectiuni pulmonare, precum fibroza intestinala pulmonara, boli inflamatorii intestinale si boli de sange. Este similar cu albinismul oculocutanat.</a:t>
            </a:r>
          </a:p>
          <a:p>
            <a:r>
              <a:rPr lang="en-US" sz="1800" i="1"/>
              <a:t>Sindromul Chedlak-Higashi </a:t>
            </a:r>
            <a:r>
              <a:rPr lang="en-US" sz="1800"/>
              <a:t>– aceasta afectiune este rara si se caracterizeaza prin lipsa pigmentului la nivelul pielii, insa doar in anumite arii. Aceasta forma de albinism nu se manifesta  ca o forma clasica de albinism. Pacientii cu Sindromul Chedlak-Higashi sunt imunodeficienti si prezinta degenerare neurologica progresiva.</a:t>
            </a:r>
          </a:p>
        </p:txBody>
      </p:sp>
    </p:spTree>
    <p:extLst>
      <p:ext uri="{BB962C8B-B14F-4D97-AF65-F5344CB8AC3E}">
        <p14:creationId xmlns:p14="http://schemas.microsoft.com/office/powerpoint/2010/main" val="200206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D4334-71B7-42CF-AA23-3DB561B36A05}"/>
              </a:ext>
            </a:extLst>
          </p:cNvPr>
          <p:cNvSpPr>
            <a:spLocks noGrp="1"/>
          </p:cNvSpPr>
          <p:nvPr>
            <p:ph type="title"/>
          </p:nvPr>
        </p:nvSpPr>
        <p:spPr>
          <a:xfrm>
            <a:off x="3838353" y="90300"/>
            <a:ext cx="2257650" cy="485400"/>
          </a:xfrm>
        </p:spPr>
        <p:txBody>
          <a:bodyPr/>
          <a:lstStyle/>
          <a:p>
            <a:pPr algn="l"/>
            <a:r>
              <a:rPr lang="en-US"/>
              <a:t>Tratament</a:t>
            </a:r>
          </a:p>
        </p:txBody>
      </p:sp>
      <p:sp>
        <p:nvSpPr>
          <p:cNvPr id="2" name="Slide Number Placeholder 1">
            <a:extLst>
              <a:ext uri="{FF2B5EF4-FFF2-40B4-BE49-F238E27FC236}">
                <a16:creationId xmlns:a16="http://schemas.microsoft.com/office/drawing/2014/main" id="{A53ABF34-139E-4A6B-AD18-C3F07B002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ext Placeholder 5">
            <a:extLst>
              <a:ext uri="{FF2B5EF4-FFF2-40B4-BE49-F238E27FC236}">
                <a16:creationId xmlns:a16="http://schemas.microsoft.com/office/drawing/2014/main" id="{D8BD6A65-63E2-4CA3-90ED-141D22D76685}"/>
              </a:ext>
            </a:extLst>
          </p:cNvPr>
          <p:cNvSpPr>
            <a:spLocks noGrp="1"/>
          </p:cNvSpPr>
          <p:nvPr>
            <p:ph type="body" idx="1"/>
          </p:nvPr>
        </p:nvSpPr>
        <p:spPr>
          <a:xfrm>
            <a:off x="514799" y="737419"/>
            <a:ext cx="8182633" cy="3735253"/>
          </a:xfrm>
        </p:spPr>
        <p:txBody>
          <a:bodyPr/>
          <a:lstStyle/>
          <a:p>
            <a:pPr marL="76200" indent="0">
              <a:buNone/>
            </a:pPr>
            <a:r>
              <a:rPr lang="en-US" sz="1800"/>
              <a:t>Momentan nu exista tratament pentru aceasta boala, iar accentul se pune pe evitarea aparitiei complicatiilor si pe ameliorarea simptomatologiei. Optiunile pentru toate aceste masuri sunt limitate. Astfel sunt recomandate urmatoarele:</a:t>
            </a:r>
          </a:p>
          <a:p>
            <a:pPr marL="76200" indent="0">
              <a:buNone/>
            </a:pPr>
            <a:endParaRPr lang="en-US" sz="1800"/>
          </a:p>
          <a:p>
            <a:r>
              <a:rPr lang="en-US" sz="1800"/>
              <a:t>Folosirea ochelarilor de soare cu filtru UV</a:t>
            </a:r>
          </a:p>
          <a:p>
            <a:r>
              <a:rPr lang="en-US" sz="1800"/>
              <a:t>Prescrierea ochelarilor de vedere si controlul regulat la medicul oftalmolog sau interventii chirurgicale in vederea corectarii problemelor de vedere, acolo unde este posibil.</a:t>
            </a:r>
          </a:p>
          <a:p>
            <a:r>
              <a:rPr lang="en-US" sz="1800"/>
              <a:t>Crema cu protectie solara (SPF), aplicata cu 30 de minute inaintea expunerii</a:t>
            </a:r>
          </a:p>
          <a:p>
            <a:r>
              <a:rPr lang="en-US" sz="1800"/>
              <a:t>Evitarea, pe cat posibil, a expunerii la soare, sau daca este necesar, purtarea unor haine corespunzatoare  care sa acopere cat mai mult pielea, mai ales, in  perioadele de intensitate mare a radiatiilor solare.</a:t>
            </a:r>
          </a:p>
        </p:txBody>
      </p:sp>
      <p:grpSp>
        <p:nvGrpSpPr>
          <p:cNvPr id="7" name="Google Shape;494;p39">
            <a:extLst>
              <a:ext uri="{FF2B5EF4-FFF2-40B4-BE49-F238E27FC236}">
                <a16:creationId xmlns:a16="http://schemas.microsoft.com/office/drawing/2014/main" id="{8D00D7CC-DD3D-4A24-8FF2-661838541783}"/>
              </a:ext>
            </a:extLst>
          </p:cNvPr>
          <p:cNvGrpSpPr/>
          <p:nvPr/>
        </p:nvGrpSpPr>
        <p:grpSpPr>
          <a:xfrm>
            <a:off x="5240312" y="172674"/>
            <a:ext cx="341781" cy="320651"/>
            <a:chOff x="7037564" y="876612"/>
            <a:chExt cx="272129" cy="248099"/>
          </a:xfrm>
        </p:grpSpPr>
        <p:sp>
          <p:nvSpPr>
            <p:cNvPr id="8" name="Google Shape;495;p39">
              <a:extLst>
                <a:ext uri="{FF2B5EF4-FFF2-40B4-BE49-F238E27FC236}">
                  <a16:creationId xmlns:a16="http://schemas.microsoft.com/office/drawing/2014/main" id="{6733EF6B-8CB0-41DD-BCFF-0E87B69BA749}"/>
                </a:ext>
              </a:extLst>
            </p:cNvPr>
            <p:cNvSpPr/>
            <p:nvPr/>
          </p:nvSpPr>
          <p:spPr>
            <a:xfrm>
              <a:off x="7037564" y="876612"/>
              <a:ext cx="272129" cy="248099"/>
            </a:xfrm>
            <a:custGeom>
              <a:avLst/>
              <a:gdLst/>
              <a:ahLst/>
              <a:cxnLst/>
              <a:rect l="l" t="t" r="r" b="b"/>
              <a:pathLst>
                <a:path w="272129" h="248099" extrusionOk="0">
                  <a:moveTo>
                    <a:pt x="8969" y="248099"/>
                  </a:moveTo>
                  <a:cubicBezTo>
                    <a:pt x="10759" y="248099"/>
                    <a:pt x="13146" y="247503"/>
                    <a:pt x="14936" y="245714"/>
                  </a:cubicBezTo>
                  <a:lnTo>
                    <a:pt x="74605" y="193832"/>
                  </a:lnTo>
                  <a:cubicBezTo>
                    <a:pt x="84749" y="203373"/>
                    <a:pt x="97280" y="208144"/>
                    <a:pt x="110407" y="208144"/>
                  </a:cubicBezTo>
                  <a:cubicBezTo>
                    <a:pt x="122341" y="208144"/>
                    <a:pt x="134275" y="203970"/>
                    <a:pt x="144418" y="195621"/>
                  </a:cubicBezTo>
                  <a:lnTo>
                    <a:pt x="178430" y="166400"/>
                  </a:lnTo>
                  <a:cubicBezTo>
                    <a:pt x="178430" y="166400"/>
                    <a:pt x="178430" y="166400"/>
                    <a:pt x="178430" y="166400"/>
                  </a:cubicBezTo>
                  <a:cubicBezTo>
                    <a:pt x="178430" y="166400"/>
                    <a:pt x="178430" y="166400"/>
                    <a:pt x="178430" y="166400"/>
                  </a:cubicBezTo>
                  <a:lnTo>
                    <a:pt x="207071" y="141353"/>
                  </a:lnTo>
                  <a:cubicBezTo>
                    <a:pt x="207071" y="141353"/>
                    <a:pt x="207071" y="141353"/>
                    <a:pt x="207071" y="141353"/>
                  </a:cubicBezTo>
                  <a:cubicBezTo>
                    <a:pt x="207071" y="141353"/>
                    <a:pt x="207071" y="141353"/>
                    <a:pt x="207071" y="141353"/>
                  </a:cubicBezTo>
                  <a:lnTo>
                    <a:pt x="226166" y="124655"/>
                  </a:lnTo>
                  <a:lnTo>
                    <a:pt x="236309" y="136582"/>
                  </a:lnTo>
                  <a:cubicBezTo>
                    <a:pt x="238099" y="138371"/>
                    <a:pt x="240486" y="139564"/>
                    <a:pt x="242873" y="139564"/>
                  </a:cubicBezTo>
                  <a:cubicBezTo>
                    <a:pt x="244663" y="139564"/>
                    <a:pt x="247050" y="138968"/>
                    <a:pt x="248840" y="137179"/>
                  </a:cubicBezTo>
                  <a:cubicBezTo>
                    <a:pt x="252420" y="134197"/>
                    <a:pt x="253017" y="128233"/>
                    <a:pt x="249436" y="124655"/>
                  </a:cubicBezTo>
                  <a:lnTo>
                    <a:pt x="208861" y="77544"/>
                  </a:lnTo>
                  <a:lnTo>
                    <a:pt x="230343" y="59057"/>
                  </a:lnTo>
                  <a:lnTo>
                    <a:pt x="256597" y="89471"/>
                  </a:lnTo>
                  <a:cubicBezTo>
                    <a:pt x="258387" y="91260"/>
                    <a:pt x="260774" y="92452"/>
                    <a:pt x="263161" y="92452"/>
                  </a:cubicBezTo>
                  <a:cubicBezTo>
                    <a:pt x="264951" y="92452"/>
                    <a:pt x="267337" y="91856"/>
                    <a:pt x="269128" y="90067"/>
                  </a:cubicBezTo>
                  <a:cubicBezTo>
                    <a:pt x="272708" y="87085"/>
                    <a:pt x="273304" y="81122"/>
                    <a:pt x="269724" y="77544"/>
                  </a:cubicBezTo>
                  <a:lnTo>
                    <a:pt x="205281" y="3000"/>
                  </a:lnTo>
                  <a:cubicBezTo>
                    <a:pt x="202298" y="-578"/>
                    <a:pt x="196331" y="-1174"/>
                    <a:pt x="192751" y="2404"/>
                  </a:cubicBezTo>
                  <a:cubicBezTo>
                    <a:pt x="189171" y="5386"/>
                    <a:pt x="188574" y="11349"/>
                    <a:pt x="192154" y="14927"/>
                  </a:cubicBezTo>
                  <a:lnTo>
                    <a:pt x="218409" y="45341"/>
                  </a:lnTo>
                  <a:lnTo>
                    <a:pt x="196927" y="63828"/>
                  </a:lnTo>
                  <a:lnTo>
                    <a:pt x="156352" y="16716"/>
                  </a:lnTo>
                  <a:cubicBezTo>
                    <a:pt x="153369" y="13138"/>
                    <a:pt x="147402" y="12542"/>
                    <a:pt x="143822" y="16120"/>
                  </a:cubicBezTo>
                  <a:cubicBezTo>
                    <a:pt x="140242" y="19102"/>
                    <a:pt x="139645" y="25065"/>
                    <a:pt x="143225" y="28643"/>
                  </a:cubicBezTo>
                  <a:lnTo>
                    <a:pt x="153369" y="40570"/>
                  </a:lnTo>
                  <a:lnTo>
                    <a:pt x="71025" y="111536"/>
                  </a:lnTo>
                  <a:cubicBezTo>
                    <a:pt x="60285" y="120481"/>
                    <a:pt x="54318" y="133004"/>
                    <a:pt x="53124" y="146720"/>
                  </a:cubicBezTo>
                  <a:cubicBezTo>
                    <a:pt x="52527" y="158647"/>
                    <a:pt x="55511" y="170574"/>
                    <a:pt x="62671" y="180116"/>
                  </a:cubicBezTo>
                  <a:lnTo>
                    <a:pt x="3002" y="231402"/>
                  </a:lnTo>
                  <a:cubicBezTo>
                    <a:pt x="-578" y="234383"/>
                    <a:pt x="-1175" y="240347"/>
                    <a:pt x="2405" y="243925"/>
                  </a:cubicBezTo>
                  <a:cubicBezTo>
                    <a:pt x="3599" y="246907"/>
                    <a:pt x="6582" y="248099"/>
                    <a:pt x="8969" y="248099"/>
                  </a:cubicBezTo>
                  <a:close/>
                  <a:moveTo>
                    <a:pt x="82362" y="125252"/>
                  </a:moveTo>
                  <a:lnTo>
                    <a:pt x="164706" y="54286"/>
                  </a:lnTo>
                  <a:lnTo>
                    <a:pt x="214232" y="110939"/>
                  </a:lnTo>
                  <a:lnTo>
                    <a:pt x="201701" y="121673"/>
                  </a:lnTo>
                  <a:lnTo>
                    <a:pt x="192751" y="111536"/>
                  </a:lnTo>
                  <a:cubicBezTo>
                    <a:pt x="189767" y="107958"/>
                    <a:pt x="183800" y="107361"/>
                    <a:pt x="180220" y="110939"/>
                  </a:cubicBezTo>
                  <a:cubicBezTo>
                    <a:pt x="176640" y="113921"/>
                    <a:pt x="176043" y="119885"/>
                    <a:pt x="179624" y="123463"/>
                  </a:cubicBezTo>
                  <a:lnTo>
                    <a:pt x="188574" y="133600"/>
                  </a:lnTo>
                  <a:lnTo>
                    <a:pt x="173060" y="147316"/>
                  </a:lnTo>
                  <a:lnTo>
                    <a:pt x="164109" y="137179"/>
                  </a:lnTo>
                  <a:cubicBezTo>
                    <a:pt x="161126" y="133600"/>
                    <a:pt x="155159" y="133004"/>
                    <a:pt x="151579" y="136582"/>
                  </a:cubicBezTo>
                  <a:cubicBezTo>
                    <a:pt x="147999" y="139564"/>
                    <a:pt x="147402" y="145527"/>
                    <a:pt x="150982" y="149106"/>
                  </a:cubicBezTo>
                  <a:lnTo>
                    <a:pt x="159932" y="159243"/>
                  </a:lnTo>
                  <a:lnTo>
                    <a:pt x="132485" y="183097"/>
                  </a:lnTo>
                  <a:cubicBezTo>
                    <a:pt x="118164" y="195621"/>
                    <a:pt x="96683" y="193832"/>
                    <a:pt x="84153" y="179519"/>
                  </a:cubicBezTo>
                  <a:lnTo>
                    <a:pt x="79379" y="174152"/>
                  </a:lnTo>
                  <a:cubicBezTo>
                    <a:pt x="73412" y="166996"/>
                    <a:pt x="70428" y="158647"/>
                    <a:pt x="71025" y="149106"/>
                  </a:cubicBezTo>
                  <a:cubicBezTo>
                    <a:pt x="71622" y="139564"/>
                    <a:pt x="75799" y="131215"/>
                    <a:pt x="82362" y="1252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96;p39">
              <a:extLst>
                <a:ext uri="{FF2B5EF4-FFF2-40B4-BE49-F238E27FC236}">
                  <a16:creationId xmlns:a16="http://schemas.microsoft.com/office/drawing/2014/main" id="{F8ABC653-67E0-4C61-BF85-B97A0C0A0210}"/>
                </a:ext>
              </a:extLst>
            </p:cNvPr>
            <p:cNvSpPr/>
            <p:nvPr/>
          </p:nvSpPr>
          <p:spPr>
            <a:xfrm>
              <a:off x="7124380" y="1022628"/>
              <a:ext cx="41972" cy="31880"/>
            </a:xfrm>
            <a:custGeom>
              <a:avLst/>
              <a:gdLst/>
              <a:ahLst/>
              <a:cxnLst/>
              <a:rect l="l" t="t" r="r" b="b"/>
              <a:pathLst>
                <a:path w="41972" h="31880" extrusionOk="0">
                  <a:moveTo>
                    <a:pt x="14044" y="29925"/>
                  </a:moveTo>
                  <a:lnTo>
                    <a:pt x="14044" y="29925"/>
                  </a:lnTo>
                  <a:cubicBezTo>
                    <a:pt x="24188" y="34099"/>
                    <a:pt x="35525" y="31714"/>
                    <a:pt x="41492" y="21576"/>
                  </a:cubicBezTo>
                  <a:cubicBezTo>
                    <a:pt x="42685" y="19787"/>
                    <a:pt x="41492" y="17402"/>
                    <a:pt x="39702" y="16805"/>
                  </a:cubicBezTo>
                  <a:cubicBezTo>
                    <a:pt x="34331" y="15613"/>
                    <a:pt x="28961" y="13227"/>
                    <a:pt x="23591" y="7860"/>
                  </a:cubicBezTo>
                  <a:cubicBezTo>
                    <a:pt x="16430" y="1300"/>
                    <a:pt x="9867" y="-489"/>
                    <a:pt x="3900" y="108"/>
                  </a:cubicBezTo>
                  <a:cubicBezTo>
                    <a:pt x="2707" y="108"/>
                    <a:pt x="1513" y="704"/>
                    <a:pt x="1513" y="1897"/>
                  </a:cubicBezTo>
                  <a:cubicBezTo>
                    <a:pt x="-3260" y="13227"/>
                    <a:pt x="3900" y="25751"/>
                    <a:pt x="14044" y="299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7345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5"/>
        <p:cNvGrpSpPr/>
        <p:nvPr/>
      </p:nvGrpSpPr>
      <p:grpSpPr>
        <a:xfrm>
          <a:off x="0" y="0"/>
          <a:ext cx="0" cy="0"/>
          <a:chOff x="0" y="0"/>
          <a:chExt cx="0" cy="0"/>
        </a:xfrm>
      </p:grpSpPr>
      <p:sp>
        <p:nvSpPr>
          <p:cNvPr id="246" name="Google Shape;246;p24"/>
          <p:cNvSpPr txBox="1">
            <a:spLocks noGrp="1"/>
          </p:cNvSpPr>
          <p:nvPr>
            <p:ph type="title" idx="4294967295"/>
          </p:nvPr>
        </p:nvSpPr>
        <p:spPr>
          <a:xfrm>
            <a:off x="354600" y="354850"/>
            <a:ext cx="8429100" cy="69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0">
                <a:solidFill>
                  <a:schemeClr val="dk1"/>
                </a:solidFill>
              </a:rPr>
              <a:t>Albinismul la oameni</a:t>
            </a:r>
            <a:endParaRPr sz="2400">
              <a:solidFill>
                <a:schemeClr val="dk1"/>
              </a:solidFill>
            </a:endParaRPr>
          </a:p>
        </p:txBody>
      </p:sp>
      <p:sp>
        <p:nvSpPr>
          <p:cNvPr id="247" name="Google Shape;247;p24"/>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49F211-B7DB-428E-9A84-82DC5F16ABD2}"/>
              </a:ext>
            </a:extLst>
          </p:cNvPr>
          <p:cNvSpPr>
            <a:spLocks noGrp="1"/>
          </p:cNvSpPr>
          <p:nvPr>
            <p:ph type="title"/>
          </p:nvPr>
        </p:nvSpPr>
        <p:spPr/>
        <p:txBody>
          <a:bodyPr/>
          <a:lstStyle/>
          <a:p>
            <a:r>
              <a:rPr lang="en-US"/>
              <a:t>Albinismul la animale</a:t>
            </a:r>
          </a:p>
        </p:txBody>
      </p:sp>
      <p:sp>
        <p:nvSpPr>
          <p:cNvPr id="7" name="Text Placeholder 6">
            <a:extLst>
              <a:ext uri="{FF2B5EF4-FFF2-40B4-BE49-F238E27FC236}">
                <a16:creationId xmlns:a16="http://schemas.microsoft.com/office/drawing/2014/main" id="{8EA4FED9-9600-4546-803E-1DEC64AA87C1}"/>
              </a:ext>
            </a:extLst>
          </p:cNvPr>
          <p:cNvSpPr>
            <a:spLocks noGrp="1"/>
          </p:cNvSpPr>
          <p:nvPr>
            <p:ph type="body" idx="1"/>
          </p:nvPr>
        </p:nvSpPr>
        <p:spPr/>
        <p:txBody>
          <a:bodyPr/>
          <a:lstStyle/>
          <a:p>
            <a:pPr marL="76200" indent="0">
              <a:buNone/>
            </a:pPr>
            <a:r>
              <a:rPr lang="en-US" sz="2000"/>
              <a:t>Din cauza albinismului multe animale isi pierd capacitatea de a se camufla si nu pot sa se ascunda de pradatori sau sa-si vaneze prada intrucat ochii acestora nu pot “filtra” razele soarelui, iar urmarile sunt afectiuni mari ale ochilor sau orbirea. Rata de supravietuire a animalelor cu albinism in salbaticie este de obicei foarte mica. Cu toate acestea, de protejarea animalelor afectate de albinism se ocupa grupuri cum ar fi Societatea de Conservare a Veveritelor cu Albinism.</a:t>
            </a:r>
          </a:p>
        </p:txBody>
      </p:sp>
      <p:sp>
        <p:nvSpPr>
          <p:cNvPr id="2" name="Slide Number Placeholder 1">
            <a:extLst>
              <a:ext uri="{FF2B5EF4-FFF2-40B4-BE49-F238E27FC236}">
                <a16:creationId xmlns:a16="http://schemas.microsoft.com/office/drawing/2014/main" id="{053E3A1C-E367-4F46-A23D-9B3265656D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pSp>
        <p:nvGrpSpPr>
          <p:cNvPr id="16" name="Google Shape;454;p39">
            <a:extLst>
              <a:ext uri="{FF2B5EF4-FFF2-40B4-BE49-F238E27FC236}">
                <a16:creationId xmlns:a16="http://schemas.microsoft.com/office/drawing/2014/main" id="{119888B6-A494-48E5-9310-BF70594D4FCC}"/>
              </a:ext>
            </a:extLst>
          </p:cNvPr>
          <p:cNvGrpSpPr/>
          <p:nvPr/>
        </p:nvGrpSpPr>
        <p:grpSpPr>
          <a:xfrm>
            <a:off x="4416518" y="950480"/>
            <a:ext cx="310963" cy="382440"/>
            <a:chOff x="5618644" y="885983"/>
            <a:chExt cx="187361" cy="230427"/>
          </a:xfrm>
        </p:grpSpPr>
        <p:sp>
          <p:nvSpPr>
            <p:cNvPr id="17" name="Google Shape;455;p39">
              <a:extLst>
                <a:ext uri="{FF2B5EF4-FFF2-40B4-BE49-F238E27FC236}">
                  <a16:creationId xmlns:a16="http://schemas.microsoft.com/office/drawing/2014/main" id="{15914705-8F68-4049-BEB8-DB2EFB0E44F6}"/>
                </a:ext>
              </a:extLst>
            </p:cNvPr>
            <p:cNvSpPr/>
            <p:nvPr/>
          </p:nvSpPr>
          <p:spPr>
            <a:xfrm>
              <a:off x="5618644" y="885983"/>
              <a:ext cx="187361" cy="230427"/>
            </a:xfrm>
            <a:custGeom>
              <a:avLst/>
              <a:gdLst/>
              <a:ahLst/>
              <a:cxnLst/>
              <a:rect l="l" t="t" r="r" b="b"/>
              <a:pathLst>
                <a:path w="187361" h="230427" extrusionOk="0">
                  <a:moveTo>
                    <a:pt x="171251" y="111706"/>
                  </a:moveTo>
                  <a:cubicBezTo>
                    <a:pt x="180798" y="108724"/>
                    <a:pt x="187362" y="100375"/>
                    <a:pt x="187362" y="90237"/>
                  </a:cubicBezTo>
                  <a:cubicBezTo>
                    <a:pt x="187362" y="80100"/>
                    <a:pt x="180798" y="71751"/>
                    <a:pt x="171251" y="68769"/>
                  </a:cubicBezTo>
                  <a:cubicBezTo>
                    <a:pt x="169461" y="68173"/>
                    <a:pt x="168268" y="66383"/>
                    <a:pt x="168268" y="65787"/>
                  </a:cubicBezTo>
                  <a:cubicBezTo>
                    <a:pt x="168268" y="65191"/>
                    <a:pt x="167671" y="63402"/>
                    <a:pt x="168864" y="61613"/>
                  </a:cubicBezTo>
                  <a:cubicBezTo>
                    <a:pt x="174831" y="53860"/>
                    <a:pt x="174831" y="43126"/>
                    <a:pt x="169461" y="34777"/>
                  </a:cubicBezTo>
                  <a:cubicBezTo>
                    <a:pt x="163494" y="27025"/>
                    <a:pt x="153350" y="23446"/>
                    <a:pt x="143803" y="27025"/>
                  </a:cubicBezTo>
                  <a:cubicBezTo>
                    <a:pt x="142013" y="27621"/>
                    <a:pt x="140223" y="27025"/>
                    <a:pt x="139626" y="26428"/>
                  </a:cubicBezTo>
                  <a:cubicBezTo>
                    <a:pt x="139030" y="25832"/>
                    <a:pt x="137836" y="24639"/>
                    <a:pt x="137836" y="22850"/>
                  </a:cubicBezTo>
                  <a:cubicBezTo>
                    <a:pt x="137836" y="12712"/>
                    <a:pt x="131869" y="4363"/>
                    <a:pt x="122322" y="1382"/>
                  </a:cubicBezTo>
                  <a:cubicBezTo>
                    <a:pt x="112775" y="-1600"/>
                    <a:pt x="102631" y="1978"/>
                    <a:pt x="97261" y="9730"/>
                  </a:cubicBezTo>
                  <a:cubicBezTo>
                    <a:pt x="96068" y="11520"/>
                    <a:pt x="94278" y="11520"/>
                    <a:pt x="93681" y="11520"/>
                  </a:cubicBezTo>
                  <a:cubicBezTo>
                    <a:pt x="93084" y="11520"/>
                    <a:pt x="91294" y="11520"/>
                    <a:pt x="90101" y="9730"/>
                  </a:cubicBezTo>
                  <a:cubicBezTo>
                    <a:pt x="84731" y="1382"/>
                    <a:pt x="74587" y="-2197"/>
                    <a:pt x="65040" y="1382"/>
                  </a:cubicBezTo>
                  <a:cubicBezTo>
                    <a:pt x="55492" y="4363"/>
                    <a:pt x="49526" y="13309"/>
                    <a:pt x="49526" y="22850"/>
                  </a:cubicBezTo>
                  <a:cubicBezTo>
                    <a:pt x="49526" y="24639"/>
                    <a:pt x="48332" y="25832"/>
                    <a:pt x="47736" y="26428"/>
                  </a:cubicBezTo>
                  <a:cubicBezTo>
                    <a:pt x="47139" y="27025"/>
                    <a:pt x="45349" y="27621"/>
                    <a:pt x="43559" y="27025"/>
                  </a:cubicBezTo>
                  <a:cubicBezTo>
                    <a:pt x="34012" y="23446"/>
                    <a:pt x="23868" y="27025"/>
                    <a:pt x="17901" y="34777"/>
                  </a:cubicBezTo>
                  <a:cubicBezTo>
                    <a:pt x="11934" y="42530"/>
                    <a:pt x="11934" y="53264"/>
                    <a:pt x="18498" y="61613"/>
                  </a:cubicBezTo>
                  <a:cubicBezTo>
                    <a:pt x="19691" y="63402"/>
                    <a:pt x="19691" y="65191"/>
                    <a:pt x="19094" y="65787"/>
                  </a:cubicBezTo>
                  <a:cubicBezTo>
                    <a:pt x="19094" y="66383"/>
                    <a:pt x="17901" y="68173"/>
                    <a:pt x="16111" y="68769"/>
                  </a:cubicBezTo>
                  <a:cubicBezTo>
                    <a:pt x="6564" y="71751"/>
                    <a:pt x="0" y="80100"/>
                    <a:pt x="0" y="90237"/>
                  </a:cubicBezTo>
                  <a:cubicBezTo>
                    <a:pt x="0" y="100375"/>
                    <a:pt x="6564" y="108724"/>
                    <a:pt x="16111" y="111706"/>
                  </a:cubicBezTo>
                  <a:cubicBezTo>
                    <a:pt x="17901" y="112302"/>
                    <a:pt x="19094" y="114091"/>
                    <a:pt x="19094" y="114688"/>
                  </a:cubicBezTo>
                  <a:cubicBezTo>
                    <a:pt x="19094" y="115284"/>
                    <a:pt x="19691" y="117073"/>
                    <a:pt x="18498" y="118862"/>
                  </a:cubicBezTo>
                  <a:cubicBezTo>
                    <a:pt x="12531" y="126615"/>
                    <a:pt x="12531" y="137349"/>
                    <a:pt x="17901" y="145698"/>
                  </a:cubicBezTo>
                  <a:cubicBezTo>
                    <a:pt x="23868" y="153450"/>
                    <a:pt x="34012" y="157028"/>
                    <a:pt x="43559" y="153450"/>
                  </a:cubicBezTo>
                  <a:cubicBezTo>
                    <a:pt x="45349" y="152854"/>
                    <a:pt x="47139" y="153450"/>
                    <a:pt x="47736" y="154047"/>
                  </a:cubicBezTo>
                  <a:cubicBezTo>
                    <a:pt x="48332" y="154643"/>
                    <a:pt x="49526" y="155836"/>
                    <a:pt x="49526" y="157625"/>
                  </a:cubicBezTo>
                  <a:cubicBezTo>
                    <a:pt x="49526" y="159414"/>
                    <a:pt x="49526" y="161203"/>
                    <a:pt x="50122" y="162992"/>
                  </a:cubicBezTo>
                  <a:lnTo>
                    <a:pt x="48929" y="216663"/>
                  </a:lnTo>
                  <a:cubicBezTo>
                    <a:pt x="48929" y="222030"/>
                    <a:pt x="52509" y="226801"/>
                    <a:pt x="57283" y="229186"/>
                  </a:cubicBezTo>
                  <a:cubicBezTo>
                    <a:pt x="59073" y="229783"/>
                    <a:pt x="60863" y="230379"/>
                    <a:pt x="63250" y="230379"/>
                  </a:cubicBezTo>
                  <a:cubicBezTo>
                    <a:pt x="66830" y="230379"/>
                    <a:pt x="69813" y="229186"/>
                    <a:pt x="72200" y="226801"/>
                  </a:cubicBezTo>
                  <a:lnTo>
                    <a:pt x="95471" y="208911"/>
                  </a:lnTo>
                  <a:lnTo>
                    <a:pt x="118742" y="226801"/>
                  </a:lnTo>
                  <a:cubicBezTo>
                    <a:pt x="122919" y="230379"/>
                    <a:pt x="128886" y="231572"/>
                    <a:pt x="134256" y="229186"/>
                  </a:cubicBezTo>
                  <a:cubicBezTo>
                    <a:pt x="139626" y="226801"/>
                    <a:pt x="142610" y="222030"/>
                    <a:pt x="142610" y="216067"/>
                  </a:cubicBezTo>
                  <a:lnTo>
                    <a:pt x="137836" y="162992"/>
                  </a:lnTo>
                  <a:cubicBezTo>
                    <a:pt x="138433" y="161203"/>
                    <a:pt x="138433" y="159414"/>
                    <a:pt x="138433" y="157625"/>
                  </a:cubicBezTo>
                  <a:cubicBezTo>
                    <a:pt x="138433" y="155836"/>
                    <a:pt x="139626" y="154643"/>
                    <a:pt x="140223" y="154047"/>
                  </a:cubicBezTo>
                  <a:cubicBezTo>
                    <a:pt x="140820" y="153450"/>
                    <a:pt x="142610" y="152854"/>
                    <a:pt x="144400" y="153450"/>
                  </a:cubicBezTo>
                  <a:cubicBezTo>
                    <a:pt x="153947" y="157028"/>
                    <a:pt x="164091" y="153450"/>
                    <a:pt x="170058" y="145698"/>
                  </a:cubicBezTo>
                  <a:cubicBezTo>
                    <a:pt x="176025" y="137945"/>
                    <a:pt x="176025" y="127211"/>
                    <a:pt x="169461" y="118862"/>
                  </a:cubicBezTo>
                  <a:cubicBezTo>
                    <a:pt x="168268" y="117073"/>
                    <a:pt x="168268" y="115284"/>
                    <a:pt x="168864" y="114688"/>
                  </a:cubicBezTo>
                  <a:cubicBezTo>
                    <a:pt x="168268" y="113495"/>
                    <a:pt x="169461" y="112302"/>
                    <a:pt x="171251" y="111706"/>
                  </a:cubicBezTo>
                  <a:close/>
                  <a:moveTo>
                    <a:pt x="95471" y="186249"/>
                  </a:moveTo>
                  <a:lnTo>
                    <a:pt x="66830" y="208911"/>
                  </a:lnTo>
                  <a:lnTo>
                    <a:pt x="67426" y="180286"/>
                  </a:lnTo>
                  <a:cubicBezTo>
                    <a:pt x="76377" y="182075"/>
                    <a:pt x="84731" y="178497"/>
                    <a:pt x="90101" y="171341"/>
                  </a:cubicBezTo>
                  <a:cubicBezTo>
                    <a:pt x="91294" y="169552"/>
                    <a:pt x="93084" y="169552"/>
                    <a:pt x="93681" y="169552"/>
                  </a:cubicBezTo>
                  <a:cubicBezTo>
                    <a:pt x="94278" y="169552"/>
                    <a:pt x="96068" y="169552"/>
                    <a:pt x="97261" y="171341"/>
                  </a:cubicBezTo>
                  <a:cubicBezTo>
                    <a:pt x="101438" y="177304"/>
                    <a:pt x="108598" y="180882"/>
                    <a:pt x="115759" y="180882"/>
                  </a:cubicBezTo>
                  <a:cubicBezTo>
                    <a:pt x="117549" y="180882"/>
                    <a:pt x="119339" y="180882"/>
                    <a:pt x="121129" y="180286"/>
                  </a:cubicBezTo>
                  <a:lnTo>
                    <a:pt x="123516" y="208911"/>
                  </a:lnTo>
                  <a:lnTo>
                    <a:pt x="95471" y="186249"/>
                  </a:lnTo>
                  <a:close/>
                  <a:moveTo>
                    <a:pt x="166478" y="94412"/>
                  </a:moveTo>
                  <a:cubicBezTo>
                    <a:pt x="159317" y="96201"/>
                    <a:pt x="153947" y="102164"/>
                    <a:pt x="151560" y="108724"/>
                  </a:cubicBezTo>
                  <a:cubicBezTo>
                    <a:pt x="149173" y="115880"/>
                    <a:pt x="150367" y="123037"/>
                    <a:pt x="155140" y="129000"/>
                  </a:cubicBezTo>
                  <a:cubicBezTo>
                    <a:pt x="156930" y="131385"/>
                    <a:pt x="155737" y="133771"/>
                    <a:pt x="155140" y="134367"/>
                  </a:cubicBezTo>
                  <a:cubicBezTo>
                    <a:pt x="154544" y="134963"/>
                    <a:pt x="152754" y="136753"/>
                    <a:pt x="149770" y="136156"/>
                  </a:cubicBezTo>
                  <a:cubicBezTo>
                    <a:pt x="142610" y="133771"/>
                    <a:pt x="135450" y="134963"/>
                    <a:pt x="129483" y="139138"/>
                  </a:cubicBezTo>
                  <a:cubicBezTo>
                    <a:pt x="123516" y="143312"/>
                    <a:pt x="119935" y="150469"/>
                    <a:pt x="120532" y="157625"/>
                  </a:cubicBezTo>
                  <a:cubicBezTo>
                    <a:pt x="120532" y="160606"/>
                    <a:pt x="118145" y="161799"/>
                    <a:pt x="117549" y="161799"/>
                  </a:cubicBezTo>
                  <a:cubicBezTo>
                    <a:pt x="116355" y="162396"/>
                    <a:pt x="113969" y="162396"/>
                    <a:pt x="112178" y="160010"/>
                  </a:cubicBezTo>
                  <a:cubicBezTo>
                    <a:pt x="108002" y="154047"/>
                    <a:pt x="101438" y="150469"/>
                    <a:pt x="93681" y="150469"/>
                  </a:cubicBezTo>
                  <a:cubicBezTo>
                    <a:pt x="86521" y="150469"/>
                    <a:pt x="79360" y="154047"/>
                    <a:pt x="75183" y="160010"/>
                  </a:cubicBezTo>
                  <a:cubicBezTo>
                    <a:pt x="73393" y="162396"/>
                    <a:pt x="71007" y="161799"/>
                    <a:pt x="69813" y="161799"/>
                  </a:cubicBezTo>
                  <a:cubicBezTo>
                    <a:pt x="68620" y="161203"/>
                    <a:pt x="66830" y="160606"/>
                    <a:pt x="66830" y="157625"/>
                  </a:cubicBezTo>
                  <a:cubicBezTo>
                    <a:pt x="66830" y="150469"/>
                    <a:pt x="63846" y="143312"/>
                    <a:pt x="57879" y="139138"/>
                  </a:cubicBezTo>
                  <a:cubicBezTo>
                    <a:pt x="51912" y="134963"/>
                    <a:pt x="44155" y="133771"/>
                    <a:pt x="37592" y="136156"/>
                  </a:cubicBezTo>
                  <a:cubicBezTo>
                    <a:pt x="34608" y="137349"/>
                    <a:pt x="32818" y="135560"/>
                    <a:pt x="32221" y="134367"/>
                  </a:cubicBezTo>
                  <a:cubicBezTo>
                    <a:pt x="31625" y="133771"/>
                    <a:pt x="30431" y="131385"/>
                    <a:pt x="32221" y="129000"/>
                  </a:cubicBezTo>
                  <a:cubicBezTo>
                    <a:pt x="36398" y="123037"/>
                    <a:pt x="38188" y="115284"/>
                    <a:pt x="35802" y="108724"/>
                  </a:cubicBezTo>
                  <a:cubicBezTo>
                    <a:pt x="33415" y="101568"/>
                    <a:pt x="28045" y="96201"/>
                    <a:pt x="20884" y="94412"/>
                  </a:cubicBezTo>
                  <a:cubicBezTo>
                    <a:pt x="17901" y="93816"/>
                    <a:pt x="17901" y="90834"/>
                    <a:pt x="17901" y="90237"/>
                  </a:cubicBezTo>
                  <a:cubicBezTo>
                    <a:pt x="17901" y="89641"/>
                    <a:pt x="18498" y="86659"/>
                    <a:pt x="20884" y="86063"/>
                  </a:cubicBezTo>
                  <a:cubicBezTo>
                    <a:pt x="28045" y="84274"/>
                    <a:pt x="33415" y="78310"/>
                    <a:pt x="35802" y="71751"/>
                  </a:cubicBezTo>
                  <a:cubicBezTo>
                    <a:pt x="38188" y="64594"/>
                    <a:pt x="36995" y="57438"/>
                    <a:pt x="32221" y="51475"/>
                  </a:cubicBezTo>
                  <a:cubicBezTo>
                    <a:pt x="30431" y="49089"/>
                    <a:pt x="31625" y="46704"/>
                    <a:pt x="32221" y="46108"/>
                  </a:cubicBezTo>
                  <a:cubicBezTo>
                    <a:pt x="32818" y="45511"/>
                    <a:pt x="34608" y="43722"/>
                    <a:pt x="37592" y="44319"/>
                  </a:cubicBezTo>
                  <a:cubicBezTo>
                    <a:pt x="44752" y="46704"/>
                    <a:pt x="51912" y="45511"/>
                    <a:pt x="57879" y="41337"/>
                  </a:cubicBezTo>
                  <a:cubicBezTo>
                    <a:pt x="63846" y="37162"/>
                    <a:pt x="67426" y="30006"/>
                    <a:pt x="66830" y="22850"/>
                  </a:cubicBezTo>
                  <a:cubicBezTo>
                    <a:pt x="66830" y="19868"/>
                    <a:pt x="69217" y="18676"/>
                    <a:pt x="69813" y="18676"/>
                  </a:cubicBezTo>
                  <a:cubicBezTo>
                    <a:pt x="71007" y="18079"/>
                    <a:pt x="73393" y="18079"/>
                    <a:pt x="75183" y="20465"/>
                  </a:cubicBezTo>
                  <a:cubicBezTo>
                    <a:pt x="79360" y="26428"/>
                    <a:pt x="85924" y="30006"/>
                    <a:pt x="93681" y="30006"/>
                  </a:cubicBezTo>
                  <a:cubicBezTo>
                    <a:pt x="100841" y="30006"/>
                    <a:pt x="108002" y="26428"/>
                    <a:pt x="112178" y="20465"/>
                  </a:cubicBezTo>
                  <a:cubicBezTo>
                    <a:pt x="113969" y="18079"/>
                    <a:pt x="116355" y="18676"/>
                    <a:pt x="117549" y="18676"/>
                  </a:cubicBezTo>
                  <a:cubicBezTo>
                    <a:pt x="118742" y="19272"/>
                    <a:pt x="120532" y="19868"/>
                    <a:pt x="120532" y="22850"/>
                  </a:cubicBezTo>
                  <a:cubicBezTo>
                    <a:pt x="120532" y="30006"/>
                    <a:pt x="123516" y="37162"/>
                    <a:pt x="129483" y="41337"/>
                  </a:cubicBezTo>
                  <a:cubicBezTo>
                    <a:pt x="135450" y="45511"/>
                    <a:pt x="143207" y="46704"/>
                    <a:pt x="149770" y="44319"/>
                  </a:cubicBezTo>
                  <a:cubicBezTo>
                    <a:pt x="152754" y="43126"/>
                    <a:pt x="154544" y="44915"/>
                    <a:pt x="155140" y="46108"/>
                  </a:cubicBezTo>
                  <a:cubicBezTo>
                    <a:pt x="155737" y="46704"/>
                    <a:pt x="156930" y="49089"/>
                    <a:pt x="155140" y="51475"/>
                  </a:cubicBezTo>
                  <a:cubicBezTo>
                    <a:pt x="150963" y="57438"/>
                    <a:pt x="149173" y="65191"/>
                    <a:pt x="151560" y="71751"/>
                  </a:cubicBezTo>
                  <a:cubicBezTo>
                    <a:pt x="153947" y="78907"/>
                    <a:pt x="159317" y="84274"/>
                    <a:pt x="166478" y="86063"/>
                  </a:cubicBezTo>
                  <a:cubicBezTo>
                    <a:pt x="169461" y="86659"/>
                    <a:pt x="169461" y="89641"/>
                    <a:pt x="169461" y="90237"/>
                  </a:cubicBezTo>
                  <a:cubicBezTo>
                    <a:pt x="169461" y="90834"/>
                    <a:pt x="169461" y="93816"/>
                    <a:pt x="166478" y="944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56;p39">
              <a:extLst>
                <a:ext uri="{FF2B5EF4-FFF2-40B4-BE49-F238E27FC236}">
                  <a16:creationId xmlns:a16="http://schemas.microsoft.com/office/drawing/2014/main" id="{F8213FE2-D36E-41E7-B0CD-A837CE197C14}"/>
                </a:ext>
              </a:extLst>
            </p:cNvPr>
            <p:cNvSpPr/>
            <p:nvPr/>
          </p:nvSpPr>
          <p:spPr>
            <a:xfrm>
              <a:off x="5677717" y="941633"/>
              <a:ext cx="69216" cy="69176"/>
            </a:xfrm>
            <a:custGeom>
              <a:avLst/>
              <a:gdLst/>
              <a:ahLst/>
              <a:cxnLst/>
              <a:rect l="l" t="t" r="r" b="b"/>
              <a:pathLst>
                <a:path w="69216" h="69176" extrusionOk="0">
                  <a:moveTo>
                    <a:pt x="34608" y="0"/>
                  </a:moveTo>
                  <a:cubicBezTo>
                    <a:pt x="15514" y="0"/>
                    <a:pt x="0" y="15505"/>
                    <a:pt x="0" y="34588"/>
                  </a:cubicBezTo>
                  <a:cubicBezTo>
                    <a:pt x="0" y="53671"/>
                    <a:pt x="15514" y="69176"/>
                    <a:pt x="34608" y="69176"/>
                  </a:cubicBezTo>
                  <a:cubicBezTo>
                    <a:pt x="53702" y="69176"/>
                    <a:pt x="69217" y="53671"/>
                    <a:pt x="69217" y="34588"/>
                  </a:cubicBezTo>
                  <a:cubicBezTo>
                    <a:pt x="69217" y="15505"/>
                    <a:pt x="53702" y="0"/>
                    <a:pt x="34608" y="0"/>
                  </a:cubicBezTo>
                  <a:close/>
                  <a:moveTo>
                    <a:pt x="34608" y="51286"/>
                  </a:moveTo>
                  <a:cubicBezTo>
                    <a:pt x="25658" y="51286"/>
                    <a:pt x="17901" y="43533"/>
                    <a:pt x="17901" y="34588"/>
                  </a:cubicBezTo>
                  <a:cubicBezTo>
                    <a:pt x="17901" y="25643"/>
                    <a:pt x="25658" y="17890"/>
                    <a:pt x="34608" y="17890"/>
                  </a:cubicBezTo>
                  <a:cubicBezTo>
                    <a:pt x="43559" y="17890"/>
                    <a:pt x="51316" y="25643"/>
                    <a:pt x="51316" y="34588"/>
                  </a:cubicBezTo>
                  <a:cubicBezTo>
                    <a:pt x="51316" y="43533"/>
                    <a:pt x="43559" y="51286"/>
                    <a:pt x="34608" y="5128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8109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t="3000" r="3000" b="6000"/>
          </a:stretch>
        </a:blipFill>
        <a:effectLst/>
      </p:bgPr>
    </p:bg>
    <p:spTree>
      <p:nvGrpSpPr>
        <p:cNvPr id="1" name="Shape 245"/>
        <p:cNvGrpSpPr/>
        <p:nvPr/>
      </p:nvGrpSpPr>
      <p:grpSpPr>
        <a:xfrm>
          <a:off x="0" y="0"/>
          <a:ext cx="0" cy="0"/>
          <a:chOff x="0" y="0"/>
          <a:chExt cx="0" cy="0"/>
        </a:xfrm>
      </p:grpSpPr>
      <p:sp>
        <p:nvSpPr>
          <p:cNvPr id="246" name="Google Shape;246;p24"/>
          <p:cNvSpPr txBox="1">
            <a:spLocks noGrp="1"/>
          </p:cNvSpPr>
          <p:nvPr>
            <p:ph type="title" idx="4294967295"/>
          </p:nvPr>
        </p:nvSpPr>
        <p:spPr>
          <a:xfrm>
            <a:off x="354600" y="354850"/>
            <a:ext cx="8429100" cy="690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0">
                <a:solidFill>
                  <a:schemeClr val="dk1"/>
                </a:solidFill>
              </a:rPr>
              <a:t>Albinismul la animale</a:t>
            </a:r>
            <a:endParaRPr sz="2400">
              <a:solidFill>
                <a:schemeClr val="dk1"/>
              </a:solidFill>
            </a:endParaRPr>
          </a:p>
        </p:txBody>
      </p:sp>
      <p:sp>
        <p:nvSpPr>
          <p:cNvPr id="247" name="Google Shape;247;p24"/>
          <p:cNvSpPr txBox="1">
            <a:spLocks noGrp="1"/>
          </p:cNvSpPr>
          <p:nvPr>
            <p:ph type="sldNum" idx="12"/>
          </p:nvPr>
        </p:nvSpPr>
        <p:spPr>
          <a:xfrm>
            <a:off x="4297650" y="4796725"/>
            <a:ext cx="548700" cy="34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7017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DBD711-1E19-4245-AD56-539266428B08}"/>
              </a:ext>
            </a:extLst>
          </p:cNvPr>
          <p:cNvSpPr>
            <a:spLocks noGrp="1"/>
          </p:cNvSpPr>
          <p:nvPr>
            <p:ph type="title"/>
          </p:nvPr>
        </p:nvSpPr>
        <p:spPr/>
        <p:txBody>
          <a:bodyPr/>
          <a:lstStyle/>
          <a:p>
            <a:r>
              <a:rPr lang="en-US"/>
              <a:t>Generalitati</a:t>
            </a:r>
          </a:p>
        </p:txBody>
      </p:sp>
      <p:sp>
        <p:nvSpPr>
          <p:cNvPr id="5" name="Text Placeholder 4">
            <a:extLst>
              <a:ext uri="{FF2B5EF4-FFF2-40B4-BE49-F238E27FC236}">
                <a16:creationId xmlns:a16="http://schemas.microsoft.com/office/drawing/2014/main" id="{DD52E67B-4F6F-4745-8916-DFA3C83AE474}"/>
              </a:ext>
            </a:extLst>
          </p:cNvPr>
          <p:cNvSpPr>
            <a:spLocks noGrp="1"/>
          </p:cNvSpPr>
          <p:nvPr>
            <p:ph type="body" idx="1"/>
          </p:nvPr>
        </p:nvSpPr>
        <p:spPr>
          <a:xfrm>
            <a:off x="514800" y="1582772"/>
            <a:ext cx="6800400" cy="2889900"/>
          </a:xfrm>
        </p:spPr>
        <p:txBody>
          <a:bodyPr/>
          <a:lstStyle/>
          <a:p>
            <a:pPr marL="76200" indent="0">
              <a:buNone/>
            </a:pPr>
            <a:r>
              <a:rPr lang="en-US" sz="2000"/>
              <a:t>Albinismul provine din latinescul “Albus” care inseamna alb si reprezinta o conditie rara, mostenita genetic, din categoria leucodermiilor congenitale. Aceasta afectiune este caracterizata prin producerea unei cantitati minime de melanina sau chiar absenta totala a acestui pigment de la nivelul pielii, parului si ochilor. Albinismul face parte din categoria maladiilor metabolice ereditare de tipul enzimopatiilor, fiind astfel definita, inca din anul 1909 de catre medicul englez, Garrod.</a:t>
            </a:r>
          </a:p>
        </p:txBody>
      </p:sp>
      <p:grpSp>
        <p:nvGrpSpPr>
          <p:cNvPr id="6" name="Google Shape;460;p39">
            <a:extLst>
              <a:ext uri="{FF2B5EF4-FFF2-40B4-BE49-F238E27FC236}">
                <a16:creationId xmlns:a16="http://schemas.microsoft.com/office/drawing/2014/main" id="{2F2FEB86-35F0-4053-9FA0-894DD266D15F}"/>
              </a:ext>
            </a:extLst>
          </p:cNvPr>
          <p:cNvGrpSpPr/>
          <p:nvPr/>
        </p:nvGrpSpPr>
        <p:grpSpPr>
          <a:xfrm>
            <a:off x="2769035" y="951667"/>
            <a:ext cx="345626" cy="380066"/>
            <a:chOff x="5607904" y="326798"/>
            <a:chExt cx="208246" cy="228997"/>
          </a:xfrm>
        </p:grpSpPr>
        <p:sp>
          <p:nvSpPr>
            <p:cNvPr id="7" name="Google Shape;461;p39">
              <a:extLst>
                <a:ext uri="{FF2B5EF4-FFF2-40B4-BE49-F238E27FC236}">
                  <a16:creationId xmlns:a16="http://schemas.microsoft.com/office/drawing/2014/main" id="{927A53AC-BAC1-443D-A3CD-B59422E15ACA}"/>
                </a:ext>
              </a:extLst>
            </p:cNvPr>
            <p:cNvSpPr/>
            <p:nvPr/>
          </p:nvSpPr>
          <p:spPr>
            <a:xfrm>
              <a:off x="5607904" y="326798"/>
              <a:ext cx="208246" cy="228997"/>
            </a:xfrm>
            <a:custGeom>
              <a:avLst/>
              <a:gdLst/>
              <a:ahLst/>
              <a:cxnLst/>
              <a:rect l="l" t="t" r="r" b="b"/>
              <a:pathLst>
                <a:path w="208246" h="228997" extrusionOk="0">
                  <a:moveTo>
                    <a:pt x="41769" y="228998"/>
                  </a:moveTo>
                  <a:lnTo>
                    <a:pt x="163494" y="228998"/>
                  </a:lnTo>
                  <a:lnTo>
                    <a:pt x="165881" y="226016"/>
                  </a:lnTo>
                  <a:cubicBezTo>
                    <a:pt x="179008" y="210511"/>
                    <a:pt x="193925" y="192024"/>
                    <a:pt x="206456" y="177115"/>
                  </a:cubicBezTo>
                  <a:lnTo>
                    <a:pt x="208246" y="174730"/>
                  </a:lnTo>
                  <a:lnTo>
                    <a:pt x="208246" y="41744"/>
                  </a:lnTo>
                  <a:cubicBezTo>
                    <a:pt x="208246" y="18487"/>
                    <a:pt x="189152" y="0"/>
                    <a:pt x="166478" y="0"/>
                  </a:cubicBezTo>
                  <a:lnTo>
                    <a:pt x="41769" y="0"/>
                  </a:lnTo>
                  <a:cubicBezTo>
                    <a:pt x="18497" y="0"/>
                    <a:pt x="0" y="19083"/>
                    <a:pt x="0" y="41744"/>
                  </a:cubicBezTo>
                  <a:lnTo>
                    <a:pt x="0" y="187253"/>
                  </a:lnTo>
                  <a:cubicBezTo>
                    <a:pt x="0" y="210511"/>
                    <a:pt x="18497" y="228998"/>
                    <a:pt x="41769" y="228998"/>
                  </a:cubicBezTo>
                  <a:close/>
                  <a:moveTo>
                    <a:pt x="156930" y="209914"/>
                  </a:moveTo>
                  <a:lnTo>
                    <a:pt x="156930" y="179501"/>
                  </a:lnTo>
                  <a:cubicBezTo>
                    <a:pt x="156930" y="175326"/>
                    <a:pt x="159914" y="172345"/>
                    <a:pt x="163494" y="172345"/>
                  </a:cubicBezTo>
                  <a:lnTo>
                    <a:pt x="187959" y="172345"/>
                  </a:lnTo>
                  <a:cubicBezTo>
                    <a:pt x="177815" y="184271"/>
                    <a:pt x="167074" y="197987"/>
                    <a:pt x="156930" y="209914"/>
                  </a:cubicBezTo>
                  <a:close/>
                  <a:moveTo>
                    <a:pt x="17901" y="41744"/>
                  </a:moveTo>
                  <a:cubicBezTo>
                    <a:pt x="17901" y="28625"/>
                    <a:pt x="28641" y="17294"/>
                    <a:pt x="42365" y="17294"/>
                  </a:cubicBezTo>
                  <a:lnTo>
                    <a:pt x="167074" y="17294"/>
                  </a:lnTo>
                  <a:cubicBezTo>
                    <a:pt x="180201" y="17294"/>
                    <a:pt x="191539" y="28028"/>
                    <a:pt x="191539" y="41744"/>
                  </a:cubicBezTo>
                  <a:lnTo>
                    <a:pt x="191539" y="155050"/>
                  </a:lnTo>
                  <a:lnTo>
                    <a:pt x="163494" y="155050"/>
                  </a:lnTo>
                  <a:cubicBezTo>
                    <a:pt x="150367" y="155050"/>
                    <a:pt x="139626" y="166381"/>
                    <a:pt x="139626" y="180097"/>
                  </a:cubicBezTo>
                  <a:lnTo>
                    <a:pt x="139626" y="212300"/>
                  </a:lnTo>
                  <a:lnTo>
                    <a:pt x="42365" y="212300"/>
                  </a:lnTo>
                  <a:cubicBezTo>
                    <a:pt x="29238" y="212300"/>
                    <a:pt x="17901" y="201566"/>
                    <a:pt x="17901" y="187850"/>
                  </a:cubicBezTo>
                  <a:lnTo>
                    <a:pt x="17901" y="417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62;p39">
              <a:extLst>
                <a:ext uri="{FF2B5EF4-FFF2-40B4-BE49-F238E27FC236}">
                  <a16:creationId xmlns:a16="http://schemas.microsoft.com/office/drawing/2014/main" id="{0A93D1B3-DB37-4C94-ABC8-71E005D6BEB6}"/>
                </a:ext>
              </a:extLst>
            </p:cNvPr>
            <p:cNvSpPr/>
            <p:nvPr/>
          </p:nvSpPr>
          <p:spPr>
            <a:xfrm>
              <a:off x="5661607" y="393589"/>
              <a:ext cx="102631" cy="17890"/>
            </a:xfrm>
            <a:custGeom>
              <a:avLst/>
              <a:gdLst/>
              <a:ahLst/>
              <a:cxnLst/>
              <a:rect l="l" t="t" r="r" b="b"/>
              <a:pathLst>
                <a:path w="102631" h="17890" extrusionOk="0">
                  <a:moveTo>
                    <a:pt x="93681" y="0"/>
                  </a:moveTo>
                  <a:lnTo>
                    <a:pt x="8950" y="0"/>
                  </a:lnTo>
                  <a:cubicBezTo>
                    <a:pt x="4177" y="0"/>
                    <a:pt x="0" y="4174"/>
                    <a:pt x="0" y="8945"/>
                  </a:cubicBezTo>
                  <a:cubicBezTo>
                    <a:pt x="0" y="13716"/>
                    <a:pt x="4177" y="17890"/>
                    <a:pt x="8950" y="17890"/>
                  </a:cubicBezTo>
                  <a:lnTo>
                    <a:pt x="93681" y="17890"/>
                  </a:lnTo>
                  <a:cubicBezTo>
                    <a:pt x="98454" y="17890"/>
                    <a:pt x="102631" y="13716"/>
                    <a:pt x="102631" y="8945"/>
                  </a:cubicBezTo>
                  <a:cubicBezTo>
                    <a:pt x="102631" y="4174"/>
                    <a:pt x="98454" y="0"/>
                    <a:pt x="9368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63;p39">
              <a:extLst>
                <a:ext uri="{FF2B5EF4-FFF2-40B4-BE49-F238E27FC236}">
                  <a16:creationId xmlns:a16="http://schemas.microsoft.com/office/drawing/2014/main" id="{6F098E2A-9BE7-42B8-A87B-2FE5300BE383}"/>
                </a:ext>
              </a:extLst>
            </p:cNvPr>
            <p:cNvSpPr/>
            <p:nvPr/>
          </p:nvSpPr>
          <p:spPr>
            <a:xfrm>
              <a:off x="5661607" y="424003"/>
              <a:ext cx="102631" cy="17890"/>
            </a:xfrm>
            <a:custGeom>
              <a:avLst/>
              <a:gdLst/>
              <a:ahLst/>
              <a:cxnLst/>
              <a:rect l="l" t="t" r="r" b="b"/>
              <a:pathLst>
                <a:path w="102631" h="17890" extrusionOk="0">
                  <a:moveTo>
                    <a:pt x="93681" y="0"/>
                  </a:moveTo>
                  <a:lnTo>
                    <a:pt x="8950" y="0"/>
                  </a:lnTo>
                  <a:cubicBezTo>
                    <a:pt x="4177" y="0"/>
                    <a:pt x="0" y="4174"/>
                    <a:pt x="0" y="8945"/>
                  </a:cubicBezTo>
                  <a:cubicBezTo>
                    <a:pt x="0" y="13716"/>
                    <a:pt x="4177" y="17890"/>
                    <a:pt x="8950" y="17890"/>
                  </a:cubicBezTo>
                  <a:lnTo>
                    <a:pt x="93681" y="17890"/>
                  </a:lnTo>
                  <a:cubicBezTo>
                    <a:pt x="98454" y="17890"/>
                    <a:pt x="102631" y="13716"/>
                    <a:pt x="102631" y="8945"/>
                  </a:cubicBezTo>
                  <a:cubicBezTo>
                    <a:pt x="102631" y="4174"/>
                    <a:pt x="98454" y="0"/>
                    <a:pt x="9368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64;p39">
              <a:extLst>
                <a:ext uri="{FF2B5EF4-FFF2-40B4-BE49-F238E27FC236}">
                  <a16:creationId xmlns:a16="http://schemas.microsoft.com/office/drawing/2014/main" id="{959A7599-3C36-46B1-B099-3F88174AA9F5}"/>
                </a:ext>
              </a:extLst>
            </p:cNvPr>
            <p:cNvSpPr/>
            <p:nvPr/>
          </p:nvSpPr>
          <p:spPr>
            <a:xfrm>
              <a:off x="5661607" y="454417"/>
              <a:ext cx="54298" cy="17890"/>
            </a:xfrm>
            <a:custGeom>
              <a:avLst/>
              <a:gdLst/>
              <a:ahLst/>
              <a:cxnLst/>
              <a:rect l="l" t="t" r="r" b="b"/>
              <a:pathLst>
                <a:path w="54298" h="17890" extrusionOk="0">
                  <a:moveTo>
                    <a:pt x="8950" y="17890"/>
                  </a:moveTo>
                  <a:lnTo>
                    <a:pt x="45349" y="17890"/>
                  </a:lnTo>
                  <a:cubicBezTo>
                    <a:pt x="50122" y="17890"/>
                    <a:pt x="54299" y="13716"/>
                    <a:pt x="54299" y="8945"/>
                  </a:cubicBezTo>
                  <a:cubicBezTo>
                    <a:pt x="54299" y="4174"/>
                    <a:pt x="50122" y="0"/>
                    <a:pt x="45349" y="0"/>
                  </a:cubicBezTo>
                  <a:lnTo>
                    <a:pt x="8950" y="0"/>
                  </a:lnTo>
                  <a:cubicBezTo>
                    <a:pt x="4177" y="0"/>
                    <a:pt x="0" y="4174"/>
                    <a:pt x="0" y="8945"/>
                  </a:cubicBezTo>
                  <a:cubicBezTo>
                    <a:pt x="0" y="13716"/>
                    <a:pt x="4177" y="17890"/>
                    <a:pt x="8950" y="178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2927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208DFB-4193-4051-93D4-6F73B4A0B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Text Placeholder 4">
            <a:extLst>
              <a:ext uri="{FF2B5EF4-FFF2-40B4-BE49-F238E27FC236}">
                <a16:creationId xmlns:a16="http://schemas.microsoft.com/office/drawing/2014/main" id="{CC9BE125-A0BE-4538-AEED-5266A5298C24}"/>
              </a:ext>
            </a:extLst>
          </p:cNvPr>
          <p:cNvSpPr>
            <a:spLocks noGrp="1"/>
          </p:cNvSpPr>
          <p:nvPr>
            <p:ph type="body" idx="1"/>
          </p:nvPr>
        </p:nvSpPr>
        <p:spPr>
          <a:xfrm>
            <a:off x="525432" y="535401"/>
            <a:ext cx="7098112" cy="3735253"/>
          </a:xfrm>
        </p:spPr>
        <p:txBody>
          <a:bodyPr/>
          <a:lstStyle/>
          <a:p>
            <a:pPr marL="76200" indent="0">
              <a:buNone/>
            </a:pPr>
            <a:r>
              <a:rPr lang="en-US" sz="1800"/>
              <a:t>Albinismul nu afecteaza numai oamenii, ci poate fi prezent la toate vertebratele. Astfel, aceasta boala poate fi intalnita la reptile, pesti, pasari si mamifere, categorie in care sunt inclusi si oamenii. Statistica mentioneaza ca, aproximativ 1 din 20.000 de persoane este afectata la nive global. De asemenea, albinismul se intalneste in randul tuturor etniilor si raselor.</a:t>
            </a:r>
          </a:p>
          <a:p>
            <a:pPr marL="76200" indent="0">
              <a:buNone/>
            </a:pPr>
            <a:r>
              <a:rPr lang="en-US" sz="1800"/>
              <a:t>Transmis autosomal recesiv, albinismul poate aparea la copiii nascuti din parinti cu albinism sau purtatori de genele responsabile pentru aceasta maladie. Mai exact, in cazul bolilor cu transmitere autozomal recesiva, copilul poate avea parinti cu albinism, la randul lor. Mai poate exista situatia in care parintii sa fie purtatori sanatosi, dar care, desi au gena mutanta, aceasta este inactiva, boala nemanifestandu-se. In acest caz, afectarea copilului va proveni din mostenirea genelor ambilor parinti, sansa fiind de 25%.</a:t>
            </a:r>
          </a:p>
        </p:txBody>
      </p:sp>
    </p:spTree>
    <p:extLst>
      <p:ext uri="{BB962C8B-B14F-4D97-AF65-F5344CB8AC3E}">
        <p14:creationId xmlns:p14="http://schemas.microsoft.com/office/powerpoint/2010/main" val="124967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8EFC7-1F14-4F8D-BCF4-8E8219244245}"/>
              </a:ext>
            </a:extLst>
          </p:cNvPr>
          <p:cNvSpPr>
            <a:spLocks noGrp="1"/>
          </p:cNvSpPr>
          <p:nvPr>
            <p:ph type="title"/>
          </p:nvPr>
        </p:nvSpPr>
        <p:spPr/>
        <p:txBody>
          <a:bodyPr/>
          <a:lstStyle/>
          <a:p>
            <a:r>
              <a:rPr lang="en-US"/>
              <a:t>Simptome</a:t>
            </a:r>
          </a:p>
        </p:txBody>
      </p:sp>
      <p:sp>
        <p:nvSpPr>
          <p:cNvPr id="5" name="Text Placeholder 4">
            <a:extLst>
              <a:ext uri="{FF2B5EF4-FFF2-40B4-BE49-F238E27FC236}">
                <a16:creationId xmlns:a16="http://schemas.microsoft.com/office/drawing/2014/main" id="{4D8CA3D1-DFEE-44A5-B04A-4D628A6A9B44}"/>
              </a:ext>
            </a:extLst>
          </p:cNvPr>
          <p:cNvSpPr>
            <a:spLocks noGrp="1"/>
          </p:cNvSpPr>
          <p:nvPr>
            <p:ph type="body" idx="1"/>
          </p:nvPr>
        </p:nvSpPr>
        <p:spPr/>
        <p:txBody>
          <a:bodyPr/>
          <a:lstStyle/>
          <a:p>
            <a:pPr marL="76200" indent="0">
              <a:buNone/>
            </a:pPr>
            <a:r>
              <a:rPr lang="en-US"/>
              <a:t>Semnele si simptomele albinismului sunt de obicei, dar nu intotdeauna, aparente la o persoana care sufera de aceasta bola, sub forma unor modificari a culorii pielii, parului si al ochilor. Indiferent de efectul pe care il are albinismul asupra aspectului, toti bolnavii au probleme cu vederea.</a:t>
            </a:r>
          </a:p>
        </p:txBody>
      </p:sp>
      <p:sp>
        <p:nvSpPr>
          <p:cNvPr id="2" name="Slide Number Placeholder 1">
            <a:extLst>
              <a:ext uri="{FF2B5EF4-FFF2-40B4-BE49-F238E27FC236}">
                <a16:creationId xmlns:a16="http://schemas.microsoft.com/office/drawing/2014/main" id="{0F7168B5-75F7-46BB-B237-69359DCDC3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12" name="Google Shape;542;p39">
            <a:extLst>
              <a:ext uri="{FF2B5EF4-FFF2-40B4-BE49-F238E27FC236}">
                <a16:creationId xmlns:a16="http://schemas.microsoft.com/office/drawing/2014/main" id="{3C88F17C-9516-406F-96E4-5374FDF0F6CA}"/>
              </a:ext>
            </a:extLst>
          </p:cNvPr>
          <p:cNvGrpSpPr/>
          <p:nvPr/>
        </p:nvGrpSpPr>
        <p:grpSpPr>
          <a:xfrm>
            <a:off x="2459099" y="921974"/>
            <a:ext cx="362485" cy="439452"/>
            <a:chOff x="4863813" y="2548790"/>
            <a:chExt cx="218404" cy="264778"/>
          </a:xfrm>
        </p:grpSpPr>
        <p:sp>
          <p:nvSpPr>
            <p:cNvPr id="13" name="Google Shape;543;p39">
              <a:extLst>
                <a:ext uri="{FF2B5EF4-FFF2-40B4-BE49-F238E27FC236}">
                  <a16:creationId xmlns:a16="http://schemas.microsoft.com/office/drawing/2014/main" id="{48D18908-BE74-42C2-A434-CBA9DEE963E5}"/>
                </a:ext>
              </a:extLst>
            </p:cNvPr>
            <p:cNvSpPr/>
            <p:nvPr/>
          </p:nvSpPr>
          <p:spPr>
            <a:xfrm>
              <a:off x="4863813" y="2548790"/>
              <a:ext cx="218404" cy="264778"/>
            </a:xfrm>
            <a:custGeom>
              <a:avLst/>
              <a:gdLst/>
              <a:ahLst/>
              <a:cxnLst/>
              <a:rect l="l" t="t" r="r" b="b"/>
              <a:pathLst>
                <a:path w="218404" h="264778" extrusionOk="0">
                  <a:moveTo>
                    <a:pt x="41186" y="264778"/>
                  </a:moveTo>
                  <a:lnTo>
                    <a:pt x="176635" y="264778"/>
                  </a:lnTo>
                  <a:cubicBezTo>
                    <a:pt x="199906" y="264778"/>
                    <a:pt x="218404" y="245695"/>
                    <a:pt x="218404" y="223034"/>
                  </a:cubicBezTo>
                  <a:lnTo>
                    <a:pt x="218404" y="72158"/>
                  </a:lnTo>
                  <a:cubicBezTo>
                    <a:pt x="218404" y="48901"/>
                    <a:pt x="199310" y="30414"/>
                    <a:pt x="176635" y="30414"/>
                  </a:cubicBezTo>
                  <a:lnTo>
                    <a:pt x="149187" y="30414"/>
                  </a:lnTo>
                  <a:lnTo>
                    <a:pt x="149187" y="22661"/>
                  </a:lnTo>
                  <a:cubicBezTo>
                    <a:pt x="149187" y="10138"/>
                    <a:pt x="139044" y="0"/>
                    <a:pt x="126513" y="0"/>
                  </a:cubicBezTo>
                  <a:lnTo>
                    <a:pt x="91905" y="0"/>
                  </a:lnTo>
                  <a:cubicBezTo>
                    <a:pt x="79374" y="0"/>
                    <a:pt x="69231" y="10138"/>
                    <a:pt x="69231" y="22661"/>
                  </a:cubicBezTo>
                  <a:lnTo>
                    <a:pt x="69231" y="30414"/>
                  </a:lnTo>
                  <a:lnTo>
                    <a:pt x="41783" y="30414"/>
                  </a:lnTo>
                  <a:cubicBezTo>
                    <a:pt x="18512" y="30414"/>
                    <a:pt x="14" y="49497"/>
                    <a:pt x="14" y="72158"/>
                  </a:cubicBezTo>
                  <a:lnTo>
                    <a:pt x="14" y="223034"/>
                  </a:lnTo>
                  <a:cubicBezTo>
                    <a:pt x="-583" y="245695"/>
                    <a:pt x="17915" y="264778"/>
                    <a:pt x="41186" y="264778"/>
                  </a:cubicBezTo>
                  <a:close/>
                  <a:moveTo>
                    <a:pt x="86535" y="22065"/>
                  </a:moveTo>
                  <a:cubicBezTo>
                    <a:pt x="86535" y="19083"/>
                    <a:pt x="88921" y="16698"/>
                    <a:pt x="91905" y="16698"/>
                  </a:cubicBezTo>
                  <a:lnTo>
                    <a:pt x="126513" y="16698"/>
                  </a:lnTo>
                  <a:cubicBezTo>
                    <a:pt x="129497" y="16698"/>
                    <a:pt x="131883" y="19083"/>
                    <a:pt x="131883" y="22065"/>
                  </a:cubicBezTo>
                  <a:lnTo>
                    <a:pt x="131883" y="29817"/>
                  </a:lnTo>
                  <a:lnTo>
                    <a:pt x="86535" y="29817"/>
                  </a:lnTo>
                  <a:lnTo>
                    <a:pt x="86535" y="22065"/>
                  </a:lnTo>
                  <a:close/>
                  <a:moveTo>
                    <a:pt x="145011" y="47708"/>
                  </a:moveTo>
                  <a:lnTo>
                    <a:pt x="145011" y="55460"/>
                  </a:lnTo>
                  <a:cubicBezTo>
                    <a:pt x="145011" y="58442"/>
                    <a:pt x="142624" y="60828"/>
                    <a:pt x="139640" y="60828"/>
                  </a:cubicBezTo>
                  <a:lnTo>
                    <a:pt x="76988" y="60828"/>
                  </a:lnTo>
                  <a:cubicBezTo>
                    <a:pt x="74004" y="60828"/>
                    <a:pt x="71617" y="58442"/>
                    <a:pt x="71617" y="55460"/>
                  </a:cubicBezTo>
                  <a:lnTo>
                    <a:pt x="71617" y="47708"/>
                  </a:lnTo>
                  <a:lnTo>
                    <a:pt x="145011" y="47708"/>
                  </a:lnTo>
                  <a:close/>
                  <a:moveTo>
                    <a:pt x="16721" y="71562"/>
                  </a:moveTo>
                  <a:cubicBezTo>
                    <a:pt x="16721" y="58442"/>
                    <a:pt x="27462" y="47111"/>
                    <a:pt x="41186" y="47111"/>
                  </a:cubicBezTo>
                  <a:lnTo>
                    <a:pt x="54910" y="47111"/>
                  </a:lnTo>
                  <a:lnTo>
                    <a:pt x="54910" y="54864"/>
                  </a:lnTo>
                  <a:cubicBezTo>
                    <a:pt x="54910" y="67387"/>
                    <a:pt x="65054" y="77525"/>
                    <a:pt x="77584" y="77525"/>
                  </a:cubicBezTo>
                  <a:lnTo>
                    <a:pt x="140237" y="77525"/>
                  </a:lnTo>
                  <a:cubicBezTo>
                    <a:pt x="152768" y="77525"/>
                    <a:pt x="162911" y="67387"/>
                    <a:pt x="162911" y="54864"/>
                  </a:cubicBezTo>
                  <a:lnTo>
                    <a:pt x="162911" y="47111"/>
                  </a:lnTo>
                  <a:lnTo>
                    <a:pt x="176635" y="47111"/>
                  </a:lnTo>
                  <a:cubicBezTo>
                    <a:pt x="189763" y="47111"/>
                    <a:pt x="201100" y="57846"/>
                    <a:pt x="201100" y="71562"/>
                  </a:cubicBezTo>
                  <a:lnTo>
                    <a:pt x="201100" y="222438"/>
                  </a:lnTo>
                  <a:cubicBezTo>
                    <a:pt x="201100" y="235557"/>
                    <a:pt x="190359" y="246888"/>
                    <a:pt x="176635" y="246888"/>
                  </a:cubicBezTo>
                  <a:lnTo>
                    <a:pt x="41186" y="246888"/>
                  </a:lnTo>
                  <a:cubicBezTo>
                    <a:pt x="28059" y="246888"/>
                    <a:pt x="16721" y="236154"/>
                    <a:pt x="16721" y="222438"/>
                  </a:cubicBezTo>
                  <a:lnTo>
                    <a:pt x="16721" y="715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44;p39">
              <a:extLst>
                <a:ext uri="{FF2B5EF4-FFF2-40B4-BE49-F238E27FC236}">
                  <a16:creationId xmlns:a16="http://schemas.microsoft.com/office/drawing/2014/main" id="{7FCDDEA3-12B9-47F5-9C74-2042ED964490}"/>
                </a:ext>
              </a:extLst>
            </p:cNvPr>
            <p:cNvSpPr/>
            <p:nvPr/>
          </p:nvSpPr>
          <p:spPr>
            <a:xfrm>
              <a:off x="4925883" y="2706226"/>
              <a:ext cx="93680" cy="17890"/>
            </a:xfrm>
            <a:custGeom>
              <a:avLst/>
              <a:gdLst/>
              <a:ahLst/>
              <a:cxnLst/>
              <a:rect l="l" t="t" r="r" b="b"/>
              <a:pathLst>
                <a:path w="93680" h="17890" extrusionOk="0">
                  <a:moveTo>
                    <a:pt x="8950" y="17890"/>
                  </a:moveTo>
                  <a:lnTo>
                    <a:pt x="84731" y="17890"/>
                  </a:lnTo>
                  <a:cubicBezTo>
                    <a:pt x="89504" y="17890"/>
                    <a:pt x="93681" y="13716"/>
                    <a:pt x="93681" y="8945"/>
                  </a:cubicBezTo>
                  <a:cubicBezTo>
                    <a:pt x="93681" y="4175"/>
                    <a:pt x="89504" y="0"/>
                    <a:pt x="84731" y="0"/>
                  </a:cubicBezTo>
                  <a:lnTo>
                    <a:pt x="8950" y="0"/>
                  </a:lnTo>
                  <a:cubicBezTo>
                    <a:pt x="4177" y="0"/>
                    <a:pt x="0" y="4175"/>
                    <a:pt x="0" y="8945"/>
                  </a:cubicBezTo>
                  <a:cubicBezTo>
                    <a:pt x="0" y="13716"/>
                    <a:pt x="4177" y="17890"/>
                    <a:pt x="8950" y="178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45;p39">
              <a:extLst>
                <a:ext uri="{FF2B5EF4-FFF2-40B4-BE49-F238E27FC236}">
                  <a16:creationId xmlns:a16="http://schemas.microsoft.com/office/drawing/2014/main" id="{CC3B7825-918E-4528-87E6-8365D9202D3D}"/>
                </a:ext>
              </a:extLst>
            </p:cNvPr>
            <p:cNvSpPr/>
            <p:nvPr/>
          </p:nvSpPr>
          <p:spPr>
            <a:xfrm>
              <a:off x="4925883" y="2740814"/>
              <a:ext cx="93680" cy="17890"/>
            </a:xfrm>
            <a:custGeom>
              <a:avLst/>
              <a:gdLst/>
              <a:ahLst/>
              <a:cxnLst/>
              <a:rect l="l" t="t" r="r" b="b"/>
              <a:pathLst>
                <a:path w="93680" h="17890" extrusionOk="0">
                  <a:moveTo>
                    <a:pt x="8950" y="17890"/>
                  </a:moveTo>
                  <a:lnTo>
                    <a:pt x="84731" y="17890"/>
                  </a:lnTo>
                  <a:cubicBezTo>
                    <a:pt x="89504" y="17890"/>
                    <a:pt x="93681" y="13716"/>
                    <a:pt x="93681" y="8945"/>
                  </a:cubicBezTo>
                  <a:cubicBezTo>
                    <a:pt x="93681" y="4174"/>
                    <a:pt x="89504" y="0"/>
                    <a:pt x="84731" y="0"/>
                  </a:cubicBezTo>
                  <a:lnTo>
                    <a:pt x="8950" y="0"/>
                  </a:lnTo>
                  <a:cubicBezTo>
                    <a:pt x="4177" y="0"/>
                    <a:pt x="0" y="4174"/>
                    <a:pt x="0" y="8945"/>
                  </a:cubicBezTo>
                  <a:cubicBezTo>
                    <a:pt x="0" y="13716"/>
                    <a:pt x="4177" y="17890"/>
                    <a:pt x="8950" y="178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46;p39">
              <a:extLst>
                <a:ext uri="{FF2B5EF4-FFF2-40B4-BE49-F238E27FC236}">
                  <a16:creationId xmlns:a16="http://schemas.microsoft.com/office/drawing/2014/main" id="{B23C38BD-E767-4268-9CAF-B600226742DB}"/>
                </a:ext>
              </a:extLst>
            </p:cNvPr>
            <p:cNvSpPr/>
            <p:nvPr/>
          </p:nvSpPr>
          <p:spPr>
            <a:xfrm>
              <a:off x="4925883" y="2671638"/>
              <a:ext cx="47138" cy="17890"/>
            </a:xfrm>
            <a:custGeom>
              <a:avLst/>
              <a:gdLst/>
              <a:ahLst/>
              <a:cxnLst/>
              <a:rect l="l" t="t" r="r" b="b"/>
              <a:pathLst>
                <a:path w="47138" h="17890" extrusionOk="0">
                  <a:moveTo>
                    <a:pt x="8950" y="17890"/>
                  </a:moveTo>
                  <a:lnTo>
                    <a:pt x="38188" y="17890"/>
                  </a:lnTo>
                  <a:cubicBezTo>
                    <a:pt x="42962" y="17890"/>
                    <a:pt x="47139" y="13716"/>
                    <a:pt x="47139" y="8945"/>
                  </a:cubicBezTo>
                  <a:cubicBezTo>
                    <a:pt x="47139" y="4175"/>
                    <a:pt x="42962" y="0"/>
                    <a:pt x="38188" y="0"/>
                  </a:cubicBezTo>
                  <a:lnTo>
                    <a:pt x="8950" y="0"/>
                  </a:lnTo>
                  <a:cubicBezTo>
                    <a:pt x="4177" y="0"/>
                    <a:pt x="0" y="4175"/>
                    <a:pt x="0" y="8945"/>
                  </a:cubicBezTo>
                  <a:cubicBezTo>
                    <a:pt x="0" y="13716"/>
                    <a:pt x="4177" y="17890"/>
                    <a:pt x="8950" y="178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47;p39">
              <a:extLst>
                <a:ext uri="{FF2B5EF4-FFF2-40B4-BE49-F238E27FC236}">
                  <a16:creationId xmlns:a16="http://schemas.microsoft.com/office/drawing/2014/main" id="{A5C0FC53-8D61-4BFC-A915-3F4E146F64B8}"/>
                </a:ext>
              </a:extLst>
            </p:cNvPr>
            <p:cNvSpPr/>
            <p:nvPr/>
          </p:nvSpPr>
          <p:spPr>
            <a:xfrm>
              <a:off x="4977417" y="2645082"/>
              <a:ext cx="57380" cy="46832"/>
            </a:xfrm>
            <a:custGeom>
              <a:avLst/>
              <a:gdLst/>
              <a:ahLst/>
              <a:cxnLst/>
              <a:rect l="l" t="t" r="r" b="b"/>
              <a:pathLst>
                <a:path w="57380" h="46832" extrusionOk="0">
                  <a:moveTo>
                    <a:pt x="42147" y="3299"/>
                  </a:moveTo>
                  <a:lnTo>
                    <a:pt x="22456" y="26556"/>
                  </a:lnTo>
                  <a:lnTo>
                    <a:pt x="15295" y="18804"/>
                  </a:lnTo>
                  <a:cubicBezTo>
                    <a:pt x="11715" y="15226"/>
                    <a:pt x="6345" y="15226"/>
                    <a:pt x="2765" y="18207"/>
                  </a:cubicBezTo>
                  <a:cubicBezTo>
                    <a:pt x="-815" y="21786"/>
                    <a:pt x="-815" y="27153"/>
                    <a:pt x="2168" y="30731"/>
                  </a:cubicBezTo>
                  <a:lnTo>
                    <a:pt x="13505" y="43254"/>
                  </a:lnTo>
                  <a:cubicBezTo>
                    <a:pt x="15892" y="45639"/>
                    <a:pt x="18876" y="46832"/>
                    <a:pt x="21859" y="46832"/>
                  </a:cubicBezTo>
                  <a:cubicBezTo>
                    <a:pt x="21859" y="46832"/>
                    <a:pt x="21859" y="46832"/>
                    <a:pt x="21859" y="46832"/>
                  </a:cubicBezTo>
                  <a:cubicBezTo>
                    <a:pt x="24843" y="46832"/>
                    <a:pt x="28423" y="45639"/>
                    <a:pt x="30810" y="42658"/>
                  </a:cubicBezTo>
                  <a:lnTo>
                    <a:pt x="55274" y="14629"/>
                  </a:lnTo>
                  <a:cubicBezTo>
                    <a:pt x="58257" y="11051"/>
                    <a:pt x="58257" y="5088"/>
                    <a:pt x="54081" y="2106"/>
                  </a:cubicBezTo>
                  <a:cubicBezTo>
                    <a:pt x="51097" y="-876"/>
                    <a:pt x="45727" y="-876"/>
                    <a:pt x="42147" y="32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1199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132945-2A06-4A22-880B-9BB3E3A42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8" name="Text Placeholder 7">
            <a:extLst>
              <a:ext uri="{FF2B5EF4-FFF2-40B4-BE49-F238E27FC236}">
                <a16:creationId xmlns:a16="http://schemas.microsoft.com/office/drawing/2014/main" id="{4AB1E357-2A6B-460C-82E4-DA910EBB793D}"/>
              </a:ext>
            </a:extLst>
          </p:cNvPr>
          <p:cNvSpPr>
            <a:spLocks noGrp="1"/>
          </p:cNvSpPr>
          <p:nvPr>
            <p:ph type="body" idx="1"/>
          </p:nvPr>
        </p:nvSpPr>
        <p:spPr>
          <a:xfrm>
            <a:off x="504167" y="524768"/>
            <a:ext cx="6373800" cy="3735253"/>
          </a:xfrm>
        </p:spPr>
        <p:txBody>
          <a:bodyPr/>
          <a:lstStyle/>
          <a:p>
            <a:r>
              <a:rPr lang="en-US" sz="2000" b="1"/>
              <a:t>Pielea</a:t>
            </a:r>
          </a:p>
          <a:p>
            <a:pPr marL="76200" indent="0">
              <a:buNone/>
            </a:pPr>
            <a:r>
              <a:rPr lang="en-US" sz="1800"/>
              <a:t>Cel mai usor, albinismul se recunoaste prin pielea, de un alb laptos. Pigmentarea pielii poate varia de la alb la cea a parintilor sau fratilor fara albinism. In cazul unor persoane cu albinism, pigmentatia pielii nu se modifica niciodata. Pentru altii, productia de melanina poate incepe sa creasca in timpul copilariei sau adolescentei, rezultand mici modificari in pigmentatie.</a:t>
            </a:r>
          </a:p>
          <a:p>
            <a:r>
              <a:rPr lang="en-US" sz="2000" b="1"/>
              <a:t>Parul</a:t>
            </a:r>
          </a:p>
          <a:p>
            <a:pPr marL="76200" indent="0">
              <a:buNone/>
            </a:pPr>
            <a:r>
              <a:rPr lang="en-US" sz="1800"/>
              <a:t>Culoarea parului poate varia de la foarte alb la saten inchis. Persoanele din Africa sau Asia care au albinism, pot avea culoarea parului: blond, roscat sau saten. Culoarea parului, se poate monifica incepand din maturitatea timpurie.</a:t>
            </a:r>
          </a:p>
        </p:txBody>
      </p:sp>
    </p:spTree>
    <p:extLst>
      <p:ext uri="{BB962C8B-B14F-4D97-AF65-F5344CB8AC3E}">
        <p14:creationId xmlns:p14="http://schemas.microsoft.com/office/powerpoint/2010/main" val="321879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F430DF-71A9-4B89-8431-5C3395777F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 Placeholder 3">
            <a:extLst>
              <a:ext uri="{FF2B5EF4-FFF2-40B4-BE49-F238E27FC236}">
                <a16:creationId xmlns:a16="http://schemas.microsoft.com/office/drawing/2014/main" id="{50C9515D-AAF2-4950-8603-87FC801A3CF0}"/>
              </a:ext>
            </a:extLst>
          </p:cNvPr>
          <p:cNvSpPr>
            <a:spLocks noGrp="1"/>
          </p:cNvSpPr>
          <p:nvPr>
            <p:ph type="body" idx="1"/>
          </p:nvPr>
        </p:nvSpPr>
        <p:spPr/>
        <p:txBody>
          <a:bodyPr/>
          <a:lstStyle/>
          <a:p>
            <a:r>
              <a:rPr lang="en-US" b="1"/>
              <a:t>Prin expunerea la soare, unele persoane pot dezvolta:</a:t>
            </a:r>
          </a:p>
          <a:p>
            <a:pPr>
              <a:buFontTx/>
              <a:buChar char="-"/>
            </a:pPr>
            <a:r>
              <a:rPr lang="en-US" sz="2000"/>
              <a:t>pistrui;</a:t>
            </a:r>
          </a:p>
          <a:p>
            <a:pPr>
              <a:buFontTx/>
              <a:buChar char="-"/>
            </a:pPr>
            <a:r>
              <a:rPr lang="en-US" sz="2000"/>
              <a:t>alunite cu sau fara pigment;</a:t>
            </a:r>
          </a:p>
          <a:p>
            <a:pPr>
              <a:buFontTx/>
              <a:buChar char="-"/>
            </a:pPr>
            <a:r>
              <a:rPr lang="en-US" sz="2000"/>
              <a:t>pete mari asemanatoare cu pistruii (lentiginele);</a:t>
            </a:r>
          </a:p>
          <a:p>
            <a:pPr>
              <a:buFontTx/>
              <a:buChar char="-"/>
            </a:pPr>
            <a:r>
              <a:rPr lang="en-US" sz="2000"/>
              <a:t>capacitatea de a se bronza.</a:t>
            </a:r>
          </a:p>
          <a:p>
            <a:pPr marL="76200" indent="0">
              <a:buNone/>
            </a:pPr>
            <a:endParaRPr lang="en-US" sz="1800"/>
          </a:p>
        </p:txBody>
      </p:sp>
    </p:spTree>
    <p:extLst>
      <p:ext uri="{BB962C8B-B14F-4D97-AF65-F5344CB8AC3E}">
        <p14:creationId xmlns:p14="http://schemas.microsoft.com/office/powerpoint/2010/main" val="210060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E322D-078F-4A9D-B409-C61105A12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 Placeholder 2">
            <a:extLst>
              <a:ext uri="{FF2B5EF4-FFF2-40B4-BE49-F238E27FC236}">
                <a16:creationId xmlns:a16="http://schemas.microsoft.com/office/drawing/2014/main" id="{16822676-7B5D-4BF5-A303-F58EE4358D57}"/>
              </a:ext>
            </a:extLst>
          </p:cNvPr>
          <p:cNvSpPr>
            <a:spLocks noGrp="1"/>
          </p:cNvSpPr>
          <p:nvPr>
            <p:ph type="body" idx="1"/>
          </p:nvPr>
        </p:nvSpPr>
        <p:spPr/>
        <p:txBody>
          <a:bodyPr/>
          <a:lstStyle/>
          <a:p>
            <a:r>
              <a:rPr lang="en-US" sz="2000" b="1"/>
              <a:t>Culoarea ochilor</a:t>
            </a:r>
          </a:p>
          <a:p>
            <a:pPr marL="76200" indent="0">
              <a:buNone/>
            </a:pPr>
            <a:r>
              <a:rPr lang="en-US" sz="1800"/>
              <a:t>Culoarea ochilor poate varia de la albastru foarte deschis pana la caprui si se poate modifica o data cu varsta.</a:t>
            </a:r>
          </a:p>
          <a:p>
            <a:pPr marL="76200" indent="0">
              <a:buNone/>
            </a:pPr>
            <a:r>
              <a:rPr lang="en-US" sz="1800"/>
              <a:t>Datorita lipsei de pigment a irisului, ochii devin translucizi. Acest lucru inseamna ca nu pot bloca in totalitate lumina care intra in ochi. De aceea, ochii care au culoare deschisa pot uneori sa para rosiatici in unele unghiuri de lumina. Acest lucru este explicabil prin faptul ca se vizualizeaza lumina reflectata in partea din spate a ochiului si care trece inapoi prin iris - aspect similar cu efectul de ochi rosii care apare intr-o fotografie.</a:t>
            </a:r>
          </a:p>
        </p:txBody>
      </p:sp>
    </p:spTree>
    <p:extLst>
      <p:ext uri="{BB962C8B-B14F-4D97-AF65-F5344CB8AC3E}">
        <p14:creationId xmlns:p14="http://schemas.microsoft.com/office/powerpoint/2010/main" val="65123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9CA854-A141-4745-9BF8-A1AA1200B3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14D3974D-4984-41DD-BCAE-3DFEC0FDECF4}"/>
              </a:ext>
            </a:extLst>
          </p:cNvPr>
          <p:cNvSpPr>
            <a:spLocks noGrp="1"/>
          </p:cNvSpPr>
          <p:nvPr>
            <p:ph type="body" idx="1"/>
          </p:nvPr>
        </p:nvSpPr>
        <p:spPr/>
        <p:txBody>
          <a:bodyPr/>
          <a:lstStyle/>
          <a:p>
            <a:r>
              <a:rPr lang="en-US" sz="2000" b="1"/>
              <a:t>Vederea</a:t>
            </a:r>
          </a:p>
          <a:p>
            <a:pPr marL="76200" indent="0">
              <a:buNone/>
            </a:pPr>
            <a:r>
              <a:rPr lang="en-US" sz="1800"/>
              <a:t>Semnele si simptomele albinismului care se manifesta la nivelul functiei ochilor includ:</a:t>
            </a:r>
          </a:p>
          <a:p>
            <a:pPr>
              <a:buFontTx/>
              <a:buChar char="-"/>
            </a:pPr>
            <a:r>
              <a:rPr lang="en-US" sz="1800"/>
              <a:t>miscari rapide si involuntare ale ochilor (nistagmus);</a:t>
            </a:r>
          </a:p>
          <a:p>
            <a:pPr>
              <a:buFontTx/>
              <a:buChar char="-"/>
            </a:pPr>
            <a:r>
              <a:rPr lang="en-US" sz="1800"/>
              <a:t>incapacitatea de a fixa privirea ambilor ochi in acelasi punct sau de a o misca in acelasi timp (strabism);</a:t>
            </a:r>
          </a:p>
          <a:p>
            <a:pPr>
              <a:buFontTx/>
              <a:buChar char="-"/>
            </a:pPr>
            <a:r>
              <a:rPr lang="en-US" sz="1800"/>
              <a:t>miopie sau hipermetropie avansata;</a:t>
            </a:r>
          </a:p>
          <a:p>
            <a:pPr>
              <a:buFontTx/>
              <a:buChar char="-"/>
            </a:pPr>
            <a:r>
              <a:rPr lang="en-US" sz="1800"/>
              <a:t>sensibilitate la lumina (fotofobie);</a:t>
            </a:r>
          </a:p>
          <a:p>
            <a:pPr>
              <a:buFontTx/>
              <a:buChar char="-"/>
            </a:pPr>
            <a:r>
              <a:rPr lang="en-US" sz="1800"/>
              <a:t>astigmatism.</a:t>
            </a:r>
          </a:p>
        </p:txBody>
      </p:sp>
    </p:spTree>
    <p:extLst>
      <p:ext uri="{BB962C8B-B14F-4D97-AF65-F5344CB8AC3E}">
        <p14:creationId xmlns:p14="http://schemas.microsoft.com/office/powerpoint/2010/main" val="126307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74B533-B2B3-4134-B9CE-5740DA1EBB25}"/>
              </a:ext>
            </a:extLst>
          </p:cNvPr>
          <p:cNvSpPr>
            <a:spLocks noGrp="1"/>
          </p:cNvSpPr>
          <p:nvPr>
            <p:ph type="title"/>
          </p:nvPr>
        </p:nvSpPr>
        <p:spPr/>
        <p:txBody>
          <a:bodyPr/>
          <a:lstStyle/>
          <a:p>
            <a:r>
              <a:rPr lang="en-US"/>
              <a:t>Cauze</a:t>
            </a:r>
          </a:p>
        </p:txBody>
      </p:sp>
      <p:sp>
        <p:nvSpPr>
          <p:cNvPr id="15" name="Text Placeholder 14">
            <a:extLst>
              <a:ext uri="{FF2B5EF4-FFF2-40B4-BE49-F238E27FC236}">
                <a16:creationId xmlns:a16="http://schemas.microsoft.com/office/drawing/2014/main" id="{754F5464-69E4-4311-A6A2-AD8C1117B3ED}"/>
              </a:ext>
            </a:extLst>
          </p:cNvPr>
          <p:cNvSpPr>
            <a:spLocks noGrp="1"/>
          </p:cNvSpPr>
          <p:nvPr>
            <p:ph type="body" idx="1"/>
          </p:nvPr>
        </p:nvSpPr>
        <p:spPr/>
        <p:txBody>
          <a:bodyPr/>
          <a:lstStyle/>
          <a:p>
            <a:pPr marL="76200" indent="0">
              <a:buNone/>
            </a:pPr>
            <a:r>
              <a:rPr lang="en-US"/>
              <a:t>Aceasta afectiune este cauzata de un defect al metabolismului melaninei si este caracterizata printr-o absenta a acestui pigment care protejeaza pielea de radiatiile solare. Melanina este produsa de melanocite, care se gasesc in piele si ochi. O mutatie poate avea ca rezultat lipsa productiei de melanina sau un nivel scazut al valorilor acesteia.</a:t>
            </a:r>
          </a:p>
        </p:txBody>
      </p:sp>
      <p:sp>
        <p:nvSpPr>
          <p:cNvPr id="4" name="Slide Number Placeholder 3">
            <a:extLst>
              <a:ext uri="{FF2B5EF4-FFF2-40B4-BE49-F238E27FC236}">
                <a16:creationId xmlns:a16="http://schemas.microsoft.com/office/drawing/2014/main" id="{20930DDD-6E1D-49F3-B9C1-9810E95E96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16" name="Google Shape;475;p39">
            <a:extLst>
              <a:ext uri="{FF2B5EF4-FFF2-40B4-BE49-F238E27FC236}">
                <a16:creationId xmlns:a16="http://schemas.microsoft.com/office/drawing/2014/main" id="{7491ED9E-C235-4D94-82AC-9ACF533B9246}"/>
              </a:ext>
            </a:extLst>
          </p:cNvPr>
          <p:cNvGrpSpPr/>
          <p:nvPr/>
        </p:nvGrpSpPr>
        <p:grpSpPr>
          <a:xfrm>
            <a:off x="1746061" y="1000492"/>
            <a:ext cx="381304" cy="282416"/>
            <a:chOff x="4863417" y="1476354"/>
            <a:chExt cx="229743" cy="170161"/>
          </a:xfrm>
        </p:grpSpPr>
        <p:sp>
          <p:nvSpPr>
            <p:cNvPr id="17" name="Google Shape;476;p39">
              <a:extLst>
                <a:ext uri="{FF2B5EF4-FFF2-40B4-BE49-F238E27FC236}">
                  <a16:creationId xmlns:a16="http://schemas.microsoft.com/office/drawing/2014/main" id="{2286EDD9-E296-49CE-B490-0C16A988D5CC}"/>
                </a:ext>
              </a:extLst>
            </p:cNvPr>
            <p:cNvSpPr/>
            <p:nvPr/>
          </p:nvSpPr>
          <p:spPr>
            <a:xfrm>
              <a:off x="4891848" y="1516784"/>
              <a:ext cx="166266" cy="108859"/>
            </a:xfrm>
            <a:custGeom>
              <a:avLst/>
              <a:gdLst/>
              <a:ahLst/>
              <a:cxnLst/>
              <a:rect l="l" t="t" r="r" b="b"/>
              <a:pathLst>
                <a:path w="166266" h="108859" extrusionOk="0">
                  <a:moveTo>
                    <a:pt x="161130" y="5691"/>
                  </a:moveTo>
                  <a:cubicBezTo>
                    <a:pt x="156954" y="3306"/>
                    <a:pt x="151583" y="5095"/>
                    <a:pt x="149197" y="9269"/>
                  </a:cubicBezTo>
                  <a:lnTo>
                    <a:pt x="126522" y="51610"/>
                  </a:lnTo>
                  <a:cubicBezTo>
                    <a:pt x="122345" y="51014"/>
                    <a:pt x="117572" y="51014"/>
                    <a:pt x="113395" y="52206"/>
                  </a:cubicBezTo>
                  <a:cubicBezTo>
                    <a:pt x="110412" y="52803"/>
                    <a:pt x="108025" y="54592"/>
                    <a:pt x="105638" y="56381"/>
                  </a:cubicBezTo>
                  <a:lnTo>
                    <a:pt x="67449" y="32527"/>
                  </a:lnTo>
                  <a:cubicBezTo>
                    <a:pt x="69836" y="21196"/>
                    <a:pt x="64466" y="8673"/>
                    <a:pt x="53726" y="3306"/>
                  </a:cubicBezTo>
                  <a:lnTo>
                    <a:pt x="53726" y="3306"/>
                  </a:lnTo>
                  <a:cubicBezTo>
                    <a:pt x="40598" y="-3850"/>
                    <a:pt x="23891" y="920"/>
                    <a:pt x="16731" y="14636"/>
                  </a:cubicBezTo>
                  <a:cubicBezTo>
                    <a:pt x="10764" y="25371"/>
                    <a:pt x="13150" y="37894"/>
                    <a:pt x="20907" y="46243"/>
                  </a:cubicBezTo>
                  <a:lnTo>
                    <a:pt x="1216" y="80235"/>
                  </a:lnTo>
                  <a:cubicBezTo>
                    <a:pt x="-1170" y="84409"/>
                    <a:pt x="23" y="89776"/>
                    <a:pt x="4200" y="92161"/>
                  </a:cubicBezTo>
                  <a:cubicBezTo>
                    <a:pt x="5393" y="92758"/>
                    <a:pt x="7183" y="93354"/>
                    <a:pt x="8377" y="93354"/>
                  </a:cubicBezTo>
                  <a:cubicBezTo>
                    <a:pt x="11360" y="93354"/>
                    <a:pt x="14344" y="91565"/>
                    <a:pt x="16134" y="89180"/>
                  </a:cubicBezTo>
                  <a:lnTo>
                    <a:pt x="36421" y="54592"/>
                  </a:lnTo>
                  <a:cubicBezTo>
                    <a:pt x="38212" y="54592"/>
                    <a:pt x="39405" y="55188"/>
                    <a:pt x="41195" y="55188"/>
                  </a:cubicBezTo>
                  <a:cubicBezTo>
                    <a:pt x="47759" y="55188"/>
                    <a:pt x="54322" y="52803"/>
                    <a:pt x="59096" y="48032"/>
                  </a:cubicBezTo>
                  <a:lnTo>
                    <a:pt x="95494" y="70693"/>
                  </a:lnTo>
                  <a:cubicBezTo>
                    <a:pt x="93704" y="76060"/>
                    <a:pt x="93107" y="82620"/>
                    <a:pt x="94897" y="88584"/>
                  </a:cubicBezTo>
                  <a:cubicBezTo>
                    <a:pt x="98478" y="101107"/>
                    <a:pt x="109815" y="108859"/>
                    <a:pt x="122345" y="108859"/>
                  </a:cubicBezTo>
                  <a:cubicBezTo>
                    <a:pt x="125329" y="108859"/>
                    <a:pt x="127716" y="108263"/>
                    <a:pt x="130699" y="107667"/>
                  </a:cubicBezTo>
                  <a:cubicBezTo>
                    <a:pt x="145616" y="102896"/>
                    <a:pt x="154567" y="86794"/>
                    <a:pt x="149793" y="71886"/>
                  </a:cubicBezTo>
                  <a:cubicBezTo>
                    <a:pt x="148600" y="67115"/>
                    <a:pt x="146213" y="63537"/>
                    <a:pt x="143230" y="60555"/>
                  </a:cubicBezTo>
                  <a:lnTo>
                    <a:pt x="165904" y="18214"/>
                  </a:lnTo>
                  <a:cubicBezTo>
                    <a:pt x="167097" y="13444"/>
                    <a:pt x="165307" y="8076"/>
                    <a:pt x="161130" y="5691"/>
                  </a:cubicBezTo>
                  <a:close/>
                  <a:moveTo>
                    <a:pt x="48952" y="31334"/>
                  </a:moveTo>
                  <a:cubicBezTo>
                    <a:pt x="46565" y="36105"/>
                    <a:pt x="40598" y="37894"/>
                    <a:pt x="35825" y="35508"/>
                  </a:cubicBezTo>
                  <a:cubicBezTo>
                    <a:pt x="31051" y="33123"/>
                    <a:pt x="29261" y="27160"/>
                    <a:pt x="31648" y="22389"/>
                  </a:cubicBezTo>
                  <a:cubicBezTo>
                    <a:pt x="33438" y="18811"/>
                    <a:pt x="37018" y="17022"/>
                    <a:pt x="40598" y="17022"/>
                  </a:cubicBezTo>
                  <a:cubicBezTo>
                    <a:pt x="42388" y="17022"/>
                    <a:pt x="43582" y="17618"/>
                    <a:pt x="45372" y="18214"/>
                  </a:cubicBezTo>
                  <a:cubicBezTo>
                    <a:pt x="49549" y="20600"/>
                    <a:pt x="51339" y="26563"/>
                    <a:pt x="48952" y="31334"/>
                  </a:cubicBezTo>
                  <a:close/>
                  <a:moveTo>
                    <a:pt x="124732" y="90372"/>
                  </a:moveTo>
                  <a:cubicBezTo>
                    <a:pt x="118765" y="92161"/>
                    <a:pt x="112798" y="88584"/>
                    <a:pt x="111008" y="83216"/>
                  </a:cubicBezTo>
                  <a:cubicBezTo>
                    <a:pt x="109218" y="77253"/>
                    <a:pt x="112798" y="71289"/>
                    <a:pt x="118168" y="69500"/>
                  </a:cubicBezTo>
                  <a:cubicBezTo>
                    <a:pt x="119362" y="68904"/>
                    <a:pt x="120555" y="68904"/>
                    <a:pt x="121152" y="68904"/>
                  </a:cubicBezTo>
                  <a:cubicBezTo>
                    <a:pt x="125925" y="68904"/>
                    <a:pt x="130102" y="71886"/>
                    <a:pt x="131892" y="76657"/>
                  </a:cubicBezTo>
                  <a:lnTo>
                    <a:pt x="131892" y="76657"/>
                  </a:lnTo>
                  <a:cubicBezTo>
                    <a:pt x="133683" y="82024"/>
                    <a:pt x="130699" y="88584"/>
                    <a:pt x="124732" y="903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77;p39">
              <a:extLst>
                <a:ext uri="{FF2B5EF4-FFF2-40B4-BE49-F238E27FC236}">
                  <a16:creationId xmlns:a16="http://schemas.microsoft.com/office/drawing/2014/main" id="{28518D9A-F4E6-40E7-AA83-C216E1739DE2}"/>
                </a:ext>
              </a:extLst>
            </p:cNvPr>
            <p:cNvSpPr/>
            <p:nvPr/>
          </p:nvSpPr>
          <p:spPr>
            <a:xfrm>
              <a:off x="4863417" y="1596609"/>
              <a:ext cx="49912" cy="49906"/>
            </a:xfrm>
            <a:custGeom>
              <a:avLst/>
              <a:gdLst/>
              <a:ahLst/>
              <a:cxnLst/>
              <a:rect l="l" t="t" r="r" b="b"/>
              <a:pathLst>
                <a:path w="49912" h="49906" extrusionOk="0">
                  <a:moveTo>
                    <a:pt x="36809" y="2795"/>
                  </a:moveTo>
                  <a:cubicBezTo>
                    <a:pt x="30842" y="-186"/>
                    <a:pt x="24278" y="-783"/>
                    <a:pt x="17714" y="1006"/>
                  </a:cubicBezTo>
                  <a:cubicBezTo>
                    <a:pt x="11151" y="2795"/>
                    <a:pt x="6377" y="6970"/>
                    <a:pt x="2797" y="12933"/>
                  </a:cubicBezTo>
                  <a:cubicBezTo>
                    <a:pt x="-187" y="18897"/>
                    <a:pt x="-783" y="25457"/>
                    <a:pt x="1007" y="32016"/>
                  </a:cubicBezTo>
                  <a:cubicBezTo>
                    <a:pt x="2797" y="38576"/>
                    <a:pt x="6974" y="43347"/>
                    <a:pt x="12941" y="46925"/>
                  </a:cubicBezTo>
                  <a:cubicBezTo>
                    <a:pt x="16521" y="48714"/>
                    <a:pt x="20698" y="49907"/>
                    <a:pt x="24875" y="49907"/>
                  </a:cubicBezTo>
                  <a:cubicBezTo>
                    <a:pt x="27261" y="49907"/>
                    <a:pt x="29648" y="49310"/>
                    <a:pt x="32035" y="48714"/>
                  </a:cubicBezTo>
                  <a:cubicBezTo>
                    <a:pt x="38599" y="46925"/>
                    <a:pt x="43372" y="42751"/>
                    <a:pt x="46952" y="36787"/>
                  </a:cubicBezTo>
                  <a:cubicBezTo>
                    <a:pt x="53516" y="24264"/>
                    <a:pt x="48742" y="8759"/>
                    <a:pt x="36809" y="2795"/>
                  </a:cubicBezTo>
                  <a:close/>
                  <a:moveTo>
                    <a:pt x="31438" y="27842"/>
                  </a:moveTo>
                  <a:cubicBezTo>
                    <a:pt x="30842" y="29631"/>
                    <a:pt x="29052" y="30824"/>
                    <a:pt x="27261" y="31420"/>
                  </a:cubicBezTo>
                  <a:cubicBezTo>
                    <a:pt x="25471" y="32016"/>
                    <a:pt x="23681" y="32016"/>
                    <a:pt x="21891" y="30824"/>
                  </a:cubicBezTo>
                  <a:cubicBezTo>
                    <a:pt x="20101" y="30227"/>
                    <a:pt x="18908" y="28438"/>
                    <a:pt x="18311" y="26649"/>
                  </a:cubicBezTo>
                  <a:cubicBezTo>
                    <a:pt x="17714" y="24860"/>
                    <a:pt x="17714" y="23071"/>
                    <a:pt x="18908" y="21282"/>
                  </a:cubicBezTo>
                  <a:cubicBezTo>
                    <a:pt x="19504" y="19493"/>
                    <a:pt x="21295" y="18300"/>
                    <a:pt x="23085" y="17704"/>
                  </a:cubicBezTo>
                  <a:cubicBezTo>
                    <a:pt x="23681" y="17704"/>
                    <a:pt x="24278" y="17108"/>
                    <a:pt x="24875" y="17108"/>
                  </a:cubicBezTo>
                  <a:cubicBezTo>
                    <a:pt x="26068" y="17108"/>
                    <a:pt x="27261" y="17108"/>
                    <a:pt x="28455" y="17704"/>
                  </a:cubicBezTo>
                  <a:cubicBezTo>
                    <a:pt x="32035" y="20089"/>
                    <a:pt x="33228" y="24264"/>
                    <a:pt x="31438" y="2784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78;p39">
              <a:extLst>
                <a:ext uri="{FF2B5EF4-FFF2-40B4-BE49-F238E27FC236}">
                  <a16:creationId xmlns:a16="http://schemas.microsoft.com/office/drawing/2014/main" id="{BF41F3DF-1C4C-43A0-A655-B7494A5F3052}"/>
                </a:ext>
              </a:extLst>
            </p:cNvPr>
            <p:cNvSpPr/>
            <p:nvPr/>
          </p:nvSpPr>
          <p:spPr>
            <a:xfrm>
              <a:off x="5028312" y="1476354"/>
              <a:ext cx="64848" cy="65800"/>
            </a:xfrm>
            <a:custGeom>
              <a:avLst/>
              <a:gdLst/>
              <a:ahLst/>
              <a:cxnLst/>
              <a:rect l="l" t="t" r="r" b="b"/>
              <a:pathLst>
                <a:path w="64848" h="65800" extrusionOk="0">
                  <a:moveTo>
                    <a:pt x="47938" y="3781"/>
                  </a:moveTo>
                  <a:cubicBezTo>
                    <a:pt x="40181" y="-394"/>
                    <a:pt x="31231" y="-990"/>
                    <a:pt x="22877" y="1395"/>
                  </a:cubicBezTo>
                  <a:cubicBezTo>
                    <a:pt x="14523" y="3781"/>
                    <a:pt x="7363" y="9744"/>
                    <a:pt x="3783" y="17497"/>
                  </a:cubicBezTo>
                  <a:cubicBezTo>
                    <a:pt x="-4571" y="33598"/>
                    <a:pt x="1396" y="53277"/>
                    <a:pt x="16910" y="61626"/>
                  </a:cubicBezTo>
                  <a:cubicBezTo>
                    <a:pt x="21684" y="64012"/>
                    <a:pt x="27054" y="65801"/>
                    <a:pt x="32424" y="65801"/>
                  </a:cubicBezTo>
                  <a:cubicBezTo>
                    <a:pt x="35408" y="65801"/>
                    <a:pt x="38988" y="65204"/>
                    <a:pt x="41971" y="64608"/>
                  </a:cubicBezTo>
                  <a:cubicBezTo>
                    <a:pt x="50325" y="62223"/>
                    <a:pt x="57485" y="56259"/>
                    <a:pt x="61065" y="48507"/>
                  </a:cubicBezTo>
                  <a:cubicBezTo>
                    <a:pt x="65242" y="40754"/>
                    <a:pt x="65839" y="31809"/>
                    <a:pt x="63452" y="23460"/>
                  </a:cubicBezTo>
                  <a:cubicBezTo>
                    <a:pt x="61662" y="15111"/>
                    <a:pt x="55695" y="7955"/>
                    <a:pt x="47938" y="3781"/>
                  </a:cubicBezTo>
                  <a:close/>
                  <a:moveTo>
                    <a:pt x="46148" y="39561"/>
                  </a:moveTo>
                  <a:cubicBezTo>
                    <a:pt x="41971" y="46718"/>
                    <a:pt x="33021" y="49699"/>
                    <a:pt x="25860" y="45525"/>
                  </a:cubicBezTo>
                  <a:cubicBezTo>
                    <a:pt x="18700" y="41351"/>
                    <a:pt x="15717" y="32405"/>
                    <a:pt x="19893" y="25249"/>
                  </a:cubicBezTo>
                  <a:cubicBezTo>
                    <a:pt x="22877" y="20478"/>
                    <a:pt x="27651" y="17497"/>
                    <a:pt x="33021" y="17497"/>
                  </a:cubicBezTo>
                  <a:cubicBezTo>
                    <a:pt x="35408" y="17497"/>
                    <a:pt x="37794" y="18093"/>
                    <a:pt x="40181" y="19286"/>
                  </a:cubicBezTo>
                  <a:cubicBezTo>
                    <a:pt x="47341" y="23460"/>
                    <a:pt x="49728" y="32405"/>
                    <a:pt x="46148" y="3956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54649753"/>
      </p:ext>
    </p:extLst>
  </p:cSld>
  <p:clrMapOvr>
    <a:masterClrMapping/>
  </p:clrMapOvr>
</p:sld>
</file>

<file path=ppt/theme/theme1.xml><?xml version="1.0" encoding="utf-8"?>
<a:theme xmlns:a="http://schemas.openxmlformats.org/drawingml/2006/main" name="Pandarus template">
  <a:themeElements>
    <a:clrScheme name="Custom 347">
      <a:dk1>
        <a:srgbClr val="001033"/>
      </a:dk1>
      <a:lt1>
        <a:srgbClr val="FFFFFF"/>
      </a:lt1>
      <a:dk2>
        <a:srgbClr val="5E636F"/>
      </a:dk2>
      <a:lt2>
        <a:srgbClr val="F2F3F5"/>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1468</Words>
  <Application>Microsoft Office PowerPoint</Application>
  <PresentationFormat>On-screen Show (16:9)</PresentationFormat>
  <Paragraphs>68</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Abel</vt:lpstr>
      <vt:lpstr>Arial</vt:lpstr>
      <vt:lpstr>Encode Sans Semi Condensed Light</vt:lpstr>
      <vt:lpstr>Pandarus template</vt:lpstr>
      <vt:lpstr>Proiect la biologie “Albinismul”</vt:lpstr>
      <vt:lpstr>Generalitati</vt:lpstr>
      <vt:lpstr>PowerPoint Presentation</vt:lpstr>
      <vt:lpstr>Simptome</vt:lpstr>
      <vt:lpstr>PowerPoint Presentation</vt:lpstr>
      <vt:lpstr>PowerPoint Presentation</vt:lpstr>
      <vt:lpstr>PowerPoint Presentation</vt:lpstr>
      <vt:lpstr>PowerPoint Presentation</vt:lpstr>
      <vt:lpstr>Cauze</vt:lpstr>
      <vt:lpstr>PowerPoint Presentation</vt:lpstr>
      <vt:lpstr>Tipuri de albinism</vt:lpstr>
      <vt:lpstr>PowerPoint Presentation</vt:lpstr>
      <vt:lpstr>PowerPoint Presentation</vt:lpstr>
      <vt:lpstr>Tratament</vt:lpstr>
      <vt:lpstr>Albinismul la oameni</vt:lpstr>
      <vt:lpstr>Albinismul la animale</vt:lpstr>
      <vt:lpstr>Albinismul la animale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la biologie “Albinismul”</dc:title>
  <cp:lastModifiedBy>ArminC</cp:lastModifiedBy>
  <cp:revision>8</cp:revision>
  <dcterms:modified xsi:type="dcterms:W3CDTF">2021-11-08T14:36:37Z</dcterms:modified>
</cp:coreProperties>
</file>