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57"/>
  </p:notesMasterIdLst>
  <p:sldIdLst>
    <p:sldId id="611" r:id="rId2"/>
    <p:sldId id="532" r:id="rId3"/>
    <p:sldId id="518" r:id="rId4"/>
    <p:sldId id="612" r:id="rId5"/>
    <p:sldId id="534" r:id="rId6"/>
    <p:sldId id="564" r:id="rId7"/>
    <p:sldId id="565" r:id="rId8"/>
    <p:sldId id="566" r:id="rId9"/>
    <p:sldId id="535" r:id="rId10"/>
    <p:sldId id="536" r:id="rId11"/>
    <p:sldId id="567" r:id="rId12"/>
    <p:sldId id="587" r:id="rId13"/>
    <p:sldId id="588" r:id="rId14"/>
    <p:sldId id="589" r:id="rId15"/>
    <p:sldId id="590" r:id="rId16"/>
    <p:sldId id="528" r:id="rId17"/>
    <p:sldId id="568" r:id="rId18"/>
    <p:sldId id="538" r:id="rId19"/>
    <p:sldId id="539" r:id="rId20"/>
    <p:sldId id="540" r:id="rId21"/>
    <p:sldId id="591" r:id="rId22"/>
    <p:sldId id="592" r:id="rId23"/>
    <p:sldId id="593" r:id="rId24"/>
    <p:sldId id="594" r:id="rId25"/>
    <p:sldId id="529" r:id="rId26"/>
    <p:sldId id="541" r:id="rId27"/>
    <p:sldId id="542" r:id="rId28"/>
    <p:sldId id="543" r:id="rId29"/>
    <p:sldId id="544" r:id="rId30"/>
    <p:sldId id="545" r:id="rId31"/>
    <p:sldId id="546" r:id="rId32"/>
    <p:sldId id="547" r:id="rId33"/>
    <p:sldId id="548" r:id="rId34"/>
    <p:sldId id="549" r:id="rId35"/>
    <p:sldId id="550" r:id="rId36"/>
    <p:sldId id="551" r:id="rId37"/>
    <p:sldId id="552" r:id="rId38"/>
    <p:sldId id="596" r:id="rId39"/>
    <p:sldId id="605" r:id="rId40"/>
    <p:sldId id="606" r:id="rId41"/>
    <p:sldId id="607" r:id="rId42"/>
    <p:sldId id="608" r:id="rId43"/>
    <p:sldId id="609" r:id="rId44"/>
    <p:sldId id="530" r:id="rId45"/>
    <p:sldId id="562" r:id="rId46"/>
    <p:sldId id="553" r:id="rId47"/>
    <p:sldId id="603" r:id="rId48"/>
    <p:sldId id="555" r:id="rId49"/>
    <p:sldId id="610" r:id="rId50"/>
    <p:sldId id="556" r:id="rId51"/>
    <p:sldId id="563" r:id="rId52"/>
    <p:sldId id="531" r:id="rId53"/>
    <p:sldId id="557" r:id="rId54"/>
    <p:sldId id="558" r:id="rId55"/>
    <p:sldId id="559" r:id="rId5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 userDrawn="1">
          <p15:clr>
            <a:srgbClr val="A4A3A4"/>
          </p15:clr>
        </p15:guide>
        <p15:guide id="2" pos="292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99"/>
    <a:srgbClr val="6AF4A5"/>
    <a:srgbClr val="660066"/>
    <a:srgbClr val="00CC00"/>
    <a:srgbClr val="996633"/>
    <a:srgbClr val="6666FF"/>
    <a:srgbClr val="3366FF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1" autoAdjust="0"/>
    <p:restoredTop sz="94707" autoAdjust="0"/>
  </p:normalViewPr>
  <p:slideViewPr>
    <p:cSldViewPr>
      <p:cViewPr varScale="1">
        <p:scale>
          <a:sx n="81" d="100"/>
          <a:sy n="81" d="100"/>
        </p:scale>
        <p:origin x="1502" y="62"/>
      </p:cViewPr>
      <p:guideLst>
        <p:guide orient="horz" pos="2448"/>
        <p:guide pos="292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customXml" Target="../customXml/item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customXml" Target="../customXml/item3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>
            <a:extLst>
              <a:ext uri="{FF2B5EF4-FFF2-40B4-BE49-F238E27FC236}">
                <a16:creationId xmlns:a16="http://schemas.microsoft.com/office/drawing/2014/main" id="{7461E9FD-FAA1-4B27-844F-2D207E8A957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460803" name="Rectangle 3">
            <a:extLst>
              <a:ext uri="{FF2B5EF4-FFF2-40B4-BE49-F238E27FC236}">
                <a16:creationId xmlns:a16="http://schemas.microsoft.com/office/drawing/2014/main" id="{0C6AF263-F181-422B-88AE-E8BB62604933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460804" name="Rectangle 4">
            <a:extLst>
              <a:ext uri="{FF2B5EF4-FFF2-40B4-BE49-F238E27FC236}">
                <a16:creationId xmlns:a16="http://schemas.microsoft.com/office/drawing/2014/main" id="{0810ED73-D2A7-4FBA-806C-85B4D19A2F02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60805" name="Rectangle 5">
            <a:extLst>
              <a:ext uri="{FF2B5EF4-FFF2-40B4-BE49-F238E27FC236}">
                <a16:creationId xmlns:a16="http://schemas.microsoft.com/office/drawing/2014/main" id="{3B55F2EC-35F7-4599-B013-2BFF7A716D76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60806" name="Rectangle 6">
            <a:extLst>
              <a:ext uri="{FF2B5EF4-FFF2-40B4-BE49-F238E27FC236}">
                <a16:creationId xmlns:a16="http://schemas.microsoft.com/office/drawing/2014/main" id="{1FFB70C3-5BE4-4D30-83E9-C84B9A86E49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460807" name="Rectangle 7">
            <a:extLst>
              <a:ext uri="{FF2B5EF4-FFF2-40B4-BE49-F238E27FC236}">
                <a16:creationId xmlns:a16="http://schemas.microsoft.com/office/drawing/2014/main" id="{68D36EF0-3E67-4E9F-9462-765B8B51A11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Times New Roman" panose="02020603050405020304" pitchFamily="18" charset="0"/>
              </a:defRPr>
            </a:lvl1pPr>
          </a:lstStyle>
          <a:p>
            <a:fld id="{3662BF8D-5B06-40EC-B878-203355F5A1FD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0946" name="Group 2">
            <a:extLst>
              <a:ext uri="{FF2B5EF4-FFF2-40B4-BE49-F238E27FC236}">
                <a16:creationId xmlns:a16="http://schemas.microsoft.com/office/drawing/2014/main" id="{9F864481-D268-496D-A6A8-9CA78371C155}"/>
              </a:ext>
            </a:extLst>
          </p:cNvPr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210947" name="Group 3">
              <a:extLst>
                <a:ext uri="{FF2B5EF4-FFF2-40B4-BE49-F238E27FC236}">
                  <a16:creationId xmlns:a16="http://schemas.microsoft.com/office/drawing/2014/main" id="{D8E1475D-349D-486C-9092-49DE476986C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210948" name="Rectangle 4">
                <a:extLst>
                  <a:ext uri="{FF2B5EF4-FFF2-40B4-BE49-F238E27FC236}">
                    <a16:creationId xmlns:a16="http://schemas.microsoft.com/office/drawing/2014/main" id="{7D12F17C-5B8E-459E-A5D6-96630602FC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0949" name="Rectangle 5">
                <a:extLst>
                  <a:ext uri="{FF2B5EF4-FFF2-40B4-BE49-F238E27FC236}">
                    <a16:creationId xmlns:a16="http://schemas.microsoft.com/office/drawing/2014/main" id="{1A3AC9C3-96F7-444C-93CA-A6674F7490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10950" name="Group 6">
              <a:extLst>
                <a:ext uri="{FF2B5EF4-FFF2-40B4-BE49-F238E27FC236}">
                  <a16:creationId xmlns:a16="http://schemas.microsoft.com/office/drawing/2014/main" id="{7503390B-19EB-496E-A4A8-3E38BD2EB0C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210951" name="Rectangle 7">
                <a:extLst>
                  <a:ext uri="{FF2B5EF4-FFF2-40B4-BE49-F238E27FC236}">
                    <a16:creationId xmlns:a16="http://schemas.microsoft.com/office/drawing/2014/main" id="{EE984FC0-E5E0-4A87-9868-A45310AB1D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0952" name="Rectangle 8">
                <a:extLst>
                  <a:ext uri="{FF2B5EF4-FFF2-40B4-BE49-F238E27FC236}">
                    <a16:creationId xmlns:a16="http://schemas.microsoft.com/office/drawing/2014/main" id="{696EF242-6FBE-48D9-930F-12851902F9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10953" name="Rectangle 9">
              <a:extLst>
                <a:ext uri="{FF2B5EF4-FFF2-40B4-BE49-F238E27FC236}">
                  <a16:creationId xmlns:a16="http://schemas.microsoft.com/office/drawing/2014/main" id="{C04FA465-DB66-492D-AE9B-8634291104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0954" name="Rectangle 10">
              <a:extLst>
                <a:ext uri="{FF2B5EF4-FFF2-40B4-BE49-F238E27FC236}">
                  <a16:creationId xmlns:a16="http://schemas.microsoft.com/office/drawing/2014/main" id="{E29033FB-703B-4F8A-9310-668F48F447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0955" name="Rectangle 11">
              <a:extLst>
                <a:ext uri="{FF2B5EF4-FFF2-40B4-BE49-F238E27FC236}">
                  <a16:creationId xmlns:a16="http://schemas.microsoft.com/office/drawing/2014/main" id="{CBC48575-B6C7-4DE9-A833-2D4D034E9410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10956" name="Rectangle 12">
            <a:extLst>
              <a:ext uri="{FF2B5EF4-FFF2-40B4-BE49-F238E27FC236}">
                <a16:creationId xmlns:a16="http://schemas.microsoft.com/office/drawing/2014/main" id="{7D8BBA88-5075-4268-B3C5-57CFE2B04EDC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 bwMode="auto">
          <a:xfrm>
            <a:off x="990600" y="1676400"/>
            <a:ext cx="7772400" cy="146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210957" name="Rectangle 13">
            <a:extLst>
              <a:ext uri="{FF2B5EF4-FFF2-40B4-BE49-F238E27FC236}">
                <a16:creationId xmlns:a16="http://schemas.microsoft.com/office/drawing/2014/main" id="{EF97EF2D-902E-4B05-9889-3E5CAF6E2286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371600" y="3886200"/>
            <a:ext cx="6400800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210958" name="Rectangle 14">
            <a:extLst>
              <a:ext uri="{FF2B5EF4-FFF2-40B4-BE49-F238E27FC236}">
                <a16:creationId xmlns:a16="http://schemas.microsoft.com/office/drawing/2014/main" id="{26DD31C7-6776-49F3-9812-98A0066D1F5D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90600" y="62484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 b="0">
                <a:solidFill>
                  <a:schemeClr val="bg2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210959" name="Rectangle 15">
            <a:extLst>
              <a:ext uri="{FF2B5EF4-FFF2-40B4-BE49-F238E27FC236}">
                <a16:creationId xmlns:a16="http://schemas.microsoft.com/office/drawing/2014/main" id="{A170B686-E76F-4750-B806-48CFB4419020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 algn="ctr">
              <a:defRPr sz="1400" b="0">
                <a:solidFill>
                  <a:schemeClr val="bg2"/>
                </a:solidFill>
              </a:defRPr>
            </a:lvl1pPr>
          </a:lstStyle>
          <a:p>
            <a:r>
              <a:rPr lang="en-US" altLang="en-US"/>
              <a:t>TCP/IP Protocol Suite</a:t>
            </a:r>
          </a:p>
        </p:txBody>
      </p:sp>
      <p:sp>
        <p:nvSpPr>
          <p:cNvPr id="210960" name="Rectangle 16">
            <a:extLst>
              <a:ext uri="{FF2B5EF4-FFF2-40B4-BE49-F238E27FC236}">
                <a16:creationId xmlns:a16="http://schemas.microsoft.com/office/drawing/2014/main" id="{45300D5E-FF7D-4CBA-90F5-FD5248F4B92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4FEDDDA-F5E9-49AC-842A-CF802BFB554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0961" name="Text Box 17">
            <a:extLst>
              <a:ext uri="{FF2B5EF4-FFF2-40B4-BE49-F238E27FC236}">
                <a16:creationId xmlns:a16="http://schemas.microsoft.com/office/drawing/2014/main" id="{F6FAF479-E93F-480B-84C2-F9006FBAB72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6553200"/>
            <a:ext cx="2209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 sz="1400" b="0">
                <a:latin typeface="McGrawHill-Italic" pitchFamily="2" charset="0"/>
              </a:rPr>
              <a:t>McGraw-Hill</a:t>
            </a:r>
            <a:endParaRPr lang="en-US" altLang="en-US" sz="2400" b="0">
              <a:latin typeface="Times New Roman" panose="02020603050405020304" pitchFamily="18" charset="0"/>
            </a:endParaRPr>
          </a:p>
        </p:txBody>
      </p:sp>
      <p:sp>
        <p:nvSpPr>
          <p:cNvPr id="210962" name="Text Box 18">
            <a:extLst>
              <a:ext uri="{FF2B5EF4-FFF2-40B4-BE49-F238E27FC236}">
                <a16:creationId xmlns:a16="http://schemas.microsoft.com/office/drawing/2014/main" id="{E2ADA763-BD7C-4405-A80A-AB079E0B8FD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572000" y="6553200"/>
            <a:ext cx="4572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eaLnBrk="1" hangingPunct="1">
              <a:spcBef>
                <a:spcPct val="50000"/>
              </a:spcBef>
              <a:buFontTx/>
              <a:buChar char="©"/>
            </a:pPr>
            <a:r>
              <a:rPr lang="en-US" altLang="en-US" sz="1400" b="0">
                <a:latin typeface="McGrawHill-Italic" pitchFamily="2" charset="0"/>
              </a:rPr>
              <a:t>The McGraw-Hill Companies, Inc., 2000</a:t>
            </a:r>
            <a:endParaRPr lang="en-US" altLang="en-US" sz="2400" b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70E21-8A44-4214-A687-7BDBAAEE1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E1BB36-3A1C-4344-9731-C8F1EC3B4E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81DEEF-59A2-4E8D-B0CC-5008CEB4D42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TCP/IP Protocol Suite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F85D77-6A82-45AA-8451-6045C53F2EB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EBAFBCD-83F4-49D0-A407-4995192F15E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23463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E18558-D279-4FAD-ABBD-6C0AC5D96B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B9A232-9A7C-453F-B985-16F0000D44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9EE8AE-086B-48D8-9A6E-8EFFF054473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TCP/IP Protocol Suite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2A29DA-0EE4-44DB-A019-C07D7A29905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FCAFDCB-16BC-4615-9BDC-A3D761C5BA6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02743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5F596-E58D-44A0-B756-BD9A9FD00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5F36E6-31A2-47CE-AC6B-E0B62882FF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966E63-9022-4B56-A6BE-7BEF6487621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TCP/IP Protocol Suite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5996AD-31BC-4766-B718-EC860965C65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880DEE8-5E2F-4964-AF85-DC9213C9447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20801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975DB-4C45-4AF6-A03E-4DEFC4C3C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30294A-14A8-4229-AFE7-7791C374FB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7B598E-3FD9-4EBB-88D0-9A6029FF127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TCP/IP Protocol Suite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9D54BE-DED2-48B4-BD76-760E51B3030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4C8DC8F-5EC5-4AB5-AFE8-874D242AF3A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05031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D6ADD-4BE6-43C5-BB15-9590C782E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3162C5-BB76-4473-9305-35D86FD0F2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5CB55A-4BF3-4D01-B8F4-EC04E79667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95BB6-EBA6-48FE-AB3D-A2A9622A583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TCP/IP Protocol Suite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0E4E20-20AF-46B1-977D-E08738DFB8C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09F1646-C30C-47DA-AAB1-0A49285944C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91912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251CB-5EA0-40BD-973B-32135DDD8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4CB8AC-ADB5-4EE8-963B-2846026CE1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AD00B5-6A2D-44D9-8E30-4B60437323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A190D3-64BB-44EC-9069-0E6DBDE2D7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31485A-B4A0-4183-A47B-BD76C39E7C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1869780-2CE5-41E6-80F1-E855D8990C1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TCP/IP Protocol Suite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55DB8B0-8016-4DF6-BC46-F13AA7A93C4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F71C508-F507-4077-8116-0C73C795CF9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0902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8ADA0-C63D-498E-97F0-E28371300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BF2F32-10CC-4211-A860-AFC0DAE2DF3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TCP/IP Protocol Suite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848213-0C04-4CEB-AE22-F334D51D3AD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44652E7-1526-4AE9-84B6-F2036B3B651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87339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FC0911C-23BB-4FDA-B027-6B6170E881B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TCP/IP Protocol Suite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3973199-8298-42A1-A850-34CD51DF847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2E268F1-7262-40BF-A929-F189CC1DCBE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31808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CE417-1733-4DC7-A6C8-FD9E5A340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4EED45-CAA3-47C4-BF93-A613481B88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F7888A-C3C3-4A81-A08F-3B6F97F52D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EDBA05-ECFC-4625-8804-0470044BB96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TCP/IP Protocol Suite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A7BCD1-786A-4D8D-B735-97715989E37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C19989B-F65D-40D5-965D-47E8CD64B16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29101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3F215-D885-46C5-BDD9-9A48B0D0B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8AD3CA-25D5-4F01-8407-F5D3981D05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75C69B-431F-4D10-81EE-9DF4FD8005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BA0E43-671C-41C0-8A87-DF4170B9054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TCP/IP Protocol Suite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B0E185-17B7-40EF-A466-F360923BB35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A884C6E-4DE0-4DF6-8BD0-27BB44B8166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98797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32" name="Rectangle 12">
            <a:extLst>
              <a:ext uri="{FF2B5EF4-FFF2-40B4-BE49-F238E27FC236}">
                <a16:creationId xmlns:a16="http://schemas.microsoft.com/office/drawing/2014/main" id="{5E9F9000-3860-4136-A849-CF8576662A10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6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r>
              <a:rPr lang="en-US" altLang="en-US"/>
              <a:t>TCP/IP Protocol Suite</a:t>
            </a:r>
          </a:p>
        </p:txBody>
      </p:sp>
      <p:sp>
        <p:nvSpPr>
          <p:cNvPr id="209933" name="Rectangle 13">
            <a:extLst>
              <a:ext uri="{FF2B5EF4-FFF2-40B4-BE49-F238E27FC236}">
                <a16:creationId xmlns:a16="http://schemas.microsoft.com/office/drawing/2014/main" id="{0EB9C73B-A228-4B69-B990-04220D5C477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 b="0"/>
            </a:lvl1pPr>
          </a:lstStyle>
          <a:p>
            <a:fld id="{A5344058-8287-431E-886C-E53413C4CFA0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 dt="0"/>
  <p:txStyles>
    <p:titleStyle>
      <a:lvl1pPr algn="l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Per-hop_behavior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en.wikipedia.org/wiki/Network_delay" TargetMode="External"/><Relationship Id="rId4" Type="http://schemas.openxmlformats.org/officeDocument/2006/relationships/hyperlink" Target="https://en.wikipedia.org/wiki/Packet_loss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oter Placeholder 1">
            <a:extLst>
              <a:ext uri="{FF2B5EF4-FFF2-40B4-BE49-F238E27FC236}">
                <a16:creationId xmlns:a16="http://schemas.microsoft.com/office/drawing/2014/main" id="{0E947ACE-313F-4650-863F-CFA84E87C84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TCP/IP Protocol Suite</a:t>
            </a:r>
          </a:p>
        </p:txBody>
      </p:sp>
      <p:sp>
        <p:nvSpPr>
          <p:cNvPr id="11" name="Slide Number Placeholder 2">
            <a:extLst>
              <a:ext uri="{FF2B5EF4-FFF2-40B4-BE49-F238E27FC236}">
                <a16:creationId xmlns:a16="http://schemas.microsoft.com/office/drawing/2014/main" id="{E7825A49-D85E-4D77-B3A0-2D5D8CE0782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39B282F-9068-4347-9411-1E625A9D5A25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560130" name="Line 2">
            <a:extLst>
              <a:ext uri="{FF2B5EF4-FFF2-40B4-BE49-F238E27FC236}">
                <a16:creationId xmlns:a16="http://schemas.microsoft.com/office/drawing/2014/main" id="{B3B8D9DE-49CF-485D-AAC6-629248479A68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" y="2743200"/>
            <a:ext cx="8610600" cy="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0131" name="Text Box 3">
            <a:extLst>
              <a:ext uri="{FF2B5EF4-FFF2-40B4-BE49-F238E27FC236}">
                <a16:creationId xmlns:a16="http://schemas.microsoft.com/office/drawing/2014/main" id="{0A56B417-D549-4956-ABF1-C964DD9BA3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273050"/>
            <a:ext cx="19923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200">
                <a:solidFill>
                  <a:srgbClr val="33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askerville Old Face" panose="02020602080505020303" pitchFamily="18" charset="0"/>
              </a:rPr>
              <a:t>Chapter   8</a:t>
            </a:r>
          </a:p>
        </p:txBody>
      </p:sp>
      <p:sp>
        <p:nvSpPr>
          <p:cNvPr id="560133" name="Text Box 5">
            <a:extLst>
              <a:ext uri="{FF2B5EF4-FFF2-40B4-BE49-F238E27FC236}">
                <a16:creationId xmlns:a16="http://schemas.microsoft.com/office/drawing/2014/main" id="{1D759D38-8B3C-45E4-BA58-DA958736A5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4263" y="1309688"/>
            <a:ext cx="4502150" cy="823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4800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Internet Protocol</a:t>
            </a:r>
          </a:p>
        </p:txBody>
      </p:sp>
      <p:sp>
        <p:nvSpPr>
          <p:cNvPr id="560134" name="Text Box 6">
            <a:extLst>
              <a:ext uri="{FF2B5EF4-FFF2-40B4-BE49-F238E27FC236}">
                <a16:creationId xmlns:a16="http://schemas.microsoft.com/office/drawing/2014/main" id="{A6C6BDB3-9D2C-4DD3-A512-5426C1130C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39100" y="640080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  <p:pic>
        <p:nvPicPr>
          <p:cNvPr id="560135" name="Picture 7">
            <a:extLst>
              <a:ext uri="{FF2B5EF4-FFF2-40B4-BE49-F238E27FC236}">
                <a16:creationId xmlns:a16="http://schemas.microsoft.com/office/drawing/2014/main" id="{A8C49272-F2E2-4190-BD26-B852FFDCAA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990600" cy="868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0136" name="Rectangle 8">
            <a:extLst>
              <a:ext uri="{FF2B5EF4-FFF2-40B4-BE49-F238E27FC236}">
                <a16:creationId xmlns:a16="http://schemas.microsoft.com/office/drawing/2014/main" id="{B136EECE-2535-408B-B018-A92C640C8D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4025900"/>
            <a:ext cx="853440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n-US" altLang="en-US" sz="2400" i="1" dirty="0">
                <a:latin typeface="Times New Roman" panose="02020603050405020304" pitchFamily="18" charset="0"/>
              </a:rPr>
              <a:t> </a:t>
            </a:r>
            <a:r>
              <a:rPr lang="ro-RO" altLang="en-US" sz="2400" i="1" dirty="0">
                <a:latin typeface="Times New Roman" panose="02020603050405020304" pitchFamily="18" charset="0"/>
              </a:rPr>
              <a:t>Cunoașterea formatului pachetului IP și a câmpurilor sale</a:t>
            </a:r>
            <a:endParaRPr lang="en-US" altLang="en-US" sz="2400" i="1" dirty="0">
              <a:latin typeface="Times New Roman" panose="02020603050405020304" pitchFamily="18" charset="0"/>
            </a:endParaRPr>
          </a:p>
          <a:p>
            <a:pPr>
              <a:buFontTx/>
              <a:buChar char="•"/>
            </a:pPr>
            <a:r>
              <a:rPr lang="en-US" altLang="en-US" sz="2400" i="1" dirty="0">
                <a:latin typeface="Times New Roman" panose="02020603050405020304" pitchFamily="18" charset="0"/>
              </a:rPr>
              <a:t> </a:t>
            </a:r>
            <a:r>
              <a:rPr lang="ro-RO" altLang="en-US" sz="2400" i="1" dirty="0">
                <a:latin typeface="Times New Roman" panose="02020603050405020304" pitchFamily="18" charset="0"/>
              </a:rPr>
              <a:t>Problema </a:t>
            </a:r>
            <a:r>
              <a:rPr lang="en-US" altLang="en-US" sz="2400" i="1" dirty="0">
                <a:latin typeface="Times New Roman" panose="02020603050405020304" pitchFamily="18" charset="0"/>
              </a:rPr>
              <a:t>fragment</a:t>
            </a:r>
            <a:r>
              <a:rPr lang="ro-RO" altLang="en-US" sz="2400" i="1" dirty="0">
                <a:latin typeface="Times New Roman" panose="02020603050405020304" pitchFamily="18" charset="0"/>
              </a:rPr>
              <a:t>ării pachetelor și câmpurile implicate</a:t>
            </a:r>
            <a:endParaRPr lang="en-US" altLang="en-US" sz="2400" i="1" dirty="0">
              <a:latin typeface="Times New Roman" panose="02020603050405020304" pitchFamily="18" charset="0"/>
            </a:endParaRPr>
          </a:p>
          <a:p>
            <a:pPr>
              <a:buFontTx/>
              <a:buChar char="•"/>
            </a:pPr>
            <a:r>
              <a:rPr lang="en-US" altLang="en-US" sz="2400" i="1" dirty="0">
                <a:latin typeface="Times New Roman" panose="02020603050405020304" pitchFamily="18" charset="0"/>
              </a:rPr>
              <a:t> </a:t>
            </a:r>
            <a:r>
              <a:rPr lang="ro-RO" altLang="en-US" sz="2400" i="1" dirty="0">
                <a:latin typeface="Times New Roman" panose="02020603050405020304" pitchFamily="18" charset="0"/>
              </a:rPr>
              <a:t>Cunoașterea opțiunilor din antetul pachetelor IP</a:t>
            </a:r>
            <a:endParaRPr lang="en-US" altLang="en-US" sz="2400" i="1" dirty="0">
              <a:latin typeface="Times New Roman" panose="02020603050405020304" pitchFamily="18" charset="0"/>
            </a:endParaRPr>
          </a:p>
          <a:p>
            <a:pPr>
              <a:buFontTx/>
              <a:buChar char="•"/>
            </a:pPr>
            <a:r>
              <a:rPr lang="en-US" altLang="en-US" sz="2400" i="1" dirty="0">
                <a:latin typeface="Times New Roman" panose="02020603050405020304" pitchFamily="18" charset="0"/>
              </a:rPr>
              <a:t> </a:t>
            </a:r>
            <a:r>
              <a:rPr lang="ro-RO" altLang="en-US" sz="2400" i="1" dirty="0">
                <a:latin typeface="Times New Roman" panose="02020603050405020304" pitchFamily="18" charset="0"/>
              </a:rPr>
              <a:t>Suma de control și calculul acesteia </a:t>
            </a:r>
          </a:p>
        </p:txBody>
      </p:sp>
      <p:sp>
        <p:nvSpPr>
          <p:cNvPr id="560137" name="Rectangle 9">
            <a:extLst>
              <a:ext uri="{FF2B5EF4-FFF2-40B4-BE49-F238E27FC236}">
                <a16:creationId xmlns:a16="http://schemas.microsoft.com/office/drawing/2014/main" id="{F739B78D-4928-4E05-9CE5-A77051E954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741613"/>
            <a:ext cx="7696200" cy="1068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3600" dirty="0">
                <a:solidFill>
                  <a:schemeClr val="hlink"/>
                </a:solidFill>
                <a:latin typeface="Times New Roman" panose="02020603050405020304" pitchFamily="18" charset="0"/>
              </a:rPr>
              <a:t>Ob</a:t>
            </a:r>
            <a:r>
              <a:rPr lang="ro-RO" altLang="en-US" sz="3600" dirty="0">
                <a:solidFill>
                  <a:schemeClr val="hlink"/>
                </a:solidFill>
                <a:latin typeface="Times New Roman" panose="02020603050405020304" pitchFamily="18" charset="0"/>
              </a:rPr>
              <a:t>i</a:t>
            </a:r>
            <a:r>
              <a:rPr lang="en-US" altLang="en-US" sz="3600" dirty="0" err="1">
                <a:solidFill>
                  <a:schemeClr val="hlink"/>
                </a:solidFill>
                <a:latin typeface="Times New Roman" panose="02020603050405020304" pitchFamily="18" charset="0"/>
              </a:rPr>
              <a:t>ectiv</a:t>
            </a:r>
            <a:r>
              <a:rPr lang="ro-RO" altLang="en-US" sz="3600" dirty="0">
                <a:solidFill>
                  <a:schemeClr val="hlink"/>
                </a:solidFill>
                <a:latin typeface="Times New Roman" panose="02020603050405020304" pitchFamily="18" charset="0"/>
              </a:rPr>
              <a:t>e</a:t>
            </a:r>
            <a:r>
              <a:rPr lang="en-US" altLang="en-US" sz="3600" dirty="0">
                <a:solidFill>
                  <a:schemeClr val="hlink"/>
                </a:solidFill>
                <a:latin typeface="Times New Roman" panose="02020603050405020304" pitchFamily="18" charset="0"/>
              </a:rPr>
              <a:t> </a:t>
            </a:r>
            <a:br>
              <a:rPr lang="en-US" altLang="en-US" sz="2800" dirty="0">
                <a:solidFill>
                  <a:schemeClr val="hlink"/>
                </a:solidFill>
                <a:latin typeface="Times New Roman" panose="02020603050405020304" pitchFamily="18" charset="0"/>
              </a:rPr>
            </a:br>
            <a:endParaRPr lang="en-US" altLang="en-US" sz="28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1">
            <a:extLst>
              <a:ext uri="{FF2B5EF4-FFF2-40B4-BE49-F238E27FC236}">
                <a16:creationId xmlns:a16="http://schemas.microsoft.com/office/drawing/2014/main" id="{E1198C64-A2BA-47AE-A28D-C88077A3E33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TCP/IP Protocol Suite</a:t>
            </a:r>
          </a:p>
        </p:txBody>
      </p:sp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D04AEBD3-372D-42E1-8742-BEE9DAC0A9D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417BB04-010F-4AE6-B0F5-5E0D3AAEF920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482306" name="Text Box 2">
            <a:extLst>
              <a:ext uri="{FF2B5EF4-FFF2-40B4-BE49-F238E27FC236}">
                <a16:creationId xmlns:a16="http://schemas.microsoft.com/office/drawing/2014/main" id="{97D25E8A-8618-4465-A5DD-489CB9DB30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90488"/>
            <a:ext cx="5715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dirty="0">
                <a:solidFill>
                  <a:srgbClr val="0000FF"/>
                </a:solidFill>
                <a:latin typeface="Times New Roman" panose="02020603050405020304" pitchFamily="18" charset="0"/>
              </a:rPr>
              <a:t>Figure 8.5</a:t>
            </a:r>
            <a:r>
              <a:rPr lang="en-US" altLang="en-US" dirty="0">
                <a:solidFill>
                  <a:schemeClr val="accent2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en-US" i="1" dirty="0">
                <a:latin typeface="Times New Roman" panose="02020603050405020304" pitchFamily="18" charset="0"/>
              </a:rPr>
              <a:t>Multiplex</a:t>
            </a:r>
            <a:r>
              <a:rPr lang="ro-RO" altLang="en-US" i="1" dirty="0">
                <a:latin typeface="Times New Roman" panose="02020603050405020304" pitchFamily="18" charset="0"/>
              </a:rPr>
              <a:t>area</a:t>
            </a:r>
            <a:endParaRPr lang="en-US" altLang="en-US" i="1" dirty="0">
              <a:latin typeface="Times New Roman" panose="02020603050405020304" pitchFamily="18" charset="0"/>
            </a:endParaRPr>
          </a:p>
        </p:txBody>
      </p:sp>
      <p:sp>
        <p:nvSpPr>
          <p:cNvPr id="482307" name="Rectangle 3">
            <a:extLst>
              <a:ext uri="{FF2B5EF4-FFF2-40B4-BE49-F238E27FC236}">
                <a16:creationId xmlns:a16="http://schemas.microsoft.com/office/drawing/2014/main" id="{B656387B-802B-47E0-8543-FB5AB2F99CAB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sp>
        <p:nvSpPr>
          <p:cNvPr id="482308" name="Rectangle 4">
            <a:extLst>
              <a:ext uri="{FF2B5EF4-FFF2-40B4-BE49-F238E27FC236}">
                <a16:creationId xmlns:a16="http://schemas.microsoft.com/office/drawing/2014/main" id="{1F834B65-1375-4667-84B7-3BF68B2DB04A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sp>
        <p:nvSpPr>
          <p:cNvPr id="482309" name="Rectangle 5">
            <a:extLst>
              <a:ext uri="{FF2B5EF4-FFF2-40B4-BE49-F238E27FC236}">
                <a16:creationId xmlns:a16="http://schemas.microsoft.com/office/drawing/2014/main" id="{E5E92232-C96B-457E-B23B-61BAA5A0A5DA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sp>
        <p:nvSpPr>
          <p:cNvPr id="482310" name="Rectangle 6">
            <a:extLst>
              <a:ext uri="{FF2B5EF4-FFF2-40B4-BE49-F238E27FC236}">
                <a16:creationId xmlns:a16="http://schemas.microsoft.com/office/drawing/2014/main" id="{7AB8F364-5C46-4581-9343-81AC63397BC2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sp>
        <p:nvSpPr>
          <p:cNvPr id="482311" name="Rectangle 7">
            <a:extLst>
              <a:ext uri="{FF2B5EF4-FFF2-40B4-BE49-F238E27FC236}">
                <a16:creationId xmlns:a16="http://schemas.microsoft.com/office/drawing/2014/main" id="{8E1AEB25-92B4-47CE-90CE-7C55EFD672C8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sp>
        <p:nvSpPr>
          <p:cNvPr id="482312" name="Rectangle 8">
            <a:extLst>
              <a:ext uri="{FF2B5EF4-FFF2-40B4-BE49-F238E27FC236}">
                <a16:creationId xmlns:a16="http://schemas.microsoft.com/office/drawing/2014/main" id="{EF655F84-452F-4DE3-AD7C-0580547238E7}"/>
              </a:ext>
            </a:extLst>
          </p:cNvPr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sp>
        <p:nvSpPr>
          <p:cNvPr id="482313" name="Rectangle 9">
            <a:extLst>
              <a:ext uri="{FF2B5EF4-FFF2-40B4-BE49-F238E27FC236}">
                <a16:creationId xmlns:a16="http://schemas.microsoft.com/office/drawing/2014/main" id="{15A2F53C-8645-45F5-BB77-CDFF333B6429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pic>
        <p:nvPicPr>
          <p:cNvPr id="482314" name="Picture 10">
            <a:extLst>
              <a:ext uri="{FF2B5EF4-FFF2-40B4-BE49-F238E27FC236}">
                <a16:creationId xmlns:a16="http://schemas.microsoft.com/office/drawing/2014/main" id="{A8D106EA-AEA0-473D-B30F-FEDD40585D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263" y="2682875"/>
            <a:ext cx="8364537" cy="173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85D2C12-301F-45DF-BED6-677ABE88F7BF}"/>
              </a:ext>
            </a:extLst>
          </p:cNvPr>
          <p:cNvSpPr txBox="1"/>
          <p:nvPr/>
        </p:nvSpPr>
        <p:spPr>
          <a:xfrm>
            <a:off x="636588" y="1289645"/>
            <a:ext cx="72552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În pachete IP pot fi transportate date provenind de la mai multe protocoale</a:t>
            </a:r>
          </a:p>
          <a:p>
            <a:r>
              <a:rPr lang="ro-RO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(UDP, TCP, OSPF ....). Acesta este un proces de multiplexare. </a:t>
            </a:r>
          </a:p>
          <a:p>
            <a:r>
              <a:rPr lang="ro-RO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Cărui protocol aparțin datele, este specificat în câmpul </a:t>
            </a:r>
            <a:r>
              <a:rPr lang="ro-RO" b="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Protocol</a:t>
            </a:r>
            <a:r>
              <a:rPr lang="ro-RO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din antet.  </a:t>
            </a:r>
            <a:endParaRPr lang="en-US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1">
            <a:extLst>
              <a:ext uri="{FF2B5EF4-FFF2-40B4-BE49-F238E27FC236}">
                <a16:creationId xmlns:a16="http://schemas.microsoft.com/office/drawing/2014/main" id="{5DB2F90A-1030-4C6A-9956-B9A37618B80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TCP/IP Protocol Suite</a:t>
            </a:r>
          </a:p>
        </p:txBody>
      </p:sp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FE4721F5-A7CC-4DE4-B99C-9A76EEB37C8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8615D0-8EAC-4C2E-8EC9-7C8D9C7FA02C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514051" name="Text Box 3">
            <a:extLst>
              <a:ext uri="{FF2B5EF4-FFF2-40B4-BE49-F238E27FC236}">
                <a16:creationId xmlns:a16="http://schemas.microsoft.com/office/drawing/2014/main" id="{44FFFB46-1E3D-460C-9673-B75628DD07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51175" y="1600200"/>
            <a:ext cx="2687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en-US" sz="2400" i="1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Table 8.4  </a:t>
            </a:r>
            <a:r>
              <a:rPr lang="en-US" altLang="en-US" sz="2400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Protocols</a:t>
            </a:r>
          </a:p>
        </p:txBody>
      </p:sp>
      <p:pic>
        <p:nvPicPr>
          <p:cNvPr id="514090" name="Picture 42">
            <a:extLst>
              <a:ext uri="{FF2B5EF4-FFF2-40B4-BE49-F238E27FC236}">
                <a16:creationId xmlns:a16="http://schemas.microsoft.com/office/drawing/2014/main" id="{BC66A926-7EFC-4E78-9E3F-36AD07CE42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1954213"/>
            <a:ext cx="3190875" cy="324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1">
            <a:extLst>
              <a:ext uri="{FF2B5EF4-FFF2-40B4-BE49-F238E27FC236}">
                <a16:creationId xmlns:a16="http://schemas.microsoft.com/office/drawing/2014/main" id="{76C73CD0-A27A-4868-9376-24B317C60D3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TCP/IP Protocol Suite</a:t>
            </a:r>
          </a:p>
        </p:txBody>
      </p:sp>
      <p:sp>
        <p:nvSpPr>
          <p:cNvPr id="10" name="Slide Number Placeholder 2">
            <a:extLst>
              <a:ext uri="{FF2B5EF4-FFF2-40B4-BE49-F238E27FC236}">
                <a16:creationId xmlns:a16="http://schemas.microsoft.com/office/drawing/2014/main" id="{D848715A-7144-4E61-BCA7-503BCDBF316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296C6B5-7B1B-4367-A4D5-408EB6E8EB0E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534530" name="Rectangle 2">
            <a:extLst>
              <a:ext uri="{FF2B5EF4-FFF2-40B4-BE49-F238E27FC236}">
                <a16:creationId xmlns:a16="http://schemas.microsoft.com/office/drawing/2014/main" id="{118DC773-F7C2-429B-85D2-E2C8587736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113" y="1447800"/>
            <a:ext cx="815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ro-RO" altLang="en-US" sz="2400" i="1" dirty="0">
                <a:latin typeface="Times New Roman" panose="02020603050405020304" pitchFamily="18" charset="0"/>
              </a:rPr>
              <a:t>Un pachet</a:t>
            </a:r>
            <a:r>
              <a:rPr lang="en-US" altLang="en-US" sz="2400" i="1" dirty="0">
                <a:latin typeface="Times New Roman" panose="02020603050405020304" pitchFamily="18" charset="0"/>
              </a:rPr>
              <a:t> IP </a:t>
            </a:r>
            <a:r>
              <a:rPr lang="ro-RO" altLang="en-US" sz="2400" i="1" dirty="0">
                <a:latin typeface="Times New Roman" panose="02020603050405020304" pitchFamily="18" charset="0"/>
              </a:rPr>
              <a:t>a sosit având primii </a:t>
            </a:r>
            <a:r>
              <a:rPr lang="en-US" altLang="en-US" sz="2400" i="1" dirty="0">
                <a:latin typeface="Times New Roman" panose="02020603050405020304" pitchFamily="18" charset="0"/>
              </a:rPr>
              <a:t>8 bits </a:t>
            </a:r>
            <a:r>
              <a:rPr lang="ro-RO" altLang="en-US" sz="2400" i="1" dirty="0">
                <a:latin typeface="Times New Roman" panose="02020603050405020304" pitchFamily="18" charset="0"/>
              </a:rPr>
              <a:t>specificați mai jos</a:t>
            </a:r>
            <a:r>
              <a:rPr lang="en-US" altLang="en-US" sz="2400" i="1" dirty="0">
                <a:latin typeface="Times New Roman" panose="02020603050405020304" pitchFamily="18" charset="0"/>
              </a:rPr>
              <a:t>:</a:t>
            </a:r>
          </a:p>
        </p:txBody>
      </p:sp>
      <p:sp>
        <p:nvSpPr>
          <p:cNvPr id="534531" name="Text Box 3">
            <a:extLst>
              <a:ext uri="{FF2B5EF4-FFF2-40B4-BE49-F238E27FC236}">
                <a16:creationId xmlns:a16="http://schemas.microsoft.com/office/drawing/2014/main" id="{841B9400-A78D-4FD0-BAFC-1614BE45DA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381000"/>
            <a:ext cx="2209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400" i="1">
                <a:solidFill>
                  <a:schemeClr val="folHlink"/>
                </a:solidFill>
                <a:latin typeface="Algerian" panose="04020705040A02060702" pitchFamily="82" charset="0"/>
              </a:rPr>
              <a:t>Example</a:t>
            </a:r>
            <a:r>
              <a:rPr lang="en-US" altLang="en-US" sz="2800" i="1">
                <a:solidFill>
                  <a:schemeClr val="folHlink"/>
                </a:solidFill>
                <a:latin typeface="Algerian" panose="04020705040A02060702" pitchFamily="82" charset="0"/>
              </a:rPr>
              <a:t> 1</a:t>
            </a:r>
          </a:p>
        </p:txBody>
      </p:sp>
      <p:sp>
        <p:nvSpPr>
          <p:cNvPr id="534532" name="Rectangle 4">
            <a:extLst>
              <a:ext uri="{FF2B5EF4-FFF2-40B4-BE49-F238E27FC236}">
                <a16:creationId xmlns:a16="http://schemas.microsoft.com/office/drawing/2014/main" id="{8CC280F4-6846-48EC-B5BB-3E978780C7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52400"/>
            <a:ext cx="609600" cy="1066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4534" name="Rectangle 6">
            <a:extLst>
              <a:ext uri="{FF2B5EF4-FFF2-40B4-BE49-F238E27FC236}">
                <a16:creationId xmlns:a16="http://schemas.microsoft.com/office/drawing/2014/main" id="{0734DFCE-6B86-41A7-9392-F4BCA31E50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2362200"/>
            <a:ext cx="8153400" cy="519113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en-US" sz="2800" i="1">
                <a:latin typeface="Times New Roman" panose="02020603050405020304" pitchFamily="18" charset="0"/>
              </a:rPr>
              <a:t>                                   01000010 </a:t>
            </a:r>
          </a:p>
        </p:txBody>
      </p:sp>
      <p:sp>
        <p:nvSpPr>
          <p:cNvPr id="534535" name="Line 7">
            <a:extLst>
              <a:ext uri="{FF2B5EF4-FFF2-40B4-BE49-F238E27FC236}">
                <a16:creationId xmlns:a16="http://schemas.microsoft.com/office/drawing/2014/main" id="{9A71FC91-99A8-41C6-A713-308DE8E5A7B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43200" y="2622550"/>
            <a:ext cx="533400" cy="0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4536" name="Rectangle 8">
            <a:extLst>
              <a:ext uri="{FF2B5EF4-FFF2-40B4-BE49-F238E27FC236}">
                <a16:creationId xmlns:a16="http://schemas.microsoft.com/office/drawing/2014/main" id="{54D58439-2756-40D4-BC4A-9ECD495590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113" y="3128962"/>
            <a:ext cx="815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ro-RO" altLang="en-US" sz="2400" i="1" dirty="0">
                <a:latin typeface="Times New Roman" panose="02020603050405020304" pitchFamily="18" charset="0"/>
              </a:rPr>
              <a:t>Receptorul aruncă pachetul</a:t>
            </a:r>
            <a:r>
              <a:rPr lang="en-US" altLang="en-US" sz="2400" i="1" dirty="0">
                <a:latin typeface="Times New Roman" panose="02020603050405020304" pitchFamily="18" charset="0"/>
              </a:rPr>
              <a:t>. </a:t>
            </a:r>
            <a:r>
              <a:rPr lang="ro-RO" altLang="en-US" sz="2400" i="1" dirty="0">
                <a:latin typeface="Times New Roman" panose="02020603050405020304" pitchFamily="18" charset="0"/>
              </a:rPr>
              <a:t>De ce</a:t>
            </a:r>
            <a:r>
              <a:rPr lang="en-US" altLang="en-US" sz="2400" i="1" dirty="0">
                <a:latin typeface="Times New Roman" panose="02020603050405020304" pitchFamily="18" charset="0"/>
              </a:rPr>
              <a:t>?</a:t>
            </a:r>
          </a:p>
        </p:txBody>
      </p:sp>
      <p:sp>
        <p:nvSpPr>
          <p:cNvPr id="534537" name="Rectangle 9">
            <a:extLst>
              <a:ext uri="{FF2B5EF4-FFF2-40B4-BE49-F238E27FC236}">
                <a16:creationId xmlns:a16="http://schemas.microsoft.com/office/drawing/2014/main" id="{49B564FC-4164-4665-8E6B-BE825C8E64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714" y="3657600"/>
            <a:ext cx="8153400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en-US" sz="2400" i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Solution</a:t>
            </a:r>
            <a:br>
              <a:rPr lang="en-US" altLang="en-US" sz="2400" i="1" dirty="0">
                <a:latin typeface="Times New Roman" panose="02020603050405020304" pitchFamily="18" charset="0"/>
              </a:rPr>
            </a:br>
            <a:r>
              <a:rPr lang="ro-RO" altLang="en-US" sz="2400" i="1" dirty="0">
                <a:latin typeface="Times New Roman" panose="02020603050405020304" pitchFamily="18" charset="0"/>
              </a:rPr>
              <a:t>Există o eroare în acest </a:t>
            </a:r>
            <a:r>
              <a:rPr lang="en-US" altLang="en-US" sz="2400" i="1" dirty="0">
                <a:latin typeface="Times New Roman" panose="02020603050405020304" pitchFamily="18" charset="0"/>
              </a:rPr>
              <a:t>packet. </a:t>
            </a:r>
            <a:r>
              <a:rPr lang="ro-RO" altLang="en-US" sz="2400" i="1" dirty="0">
                <a:latin typeface="Times New Roman" panose="02020603050405020304" pitchFamily="18" charset="0"/>
              </a:rPr>
              <a:t>Primii 4 cei mai semnificativi biți sunt </a:t>
            </a:r>
            <a:r>
              <a:rPr lang="en-US" altLang="en-US" sz="2400" i="1" dirty="0">
                <a:latin typeface="Times New Roman" panose="02020603050405020304" pitchFamily="18" charset="0"/>
              </a:rPr>
              <a:t>(0100) </a:t>
            </a:r>
            <a:r>
              <a:rPr lang="ro-RO" altLang="en-US" sz="2400" i="1" dirty="0">
                <a:latin typeface="Times New Roman" panose="02020603050405020304" pitchFamily="18" charset="0"/>
              </a:rPr>
              <a:t>și arată versiunea</a:t>
            </a:r>
            <a:r>
              <a:rPr lang="en-US" altLang="en-US" sz="2400" i="1" dirty="0">
                <a:latin typeface="Times New Roman" panose="02020603050405020304" pitchFamily="18" charset="0"/>
              </a:rPr>
              <a:t>, </a:t>
            </a:r>
            <a:r>
              <a:rPr lang="ro-RO" altLang="en-US" sz="2400" i="1" dirty="0">
                <a:latin typeface="Times New Roman" panose="02020603050405020304" pitchFamily="18" charset="0"/>
              </a:rPr>
              <a:t>ceeace este corect</a:t>
            </a:r>
            <a:r>
              <a:rPr lang="en-US" altLang="en-US" sz="2400" i="1" dirty="0">
                <a:latin typeface="Times New Roman" panose="02020603050405020304" pitchFamily="18" charset="0"/>
              </a:rPr>
              <a:t>. </a:t>
            </a:r>
            <a:r>
              <a:rPr lang="ro-RO" altLang="en-US" sz="2400" i="1" dirty="0">
                <a:latin typeface="Times New Roman" panose="02020603050405020304" pitchFamily="18" charset="0"/>
              </a:rPr>
              <a:t>Următorii </a:t>
            </a:r>
            <a:r>
              <a:rPr lang="en-US" altLang="en-US" sz="2400" i="1" dirty="0">
                <a:latin typeface="Times New Roman" panose="02020603050405020304" pitchFamily="18" charset="0"/>
              </a:rPr>
              <a:t>4 bits (0010) </a:t>
            </a:r>
            <a:r>
              <a:rPr lang="ro-RO" altLang="en-US" sz="2400" i="1" dirty="0">
                <a:latin typeface="Times New Roman" panose="02020603050405020304" pitchFamily="18" charset="0"/>
              </a:rPr>
              <a:t>arată lungimea antetului,</a:t>
            </a:r>
            <a:r>
              <a:rPr lang="en-US" altLang="en-US" sz="2400" i="1" dirty="0">
                <a:latin typeface="Times New Roman" panose="02020603050405020304" pitchFamily="18" charset="0"/>
              </a:rPr>
              <a:t> </a:t>
            </a:r>
            <a:r>
              <a:rPr lang="ro-RO" altLang="en-US" sz="2400" i="1" dirty="0">
                <a:latin typeface="Times New Roman" panose="02020603050405020304" pitchFamily="18" charset="0"/>
              </a:rPr>
              <a:t>adică </a:t>
            </a:r>
            <a:r>
              <a:rPr lang="en-US" altLang="en-US" sz="2400" i="1" dirty="0">
                <a:latin typeface="Times New Roman" panose="02020603050405020304" pitchFamily="18" charset="0"/>
              </a:rPr>
              <a:t>(2 × </a:t>
            </a:r>
            <a:r>
              <a:rPr lang="ro-RO" altLang="en-US" sz="2400" i="1" dirty="0">
                <a:latin typeface="Times New Roman" panose="02020603050405020304" pitchFamily="18" charset="0"/>
              </a:rPr>
              <a:t>4</a:t>
            </a:r>
            <a:r>
              <a:rPr lang="en-US" altLang="en-US" sz="2400" i="1" dirty="0">
                <a:latin typeface="Times New Roman" panose="02020603050405020304" pitchFamily="18" charset="0"/>
              </a:rPr>
              <a:t> =</a:t>
            </a:r>
            <a:r>
              <a:rPr lang="ro-RO" altLang="en-US" sz="2400" i="1" dirty="0">
                <a:latin typeface="Times New Roman" panose="02020603050405020304" pitchFamily="18" charset="0"/>
              </a:rPr>
              <a:t>8</a:t>
            </a:r>
            <a:r>
              <a:rPr lang="en-US" altLang="en-US" sz="2400" i="1" dirty="0">
                <a:latin typeface="Times New Roman" panose="02020603050405020304" pitchFamily="18" charset="0"/>
              </a:rPr>
              <a:t>), </a:t>
            </a:r>
            <a:r>
              <a:rPr lang="ro-RO" altLang="en-US" sz="2400" i="1" dirty="0">
                <a:latin typeface="Times New Roman" panose="02020603050405020304" pitchFamily="18" charset="0"/>
              </a:rPr>
              <a:t>ceeace este greșit</a:t>
            </a:r>
            <a:r>
              <a:rPr lang="en-US" altLang="en-US" sz="2400" i="1" dirty="0">
                <a:latin typeface="Times New Roman" panose="02020603050405020304" pitchFamily="18" charset="0"/>
              </a:rPr>
              <a:t>. </a:t>
            </a:r>
            <a:r>
              <a:rPr lang="ro-RO" altLang="en-US" sz="2400" i="1" dirty="0">
                <a:latin typeface="Times New Roman" panose="02020603050405020304" pitchFamily="18" charset="0"/>
              </a:rPr>
              <a:t>Numărul minim de octeți în antet trebuie să fie </a:t>
            </a:r>
            <a:r>
              <a:rPr lang="en-US" altLang="en-US" sz="2400" i="1" dirty="0">
                <a:latin typeface="Times New Roman" panose="02020603050405020304" pitchFamily="18" charset="0"/>
              </a:rPr>
              <a:t>20. </a:t>
            </a:r>
            <a:r>
              <a:rPr lang="ro-RO" altLang="en-US" sz="2400" i="1" dirty="0">
                <a:latin typeface="Times New Roman" panose="02020603050405020304" pitchFamily="18" charset="0"/>
              </a:rPr>
              <a:t>Rezultă că pachetul a fost deteriorat în timpul transmisiei. </a:t>
            </a:r>
            <a:endParaRPr lang="en-US" altLang="en-US" sz="2400" i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1">
            <a:extLst>
              <a:ext uri="{FF2B5EF4-FFF2-40B4-BE49-F238E27FC236}">
                <a16:creationId xmlns:a16="http://schemas.microsoft.com/office/drawing/2014/main" id="{2E935154-B715-44F4-B4B3-90D0ABF40D4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TCP/IP Protocol Suite</a:t>
            </a:r>
          </a:p>
        </p:txBody>
      </p:sp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418F54CF-6D33-477D-B457-1C5AEB564C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94D06AA-760B-4181-AB85-8141DE3F5B1E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535554" name="Rectangle 2">
            <a:extLst>
              <a:ext uri="{FF2B5EF4-FFF2-40B4-BE49-F238E27FC236}">
                <a16:creationId xmlns:a16="http://schemas.microsoft.com/office/drawing/2014/main" id="{2107207B-53D2-4D1D-B7B9-3923CB1BA1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113" y="1447800"/>
            <a:ext cx="81534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ro-RO" altLang="en-US" sz="2400" i="1" dirty="0">
                <a:latin typeface="Times New Roman" panose="02020603050405020304" pitchFamily="18" charset="0"/>
              </a:rPr>
              <a:t>La recepție sosește un pachet</a:t>
            </a:r>
            <a:r>
              <a:rPr lang="en-US" altLang="en-US" sz="2400" i="1" dirty="0">
                <a:latin typeface="Times New Roman" panose="02020603050405020304" pitchFamily="18" charset="0"/>
              </a:rPr>
              <a:t>, </a:t>
            </a:r>
            <a:r>
              <a:rPr lang="ro-RO" altLang="en-US" sz="2400" i="1" dirty="0">
                <a:latin typeface="Times New Roman" panose="02020603050405020304" pitchFamily="18" charset="0"/>
              </a:rPr>
              <a:t>cu valoarea câmpului </a:t>
            </a:r>
            <a:r>
              <a:rPr lang="en-US" altLang="en-US" sz="2400" i="1" dirty="0">
                <a:latin typeface="Times New Roman" panose="02020603050405020304" pitchFamily="18" charset="0"/>
              </a:rPr>
              <a:t>HLEN 1000 </a:t>
            </a:r>
            <a:r>
              <a:rPr lang="ro-RO" altLang="en-US" sz="2400" i="1" dirty="0">
                <a:latin typeface="Times New Roman" panose="02020603050405020304" pitchFamily="18" charset="0"/>
              </a:rPr>
              <a:t>î</a:t>
            </a:r>
            <a:r>
              <a:rPr lang="en-US" altLang="en-US" sz="2400" i="1" dirty="0">
                <a:latin typeface="Times New Roman" panose="02020603050405020304" pitchFamily="18" charset="0"/>
              </a:rPr>
              <a:t>n </a:t>
            </a:r>
            <a:r>
              <a:rPr lang="en-US" altLang="en-US" sz="2400" i="1" dirty="0" err="1">
                <a:latin typeface="Times New Roman" panose="02020603050405020304" pitchFamily="18" charset="0"/>
              </a:rPr>
              <a:t>bina</a:t>
            </a:r>
            <a:r>
              <a:rPr lang="ro-RO" altLang="en-US" sz="2400" i="1" dirty="0">
                <a:latin typeface="Times New Roman" panose="02020603050405020304" pitchFamily="18" charset="0"/>
              </a:rPr>
              <a:t>r</a:t>
            </a:r>
            <a:r>
              <a:rPr lang="en-US" altLang="en-US" sz="2400" i="1" dirty="0">
                <a:latin typeface="Times New Roman" panose="02020603050405020304" pitchFamily="18" charset="0"/>
              </a:rPr>
              <a:t>. </a:t>
            </a:r>
            <a:r>
              <a:rPr lang="ro-RO" altLang="en-US" sz="2400" i="1" dirty="0">
                <a:latin typeface="Times New Roman" panose="02020603050405020304" pitchFamily="18" charset="0"/>
              </a:rPr>
              <a:t>Câți octeți </a:t>
            </a:r>
            <a:r>
              <a:rPr lang="en-US" altLang="en-US" sz="2400" i="1" dirty="0">
                <a:latin typeface="Times New Roman" panose="02020603050405020304" pitchFamily="18" charset="0"/>
              </a:rPr>
              <a:t>are </a:t>
            </a:r>
            <a:r>
              <a:rPr lang="ro-RO" altLang="en-US" sz="2400" i="1" dirty="0">
                <a:latin typeface="Times New Roman" panose="02020603050405020304" pitchFamily="18" charset="0"/>
              </a:rPr>
              <a:t>câmpul </a:t>
            </a:r>
            <a:r>
              <a:rPr lang="ro-RO" altLang="en-US" sz="2400" b="0" i="1" dirty="0">
                <a:latin typeface="Times New Roman" panose="02020603050405020304" pitchFamily="18" charset="0"/>
              </a:rPr>
              <a:t>Option</a:t>
            </a:r>
            <a:r>
              <a:rPr lang="ro-RO" altLang="en-US" sz="2400" i="1" dirty="0">
                <a:latin typeface="Times New Roman" panose="02020603050405020304" pitchFamily="18" charset="0"/>
              </a:rPr>
              <a:t> din acest </a:t>
            </a:r>
            <a:r>
              <a:rPr lang="en-US" altLang="en-US" sz="2400" i="1" dirty="0">
                <a:latin typeface="Times New Roman" panose="02020603050405020304" pitchFamily="18" charset="0"/>
              </a:rPr>
              <a:t>packet?</a:t>
            </a:r>
          </a:p>
        </p:txBody>
      </p:sp>
      <p:sp>
        <p:nvSpPr>
          <p:cNvPr id="535555" name="Text Box 3">
            <a:extLst>
              <a:ext uri="{FF2B5EF4-FFF2-40B4-BE49-F238E27FC236}">
                <a16:creationId xmlns:a16="http://schemas.microsoft.com/office/drawing/2014/main" id="{39522F31-1EA3-4911-8C36-67474C2277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381000"/>
            <a:ext cx="2209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400" i="1">
                <a:solidFill>
                  <a:schemeClr val="folHlink"/>
                </a:solidFill>
                <a:latin typeface="Algerian" panose="04020705040A02060702" pitchFamily="82" charset="0"/>
              </a:rPr>
              <a:t>Example</a:t>
            </a:r>
            <a:r>
              <a:rPr lang="en-US" altLang="en-US" sz="2800" i="1">
                <a:solidFill>
                  <a:schemeClr val="folHlink"/>
                </a:solidFill>
                <a:latin typeface="Algerian" panose="04020705040A02060702" pitchFamily="82" charset="0"/>
              </a:rPr>
              <a:t> 2</a:t>
            </a:r>
          </a:p>
        </p:txBody>
      </p:sp>
      <p:sp>
        <p:nvSpPr>
          <p:cNvPr id="535556" name="Rectangle 4">
            <a:extLst>
              <a:ext uri="{FF2B5EF4-FFF2-40B4-BE49-F238E27FC236}">
                <a16:creationId xmlns:a16="http://schemas.microsoft.com/office/drawing/2014/main" id="{EC45E8BF-B9C6-4E69-904E-5443260EE6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52400"/>
            <a:ext cx="609600" cy="1066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5558" name="Rectangle 6">
            <a:extLst>
              <a:ext uri="{FF2B5EF4-FFF2-40B4-BE49-F238E27FC236}">
                <a16:creationId xmlns:a16="http://schemas.microsoft.com/office/drawing/2014/main" id="{3D24BF0C-0CC6-4D94-BCF6-1687A0E438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3124200"/>
            <a:ext cx="815340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en-US" sz="2400" i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Solution</a:t>
            </a:r>
            <a:br>
              <a:rPr lang="en-US" altLang="en-US" sz="2400" i="1" dirty="0">
                <a:latin typeface="Times New Roman" panose="02020603050405020304" pitchFamily="18" charset="0"/>
              </a:rPr>
            </a:br>
            <a:r>
              <a:rPr lang="ro-RO" altLang="en-US" sz="2400" i="1" dirty="0">
                <a:latin typeface="Times New Roman" panose="02020603050405020304" pitchFamily="18" charset="0"/>
              </a:rPr>
              <a:t>Dacă</a:t>
            </a:r>
            <a:r>
              <a:rPr lang="en-US" altLang="en-US" sz="2400" i="1" dirty="0">
                <a:latin typeface="Times New Roman" panose="02020603050405020304" pitchFamily="18" charset="0"/>
              </a:rPr>
              <a:t> HLEN </a:t>
            </a:r>
            <a:r>
              <a:rPr lang="ro-RO" altLang="en-US" sz="2400" i="1" dirty="0">
                <a:latin typeface="Times New Roman" panose="02020603050405020304" pitchFamily="18" charset="0"/>
              </a:rPr>
              <a:t>este </a:t>
            </a:r>
            <a:r>
              <a:rPr lang="en-US" altLang="en-US" sz="2400" i="1" dirty="0">
                <a:latin typeface="Times New Roman" panose="02020603050405020304" pitchFamily="18" charset="0"/>
              </a:rPr>
              <a:t>8, </a:t>
            </a:r>
            <a:r>
              <a:rPr lang="ro-RO" altLang="en-US" sz="2400" i="1" dirty="0">
                <a:latin typeface="Times New Roman" panose="02020603050405020304" pitchFamily="18" charset="0"/>
              </a:rPr>
              <a:t>înseamnă că numărul total de </a:t>
            </a:r>
            <a:r>
              <a:rPr lang="en-US" altLang="en-US" sz="2400" i="1" dirty="0">
                <a:latin typeface="Times New Roman" panose="02020603050405020304" pitchFamily="18" charset="0"/>
              </a:rPr>
              <a:t>bytes </a:t>
            </a:r>
            <a:r>
              <a:rPr lang="ro-RO" altLang="en-US" sz="2400" i="1" dirty="0">
                <a:latin typeface="Times New Roman" panose="02020603050405020304" pitchFamily="18" charset="0"/>
              </a:rPr>
              <a:t>î</a:t>
            </a:r>
            <a:r>
              <a:rPr lang="en-US" altLang="en-US" sz="2400" i="1" dirty="0">
                <a:latin typeface="Times New Roman" panose="02020603050405020304" pitchFamily="18" charset="0"/>
              </a:rPr>
              <a:t>n header 8 × 4 </a:t>
            </a:r>
            <a:r>
              <a:rPr lang="ro-RO" altLang="en-US" sz="2400" i="1" dirty="0">
                <a:latin typeface="Times New Roman" panose="02020603050405020304" pitchFamily="18" charset="0"/>
              </a:rPr>
              <a:t>=</a:t>
            </a:r>
            <a:r>
              <a:rPr lang="en-US" altLang="en-US" sz="2400" i="1" dirty="0">
                <a:latin typeface="Times New Roman" panose="02020603050405020304" pitchFamily="18" charset="0"/>
              </a:rPr>
              <a:t> 32 bytes. </a:t>
            </a:r>
            <a:r>
              <a:rPr lang="ro-RO" altLang="en-US" sz="2400" i="1" dirty="0">
                <a:latin typeface="Times New Roman" panose="02020603050405020304" pitchFamily="18" charset="0"/>
              </a:rPr>
              <a:t>Primii 20 sunt antetul de bază</a:t>
            </a:r>
            <a:r>
              <a:rPr lang="en-US" altLang="en-US" sz="2400" i="1" dirty="0">
                <a:latin typeface="Times New Roman" panose="02020603050405020304" pitchFamily="18" charset="0"/>
              </a:rPr>
              <a:t>, </a:t>
            </a:r>
            <a:r>
              <a:rPr lang="ro-RO" altLang="en-US" sz="2400" i="1" dirty="0">
                <a:latin typeface="Times New Roman" panose="02020603050405020304" pitchFamily="18" charset="0"/>
              </a:rPr>
              <a:t>deci câmpul</a:t>
            </a:r>
            <a:r>
              <a:rPr lang="ro-RO" altLang="en-US" sz="2400" b="0" i="1" dirty="0">
                <a:latin typeface="Times New Roman" panose="02020603050405020304" pitchFamily="18" charset="0"/>
              </a:rPr>
              <a:t> Option </a:t>
            </a:r>
            <a:r>
              <a:rPr lang="ro-RO" altLang="en-US" sz="2400" i="1" dirty="0">
                <a:latin typeface="Times New Roman" panose="02020603050405020304" pitchFamily="18" charset="0"/>
              </a:rPr>
              <a:t>are următorii </a:t>
            </a:r>
            <a:r>
              <a:rPr lang="en-US" altLang="en-US" sz="2400" i="1" dirty="0">
                <a:solidFill>
                  <a:schemeClr val="hlink"/>
                </a:solidFill>
                <a:latin typeface="Times New Roman" panose="02020603050405020304" pitchFamily="18" charset="0"/>
              </a:rPr>
              <a:t>12</a:t>
            </a:r>
            <a:r>
              <a:rPr lang="en-US" altLang="en-US" sz="2400" i="1" dirty="0">
                <a:latin typeface="Times New Roman" panose="02020603050405020304" pitchFamily="18" charset="0"/>
              </a:rPr>
              <a:t> bytes.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1">
            <a:extLst>
              <a:ext uri="{FF2B5EF4-FFF2-40B4-BE49-F238E27FC236}">
                <a16:creationId xmlns:a16="http://schemas.microsoft.com/office/drawing/2014/main" id="{7E81409A-7711-4500-9D0F-74C36B29ADF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TCP/IP Protocol Suite</a:t>
            </a:r>
          </a:p>
        </p:txBody>
      </p:sp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4D3614C3-9D3C-430F-8977-774CE40BD27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F0938C-3F95-4DE8-AC8B-21D7EB68BF66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536578" name="Rectangle 2">
            <a:extLst>
              <a:ext uri="{FF2B5EF4-FFF2-40B4-BE49-F238E27FC236}">
                <a16:creationId xmlns:a16="http://schemas.microsoft.com/office/drawing/2014/main" id="{289684C7-666E-46D9-A6A0-753D7EBAB0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113" y="1447800"/>
            <a:ext cx="81534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o-RO" altLang="en-US" sz="2400" i="1" dirty="0">
                <a:latin typeface="Times New Roman" panose="02020603050405020304" pitchFamily="18" charset="0"/>
              </a:rPr>
              <a:t>Într-un pachet IP</a:t>
            </a:r>
            <a:r>
              <a:rPr lang="en-US" altLang="en-US" sz="2400" i="1" dirty="0">
                <a:latin typeface="Times New Roman" panose="02020603050405020304" pitchFamily="18" charset="0"/>
              </a:rPr>
              <a:t>, </a:t>
            </a:r>
            <a:r>
              <a:rPr lang="ro-RO" altLang="en-US" sz="2400" i="1" dirty="0">
                <a:latin typeface="Times New Roman" panose="02020603050405020304" pitchFamily="18" charset="0"/>
              </a:rPr>
              <a:t>valoarea </a:t>
            </a:r>
            <a:r>
              <a:rPr lang="en-US" altLang="en-US" sz="2400" i="1" dirty="0">
                <a:latin typeface="Times New Roman" panose="02020603050405020304" pitchFamily="18" charset="0"/>
              </a:rPr>
              <a:t>HLEN </a:t>
            </a:r>
            <a:r>
              <a:rPr lang="ro-RO" altLang="en-US" sz="2400" i="1" dirty="0">
                <a:latin typeface="Times New Roman" panose="02020603050405020304" pitchFamily="18" charset="0"/>
              </a:rPr>
              <a:t>este</a:t>
            </a:r>
            <a:r>
              <a:rPr lang="en-US" altLang="en-US" sz="2400" i="1" dirty="0">
                <a:latin typeface="Times New Roman" panose="02020603050405020304" pitchFamily="18" charset="0"/>
              </a:rPr>
              <a:t> 5</a:t>
            </a:r>
            <a:r>
              <a:rPr lang="en-US" altLang="en-US" sz="2400" i="1" baseline="-25000" dirty="0">
                <a:latin typeface="Times New Roman" panose="02020603050405020304" pitchFamily="18" charset="0"/>
              </a:rPr>
              <a:t>16</a:t>
            </a:r>
            <a:r>
              <a:rPr lang="ro-RO" altLang="en-US" sz="2400" i="1" baseline="-25000" dirty="0">
                <a:latin typeface="Times New Roman" panose="02020603050405020304" pitchFamily="18" charset="0"/>
              </a:rPr>
              <a:t> </a:t>
            </a:r>
            <a:r>
              <a:rPr lang="ro-RO" altLang="en-US" sz="2400" i="1" dirty="0">
                <a:latin typeface="Times New Roman" panose="02020603050405020304" pitchFamily="18" charset="0"/>
              </a:rPr>
              <a:t>  și valoarea </a:t>
            </a:r>
            <a:r>
              <a:rPr lang="en-US" altLang="en-US" sz="2400" i="1" dirty="0">
                <a:latin typeface="Times New Roman" panose="02020603050405020304" pitchFamily="18" charset="0"/>
              </a:rPr>
              <a:t>total length </a:t>
            </a:r>
            <a:r>
              <a:rPr lang="ro-RO" altLang="en-US" sz="2400" i="1" dirty="0">
                <a:latin typeface="Times New Roman" panose="02020603050405020304" pitchFamily="18" charset="0"/>
              </a:rPr>
              <a:t>este </a:t>
            </a:r>
            <a:r>
              <a:rPr lang="en-US" altLang="en-US" sz="2400" i="1" dirty="0">
                <a:latin typeface="Times New Roman" panose="02020603050405020304" pitchFamily="18" charset="0"/>
              </a:rPr>
              <a:t>0028</a:t>
            </a:r>
            <a:r>
              <a:rPr lang="en-US" altLang="en-US" sz="2400" i="1" baseline="-25000" dirty="0">
                <a:latin typeface="Times New Roman" panose="02020603050405020304" pitchFamily="18" charset="0"/>
              </a:rPr>
              <a:t>16 </a:t>
            </a:r>
            <a:r>
              <a:rPr lang="en-US" altLang="en-US" sz="2400" i="1" dirty="0">
                <a:latin typeface="Times New Roman" panose="02020603050405020304" pitchFamily="18" charset="0"/>
              </a:rPr>
              <a:t>.</a:t>
            </a:r>
            <a:r>
              <a:rPr lang="ro-RO" altLang="en-US" sz="2400" i="1" dirty="0">
                <a:latin typeface="Times New Roman" panose="02020603050405020304" pitchFamily="18" charset="0"/>
              </a:rPr>
              <a:t> </a:t>
            </a:r>
            <a:r>
              <a:rPr lang="en-US" altLang="en-US" sz="2400" i="1" dirty="0">
                <a:latin typeface="Times New Roman" panose="02020603050405020304" pitchFamily="18" charset="0"/>
              </a:rPr>
              <a:t> </a:t>
            </a:r>
            <a:r>
              <a:rPr lang="ro-RO" altLang="en-US" sz="2400" i="1" dirty="0">
                <a:latin typeface="Times New Roman" panose="02020603050405020304" pitchFamily="18" charset="0"/>
              </a:rPr>
              <a:t>Câți </a:t>
            </a:r>
            <a:r>
              <a:rPr lang="en-US" altLang="en-US" sz="2400" i="1" dirty="0">
                <a:latin typeface="Times New Roman" panose="02020603050405020304" pitchFamily="18" charset="0"/>
              </a:rPr>
              <a:t>bytes </a:t>
            </a:r>
            <a:r>
              <a:rPr lang="ro-RO" altLang="en-US" sz="2400" i="1" dirty="0">
                <a:latin typeface="Times New Roman" panose="02020603050405020304" pitchFamily="18" charset="0"/>
              </a:rPr>
              <a:t>de </a:t>
            </a:r>
            <a:r>
              <a:rPr lang="en-US" altLang="en-US" sz="2400" i="1" dirty="0">
                <a:latin typeface="Times New Roman" panose="02020603050405020304" pitchFamily="18" charset="0"/>
              </a:rPr>
              <a:t>d</a:t>
            </a:r>
            <a:r>
              <a:rPr lang="ro-RO" altLang="en-US" sz="2400" i="1" dirty="0">
                <a:latin typeface="Times New Roman" panose="02020603050405020304" pitchFamily="18" charset="0"/>
              </a:rPr>
              <a:t>ate</a:t>
            </a:r>
            <a:r>
              <a:rPr lang="en-US" altLang="en-US" sz="2400" i="1" dirty="0">
                <a:latin typeface="Times New Roman" panose="02020603050405020304" pitchFamily="18" charset="0"/>
              </a:rPr>
              <a:t> </a:t>
            </a:r>
            <a:r>
              <a:rPr lang="ro-RO" altLang="en-US" sz="2400" i="1" dirty="0">
                <a:latin typeface="Times New Roman" panose="02020603050405020304" pitchFamily="18" charset="0"/>
              </a:rPr>
              <a:t>conține pachetul</a:t>
            </a:r>
            <a:r>
              <a:rPr lang="en-US" altLang="en-US" sz="2400" i="1" dirty="0">
                <a:latin typeface="Times New Roman" panose="02020603050405020304" pitchFamily="18" charset="0"/>
              </a:rPr>
              <a:t>?</a:t>
            </a:r>
          </a:p>
        </p:txBody>
      </p:sp>
      <p:sp>
        <p:nvSpPr>
          <p:cNvPr id="536579" name="Text Box 3">
            <a:extLst>
              <a:ext uri="{FF2B5EF4-FFF2-40B4-BE49-F238E27FC236}">
                <a16:creationId xmlns:a16="http://schemas.microsoft.com/office/drawing/2014/main" id="{4C624FB9-6E9A-48D3-9A8C-4496A96EE2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381000"/>
            <a:ext cx="2209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400" i="1">
                <a:solidFill>
                  <a:schemeClr val="folHlink"/>
                </a:solidFill>
                <a:latin typeface="Algerian" panose="04020705040A02060702" pitchFamily="82" charset="0"/>
              </a:rPr>
              <a:t>Example</a:t>
            </a:r>
            <a:r>
              <a:rPr lang="en-US" altLang="en-US" sz="2800" i="1">
                <a:solidFill>
                  <a:schemeClr val="folHlink"/>
                </a:solidFill>
                <a:latin typeface="Algerian" panose="04020705040A02060702" pitchFamily="82" charset="0"/>
              </a:rPr>
              <a:t> 3</a:t>
            </a:r>
          </a:p>
        </p:txBody>
      </p:sp>
      <p:sp>
        <p:nvSpPr>
          <p:cNvPr id="536580" name="Rectangle 4">
            <a:extLst>
              <a:ext uri="{FF2B5EF4-FFF2-40B4-BE49-F238E27FC236}">
                <a16:creationId xmlns:a16="http://schemas.microsoft.com/office/drawing/2014/main" id="{3C408BDF-4076-4519-92F1-9D3820272A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52400"/>
            <a:ext cx="609600" cy="1066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6582" name="Rectangle 6">
            <a:extLst>
              <a:ext uri="{FF2B5EF4-FFF2-40B4-BE49-F238E27FC236}">
                <a16:creationId xmlns:a16="http://schemas.microsoft.com/office/drawing/2014/main" id="{094E626C-CF83-4CE4-847F-C341AA6B38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113" y="3124200"/>
            <a:ext cx="8153400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en-US" sz="2400" i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Solution</a:t>
            </a:r>
            <a:br>
              <a:rPr lang="en-US" altLang="en-US" sz="2400" i="1" dirty="0">
                <a:latin typeface="Times New Roman" panose="02020603050405020304" pitchFamily="18" charset="0"/>
              </a:rPr>
            </a:br>
            <a:r>
              <a:rPr lang="ro-RO" altLang="en-US" sz="2400" i="1" dirty="0">
                <a:latin typeface="Times New Roman" panose="02020603050405020304" pitchFamily="18" charset="0"/>
              </a:rPr>
              <a:t>Valorea</a:t>
            </a:r>
            <a:r>
              <a:rPr lang="en-US" altLang="en-US" sz="2400" i="1" dirty="0">
                <a:latin typeface="Times New Roman" panose="02020603050405020304" pitchFamily="18" charset="0"/>
              </a:rPr>
              <a:t> HLEN </a:t>
            </a:r>
            <a:r>
              <a:rPr lang="ro-RO" altLang="en-US" sz="2400" i="1" dirty="0">
                <a:latin typeface="Times New Roman" panose="02020603050405020304" pitchFamily="18" charset="0"/>
              </a:rPr>
              <a:t>este </a:t>
            </a:r>
            <a:r>
              <a:rPr lang="en-US" altLang="en-US" sz="2400" i="1" dirty="0">
                <a:latin typeface="Times New Roman" panose="02020603050405020304" pitchFamily="18" charset="0"/>
              </a:rPr>
              <a:t>5, </a:t>
            </a:r>
            <a:r>
              <a:rPr lang="ro-RO" altLang="en-US" sz="2400" i="1" dirty="0">
                <a:latin typeface="Times New Roman" panose="02020603050405020304" pitchFamily="18" charset="0"/>
              </a:rPr>
              <a:t>ceeace înseamnă că numărul total de </a:t>
            </a:r>
            <a:r>
              <a:rPr lang="en-US" altLang="en-US" sz="2400" i="1" dirty="0">
                <a:latin typeface="Times New Roman" panose="02020603050405020304" pitchFamily="18" charset="0"/>
              </a:rPr>
              <a:t>bytes in header </a:t>
            </a:r>
            <a:r>
              <a:rPr lang="ro-RO" altLang="en-US" sz="2400" i="1" dirty="0">
                <a:latin typeface="Times New Roman" panose="02020603050405020304" pitchFamily="18" charset="0"/>
              </a:rPr>
              <a:t>este</a:t>
            </a:r>
            <a:r>
              <a:rPr lang="en-US" altLang="en-US" sz="2400" i="1" dirty="0">
                <a:latin typeface="Times New Roman" panose="02020603050405020304" pitchFamily="18" charset="0"/>
              </a:rPr>
              <a:t> 5 × 4 or 20 (n</a:t>
            </a:r>
            <a:r>
              <a:rPr lang="ro-RO" altLang="en-US" sz="2400" i="1" dirty="0">
                <a:latin typeface="Times New Roman" panose="02020603050405020304" pitchFamily="18" charset="0"/>
              </a:rPr>
              <a:t>u există</a:t>
            </a:r>
            <a:r>
              <a:rPr lang="en-US" altLang="en-US" sz="2400" i="1" dirty="0">
                <a:latin typeface="Times New Roman" panose="02020603050405020304" pitchFamily="18" charset="0"/>
              </a:rPr>
              <a:t> op</a:t>
            </a:r>
            <a:r>
              <a:rPr lang="ro-RO" altLang="en-US" sz="2400" i="1" dirty="0">
                <a:latin typeface="Times New Roman" panose="02020603050405020304" pitchFamily="18" charset="0"/>
              </a:rPr>
              <a:t>ț</a:t>
            </a:r>
            <a:r>
              <a:rPr lang="en-US" altLang="en-US" sz="2400" i="1" dirty="0" err="1">
                <a:latin typeface="Times New Roman" panose="02020603050405020304" pitchFamily="18" charset="0"/>
              </a:rPr>
              <a:t>i</a:t>
            </a:r>
            <a:r>
              <a:rPr lang="ro-RO" altLang="en-US" sz="2400" i="1" dirty="0">
                <a:latin typeface="Times New Roman" panose="02020603050405020304" pitchFamily="18" charset="0"/>
              </a:rPr>
              <a:t>uni</a:t>
            </a:r>
            <a:r>
              <a:rPr lang="en-US" altLang="en-US" sz="2400" i="1" dirty="0">
                <a:latin typeface="Times New Roman" panose="02020603050405020304" pitchFamily="18" charset="0"/>
              </a:rPr>
              <a:t>). </a:t>
            </a:r>
            <a:r>
              <a:rPr lang="ro-RO" altLang="en-US" sz="2400" i="1" dirty="0">
                <a:latin typeface="Times New Roman" panose="02020603050405020304" pitchFamily="18" charset="0"/>
              </a:rPr>
              <a:t>Lungimea totală fiind </a:t>
            </a:r>
            <a:r>
              <a:rPr lang="en-US" altLang="en-US" sz="2400" i="1" dirty="0">
                <a:latin typeface="Times New Roman" panose="02020603050405020304" pitchFamily="18" charset="0"/>
              </a:rPr>
              <a:t>40 bytes, </a:t>
            </a:r>
            <a:r>
              <a:rPr lang="ro-RO" altLang="en-US" sz="2400" i="1" dirty="0">
                <a:latin typeface="Times New Roman" panose="02020603050405020304" pitchFamily="18" charset="0"/>
              </a:rPr>
              <a:t>rezultă că </a:t>
            </a:r>
            <a:r>
              <a:rPr lang="en-US" altLang="en-US" sz="2400" i="1" dirty="0" err="1">
                <a:latin typeface="Times New Roman" panose="02020603050405020304" pitchFamily="18" charset="0"/>
              </a:rPr>
              <a:t>pac</a:t>
            </a:r>
            <a:r>
              <a:rPr lang="ro-RO" altLang="en-US" sz="2400" i="1" dirty="0">
                <a:latin typeface="Times New Roman" panose="02020603050405020304" pitchFamily="18" charset="0"/>
              </a:rPr>
              <a:t>h</a:t>
            </a:r>
            <a:r>
              <a:rPr lang="en-US" altLang="en-US" sz="2400" i="1" dirty="0">
                <a:latin typeface="Times New Roman" panose="02020603050405020304" pitchFamily="18" charset="0"/>
              </a:rPr>
              <a:t>et</a:t>
            </a:r>
            <a:r>
              <a:rPr lang="ro-RO" altLang="en-US" sz="2400" i="1" dirty="0">
                <a:latin typeface="Times New Roman" panose="02020603050405020304" pitchFamily="18" charset="0"/>
              </a:rPr>
              <a:t>ul</a:t>
            </a:r>
            <a:r>
              <a:rPr lang="en-US" altLang="en-US" sz="2400" i="1" dirty="0">
                <a:latin typeface="Times New Roman" panose="02020603050405020304" pitchFamily="18" charset="0"/>
              </a:rPr>
              <a:t> </a:t>
            </a:r>
            <a:r>
              <a:rPr lang="ro-RO" altLang="en-US" sz="2400" i="1" dirty="0">
                <a:latin typeface="Times New Roman" panose="02020603050405020304" pitchFamily="18" charset="0"/>
              </a:rPr>
              <a:t>poartă </a:t>
            </a:r>
            <a:r>
              <a:rPr lang="en-US" altLang="en-US" sz="2400" i="1" dirty="0">
                <a:solidFill>
                  <a:schemeClr val="hlink"/>
                </a:solidFill>
                <a:latin typeface="Times New Roman" panose="02020603050405020304" pitchFamily="18" charset="0"/>
              </a:rPr>
              <a:t>20</a:t>
            </a:r>
            <a:r>
              <a:rPr lang="en-US" altLang="en-US" sz="2400" i="1" dirty="0">
                <a:latin typeface="Times New Roman" panose="02020603050405020304" pitchFamily="18" charset="0"/>
              </a:rPr>
              <a:t> bytes </a:t>
            </a:r>
            <a:r>
              <a:rPr lang="ro-RO" altLang="en-US" sz="2400" i="1" dirty="0">
                <a:latin typeface="Times New Roman" panose="02020603050405020304" pitchFamily="18" charset="0"/>
              </a:rPr>
              <a:t>de</a:t>
            </a:r>
            <a:r>
              <a:rPr lang="en-US" altLang="en-US" sz="2400" i="1" dirty="0">
                <a:latin typeface="Times New Roman" panose="02020603050405020304" pitchFamily="18" charset="0"/>
              </a:rPr>
              <a:t> </a:t>
            </a:r>
            <a:r>
              <a:rPr lang="en-US" altLang="en-US" sz="2400" i="1" dirty="0" err="1">
                <a:latin typeface="Times New Roman" panose="02020603050405020304" pitchFamily="18" charset="0"/>
              </a:rPr>
              <a:t>dat</a:t>
            </a:r>
            <a:r>
              <a:rPr lang="ro-RO" altLang="en-US" sz="2400" i="1" dirty="0">
                <a:latin typeface="Times New Roman" panose="02020603050405020304" pitchFamily="18" charset="0"/>
              </a:rPr>
              <a:t>e</a:t>
            </a:r>
            <a:r>
              <a:rPr lang="en-US" altLang="en-US" sz="2400" i="1" dirty="0">
                <a:latin typeface="Times New Roman" panose="02020603050405020304" pitchFamily="18" charset="0"/>
              </a:rPr>
              <a:t> (40 − 20).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1">
            <a:extLst>
              <a:ext uri="{FF2B5EF4-FFF2-40B4-BE49-F238E27FC236}">
                <a16:creationId xmlns:a16="http://schemas.microsoft.com/office/drawing/2014/main" id="{D3FE0488-290D-431B-B074-AF7315F19DB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TCP/IP Protocol Suite</a:t>
            </a:r>
          </a:p>
        </p:txBody>
      </p:sp>
      <p:sp>
        <p:nvSpPr>
          <p:cNvPr id="10" name="Slide Number Placeholder 2">
            <a:extLst>
              <a:ext uri="{FF2B5EF4-FFF2-40B4-BE49-F238E27FC236}">
                <a16:creationId xmlns:a16="http://schemas.microsoft.com/office/drawing/2014/main" id="{0547DF41-CBD2-4B23-89D9-183B8F49973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231990-8F13-4304-93CB-B8D5668E4F25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537602" name="Rectangle 2">
            <a:extLst>
              <a:ext uri="{FF2B5EF4-FFF2-40B4-BE49-F238E27FC236}">
                <a16:creationId xmlns:a16="http://schemas.microsoft.com/office/drawing/2014/main" id="{A02E28FD-6923-46FC-8933-83B2EB0480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113" y="1311275"/>
            <a:ext cx="81534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ro-RO" altLang="en-US" sz="2400" i="1" dirty="0">
                <a:latin typeface="Times New Roman" panose="02020603050405020304" pitchFamily="18" charset="0"/>
              </a:rPr>
              <a:t>Un pachet IP sosit are primele cifre </a:t>
            </a:r>
            <a:r>
              <a:rPr lang="en-US" altLang="en-US" sz="2400" i="1" dirty="0" err="1">
                <a:latin typeface="Times New Roman" panose="02020603050405020304" pitchFamily="18" charset="0"/>
              </a:rPr>
              <a:t>hexa</a:t>
            </a:r>
            <a:r>
              <a:rPr lang="ro-RO" altLang="en-US" sz="2400" i="1" dirty="0">
                <a:latin typeface="Times New Roman" panose="02020603050405020304" pitchFamily="18" charset="0"/>
              </a:rPr>
              <a:t>z</a:t>
            </a:r>
            <a:r>
              <a:rPr lang="en-US" altLang="en-US" sz="2400" i="1" dirty="0" err="1">
                <a:latin typeface="Times New Roman" panose="02020603050405020304" pitchFamily="18" charset="0"/>
              </a:rPr>
              <a:t>ecimal</a:t>
            </a:r>
            <a:r>
              <a:rPr lang="ro-RO" altLang="en-US" sz="2400" i="1" dirty="0">
                <a:latin typeface="Times New Roman" panose="02020603050405020304" pitchFamily="18" charset="0"/>
              </a:rPr>
              <a:t>e</a:t>
            </a:r>
            <a:r>
              <a:rPr lang="en-US" altLang="en-US" sz="2400" i="1" dirty="0">
                <a:latin typeface="Times New Roman" panose="02020603050405020304" pitchFamily="18" charset="0"/>
              </a:rPr>
              <a:t> </a:t>
            </a:r>
            <a:r>
              <a:rPr lang="ro-RO" altLang="en-US" sz="2400" i="1" dirty="0">
                <a:latin typeface="Times New Roman" panose="02020603050405020304" pitchFamily="18" charset="0"/>
              </a:rPr>
              <a:t>ca mai jos</a:t>
            </a:r>
            <a:r>
              <a:rPr lang="en-US" altLang="en-US" sz="2400" i="1" dirty="0">
                <a:latin typeface="Times New Roman" panose="02020603050405020304" pitchFamily="18" charset="0"/>
              </a:rPr>
              <a:t>:</a:t>
            </a:r>
          </a:p>
        </p:txBody>
      </p:sp>
      <p:sp>
        <p:nvSpPr>
          <p:cNvPr id="537603" name="Text Box 3">
            <a:extLst>
              <a:ext uri="{FF2B5EF4-FFF2-40B4-BE49-F238E27FC236}">
                <a16:creationId xmlns:a16="http://schemas.microsoft.com/office/drawing/2014/main" id="{DDD84808-EE86-4555-AFEC-C3BC09BA80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381000"/>
            <a:ext cx="2209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400" i="1">
                <a:solidFill>
                  <a:schemeClr val="folHlink"/>
                </a:solidFill>
                <a:latin typeface="Algerian" panose="04020705040A02060702" pitchFamily="82" charset="0"/>
              </a:rPr>
              <a:t>Example</a:t>
            </a:r>
            <a:r>
              <a:rPr lang="en-US" altLang="en-US" sz="2800" i="1">
                <a:solidFill>
                  <a:schemeClr val="folHlink"/>
                </a:solidFill>
                <a:latin typeface="Algerian" panose="04020705040A02060702" pitchFamily="82" charset="0"/>
              </a:rPr>
              <a:t> 4</a:t>
            </a:r>
          </a:p>
        </p:txBody>
      </p:sp>
      <p:sp>
        <p:nvSpPr>
          <p:cNvPr id="537604" name="Rectangle 4">
            <a:extLst>
              <a:ext uri="{FF2B5EF4-FFF2-40B4-BE49-F238E27FC236}">
                <a16:creationId xmlns:a16="http://schemas.microsoft.com/office/drawing/2014/main" id="{57F4D242-D708-4ED4-ADEE-D7C75C9823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52400"/>
            <a:ext cx="609600" cy="1066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7607" name="Rectangle 7">
            <a:extLst>
              <a:ext uri="{FF2B5EF4-FFF2-40B4-BE49-F238E27FC236}">
                <a16:creationId xmlns:a16="http://schemas.microsoft.com/office/drawing/2014/main" id="{38E894E4-7FDC-4C07-B6BE-C8C40E48F0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258" y="1932930"/>
            <a:ext cx="8153400" cy="457200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en-US" sz="2400" i="1" dirty="0">
                <a:latin typeface="Times New Roman" panose="02020603050405020304" pitchFamily="18" charset="0"/>
              </a:rPr>
              <a:t>                                 4500002800010000</a:t>
            </a:r>
            <a:r>
              <a:rPr lang="en-US" altLang="en-US" sz="2400" i="1" dirty="0">
                <a:highlight>
                  <a:srgbClr val="FFFF00"/>
                </a:highlight>
                <a:latin typeface="Times New Roman" panose="02020603050405020304" pitchFamily="18" charset="0"/>
              </a:rPr>
              <a:t>01</a:t>
            </a:r>
            <a:r>
              <a:rPr lang="en-US" altLang="en-US" sz="2400" i="1" dirty="0">
                <a:highlight>
                  <a:srgbClr val="CCFF99"/>
                </a:highlight>
                <a:latin typeface="Times New Roman" panose="02020603050405020304" pitchFamily="18" charset="0"/>
              </a:rPr>
              <a:t>02</a:t>
            </a:r>
            <a:r>
              <a:rPr lang="en-US" altLang="en-US" sz="2400" i="1" dirty="0">
                <a:latin typeface="Times New Roman" panose="02020603050405020304" pitchFamily="18" charset="0"/>
              </a:rPr>
              <a:t> . . .</a:t>
            </a:r>
          </a:p>
        </p:txBody>
      </p:sp>
      <p:sp>
        <p:nvSpPr>
          <p:cNvPr id="537608" name="Rectangle 8">
            <a:extLst>
              <a:ext uri="{FF2B5EF4-FFF2-40B4-BE49-F238E27FC236}">
                <a16:creationId xmlns:a16="http://schemas.microsoft.com/office/drawing/2014/main" id="{615E7EC9-4E1B-4899-900E-43E779C9D0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516390"/>
            <a:ext cx="81534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ro-RO" altLang="en-US" sz="2400" i="1" dirty="0">
                <a:latin typeface="Times New Roman" panose="02020603050405020304" pitchFamily="18" charset="0"/>
              </a:rPr>
              <a:t>Câte salturi poate face acest </a:t>
            </a:r>
            <a:r>
              <a:rPr lang="en-US" altLang="en-US" sz="2400" i="1" dirty="0">
                <a:latin typeface="Times New Roman" panose="02020603050405020304" pitchFamily="18" charset="0"/>
              </a:rPr>
              <a:t>packet </a:t>
            </a:r>
            <a:r>
              <a:rPr lang="ro-RO" altLang="en-US" sz="2400" i="1" dirty="0">
                <a:latin typeface="Times New Roman" panose="02020603050405020304" pitchFamily="18" charset="0"/>
              </a:rPr>
              <a:t>înainte de a fi aruncat</a:t>
            </a:r>
            <a:r>
              <a:rPr lang="en-US" altLang="en-US" sz="2400" i="1" dirty="0">
                <a:latin typeface="Times New Roman" panose="02020603050405020304" pitchFamily="18" charset="0"/>
              </a:rPr>
              <a:t>? </a:t>
            </a:r>
            <a:r>
              <a:rPr lang="ro-RO" altLang="en-US" sz="2400" i="1" dirty="0">
                <a:latin typeface="Times New Roman" panose="02020603050405020304" pitchFamily="18" charset="0"/>
              </a:rPr>
              <a:t>Cărui protocol de nivel superior aparțin datele din pachet</a:t>
            </a:r>
            <a:r>
              <a:rPr lang="en-US" altLang="en-US" sz="2400" i="1" dirty="0">
                <a:latin typeface="Times New Roman" panose="02020603050405020304" pitchFamily="18" charset="0"/>
              </a:rPr>
              <a:t>?</a:t>
            </a:r>
          </a:p>
        </p:txBody>
      </p:sp>
      <p:sp>
        <p:nvSpPr>
          <p:cNvPr id="537609" name="Line 9">
            <a:extLst>
              <a:ext uri="{FF2B5EF4-FFF2-40B4-BE49-F238E27FC236}">
                <a16:creationId xmlns:a16="http://schemas.microsoft.com/office/drawing/2014/main" id="{BF1C0D9D-AA29-4616-80AB-ABEDD4B0B95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133600" y="2161530"/>
            <a:ext cx="6096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7610" name="Rectangle 10">
            <a:extLst>
              <a:ext uri="{FF2B5EF4-FFF2-40B4-BE49-F238E27FC236}">
                <a16:creationId xmlns:a16="http://schemas.microsoft.com/office/drawing/2014/main" id="{975069FC-19DB-40E5-B300-782A8E757C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5468" y="3721432"/>
            <a:ext cx="8153400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en-US" sz="2400" i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Solution</a:t>
            </a:r>
            <a:br>
              <a:rPr lang="en-US" altLang="en-US" sz="2400" i="1" dirty="0">
                <a:latin typeface="Times New Roman" panose="02020603050405020304" pitchFamily="18" charset="0"/>
              </a:rPr>
            </a:br>
            <a:r>
              <a:rPr lang="ro-RO" altLang="en-US" sz="2400" i="1" dirty="0">
                <a:latin typeface="Times New Roman" panose="02020603050405020304" pitchFamily="18" charset="0"/>
              </a:rPr>
              <a:t>Câmpul </a:t>
            </a:r>
            <a:r>
              <a:rPr lang="en-US" altLang="en-US" sz="2400" b="0" i="1" dirty="0">
                <a:highlight>
                  <a:srgbClr val="FFFF00"/>
                </a:highlight>
                <a:latin typeface="Times New Roman" panose="02020603050405020304" pitchFamily="18" charset="0"/>
              </a:rPr>
              <a:t>time-to-live</a:t>
            </a:r>
            <a:r>
              <a:rPr lang="en-US" altLang="en-US" sz="2400" i="1" dirty="0">
                <a:latin typeface="Times New Roman" panose="02020603050405020304" pitchFamily="18" charset="0"/>
              </a:rPr>
              <a:t> </a:t>
            </a:r>
            <a:r>
              <a:rPr lang="ro-RO" altLang="en-US" sz="2400" i="1" dirty="0">
                <a:latin typeface="Times New Roman" panose="02020603050405020304" pitchFamily="18" charset="0"/>
              </a:rPr>
              <a:t>se află în octetul al 9-lea</a:t>
            </a:r>
            <a:r>
              <a:rPr lang="en-US" altLang="en-US" sz="2400" i="1" dirty="0">
                <a:latin typeface="Times New Roman" panose="02020603050405020304" pitchFamily="18" charset="0"/>
              </a:rPr>
              <a:t>,</a:t>
            </a:r>
            <a:r>
              <a:rPr lang="ro-RO" altLang="en-US" sz="2400" i="1" dirty="0">
                <a:latin typeface="Times New Roman" panose="02020603050405020304" pitchFamily="18" charset="0"/>
              </a:rPr>
              <a:t> adică după primele 16 cifre hexazecimale. Înseamnă ca al 9-lea octet este TTL</a:t>
            </a:r>
            <a:r>
              <a:rPr lang="en-US" altLang="en-US" sz="2400" i="1" dirty="0">
                <a:latin typeface="Times New Roman" panose="02020603050405020304" pitchFamily="18" charset="0"/>
              </a:rPr>
              <a:t>, </a:t>
            </a:r>
            <a:r>
              <a:rPr lang="ro-RO" altLang="en-US" sz="2400" i="1" dirty="0">
                <a:latin typeface="Times New Roman" panose="02020603050405020304" pitchFamily="18" charset="0"/>
              </a:rPr>
              <a:t>și are valoarea </a:t>
            </a:r>
            <a:r>
              <a:rPr lang="en-US" altLang="en-US" sz="2400" i="1" dirty="0">
                <a:highlight>
                  <a:srgbClr val="FFFF00"/>
                </a:highlight>
                <a:latin typeface="Times New Roman" panose="02020603050405020304" pitchFamily="18" charset="0"/>
              </a:rPr>
              <a:t>01</a:t>
            </a:r>
            <a:r>
              <a:rPr lang="en-US" altLang="en-US" sz="2400" i="1" dirty="0">
                <a:latin typeface="Times New Roman" panose="02020603050405020304" pitchFamily="18" charset="0"/>
              </a:rPr>
              <a:t>. </a:t>
            </a:r>
            <a:r>
              <a:rPr lang="ro-RO" altLang="en-US" sz="2400" i="1" dirty="0">
                <a:latin typeface="Times New Roman" panose="02020603050405020304" pitchFamily="18" charset="0"/>
              </a:rPr>
              <a:t>Prin urmare, pachetul poate face un singur salt în rețea. Câmpul</a:t>
            </a:r>
            <a:r>
              <a:rPr lang="en-US" altLang="en-US" sz="2400" i="1" dirty="0">
                <a:latin typeface="Times New Roman" panose="02020603050405020304" pitchFamily="18" charset="0"/>
              </a:rPr>
              <a:t> </a:t>
            </a:r>
            <a:r>
              <a:rPr lang="en-US" altLang="en-US" sz="2400" b="0" i="1" dirty="0">
                <a:highlight>
                  <a:srgbClr val="CCFF99"/>
                </a:highlight>
                <a:latin typeface="Times New Roman" panose="02020603050405020304" pitchFamily="18" charset="0"/>
              </a:rPr>
              <a:t>protocol </a:t>
            </a:r>
            <a:r>
              <a:rPr lang="ro-RO" altLang="en-US" sz="2400" i="1" dirty="0">
                <a:latin typeface="Times New Roman" panose="02020603050405020304" pitchFamily="18" charset="0"/>
              </a:rPr>
              <a:t>este următorul octet </a:t>
            </a:r>
            <a:r>
              <a:rPr lang="en-US" altLang="en-US" sz="2400" i="1" dirty="0">
                <a:latin typeface="Times New Roman" panose="02020603050405020304" pitchFamily="18" charset="0"/>
              </a:rPr>
              <a:t>(</a:t>
            </a:r>
            <a:r>
              <a:rPr lang="en-US" altLang="en-US" sz="2400" i="1" dirty="0">
                <a:highlight>
                  <a:srgbClr val="CCFF99"/>
                </a:highlight>
                <a:latin typeface="Times New Roman" panose="02020603050405020304" pitchFamily="18" charset="0"/>
              </a:rPr>
              <a:t>02</a:t>
            </a:r>
            <a:r>
              <a:rPr lang="en-US" altLang="en-US" sz="2400" i="1" dirty="0">
                <a:latin typeface="Times New Roman" panose="02020603050405020304" pitchFamily="18" charset="0"/>
              </a:rPr>
              <a:t>), </a:t>
            </a:r>
            <a:r>
              <a:rPr lang="ro-RO" altLang="en-US" sz="2400" i="1" dirty="0">
                <a:latin typeface="Times New Roman" panose="02020603050405020304" pitchFamily="18" charset="0"/>
              </a:rPr>
              <a:t>ceeace înseamnă ca pachetul poartă date de la </a:t>
            </a:r>
            <a:r>
              <a:rPr lang="en-US" altLang="en-US" sz="2400" i="1" dirty="0">
                <a:highlight>
                  <a:srgbClr val="CCFF99"/>
                </a:highlight>
                <a:latin typeface="Times New Roman" panose="02020603050405020304" pitchFamily="18" charset="0"/>
              </a:rPr>
              <a:t>IGMP </a:t>
            </a:r>
            <a:r>
              <a:rPr lang="en-US" altLang="en-US" sz="2400" i="1" dirty="0">
                <a:latin typeface="Times New Roman" panose="02020603050405020304" pitchFamily="18" charset="0"/>
              </a:rPr>
              <a:t>(</a:t>
            </a:r>
            <a:r>
              <a:rPr lang="ro-RO" altLang="en-US" sz="2400" i="1" dirty="0">
                <a:latin typeface="Times New Roman" panose="02020603050405020304" pitchFamily="18" charset="0"/>
              </a:rPr>
              <a:t>v.</a:t>
            </a:r>
            <a:r>
              <a:rPr lang="en-US" altLang="en-US" sz="2400" i="1" dirty="0">
                <a:latin typeface="Times New Roman" panose="02020603050405020304" pitchFamily="18" charset="0"/>
              </a:rPr>
              <a:t> Table 8.4).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oter Placeholder 1">
            <a:extLst>
              <a:ext uri="{FF2B5EF4-FFF2-40B4-BE49-F238E27FC236}">
                <a16:creationId xmlns:a16="http://schemas.microsoft.com/office/drawing/2014/main" id="{F4DAB1A2-2114-4935-854C-E5BF70337B8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TCP/IP Protocol Suite</a:t>
            </a:r>
          </a:p>
        </p:txBody>
      </p:sp>
      <p:sp>
        <p:nvSpPr>
          <p:cNvPr id="11" name="Slide Number Placeholder 2">
            <a:extLst>
              <a:ext uri="{FF2B5EF4-FFF2-40B4-BE49-F238E27FC236}">
                <a16:creationId xmlns:a16="http://schemas.microsoft.com/office/drawing/2014/main" id="{30F58012-CC61-4DFC-91DC-1586CCE4E5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7FE3E4E-AF3F-4FCA-94E2-BC81DE3963C1}" type="slidenum">
              <a:rPr lang="en-US" altLang="en-US"/>
              <a:pPr/>
              <a:t>16</a:t>
            </a:fld>
            <a:endParaRPr lang="en-US" altLang="en-US"/>
          </a:p>
        </p:txBody>
      </p:sp>
      <p:grpSp>
        <p:nvGrpSpPr>
          <p:cNvPr id="474114" name="Group 2">
            <a:extLst>
              <a:ext uri="{FF2B5EF4-FFF2-40B4-BE49-F238E27FC236}">
                <a16:creationId xmlns:a16="http://schemas.microsoft.com/office/drawing/2014/main" id="{DA4A45DE-AB89-4776-B14E-1FFDA3ADC829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8686800" cy="6400800"/>
            <a:chOff x="0" y="96"/>
            <a:chExt cx="5472" cy="3840"/>
          </a:xfrm>
        </p:grpSpPr>
        <p:sp>
          <p:nvSpPr>
            <p:cNvPr id="474115" name="AutoShape 3">
              <a:extLst>
                <a:ext uri="{FF2B5EF4-FFF2-40B4-BE49-F238E27FC236}">
                  <a16:creationId xmlns:a16="http://schemas.microsoft.com/office/drawing/2014/main" id="{2B09C205-04D7-456C-B5B2-30DCD870E9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" y="336"/>
              <a:ext cx="5232" cy="3600"/>
            </a:xfrm>
            <a:prstGeom prst="roundRect">
              <a:avLst>
                <a:gd name="adj" fmla="val 13727"/>
              </a:avLst>
            </a:prstGeom>
            <a:noFill/>
            <a:ln w="508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474116" name="AutoShape 4">
              <a:extLst>
                <a:ext uri="{FF2B5EF4-FFF2-40B4-BE49-F238E27FC236}">
                  <a16:creationId xmlns:a16="http://schemas.microsoft.com/office/drawing/2014/main" id="{C37C39A1-DA84-4B83-A28A-C559DE2B2B0D}"/>
                </a:ext>
              </a:extLst>
            </p:cNvPr>
            <p:cNvSpPr>
              <a:spLocks noChangeArrowheads="1"/>
            </p:cNvSpPr>
            <p:nvPr/>
          </p:nvSpPr>
          <p:spPr bwMode="blackWhite">
            <a:xfrm>
              <a:off x="0" y="96"/>
              <a:ext cx="5376" cy="768"/>
            </a:xfrm>
            <a:custGeom>
              <a:avLst/>
              <a:gdLst>
                <a:gd name="G0" fmla="+- 1000 0 0"/>
                <a:gd name="G1" fmla="+- 1000 0 0"/>
                <a:gd name="G2" fmla="+- G0 0 G1"/>
                <a:gd name="G3" fmla="*/ G1 1 2"/>
                <a:gd name="G4" fmla="+- G0 0 G3"/>
                <a:gd name="T0" fmla="*/ 0 w 1000"/>
                <a:gd name="T1" fmla="*/ 0 h 1000"/>
                <a:gd name="T2" fmla="*/ 6170 w 1000"/>
                <a:gd name="T3" fmla="*/ 0 h 1000"/>
                <a:gd name="T4" fmla="*/ 6670 w 1000"/>
                <a:gd name="T5" fmla="*/ 500 h 1000"/>
                <a:gd name="T6" fmla="*/ 6170 w 1000"/>
                <a:gd name="T7" fmla="*/ 1000 h 1000"/>
                <a:gd name="T8" fmla="*/ 0 w 1000"/>
                <a:gd name="T9" fmla="*/ 1000 h 1000"/>
                <a:gd name="T10" fmla="*/ 0 w 1000"/>
                <a:gd name="T11" fmla="*/ 0 h 1000"/>
                <a:gd name="T12" fmla="*/ G4 w 1000"/>
                <a:gd name="T13" fmla="*/ G1 h 1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T10" t="T11" r="T12" b="T13"/>
              <a:pathLst>
                <a:path w="7000" h="1000">
                  <a:moveTo>
                    <a:pt x="0" y="0"/>
                  </a:moveTo>
                  <a:lnTo>
                    <a:pt x="6170" y="0"/>
                  </a:lnTo>
                  <a:cubicBezTo>
                    <a:pt x="6446" y="0"/>
                    <a:pt x="6670" y="223"/>
                    <a:pt x="6670" y="500"/>
                  </a:cubicBezTo>
                  <a:cubicBezTo>
                    <a:pt x="6670" y="776"/>
                    <a:pt x="6446" y="1000"/>
                    <a:pt x="6170" y="1000"/>
                  </a:cubicBezTo>
                  <a:lnTo>
                    <a:pt x="0" y="100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474117" name="Line 5">
              <a:extLst>
                <a:ext uri="{FF2B5EF4-FFF2-40B4-BE49-F238E27FC236}">
                  <a16:creationId xmlns:a16="http://schemas.microsoft.com/office/drawing/2014/main" id="{2555ECBB-4A72-45B6-88B0-F0286E0095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768"/>
              <a:ext cx="5088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74118" name="Text Box 6">
            <a:extLst>
              <a:ext uri="{FF2B5EF4-FFF2-40B4-BE49-F238E27FC236}">
                <a16:creationId xmlns:a16="http://schemas.microsoft.com/office/drawing/2014/main" id="{89B297C3-093A-4DD0-B913-2BABED9CD9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354013"/>
            <a:ext cx="510049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600" dirty="0">
                <a:solidFill>
                  <a:schemeClr val="bg1"/>
                </a:solidFill>
                <a:latin typeface="Arial" panose="020B0604020202020204" pitchFamily="34" charset="0"/>
              </a:rPr>
              <a:t>8.2   FRAGMENTA</a:t>
            </a:r>
            <a:r>
              <a:rPr lang="ro-RO" altLang="en-US" sz="3600" dirty="0">
                <a:solidFill>
                  <a:schemeClr val="bg1"/>
                </a:solidFill>
                <a:latin typeface="Arial" panose="020B0604020202020204" pitchFamily="34" charset="0"/>
              </a:rPr>
              <a:t>REA</a:t>
            </a:r>
            <a:endParaRPr lang="en-US" altLang="en-US" sz="36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474119" name="Rectangle 7">
            <a:extLst>
              <a:ext uri="{FF2B5EF4-FFF2-40B4-BE49-F238E27FC236}">
                <a16:creationId xmlns:a16="http://schemas.microsoft.com/office/drawing/2014/main" id="{CA218A16-689B-4A05-9014-18903EF63C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1371600"/>
            <a:ext cx="78486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r>
              <a:rPr lang="ro-RO" altLang="en-US" sz="20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Formatul și mărimea cadrului de  la nivelul LD depinde de ce protocol este folosit la acest nivel. Ca urmare, anumite pachete IP ar trebui fragmentate pentru a putea fi preluate de cadrele nivelului LD</a:t>
            </a:r>
            <a:r>
              <a:rPr lang="en-US" altLang="en-US" sz="20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. </a:t>
            </a:r>
          </a:p>
        </p:txBody>
      </p:sp>
      <p:sp>
        <p:nvSpPr>
          <p:cNvPr id="474120" name="Rectangle 8">
            <a:extLst>
              <a:ext uri="{FF2B5EF4-FFF2-40B4-BE49-F238E27FC236}">
                <a16:creationId xmlns:a16="http://schemas.microsoft.com/office/drawing/2014/main" id="{9E362432-A488-4D27-BEC0-E8446F9A07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441" y="2499281"/>
            <a:ext cx="784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000" i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The topics discussed in this section include:</a:t>
            </a:r>
          </a:p>
        </p:txBody>
      </p:sp>
      <p:sp>
        <p:nvSpPr>
          <p:cNvPr id="474121" name="Rectangle 9">
            <a:extLst>
              <a:ext uri="{FF2B5EF4-FFF2-40B4-BE49-F238E27FC236}">
                <a16:creationId xmlns:a16="http://schemas.microsoft.com/office/drawing/2014/main" id="{F98D96C6-5405-4341-B1CB-F7000326FD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431" y="2738773"/>
            <a:ext cx="73152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 altLang="en-US" sz="2000" i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</a:endParaRPr>
          </a:p>
          <a:p>
            <a:r>
              <a:rPr lang="en-US" altLang="en-US" sz="20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Maximum Transfer Unit (MTU)</a:t>
            </a:r>
          </a:p>
          <a:p>
            <a:r>
              <a:rPr lang="ro-RO" altLang="en-US" sz="20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Câmpuri referitoare la f</a:t>
            </a:r>
            <a:r>
              <a:rPr lang="en-US" altLang="en-US" sz="2000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ragmenta</a:t>
            </a:r>
            <a:r>
              <a:rPr lang="ro-RO" altLang="en-US" sz="20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re</a:t>
            </a:r>
            <a:endParaRPr lang="en-US" altLang="en-US" sz="2000" i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72B30BC-C157-4937-AC96-502E5A194E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083" y="4172209"/>
            <a:ext cx="6626936" cy="1426887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1">
            <a:extLst>
              <a:ext uri="{FF2B5EF4-FFF2-40B4-BE49-F238E27FC236}">
                <a16:creationId xmlns:a16="http://schemas.microsoft.com/office/drawing/2014/main" id="{CA44EC20-9406-47F5-A51E-5DAA2A2A629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TCP/IP Protocol Suite</a:t>
            </a:r>
          </a:p>
        </p:txBody>
      </p:sp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9AA9ADDC-4F58-48F4-83C9-E6096E81C25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BA0391-A5E7-47FA-9050-D366745A652A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515075" name="Text Box 3">
            <a:extLst>
              <a:ext uri="{FF2B5EF4-FFF2-40B4-BE49-F238E27FC236}">
                <a16:creationId xmlns:a16="http://schemas.microsoft.com/office/drawing/2014/main" id="{0628DD24-CB58-4C9B-BEB8-F516C8E33D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11388" y="1066800"/>
            <a:ext cx="474258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en-US" sz="2400" i="1" dirty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Table 8.5  </a:t>
            </a:r>
            <a:r>
              <a:rPr lang="en-US" altLang="en-US" sz="24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MTU </a:t>
            </a:r>
            <a:r>
              <a:rPr lang="ro-RO" altLang="en-US" sz="24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pentru câteva rețele</a:t>
            </a:r>
            <a:endParaRPr lang="en-US" altLang="en-US" sz="2400" i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</a:endParaRPr>
          </a:p>
        </p:txBody>
      </p:sp>
      <p:pic>
        <p:nvPicPr>
          <p:cNvPr id="515151" name="Picture 79">
            <a:extLst>
              <a:ext uri="{FF2B5EF4-FFF2-40B4-BE49-F238E27FC236}">
                <a16:creationId xmlns:a16="http://schemas.microsoft.com/office/drawing/2014/main" id="{1DA52243-B0BB-45AC-85C3-BA8FFC5E62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5800" y="1508040"/>
            <a:ext cx="6045200" cy="4192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CF57938-1BDC-40CD-BE7B-3BD845F81905}"/>
              </a:ext>
            </a:extLst>
          </p:cNvPr>
          <p:cNvSpPr txBox="1"/>
          <p:nvPr/>
        </p:nvSpPr>
        <p:spPr>
          <a:xfrm>
            <a:off x="2179335" y="5772536"/>
            <a:ext cx="56482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b="0" dirty="0"/>
              <a:t>  </a:t>
            </a:r>
            <a:r>
              <a:rPr lang="ro-RO" sz="2000" b="0" dirty="0"/>
              <a:t>Frame Relay                                        1600</a:t>
            </a:r>
            <a:endParaRPr lang="en-US" sz="2000" b="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1">
            <a:extLst>
              <a:ext uri="{FF2B5EF4-FFF2-40B4-BE49-F238E27FC236}">
                <a16:creationId xmlns:a16="http://schemas.microsoft.com/office/drawing/2014/main" id="{17976DCC-BAEE-4E11-82DC-5406B6DFC3B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TCP/IP Protocol Suite</a:t>
            </a:r>
          </a:p>
        </p:txBody>
      </p:sp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44C2727D-A5E2-48E2-92CF-50CF071A055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C73681-A491-4804-81CF-E51F77B6D186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484354" name="Text Box 2">
            <a:extLst>
              <a:ext uri="{FF2B5EF4-FFF2-40B4-BE49-F238E27FC236}">
                <a16:creationId xmlns:a16="http://schemas.microsoft.com/office/drawing/2014/main" id="{900A7065-15DB-4E57-8CD9-551C0BAAF4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90488"/>
            <a:ext cx="5715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>
                <a:solidFill>
                  <a:srgbClr val="0000FF"/>
                </a:solidFill>
                <a:latin typeface="Times New Roman" panose="02020603050405020304" pitchFamily="18" charset="0"/>
              </a:rPr>
              <a:t>Figure 8.7</a:t>
            </a:r>
            <a:r>
              <a:rPr lang="en-US" altLang="en-US">
                <a:solidFill>
                  <a:schemeClr val="accent2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en-US" i="1">
                <a:latin typeface="Times New Roman" panose="02020603050405020304" pitchFamily="18" charset="0"/>
              </a:rPr>
              <a:t>Flags field</a:t>
            </a:r>
          </a:p>
        </p:txBody>
      </p:sp>
      <p:sp>
        <p:nvSpPr>
          <p:cNvPr id="484355" name="Rectangle 3">
            <a:extLst>
              <a:ext uri="{FF2B5EF4-FFF2-40B4-BE49-F238E27FC236}">
                <a16:creationId xmlns:a16="http://schemas.microsoft.com/office/drawing/2014/main" id="{2D7402D8-D4CD-4F2B-AA92-4167486FDC54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sp>
        <p:nvSpPr>
          <p:cNvPr id="484356" name="Rectangle 4">
            <a:extLst>
              <a:ext uri="{FF2B5EF4-FFF2-40B4-BE49-F238E27FC236}">
                <a16:creationId xmlns:a16="http://schemas.microsoft.com/office/drawing/2014/main" id="{06328906-23E2-46B2-98AD-413407B23044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sp>
        <p:nvSpPr>
          <p:cNvPr id="484357" name="Rectangle 5">
            <a:extLst>
              <a:ext uri="{FF2B5EF4-FFF2-40B4-BE49-F238E27FC236}">
                <a16:creationId xmlns:a16="http://schemas.microsoft.com/office/drawing/2014/main" id="{8F6B08CE-8549-4670-A926-99972A199A18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sp>
        <p:nvSpPr>
          <p:cNvPr id="484358" name="Rectangle 6">
            <a:extLst>
              <a:ext uri="{FF2B5EF4-FFF2-40B4-BE49-F238E27FC236}">
                <a16:creationId xmlns:a16="http://schemas.microsoft.com/office/drawing/2014/main" id="{E4CF57C6-AF49-4AF5-8AA5-CFE37F19B529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sp>
        <p:nvSpPr>
          <p:cNvPr id="484359" name="Rectangle 7">
            <a:extLst>
              <a:ext uri="{FF2B5EF4-FFF2-40B4-BE49-F238E27FC236}">
                <a16:creationId xmlns:a16="http://schemas.microsoft.com/office/drawing/2014/main" id="{A843FA45-C535-4AF7-A6CA-81921E7445D0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sp>
        <p:nvSpPr>
          <p:cNvPr id="484360" name="Rectangle 8">
            <a:extLst>
              <a:ext uri="{FF2B5EF4-FFF2-40B4-BE49-F238E27FC236}">
                <a16:creationId xmlns:a16="http://schemas.microsoft.com/office/drawing/2014/main" id="{92A9251C-7AA8-4CEF-915E-0E3FB81240D7}"/>
              </a:ext>
            </a:extLst>
          </p:cNvPr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sp>
        <p:nvSpPr>
          <p:cNvPr id="484361" name="Rectangle 9">
            <a:extLst>
              <a:ext uri="{FF2B5EF4-FFF2-40B4-BE49-F238E27FC236}">
                <a16:creationId xmlns:a16="http://schemas.microsoft.com/office/drawing/2014/main" id="{2034D7AB-815F-4D34-8AF6-97C78B29BB95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pic>
        <p:nvPicPr>
          <p:cNvPr id="484362" name="Picture 10">
            <a:extLst>
              <a:ext uri="{FF2B5EF4-FFF2-40B4-BE49-F238E27FC236}">
                <a16:creationId xmlns:a16="http://schemas.microsoft.com/office/drawing/2014/main" id="{74884AB5-AD33-4241-BDDC-6B346A2657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0738" y="2786063"/>
            <a:ext cx="2420937" cy="1285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FE64CEE-045F-47C9-B266-642AAB235512}"/>
              </a:ext>
            </a:extLst>
          </p:cNvPr>
          <p:cNvSpPr txBox="1"/>
          <p:nvPr/>
        </p:nvSpPr>
        <p:spPr>
          <a:xfrm>
            <a:off x="1629450" y="1676400"/>
            <a:ext cx="68554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Fragmentarea este specificată prin câmpurile: </a:t>
            </a:r>
            <a:r>
              <a:rPr lang="ro-RO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Identification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o-RO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Flags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r>
              <a:rPr lang="ro-RO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Fragmentation offset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1">
            <a:extLst>
              <a:ext uri="{FF2B5EF4-FFF2-40B4-BE49-F238E27FC236}">
                <a16:creationId xmlns:a16="http://schemas.microsoft.com/office/drawing/2014/main" id="{142F8E5F-6EC6-43FE-937C-990404C4E0D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TCP/IP Protocol Suite</a:t>
            </a:r>
          </a:p>
        </p:txBody>
      </p:sp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F473F793-56F6-4AC7-B801-204500C3537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E9A4AE-A65D-44FA-969D-1E6C61FCCEFF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485378" name="Text Box 2">
            <a:extLst>
              <a:ext uri="{FF2B5EF4-FFF2-40B4-BE49-F238E27FC236}">
                <a16:creationId xmlns:a16="http://schemas.microsoft.com/office/drawing/2014/main" id="{8EF9F9F4-09E4-4B07-9683-B77B413DE8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90488"/>
            <a:ext cx="5715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>
                <a:solidFill>
                  <a:srgbClr val="0000FF"/>
                </a:solidFill>
                <a:latin typeface="Times New Roman" panose="02020603050405020304" pitchFamily="18" charset="0"/>
              </a:rPr>
              <a:t>Figure 8.8</a:t>
            </a:r>
            <a:r>
              <a:rPr lang="en-US" altLang="en-US">
                <a:solidFill>
                  <a:schemeClr val="accent2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en-US" i="1">
                <a:latin typeface="Times New Roman" panose="02020603050405020304" pitchFamily="18" charset="0"/>
              </a:rPr>
              <a:t>Fragmentation example</a:t>
            </a:r>
          </a:p>
        </p:txBody>
      </p:sp>
      <p:sp>
        <p:nvSpPr>
          <p:cNvPr id="485379" name="Rectangle 3">
            <a:extLst>
              <a:ext uri="{FF2B5EF4-FFF2-40B4-BE49-F238E27FC236}">
                <a16:creationId xmlns:a16="http://schemas.microsoft.com/office/drawing/2014/main" id="{F62E76C1-8581-486F-8E03-29D9E709FD9C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sp>
        <p:nvSpPr>
          <p:cNvPr id="485380" name="Rectangle 4">
            <a:extLst>
              <a:ext uri="{FF2B5EF4-FFF2-40B4-BE49-F238E27FC236}">
                <a16:creationId xmlns:a16="http://schemas.microsoft.com/office/drawing/2014/main" id="{CB56D626-2F5E-4D3A-8D2D-700FF0579DB9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sp>
        <p:nvSpPr>
          <p:cNvPr id="485381" name="Rectangle 5">
            <a:extLst>
              <a:ext uri="{FF2B5EF4-FFF2-40B4-BE49-F238E27FC236}">
                <a16:creationId xmlns:a16="http://schemas.microsoft.com/office/drawing/2014/main" id="{3123B966-00D5-4D85-AC65-E151E58B5B61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sp>
        <p:nvSpPr>
          <p:cNvPr id="485382" name="Rectangle 6">
            <a:extLst>
              <a:ext uri="{FF2B5EF4-FFF2-40B4-BE49-F238E27FC236}">
                <a16:creationId xmlns:a16="http://schemas.microsoft.com/office/drawing/2014/main" id="{67F314E2-3F49-4E7D-BA63-F320EEF87259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sp>
        <p:nvSpPr>
          <p:cNvPr id="485383" name="Rectangle 7">
            <a:extLst>
              <a:ext uri="{FF2B5EF4-FFF2-40B4-BE49-F238E27FC236}">
                <a16:creationId xmlns:a16="http://schemas.microsoft.com/office/drawing/2014/main" id="{1E9CD45E-9ECF-4535-9117-9C41053D26BA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sp>
        <p:nvSpPr>
          <p:cNvPr id="485384" name="Rectangle 8">
            <a:extLst>
              <a:ext uri="{FF2B5EF4-FFF2-40B4-BE49-F238E27FC236}">
                <a16:creationId xmlns:a16="http://schemas.microsoft.com/office/drawing/2014/main" id="{0E13DBE0-13F3-41CE-8616-B1D091B0C564}"/>
              </a:ext>
            </a:extLst>
          </p:cNvPr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sp>
        <p:nvSpPr>
          <p:cNvPr id="485385" name="Rectangle 9">
            <a:extLst>
              <a:ext uri="{FF2B5EF4-FFF2-40B4-BE49-F238E27FC236}">
                <a16:creationId xmlns:a16="http://schemas.microsoft.com/office/drawing/2014/main" id="{5C8F6093-7EA4-44AD-8D8B-7D9FE25E927E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pic>
        <p:nvPicPr>
          <p:cNvPr id="485387" name="Picture 11">
            <a:extLst>
              <a:ext uri="{FF2B5EF4-FFF2-40B4-BE49-F238E27FC236}">
                <a16:creationId xmlns:a16="http://schemas.microsoft.com/office/drawing/2014/main" id="{49E3A8A5-AAA5-4781-AB2A-D3EF2952DF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318" y="2447925"/>
            <a:ext cx="7916862" cy="337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ABD9F6B-7181-40D2-AF96-134EE18C0641}"/>
              </a:ext>
            </a:extLst>
          </p:cNvPr>
          <p:cNvSpPr txBox="1"/>
          <p:nvPr/>
        </p:nvSpPr>
        <p:spPr>
          <a:xfrm>
            <a:off x="613384" y="1228725"/>
            <a:ext cx="79172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b="0" dirty="0"/>
              <a:t>Un bloc de 4000 de octeți este fragmentat în blocuri de câte 1400 de octeți.</a:t>
            </a:r>
          </a:p>
          <a:p>
            <a:r>
              <a:rPr lang="ro-RO" b="0" dirty="0"/>
              <a:t>Care este deplasarea (de unde începe) fiecare fragment?</a:t>
            </a:r>
            <a:endParaRPr lang="en-US" b="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1">
            <a:extLst>
              <a:ext uri="{FF2B5EF4-FFF2-40B4-BE49-F238E27FC236}">
                <a16:creationId xmlns:a16="http://schemas.microsoft.com/office/drawing/2014/main" id="{30AFFC78-0452-4B38-9303-4E08521BC5E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TCP/IP Protocol Suite</a:t>
            </a:r>
          </a:p>
        </p:txBody>
      </p:sp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F3B2888F-274E-451B-9DFD-90DE631E394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B8EE688-FFAB-431C-812A-F1724BF234EF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478210" name="Text Box 2">
            <a:extLst>
              <a:ext uri="{FF2B5EF4-FFF2-40B4-BE49-F238E27FC236}">
                <a16:creationId xmlns:a16="http://schemas.microsoft.com/office/drawing/2014/main" id="{5F94CBD3-A93D-4E9B-BA75-6674B8160D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90488"/>
            <a:ext cx="5715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dirty="0">
                <a:solidFill>
                  <a:srgbClr val="0000FF"/>
                </a:solidFill>
                <a:latin typeface="Times New Roman" panose="02020603050405020304" pitchFamily="18" charset="0"/>
              </a:rPr>
              <a:t>Figure 8.1</a:t>
            </a:r>
            <a:r>
              <a:rPr lang="en-US" altLang="en-US" dirty="0">
                <a:solidFill>
                  <a:schemeClr val="accent2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en-US" i="1" dirty="0">
                <a:latin typeface="Times New Roman" panose="02020603050405020304" pitchFamily="18" charset="0"/>
              </a:rPr>
              <a:t>Po</a:t>
            </a:r>
            <a:r>
              <a:rPr lang="ro-RO" altLang="en-US" i="1" dirty="0">
                <a:latin typeface="Times New Roman" panose="02020603050405020304" pitchFamily="18" charset="0"/>
              </a:rPr>
              <a:t>ziția </a:t>
            </a:r>
            <a:r>
              <a:rPr lang="en-US" altLang="en-US" i="1" dirty="0">
                <a:latin typeface="Times New Roman" panose="02020603050405020304" pitchFamily="18" charset="0"/>
              </a:rPr>
              <a:t>IP in TCP/IP protocol suite</a:t>
            </a:r>
          </a:p>
        </p:txBody>
      </p:sp>
      <p:sp>
        <p:nvSpPr>
          <p:cNvPr id="478211" name="Rectangle 3">
            <a:extLst>
              <a:ext uri="{FF2B5EF4-FFF2-40B4-BE49-F238E27FC236}">
                <a16:creationId xmlns:a16="http://schemas.microsoft.com/office/drawing/2014/main" id="{EB8419D6-B987-400E-BC8F-C51059054E82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sp>
        <p:nvSpPr>
          <p:cNvPr id="478212" name="Rectangle 4">
            <a:extLst>
              <a:ext uri="{FF2B5EF4-FFF2-40B4-BE49-F238E27FC236}">
                <a16:creationId xmlns:a16="http://schemas.microsoft.com/office/drawing/2014/main" id="{4D5BE755-8A80-4DD4-A0C7-2019DCD6869E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sp>
        <p:nvSpPr>
          <p:cNvPr id="478213" name="Rectangle 5">
            <a:extLst>
              <a:ext uri="{FF2B5EF4-FFF2-40B4-BE49-F238E27FC236}">
                <a16:creationId xmlns:a16="http://schemas.microsoft.com/office/drawing/2014/main" id="{56EE7E54-EB4F-49D1-A1F4-F3AD94BD4A2E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sp>
        <p:nvSpPr>
          <p:cNvPr id="478214" name="Rectangle 6">
            <a:extLst>
              <a:ext uri="{FF2B5EF4-FFF2-40B4-BE49-F238E27FC236}">
                <a16:creationId xmlns:a16="http://schemas.microsoft.com/office/drawing/2014/main" id="{0655CEA7-F35F-4170-89B3-E7E738EB9252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sp>
        <p:nvSpPr>
          <p:cNvPr id="478215" name="Rectangle 7">
            <a:extLst>
              <a:ext uri="{FF2B5EF4-FFF2-40B4-BE49-F238E27FC236}">
                <a16:creationId xmlns:a16="http://schemas.microsoft.com/office/drawing/2014/main" id="{55FFB8CD-7309-4F3C-97C4-2EA138A56CE2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sp>
        <p:nvSpPr>
          <p:cNvPr id="478216" name="Rectangle 8">
            <a:extLst>
              <a:ext uri="{FF2B5EF4-FFF2-40B4-BE49-F238E27FC236}">
                <a16:creationId xmlns:a16="http://schemas.microsoft.com/office/drawing/2014/main" id="{126C1E6A-EFE5-4AEE-952C-BB073005226F}"/>
              </a:ext>
            </a:extLst>
          </p:cNvPr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sp>
        <p:nvSpPr>
          <p:cNvPr id="478217" name="Rectangle 9">
            <a:extLst>
              <a:ext uri="{FF2B5EF4-FFF2-40B4-BE49-F238E27FC236}">
                <a16:creationId xmlns:a16="http://schemas.microsoft.com/office/drawing/2014/main" id="{3D1E5C5F-4471-4788-8CBA-F86CBD2AEEE8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pic>
        <p:nvPicPr>
          <p:cNvPr id="478220" name="Picture 12">
            <a:extLst>
              <a:ext uri="{FF2B5EF4-FFF2-40B4-BE49-F238E27FC236}">
                <a16:creationId xmlns:a16="http://schemas.microsoft.com/office/drawing/2014/main" id="{114A8F95-2443-4B2D-9749-EA6CB788A2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600" y="914400"/>
            <a:ext cx="7239000" cy="536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1">
            <a:extLst>
              <a:ext uri="{FF2B5EF4-FFF2-40B4-BE49-F238E27FC236}">
                <a16:creationId xmlns:a16="http://schemas.microsoft.com/office/drawing/2014/main" id="{427DE5CC-5D88-45D6-87C2-C7D363A97FA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TCP/IP Protocol Suite</a:t>
            </a:r>
          </a:p>
        </p:txBody>
      </p:sp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E13FDA3C-A818-40C6-8392-1644E1ED32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4FE8B16-208A-4704-ACD9-5543EDD284B2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486402" name="Text Box 2">
            <a:extLst>
              <a:ext uri="{FF2B5EF4-FFF2-40B4-BE49-F238E27FC236}">
                <a16:creationId xmlns:a16="http://schemas.microsoft.com/office/drawing/2014/main" id="{6157ADC7-E639-4879-9053-522EC05650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0921" y="80163"/>
            <a:ext cx="5715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dirty="0">
                <a:solidFill>
                  <a:srgbClr val="0000FF"/>
                </a:solidFill>
                <a:latin typeface="Times New Roman" panose="02020603050405020304" pitchFamily="18" charset="0"/>
              </a:rPr>
              <a:t>Figure 8.9</a:t>
            </a:r>
            <a:r>
              <a:rPr lang="en-US" altLang="en-US" dirty="0">
                <a:solidFill>
                  <a:schemeClr val="accent2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en-US" i="1" dirty="0" err="1">
                <a:latin typeface="Times New Roman" panose="02020603050405020304" pitchFamily="18" charset="0"/>
              </a:rPr>
              <a:t>Detal</a:t>
            </a:r>
            <a:r>
              <a:rPr lang="ro-RO" altLang="en-US" i="1" dirty="0">
                <a:latin typeface="Times New Roman" panose="02020603050405020304" pitchFamily="18" charset="0"/>
              </a:rPr>
              <a:t>iu de</a:t>
            </a:r>
            <a:r>
              <a:rPr lang="en-US" altLang="en-US" i="1" dirty="0">
                <a:latin typeface="Times New Roman" panose="02020603050405020304" pitchFamily="18" charset="0"/>
              </a:rPr>
              <a:t> </a:t>
            </a:r>
            <a:r>
              <a:rPr lang="en-US" altLang="en-US" i="1" dirty="0" err="1">
                <a:latin typeface="Times New Roman" panose="02020603050405020304" pitchFamily="18" charset="0"/>
              </a:rPr>
              <a:t>fragmenta</a:t>
            </a:r>
            <a:r>
              <a:rPr lang="ro-RO" altLang="en-US" i="1" dirty="0">
                <a:latin typeface="Times New Roman" panose="02020603050405020304" pitchFamily="18" charset="0"/>
              </a:rPr>
              <a:t>re</a:t>
            </a:r>
            <a:endParaRPr lang="en-US" altLang="en-US" i="1" dirty="0">
              <a:latin typeface="Times New Roman" panose="02020603050405020304" pitchFamily="18" charset="0"/>
            </a:endParaRPr>
          </a:p>
        </p:txBody>
      </p:sp>
      <p:sp>
        <p:nvSpPr>
          <p:cNvPr id="486403" name="Rectangle 3">
            <a:extLst>
              <a:ext uri="{FF2B5EF4-FFF2-40B4-BE49-F238E27FC236}">
                <a16:creationId xmlns:a16="http://schemas.microsoft.com/office/drawing/2014/main" id="{23FD4659-F63C-4B94-9C50-E8707A31F88E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sp>
        <p:nvSpPr>
          <p:cNvPr id="486404" name="Rectangle 4">
            <a:extLst>
              <a:ext uri="{FF2B5EF4-FFF2-40B4-BE49-F238E27FC236}">
                <a16:creationId xmlns:a16="http://schemas.microsoft.com/office/drawing/2014/main" id="{C2B6E125-9B85-44E0-9ED1-8B254641C3B6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sp>
        <p:nvSpPr>
          <p:cNvPr id="486405" name="Rectangle 5">
            <a:extLst>
              <a:ext uri="{FF2B5EF4-FFF2-40B4-BE49-F238E27FC236}">
                <a16:creationId xmlns:a16="http://schemas.microsoft.com/office/drawing/2014/main" id="{07BB7FC9-24D8-4B5C-B7D2-65AED10B8635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sp>
        <p:nvSpPr>
          <p:cNvPr id="486407" name="Rectangle 7">
            <a:extLst>
              <a:ext uri="{FF2B5EF4-FFF2-40B4-BE49-F238E27FC236}">
                <a16:creationId xmlns:a16="http://schemas.microsoft.com/office/drawing/2014/main" id="{DD83B7E2-54EB-4903-8EA0-C382C0002695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sp>
        <p:nvSpPr>
          <p:cNvPr id="486408" name="Rectangle 8">
            <a:extLst>
              <a:ext uri="{FF2B5EF4-FFF2-40B4-BE49-F238E27FC236}">
                <a16:creationId xmlns:a16="http://schemas.microsoft.com/office/drawing/2014/main" id="{22138DDB-B2E1-40EB-B3CB-EF94A62C9B30}"/>
              </a:ext>
            </a:extLst>
          </p:cNvPr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sp>
        <p:nvSpPr>
          <p:cNvPr id="486409" name="Rectangle 9">
            <a:extLst>
              <a:ext uri="{FF2B5EF4-FFF2-40B4-BE49-F238E27FC236}">
                <a16:creationId xmlns:a16="http://schemas.microsoft.com/office/drawing/2014/main" id="{BEE5E678-8159-4286-B68A-8C9445570F13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pic>
        <p:nvPicPr>
          <p:cNvPr id="486410" name="Picture 10">
            <a:extLst>
              <a:ext uri="{FF2B5EF4-FFF2-40B4-BE49-F238E27FC236}">
                <a16:creationId xmlns:a16="http://schemas.microsoft.com/office/drawing/2014/main" id="{177DEDBA-5E99-4783-9B6A-45A52E24BE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784" y="1525488"/>
            <a:ext cx="7732712" cy="517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1F1127F-5171-4EB3-A878-370226D303F2}"/>
              </a:ext>
            </a:extLst>
          </p:cNvPr>
          <p:cNvSpPr txBox="1"/>
          <p:nvPr/>
        </p:nvSpPr>
        <p:spPr>
          <a:xfrm>
            <a:off x="1927668" y="2133600"/>
            <a:ext cx="1044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length</a:t>
            </a:r>
            <a:endParaRPr lang="en-US" sz="14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8AEA32D-FF32-4EEF-9152-3B4599DE181B}"/>
              </a:ext>
            </a:extLst>
          </p:cNvPr>
          <p:cNvCxnSpPr/>
          <p:nvPr/>
        </p:nvCxnSpPr>
        <p:spPr bwMode="auto">
          <a:xfrm>
            <a:off x="2133600" y="2438400"/>
            <a:ext cx="0" cy="3048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B93399A-D706-4476-AA36-E90706E29FAA}"/>
              </a:ext>
            </a:extLst>
          </p:cNvPr>
          <p:cNvSpPr txBox="1"/>
          <p:nvPr/>
        </p:nvSpPr>
        <p:spPr>
          <a:xfrm>
            <a:off x="5943600" y="1217711"/>
            <a:ext cx="1219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Fragm offset</a:t>
            </a:r>
            <a:endParaRPr lang="en-US" sz="14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44C947A-2E06-40FB-8CE6-0F7AC0D95CF9}"/>
              </a:ext>
            </a:extLst>
          </p:cNvPr>
          <p:cNvCxnSpPr>
            <a:stCxn id="17" idx="1"/>
          </p:cNvCxnSpPr>
          <p:nvPr/>
        </p:nvCxnSpPr>
        <p:spPr bwMode="auto">
          <a:xfrm flipH="1">
            <a:off x="5486400" y="1371600"/>
            <a:ext cx="4572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B9D7EC0-ACDF-4575-99D1-75C903177492}"/>
              </a:ext>
            </a:extLst>
          </p:cNvPr>
          <p:cNvSpPr txBox="1"/>
          <p:nvPr/>
        </p:nvSpPr>
        <p:spPr>
          <a:xfrm>
            <a:off x="1007604" y="675987"/>
            <a:ext cx="79395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600" b="0" dirty="0"/>
              <a:t>Acest exemplu detaliază fragmentarea blocului doi de 1400 octeți în două blocuri de </a:t>
            </a:r>
          </a:p>
          <a:p>
            <a:r>
              <a:rPr lang="ro-RO" sz="1600" b="0" dirty="0"/>
              <a:t>câte 800 de octeți și respectiv 600 de octeți. Noile valori pentru offset sunt 175 și 275.</a:t>
            </a:r>
            <a:endParaRPr lang="en-US" sz="1600" b="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1">
            <a:extLst>
              <a:ext uri="{FF2B5EF4-FFF2-40B4-BE49-F238E27FC236}">
                <a16:creationId xmlns:a16="http://schemas.microsoft.com/office/drawing/2014/main" id="{957B4CF8-99CE-41BD-957E-38B66C5105A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TCP/IP Protocol Suite</a:t>
            </a:r>
          </a:p>
        </p:txBody>
      </p:sp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55ACD4C1-743F-495A-B2DE-ACAD26EF53D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77AC53-773E-4A48-83A8-EC59755AA0B3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538626" name="Rectangle 2">
            <a:extLst>
              <a:ext uri="{FF2B5EF4-FFF2-40B4-BE49-F238E27FC236}">
                <a16:creationId xmlns:a16="http://schemas.microsoft.com/office/drawing/2014/main" id="{E0830B77-FF3E-432E-9632-E9DB69B01F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113" y="1447800"/>
            <a:ext cx="81534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ro-RO" altLang="en-US" sz="2400" i="1" dirty="0">
                <a:latin typeface="Times New Roman" panose="02020603050405020304" pitchFamily="18" charset="0"/>
              </a:rPr>
              <a:t>Un pachet recepționat are valoarea bitului </a:t>
            </a:r>
            <a:r>
              <a:rPr lang="en-US" altLang="en-US" sz="2400" i="1" dirty="0">
                <a:latin typeface="Times New Roman" panose="02020603050405020304" pitchFamily="18" charset="0"/>
              </a:rPr>
              <a:t>M </a:t>
            </a:r>
            <a:r>
              <a:rPr lang="ro-RO" altLang="en-US" sz="2400" i="1" dirty="0">
                <a:latin typeface="Times New Roman" panose="02020603050405020304" pitchFamily="18" charset="0"/>
              </a:rPr>
              <a:t>egală cu </a:t>
            </a:r>
            <a:r>
              <a:rPr lang="en-US" altLang="en-US" sz="2400" i="1" dirty="0">
                <a:latin typeface="Times New Roman" panose="02020603050405020304" pitchFamily="18" charset="0"/>
              </a:rPr>
              <a:t>0. </a:t>
            </a:r>
            <a:r>
              <a:rPr lang="ro-RO" altLang="en-US" sz="2400" i="1" dirty="0">
                <a:latin typeface="Times New Roman" panose="02020603050405020304" pitchFamily="18" charset="0"/>
              </a:rPr>
              <a:t>Ce loc ocupă acest pachet ca fragment (primul</a:t>
            </a:r>
            <a:r>
              <a:rPr lang="en-US" altLang="en-US" sz="2400" i="1" dirty="0">
                <a:latin typeface="Times New Roman" panose="02020603050405020304" pitchFamily="18" charset="0"/>
              </a:rPr>
              <a:t>, </a:t>
            </a:r>
            <a:r>
              <a:rPr lang="ro-RO" altLang="en-US" sz="2400" i="1" dirty="0">
                <a:latin typeface="Times New Roman" panose="02020603050405020304" pitchFamily="18" charset="0"/>
              </a:rPr>
              <a:t>intermediar sau ultimul)</a:t>
            </a:r>
            <a:r>
              <a:rPr lang="en-US" altLang="en-US" sz="2400" i="1" dirty="0">
                <a:latin typeface="Times New Roman" panose="02020603050405020304" pitchFamily="18" charset="0"/>
              </a:rPr>
              <a:t>? </a:t>
            </a:r>
            <a:r>
              <a:rPr lang="ro-RO" altLang="en-US" sz="2400" i="1" dirty="0">
                <a:latin typeface="Times New Roman" panose="02020603050405020304" pitchFamily="18" charset="0"/>
              </a:rPr>
              <a:t>Putem ști dacă pachetul a fost </a:t>
            </a:r>
            <a:r>
              <a:rPr lang="en-US" altLang="en-US" sz="2400" i="1" dirty="0">
                <a:latin typeface="Times New Roman" panose="02020603050405020304" pitchFamily="18" charset="0"/>
              </a:rPr>
              <a:t>fragment</a:t>
            </a:r>
            <a:r>
              <a:rPr lang="ro-RO" altLang="en-US" sz="2400" i="1" dirty="0">
                <a:latin typeface="Times New Roman" panose="02020603050405020304" pitchFamily="18" charset="0"/>
              </a:rPr>
              <a:t>at</a:t>
            </a:r>
            <a:r>
              <a:rPr lang="en-US" altLang="en-US" sz="2400" i="1" dirty="0">
                <a:latin typeface="Times New Roman" panose="02020603050405020304" pitchFamily="18" charset="0"/>
              </a:rPr>
              <a:t>?</a:t>
            </a:r>
          </a:p>
        </p:txBody>
      </p:sp>
      <p:sp>
        <p:nvSpPr>
          <p:cNvPr id="538627" name="Text Box 3">
            <a:extLst>
              <a:ext uri="{FF2B5EF4-FFF2-40B4-BE49-F238E27FC236}">
                <a16:creationId xmlns:a16="http://schemas.microsoft.com/office/drawing/2014/main" id="{601DB247-5494-40F9-9A8B-7A96A605A5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381000"/>
            <a:ext cx="2209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400" i="1">
                <a:solidFill>
                  <a:schemeClr val="folHlink"/>
                </a:solidFill>
                <a:latin typeface="Algerian" panose="04020705040A02060702" pitchFamily="82" charset="0"/>
              </a:rPr>
              <a:t>Example</a:t>
            </a:r>
            <a:r>
              <a:rPr lang="en-US" altLang="en-US" sz="2800" i="1">
                <a:solidFill>
                  <a:schemeClr val="folHlink"/>
                </a:solidFill>
                <a:latin typeface="Algerian" panose="04020705040A02060702" pitchFamily="82" charset="0"/>
              </a:rPr>
              <a:t> 5</a:t>
            </a:r>
          </a:p>
        </p:txBody>
      </p:sp>
      <p:sp>
        <p:nvSpPr>
          <p:cNvPr id="538628" name="Rectangle 4">
            <a:extLst>
              <a:ext uri="{FF2B5EF4-FFF2-40B4-BE49-F238E27FC236}">
                <a16:creationId xmlns:a16="http://schemas.microsoft.com/office/drawing/2014/main" id="{622CFF50-2256-4429-B20B-87184E3FD9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52400"/>
            <a:ext cx="609600" cy="1066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8630" name="Rectangle 6">
            <a:extLst>
              <a:ext uri="{FF2B5EF4-FFF2-40B4-BE49-F238E27FC236}">
                <a16:creationId xmlns:a16="http://schemas.microsoft.com/office/drawing/2014/main" id="{59FF3F98-4561-48D8-9BC5-50E45C7C4D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113" y="3433713"/>
            <a:ext cx="8153400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en-US" sz="2400" i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Solution</a:t>
            </a:r>
            <a:br>
              <a:rPr lang="en-US" altLang="en-US" sz="2400" i="1" dirty="0">
                <a:solidFill>
                  <a:schemeClr val="folHlink"/>
                </a:solidFill>
                <a:latin typeface="Times New Roman" panose="02020603050405020304" pitchFamily="18" charset="0"/>
              </a:rPr>
            </a:br>
            <a:r>
              <a:rPr lang="ro-RO" altLang="en-US" sz="2400" i="1" dirty="0">
                <a:latin typeface="Times New Roman" panose="02020603050405020304" pitchFamily="18" charset="0"/>
              </a:rPr>
              <a:t>Dacă </a:t>
            </a:r>
            <a:r>
              <a:rPr lang="en-US" altLang="en-US" sz="2400" i="1" dirty="0">
                <a:latin typeface="Times New Roman" panose="02020603050405020304" pitchFamily="18" charset="0"/>
              </a:rPr>
              <a:t>bit</a:t>
            </a:r>
            <a:r>
              <a:rPr lang="ro-RO" altLang="en-US" sz="2400" i="1" dirty="0">
                <a:latin typeface="Times New Roman" panose="02020603050405020304" pitchFamily="18" charset="0"/>
              </a:rPr>
              <a:t>ul </a:t>
            </a:r>
            <a:r>
              <a:rPr lang="en-US" altLang="en-US" sz="2400" i="1" dirty="0">
                <a:latin typeface="Times New Roman" panose="02020603050405020304" pitchFamily="18" charset="0"/>
              </a:rPr>
              <a:t>M </a:t>
            </a:r>
            <a:r>
              <a:rPr lang="ro-RO" altLang="en-US" sz="2400" i="1" dirty="0">
                <a:latin typeface="Times New Roman" panose="02020603050405020304" pitchFamily="18" charset="0"/>
              </a:rPr>
              <a:t>este</a:t>
            </a:r>
            <a:r>
              <a:rPr lang="en-US" altLang="en-US" sz="2400" i="1" dirty="0">
                <a:latin typeface="Times New Roman" panose="02020603050405020304" pitchFamily="18" charset="0"/>
              </a:rPr>
              <a:t> 0, </a:t>
            </a:r>
            <a:r>
              <a:rPr lang="ro-RO" altLang="en-US" sz="2400" i="1" dirty="0">
                <a:latin typeface="Times New Roman" panose="02020603050405020304" pitchFamily="18" charset="0"/>
              </a:rPr>
              <a:t>înseamnă că nu mai sunt </a:t>
            </a:r>
            <a:r>
              <a:rPr lang="en-US" altLang="en-US" sz="2400" i="1" dirty="0">
                <a:latin typeface="Times New Roman" panose="02020603050405020304" pitchFamily="18" charset="0"/>
              </a:rPr>
              <a:t>fragment</a:t>
            </a:r>
            <a:r>
              <a:rPr lang="ro-RO" altLang="en-US" sz="2400" i="1" dirty="0">
                <a:latin typeface="Times New Roman" panose="02020603050405020304" pitchFamily="18" charset="0"/>
              </a:rPr>
              <a:t>e</a:t>
            </a:r>
            <a:r>
              <a:rPr lang="en-US" altLang="en-US" sz="2400" i="1" dirty="0">
                <a:latin typeface="Times New Roman" panose="02020603050405020304" pitchFamily="18" charset="0"/>
              </a:rPr>
              <a:t>;</a:t>
            </a:r>
            <a:r>
              <a:rPr lang="ro-RO" altLang="en-US" sz="2400" i="1" dirty="0">
                <a:latin typeface="Times New Roman" panose="02020603050405020304" pitchFamily="18" charset="0"/>
              </a:rPr>
              <a:t> este ultimul </a:t>
            </a:r>
            <a:r>
              <a:rPr lang="en-US" altLang="en-US" sz="2400" i="1" dirty="0">
                <a:latin typeface="Times New Roman" panose="02020603050405020304" pitchFamily="18" charset="0"/>
              </a:rPr>
              <a:t>fragment. </a:t>
            </a:r>
            <a:r>
              <a:rPr lang="ro-RO" altLang="en-US" sz="2400" i="1" dirty="0">
                <a:latin typeface="Times New Roman" panose="02020603050405020304" pitchFamily="18" charset="0"/>
              </a:rPr>
              <a:t>Totuși</a:t>
            </a:r>
            <a:r>
              <a:rPr lang="en-US" altLang="en-US" sz="2400" i="1" dirty="0">
                <a:latin typeface="Times New Roman" panose="02020603050405020304" pitchFamily="18" charset="0"/>
              </a:rPr>
              <a:t>, </a:t>
            </a:r>
            <a:r>
              <a:rPr lang="ro-RO" altLang="en-US" sz="2400" i="1" dirty="0">
                <a:latin typeface="Times New Roman" panose="02020603050405020304" pitchFamily="18" charset="0"/>
              </a:rPr>
              <a:t>nu știm dacă pachetul original a fost sau nu</a:t>
            </a:r>
            <a:r>
              <a:rPr lang="en-US" altLang="en-US" sz="2400" i="1" dirty="0">
                <a:latin typeface="Times New Roman" panose="02020603050405020304" pitchFamily="18" charset="0"/>
              </a:rPr>
              <a:t> fragment</a:t>
            </a:r>
            <a:r>
              <a:rPr lang="ro-RO" altLang="en-US" sz="2400" i="1" dirty="0">
                <a:latin typeface="Times New Roman" panose="02020603050405020304" pitchFamily="18" charset="0"/>
              </a:rPr>
              <a:t>at</a:t>
            </a:r>
            <a:r>
              <a:rPr lang="en-US" altLang="en-US" sz="2400" i="1" dirty="0">
                <a:latin typeface="Times New Roman" panose="02020603050405020304" pitchFamily="18" charset="0"/>
              </a:rPr>
              <a:t>. </a:t>
            </a:r>
            <a:r>
              <a:rPr lang="ro-RO" altLang="en-US" sz="2400" i="1" dirty="0">
                <a:latin typeface="Times New Roman" panose="02020603050405020304" pitchFamily="18" charset="0"/>
              </a:rPr>
              <a:t>Un pachet nefragmentat este </a:t>
            </a:r>
            <a:r>
              <a:rPr lang="en-US" altLang="en-US" sz="2400" i="1" dirty="0">
                <a:latin typeface="Times New Roman" panose="02020603050405020304" pitchFamily="18" charset="0"/>
              </a:rPr>
              <a:t>consider</a:t>
            </a:r>
            <a:r>
              <a:rPr lang="ro-RO" altLang="en-US" sz="2400" i="1" dirty="0">
                <a:latin typeface="Times New Roman" panose="02020603050405020304" pitchFamily="18" charset="0"/>
              </a:rPr>
              <a:t>at a fi </a:t>
            </a:r>
            <a:r>
              <a:rPr lang="en-US" altLang="en-US" sz="2400" i="1" dirty="0">
                <a:latin typeface="Times New Roman" panose="02020603050405020304" pitchFamily="18" charset="0"/>
              </a:rPr>
              <a:t> </a:t>
            </a:r>
            <a:r>
              <a:rPr lang="ro-RO" altLang="en-US" sz="2400" i="1" dirty="0">
                <a:latin typeface="Times New Roman" panose="02020603050405020304" pitchFamily="18" charset="0"/>
              </a:rPr>
              <a:t>ultimul </a:t>
            </a:r>
            <a:r>
              <a:rPr lang="en-US" altLang="en-US" sz="2400" i="1" dirty="0">
                <a:latin typeface="Times New Roman" panose="02020603050405020304" pitchFamily="18" charset="0"/>
              </a:rPr>
              <a:t>fragment.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1">
            <a:extLst>
              <a:ext uri="{FF2B5EF4-FFF2-40B4-BE49-F238E27FC236}">
                <a16:creationId xmlns:a16="http://schemas.microsoft.com/office/drawing/2014/main" id="{10397CCF-77D3-4BF0-8690-449C8F7AD13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TCP/IP Protocol Suite</a:t>
            </a:r>
          </a:p>
        </p:txBody>
      </p:sp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83F24637-7225-4B0F-8FE0-C871A83EB7B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208411-3733-41B9-859F-65291E2364E3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539650" name="Rectangle 2">
            <a:extLst>
              <a:ext uri="{FF2B5EF4-FFF2-40B4-BE49-F238E27FC236}">
                <a16:creationId xmlns:a16="http://schemas.microsoft.com/office/drawing/2014/main" id="{136A4045-CD70-42B2-8305-F7A6D2CE8C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113" y="1371600"/>
            <a:ext cx="81534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ro-RO" altLang="en-US" sz="2400" i="1" dirty="0">
                <a:latin typeface="Times New Roman" panose="02020603050405020304" pitchFamily="18" charset="0"/>
              </a:rPr>
              <a:t>Un pachet recepționat are valoarea bitului </a:t>
            </a:r>
            <a:r>
              <a:rPr lang="en-US" altLang="en-US" sz="2400" i="1" dirty="0">
                <a:latin typeface="Times New Roman" panose="02020603050405020304" pitchFamily="18" charset="0"/>
              </a:rPr>
              <a:t>M </a:t>
            </a:r>
            <a:r>
              <a:rPr lang="ro-RO" altLang="en-US" sz="2400" i="1" dirty="0">
                <a:latin typeface="Times New Roman" panose="02020603050405020304" pitchFamily="18" charset="0"/>
              </a:rPr>
              <a:t>egală cu </a:t>
            </a:r>
            <a:r>
              <a:rPr lang="en-US" altLang="en-US" sz="2400" i="1" dirty="0">
                <a:latin typeface="Times New Roman" panose="02020603050405020304" pitchFamily="18" charset="0"/>
              </a:rPr>
              <a:t>1. </a:t>
            </a:r>
            <a:r>
              <a:rPr lang="ro-RO" altLang="en-US" sz="2400" i="1" dirty="0">
                <a:latin typeface="Times New Roman" panose="02020603050405020304" pitchFamily="18" charset="0"/>
              </a:rPr>
              <a:t>Este primul, ultimul sau unul intermediar. Putem ști dacă pachetul a fost </a:t>
            </a:r>
            <a:r>
              <a:rPr lang="en-US" altLang="en-US" sz="2400" i="1" dirty="0">
                <a:latin typeface="Times New Roman" panose="02020603050405020304" pitchFamily="18" charset="0"/>
              </a:rPr>
              <a:t>fragment</a:t>
            </a:r>
            <a:r>
              <a:rPr lang="ro-RO" altLang="en-US" sz="2400" i="1" dirty="0">
                <a:latin typeface="Times New Roman" panose="02020603050405020304" pitchFamily="18" charset="0"/>
              </a:rPr>
              <a:t>at</a:t>
            </a:r>
            <a:r>
              <a:rPr lang="en-US" altLang="en-US" sz="2400" i="1" dirty="0">
                <a:latin typeface="Times New Roman" panose="02020603050405020304" pitchFamily="18" charset="0"/>
              </a:rPr>
              <a:t>?</a:t>
            </a:r>
          </a:p>
        </p:txBody>
      </p:sp>
      <p:sp>
        <p:nvSpPr>
          <p:cNvPr id="539651" name="Text Box 3">
            <a:extLst>
              <a:ext uri="{FF2B5EF4-FFF2-40B4-BE49-F238E27FC236}">
                <a16:creationId xmlns:a16="http://schemas.microsoft.com/office/drawing/2014/main" id="{EC8C5AC7-F3FB-41CB-9539-BD5F5B191B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381000"/>
            <a:ext cx="2209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400" i="1">
                <a:solidFill>
                  <a:schemeClr val="folHlink"/>
                </a:solidFill>
                <a:latin typeface="Algerian" panose="04020705040A02060702" pitchFamily="82" charset="0"/>
              </a:rPr>
              <a:t>Example</a:t>
            </a:r>
            <a:r>
              <a:rPr lang="en-US" altLang="en-US" sz="2800" i="1">
                <a:solidFill>
                  <a:schemeClr val="folHlink"/>
                </a:solidFill>
                <a:latin typeface="Algerian" panose="04020705040A02060702" pitchFamily="82" charset="0"/>
              </a:rPr>
              <a:t> 6</a:t>
            </a:r>
          </a:p>
        </p:txBody>
      </p:sp>
      <p:sp>
        <p:nvSpPr>
          <p:cNvPr id="539652" name="Rectangle 4">
            <a:extLst>
              <a:ext uri="{FF2B5EF4-FFF2-40B4-BE49-F238E27FC236}">
                <a16:creationId xmlns:a16="http://schemas.microsoft.com/office/drawing/2014/main" id="{620B7FD4-ACB1-4770-BCC0-FA17D28FA5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52400"/>
            <a:ext cx="609600" cy="1066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9654" name="Rectangle 6">
            <a:extLst>
              <a:ext uri="{FF2B5EF4-FFF2-40B4-BE49-F238E27FC236}">
                <a16:creationId xmlns:a16="http://schemas.microsoft.com/office/drawing/2014/main" id="{61EF110B-531C-4804-A162-69B1329630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3048000"/>
            <a:ext cx="8153400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en-US" sz="2400" i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Solution</a:t>
            </a:r>
            <a:br>
              <a:rPr lang="en-US" altLang="en-US" sz="2400" i="1" dirty="0">
                <a:latin typeface="Times New Roman" panose="02020603050405020304" pitchFamily="18" charset="0"/>
              </a:rPr>
            </a:br>
            <a:r>
              <a:rPr lang="ro-RO" altLang="en-US" sz="2400" i="1" dirty="0">
                <a:latin typeface="Times New Roman" panose="02020603050405020304" pitchFamily="18" charset="0"/>
              </a:rPr>
              <a:t>Dacă </a:t>
            </a:r>
            <a:r>
              <a:rPr lang="en-US" altLang="en-US" sz="2400" i="1" dirty="0">
                <a:latin typeface="Times New Roman" panose="02020603050405020304" pitchFamily="18" charset="0"/>
              </a:rPr>
              <a:t>M </a:t>
            </a:r>
            <a:r>
              <a:rPr lang="ro-RO" altLang="en-US" sz="2400" i="1" dirty="0">
                <a:latin typeface="Times New Roman" panose="02020603050405020304" pitchFamily="18" charset="0"/>
              </a:rPr>
              <a:t>este </a:t>
            </a:r>
            <a:r>
              <a:rPr lang="en-US" altLang="en-US" sz="2400" i="1" dirty="0">
                <a:latin typeface="Times New Roman" panose="02020603050405020304" pitchFamily="18" charset="0"/>
              </a:rPr>
              <a:t>1, </a:t>
            </a:r>
            <a:r>
              <a:rPr lang="ro-RO" altLang="en-US" sz="2400" i="1" dirty="0">
                <a:latin typeface="Times New Roman" panose="02020603050405020304" pitchFamily="18" charset="0"/>
              </a:rPr>
              <a:t>înseamnă ca mai există cel puțin un fragment. El poate fi </a:t>
            </a:r>
            <a:r>
              <a:rPr lang="ro-RO" altLang="en-US" sz="2400" i="1" dirty="0">
                <a:solidFill>
                  <a:schemeClr val="hlink"/>
                </a:solidFill>
                <a:latin typeface="Times New Roman" panose="02020603050405020304" pitchFamily="18" charset="0"/>
              </a:rPr>
              <a:t>primul</a:t>
            </a:r>
            <a:r>
              <a:rPr lang="en-US" altLang="en-US" sz="2400" i="1" dirty="0">
                <a:latin typeface="Times New Roman" panose="02020603050405020304" pitchFamily="18" charset="0"/>
              </a:rPr>
              <a:t> </a:t>
            </a:r>
            <a:r>
              <a:rPr lang="ro-RO" altLang="en-US" sz="2400" i="1" dirty="0">
                <a:latin typeface="Times New Roman" panose="02020603050405020304" pitchFamily="18" charset="0"/>
              </a:rPr>
              <a:t>sau </a:t>
            </a:r>
            <a:r>
              <a:rPr lang="ro-RO" altLang="en-US" sz="2400" i="1" dirty="0">
                <a:solidFill>
                  <a:schemeClr val="hlink"/>
                </a:solidFill>
                <a:latin typeface="Times New Roman" panose="02020603050405020304" pitchFamily="18" charset="0"/>
              </a:rPr>
              <a:t>intermediar</a:t>
            </a:r>
            <a:r>
              <a:rPr lang="en-US" altLang="en-US" sz="2400" i="1" dirty="0">
                <a:latin typeface="Times New Roman" panose="02020603050405020304" pitchFamily="18" charset="0"/>
              </a:rPr>
              <a:t>, </a:t>
            </a:r>
            <a:r>
              <a:rPr lang="ro-RO" altLang="en-US" sz="2400" i="1" dirty="0">
                <a:latin typeface="Times New Roman" panose="02020603050405020304" pitchFamily="18" charset="0"/>
              </a:rPr>
              <a:t>dar nu ultimul</a:t>
            </a:r>
            <a:r>
              <a:rPr lang="en-US" altLang="en-US" sz="2400" i="1" dirty="0">
                <a:latin typeface="Times New Roman" panose="02020603050405020304" pitchFamily="18" charset="0"/>
              </a:rPr>
              <a:t>. </a:t>
            </a:r>
            <a:r>
              <a:rPr lang="ro-RO" altLang="en-US" sz="2400" i="1" dirty="0">
                <a:latin typeface="Times New Roman" panose="02020603050405020304" pitchFamily="18" charset="0"/>
              </a:rPr>
              <a:t>Nu stim dacă este primul sau unul intermediar</a:t>
            </a:r>
            <a:r>
              <a:rPr lang="en-US" altLang="en-US" sz="2400" i="1" dirty="0">
                <a:latin typeface="Times New Roman" panose="02020603050405020304" pitchFamily="18" charset="0"/>
              </a:rPr>
              <a:t>; </a:t>
            </a:r>
            <a:r>
              <a:rPr lang="ro-RO" altLang="en-US" sz="2400" i="1" dirty="0">
                <a:latin typeface="Times New Roman" panose="02020603050405020304" pitchFamily="18" charset="0"/>
              </a:rPr>
              <a:t>este nevoie de mai multă </a:t>
            </a:r>
            <a:r>
              <a:rPr lang="en-US" altLang="en-US" sz="2400" i="1" dirty="0" err="1">
                <a:latin typeface="Times New Roman" panose="02020603050405020304" pitchFamily="18" charset="0"/>
              </a:rPr>
              <a:t>informa</a:t>
            </a:r>
            <a:r>
              <a:rPr lang="ro-RO" altLang="en-US" sz="2400" i="1" dirty="0">
                <a:latin typeface="Times New Roman" panose="02020603050405020304" pitchFamily="18" charset="0"/>
              </a:rPr>
              <a:t>ție</a:t>
            </a:r>
            <a:r>
              <a:rPr lang="en-US" altLang="en-US" sz="2400" i="1" dirty="0">
                <a:latin typeface="Times New Roman" panose="02020603050405020304" pitchFamily="18" charset="0"/>
              </a:rPr>
              <a:t> (</a:t>
            </a:r>
            <a:r>
              <a:rPr lang="ro-RO" altLang="en-US" sz="2400" i="1" dirty="0">
                <a:latin typeface="Times New Roman" panose="02020603050405020304" pitchFamily="18" charset="0"/>
              </a:rPr>
              <a:t>valoarea câmpului </a:t>
            </a:r>
            <a:r>
              <a:rPr lang="en-US" altLang="en-US" sz="2400" b="0" i="1" dirty="0">
                <a:latin typeface="Times New Roman" panose="02020603050405020304" pitchFamily="18" charset="0"/>
              </a:rPr>
              <a:t>fragmentation offset</a:t>
            </a:r>
            <a:r>
              <a:rPr lang="en-US" altLang="en-US" sz="2400" i="1" dirty="0">
                <a:latin typeface="Times New Roman" panose="02020603050405020304" pitchFamily="18" charset="0"/>
              </a:rPr>
              <a:t>). </a:t>
            </a:r>
            <a:r>
              <a:rPr lang="ro-RO" altLang="en-US" sz="2400" i="1" dirty="0">
                <a:latin typeface="Times New Roman" panose="02020603050405020304" pitchFamily="18" charset="0"/>
              </a:rPr>
              <a:t>Vezi </a:t>
            </a:r>
            <a:r>
              <a:rPr lang="en-US" altLang="en-US" sz="2400" i="1" dirty="0">
                <a:latin typeface="Times New Roman" panose="02020603050405020304" pitchFamily="18" charset="0"/>
              </a:rPr>
              <a:t> ex</a:t>
            </a:r>
            <a:r>
              <a:rPr lang="ro-RO" altLang="en-US" sz="2400" i="1" dirty="0">
                <a:latin typeface="Times New Roman" panose="02020603050405020304" pitchFamily="18" charset="0"/>
              </a:rPr>
              <a:t>e</a:t>
            </a:r>
            <a:r>
              <a:rPr lang="en-US" altLang="en-US" sz="2400" i="1" dirty="0" err="1">
                <a:latin typeface="Times New Roman" panose="02020603050405020304" pitchFamily="18" charset="0"/>
              </a:rPr>
              <a:t>mpl</a:t>
            </a:r>
            <a:r>
              <a:rPr lang="ro-RO" altLang="en-US" sz="2400" i="1" dirty="0">
                <a:latin typeface="Times New Roman" panose="02020603050405020304" pitchFamily="18" charset="0"/>
              </a:rPr>
              <a:t>ul următor</a:t>
            </a:r>
            <a:r>
              <a:rPr lang="en-US" altLang="en-US" sz="2400" i="1" dirty="0">
                <a:latin typeface="Times New Roman" panose="02020603050405020304" pitchFamily="18" charset="0"/>
              </a:rPr>
              <a:t>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1">
            <a:extLst>
              <a:ext uri="{FF2B5EF4-FFF2-40B4-BE49-F238E27FC236}">
                <a16:creationId xmlns:a16="http://schemas.microsoft.com/office/drawing/2014/main" id="{2D455456-F032-4F71-9949-D01E1A5E332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TCP/IP Protocol Suite</a:t>
            </a:r>
          </a:p>
        </p:txBody>
      </p:sp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73A809D9-E605-4F58-9CB9-20D06E433BB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1162EE3-DF3F-4693-BCC7-8549E9AC2151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540674" name="Rectangle 2">
            <a:extLst>
              <a:ext uri="{FF2B5EF4-FFF2-40B4-BE49-F238E27FC236}">
                <a16:creationId xmlns:a16="http://schemas.microsoft.com/office/drawing/2014/main" id="{29EDE435-DE99-4E0E-BE8F-4EE5B6A5D3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113" y="1447800"/>
            <a:ext cx="81534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ro-RO" altLang="en-US" sz="2400" i="1" dirty="0">
                <a:latin typeface="Times New Roman" panose="02020603050405020304" pitchFamily="18" charset="0"/>
              </a:rPr>
              <a:t>Un pachet recepționat are valoarea bitului </a:t>
            </a:r>
            <a:r>
              <a:rPr lang="en-US" altLang="en-US" sz="2400" i="1" dirty="0">
                <a:latin typeface="Times New Roman" panose="02020603050405020304" pitchFamily="18" charset="0"/>
              </a:rPr>
              <a:t>M </a:t>
            </a:r>
            <a:r>
              <a:rPr lang="ro-RO" altLang="en-US" sz="2400" i="1" dirty="0">
                <a:latin typeface="Times New Roman" panose="02020603050405020304" pitchFamily="18" charset="0"/>
              </a:rPr>
              <a:t>egală cu </a:t>
            </a:r>
            <a:r>
              <a:rPr lang="en-US" altLang="en-US" sz="2400" i="1" dirty="0">
                <a:latin typeface="Times New Roman" panose="02020603050405020304" pitchFamily="18" charset="0"/>
              </a:rPr>
              <a:t>1 </a:t>
            </a:r>
            <a:r>
              <a:rPr lang="ro-RO" altLang="en-US" sz="2400" i="1" dirty="0">
                <a:latin typeface="Times New Roman" panose="02020603050405020304" pitchFamily="18" charset="0"/>
              </a:rPr>
              <a:t>și valoarea </a:t>
            </a:r>
            <a:r>
              <a:rPr lang="en-US" altLang="en-US" sz="2400" i="1" dirty="0">
                <a:latin typeface="Times New Roman" panose="02020603050405020304" pitchFamily="18" charset="0"/>
              </a:rPr>
              <a:t>fragmentation offset </a:t>
            </a:r>
            <a:r>
              <a:rPr lang="ro-RO" altLang="en-US" sz="2400" i="1" dirty="0">
                <a:latin typeface="Times New Roman" panose="02020603050405020304" pitchFamily="18" charset="0"/>
              </a:rPr>
              <a:t>egală cu </a:t>
            </a:r>
            <a:r>
              <a:rPr lang="en-US" altLang="en-US" sz="2400" i="1" dirty="0">
                <a:latin typeface="Times New Roman" panose="02020603050405020304" pitchFamily="18" charset="0"/>
              </a:rPr>
              <a:t>zero. </a:t>
            </a:r>
            <a:r>
              <a:rPr lang="ro-RO" altLang="en-US" sz="2400" i="1" dirty="0">
                <a:latin typeface="Times New Roman" panose="02020603050405020304" pitchFamily="18" charset="0"/>
              </a:rPr>
              <a:t>Este primul fragment, ultimul sau unul intermediar</a:t>
            </a:r>
            <a:r>
              <a:rPr lang="en-US" altLang="en-US" sz="2400" i="1" dirty="0">
                <a:latin typeface="Times New Roman" panose="02020603050405020304" pitchFamily="18" charset="0"/>
              </a:rPr>
              <a:t>?.</a:t>
            </a:r>
          </a:p>
        </p:txBody>
      </p:sp>
      <p:sp>
        <p:nvSpPr>
          <p:cNvPr id="540675" name="Text Box 3">
            <a:extLst>
              <a:ext uri="{FF2B5EF4-FFF2-40B4-BE49-F238E27FC236}">
                <a16:creationId xmlns:a16="http://schemas.microsoft.com/office/drawing/2014/main" id="{E6E8B632-3AB0-4E8B-90C7-BB749B14CE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381000"/>
            <a:ext cx="2209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400" i="1">
                <a:solidFill>
                  <a:schemeClr val="folHlink"/>
                </a:solidFill>
                <a:latin typeface="Algerian" panose="04020705040A02060702" pitchFamily="82" charset="0"/>
              </a:rPr>
              <a:t>Example</a:t>
            </a:r>
            <a:r>
              <a:rPr lang="en-US" altLang="en-US" sz="2800" i="1">
                <a:solidFill>
                  <a:schemeClr val="folHlink"/>
                </a:solidFill>
                <a:latin typeface="Algerian" panose="04020705040A02060702" pitchFamily="82" charset="0"/>
              </a:rPr>
              <a:t> 7</a:t>
            </a:r>
          </a:p>
        </p:txBody>
      </p:sp>
      <p:sp>
        <p:nvSpPr>
          <p:cNvPr id="540676" name="Rectangle 4">
            <a:extLst>
              <a:ext uri="{FF2B5EF4-FFF2-40B4-BE49-F238E27FC236}">
                <a16:creationId xmlns:a16="http://schemas.microsoft.com/office/drawing/2014/main" id="{38C4D1A2-1787-4D13-9FC4-427CE131AC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52400"/>
            <a:ext cx="609600" cy="1066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0678" name="Rectangle 6">
            <a:extLst>
              <a:ext uri="{FF2B5EF4-FFF2-40B4-BE49-F238E27FC236}">
                <a16:creationId xmlns:a16="http://schemas.microsoft.com/office/drawing/2014/main" id="{0CD104BD-0829-4829-A6FE-67C9C85AB6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3200400"/>
            <a:ext cx="815340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en-US" sz="2400" i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Solution</a:t>
            </a:r>
            <a:br>
              <a:rPr lang="en-US" altLang="en-US" sz="2400" i="1" dirty="0">
                <a:latin typeface="Times New Roman" panose="02020603050405020304" pitchFamily="18" charset="0"/>
              </a:rPr>
            </a:br>
            <a:r>
              <a:rPr lang="ro-RO" altLang="en-US" sz="2400" i="1" dirty="0">
                <a:latin typeface="Times New Roman" panose="02020603050405020304" pitchFamily="18" charset="0"/>
              </a:rPr>
              <a:t>Deoarece </a:t>
            </a:r>
            <a:r>
              <a:rPr lang="en-US" altLang="en-US" sz="2400" i="1" dirty="0">
                <a:latin typeface="Times New Roman" panose="02020603050405020304" pitchFamily="18" charset="0"/>
              </a:rPr>
              <a:t>M bit </a:t>
            </a:r>
            <a:r>
              <a:rPr lang="ro-RO" altLang="en-US" sz="2400" i="1" dirty="0">
                <a:latin typeface="Times New Roman" panose="02020603050405020304" pitchFamily="18" charset="0"/>
              </a:rPr>
              <a:t>este</a:t>
            </a:r>
            <a:r>
              <a:rPr lang="en-US" altLang="en-US" sz="2400" i="1" dirty="0">
                <a:latin typeface="Times New Roman" panose="02020603050405020304" pitchFamily="18" charset="0"/>
              </a:rPr>
              <a:t> 1, </a:t>
            </a:r>
            <a:r>
              <a:rPr lang="ro-RO" altLang="en-US" sz="2400" i="1" dirty="0">
                <a:latin typeface="Times New Roman" panose="02020603050405020304" pitchFamily="18" charset="0"/>
              </a:rPr>
              <a:t>este fie primul, fie unul intermediar</a:t>
            </a:r>
            <a:r>
              <a:rPr lang="en-US" altLang="en-US" sz="2400" i="1" dirty="0">
                <a:latin typeface="Times New Roman" panose="02020603050405020304" pitchFamily="18" charset="0"/>
              </a:rPr>
              <a:t>. </a:t>
            </a:r>
            <a:r>
              <a:rPr lang="ro-RO" altLang="en-US" sz="2400" i="1" dirty="0">
                <a:latin typeface="Times New Roman" panose="02020603050405020304" pitchFamily="18" charset="0"/>
              </a:rPr>
              <a:t>Deoarece </a:t>
            </a:r>
            <a:r>
              <a:rPr lang="en-US" altLang="en-US" sz="2400" i="1" dirty="0">
                <a:latin typeface="Times New Roman" panose="02020603050405020304" pitchFamily="18" charset="0"/>
              </a:rPr>
              <a:t>offset value </a:t>
            </a:r>
            <a:r>
              <a:rPr lang="ro-RO" altLang="en-US" sz="2400" i="1" dirty="0">
                <a:latin typeface="Times New Roman" panose="02020603050405020304" pitchFamily="18" charset="0"/>
              </a:rPr>
              <a:t>este</a:t>
            </a:r>
            <a:r>
              <a:rPr lang="en-US" altLang="en-US" sz="2400" i="1" dirty="0">
                <a:latin typeface="Times New Roman" panose="02020603050405020304" pitchFamily="18" charset="0"/>
              </a:rPr>
              <a:t> 0, </a:t>
            </a:r>
            <a:r>
              <a:rPr lang="ro-RO" altLang="en-US" sz="2400" i="1" dirty="0">
                <a:latin typeface="Times New Roman" panose="02020603050405020304" pitchFamily="18" charset="0"/>
              </a:rPr>
              <a:t>înseamnă că este </a:t>
            </a:r>
            <a:r>
              <a:rPr lang="ro-RO" altLang="en-US" sz="2400" i="1" dirty="0">
                <a:solidFill>
                  <a:schemeClr val="hlink"/>
                </a:solidFill>
                <a:latin typeface="Times New Roman" panose="02020603050405020304" pitchFamily="18" charset="0"/>
              </a:rPr>
              <a:t>primul</a:t>
            </a:r>
            <a:r>
              <a:rPr lang="en-US" altLang="en-US" sz="2400" i="1" dirty="0">
                <a:latin typeface="Times New Roman" panose="02020603050405020304" pitchFamily="18" charset="0"/>
              </a:rPr>
              <a:t> fragment.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1">
            <a:extLst>
              <a:ext uri="{FF2B5EF4-FFF2-40B4-BE49-F238E27FC236}">
                <a16:creationId xmlns:a16="http://schemas.microsoft.com/office/drawing/2014/main" id="{0A3780F9-E60D-4CAE-B347-16C00BD6320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TCP/IP Protocol Suite</a:t>
            </a:r>
          </a:p>
        </p:txBody>
      </p:sp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9676AC71-83E5-49DD-A73B-6B74E648E56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97180BE-56E7-4D13-B774-04BFD37E416F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541698" name="Rectangle 2">
            <a:extLst>
              <a:ext uri="{FF2B5EF4-FFF2-40B4-BE49-F238E27FC236}">
                <a16:creationId xmlns:a16="http://schemas.microsoft.com/office/drawing/2014/main" id="{BA9CAABC-7AA5-403E-8FE6-3B105F6C4D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113" y="1447800"/>
            <a:ext cx="81534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ro-RO" altLang="en-US" sz="2400" i="1" dirty="0">
                <a:latin typeface="Times New Roman" panose="02020603050405020304" pitchFamily="18" charset="0"/>
              </a:rPr>
              <a:t>Un pachet sosoit are valoarea </a:t>
            </a:r>
            <a:r>
              <a:rPr lang="en-US" altLang="en-US" sz="2400" i="1" dirty="0">
                <a:latin typeface="Times New Roman" panose="02020603050405020304" pitchFamily="18" charset="0"/>
              </a:rPr>
              <a:t>offset 100. </a:t>
            </a:r>
            <a:r>
              <a:rPr lang="ro-RO" altLang="en-US" sz="2400" i="1" dirty="0">
                <a:latin typeface="Times New Roman" panose="02020603050405020304" pitchFamily="18" charset="0"/>
              </a:rPr>
              <a:t>Care este numărul primului octet? Putem afla numărul ultimului octet</a:t>
            </a:r>
            <a:r>
              <a:rPr lang="en-US" altLang="en-US" sz="2400" i="1" dirty="0">
                <a:latin typeface="Times New Roman" panose="02020603050405020304" pitchFamily="18" charset="0"/>
              </a:rPr>
              <a:t>?</a:t>
            </a:r>
          </a:p>
        </p:txBody>
      </p:sp>
      <p:sp>
        <p:nvSpPr>
          <p:cNvPr id="541699" name="Text Box 3">
            <a:extLst>
              <a:ext uri="{FF2B5EF4-FFF2-40B4-BE49-F238E27FC236}">
                <a16:creationId xmlns:a16="http://schemas.microsoft.com/office/drawing/2014/main" id="{CFB62EC4-CFA6-4E16-8081-8F5ED46496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381000"/>
            <a:ext cx="2209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400" i="1">
                <a:solidFill>
                  <a:schemeClr val="folHlink"/>
                </a:solidFill>
                <a:latin typeface="Algerian" panose="04020705040A02060702" pitchFamily="82" charset="0"/>
              </a:rPr>
              <a:t>Example</a:t>
            </a:r>
            <a:r>
              <a:rPr lang="en-US" altLang="en-US" sz="2800" i="1">
                <a:solidFill>
                  <a:schemeClr val="folHlink"/>
                </a:solidFill>
                <a:latin typeface="Algerian" panose="04020705040A02060702" pitchFamily="82" charset="0"/>
              </a:rPr>
              <a:t> 8</a:t>
            </a:r>
          </a:p>
        </p:txBody>
      </p:sp>
      <p:sp>
        <p:nvSpPr>
          <p:cNvPr id="541700" name="Rectangle 4">
            <a:extLst>
              <a:ext uri="{FF2B5EF4-FFF2-40B4-BE49-F238E27FC236}">
                <a16:creationId xmlns:a16="http://schemas.microsoft.com/office/drawing/2014/main" id="{3759002E-2034-4CA0-A8E2-0DCEC69ED8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52400"/>
            <a:ext cx="609600" cy="1066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1702" name="Rectangle 6">
            <a:extLst>
              <a:ext uri="{FF2B5EF4-FFF2-40B4-BE49-F238E27FC236}">
                <a16:creationId xmlns:a16="http://schemas.microsoft.com/office/drawing/2014/main" id="{AC2410AC-03A1-415A-A33D-331EDE12E5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544" y="2640212"/>
            <a:ext cx="8153400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en-US" sz="2400" i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Solution</a:t>
            </a:r>
            <a:br>
              <a:rPr lang="en-US" altLang="en-US" sz="2400" i="1" dirty="0">
                <a:latin typeface="Times New Roman" panose="02020603050405020304" pitchFamily="18" charset="0"/>
              </a:rPr>
            </a:br>
            <a:r>
              <a:rPr lang="ro-RO" altLang="en-US" sz="2400" i="1" dirty="0">
                <a:latin typeface="Times New Roman" panose="02020603050405020304" pitchFamily="18" charset="0"/>
              </a:rPr>
              <a:t>Pentru a afla numărul primului octet</a:t>
            </a:r>
            <a:r>
              <a:rPr lang="en-US" altLang="en-US" sz="2400" i="1" dirty="0">
                <a:latin typeface="Times New Roman" panose="02020603050405020304" pitchFamily="18" charset="0"/>
              </a:rPr>
              <a:t>, </a:t>
            </a:r>
            <a:r>
              <a:rPr lang="ro-RO" altLang="en-US" sz="2400" i="1" dirty="0">
                <a:latin typeface="Times New Roman" panose="02020603050405020304" pitchFamily="18" charset="0"/>
              </a:rPr>
              <a:t>trebuie multiplicată valoarea câmpului </a:t>
            </a:r>
            <a:r>
              <a:rPr lang="en-US" altLang="en-US" sz="2400" i="1" dirty="0">
                <a:latin typeface="Times New Roman" panose="02020603050405020304" pitchFamily="18" charset="0"/>
              </a:rPr>
              <a:t>offset </a:t>
            </a:r>
            <a:r>
              <a:rPr lang="ro-RO" altLang="en-US" sz="2400" i="1" dirty="0">
                <a:latin typeface="Times New Roman" panose="02020603050405020304" pitchFamily="18" charset="0"/>
              </a:rPr>
              <a:t>de </a:t>
            </a:r>
            <a:r>
              <a:rPr lang="en-US" altLang="en-US" sz="2400" i="1" dirty="0">
                <a:latin typeface="Times New Roman" panose="02020603050405020304" pitchFamily="18" charset="0"/>
              </a:rPr>
              <a:t>8</a:t>
            </a:r>
            <a:r>
              <a:rPr lang="ro-RO" altLang="en-US" sz="2400" i="1" dirty="0">
                <a:latin typeface="Times New Roman" panose="02020603050405020304" pitchFamily="18" charset="0"/>
              </a:rPr>
              <a:t> ori</a:t>
            </a:r>
            <a:r>
              <a:rPr lang="en-US" altLang="en-US" sz="2400" i="1" dirty="0">
                <a:latin typeface="Times New Roman" panose="02020603050405020304" pitchFamily="18" charset="0"/>
              </a:rPr>
              <a:t>. </a:t>
            </a:r>
            <a:r>
              <a:rPr lang="ro-RO" altLang="en-US" sz="2400" i="1" dirty="0">
                <a:latin typeface="Times New Roman" panose="02020603050405020304" pitchFamily="18" charset="0"/>
              </a:rPr>
              <a:t>Asta înseamnă că numărul primului octet este </a:t>
            </a:r>
            <a:r>
              <a:rPr lang="en-US" altLang="en-US" sz="2400" i="1" dirty="0">
                <a:latin typeface="Times New Roman" panose="02020603050405020304" pitchFamily="18" charset="0"/>
              </a:rPr>
              <a:t>800. </a:t>
            </a:r>
            <a:r>
              <a:rPr lang="ro-RO" altLang="en-US" sz="2400" i="1" dirty="0">
                <a:latin typeface="Times New Roman" panose="02020603050405020304" pitchFamily="18" charset="0"/>
              </a:rPr>
              <a:t>Nu putem </a:t>
            </a:r>
            <a:r>
              <a:rPr lang="en-US" altLang="en-US" sz="2400" i="1" dirty="0" err="1">
                <a:latin typeface="Times New Roman" panose="02020603050405020304" pitchFamily="18" charset="0"/>
              </a:rPr>
              <a:t>determin</a:t>
            </a:r>
            <a:r>
              <a:rPr lang="ro-RO" altLang="en-US" sz="2400" i="1" dirty="0">
                <a:latin typeface="Times New Roman" panose="02020603050405020304" pitchFamily="18" charset="0"/>
              </a:rPr>
              <a:t>a</a:t>
            </a:r>
            <a:r>
              <a:rPr lang="en-US" altLang="en-US" sz="2400" i="1" dirty="0">
                <a:latin typeface="Times New Roman" panose="02020603050405020304" pitchFamily="18" charset="0"/>
              </a:rPr>
              <a:t> </a:t>
            </a:r>
            <a:r>
              <a:rPr lang="ro-RO" altLang="en-US" sz="2400" i="1" dirty="0">
                <a:latin typeface="Times New Roman" panose="02020603050405020304" pitchFamily="18" charset="0"/>
              </a:rPr>
              <a:t>numărul ultimului octet fără a cunoaște lungimea datelor.</a:t>
            </a:r>
            <a:endParaRPr lang="en-US" altLang="en-US" sz="2400" i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oter Placeholder 1">
            <a:extLst>
              <a:ext uri="{FF2B5EF4-FFF2-40B4-BE49-F238E27FC236}">
                <a16:creationId xmlns:a16="http://schemas.microsoft.com/office/drawing/2014/main" id="{D568FB3D-5882-4F1B-BDD2-FD608968761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TCP/IP Protocol Suite</a:t>
            </a:r>
          </a:p>
        </p:txBody>
      </p:sp>
      <p:sp>
        <p:nvSpPr>
          <p:cNvPr id="11" name="Slide Number Placeholder 2">
            <a:extLst>
              <a:ext uri="{FF2B5EF4-FFF2-40B4-BE49-F238E27FC236}">
                <a16:creationId xmlns:a16="http://schemas.microsoft.com/office/drawing/2014/main" id="{C0D56AE7-991D-4C16-9512-B02DADC3465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3353F-9968-4995-83DC-C05859819096}" type="slidenum">
              <a:rPr lang="en-US" altLang="en-US"/>
              <a:pPr/>
              <a:t>25</a:t>
            </a:fld>
            <a:endParaRPr lang="en-US" altLang="en-US"/>
          </a:p>
        </p:txBody>
      </p:sp>
      <p:grpSp>
        <p:nvGrpSpPr>
          <p:cNvPr id="475138" name="Group 2">
            <a:extLst>
              <a:ext uri="{FF2B5EF4-FFF2-40B4-BE49-F238E27FC236}">
                <a16:creationId xmlns:a16="http://schemas.microsoft.com/office/drawing/2014/main" id="{14CB8E37-749B-4D20-9A14-E67FE1C9E627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8686800" cy="6400800"/>
            <a:chOff x="0" y="96"/>
            <a:chExt cx="5472" cy="3840"/>
          </a:xfrm>
        </p:grpSpPr>
        <p:sp>
          <p:nvSpPr>
            <p:cNvPr id="475139" name="AutoShape 3">
              <a:extLst>
                <a:ext uri="{FF2B5EF4-FFF2-40B4-BE49-F238E27FC236}">
                  <a16:creationId xmlns:a16="http://schemas.microsoft.com/office/drawing/2014/main" id="{85E39D27-6AF7-44E5-87AA-39DCDD0E86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" y="336"/>
              <a:ext cx="5232" cy="3600"/>
            </a:xfrm>
            <a:prstGeom prst="roundRect">
              <a:avLst>
                <a:gd name="adj" fmla="val 13727"/>
              </a:avLst>
            </a:prstGeom>
            <a:noFill/>
            <a:ln w="508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475140" name="AutoShape 4">
              <a:extLst>
                <a:ext uri="{FF2B5EF4-FFF2-40B4-BE49-F238E27FC236}">
                  <a16:creationId xmlns:a16="http://schemas.microsoft.com/office/drawing/2014/main" id="{93CBAA5F-AF6B-48D7-8B9C-6B2AF869058A}"/>
                </a:ext>
              </a:extLst>
            </p:cNvPr>
            <p:cNvSpPr>
              <a:spLocks noChangeArrowheads="1"/>
            </p:cNvSpPr>
            <p:nvPr/>
          </p:nvSpPr>
          <p:spPr bwMode="blackWhite">
            <a:xfrm>
              <a:off x="0" y="96"/>
              <a:ext cx="5376" cy="768"/>
            </a:xfrm>
            <a:custGeom>
              <a:avLst/>
              <a:gdLst>
                <a:gd name="G0" fmla="+- 1000 0 0"/>
                <a:gd name="G1" fmla="+- 1000 0 0"/>
                <a:gd name="G2" fmla="+- G0 0 G1"/>
                <a:gd name="G3" fmla="*/ G1 1 2"/>
                <a:gd name="G4" fmla="+- G0 0 G3"/>
                <a:gd name="T0" fmla="*/ 0 w 1000"/>
                <a:gd name="T1" fmla="*/ 0 h 1000"/>
                <a:gd name="T2" fmla="*/ 6170 w 1000"/>
                <a:gd name="T3" fmla="*/ 0 h 1000"/>
                <a:gd name="T4" fmla="*/ 6670 w 1000"/>
                <a:gd name="T5" fmla="*/ 500 h 1000"/>
                <a:gd name="T6" fmla="*/ 6170 w 1000"/>
                <a:gd name="T7" fmla="*/ 1000 h 1000"/>
                <a:gd name="T8" fmla="*/ 0 w 1000"/>
                <a:gd name="T9" fmla="*/ 1000 h 1000"/>
                <a:gd name="T10" fmla="*/ 0 w 1000"/>
                <a:gd name="T11" fmla="*/ 0 h 1000"/>
                <a:gd name="T12" fmla="*/ G4 w 1000"/>
                <a:gd name="T13" fmla="*/ G1 h 1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T10" t="T11" r="T12" b="T13"/>
              <a:pathLst>
                <a:path w="7000" h="1000">
                  <a:moveTo>
                    <a:pt x="0" y="0"/>
                  </a:moveTo>
                  <a:lnTo>
                    <a:pt x="6170" y="0"/>
                  </a:lnTo>
                  <a:cubicBezTo>
                    <a:pt x="6446" y="0"/>
                    <a:pt x="6670" y="223"/>
                    <a:pt x="6670" y="500"/>
                  </a:cubicBezTo>
                  <a:cubicBezTo>
                    <a:pt x="6670" y="776"/>
                    <a:pt x="6446" y="1000"/>
                    <a:pt x="6170" y="1000"/>
                  </a:cubicBezTo>
                  <a:lnTo>
                    <a:pt x="0" y="100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475141" name="Line 5">
              <a:extLst>
                <a:ext uri="{FF2B5EF4-FFF2-40B4-BE49-F238E27FC236}">
                  <a16:creationId xmlns:a16="http://schemas.microsoft.com/office/drawing/2014/main" id="{407C9922-EF3B-4E89-9E35-195C89A1A3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768"/>
              <a:ext cx="5088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75142" name="Text Box 6">
            <a:extLst>
              <a:ext uri="{FF2B5EF4-FFF2-40B4-BE49-F238E27FC236}">
                <a16:creationId xmlns:a16="http://schemas.microsoft.com/office/drawing/2014/main" id="{BD58C110-6FD9-4CAF-AAE0-A2655947B9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354013"/>
            <a:ext cx="623760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600" dirty="0">
                <a:solidFill>
                  <a:schemeClr val="bg1"/>
                </a:solidFill>
                <a:latin typeface="Arial" panose="020B0604020202020204" pitchFamily="34" charset="0"/>
              </a:rPr>
              <a:t>8.3   O</a:t>
            </a:r>
            <a:r>
              <a:rPr lang="ro-RO" altLang="en-US" sz="3600" dirty="0">
                <a:solidFill>
                  <a:schemeClr val="bg1"/>
                </a:solidFill>
                <a:latin typeface="Arial" panose="020B0604020202020204" pitchFamily="34" charset="0"/>
              </a:rPr>
              <a:t>pțiunile din antetul IP</a:t>
            </a:r>
            <a:endParaRPr lang="en-US" altLang="en-US" sz="36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475143" name="Rectangle 7">
            <a:extLst>
              <a:ext uri="{FF2B5EF4-FFF2-40B4-BE49-F238E27FC236}">
                <a16:creationId xmlns:a16="http://schemas.microsoft.com/office/drawing/2014/main" id="{2D6B1209-12AC-4E37-A65C-B9A71DB165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1371600"/>
            <a:ext cx="7848600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r>
              <a:rPr lang="ro-RO" altLang="en-US" sz="28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Antetul unui pachet </a:t>
            </a:r>
            <a:r>
              <a:rPr lang="en-US" altLang="en-US" sz="28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IP </a:t>
            </a:r>
            <a:r>
              <a:rPr lang="ro-RO" altLang="en-US" sz="28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are două părți</a:t>
            </a:r>
            <a:r>
              <a:rPr lang="en-US" altLang="en-US" sz="28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: </a:t>
            </a:r>
            <a:r>
              <a:rPr lang="ro-RO" altLang="en-US" sz="28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una fixă și alta variabilă</a:t>
            </a:r>
            <a:r>
              <a:rPr lang="en-US" altLang="en-US" sz="28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.  </a:t>
            </a:r>
            <a:r>
              <a:rPr lang="ro-RO" altLang="en-US" sz="28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Partea </a:t>
            </a:r>
            <a:r>
              <a:rPr lang="en-US" altLang="en-US" sz="28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 </a:t>
            </a:r>
            <a:r>
              <a:rPr lang="en-US" altLang="en-US" sz="2800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variab</a:t>
            </a:r>
            <a:r>
              <a:rPr lang="ro-RO" altLang="en-US" sz="28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ilă</a:t>
            </a:r>
            <a:r>
              <a:rPr lang="en-US" altLang="en-US" sz="28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 </a:t>
            </a:r>
            <a:r>
              <a:rPr lang="ro-RO" altLang="en-US" sz="28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cuprinde opțiuni și poate avea </a:t>
            </a:r>
            <a:r>
              <a:rPr lang="en-US" altLang="en-US" sz="28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maximum 40 bytes.</a:t>
            </a:r>
          </a:p>
        </p:txBody>
      </p:sp>
      <p:sp>
        <p:nvSpPr>
          <p:cNvPr id="475144" name="Rectangle 8">
            <a:extLst>
              <a:ext uri="{FF2B5EF4-FFF2-40B4-BE49-F238E27FC236}">
                <a16:creationId xmlns:a16="http://schemas.microsoft.com/office/drawing/2014/main" id="{80BE4273-3DCF-42F7-9DF8-71FAB6BA6C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3489325"/>
            <a:ext cx="784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000" i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The topics discussed in this section include:</a:t>
            </a:r>
          </a:p>
        </p:txBody>
      </p:sp>
      <p:sp>
        <p:nvSpPr>
          <p:cNvPr id="475145" name="Rectangle 9">
            <a:extLst>
              <a:ext uri="{FF2B5EF4-FFF2-40B4-BE49-F238E27FC236}">
                <a16:creationId xmlns:a16="http://schemas.microsoft.com/office/drawing/2014/main" id="{1573B84D-096B-4458-A436-B0F8F8B81E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3886200"/>
            <a:ext cx="73152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000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Format</a:t>
            </a:r>
          </a:p>
          <a:p>
            <a:r>
              <a:rPr lang="en-US" altLang="en-US" sz="2000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Option Types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1">
            <a:extLst>
              <a:ext uri="{FF2B5EF4-FFF2-40B4-BE49-F238E27FC236}">
                <a16:creationId xmlns:a16="http://schemas.microsoft.com/office/drawing/2014/main" id="{5DFAC91D-2478-40CE-B4FD-13397172851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TCP/IP Protocol Suite</a:t>
            </a:r>
          </a:p>
        </p:txBody>
      </p:sp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E8BC54C2-F57D-42ED-B47E-7F4E1C0660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338439-0B95-4CCA-BD93-CD6830D70E03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487426" name="Text Box 2">
            <a:extLst>
              <a:ext uri="{FF2B5EF4-FFF2-40B4-BE49-F238E27FC236}">
                <a16:creationId xmlns:a16="http://schemas.microsoft.com/office/drawing/2014/main" id="{470E7A09-7299-424D-931C-9E0FF41C49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90488"/>
            <a:ext cx="5715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>
                <a:solidFill>
                  <a:srgbClr val="0000FF"/>
                </a:solidFill>
                <a:latin typeface="Times New Roman" panose="02020603050405020304" pitchFamily="18" charset="0"/>
              </a:rPr>
              <a:t>Figure 8.10</a:t>
            </a:r>
            <a:r>
              <a:rPr lang="en-US" altLang="en-US">
                <a:solidFill>
                  <a:schemeClr val="accent2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en-US" i="1">
                <a:latin typeface="Times New Roman" panose="02020603050405020304" pitchFamily="18" charset="0"/>
              </a:rPr>
              <a:t>Option format</a:t>
            </a:r>
          </a:p>
        </p:txBody>
      </p:sp>
      <p:sp>
        <p:nvSpPr>
          <p:cNvPr id="487427" name="Rectangle 3">
            <a:extLst>
              <a:ext uri="{FF2B5EF4-FFF2-40B4-BE49-F238E27FC236}">
                <a16:creationId xmlns:a16="http://schemas.microsoft.com/office/drawing/2014/main" id="{A0F1C098-38FC-4F85-AEF3-AFF39F42A31B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sp>
        <p:nvSpPr>
          <p:cNvPr id="487428" name="Rectangle 4">
            <a:extLst>
              <a:ext uri="{FF2B5EF4-FFF2-40B4-BE49-F238E27FC236}">
                <a16:creationId xmlns:a16="http://schemas.microsoft.com/office/drawing/2014/main" id="{C08F8A9F-9FCB-4C9E-801D-31D7313112FA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sp>
        <p:nvSpPr>
          <p:cNvPr id="487429" name="Rectangle 5">
            <a:extLst>
              <a:ext uri="{FF2B5EF4-FFF2-40B4-BE49-F238E27FC236}">
                <a16:creationId xmlns:a16="http://schemas.microsoft.com/office/drawing/2014/main" id="{1481DB48-B5E1-4D33-B3D6-9E0D83C1E3BD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sp>
        <p:nvSpPr>
          <p:cNvPr id="487430" name="Rectangle 6">
            <a:extLst>
              <a:ext uri="{FF2B5EF4-FFF2-40B4-BE49-F238E27FC236}">
                <a16:creationId xmlns:a16="http://schemas.microsoft.com/office/drawing/2014/main" id="{BD74BB9D-CF18-48CC-AD27-227A0F721FB5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sp>
        <p:nvSpPr>
          <p:cNvPr id="487431" name="Rectangle 7">
            <a:extLst>
              <a:ext uri="{FF2B5EF4-FFF2-40B4-BE49-F238E27FC236}">
                <a16:creationId xmlns:a16="http://schemas.microsoft.com/office/drawing/2014/main" id="{9BE1C35D-D612-4BC2-B214-34C001F461CD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sp>
        <p:nvSpPr>
          <p:cNvPr id="487432" name="Rectangle 8">
            <a:extLst>
              <a:ext uri="{FF2B5EF4-FFF2-40B4-BE49-F238E27FC236}">
                <a16:creationId xmlns:a16="http://schemas.microsoft.com/office/drawing/2014/main" id="{65273F38-6092-4F7E-92FA-333D41624842}"/>
              </a:ext>
            </a:extLst>
          </p:cNvPr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sp>
        <p:nvSpPr>
          <p:cNvPr id="487433" name="Rectangle 9">
            <a:extLst>
              <a:ext uri="{FF2B5EF4-FFF2-40B4-BE49-F238E27FC236}">
                <a16:creationId xmlns:a16="http://schemas.microsoft.com/office/drawing/2014/main" id="{95475B4F-1B6F-425C-B7A8-76ECDB8EC1D8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pic>
        <p:nvPicPr>
          <p:cNvPr id="487434" name="Picture 10">
            <a:extLst>
              <a:ext uri="{FF2B5EF4-FFF2-40B4-BE49-F238E27FC236}">
                <a16:creationId xmlns:a16="http://schemas.microsoft.com/office/drawing/2014/main" id="{212C481A-FFE2-4841-AE38-57AF36FDD0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00" y="2049463"/>
            <a:ext cx="8255000" cy="365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1">
            <a:extLst>
              <a:ext uri="{FF2B5EF4-FFF2-40B4-BE49-F238E27FC236}">
                <a16:creationId xmlns:a16="http://schemas.microsoft.com/office/drawing/2014/main" id="{88BEA5CE-E0AA-4254-8F90-94690E7F9BA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TCP/IP Protocol Suite</a:t>
            </a:r>
          </a:p>
        </p:txBody>
      </p:sp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FC79182B-24FF-47DC-A7BC-97FCE01676E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1097113-0429-4F2B-B451-7DD207DF37E7}" type="slidenum">
              <a:rPr lang="en-US" altLang="en-US"/>
              <a:pPr/>
              <a:t>27</a:t>
            </a:fld>
            <a:endParaRPr lang="en-US" altLang="en-US"/>
          </a:p>
        </p:txBody>
      </p:sp>
      <p:sp>
        <p:nvSpPr>
          <p:cNvPr id="488450" name="Text Box 2">
            <a:extLst>
              <a:ext uri="{FF2B5EF4-FFF2-40B4-BE49-F238E27FC236}">
                <a16:creationId xmlns:a16="http://schemas.microsoft.com/office/drawing/2014/main" id="{0751FB37-AD52-401B-BACA-880053374D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90488"/>
            <a:ext cx="5715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dirty="0">
                <a:solidFill>
                  <a:srgbClr val="0000FF"/>
                </a:solidFill>
                <a:latin typeface="Times New Roman" panose="02020603050405020304" pitchFamily="18" charset="0"/>
              </a:rPr>
              <a:t>Figure 8.11</a:t>
            </a:r>
            <a:r>
              <a:rPr lang="en-US" altLang="en-US" dirty="0">
                <a:solidFill>
                  <a:schemeClr val="accent2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en-US" i="1" dirty="0" err="1">
                <a:latin typeface="Times New Roman" panose="02020603050405020304" pitchFamily="18" charset="0"/>
              </a:rPr>
              <a:t>Categori</a:t>
            </a:r>
            <a:r>
              <a:rPr lang="ro-RO" altLang="en-US" i="1" dirty="0">
                <a:latin typeface="Times New Roman" panose="02020603050405020304" pitchFamily="18" charset="0"/>
              </a:rPr>
              <a:t>i de </a:t>
            </a:r>
            <a:r>
              <a:rPr lang="en-US" altLang="en-US" i="1" dirty="0">
                <a:latin typeface="Times New Roman" panose="02020603050405020304" pitchFamily="18" charset="0"/>
              </a:rPr>
              <a:t>op</a:t>
            </a:r>
            <a:r>
              <a:rPr lang="ro-RO" altLang="en-US" i="1" dirty="0">
                <a:latin typeface="Times New Roman" panose="02020603050405020304" pitchFamily="18" charset="0"/>
              </a:rPr>
              <a:t>țiuni</a:t>
            </a:r>
            <a:endParaRPr lang="en-US" altLang="en-US" i="1" dirty="0">
              <a:latin typeface="Times New Roman" panose="02020603050405020304" pitchFamily="18" charset="0"/>
            </a:endParaRPr>
          </a:p>
        </p:txBody>
      </p:sp>
      <p:sp>
        <p:nvSpPr>
          <p:cNvPr id="488451" name="Rectangle 3">
            <a:extLst>
              <a:ext uri="{FF2B5EF4-FFF2-40B4-BE49-F238E27FC236}">
                <a16:creationId xmlns:a16="http://schemas.microsoft.com/office/drawing/2014/main" id="{1B702DA3-C98A-4E88-9CF4-9EC4767319EB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sp>
        <p:nvSpPr>
          <p:cNvPr id="488452" name="Rectangle 4">
            <a:extLst>
              <a:ext uri="{FF2B5EF4-FFF2-40B4-BE49-F238E27FC236}">
                <a16:creationId xmlns:a16="http://schemas.microsoft.com/office/drawing/2014/main" id="{91C4E840-0352-4183-A979-F7FB4EEB2B40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sp>
        <p:nvSpPr>
          <p:cNvPr id="488453" name="Rectangle 5">
            <a:extLst>
              <a:ext uri="{FF2B5EF4-FFF2-40B4-BE49-F238E27FC236}">
                <a16:creationId xmlns:a16="http://schemas.microsoft.com/office/drawing/2014/main" id="{92D89FF5-D762-4DE1-8501-2262929E77D3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sp>
        <p:nvSpPr>
          <p:cNvPr id="488454" name="Rectangle 6">
            <a:extLst>
              <a:ext uri="{FF2B5EF4-FFF2-40B4-BE49-F238E27FC236}">
                <a16:creationId xmlns:a16="http://schemas.microsoft.com/office/drawing/2014/main" id="{DB100841-E350-41FE-9405-700F7B91075B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sp>
        <p:nvSpPr>
          <p:cNvPr id="488455" name="Rectangle 7">
            <a:extLst>
              <a:ext uri="{FF2B5EF4-FFF2-40B4-BE49-F238E27FC236}">
                <a16:creationId xmlns:a16="http://schemas.microsoft.com/office/drawing/2014/main" id="{92F5C2FB-32CF-44DF-82CC-995C4086E8BB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sp>
        <p:nvSpPr>
          <p:cNvPr id="488456" name="Rectangle 8">
            <a:extLst>
              <a:ext uri="{FF2B5EF4-FFF2-40B4-BE49-F238E27FC236}">
                <a16:creationId xmlns:a16="http://schemas.microsoft.com/office/drawing/2014/main" id="{382C9EA2-F54F-47F9-8681-89B72E159A11}"/>
              </a:ext>
            </a:extLst>
          </p:cNvPr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sp>
        <p:nvSpPr>
          <p:cNvPr id="488457" name="Rectangle 9">
            <a:extLst>
              <a:ext uri="{FF2B5EF4-FFF2-40B4-BE49-F238E27FC236}">
                <a16:creationId xmlns:a16="http://schemas.microsoft.com/office/drawing/2014/main" id="{A495F1E9-E6F2-42FD-AD8F-4AAC3DF1F073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pic>
        <p:nvPicPr>
          <p:cNvPr id="488458" name="Picture 10">
            <a:extLst>
              <a:ext uri="{FF2B5EF4-FFF2-40B4-BE49-F238E27FC236}">
                <a16:creationId xmlns:a16="http://schemas.microsoft.com/office/drawing/2014/main" id="{E0D356B8-EDD1-4949-BAE1-75E4460534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00" y="1981200"/>
            <a:ext cx="7769225" cy="3627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1">
            <a:extLst>
              <a:ext uri="{FF2B5EF4-FFF2-40B4-BE49-F238E27FC236}">
                <a16:creationId xmlns:a16="http://schemas.microsoft.com/office/drawing/2014/main" id="{545A45E8-11D5-431B-8031-F8A7A1542BB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TCP/IP Protocol Suite</a:t>
            </a:r>
          </a:p>
        </p:txBody>
      </p:sp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9A711F90-E850-40D7-8E07-490A6928624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ADACB0-C7D5-41D5-AC3A-F0907024DFD3}" type="slidenum">
              <a:rPr lang="en-US" altLang="en-US"/>
              <a:pPr/>
              <a:t>28</a:t>
            </a:fld>
            <a:endParaRPr lang="en-US" altLang="en-US"/>
          </a:p>
        </p:txBody>
      </p:sp>
      <p:sp>
        <p:nvSpPr>
          <p:cNvPr id="489474" name="Text Box 2">
            <a:extLst>
              <a:ext uri="{FF2B5EF4-FFF2-40B4-BE49-F238E27FC236}">
                <a16:creationId xmlns:a16="http://schemas.microsoft.com/office/drawing/2014/main" id="{FC5BF1E8-5F31-469C-AF8C-76BBEFD624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90488"/>
            <a:ext cx="5715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dirty="0">
                <a:solidFill>
                  <a:srgbClr val="0000FF"/>
                </a:solidFill>
                <a:latin typeface="Times New Roman" panose="02020603050405020304" pitchFamily="18" charset="0"/>
              </a:rPr>
              <a:t>Figure 8.12</a:t>
            </a:r>
            <a:r>
              <a:rPr lang="ro-RO" altLang="en-US" dirty="0">
                <a:solidFill>
                  <a:srgbClr val="0000FF"/>
                </a:solidFill>
                <a:latin typeface="Times New Roman" panose="02020603050405020304" pitchFamily="18" charset="0"/>
              </a:rPr>
              <a:t> </a:t>
            </a:r>
            <a:r>
              <a:rPr lang="ro-RO" altLang="en-US" i="1" dirty="0">
                <a:latin typeface="Times New Roman" panose="02020603050405020304" pitchFamily="18" charset="0"/>
              </a:rPr>
              <a:t> </a:t>
            </a:r>
            <a:r>
              <a:rPr lang="ro-RO" altLang="en-US" dirty="0">
                <a:latin typeface="Times New Roman" panose="02020603050405020304" pitchFamily="18" charset="0"/>
              </a:rPr>
              <a:t>Opțiunea</a:t>
            </a:r>
            <a:r>
              <a:rPr lang="en-US" altLang="en-US" i="1" dirty="0">
                <a:latin typeface="Times New Roman" panose="02020603050405020304" pitchFamily="18" charset="0"/>
              </a:rPr>
              <a:t>  No operation</a:t>
            </a:r>
          </a:p>
        </p:txBody>
      </p:sp>
      <p:sp>
        <p:nvSpPr>
          <p:cNvPr id="489475" name="Rectangle 3">
            <a:extLst>
              <a:ext uri="{FF2B5EF4-FFF2-40B4-BE49-F238E27FC236}">
                <a16:creationId xmlns:a16="http://schemas.microsoft.com/office/drawing/2014/main" id="{8BC564B0-FDE8-4DE2-8080-D06E3678F0FC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sp>
        <p:nvSpPr>
          <p:cNvPr id="489476" name="Rectangle 4">
            <a:extLst>
              <a:ext uri="{FF2B5EF4-FFF2-40B4-BE49-F238E27FC236}">
                <a16:creationId xmlns:a16="http://schemas.microsoft.com/office/drawing/2014/main" id="{7C0D0AD0-1BDF-4230-B44D-F3E9608B66E2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sp>
        <p:nvSpPr>
          <p:cNvPr id="489477" name="Rectangle 5">
            <a:extLst>
              <a:ext uri="{FF2B5EF4-FFF2-40B4-BE49-F238E27FC236}">
                <a16:creationId xmlns:a16="http://schemas.microsoft.com/office/drawing/2014/main" id="{3A1B850B-4116-4A3D-99F6-20F00B3ECABE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sp>
        <p:nvSpPr>
          <p:cNvPr id="489478" name="Rectangle 6">
            <a:extLst>
              <a:ext uri="{FF2B5EF4-FFF2-40B4-BE49-F238E27FC236}">
                <a16:creationId xmlns:a16="http://schemas.microsoft.com/office/drawing/2014/main" id="{7B2FC40E-5DB2-4E05-B9B3-869809132512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sp>
        <p:nvSpPr>
          <p:cNvPr id="489479" name="Rectangle 7">
            <a:extLst>
              <a:ext uri="{FF2B5EF4-FFF2-40B4-BE49-F238E27FC236}">
                <a16:creationId xmlns:a16="http://schemas.microsoft.com/office/drawing/2014/main" id="{B841DAE5-3966-48B1-AA86-FB38F5A12835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sp>
        <p:nvSpPr>
          <p:cNvPr id="489480" name="Rectangle 8">
            <a:extLst>
              <a:ext uri="{FF2B5EF4-FFF2-40B4-BE49-F238E27FC236}">
                <a16:creationId xmlns:a16="http://schemas.microsoft.com/office/drawing/2014/main" id="{F9D084FE-BCAD-4B35-B3D7-75148C4B1A65}"/>
              </a:ext>
            </a:extLst>
          </p:cNvPr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sp>
        <p:nvSpPr>
          <p:cNvPr id="489481" name="Rectangle 9">
            <a:extLst>
              <a:ext uri="{FF2B5EF4-FFF2-40B4-BE49-F238E27FC236}">
                <a16:creationId xmlns:a16="http://schemas.microsoft.com/office/drawing/2014/main" id="{F88B3F71-81B2-48C2-A454-F306A3D7FC87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pic>
        <p:nvPicPr>
          <p:cNvPr id="489482" name="Picture 10">
            <a:extLst>
              <a:ext uri="{FF2B5EF4-FFF2-40B4-BE49-F238E27FC236}">
                <a16:creationId xmlns:a16="http://schemas.microsoft.com/office/drawing/2014/main" id="{E8F31B36-3697-4273-9A85-5EBF17655C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979" y="1608138"/>
            <a:ext cx="7751762" cy="284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BAAF316-86BE-45EE-8E8C-E81903DD2CFF}"/>
              </a:ext>
            </a:extLst>
          </p:cNvPr>
          <p:cNvSpPr txBox="1"/>
          <p:nvPr/>
        </p:nvSpPr>
        <p:spPr>
          <a:xfrm>
            <a:off x="817562" y="4876800"/>
            <a:ext cx="7699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A </a:t>
            </a:r>
            <a:r>
              <a:rPr lang="en-US" sz="1800" b="1" i="0" u="none" strike="noStrike" baseline="0" dirty="0">
                <a:latin typeface="Times New Roman" panose="02020603050405020304" pitchFamily="18" charset="0"/>
              </a:rPr>
              <a:t>no-operation option </a:t>
            </a:r>
            <a:r>
              <a:rPr lang="ro-RO" b="0" dirty="0">
                <a:latin typeface="Times New Roman" panose="02020603050405020304" pitchFamily="18" charset="0"/>
              </a:rPr>
              <a:t>este o opțiune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 </a:t>
            </a:r>
            <a:r>
              <a:rPr lang="ro-RO" sz="1800" b="0" i="0" u="none" strike="noStrike" baseline="0" dirty="0">
                <a:latin typeface="Times New Roman" panose="02020603050405020304" pitchFamily="18" charset="0"/>
              </a:rPr>
              <a:t>de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1-byte </a:t>
            </a:r>
            <a:r>
              <a:rPr lang="ro-RO" sz="1800" b="0" i="0" u="none" strike="noStrike" baseline="0" dirty="0">
                <a:latin typeface="Times New Roman" panose="02020603050405020304" pitchFamily="18" charset="0"/>
              </a:rPr>
              <a:t>folosită ca umplere </a:t>
            </a:r>
            <a:r>
              <a:rPr lang="ro-RO" b="0" dirty="0">
                <a:latin typeface="Times New Roman" panose="02020603050405020304" pitchFamily="18" charset="0"/>
              </a:rPr>
              <a:t>între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baseline="0" dirty="0" err="1">
                <a:latin typeface="Times New Roman" panose="02020603050405020304" pitchFamily="18" charset="0"/>
              </a:rPr>
              <a:t>opti</a:t>
            </a:r>
            <a:r>
              <a:rPr lang="ro-RO" sz="1800" b="0" i="0" u="none" strike="noStrike" baseline="0" dirty="0">
                <a:latin typeface="Times New Roman" panose="02020603050405020304" pitchFamily="18" charset="0"/>
              </a:rPr>
              <a:t>u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n</a:t>
            </a:r>
            <a:r>
              <a:rPr lang="ro-RO" sz="1800" b="0" i="0" u="none" strike="noStrike" baseline="0" dirty="0">
                <a:latin typeface="Times New Roman" panose="02020603050405020304" pitchFamily="18" charset="0"/>
              </a:rPr>
              <a:t>i, necesară pentru aliniere la 16 sau 32 biți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.</a:t>
            </a:r>
            <a:endParaRPr lang="en-US" sz="16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1">
            <a:extLst>
              <a:ext uri="{FF2B5EF4-FFF2-40B4-BE49-F238E27FC236}">
                <a16:creationId xmlns:a16="http://schemas.microsoft.com/office/drawing/2014/main" id="{E74A773A-981F-49FA-A2D9-68364540FA5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TCP/IP Protocol Suite</a:t>
            </a:r>
          </a:p>
        </p:txBody>
      </p:sp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9857BE07-7FFD-48C2-A9A1-1505CFCA6D5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6A38898-37FD-4345-A0E0-3BEE2B9386D8}" type="slidenum">
              <a:rPr lang="en-US" altLang="en-US"/>
              <a:pPr/>
              <a:t>29</a:t>
            </a:fld>
            <a:endParaRPr lang="en-US" altLang="en-US"/>
          </a:p>
        </p:txBody>
      </p:sp>
      <p:sp>
        <p:nvSpPr>
          <p:cNvPr id="490498" name="Text Box 2">
            <a:extLst>
              <a:ext uri="{FF2B5EF4-FFF2-40B4-BE49-F238E27FC236}">
                <a16:creationId xmlns:a16="http://schemas.microsoft.com/office/drawing/2014/main" id="{2A2997EF-E906-427A-A701-0468311589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8265" y="90487"/>
            <a:ext cx="5715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dirty="0">
                <a:solidFill>
                  <a:srgbClr val="0000FF"/>
                </a:solidFill>
                <a:latin typeface="Times New Roman" panose="02020603050405020304" pitchFamily="18" charset="0"/>
              </a:rPr>
              <a:t>Figure 8.13</a:t>
            </a:r>
            <a:r>
              <a:rPr lang="en-US" altLang="en-US" dirty="0">
                <a:solidFill>
                  <a:schemeClr val="accent2"/>
                </a:solidFill>
                <a:latin typeface="Times New Roman" panose="02020603050405020304" pitchFamily="18" charset="0"/>
              </a:rPr>
              <a:t>    </a:t>
            </a:r>
            <a:r>
              <a:rPr lang="ro-RO" altLang="en-US" dirty="0">
                <a:latin typeface="Times New Roman" panose="02020603050405020304" pitchFamily="18" charset="0"/>
              </a:rPr>
              <a:t>Opțiunea</a:t>
            </a:r>
            <a:r>
              <a:rPr lang="ro-RO" altLang="en-US" dirty="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i="1" dirty="0">
                <a:latin typeface="Times New Roman" panose="02020603050405020304" pitchFamily="18" charset="0"/>
              </a:rPr>
              <a:t>End of option </a:t>
            </a:r>
          </a:p>
        </p:txBody>
      </p:sp>
      <p:sp>
        <p:nvSpPr>
          <p:cNvPr id="490499" name="Rectangle 3">
            <a:extLst>
              <a:ext uri="{FF2B5EF4-FFF2-40B4-BE49-F238E27FC236}">
                <a16:creationId xmlns:a16="http://schemas.microsoft.com/office/drawing/2014/main" id="{84A06C5F-478A-4275-A095-86AB24C6E0C0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sp>
        <p:nvSpPr>
          <p:cNvPr id="490500" name="Rectangle 4">
            <a:extLst>
              <a:ext uri="{FF2B5EF4-FFF2-40B4-BE49-F238E27FC236}">
                <a16:creationId xmlns:a16="http://schemas.microsoft.com/office/drawing/2014/main" id="{BD19B00E-E083-4655-9C77-FA9C8B151426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sp>
        <p:nvSpPr>
          <p:cNvPr id="490501" name="Rectangle 5">
            <a:extLst>
              <a:ext uri="{FF2B5EF4-FFF2-40B4-BE49-F238E27FC236}">
                <a16:creationId xmlns:a16="http://schemas.microsoft.com/office/drawing/2014/main" id="{D92FC290-38C6-4FEF-B267-2566D0894F56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sp>
        <p:nvSpPr>
          <p:cNvPr id="490502" name="Rectangle 6">
            <a:extLst>
              <a:ext uri="{FF2B5EF4-FFF2-40B4-BE49-F238E27FC236}">
                <a16:creationId xmlns:a16="http://schemas.microsoft.com/office/drawing/2014/main" id="{D6D443FA-2C54-483D-9863-3A33EFB1500F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sp>
        <p:nvSpPr>
          <p:cNvPr id="490503" name="Rectangle 7">
            <a:extLst>
              <a:ext uri="{FF2B5EF4-FFF2-40B4-BE49-F238E27FC236}">
                <a16:creationId xmlns:a16="http://schemas.microsoft.com/office/drawing/2014/main" id="{B195EB51-8511-4971-A316-61299BD43B14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sp>
        <p:nvSpPr>
          <p:cNvPr id="490504" name="Rectangle 8">
            <a:extLst>
              <a:ext uri="{FF2B5EF4-FFF2-40B4-BE49-F238E27FC236}">
                <a16:creationId xmlns:a16="http://schemas.microsoft.com/office/drawing/2014/main" id="{314C9D26-C675-4A50-85C4-395D80816C32}"/>
              </a:ext>
            </a:extLst>
          </p:cNvPr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sp>
        <p:nvSpPr>
          <p:cNvPr id="490505" name="Rectangle 9">
            <a:extLst>
              <a:ext uri="{FF2B5EF4-FFF2-40B4-BE49-F238E27FC236}">
                <a16:creationId xmlns:a16="http://schemas.microsoft.com/office/drawing/2014/main" id="{167C2349-1EEF-49FA-B7FD-ECD5BEF90AC7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pic>
        <p:nvPicPr>
          <p:cNvPr id="490506" name="Picture 10">
            <a:extLst>
              <a:ext uri="{FF2B5EF4-FFF2-40B4-BE49-F238E27FC236}">
                <a16:creationId xmlns:a16="http://schemas.microsoft.com/office/drawing/2014/main" id="{8F6B4DB3-554D-4328-B9FE-02DF374CFC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88" y="1324531"/>
            <a:ext cx="7870825" cy="2689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D87C05A-A488-429A-B29D-7E0EBC362035}"/>
              </a:ext>
            </a:extLst>
          </p:cNvPr>
          <p:cNvSpPr txBox="1"/>
          <p:nvPr/>
        </p:nvSpPr>
        <p:spPr>
          <a:xfrm>
            <a:off x="585789" y="4114800"/>
            <a:ext cx="78708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o-RO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An </a:t>
            </a:r>
            <a:r>
              <a:rPr lang="en-US" sz="1800" b="1" i="0" u="none" strike="noStrike" baseline="0" dirty="0">
                <a:latin typeface="Times New Roman" panose="02020603050405020304" pitchFamily="18" charset="0"/>
              </a:rPr>
              <a:t>end-of-option option 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is also a 1-byte option used for padding at the end of the</a:t>
            </a:r>
          </a:p>
          <a:p>
            <a:pPr algn="l"/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option field. It, however, can only be used as the last option. Only one </a:t>
            </a:r>
            <a:r>
              <a:rPr lang="en-US" sz="1800" i="0" u="none" strike="noStrike" baseline="0" dirty="0">
                <a:latin typeface="Times New Roman" panose="02020603050405020304" pitchFamily="18" charset="0"/>
              </a:rPr>
              <a:t>end-of-option</a:t>
            </a:r>
            <a:r>
              <a:rPr lang="ro-RO" sz="1800" b="0" i="0" u="none" strike="noStrike" baseline="0" dirty="0"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option can be used. After this option, the receiver looks for the payload data.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1">
            <a:extLst>
              <a:ext uri="{FF2B5EF4-FFF2-40B4-BE49-F238E27FC236}">
                <a16:creationId xmlns:a16="http://schemas.microsoft.com/office/drawing/2014/main" id="{3E10CCBF-DB7F-4003-A181-FF447CBC1CC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TCP/IP Protocol Suite</a:t>
            </a:r>
          </a:p>
        </p:txBody>
      </p:sp>
      <p:sp>
        <p:nvSpPr>
          <p:cNvPr id="9" name="Slide Number Placeholder 2">
            <a:extLst>
              <a:ext uri="{FF2B5EF4-FFF2-40B4-BE49-F238E27FC236}">
                <a16:creationId xmlns:a16="http://schemas.microsoft.com/office/drawing/2014/main" id="{EDA6D21C-0104-4694-A2C6-E608B1FAA09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45298E1-45F7-44E5-A7A9-4928FB2EFE87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450568" name="Rectangle 8">
            <a:extLst>
              <a:ext uri="{FF2B5EF4-FFF2-40B4-BE49-F238E27FC236}">
                <a16:creationId xmlns:a16="http://schemas.microsoft.com/office/drawing/2014/main" id="{6A39F7B6-7BDA-4A0F-8E7D-17809672C9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767" y="929711"/>
            <a:ext cx="796787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/>
            <a:r>
              <a:rPr lang="ro-RO" altLang="en-US" sz="16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Un pachet </a:t>
            </a:r>
            <a:r>
              <a:rPr lang="en-US" altLang="en-US" sz="16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IP </a:t>
            </a:r>
            <a:r>
              <a:rPr lang="ro-RO" altLang="en-US" sz="16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este o unitate de date – protocol (PDU)</a:t>
            </a:r>
            <a:r>
              <a:rPr lang="en-US" altLang="en-US" sz="16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,  </a:t>
            </a:r>
            <a:r>
              <a:rPr lang="ro-RO" altLang="en-US" sz="16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de nivel rețea format din două părți</a:t>
            </a:r>
            <a:r>
              <a:rPr lang="en-US" altLang="en-US" sz="16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: header </a:t>
            </a:r>
            <a:r>
              <a:rPr lang="ro-RO" altLang="en-US" sz="16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și</a:t>
            </a:r>
            <a:r>
              <a:rPr lang="en-US" altLang="en-US" sz="16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 </a:t>
            </a:r>
            <a:r>
              <a:rPr lang="en-US" altLang="en-US" sz="1600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dat</a:t>
            </a:r>
            <a:r>
              <a:rPr lang="ro-RO" altLang="en-US" sz="16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e</a:t>
            </a:r>
            <a:r>
              <a:rPr lang="en-US" altLang="en-US" sz="16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. </a:t>
            </a:r>
            <a:r>
              <a:rPr lang="ro-RO" altLang="en-US" sz="16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Headerul are</a:t>
            </a:r>
            <a:r>
              <a:rPr lang="en-US" altLang="en-US" sz="16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 20 </a:t>
            </a:r>
            <a:r>
              <a:rPr lang="ro-RO" altLang="en-US" sz="16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la</a:t>
            </a:r>
            <a:r>
              <a:rPr lang="en-US" altLang="en-US" sz="16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 60 bytes </a:t>
            </a:r>
            <a:r>
              <a:rPr lang="ro-RO" altLang="en-US" sz="16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lungime</a:t>
            </a:r>
            <a:r>
              <a:rPr lang="en-US" altLang="en-US" sz="16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 </a:t>
            </a:r>
            <a:r>
              <a:rPr lang="ro-RO" altLang="en-US" sz="16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și conține informații esențiale referitoare la rutarea și livrarea pachetelor</a:t>
            </a:r>
            <a:r>
              <a:rPr lang="en-US" altLang="en-US" sz="16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.</a:t>
            </a:r>
            <a:r>
              <a:rPr lang="ro-RO" altLang="en-US" sz="16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 </a:t>
            </a:r>
            <a:endParaRPr lang="en-US" altLang="en-US" sz="1600" i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</a:endParaRPr>
          </a:p>
        </p:txBody>
      </p:sp>
      <p:pic>
        <p:nvPicPr>
          <p:cNvPr id="10" name="Picture 10">
            <a:extLst>
              <a:ext uri="{FF2B5EF4-FFF2-40B4-BE49-F238E27FC236}">
                <a16:creationId xmlns:a16="http://schemas.microsoft.com/office/drawing/2014/main" id="{1063F3D9-64DC-4A5A-BA83-976F726768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799" y="1888948"/>
            <a:ext cx="6777810" cy="3591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07CC936-9926-46A3-B654-40EAAF1C3630}"/>
              </a:ext>
            </a:extLst>
          </p:cNvPr>
          <p:cNvSpPr txBox="1"/>
          <p:nvPr/>
        </p:nvSpPr>
        <p:spPr>
          <a:xfrm>
            <a:off x="2438400" y="437409"/>
            <a:ext cx="22605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400" dirty="0"/>
              <a:t>PACHETUL IP</a:t>
            </a:r>
            <a:endParaRPr lang="en-US" sz="2400" dirty="0"/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EDBD44F2-1585-4310-A5C1-7C96D92AF5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5842" y="5759012"/>
            <a:ext cx="7543800" cy="338554"/>
          </a:xfrm>
          <a:prstGeom prst="rect">
            <a:avLst/>
          </a:prstGeom>
          <a:solidFill>
            <a:schemeClr val="bg1"/>
          </a:solidFill>
          <a:ln w="57150">
            <a:solidFill>
              <a:srgbClr val="FF00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ts val="1200"/>
              </a:spcBef>
              <a:spcAft>
                <a:spcPts val="1000"/>
              </a:spcAft>
            </a:pPr>
            <a:r>
              <a:rPr lang="en-US" altLang="en-US" sz="1600" i="1" dirty="0">
                <a:latin typeface="Times New Roman" panose="02020603050405020304" pitchFamily="18" charset="0"/>
              </a:rPr>
              <a:t>The </a:t>
            </a:r>
            <a:r>
              <a:rPr lang="en-US" altLang="en-US" sz="1600" i="1" dirty="0">
                <a:solidFill>
                  <a:schemeClr val="hlink"/>
                </a:solidFill>
                <a:latin typeface="Times New Roman" panose="02020603050405020304" pitchFamily="18" charset="0"/>
              </a:rPr>
              <a:t>total length</a:t>
            </a:r>
            <a:r>
              <a:rPr lang="en-US" altLang="en-US" sz="1600" i="1" dirty="0">
                <a:latin typeface="Times New Roman" panose="02020603050405020304" pitchFamily="18" charset="0"/>
              </a:rPr>
              <a:t> field defines the total length of the datagram including the header.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1">
            <a:extLst>
              <a:ext uri="{FF2B5EF4-FFF2-40B4-BE49-F238E27FC236}">
                <a16:creationId xmlns:a16="http://schemas.microsoft.com/office/drawing/2014/main" id="{3AD3196D-901B-43E3-9167-C36E9CF4A2E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TCP/IP Protocol Suite</a:t>
            </a:r>
          </a:p>
        </p:txBody>
      </p:sp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207C6E5B-CA71-4A4C-A57E-D4BC38F9855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A127C7-94B5-4331-BB49-801EC4197232}" type="slidenum">
              <a:rPr lang="en-US" altLang="en-US"/>
              <a:pPr/>
              <a:t>30</a:t>
            </a:fld>
            <a:endParaRPr lang="en-US" altLang="en-US"/>
          </a:p>
        </p:txBody>
      </p:sp>
      <p:sp>
        <p:nvSpPr>
          <p:cNvPr id="491522" name="Text Box 2">
            <a:extLst>
              <a:ext uri="{FF2B5EF4-FFF2-40B4-BE49-F238E27FC236}">
                <a16:creationId xmlns:a16="http://schemas.microsoft.com/office/drawing/2014/main" id="{DC088700-6829-4E1C-9151-00A9AE231F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90488"/>
            <a:ext cx="5715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dirty="0">
                <a:solidFill>
                  <a:srgbClr val="0000FF"/>
                </a:solidFill>
                <a:latin typeface="Times New Roman" panose="02020603050405020304" pitchFamily="18" charset="0"/>
              </a:rPr>
              <a:t>Figure 8.14</a:t>
            </a:r>
            <a:r>
              <a:rPr lang="en-US" altLang="en-US" dirty="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ro-RO" altLang="en-US" dirty="0">
                <a:latin typeface="Times New Roman" panose="02020603050405020304" pitchFamily="18" charset="0"/>
              </a:rPr>
              <a:t>Opțiunea</a:t>
            </a:r>
            <a:r>
              <a:rPr lang="ro-RO" altLang="en-US" dirty="0">
                <a:solidFill>
                  <a:schemeClr val="accent2"/>
                </a:solidFill>
                <a:latin typeface="Times New Roman" panose="02020603050405020304" pitchFamily="18" charset="0"/>
              </a:rPr>
              <a:t>  </a:t>
            </a:r>
            <a:r>
              <a:rPr lang="en-US" altLang="en-US" i="1" dirty="0">
                <a:latin typeface="Times New Roman" panose="02020603050405020304" pitchFamily="18" charset="0"/>
              </a:rPr>
              <a:t>Record route </a:t>
            </a:r>
          </a:p>
        </p:txBody>
      </p:sp>
      <p:sp>
        <p:nvSpPr>
          <p:cNvPr id="491523" name="Rectangle 3">
            <a:extLst>
              <a:ext uri="{FF2B5EF4-FFF2-40B4-BE49-F238E27FC236}">
                <a16:creationId xmlns:a16="http://schemas.microsoft.com/office/drawing/2014/main" id="{89EC5739-AA40-4A6C-AD74-8E9213A14208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sp>
        <p:nvSpPr>
          <p:cNvPr id="491524" name="Rectangle 4">
            <a:extLst>
              <a:ext uri="{FF2B5EF4-FFF2-40B4-BE49-F238E27FC236}">
                <a16:creationId xmlns:a16="http://schemas.microsoft.com/office/drawing/2014/main" id="{E183296E-3F32-4C59-9EA2-305F8AC0ECDB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sp>
        <p:nvSpPr>
          <p:cNvPr id="491525" name="Rectangle 5">
            <a:extLst>
              <a:ext uri="{FF2B5EF4-FFF2-40B4-BE49-F238E27FC236}">
                <a16:creationId xmlns:a16="http://schemas.microsoft.com/office/drawing/2014/main" id="{EA12DBC4-F17A-4E48-AC38-D85356E358A3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sp>
        <p:nvSpPr>
          <p:cNvPr id="491526" name="Rectangle 6">
            <a:extLst>
              <a:ext uri="{FF2B5EF4-FFF2-40B4-BE49-F238E27FC236}">
                <a16:creationId xmlns:a16="http://schemas.microsoft.com/office/drawing/2014/main" id="{17196624-7679-4074-A910-57F67F43789E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sp>
        <p:nvSpPr>
          <p:cNvPr id="491527" name="Rectangle 7">
            <a:extLst>
              <a:ext uri="{FF2B5EF4-FFF2-40B4-BE49-F238E27FC236}">
                <a16:creationId xmlns:a16="http://schemas.microsoft.com/office/drawing/2014/main" id="{0B5D6549-FD13-455E-A7D0-6642EBC3223B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sp>
        <p:nvSpPr>
          <p:cNvPr id="491528" name="Rectangle 8">
            <a:extLst>
              <a:ext uri="{FF2B5EF4-FFF2-40B4-BE49-F238E27FC236}">
                <a16:creationId xmlns:a16="http://schemas.microsoft.com/office/drawing/2014/main" id="{61B2983B-D502-45C7-8BD7-3C495ECD13C0}"/>
              </a:ext>
            </a:extLst>
          </p:cNvPr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sp>
        <p:nvSpPr>
          <p:cNvPr id="491529" name="Rectangle 9">
            <a:extLst>
              <a:ext uri="{FF2B5EF4-FFF2-40B4-BE49-F238E27FC236}">
                <a16:creationId xmlns:a16="http://schemas.microsoft.com/office/drawing/2014/main" id="{ABF7779F-3AA0-4934-A8C1-5CF1CE386FCF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pic>
        <p:nvPicPr>
          <p:cNvPr id="491530" name="Picture 10">
            <a:extLst>
              <a:ext uri="{FF2B5EF4-FFF2-40B4-BE49-F238E27FC236}">
                <a16:creationId xmlns:a16="http://schemas.microsoft.com/office/drawing/2014/main" id="{DCB7238A-9C0F-4756-82D6-3C12C44D9E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425" y="1091055"/>
            <a:ext cx="7367587" cy="29367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9BE0BDB-69E5-493F-BD0C-F455DE923C32}"/>
              </a:ext>
            </a:extLst>
          </p:cNvPr>
          <p:cNvSpPr txBox="1"/>
          <p:nvPr/>
        </p:nvSpPr>
        <p:spPr>
          <a:xfrm>
            <a:off x="804863" y="4495800"/>
            <a:ext cx="74231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A </a:t>
            </a:r>
            <a:r>
              <a:rPr lang="en-US" sz="1800" b="1" i="0" u="none" strike="noStrike" baseline="0" dirty="0">
                <a:latin typeface="Times New Roman" panose="02020603050405020304" pitchFamily="18" charset="0"/>
              </a:rPr>
              <a:t>record-route option 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is used to record the Internet routers that handle the datagram. It</a:t>
            </a:r>
            <a:r>
              <a:rPr lang="ro-RO" sz="1800" b="0" i="0" u="none" strike="noStrike" baseline="0" dirty="0">
                <a:latin typeface="Times New Roman" panose="02020603050405020304" pitchFamily="18" charset="0"/>
              </a:rPr>
              <a:t> </a:t>
            </a:r>
            <a:r>
              <a:rPr lang="en-US" sz="1800" i="0" u="none" strike="noStrike" baseline="0" dirty="0">
                <a:latin typeface="Times New Roman" panose="02020603050405020304" pitchFamily="18" charset="0"/>
              </a:rPr>
              <a:t>can list up to nine router IP addresses 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since the maximum size of the header is 60 bytes,</a:t>
            </a:r>
            <a:r>
              <a:rPr lang="ro-RO" sz="1800" b="0" i="0" u="none" strike="noStrike" baseline="0" dirty="0"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which must include 20 bytes for the base header.</a:t>
            </a:r>
            <a:endParaRPr lang="en-US" sz="16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1">
            <a:extLst>
              <a:ext uri="{FF2B5EF4-FFF2-40B4-BE49-F238E27FC236}">
                <a16:creationId xmlns:a16="http://schemas.microsoft.com/office/drawing/2014/main" id="{04EBF3F2-F1A9-45D0-A21C-42EFABCDBD4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TCP/IP Protocol Suite</a:t>
            </a:r>
          </a:p>
        </p:txBody>
      </p:sp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BDAE4E72-D916-4A94-ABED-78633A2D44C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E8CFB0A-71C0-4A4B-9E91-E9468FE0C985}" type="slidenum">
              <a:rPr lang="en-US" altLang="en-US"/>
              <a:pPr/>
              <a:t>31</a:t>
            </a:fld>
            <a:endParaRPr lang="en-US" altLang="en-US"/>
          </a:p>
        </p:txBody>
      </p:sp>
      <p:sp>
        <p:nvSpPr>
          <p:cNvPr id="492546" name="Text Box 2">
            <a:extLst>
              <a:ext uri="{FF2B5EF4-FFF2-40B4-BE49-F238E27FC236}">
                <a16:creationId xmlns:a16="http://schemas.microsoft.com/office/drawing/2014/main" id="{F8703D3B-93AF-4152-A268-2756D0FA75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90488"/>
            <a:ext cx="5715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dirty="0">
                <a:solidFill>
                  <a:srgbClr val="0000FF"/>
                </a:solidFill>
                <a:latin typeface="Times New Roman" panose="02020603050405020304" pitchFamily="18" charset="0"/>
              </a:rPr>
              <a:t>Figure 8.15</a:t>
            </a:r>
            <a:r>
              <a:rPr lang="en-US" altLang="en-US" dirty="0">
                <a:solidFill>
                  <a:schemeClr val="accent2"/>
                </a:solidFill>
                <a:latin typeface="Times New Roman" panose="02020603050405020304" pitchFamily="18" charset="0"/>
              </a:rPr>
              <a:t>    </a:t>
            </a:r>
            <a:r>
              <a:rPr lang="ro-RO" altLang="en-US" dirty="0">
                <a:latin typeface="Times New Roman" panose="02020603050405020304" pitchFamily="18" charset="0"/>
              </a:rPr>
              <a:t>Conceptul de înregistrare a rutei </a:t>
            </a:r>
            <a:r>
              <a:rPr lang="en-US" altLang="en-US" i="1" dirty="0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492547" name="Rectangle 3">
            <a:extLst>
              <a:ext uri="{FF2B5EF4-FFF2-40B4-BE49-F238E27FC236}">
                <a16:creationId xmlns:a16="http://schemas.microsoft.com/office/drawing/2014/main" id="{50D976BF-2D67-43A5-BAA6-40E4A84C01E2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sp>
        <p:nvSpPr>
          <p:cNvPr id="492548" name="Rectangle 4">
            <a:extLst>
              <a:ext uri="{FF2B5EF4-FFF2-40B4-BE49-F238E27FC236}">
                <a16:creationId xmlns:a16="http://schemas.microsoft.com/office/drawing/2014/main" id="{65B3C281-CD99-423A-ABA8-FE1430BE3733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sp>
        <p:nvSpPr>
          <p:cNvPr id="492549" name="Rectangle 5">
            <a:extLst>
              <a:ext uri="{FF2B5EF4-FFF2-40B4-BE49-F238E27FC236}">
                <a16:creationId xmlns:a16="http://schemas.microsoft.com/office/drawing/2014/main" id="{0AE30D12-918E-41B1-97BB-40F1F8A05994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sp>
        <p:nvSpPr>
          <p:cNvPr id="492550" name="Rectangle 6">
            <a:extLst>
              <a:ext uri="{FF2B5EF4-FFF2-40B4-BE49-F238E27FC236}">
                <a16:creationId xmlns:a16="http://schemas.microsoft.com/office/drawing/2014/main" id="{DB59AE53-71A3-45AC-A538-17739BBD6203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sp>
        <p:nvSpPr>
          <p:cNvPr id="492551" name="Rectangle 7">
            <a:extLst>
              <a:ext uri="{FF2B5EF4-FFF2-40B4-BE49-F238E27FC236}">
                <a16:creationId xmlns:a16="http://schemas.microsoft.com/office/drawing/2014/main" id="{BCD090F8-C688-4DEE-AA1A-FE587C58C98F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sp>
        <p:nvSpPr>
          <p:cNvPr id="492552" name="Rectangle 8">
            <a:extLst>
              <a:ext uri="{FF2B5EF4-FFF2-40B4-BE49-F238E27FC236}">
                <a16:creationId xmlns:a16="http://schemas.microsoft.com/office/drawing/2014/main" id="{773A14BA-6547-4F98-B36D-9D3FA971F8F3}"/>
              </a:ext>
            </a:extLst>
          </p:cNvPr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sp>
        <p:nvSpPr>
          <p:cNvPr id="492553" name="Rectangle 9">
            <a:extLst>
              <a:ext uri="{FF2B5EF4-FFF2-40B4-BE49-F238E27FC236}">
                <a16:creationId xmlns:a16="http://schemas.microsoft.com/office/drawing/2014/main" id="{5EA2CE16-909A-43FA-93CA-6BD8A4C188C1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pic>
        <p:nvPicPr>
          <p:cNvPr id="492554" name="Picture 10">
            <a:extLst>
              <a:ext uri="{FF2B5EF4-FFF2-40B4-BE49-F238E27FC236}">
                <a16:creationId xmlns:a16="http://schemas.microsoft.com/office/drawing/2014/main" id="{9316C85F-0887-4E37-89A3-C49BAFF4C5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879600"/>
            <a:ext cx="8739188" cy="337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E542FBA-6469-436B-A207-DE6342FAAB6A}"/>
              </a:ext>
            </a:extLst>
          </p:cNvPr>
          <p:cNvSpPr txBox="1"/>
          <p:nvPr/>
        </p:nvSpPr>
        <p:spPr>
          <a:xfrm>
            <a:off x="860425" y="1320702"/>
            <a:ext cx="635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400" b="0" dirty="0"/>
              <a:t>Code</a:t>
            </a:r>
            <a:endParaRPr lang="en-US" sz="1400" b="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9FF4DD7-FF39-45B7-8F68-82C5A004B168}"/>
              </a:ext>
            </a:extLst>
          </p:cNvPr>
          <p:cNvSpPr txBox="1"/>
          <p:nvPr/>
        </p:nvSpPr>
        <p:spPr>
          <a:xfrm>
            <a:off x="1524000" y="1114838"/>
            <a:ext cx="838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400" b="0" dirty="0"/>
              <a:t>Length</a:t>
            </a:r>
            <a:endParaRPr lang="en-US" sz="1400" b="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3FF12A7-32AD-4BCA-808E-7B4DD2382FBD}"/>
              </a:ext>
            </a:extLst>
          </p:cNvPr>
          <p:cNvSpPr txBox="1"/>
          <p:nvPr/>
        </p:nvSpPr>
        <p:spPr>
          <a:xfrm>
            <a:off x="2236116" y="1256009"/>
            <a:ext cx="7356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400" b="0" dirty="0"/>
              <a:t>Pointer</a:t>
            </a:r>
            <a:endParaRPr lang="en-US" sz="1400" b="0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843A961-D665-4F4F-A85F-84B074818D7A}"/>
              </a:ext>
            </a:extLst>
          </p:cNvPr>
          <p:cNvCxnSpPr/>
          <p:nvPr/>
        </p:nvCxnSpPr>
        <p:spPr bwMode="auto">
          <a:xfrm>
            <a:off x="1295400" y="1600200"/>
            <a:ext cx="228600" cy="279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C7AFACA-3318-4D54-8AEE-540C4FEC9570}"/>
              </a:ext>
            </a:extLst>
          </p:cNvPr>
          <p:cNvCxnSpPr>
            <a:cxnSpLocks/>
          </p:cNvCxnSpPr>
          <p:nvPr/>
        </p:nvCxnSpPr>
        <p:spPr bwMode="auto">
          <a:xfrm>
            <a:off x="1866900" y="1459945"/>
            <a:ext cx="51258" cy="41965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E230340-854D-4EE8-8947-E614CBF954FE}"/>
              </a:ext>
            </a:extLst>
          </p:cNvPr>
          <p:cNvCxnSpPr/>
          <p:nvPr/>
        </p:nvCxnSpPr>
        <p:spPr bwMode="auto">
          <a:xfrm flipH="1">
            <a:off x="2362200" y="1459945"/>
            <a:ext cx="152400" cy="41965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1">
            <a:extLst>
              <a:ext uri="{FF2B5EF4-FFF2-40B4-BE49-F238E27FC236}">
                <a16:creationId xmlns:a16="http://schemas.microsoft.com/office/drawing/2014/main" id="{C89D0252-94E3-4313-8CB5-895B15CC7C7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TCP/IP Protocol Suite</a:t>
            </a:r>
          </a:p>
        </p:txBody>
      </p:sp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C7C97D92-3927-4984-B3CC-0ACF8D1056F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D231524-7B16-485A-B218-A23CFD836002}" type="slidenum">
              <a:rPr lang="en-US" altLang="en-US"/>
              <a:pPr/>
              <a:t>32</a:t>
            </a:fld>
            <a:endParaRPr lang="en-US" altLang="en-US"/>
          </a:p>
        </p:txBody>
      </p:sp>
      <p:sp>
        <p:nvSpPr>
          <p:cNvPr id="493570" name="Text Box 2">
            <a:extLst>
              <a:ext uri="{FF2B5EF4-FFF2-40B4-BE49-F238E27FC236}">
                <a16:creationId xmlns:a16="http://schemas.microsoft.com/office/drawing/2014/main" id="{258CB671-D904-41F5-9BA8-28850DD3B1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7913" y="62730"/>
            <a:ext cx="5715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dirty="0">
                <a:solidFill>
                  <a:srgbClr val="0000FF"/>
                </a:solidFill>
                <a:latin typeface="Times New Roman" panose="02020603050405020304" pitchFamily="18" charset="0"/>
              </a:rPr>
              <a:t>Figure 8.16</a:t>
            </a:r>
            <a:r>
              <a:rPr lang="en-US" altLang="en-US" dirty="0">
                <a:solidFill>
                  <a:schemeClr val="accent2"/>
                </a:solidFill>
                <a:latin typeface="Times New Roman" panose="02020603050405020304" pitchFamily="18" charset="0"/>
              </a:rPr>
              <a:t>    </a:t>
            </a:r>
            <a:r>
              <a:rPr lang="ro-RO" altLang="en-US" i="1" dirty="0">
                <a:latin typeface="Times New Roman" panose="02020603050405020304" pitchFamily="18" charset="0"/>
              </a:rPr>
              <a:t>Opțiunea rutare strictă de la sursă</a:t>
            </a:r>
            <a:endParaRPr lang="en-US" altLang="en-US" i="1" dirty="0">
              <a:latin typeface="Times New Roman" panose="02020603050405020304" pitchFamily="18" charset="0"/>
            </a:endParaRPr>
          </a:p>
        </p:txBody>
      </p:sp>
      <p:sp>
        <p:nvSpPr>
          <p:cNvPr id="493571" name="Rectangle 3">
            <a:extLst>
              <a:ext uri="{FF2B5EF4-FFF2-40B4-BE49-F238E27FC236}">
                <a16:creationId xmlns:a16="http://schemas.microsoft.com/office/drawing/2014/main" id="{E425693F-1DDE-4274-9858-9E914A48F051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sp>
        <p:nvSpPr>
          <p:cNvPr id="493572" name="Rectangle 4">
            <a:extLst>
              <a:ext uri="{FF2B5EF4-FFF2-40B4-BE49-F238E27FC236}">
                <a16:creationId xmlns:a16="http://schemas.microsoft.com/office/drawing/2014/main" id="{1035084B-DFAB-4C9B-8D29-490DECDCA3E9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sp>
        <p:nvSpPr>
          <p:cNvPr id="493573" name="Rectangle 5">
            <a:extLst>
              <a:ext uri="{FF2B5EF4-FFF2-40B4-BE49-F238E27FC236}">
                <a16:creationId xmlns:a16="http://schemas.microsoft.com/office/drawing/2014/main" id="{C76F2153-FF6C-4C02-98AA-6964AE78C508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sp>
        <p:nvSpPr>
          <p:cNvPr id="493574" name="Rectangle 6">
            <a:extLst>
              <a:ext uri="{FF2B5EF4-FFF2-40B4-BE49-F238E27FC236}">
                <a16:creationId xmlns:a16="http://schemas.microsoft.com/office/drawing/2014/main" id="{22E9BD80-E1DF-44F9-8A06-75BEAFE5A3D9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sp>
        <p:nvSpPr>
          <p:cNvPr id="493575" name="Rectangle 7">
            <a:extLst>
              <a:ext uri="{FF2B5EF4-FFF2-40B4-BE49-F238E27FC236}">
                <a16:creationId xmlns:a16="http://schemas.microsoft.com/office/drawing/2014/main" id="{2295A7B7-3513-42A8-ADC1-EC106FBF63B2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sp>
        <p:nvSpPr>
          <p:cNvPr id="493576" name="Rectangle 8">
            <a:extLst>
              <a:ext uri="{FF2B5EF4-FFF2-40B4-BE49-F238E27FC236}">
                <a16:creationId xmlns:a16="http://schemas.microsoft.com/office/drawing/2014/main" id="{93CB24C6-2487-4020-8C7B-575932DD8374}"/>
              </a:ext>
            </a:extLst>
          </p:cNvPr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sp>
        <p:nvSpPr>
          <p:cNvPr id="493577" name="Rectangle 9">
            <a:extLst>
              <a:ext uri="{FF2B5EF4-FFF2-40B4-BE49-F238E27FC236}">
                <a16:creationId xmlns:a16="http://schemas.microsoft.com/office/drawing/2014/main" id="{D2720A5F-9D6E-497F-9170-3D75878AB52C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pic>
        <p:nvPicPr>
          <p:cNvPr id="493578" name="Picture 10">
            <a:extLst>
              <a:ext uri="{FF2B5EF4-FFF2-40B4-BE49-F238E27FC236}">
                <a16:creationId xmlns:a16="http://schemas.microsoft.com/office/drawing/2014/main" id="{57FF9AB8-6BEA-4F7A-ABBC-89C85ABD65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177" y="1150676"/>
            <a:ext cx="7367587" cy="3233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5C5CF5C-7F7A-443E-A23A-5105C25B4A5B}"/>
              </a:ext>
            </a:extLst>
          </p:cNvPr>
          <p:cNvSpPr txBox="1"/>
          <p:nvPr/>
        </p:nvSpPr>
        <p:spPr>
          <a:xfrm>
            <a:off x="666586" y="4663517"/>
            <a:ext cx="72967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A </a:t>
            </a:r>
            <a:r>
              <a:rPr lang="en-US" sz="1800" b="1" i="0" u="none" strike="noStrike" baseline="0" dirty="0">
                <a:latin typeface="Times New Roman" panose="02020603050405020304" pitchFamily="18" charset="0"/>
              </a:rPr>
              <a:t>strict-source-route option </a:t>
            </a:r>
            <a:r>
              <a:rPr lang="ro-RO" sz="1800" b="0" i="0" u="none" strike="noStrike" baseline="0" dirty="0">
                <a:latin typeface="Times New Roman" panose="02020603050405020304" pitchFamily="18" charset="0"/>
              </a:rPr>
              <a:t>este folosită de sursă pentru a </a:t>
            </a:r>
            <a:r>
              <a:rPr lang="en-US" sz="1800" b="0" i="0" u="none" strike="noStrike" baseline="0" dirty="0" err="1">
                <a:latin typeface="Times New Roman" panose="02020603050405020304" pitchFamily="18" charset="0"/>
              </a:rPr>
              <a:t>predetermin</a:t>
            </a:r>
            <a:r>
              <a:rPr lang="ro-RO" sz="1800" b="0" i="0" u="none" strike="noStrike" baseline="0" dirty="0">
                <a:latin typeface="Times New Roman" panose="02020603050405020304" pitchFamily="18" charset="0"/>
              </a:rPr>
              <a:t>a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 </a:t>
            </a:r>
            <a:r>
              <a:rPr lang="ro-RO" b="0" dirty="0">
                <a:latin typeface="Times New Roman" panose="02020603050405020304" pitchFamily="18" charset="0"/>
              </a:rPr>
              <a:t>o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 route </a:t>
            </a:r>
            <a:r>
              <a:rPr lang="ro-RO" sz="1800" b="0" i="0" u="none" strike="noStrike" baseline="0" dirty="0">
                <a:latin typeface="Times New Roman" panose="02020603050405020304" pitchFamily="18" charset="0"/>
              </a:rPr>
              <a:t>pe care pachetul să o parcurgă prin 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Internet. </a:t>
            </a:r>
            <a:r>
              <a:rPr lang="en-US" sz="1800" b="0" i="0" u="none" strike="noStrike" baseline="0" dirty="0" err="1">
                <a:latin typeface="Times New Roman" panose="02020603050405020304" pitchFamily="18" charset="0"/>
              </a:rPr>
              <a:t>Dictat</a:t>
            </a:r>
            <a:r>
              <a:rPr lang="ro-RO" sz="1800" b="0" i="0" u="none" strike="noStrike" baseline="0" dirty="0">
                <a:latin typeface="Times New Roman" panose="02020603050405020304" pitchFamily="18" charset="0"/>
              </a:rPr>
              <a:t>area 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 </a:t>
            </a:r>
            <a:r>
              <a:rPr lang="ro-RO" sz="1800" b="0" i="0" u="none" strike="noStrike" baseline="0" dirty="0">
                <a:latin typeface="Times New Roman" panose="02020603050405020304" pitchFamily="18" charset="0"/>
              </a:rPr>
              <a:t>rutei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 </a:t>
            </a:r>
            <a:r>
              <a:rPr lang="ro-RO" sz="1800" b="0" i="0" u="none" strike="noStrike" baseline="0" dirty="0">
                <a:latin typeface="Times New Roman" panose="02020603050405020304" pitchFamily="18" charset="0"/>
              </a:rPr>
              <a:t>de către sursă poate fi utilă unor anumite scopuri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. </a:t>
            </a:r>
            <a:r>
              <a:rPr lang="ro-RO" sz="1800" b="0" i="0" u="none" strike="noStrike" baseline="0" dirty="0">
                <a:latin typeface="Times New Roman" panose="02020603050405020304" pitchFamily="18" charset="0"/>
              </a:rPr>
              <a:t>Transmițătorul poate alege o rută 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 </a:t>
            </a:r>
            <a:r>
              <a:rPr lang="ro-RO" sz="1800" b="0" i="0" u="none" strike="noStrike" baseline="0" dirty="0">
                <a:latin typeface="Times New Roman" panose="02020603050405020304" pitchFamily="18" charset="0"/>
              </a:rPr>
              <a:t>cu un anumit serviciu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, </a:t>
            </a:r>
            <a:r>
              <a:rPr lang="ro-RO" sz="1800" b="0" i="0" u="none" strike="noStrike" baseline="0" dirty="0">
                <a:latin typeface="Times New Roman" panose="02020603050405020304" pitchFamily="18" charset="0"/>
              </a:rPr>
              <a:t>de exemplu 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minimum delay </a:t>
            </a:r>
            <a:r>
              <a:rPr lang="ro-RO" sz="1800" b="0" i="0" u="none" strike="noStrike" baseline="0" dirty="0">
                <a:latin typeface="Times New Roman" panose="02020603050405020304" pitchFamily="18" charset="0"/>
              </a:rPr>
              <a:t>sau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 maximum throughput.</a:t>
            </a:r>
            <a:endParaRPr lang="en-US" sz="16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1">
            <a:extLst>
              <a:ext uri="{FF2B5EF4-FFF2-40B4-BE49-F238E27FC236}">
                <a16:creationId xmlns:a16="http://schemas.microsoft.com/office/drawing/2014/main" id="{428367FB-33D3-40EA-8FD7-04D2A4610A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TCP/IP Protocol Suite</a:t>
            </a:r>
          </a:p>
        </p:txBody>
      </p:sp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9A079027-4DC6-4701-925F-6F2E0458811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DE5D6CE-D8D2-4DE9-9D06-72EB710E757D}" type="slidenum">
              <a:rPr lang="en-US" altLang="en-US"/>
              <a:pPr/>
              <a:t>33</a:t>
            </a:fld>
            <a:endParaRPr lang="en-US" altLang="en-US"/>
          </a:p>
        </p:txBody>
      </p:sp>
      <p:sp>
        <p:nvSpPr>
          <p:cNvPr id="494594" name="Text Box 2">
            <a:extLst>
              <a:ext uri="{FF2B5EF4-FFF2-40B4-BE49-F238E27FC236}">
                <a16:creationId xmlns:a16="http://schemas.microsoft.com/office/drawing/2014/main" id="{6CDCAC0B-4198-4502-9B8D-3BAB44D144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5376" y="129553"/>
            <a:ext cx="5715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dirty="0">
                <a:solidFill>
                  <a:srgbClr val="0000FF"/>
                </a:solidFill>
                <a:latin typeface="Times New Roman" panose="02020603050405020304" pitchFamily="18" charset="0"/>
              </a:rPr>
              <a:t>Figure 8.17</a:t>
            </a:r>
            <a:r>
              <a:rPr lang="en-US" altLang="en-US" dirty="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ro-RO" altLang="en-US" i="1" dirty="0">
                <a:latin typeface="Times New Roman" panose="02020603050405020304" pitchFamily="18" charset="0"/>
              </a:rPr>
              <a:t>Opțiunea rutare strictă de la sursă</a:t>
            </a:r>
            <a:endParaRPr lang="en-US" altLang="en-US" i="1" dirty="0">
              <a:latin typeface="Times New Roman" panose="02020603050405020304" pitchFamily="18" charset="0"/>
            </a:endParaRPr>
          </a:p>
        </p:txBody>
      </p:sp>
      <p:sp>
        <p:nvSpPr>
          <p:cNvPr id="494595" name="Rectangle 3">
            <a:extLst>
              <a:ext uri="{FF2B5EF4-FFF2-40B4-BE49-F238E27FC236}">
                <a16:creationId xmlns:a16="http://schemas.microsoft.com/office/drawing/2014/main" id="{6034E317-FF56-402A-B969-2310D1B205A2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sp>
        <p:nvSpPr>
          <p:cNvPr id="494596" name="Rectangle 4">
            <a:extLst>
              <a:ext uri="{FF2B5EF4-FFF2-40B4-BE49-F238E27FC236}">
                <a16:creationId xmlns:a16="http://schemas.microsoft.com/office/drawing/2014/main" id="{72A5B6BF-F5B1-41D0-9DC6-519F54CB2ADB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sp>
        <p:nvSpPr>
          <p:cNvPr id="494597" name="Rectangle 5">
            <a:extLst>
              <a:ext uri="{FF2B5EF4-FFF2-40B4-BE49-F238E27FC236}">
                <a16:creationId xmlns:a16="http://schemas.microsoft.com/office/drawing/2014/main" id="{EEF4840B-D2BE-46F0-8F4B-9D4C576876DB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sp>
        <p:nvSpPr>
          <p:cNvPr id="494598" name="Rectangle 6">
            <a:extLst>
              <a:ext uri="{FF2B5EF4-FFF2-40B4-BE49-F238E27FC236}">
                <a16:creationId xmlns:a16="http://schemas.microsoft.com/office/drawing/2014/main" id="{4A00DF87-FC9A-4DB6-8651-E316F004F3AD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sp>
        <p:nvSpPr>
          <p:cNvPr id="494599" name="Rectangle 7">
            <a:extLst>
              <a:ext uri="{FF2B5EF4-FFF2-40B4-BE49-F238E27FC236}">
                <a16:creationId xmlns:a16="http://schemas.microsoft.com/office/drawing/2014/main" id="{83336596-A5DC-4FAE-8D89-1B93017D12B0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sp>
        <p:nvSpPr>
          <p:cNvPr id="494600" name="Rectangle 8">
            <a:extLst>
              <a:ext uri="{FF2B5EF4-FFF2-40B4-BE49-F238E27FC236}">
                <a16:creationId xmlns:a16="http://schemas.microsoft.com/office/drawing/2014/main" id="{B31B27BE-B86A-40ED-9D5E-2781ADB3ECA1}"/>
              </a:ext>
            </a:extLst>
          </p:cNvPr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sp>
        <p:nvSpPr>
          <p:cNvPr id="494601" name="Rectangle 9">
            <a:extLst>
              <a:ext uri="{FF2B5EF4-FFF2-40B4-BE49-F238E27FC236}">
                <a16:creationId xmlns:a16="http://schemas.microsoft.com/office/drawing/2014/main" id="{CA7DBC2A-1566-4DFD-8DA2-08CDFADD99FD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pic>
        <p:nvPicPr>
          <p:cNvPr id="494602" name="Picture 10">
            <a:extLst>
              <a:ext uri="{FF2B5EF4-FFF2-40B4-BE49-F238E27FC236}">
                <a16:creationId xmlns:a16="http://schemas.microsoft.com/office/drawing/2014/main" id="{554770E8-4FEE-4FF8-89D0-4E50630220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938" y="1778000"/>
            <a:ext cx="8729662" cy="3330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1">
            <a:extLst>
              <a:ext uri="{FF2B5EF4-FFF2-40B4-BE49-F238E27FC236}">
                <a16:creationId xmlns:a16="http://schemas.microsoft.com/office/drawing/2014/main" id="{170278C4-8BEF-4B2D-884F-B0317827B7B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TCP/IP Protocol Suite</a:t>
            </a:r>
          </a:p>
        </p:txBody>
      </p:sp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3F83D71C-FBBC-44E3-BFD9-04283A6D73D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4A61E3-F41A-4D72-B94A-33F19C653DA5}" type="slidenum">
              <a:rPr lang="en-US" altLang="en-US"/>
              <a:pPr/>
              <a:t>34</a:t>
            </a:fld>
            <a:endParaRPr lang="en-US" altLang="en-US"/>
          </a:p>
        </p:txBody>
      </p:sp>
      <p:sp>
        <p:nvSpPr>
          <p:cNvPr id="495618" name="Text Box 2">
            <a:extLst>
              <a:ext uri="{FF2B5EF4-FFF2-40B4-BE49-F238E27FC236}">
                <a16:creationId xmlns:a16="http://schemas.microsoft.com/office/drawing/2014/main" id="{0321101F-2262-4893-AFB9-E5A86621A4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90488"/>
            <a:ext cx="5715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dirty="0">
                <a:solidFill>
                  <a:srgbClr val="0000FF"/>
                </a:solidFill>
                <a:latin typeface="Times New Roman" panose="02020603050405020304" pitchFamily="18" charset="0"/>
              </a:rPr>
              <a:t>Figure 8.18</a:t>
            </a:r>
            <a:r>
              <a:rPr lang="en-US" altLang="en-US" dirty="0">
                <a:latin typeface="Times New Roman" panose="02020603050405020304" pitchFamily="18" charset="0"/>
              </a:rPr>
              <a:t>    </a:t>
            </a:r>
            <a:r>
              <a:rPr lang="ro-RO" altLang="en-US" i="1" dirty="0">
                <a:latin typeface="Times New Roman" panose="02020603050405020304" pitchFamily="18" charset="0"/>
              </a:rPr>
              <a:t>Rutarea aproximativă de la </a:t>
            </a:r>
            <a:r>
              <a:rPr lang="en-US" altLang="en-US" i="1" dirty="0">
                <a:latin typeface="Times New Roman" panose="02020603050405020304" pitchFamily="18" charset="0"/>
              </a:rPr>
              <a:t>sur</a:t>
            </a:r>
            <a:r>
              <a:rPr lang="ro-RO" altLang="en-US" i="1" dirty="0">
                <a:latin typeface="Times New Roman" panose="02020603050405020304" pitchFamily="18" charset="0"/>
              </a:rPr>
              <a:t>să</a:t>
            </a:r>
            <a:r>
              <a:rPr lang="en-US" altLang="en-US" i="1" dirty="0">
                <a:latin typeface="Times New Roman" panose="02020603050405020304" pitchFamily="18" charset="0"/>
              </a:rPr>
              <a:t>  </a:t>
            </a:r>
          </a:p>
        </p:txBody>
      </p:sp>
      <p:sp>
        <p:nvSpPr>
          <p:cNvPr id="495619" name="Rectangle 3">
            <a:extLst>
              <a:ext uri="{FF2B5EF4-FFF2-40B4-BE49-F238E27FC236}">
                <a16:creationId xmlns:a16="http://schemas.microsoft.com/office/drawing/2014/main" id="{497AA101-1D23-4585-8E89-A570614F7DD0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sp>
        <p:nvSpPr>
          <p:cNvPr id="495620" name="Rectangle 4">
            <a:extLst>
              <a:ext uri="{FF2B5EF4-FFF2-40B4-BE49-F238E27FC236}">
                <a16:creationId xmlns:a16="http://schemas.microsoft.com/office/drawing/2014/main" id="{DD60CA85-715F-468A-81B6-1FBF15208129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sp>
        <p:nvSpPr>
          <p:cNvPr id="495621" name="Rectangle 5">
            <a:extLst>
              <a:ext uri="{FF2B5EF4-FFF2-40B4-BE49-F238E27FC236}">
                <a16:creationId xmlns:a16="http://schemas.microsoft.com/office/drawing/2014/main" id="{5AAFBCDC-A2FB-4122-BD01-8B52293D68A8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sp>
        <p:nvSpPr>
          <p:cNvPr id="495622" name="Rectangle 6">
            <a:extLst>
              <a:ext uri="{FF2B5EF4-FFF2-40B4-BE49-F238E27FC236}">
                <a16:creationId xmlns:a16="http://schemas.microsoft.com/office/drawing/2014/main" id="{C621040C-D512-4E53-8E0C-063FD1222D42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sp>
        <p:nvSpPr>
          <p:cNvPr id="495623" name="Rectangle 7">
            <a:extLst>
              <a:ext uri="{FF2B5EF4-FFF2-40B4-BE49-F238E27FC236}">
                <a16:creationId xmlns:a16="http://schemas.microsoft.com/office/drawing/2014/main" id="{414A060C-48FB-4962-AFD7-226E4583A367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sp>
        <p:nvSpPr>
          <p:cNvPr id="495624" name="Rectangle 8">
            <a:extLst>
              <a:ext uri="{FF2B5EF4-FFF2-40B4-BE49-F238E27FC236}">
                <a16:creationId xmlns:a16="http://schemas.microsoft.com/office/drawing/2014/main" id="{0AD8A623-32C7-40D3-BC19-8876AED20E05}"/>
              </a:ext>
            </a:extLst>
          </p:cNvPr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sp>
        <p:nvSpPr>
          <p:cNvPr id="495625" name="Rectangle 9">
            <a:extLst>
              <a:ext uri="{FF2B5EF4-FFF2-40B4-BE49-F238E27FC236}">
                <a16:creationId xmlns:a16="http://schemas.microsoft.com/office/drawing/2014/main" id="{2BF9117E-D9B5-4AD6-A2CF-1A99AF218CA3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pic>
        <p:nvPicPr>
          <p:cNvPr id="495626" name="Picture 10">
            <a:extLst>
              <a:ext uri="{FF2B5EF4-FFF2-40B4-BE49-F238E27FC236}">
                <a16:creationId xmlns:a16="http://schemas.microsoft.com/office/drawing/2014/main" id="{767E5B7A-B9A8-465B-A089-386141721F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581" y="1143000"/>
            <a:ext cx="7367587" cy="311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EB1C693-E50D-4B83-A88F-1581F777096F}"/>
              </a:ext>
            </a:extLst>
          </p:cNvPr>
          <p:cNvSpPr txBox="1"/>
          <p:nvPr/>
        </p:nvSpPr>
        <p:spPr>
          <a:xfrm>
            <a:off x="636588" y="4690602"/>
            <a:ext cx="76298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A </a:t>
            </a:r>
            <a:r>
              <a:rPr lang="en-US" sz="1800" b="1" i="0" u="none" strike="noStrike" baseline="0" dirty="0">
                <a:latin typeface="Times New Roman" panose="02020603050405020304" pitchFamily="18" charset="0"/>
              </a:rPr>
              <a:t>loose-source-route option </a:t>
            </a:r>
            <a:r>
              <a:rPr lang="ro-RO" b="0" dirty="0">
                <a:latin typeface="Times New Roman" panose="02020603050405020304" pitchFamily="18" charset="0"/>
              </a:rPr>
              <a:t>este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 similar</a:t>
            </a:r>
            <a:r>
              <a:rPr lang="ro-RO" sz="1800" b="0" i="0" u="none" strike="noStrike" baseline="0" dirty="0">
                <a:latin typeface="Times New Roman" panose="02020603050405020304" pitchFamily="18" charset="0"/>
              </a:rPr>
              <a:t>ă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 </a:t>
            </a:r>
            <a:r>
              <a:rPr lang="ro-RO" sz="1800" b="0" i="0" u="none" strike="noStrike" baseline="0" dirty="0">
                <a:latin typeface="Times New Roman" panose="02020603050405020304" pitchFamily="18" charset="0"/>
              </a:rPr>
              <a:t>rutării stricte de la sursă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, </a:t>
            </a:r>
            <a:r>
              <a:rPr lang="ro-RO" sz="1800" b="0" i="0" u="none" strike="noStrike" baseline="0" dirty="0">
                <a:latin typeface="Times New Roman" panose="02020603050405020304" pitchFamily="18" charset="0"/>
              </a:rPr>
              <a:t>dar este mai puțin restrictivă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.</a:t>
            </a:r>
          </a:p>
          <a:p>
            <a:pPr algn="l"/>
            <a:r>
              <a:rPr lang="ro-RO" sz="1800" b="0" i="0" u="none" strike="noStrike" baseline="0" dirty="0">
                <a:latin typeface="Times New Roman" panose="02020603050405020304" pitchFamily="18" charset="0"/>
              </a:rPr>
              <a:t>Fiecare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 router </a:t>
            </a:r>
            <a:r>
              <a:rPr lang="ro-RO" sz="1800" b="0" i="0" u="none" strike="noStrike" baseline="0" dirty="0">
                <a:latin typeface="Times New Roman" panose="02020603050405020304" pitchFamily="18" charset="0"/>
              </a:rPr>
              <a:t>din 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list</a:t>
            </a:r>
            <a:r>
              <a:rPr lang="ro-RO" sz="1800" b="0" i="0" u="none" strike="noStrike" baseline="0" dirty="0">
                <a:latin typeface="Times New Roman" panose="02020603050405020304" pitchFamily="18" charset="0"/>
              </a:rPr>
              <a:t>ă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 </a:t>
            </a:r>
            <a:r>
              <a:rPr lang="ro-RO" sz="1800" b="0" i="0" u="none" strike="noStrike" baseline="0" dirty="0">
                <a:latin typeface="Times New Roman" panose="02020603050405020304" pitchFamily="18" charset="0"/>
              </a:rPr>
              <a:t>trebuie 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visit</a:t>
            </a:r>
            <a:r>
              <a:rPr lang="ro-RO" sz="1800" b="0" i="0" u="none" strike="noStrike" baseline="0" dirty="0">
                <a:latin typeface="Times New Roman" panose="02020603050405020304" pitchFamily="18" charset="0"/>
              </a:rPr>
              <a:t>at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, </a:t>
            </a:r>
            <a:r>
              <a:rPr lang="ro-RO" sz="1800" b="0" i="0" u="none" strike="noStrike" baseline="0" dirty="0">
                <a:latin typeface="Times New Roman" panose="02020603050405020304" pitchFamily="18" charset="0"/>
              </a:rPr>
              <a:t>dar pachetul poate 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visit</a:t>
            </a:r>
            <a:r>
              <a:rPr lang="ro-RO" sz="1800" b="0" i="0" u="none" strike="noStrike" baseline="0" dirty="0">
                <a:latin typeface="Times New Roman" panose="02020603050405020304" pitchFamily="18" charset="0"/>
              </a:rPr>
              <a:t>a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 </a:t>
            </a:r>
            <a:r>
              <a:rPr lang="ro-RO" sz="1800" b="0" i="0" u="none" strike="noStrike" baseline="0" dirty="0">
                <a:latin typeface="Times New Roman" panose="02020603050405020304" pitchFamily="18" charset="0"/>
              </a:rPr>
              <a:t>și alte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 router</a:t>
            </a:r>
            <a:r>
              <a:rPr lang="ro-RO" sz="1800" b="0" i="0" u="none" strike="noStrike" baseline="0" dirty="0">
                <a:latin typeface="Times New Roman" panose="02020603050405020304" pitchFamily="18" charset="0"/>
              </a:rPr>
              <a:t>e</a:t>
            </a:r>
            <a:r>
              <a:rPr lang="ro-RO" b="0" dirty="0">
                <a:latin typeface="Times New Roman" panose="02020603050405020304" pitchFamily="18" charset="0"/>
              </a:rPr>
              <a:t>.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 </a:t>
            </a:r>
            <a:endParaRPr lang="en-US" sz="16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1">
            <a:extLst>
              <a:ext uri="{FF2B5EF4-FFF2-40B4-BE49-F238E27FC236}">
                <a16:creationId xmlns:a16="http://schemas.microsoft.com/office/drawing/2014/main" id="{45D4B4F1-259F-43A0-86F4-AA1F6808E84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TCP/IP Protocol Suite</a:t>
            </a:r>
          </a:p>
        </p:txBody>
      </p:sp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E437C44E-066F-45F4-A067-2DFA1B83758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5B77D97-8465-4CE4-BF35-9B26F5C76C00}" type="slidenum">
              <a:rPr lang="en-US" altLang="en-US"/>
              <a:pPr/>
              <a:t>35</a:t>
            </a:fld>
            <a:endParaRPr lang="en-US" altLang="en-US"/>
          </a:p>
        </p:txBody>
      </p:sp>
      <p:sp>
        <p:nvSpPr>
          <p:cNvPr id="496642" name="Text Box 2">
            <a:extLst>
              <a:ext uri="{FF2B5EF4-FFF2-40B4-BE49-F238E27FC236}">
                <a16:creationId xmlns:a16="http://schemas.microsoft.com/office/drawing/2014/main" id="{DC312538-7501-4A11-8057-9E55C282E3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90488"/>
            <a:ext cx="5715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dirty="0">
                <a:solidFill>
                  <a:srgbClr val="0000FF"/>
                </a:solidFill>
                <a:latin typeface="Times New Roman" panose="02020603050405020304" pitchFamily="18" charset="0"/>
              </a:rPr>
              <a:t>Figure 8.19</a:t>
            </a:r>
            <a:r>
              <a:rPr lang="en-US" altLang="en-US" dirty="0">
                <a:solidFill>
                  <a:schemeClr val="accent2"/>
                </a:solidFill>
                <a:latin typeface="Times New Roman" panose="02020603050405020304" pitchFamily="18" charset="0"/>
              </a:rPr>
              <a:t>    </a:t>
            </a:r>
            <a:r>
              <a:rPr lang="ro-RO" altLang="en-US" dirty="0">
                <a:latin typeface="Times New Roman" panose="02020603050405020304" pitchFamily="18" charset="0"/>
              </a:rPr>
              <a:t>Opțiunea </a:t>
            </a:r>
            <a:r>
              <a:rPr lang="en-US" altLang="en-US" i="1" dirty="0">
                <a:latin typeface="Times New Roman" panose="02020603050405020304" pitchFamily="18" charset="0"/>
              </a:rPr>
              <a:t>Timestamp</a:t>
            </a:r>
          </a:p>
        </p:txBody>
      </p:sp>
      <p:sp>
        <p:nvSpPr>
          <p:cNvPr id="496643" name="Rectangle 3">
            <a:extLst>
              <a:ext uri="{FF2B5EF4-FFF2-40B4-BE49-F238E27FC236}">
                <a16:creationId xmlns:a16="http://schemas.microsoft.com/office/drawing/2014/main" id="{D934368B-0645-4557-B373-6E0E3575D297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sp>
        <p:nvSpPr>
          <p:cNvPr id="496644" name="Rectangle 4">
            <a:extLst>
              <a:ext uri="{FF2B5EF4-FFF2-40B4-BE49-F238E27FC236}">
                <a16:creationId xmlns:a16="http://schemas.microsoft.com/office/drawing/2014/main" id="{DA3EF7F4-4A39-48B0-99D0-E5DD417D2592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sp>
        <p:nvSpPr>
          <p:cNvPr id="496645" name="Rectangle 5">
            <a:extLst>
              <a:ext uri="{FF2B5EF4-FFF2-40B4-BE49-F238E27FC236}">
                <a16:creationId xmlns:a16="http://schemas.microsoft.com/office/drawing/2014/main" id="{907C657B-D601-46D3-9508-F47800C50D6C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sp>
        <p:nvSpPr>
          <p:cNvPr id="496646" name="Rectangle 6">
            <a:extLst>
              <a:ext uri="{FF2B5EF4-FFF2-40B4-BE49-F238E27FC236}">
                <a16:creationId xmlns:a16="http://schemas.microsoft.com/office/drawing/2014/main" id="{84C6E1ED-4222-4501-884D-CE65A4CC36DD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sp>
        <p:nvSpPr>
          <p:cNvPr id="496647" name="Rectangle 7">
            <a:extLst>
              <a:ext uri="{FF2B5EF4-FFF2-40B4-BE49-F238E27FC236}">
                <a16:creationId xmlns:a16="http://schemas.microsoft.com/office/drawing/2014/main" id="{FE0CA0FC-B283-46D4-BFEC-7DE79F133DF7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sp>
        <p:nvSpPr>
          <p:cNvPr id="496648" name="Rectangle 8">
            <a:extLst>
              <a:ext uri="{FF2B5EF4-FFF2-40B4-BE49-F238E27FC236}">
                <a16:creationId xmlns:a16="http://schemas.microsoft.com/office/drawing/2014/main" id="{A585016C-F831-4925-AD46-BBDD5FD149C8}"/>
              </a:ext>
            </a:extLst>
          </p:cNvPr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sp>
        <p:nvSpPr>
          <p:cNvPr id="496649" name="Rectangle 9">
            <a:extLst>
              <a:ext uri="{FF2B5EF4-FFF2-40B4-BE49-F238E27FC236}">
                <a16:creationId xmlns:a16="http://schemas.microsoft.com/office/drawing/2014/main" id="{615197F4-E05B-4355-ADC7-F41D13FFB808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pic>
        <p:nvPicPr>
          <p:cNvPr id="496650" name="Picture 10">
            <a:extLst>
              <a:ext uri="{FF2B5EF4-FFF2-40B4-BE49-F238E27FC236}">
                <a16:creationId xmlns:a16="http://schemas.microsoft.com/office/drawing/2014/main" id="{D557E978-8977-4B21-85C2-6998E92980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216025"/>
            <a:ext cx="7138988" cy="4956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1">
            <a:extLst>
              <a:ext uri="{FF2B5EF4-FFF2-40B4-BE49-F238E27FC236}">
                <a16:creationId xmlns:a16="http://schemas.microsoft.com/office/drawing/2014/main" id="{5140A46A-3D7B-4AAD-862F-C64AA107784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TCP/IP Protocol Suite</a:t>
            </a:r>
          </a:p>
        </p:txBody>
      </p:sp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3CA753A9-4A83-43D8-A1F0-0EA00EA69B8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9E3A84A-0878-41D4-85D7-279CE634F3BA}" type="slidenum">
              <a:rPr lang="en-US" altLang="en-US"/>
              <a:pPr/>
              <a:t>36</a:t>
            </a:fld>
            <a:endParaRPr lang="en-US" altLang="en-US"/>
          </a:p>
        </p:txBody>
      </p:sp>
      <p:sp>
        <p:nvSpPr>
          <p:cNvPr id="497666" name="Text Box 2">
            <a:extLst>
              <a:ext uri="{FF2B5EF4-FFF2-40B4-BE49-F238E27FC236}">
                <a16:creationId xmlns:a16="http://schemas.microsoft.com/office/drawing/2014/main" id="{594F26AD-4EBA-42BC-B367-6A23B5B86F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90488"/>
            <a:ext cx="5715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dirty="0">
                <a:solidFill>
                  <a:srgbClr val="0000FF"/>
                </a:solidFill>
                <a:latin typeface="Times New Roman" panose="02020603050405020304" pitchFamily="18" charset="0"/>
              </a:rPr>
              <a:t>Figure 8.20</a:t>
            </a:r>
            <a:r>
              <a:rPr lang="en-US" altLang="en-US" dirty="0">
                <a:solidFill>
                  <a:schemeClr val="accent2"/>
                </a:solidFill>
                <a:latin typeface="Times New Roman" panose="02020603050405020304" pitchFamily="18" charset="0"/>
              </a:rPr>
              <a:t>    </a:t>
            </a:r>
            <a:r>
              <a:rPr lang="ro-RO" altLang="en-US" i="1" dirty="0">
                <a:latin typeface="Times New Roman" panose="02020603050405020304" pitchFamily="18" charset="0"/>
              </a:rPr>
              <a:t>Folosirea unui flag în </a:t>
            </a:r>
            <a:r>
              <a:rPr lang="en-US" altLang="en-US" i="1" dirty="0">
                <a:latin typeface="Times New Roman" panose="02020603050405020304" pitchFamily="18" charset="0"/>
              </a:rPr>
              <a:t>timestamp</a:t>
            </a:r>
          </a:p>
        </p:txBody>
      </p:sp>
      <p:sp>
        <p:nvSpPr>
          <p:cNvPr id="497667" name="Rectangle 3">
            <a:extLst>
              <a:ext uri="{FF2B5EF4-FFF2-40B4-BE49-F238E27FC236}">
                <a16:creationId xmlns:a16="http://schemas.microsoft.com/office/drawing/2014/main" id="{BF7D8344-A447-4859-8215-BCDE1C410D73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sp>
        <p:nvSpPr>
          <p:cNvPr id="497668" name="Rectangle 4">
            <a:extLst>
              <a:ext uri="{FF2B5EF4-FFF2-40B4-BE49-F238E27FC236}">
                <a16:creationId xmlns:a16="http://schemas.microsoft.com/office/drawing/2014/main" id="{CAEC9ACB-E702-4A4B-B542-212733F3D4E3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sp>
        <p:nvSpPr>
          <p:cNvPr id="497669" name="Rectangle 5">
            <a:extLst>
              <a:ext uri="{FF2B5EF4-FFF2-40B4-BE49-F238E27FC236}">
                <a16:creationId xmlns:a16="http://schemas.microsoft.com/office/drawing/2014/main" id="{EEDB0B15-0263-4EF4-AFA5-34E9E36FBBE7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sp>
        <p:nvSpPr>
          <p:cNvPr id="497670" name="Rectangle 6">
            <a:extLst>
              <a:ext uri="{FF2B5EF4-FFF2-40B4-BE49-F238E27FC236}">
                <a16:creationId xmlns:a16="http://schemas.microsoft.com/office/drawing/2014/main" id="{A1B79DA5-4747-4077-8C49-BBD5853C1EE4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sp>
        <p:nvSpPr>
          <p:cNvPr id="497671" name="Rectangle 7">
            <a:extLst>
              <a:ext uri="{FF2B5EF4-FFF2-40B4-BE49-F238E27FC236}">
                <a16:creationId xmlns:a16="http://schemas.microsoft.com/office/drawing/2014/main" id="{CAA1D52C-8C4E-4175-95E6-508AE963A60F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sp>
        <p:nvSpPr>
          <p:cNvPr id="497672" name="Rectangle 8">
            <a:extLst>
              <a:ext uri="{FF2B5EF4-FFF2-40B4-BE49-F238E27FC236}">
                <a16:creationId xmlns:a16="http://schemas.microsoft.com/office/drawing/2014/main" id="{98AB9A3D-3178-484A-BDB1-C0D38050726A}"/>
              </a:ext>
            </a:extLst>
          </p:cNvPr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sp>
        <p:nvSpPr>
          <p:cNvPr id="497673" name="Rectangle 9">
            <a:extLst>
              <a:ext uri="{FF2B5EF4-FFF2-40B4-BE49-F238E27FC236}">
                <a16:creationId xmlns:a16="http://schemas.microsoft.com/office/drawing/2014/main" id="{B021C4D4-30D9-4012-87A4-74383501D2E6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pic>
        <p:nvPicPr>
          <p:cNvPr id="497674" name="Picture 10">
            <a:extLst>
              <a:ext uri="{FF2B5EF4-FFF2-40B4-BE49-F238E27FC236}">
                <a16:creationId xmlns:a16="http://schemas.microsoft.com/office/drawing/2014/main" id="{E49B846B-A3D5-4C22-8B40-947D319C68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" y="2290763"/>
            <a:ext cx="8391525" cy="266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1">
            <a:extLst>
              <a:ext uri="{FF2B5EF4-FFF2-40B4-BE49-F238E27FC236}">
                <a16:creationId xmlns:a16="http://schemas.microsoft.com/office/drawing/2014/main" id="{9BA5640E-F1E1-484A-B4B4-7D11D1A96D1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TCP/IP Protocol Suite</a:t>
            </a:r>
          </a:p>
        </p:txBody>
      </p:sp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78BB6799-5640-4158-9ECD-1F58DD76207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D2EDF6-B3C6-4E91-A36B-9F829350C732}" type="slidenum">
              <a:rPr lang="en-US" altLang="en-US"/>
              <a:pPr/>
              <a:t>37</a:t>
            </a:fld>
            <a:endParaRPr lang="en-US" altLang="en-US"/>
          </a:p>
        </p:txBody>
      </p:sp>
      <p:sp>
        <p:nvSpPr>
          <p:cNvPr id="498690" name="Text Box 2">
            <a:extLst>
              <a:ext uri="{FF2B5EF4-FFF2-40B4-BE49-F238E27FC236}">
                <a16:creationId xmlns:a16="http://schemas.microsoft.com/office/drawing/2014/main" id="{A0D73551-3E17-422E-A487-0E9C053418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90488"/>
            <a:ext cx="5715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dirty="0">
                <a:solidFill>
                  <a:srgbClr val="0000FF"/>
                </a:solidFill>
                <a:latin typeface="Times New Roman" panose="02020603050405020304" pitchFamily="18" charset="0"/>
              </a:rPr>
              <a:t>Figure 8.21</a:t>
            </a:r>
            <a:r>
              <a:rPr lang="en-US" altLang="en-US" dirty="0">
                <a:solidFill>
                  <a:schemeClr val="accent2"/>
                </a:solidFill>
                <a:latin typeface="Times New Roman" panose="02020603050405020304" pitchFamily="18" charset="0"/>
              </a:rPr>
              <a:t>   </a:t>
            </a:r>
            <a:r>
              <a:rPr lang="ro-RO" altLang="en-US" i="1" dirty="0">
                <a:latin typeface="Times New Roman" panose="02020603050405020304" pitchFamily="18" charset="0"/>
              </a:rPr>
              <a:t>C</a:t>
            </a:r>
            <a:r>
              <a:rPr lang="en-US" altLang="en-US" i="1" dirty="0" err="1">
                <a:latin typeface="Times New Roman" panose="02020603050405020304" pitchFamily="18" charset="0"/>
              </a:rPr>
              <a:t>oncept</a:t>
            </a:r>
            <a:r>
              <a:rPr lang="ro-RO" altLang="en-US" i="1" dirty="0">
                <a:latin typeface="Times New Roman" panose="02020603050405020304" pitchFamily="18" charset="0"/>
              </a:rPr>
              <a:t>ul</a:t>
            </a:r>
            <a:r>
              <a:rPr lang="en-US" altLang="en-US" dirty="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i="1" dirty="0">
                <a:latin typeface="Times New Roman" panose="02020603050405020304" pitchFamily="18" charset="0"/>
              </a:rPr>
              <a:t>Timestamp</a:t>
            </a:r>
          </a:p>
        </p:txBody>
      </p:sp>
      <p:sp>
        <p:nvSpPr>
          <p:cNvPr id="498691" name="Rectangle 3">
            <a:extLst>
              <a:ext uri="{FF2B5EF4-FFF2-40B4-BE49-F238E27FC236}">
                <a16:creationId xmlns:a16="http://schemas.microsoft.com/office/drawing/2014/main" id="{7009BBDB-526F-4C64-98C1-E82CB44E70B8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sp>
        <p:nvSpPr>
          <p:cNvPr id="498692" name="Rectangle 4">
            <a:extLst>
              <a:ext uri="{FF2B5EF4-FFF2-40B4-BE49-F238E27FC236}">
                <a16:creationId xmlns:a16="http://schemas.microsoft.com/office/drawing/2014/main" id="{5AF4F6EF-4A42-4473-880B-DA90D8CF10E4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sp>
        <p:nvSpPr>
          <p:cNvPr id="498693" name="Rectangle 5">
            <a:extLst>
              <a:ext uri="{FF2B5EF4-FFF2-40B4-BE49-F238E27FC236}">
                <a16:creationId xmlns:a16="http://schemas.microsoft.com/office/drawing/2014/main" id="{506D6D8B-BAD4-4D23-A6A6-BE4661892CC2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sp>
        <p:nvSpPr>
          <p:cNvPr id="498694" name="Rectangle 6">
            <a:extLst>
              <a:ext uri="{FF2B5EF4-FFF2-40B4-BE49-F238E27FC236}">
                <a16:creationId xmlns:a16="http://schemas.microsoft.com/office/drawing/2014/main" id="{E64BE3EB-A75B-402B-9E01-9ACA544FCCE8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sp>
        <p:nvSpPr>
          <p:cNvPr id="498695" name="Rectangle 7">
            <a:extLst>
              <a:ext uri="{FF2B5EF4-FFF2-40B4-BE49-F238E27FC236}">
                <a16:creationId xmlns:a16="http://schemas.microsoft.com/office/drawing/2014/main" id="{FF4500DD-49C2-466B-A787-8097140802C4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sp>
        <p:nvSpPr>
          <p:cNvPr id="498696" name="Rectangle 8">
            <a:extLst>
              <a:ext uri="{FF2B5EF4-FFF2-40B4-BE49-F238E27FC236}">
                <a16:creationId xmlns:a16="http://schemas.microsoft.com/office/drawing/2014/main" id="{322B6392-1ECE-4CBF-AFA1-0CB8429DDBE1}"/>
              </a:ext>
            </a:extLst>
          </p:cNvPr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sp>
        <p:nvSpPr>
          <p:cNvPr id="498697" name="Rectangle 9">
            <a:extLst>
              <a:ext uri="{FF2B5EF4-FFF2-40B4-BE49-F238E27FC236}">
                <a16:creationId xmlns:a16="http://schemas.microsoft.com/office/drawing/2014/main" id="{5578DA82-A19F-4678-94E9-6F17E5D03AE4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pic>
        <p:nvPicPr>
          <p:cNvPr id="498699" name="Picture 11">
            <a:extLst>
              <a:ext uri="{FF2B5EF4-FFF2-40B4-BE49-F238E27FC236}">
                <a16:creationId xmlns:a16="http://schemas.microsoft.com/office/drawing/2014/main" id="{920C9166-2AD4-4DAF-95FA-7C5075D13A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531" y="1818948"/>
            <a:ext cx="8739187" cy="423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AA7667E-F974-4D0E-A7D8-327C07188606}"/>
              </a:ext>
            </a:extLst>
          </p:cNvPr>
          <p:cNvSpPr txBox="1"/>
          <p:nvPr/>
        </p:nvSpPr>
        <p:spPr>
          <a:xfrm>
            <a:off x="410705" y="1072520"/>
            <a:ext cx="18036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400" b="0" dirty="0"/>
              <a:t>Cod pentru opțiunea</a:t>
            </a:r>
          </a:p>
          <a:p>
            <a:r>
              <a:rPr lang="ro-RO" sz="1400" b="0" dirty="0"/>
              <a:t>Timestamp </a:t>
            </a:r>
            <a:endParaRPr lang="en-US" sz="1400" b="0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032D897-4396-418E-894B-483DBE5C6450}"/>
              </a:ext>
            </a:extLst>
          </p:cNvPr>
          <p:cNvCxnSpPr/>
          <p:nvPr/>
        </p:nvCxnSpPr>
        <p:spPr bwMode="auto">
          <a:xfrm>
            <a:off x="788595" y="1548115"/>
            <a:ext cx="211138" cy="25082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71EE875-57B0-402C-9DF2-DD7109E9C64F}"/>
              </a:ext>
            </a:extLst>
          </p:cNvPr>
          <p:cNvSpPr txBox="1"/>
          <p:nvPr/>
        </p:nvSpPr>
        <p:spPr>
          <a:xfrm>
            <a:off x="2251216" y="743278"/>
            <a:ext cx="2034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400" b="0" dirty="0"/>
              <a:t>Flag pentru înregistrare</a:t>
            </a:r>
          </a:p>
          <a:p>
            <a:r>
              <a:rPr lang="ro-RO" sz="1400" b="0" dirty="0"/>
              <a:t>Timestamp si adresă</a:t>
            </a:r>
            <a:endParaRPr lang="en-US" sz="1400" b="0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55ED6D1-0E4B-4B40-838D-526A1596E00E}"/>
              </a:ext>
            </a:extLst>
          </p:cNvPr>
          <p:cNvCxnSpPr/>
          <p:nvPr/>
        </p:nvCxnSpPr>
        <p:spPr bwMode="auto">
          <a:xfrm flipH="1">
            <a:off x="2362200" y="1266498"/>
            <a:ext cx="381000" cy="55245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75A99A1-350D-47AF-8F40-1672FBD2312C}"/>
              </a:ext>
            </a:extLst>
          </p:cNvPr>
          <p:cNvSpPr txBox="1"/>
          <p:nvPr/>
        </p:nvSpPr>
        <p:spPr>
          <a:xfrm>
            <a:off x="5089511" y="981403"/>
            <a:ext cx="18378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400" b="0" dirty="0"/>
              <a:t>Câmp pentru valoare</a:t>
            </a:r>
          </a:p>
          <a:p>
            <a:r>
              <a:rPr lang="ro-RO" sz="1400" b="0" dirty="0"/>
              <a:t>Timestamp </a:t>
            </a:r>
            <a:endParaRPr lang="en-US" sz="1400" b="0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9CD447B-A449-4187-BFA8-91A823F9A646}"/>
              </a:ext>
            </a:extLst>
          </p:cNvPr>
          <p:cNvCxnSpPr/>
          <p:nvPr/>
        </p:nvCxnSpPr>
        <p:spPr bwMode="auto">
          <a:xfrm flipH="1">
            <a:off x="5453459" y="1504623"/>
            <a:ext cx="32941" cy="30432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1">
            <a:extLst>
              <a:ext uri="{FF2B5EF4-FFF2-40B4-BE49-F238E27FC236}">
                <a16:creationId xmlns:a16="http://schemas.microsoft.com/office/drawing/2014/main" id="{50D3E2DF-9E2E-427C-8C76-2ABD9C84DFB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TCP/IP Protocol Suite</a:t>
            </a:r>
          </a:p>
        </p:txBody>
      </p:sp>
      <p:sp>
        <p:nvSpPr>
          <p:cNvPr id="8" name="Slide Number Placeholder 2">
            <a:extLst>
              <a:ext uri="{FF2B5EF4-FFF2-40B4-BE49-F238E27FC236}">
                <a16:creationId xmlns:a16="http://schemas.microsoft.com/office/drawing/2014/main" id="{6D32F758-C171-47DC-A19B-9C4D2AFF5F6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920532C-4D63-4916-9C8E-A3CB3DA905D5}" type="slidenum">
              <a:rPr lang="en-US" altLang="en-US"/>
              <a:pPr/>
              <a:t>38</a:t>
            </a:fld>
            <a:endParaRPr lang="en-US" altLang="en-US"/>
          </a:p>
        </p:txBody>
      </p:sp>
      <p:sp>
        <p:nvSpPr>
          <p:cNvPr id="543746" name="Rectangle 2">
            <a:extLst>
              <a:ext uri="{FF2B5EF4-FFF2-40B4-BE49-F238E27FC236}">
                <a16:creationId xmlns:a16="http://schemas.microsoft.com/office/drawing/2014/main" id="{BBBD67F8-1CF3-4904-A94E-CC9737DF2C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113" y="1295400"/>
            <a:ext cx="81534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ro-RO" altLang="en-US" sz="2400" i="1" dirty="0">
                <a:latin typeface="Times New Roman" panose="02020603050405020304" pitchFamily="18" charset="0"/>
              </a:rPr>
              <a:t>Care dintre cele șase</a:t>
            </a:r>
            <a:r>
              <a:rPr lang="en-US" altLang="en-US" sz="2400" i="1" dirty="0">
                <a:latin typeface="Times New Roman" panose="02020603050405020304" pitchFamily="18" charset="0"/>
              </a:rPr>
              <a:t> op</a:t>
            </a:r>
            <a:r>
              <a:rPr lang="ro-RO" altLang="en-US" sz="2400" i="1" dirty="0">
                <a:latin typeface="Times New Roman" panose="02020603050405020304" pitchFamily="18" charset="0"/>
              </a:rPr>
              <a:t>țiuni trebuie copiate în fiecare fragment</a:t>
            </a:r>
            <a:r>
              <a:rPr lang="en-US" altLang="en-US" sz="2400" i="1" dirty="0">
                <a:latin typeface="Times New Roman" panose="02020603050405020304" pitchFamily="18" charset="0"/>
              </a:rPr>
              <a:t>?</a:t>
            </a:r>
          </a:p>
        </p:txBody>
      </p:sp>
      <p:sp>
        <p:nvSpPr>
          <p:cNvPr id="543747" name="Text Box 3">
            <a:extLst>
              <a:ext uri="{FF2B5EF4-FFF2-40B4-BE49-F238E27FC236}">
                <a16:creationId xmlns:a16="http://schemas.microsoft.com/office/drawing/2014/main" id="{DF485CF6-59C7-417C-AEA6-6B851475A0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381000"/>
            <a:ext cx="2209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400" i="1">
                <a:solidFill>
                  <a:schemeClr val="folHlink"/>
                </a:solidFill>
                <a:latin typeface="Algerian" panose="04020705040A02060702" pitchFamily="82" charset="0"/>
              </a:rPr>
              <a:t>Example</a:t>
            </a:r>
            <a:r>
              <a:rPr lang="en-US" altLang="en-US" sz="2800" i="1">
                <a:solidFill>
                  <a:schemeClr val="folHlink"/>
                </a:solidFill>
                <a:latin typeface="Algerian" panose="04020705040A02060702" pitchFamily="82" charset="0"/>
              </a:rPr>
              <a:t> 10</a:t>
            </a:r>
          </a:p>
        </p:txBody>
      </p:sp>
      <p:sp>
        <p:nvSpPr>
          <p:cNvPr id="543748" name="Rectangle 4">
            <a:extLst>
              <a:ext uri="{FF2B5EF4-FFF2-40B4-BE49-F238E27FC236}">
                <a16:creationId xmlns:a16="http://schemas.microsoft.com/office/drawing/2014/main" id="{1B3AE95F-A259-43B2-AD4D-803931183E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52400"/>
            <a:ext cx="609600" cy="1066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3750" name="Rectangle 6">
            <a:extLst>
              <a:ext uri="{FF2B5EF4-FFF2-40B4-BE49-F238E27FC236}">
                <a16:creationId xmlns:a16="http://schemas.microsoft.com/office/drawing/2014/main" id="{E17479EE-BA66-4AD7-BBE0-F19C946B7E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981200"/>
            <a:ext cx="81534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en-US" sz="2400" i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Solution</a:t>
            </a:r>
            <a:br>
              <a:rPr lang="en-US" altLang="en-US" sz="2400" i="1" dirty="0">
                <a:latin typeface="Times New Roman" panose="02020603050405020304" pitchFamily="18" charset="0"/>
              </a:rPr>
            </a:br>
            <a:r>
              <a:rPr lang="ro-RO" altLang="en-US" sz="2400" i="1" dirty="0">
                <a:latin typeface="Times New Roman" panose="02020603050405020304" pitchFamily="18" charset="0"/>
              </a:rPr>
              <a:t>La început să analizăm primii șase </a:t>
            </a:r>
            <a:r>
              <a:rPr lang="en-US" altLang="en-US" sz="2400" i="1" dirty="0">
                <a:latin typeface="Times New Roman" panose="02020603050405020304" pitchFamily="18" charset="0"/>
              </a:rPr>
              <a:t>(left-most) bit</a:t>
            </a:r>
            <a:r>
              <a:rPr lang="ro-RO" altLang="en-US" sz="2400" i="1" dirty="0">
                <a:latin typeface="Times New Roman" panose="02020603050405020304" pitchFamily="18" charset="0"/>
              </a:rPr>
              <a:t>i</a:t>
            </a:r>
            <a:r>
              <a:rPr lang="en-US" altLang="en-US" sz="2400" i="1" dirty="0">
                <a:latin typeface="Times New Roman" panose="02020603050405020304" pitchFamily="18" charset="0"/>
              </a:rPr>
              <a:t> </a:t>
            </a:r>
            <a:r>
              <a:rPr lang="ro-RO" altLang="en-US" sz="2400" i="1" dirty="0">
                <a:latin typeface="Times New Roman" panose="02020603050405020304" pitchFamily="18" charset="0"/>
              </a:rPr>
              <a:t>de </a:t>
            </a:r>
            <a:r>
              <a:rPr lang="en-US" altLang="en-US" sz="2400" i="1" dirty="0">
                <a:latin typeface="Times New Roman" panose="02020603050405020304" pitchFamily="18" charset="0"/>
              </a:rPr>
              <a:t>cod </a:t>
            </a:r>
            <a:r>
              <a:rPr lang="ro-RO" altLang="en-US" sz="2400" i="1" dirty="0">
                <a:latin typeface="Times New Roman" panose="02020603050405020304" pitchFamily="18" charset="0"/>
              </a:rPr>
              <a:t>pentru fiecare</a:t>
            </a:r>
            <a:r>
              <a:rPr lang="en-US" altLang="en-US" sz="2400" i="1" dirty="0">
                <a:latin typeface="Times New Roman" panose="02020603050405020304" pitchFamily="18" charset="0"/>
              </a:rPr>
              <a:t> op</a:t>
            </a:r>
            <a:r>
              <a:rPr lang="ro-RO" altLang="en-US" sz="2400" i="1" dirty="0">
                <a:latin typeface="Times New Roman" panose="02020603050405020304" pitchFamily="18" charset="0"/>
              </a:rPr>
              <a:t>țiune</a:t>
            </a:r>
            <a:r>
              <a:rPr lang="en-US" altLang="en-US" sz="2400" i="1" dirty="0"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543751" name="Rectangle 7">
            <a:extLst>
              <a:ext uri="{FF2B5EF4-FFF2-40B4-BE49-F238E27FC236}">
                <a16:creationId xmlns:a16="http://schemas.microsoft.com/office/drawing/2014/main" id="{C5464C66-457F-4290-9DD2-88105B4A00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3051175"/>
            <a:ext cx="7162800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 i="1" dirty="0">
                <a:solidFill>
                  <a:schemeClr val="hlink"/>
                </a:solidFill>
                <a:latin typeface="Times New Roman" panose="02020603050405020304" pitchFamily="18" charset="0"/>
              </a:rPr>
              <a:t>a</a:t>
            </a:r>
            <a:r>
              <a:rPr lang="en-US" altLang="en-US" sz="2400" i="1" dirty="0">
                <a:latin typeface="Times New Roman" panose="02020603050405020304" pitchFamily="18" charset="0"/>
              </a:rPr>
              <a:t>. No operation: Code is </a:t>
            </a:r>
            <a:r>
              <a:rPr lang="en-US" altLang="en-US" sz="2400" i="1" dirty="0">
                <a:solidFill>
                  <a:schemeClr val="hlink"/>
                </a:solidFill>
                <a:latin typeface="Times New Roman" panose="02020603050405020304" pitchFamily="18" charset="0"/>
              </a:rPr>
              <a:t>0</a:t>
            </a:r>
            <a:r>
              <a:rPr lang="en-US" altLang="en-US" sz="2400" i="1" dirty="0">
                <a:latin typeface="Times New Roman" panose="02020603050405020304" pitchFamily="18" charset="0"/>
              </a:rPr>
              <a:t>0000001; </a:t>
            </a:r>
            <a:r>
              <a:rPr lang="en-US" altLang="en-US" sz="2400" i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not copied</a:t>
            </a:r>
            <a:r>
              <a:rPr lang="en-US" altLang="en-US" sz="2400" i="1" dirty="0">
                <a:latin typeface="Times New Roman" panose="02020603050405020304" pitchFamily="18" charset="0"/>
              </a:rPr>
              <a:t>.</a:t>
            </a:r>
            <a:br>
              <a:rPr lang="en-US" altLang="en-US" sz="2400" i="1" dirty="0">
                <a:latin typeface="Times New Roman" panose="02020603050405020304" pitchFamily="18" charset="0"/>
              </a:rPr>
            </a:br>
            <a:r>
              <a:rPr lang="en-US" altLang="en-US" sz="2400" i="1" dirty="0">
                <a:solidFill>
                  <a:schemeClr val="hlink"/>
                </a:solidFill>
                <a:latin typeface="Times New Roman" panose="02020603050405020304" pitchFamily="18" charset="0"/>
              </a:rPr>
              <a:t>b</a:t>
            </a:r>
            <a:r>
              <a:rPr lang="en-US" altLang="en-US" sz="2400" i="1" dirty="0">
                <a:latin typeface="Times New Roman" panose="02020603050405020304" pitchFamily="18" charset="0"/>
              </a:rPr>
              <a:t>. End of option: Code is </a:t>
            </a:r>
            <a:r>
              <a:rPr lang="en-US" altLang="en-US" sz="2400" i="1" dirty="0">
                <a:solidFill>
                  <a:schemeClr val="hlink"/>
                </a:solidFill>
                <a:latin typeface="Times New Roman" panose="02020603050405020304" pitchFamily="18" charset="0"/>
              </a:rPr>
              <a:t>0</a:t>
            </a:r>
            <a:r>
              <a:rPr lang="en-US" altLang="en-US" sz="2400" i="1" dirty="0">
                <a:latin typeface="Times New Roman" panose="02020603050405020304" pitchFamily="18" charset="0"/>
              </a:rPr>
              <a:t>0000000; </a:t>
            </a:r>
            <a:r>
              <a:rPr lang="en-US" altLang="en-US" sz="2400" i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not copied</a:t>
            </a:r>
            <a:r>
              <a:rPr lang="en-US" altLang="en-US" sz="2400" i="1" dirty="0">
                <a:latin typeface="Times New Roman" panose="02020603050405020304" pitchFamily="18" charset="0"/>
              </a:rPr>
              <a:t>.</a:t>
            </a:r>
            <a:br>
              <a:rPr lang="en-US" altLang="en-US" sz="2400" i="1" dirty="0">
                <a:latin typeface="Times New Roman" panose="02020603050405020304" pitchFamily="18" charset="0"/>
              </a:rPr>
            </a:br>
            <a:r>
              <a:rPr lang="en-US" altLang="en-US" sz="2400" i="1" dirty="0">
                <a:solidFill>
                  <a:schemeClr val="hlink"/>
                </a:solidFill>
                <a:latin typeface="Times New Roman" panose="02020603050405020304" pitchFamily="18" charset="0"/>
              </a:rPr>
              <a:t>c</a:t>
            </a:r>
            <a:r>
              <a:rPr lang="en-US" altLang="en-US" sz="2400" i="1" dirty="0">
                <a:latin typeface="Times New Roman" panose="02020603050405020304" pitchFamily="18" charset="0"/>
              </a:rPr>
              <a:t>. Record route: Code is </a:t>
            </a:r>
            <a:r>
              <a:rPr lang="en-US" altLang="en-US" sz="2400" i="1" dirty="0">
                <a:solidFill>
                  <a:schemeClr val="hlink"/>
                </a:solidFill>
                <a:latin typeface="Times New Roman" panose="02020603050405020304" pitchFamily="18" charset="0"/>
              </a:rPr>
              <a:t>0</a:t>
            </a:r>
            <a:r>
              <a:rPr lang="en-US" altLang="en-US" sz="2400" i="1" dirty="0">
                <a:latin typeface="Times New Roman" panose="02020603050405020304" pitchFamily="18" charset="0"/>
              </a:rPr>
              <a:t>0000111; </a:t>
            </a:r>
            <a:r>
              <a:rPr lang="en-US" altLang="en-US" sz="2400" i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not copied</a:t>
            </a:r>
            <a:r>
              <a:rPr lang="en-US" altLang="en-US" sz="2400" i="1" dirty="0">
                <a:latin typeface="Times New Roman" panose="02020603050405020304" pitchFamily="18" charset="0"/>
              </a:rPr>
              <a:t>.</a:t>
            </a:r>
            <a:br>
              <a:rPr lang="en-US" altLang="en-US" sz="2400" i="1" dirty="0">
                <a:latin typeface="Times New Roman" panose="02020603050405020304" pitchFamily="18" charset="0"/>
              </a:rPr>
            </a:br>
            <a:r>
              <a:rPr lang="en-US" altLang="en-US" sz="2400" i="1" dirty="0">
                <a:solidFill>
                  <a:schemeClr val="hlink"/>
                </a:solidFill>
                <a:latin typeface="Times New Roman" panose="02020603050405020304" pitchFamily="18" charset="0"/>
              </a:rPr>
              <a:t>d</a:t>
            </a:r>
            <a:r>
              <a:rPr lang="en-US" altLang="en-US" sz="2400" i="1" dirty="0">
                <a:latin typeface="Times New Roman" panose="02020603050405020304" pitchFamily="18" charset="0"/>
              </a:rPr>
              <a:t>. Strict source route: Code is </a:t>
            </a:r>
            <a:r>
              <a:rPr lang="en-US" altLang="en-US" sz="2400" i="1" dirty="0">
                <a:solidFill>
                  <a:schemeClr val="hlink"/>
                </a:solidFill>
                <a:latin typeface="Times New Roman" panose="02020603050405020304" pitchFamily="18" charset="0"/>
              </a:rPr>
              <a:t>1</a:t>
            </a:r>
            <a:r>
              <a:rPr lang="en-US" altLang="en-US" sz="2400" i="1" dirty="0">
                <a:latin typeface="Times New Roman" panose="02020603050405020304" pitchFamily="18" charset="0"/>
              </a:rPr>
              <a:t>0001001; </a:t>
            </a:r>
            <a:r>
              <a:rPr lang="en-US" altLang="en-US" sz="2400" i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copied</a:t>
            </a:r>
            <a:r>
              <a:rPr lang="en-US" altLang="en-US" sz="2400" i="1" dirty="0">
                <a:latin typeface="Times New Roman" panose="02020603050405020304" pitchFamily="18" charset="0"/>
              </a:rPr>
              <a:t>.</a:t>
            </a:r>
            <a:br>
              <a:rPr lang="en-US" altLang="en-US" sz="2400" i="1" dirty="0">
                <a:latin typeface="Times New Roman" panose="02020603050405020304" pitchFamily="18" charset="0"/>
              </a:rPr>
            </a:br>
            <a:r>
              <a:rPr lang="en-US" altLang="en-US" sz="2400" i="1" dirty="0">
                <a:solidFill>
                  <a:schemeClr val="hlink"/>
                </a:solidFill>
                <a:latin typeface="Times New Roman" panose="02020603050405020304" pitchFamily="18" charset="0"/>
              </a:rPr>
              <a:t>e</a:t>
            </a:r>
            <a:r>
              <a:rPr lang="en-US" altLang="en-US" sz="2400" i="1" dirty="0">
                <a:latin typeface="Times New Roman" panose="02020603050405020304" pitchFamily="18" charset="0"/>
              </a:rPr>
              <a:t>. Loose source route: Code is </a:t>
            </a:r>
            <a:r>
              <a:rPr lang="en-US" altLang="en-US" sz="2400" i="1" dirty="0">
                <a:solidFill>
                  <a:schemeClr val="hlink"/>
                </a:solidFill>
                <a:latin typeface="Times New Roman" panose="02020603050405020304" pitchFamily="18" charset="0"/>
              </a:rPr>
              <a:t>1</a:t>
            </a:r>
            <a:r>
              <a:rPr lang="en-US" altLang="en-US" sz="2400" i="1" dirty="0">
                <a:latin typeface="Times New Roman" panose="02020603050405020304" pitchFamily="18" charset="0"/>
              </a:rPr>
              <a:t>0000011; </a:t>
            </a:r>
            <a:r>
              <a:rPr lang="en-US" altLang="en-US" sz="2400" i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copied</a:t>
            </a:r>
            <a:r>
              <a:rPr lang="en-US" altLang="en-US" sz="2400" i="1" dirty="0">
                <a:latin typeface="Times New Roman" panose="02020603050405020304" pitchFamily="18" charset="0"/>
              </a:rPr>
              <a:t>.</a:t>
            </a:r>
            <a:br>
              <a:rPr lang="en-US" altLang="en-US" sz="2400" i="1" dirty="0">
                <a:latin typeface="Times New Roman" panose="02020603050405020304" pitchFamily="18" charset="0"/>
              </a:rPr>
            </a:br>
            <a:r>
              <a:rPr lang="en-US" altLang="en-US" sz="2400" i="1" dirty="0">
                <a:solidFill>
                  <a:schemeClr val="hlink"/>
                </a:solidFill>
                <a:latin typeface="Times New Roman" panose="02020603050405020304" pitchFamily="18" charset="0"/>
              </a:rPr>
              <a:t>f</a:t>
            </a:r>
            <a:r>
              <a:rPr lang="en-US" altLang="en-US" sz="2400" i="1" dirty="0">
                <a:latin typeface="Times New Roman" panose="02020603050405020304" pitchFamily="18" charset="0"/>
              </a:rPr>
              <a:t>. Timestamp: Code is </a:t>
            </a:r>
            <a:r>
              <a:rPr lang="en-US" altLang="en-US" sz="2400" i="1" dirty="0">
                <a:solidFill>
                  <a:schemeClr val="hlink"/>
                </a:solidFill>
                <a:latin typeface="Times New Roman" panose="02020603050405020304" pitchFamily="18" charset="0"/>
              </a:rPr>
              <a:t>0</a:t>
            </a:r>
            <a:r>
              <a:rPr lang="en-US" altLang="en-US" sz="2400" i="1" dirty="0">
                <a:highlight>
                  <a:srgbClr val="00FF00"/>
                </a:highlight>
                <a:latin typeface="Times New Roman" panose="02020603050405020304" pitchFamily="18" charset="0"/>
              </a:rPr>
              <a:t>10</a:t>
            </a:r>
            <a:r>
              <a:rPr lang="en-US" altLang="en-US" sz="2400" i="1" dirty="0">
                <a:highlight>
                  <a:srgbClr val="FFFF00"/>
                </a:highlight>
                <a:latin typeface="Times New Roman" panose="02020603050405020304" pitchFamily="18" charset="0"/>
              </a:rPr>
              <a:t>00100</a:t>
            </a:r>
            <a:r>
              <a:rPr lang="en-US" altLang="en-US" sz="2400" i="1" dirty="0">
                <a:latin typeface="Times New Roman" panose="02020603050405020304" pitchFamily="18" charset="0"/>
              </a:rPr>
              <a:t>; </a:t>
            </a:r>
            <a:r>
              <a:rPr lang="en-US" altLang="en-US" sz="2400" i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not copied</a:t>
            </a:r>
            <a:r>
              <a:rPr lang="en-US" altLang="en-US" sz="2400" i="1" dirty="0">
                <a:latin typeface="Times New Roman" panose="02020603050405020304" pitchFamily="18" charset="0"/>
              </a:rPr>
              <a:t>.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33EAC0B-E28A-48F6-B1A3-1B600EE1EBF8}"/>
              </a:ext>
            </a:extLst>
          </p:cNvPr>
          <p:cNvCxnSpPr/>
          <p:nvPr/>
        </p:nvCxnSpPr>
        <p:spPr bwMode="auto">
          <a:xfrm flipV="1">
            <a:off x="3678811" y="5194349"/>
            <a:ext cx="228600" cy="45720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832D01D-7F30-4CA6-AE55-CA819419ED24}"/>
              </a:ext>
            </a:extLst>
          </p:cNvPr>
          <p:cNvCxnSpPr>
            <a:cxnSpLocks/>
          </p:cNvCxnSpPr>
          <p:nvPr/>
        </p:nvCxnSpPr>
        <p:spPr bwMode="auto">
          <a:xfrm flipV="1">
            <a:off x="4191000" y="5299918"/>
            <a:ext cx="0" cy="457200"/>
          </a:xfrm>
          <a:prstGeom prst="straightConnector1">
            <a:avLst/>
          </a:prstGeom>
          <a:ln>
            <a:solidFill>
              <a:srgbClr val="6AF4A5"/>
            </a:solidFill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367FA12-A15F-4065-9639-2427B3D67CB3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4758180" y="5281548"/>
            <a:ext cx="367231" cy="475570"/>
          </a:xfrm>
          <a:prstGeom prst="straightConnector1">
            <a:avLst/>
          </a:prstGeom>
          <a:ln>
            <a:solidFill>
              <a:srgbClr val="FFFF00"/>
            </a:solidFill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1FD81D26-C2C2-43F0-9899-69C7B170F330}"/>
              </a:ext>
            </a:extLst>
          </p:cNvPr>
          <p:cNvSpPr txBox="1"/>
          <p:nvPr/>
        </p:nvSpPr>
        <p:spPr>
          <a:xfrm>
            <a:off x="4976783" y="5718843"/>
            <a:ext cx="8130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400" b="0" dirty="0"/>
              <a:t>Number</a:t>
            </a:r>
            <a:endParaRPr lang="en-US" sz="1400" b="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CB2C9FF-3844-4AD7-AB48-9ACA51C42094}"/>
              </a:ext>
            </a:extLst>
          </p:cNvPr>
          <p:cNvSpPr txBox="1"/>
          <p:nvPr/>
        </p:nvSpPr>
        <p:spPr>
          <a:xfrm>
            <a:off x="3952740" y="5757118"/>
            <a:ext cx="5886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400" b="0" dirty="0"/>
              <a:t>Class</a:t>
            </a:r>
            <a:endParaRPr lang="en-US" sz="1400" b="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CF05FC6-68B7-474E-85C7-9DB22FD8BB81}"/>
              </a:ext>
            </a:extLst>
          </p:cNvPr>
          <p:cNvSpPr txBox="1"/>
          <p:nvPr/>
        </p:nvSpPr>
        <p:spPr>
          <a:xfrm>
            <a:off x="3290625" y="5583810"/>
            <a:ext cx="5786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400" b="0" dirty="0"/>
              <a:t>Copy</a:t>
            </a:r>
            <a:endParaRPr lang="en-US" sz="1400" b="0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1">
            <a:extLst>
              <a:ext uri="{FF2B5EF4-FFF2-40B4-BE49-F238E27FC236}">
                <a16:creationId xmlns:a16="http://schemas.microsoft.com/office/drawing/2014/main" id="{BFE52A31-F80F-439B-AC2A-B85991919CC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TCP/IP Protocol Suite</a:t>
            </a:r>
          </a:p>
        </p:txBody>
      </p:sp>
      <p:sp>
        <p:nvSpPr>
          <p:cNvPr id="8" name="Slide Number Placeholder 2">
            <a:extLst>
              <a:ext uri="{FF2B5EF4-FFF2-40B4-BE49-F238E27FC236}">
                <a16:creationId xmlns:a16="http://schemas.microsoft.com/office/drawing/2014/main" id="{EF35F256-3795-4F8D-906A-ECA914B5D40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0F7F1F9-23F4-4790-9F8F-0CEC82C3DBDE}" type="slidenum">
              <a:rPr lang="en-US" altLang="en-US"/>
              <a:pPr/>
              <a:t>39</a:t>
            </a:fld>
            <a:endParaRPr lang="en-US" altLang="en-US"/>
          </a:p>
        </p:txBody>
      </p:sp>
      <p:sp>
        <p:nvSpPr>
          <p:cNvPr id="552962" name="Rectangle 2">
            <a:extLst>
              <a:ext uri="{FF2B5EF4-FFF2-40B4-BE49-F238E27FC236}">
                <a16:creationId xmlns:a16="http://schemas.microsoft.com/office/drawing/2014/main" id="{3F9C4BD6-A0F0-4E27-8D19-66515AB531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113" y="1295400"/>
            <a:ext cx="81534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ro-RO" altLang="en-US" sz="2400" i="1" dirty="0">
                <a:latin typeface="Times New Roman" panose="02020603050405020304" pitchFamily="18" charset="0"/>
              </a:rPr>
              <a:t>Care dintre cele șase</a:t>
            </a:r>
            <a:r>
              <a:rPr lang="en-US" altLang="en-US" sz="2400" i="1" dirty="0">
                <a:latin typeface="Times New Roman" panose="02020603050405020304" pitchFamily="18" charset="0"/>
              </a:rPr>
              <a:t> op</a:t>
            </a:r>
            <a:r>
              <a:rPr lang="ro-RO" altLang="en-US" sz="2400" i="1" dirty="0">
                <a:latin typeface="Times New Roman" panose="02020603050405020304" pitchFamily="18" charset="0"/>
              </a:rPr>
              <a:t>țiuni sunt folosite pentru </a:t>
            </a:r>
            <a:r>
              <a:rPr lang="en-US" altLang="en-US" sz="2400" i="1" dirty="0">
                <a:latin typeface="Times New Roman" panose="02020603050405020304" pitchFamily="18" charset="0"/>
              </a:rPr>
              <a:t>control</a:t>
            </a:r>
            <a:r>
              <a:rPr lang="ro-RO" altLang="en-US" sz="2400" i="1" dirty="0">
                <a:latin typeface="Times New Roman" panose="02020603050405020304" pitchFamily="18" charset="0"/>
              </a:rPr>
              <a:t>ul pachetului și care </a:t>
            </a:r>
            <a:r>
              <a:rPr lang="en-US" altLang="en-US" sz="2400" i="1" dirty="0">
                <a:latin typeface="Times New Roman" panose="02020603050405020304" pitchFamily="18" charset="0"/>
              </a:rPr>
              <a:t> </a:t>
            </a:r>
            <a:r>
              <a:rPr lang="ro-RO" altLang="en-US" sz="2400" i="1" dirty="0">
                <a:latin typeface="Times New Roman" panose="02020603050405020304" pitchFamily="18" charset="0"/>
              </a:rPr>
              <a:t>pentru </a:t>
            </a:r>
            <a:r>
              <a:rPr lang="en-US" altLang="en-US" sz="2400" i="1" dirty="0">
                <a:latin typeface="Times New Roman" panose="02020603050405020304" pitchFamily="18" charset="0"/>
              </a:rPr>
              <a:t>debugging </a:t>
            </a:r>
            <a:r>
              <a:rPr lang="ro-RO" altLang="en-US" sz="2400" i="1" dirty="0">
                <a:latin typeface="Times New Roman" panose="02020603050405020304" pitchFamily="18" charset="0"/>
              </a:rPr>
              <a:t>și</a:t>
            </a:r>
            <a:r>
              <a:rPr lang="en-US" altLang="en-US" sz="2400" i="1" dirty="0">
                <a:latin typeface="Times New Roman" panose="02020603050405020304" pitchFamily="18" charset="0"/>
              </a:rPr>
              <a:t> management?</a:t>
            </a:r>
          </a:p>
        </p:txBody>
      </p:sp>
      <p:sp>
        <p:nvSpPr>
          <p:cNvPr id="552963" name="Text Box 3">
            <a:extLst>
              <a:ext uri="{FF2B5EF4-FFF2-40B4-BE49-F238E27FC236}">
                <a16:creationId xmlns:a16="http://schemas.microsoft.com/office/drawing/2014/main" id="{F045BCD8-4B36-4619-92A5-B78291E674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381000"/>
            <a:ext cx="2209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400" i="1">
                <a:solidFill>
                  <a:schemeClr val="folHlink"/>
                </a:solidFill>
                <a:latin typeface="Algerian" panose="04020705040A02060702" pitchFamily="82" charset="0"/>
              </a:rPr>
              <a:t>Example</a:t>
            </a:r>
            <a:r>
              <a:rPr lang="en-US" altLang="en-US" sz="2800" i="1">
                <a:solidFill>
                  <a:schemeClr val="folHlink"/>
                </a:solidFill>
                <a:latin typeface="Algerian" panose="04020705040A02060702" pitchFamily="82" charset="0"/>
              </a:rPr>
              <a:t> 11</a:t>
            </a:r>
          </a:p>
        </p:txBody>
      </p:sp>
      <p:sp>
        <p:nvSpPr>
          <p:cNvPr id="552964" name="Rectangle 4">
            <a:extLst>
              <a:ext uri="{FF2B5EF4-FFF2-40B4-BE49-F238E27FC236}">
                <a16:creationId xmlns:a16="http://schemas.microsoft.com/office/drawing/2014/main" id="{66C5BC9A-00F8-4DAD-85A8-8E41775B8E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52400"/>
            <a:ext cx="609600" cy="1066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2965" name="Rectangle 5">
            <a:extLst>
              <a:ext uri="{FF2B5EF4-FFF2-40B4-BE49-F238E27FC236}">
                <a16:creationId xmlns:a16="http://schemas.microsoft.com/office/drawing/2014/main" id="{5F3CF322-00F8-487D-8E8A-3CDDB153E8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2438400"/>
            <a:ext cx="81534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en-US" sz="2400" i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Solution</a:t>
            </a:r>
            <a:br>
              <a:rPr lang="en-US" altLang="en-US" sz="2400" i="1" dirty="0">
                <a:solidFill>
                  <a:schemeClr val="folHlink"/>
                </a:solidFill>
                <a:latin typeface="Times New Roman" panose="02020603050405020304" pitchFamily="18" charset="0"/>
              </a:rPr>
            </a:br>
            <a:r>
              <a:rPr lang="ro-RO" altLang="en-US" sz="2400" i="1" dirty="0">
                <a:latin typeface="Times New Roman" panose="02020603050405020304" pitchFamily="18" charset="0"/>
              </a:rPr>
              <a:t>Se analizează al doilea și al treilea bit </a:t>
            </a:r>
            <a:r>
              <a:rPr lang="en-US" altLang="en-US" sz="2400" i="1" dirty="0">
                <a:latin typeface="Times New Roman" panose="02020603050405020304" pitchFamily="18" charset="0"/>
              </a:rPr>
              <a:t>(left-most) </a:t>
            </a:r>
            <a:r>
              <a:rPr lang="ro-RO" altLang="en-US" sz="2400" i="1" dirty="0">
                <a:latin typeface="Times New Roman" panose="02020603050405020304" pitchFamily="18" charset="0"/>
              </a:rPr>
              <a:t>din</a:t>
            </a:r>
            <a:r>
              <a:rPr lang="en-US" altLang="en-US" sz="2400" i="1" dirty="0">
                <a:latin typeface="Times New Roman" panose="02020603050405020304" pitchFamily="18" charset="0"/>
              </a:rPr>
              <a:t> cod.</a:t>
            </a:r>
          </a:p>
        </p:txBody>
      </p:sp>
      <p:sp>
        <p:nvSpPr>
          <p:cNvPr id="552966" name="Rectangle 6">
            <a:extLst>
              <a:ext uri="{FF2B5EF4-FFF2-40B4-BE49-F238E27FC236}">
                <a16:creationId xmlns:a16="http://schemas.microsoft.com/office/drawing/2014/main" id="{2CDA75E1-1688-4712-BC0A-01B6BE3451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3429000"/>
            <a:ext cx="8229600" cy="264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 i="1">
                <a:solidFill>
                  <a:schemeClr val="hlink"/>
                </a:solidFill>
                <a:latin typeface="Times New Roman" panose="02020603050405020304" pitchFamily="18" charset="0"/>
              </a:rPr>
              <a:t>a</a:t>
            </a:r>
            <a:r>
              <a:rPr lang="en-US" altLang="en-US" sz="2400" i="1">
                <a:latin typeface="Times New Roman" panose="02020603050405020304" pitchFamily="18" charset="0"/>
              </a:rPr>
              <a:t>. No operation: Code is 0</a:t>
            </a:r>
            <a:r>
              <a:rPr lang="en-US" altLang="en-US" sz="2400" i="1">
                <a:solidFill>
                  <a:schemeClr val="hlink"/>
                </a:solidFill>
                <a:latin typeface="Times New Roman" panose="02020603050405020304" pitchFamily="18" charset="0"/>
              </a:rPr>
              <a:t>00</a:t>
            </a:r>
            <a:r>
              <a:rPr lang="en-US" altLang="en-US" sz="2400" i="1">
                <a:latin typeface="Times New Roman" panose="02020603050405020304" pitchFamily="18" charset="0"/>
              </a:rPr>
              <a:t>00001; </a:t>
            </a:r>
            <a:r>
              <a:rPr lang="en-US" altLang="en-US" sz="2400" i="1">
                <a:solidFill>
                  <a:schemeClr val="folHlink"/>
                </a:solidFill>
                <a:latin typeface="Times New Roman" panose="02020603050405020304" pitchFamily="18" charset="0"/>
              </a:rPr>
              <a:t>datagram control</a:t>
            </a:r>
            <a:r>
              <a:rPr lang="en-US" altLang="en-US" sz="2400" i="1">
                <a:latin typeface="Times New Roman" panose="02020603050405020304" pitchFamily="18" charset="0"/>
              </a:rPr>
              <a:t>.</a:t>
            </a:r>
            <a:br>
              <a:rPr lang="en-US" altLang="en-US" sz="2400" i="1">
                <a:latin typeface="Times New Roman" panose="02020603050405020304" pitchFamily="18" charset="0"/>
              </a:rPr>
            </a:br>
            <a:r>
              <a:rPr lang="en-US" altLang="en-US" sz="2400" i="1">
                <a:solidFill>
                  <a:schemeClr val="hlink"/>
                </a:solidFill>
                <a:latin typeface="Times New Roman" panose="02020603050405020304" pitchFamily="18" charset="0"/>
              </a:rPr>
              <a:t>b</a:t>
            </a:r>
            <a:r>
              <a:rPr lang="en-US" altLang="en-US" sz="2400" i="1">
                <a:latin typeface="Times New Roman" panose="02020603050405020304" pitchFamily="18" charset="0"/>
              </a:rPr>
              <a:t>. End of option: Code is 0</a:t>
            </a:r>
            <a:r>
              <a:rPr lang="en-US" altLang="en-US" sz="2400" i="1">
                <a:solidFill>
                  <a:schemeClr val="hlink"/>
                </a:solidFill>
                <a:latin typeface="Times New Roman" panose="02020603050405020304" pitchFamily="18" charset="0"/>
              </a:rPr>
              <a:t>00</a:t>
            </a:r>
            <a:r>
              <a:rPr lang="en-US" altLang="en-US" sz="2400" i="1">
                <a:latin typeface="Times New Roman" panose="02020603050405020304" pitchFamily="18" charset="0"/>
              </a:rPr>
              <a:t>00000; </a:t>
            </a:r>
            <a:r>
              <a:rPr lang="en-US" altLang="en-US" sz="2400" i="1">
                <a:solidFill>
                  <a:schemeClr val="folHlink"/>
                </a:solidFill>
                <a:latin typeface="Times New Roman" panose="02020603050405020304" pitchFamily="18" charset="0"/>
              </a:rPr>
              <a:t>datagram control</a:t>
            </a:r>
            <a:r>
              <a:rPr lang="en-US" altLang="en-US" sz="2400" i="1">
                <a:latin typeface="Times New Roman" panose="02020603050405020304" pitchFamily="18" charset="0"/>
              </a:rPr>
              <a:t>.</a:t>
            </a:r>
            <a:br>
              <a:rPr lang="en-US" altLang="en-US" sz="2400" i="1">
                <a:latin typeface="Times New Roman" panose="02020603050405020304" pitchFamily="18" charset="0"/>
              </a:rPr>
            </a:br>
            <a:r>
              <a:rPr lang="en-US" altLang="en-US" sz="2400" i="1">
                <a:solidFill>
                  <a:schemeClr val="hlink"/>
                </a:solidFill>
                <a:latin typeface="Times New Roman" panose="02020603050405020304" pitchFamily="18" charset="0"/>
              </a:rPr>
              <a:t>c</a:t>
            </a:r>
            <a:r>
              <a:rPr lang="en-US" altLang="en-US" sz="2400" i="1">
                <a:latin typeface="Times New Roman" panose="02020603050405020304" pitchFamily="18" charset="0"/>
              </a:rPr>
              <a:t>. Record route: Code is 0</a:t>
            </a:r>
            <a:r>
              <a:rPr lang="en-US" altLang="en-US" sz="2400" i="1">
                <a:solidFill>
                  <a:schemeClr val="hlink"/>
                </a:solidFill>
                <a:latin typeface="Times New Roman" panose="02020603050405020304" pitchFamily="18" charset="0"/>
              </a:rPr>
              <a:t>00</a:t>
            </a:r>
            <a:r>
              <a:rPr lang="en-US" altLang="en-US" sz="2400" i="1">
                <a:latin typeface="Times New Roman" panose="02020603050405020304" pitchFamily="18" charset="0"/>
              </a:rPr>
              <a:t>00111; </a:t>
            </a:r>
            <a:r>
              <a:rPr lang="en-US" altLang="en-US" sz="2400" i="1">
                <a:solidFill>
                  <a:schemeClr val="folHlink"/>
                </a:solidFill>
                <a:latin typeface="Times New Roman" panose="02020603050405020304" pitchFamily="18" charset="0"/>
              </a:rPr>
              <a:t>datagram control</a:t>
            </a:r>
            <a:r>
              <a:rPr lang="en-US" altLang="en-US" sz="2400" i="1">
                <a:latin typeface="Times New Roman" panose="02020603050405020304" pitchFamily="18" charset="0"/>
              </a:rPr>
              <a:t>.</a:t>
            </a:r>
            <a:br>
              <a:rPr lang="en-US" altLang="en-US" sz="2400" i="1">
                <a:latin typeface="Times New Roman" panose="02020603050405020304" pitchFamily="18" charset="0"/>
              </a:rPr>
            </a:br>
            <a:r>
              <a:rPr lang="en-US" altLang="en-US" sz="2400" i="1">
                <a:solidFill>
                  <a:schemeClr val="hlink"/>
                </a:solidFill>
                <a:latin typeface="Times New Roman" panose="02020603050405020304" pitchFamily="18" charset="0"/>
              </a:rPr>
              <a:t>d</a:t>
            </a:r>
            <a:r>
              <a:rPr lang="en-US" altLang="en-US" sz="2400" i="1">
                <a:latin typeface="Times New Roman" panose="02020603050405020304" pitchFamily="18" charset="0"/>
              </a:rPr>
              <a:t>. Strict source route: Code is 1</a:t>
            </a:r>
            <a:r>
              <a:rPr lang="en-US" altLang="en-US" sz="2400" i="1">
                <a:solidFill>
                  <a:schemeClr val="hlink"/>
                </a:solidFill>
                <a:latin typeface="Times New Roman" panose="02020603050405020304" pitchFamily="18" charset="0"/>
              </a:rPr>
              <a:t>00</a:t>
            </a:r>
            <a:r>
              <a:rPr lang="en-US" altLang="en-US" sz="2400" i="1">
                <a:latin typeface="Times New Roman" panose="02020603050405020304" pitchFamily="18" charset="0"/>
              </a:rPr>
              <a:t>01001; </a:t>
            </a:r>
            <a:r>
              <a:rPr lang="en-US" altLang="en-US" sz="2400" i="1">
                <a:solidFill>
                  <a:schemeClr val="folHlink"/>
                </a:solidFill>
                <a:latin typeface="Times New Roman" panose="02020603050405020304" pitchFamily="18" charset="0"/>
              </a:rPr>
              <a:t>datagram control</a:t>
            </a:r>
            <a:r>
              <a:rPr lang="en-US" altLang="en-US" sz="2400" i="1">
                <a:latin typeface="Times New Roman" panose="02020603050405020304" pitchFamily="18" charset="0"/>
              </a:rPr>
              <a:t>.</a:t>
            </a:r>
            <a:br>
              <a:rPr lang="en-US" altLang="en-US" sz="2400" i="1">
                <a:latin typeface="Times New Roman" panose="02020603050405020304" pitchFamily="18" charset="0"/>
              </a:rPr>
            </a:br>
            <a:r>
              <a:rPr lang="en-US" altLang="en-US" sz="2400" i="1">
                <a:solidFill>
                  <a:schemeClr val="hlink"/>
                </a:solidFill>
                <a:latin typeface="Times New Roman" panose="02020603050405020304" pitchFamily="18" charset="0"/>
              </a:rPr>
              <a:t>e</a:t>
            </a:r>
            <a:r>
              <a:rPr lang="en-US" altLang="en-US" sz="2400" i="1">
                <a:latin typeface="Times New Roman" panose="02020603050405020304" pitchFamily="18" charset="0"/>
              </a:rPr>
              <a:t>. Loose source route: Code is 1</a:t>
            </a:r>
            <a:r>
              <a:rPr lang="en-US" altLang="en-US" sz="2400" i="1">
                <a:solidFill>
                  <a:schemeClr val="hlink"/>
                </a:solidFill>
                <a:latin typeface="Times New Roman" panose="02020603050405020304" pitchFamily="18" charset="0"/>
              </a:rPr>
              <a:t>00</a:t>
            </a:r>
            <a:r>
              <a:rPr lang="en-US" altLang="en-US" sz="2400" i="1">
                <a:latin typeface="Times New Roman" panose="02020603050405020304" pitchFamily="18" charset="0"/>
              </a:rPr>
              <a:t>00011; </a:t>
            </a:r>
            <a:r>
              <a:rPr lang="en-US" altLang="en-US" sz="2400" i="1">
                <a:solidFill>
                  <a:schemeClr val="folHlink"/>
                </a:solidFill>
                <a:latin typeface="Times New Roman" panose="02020603050405020304" pitchFamily="18" charset="0"/>
              </a:rPr>
              <a:t>datagram control</a:t>
            </a:r>
            <a:r>
              <a:rPr lang="en-US" altLang="en-US" sz="2400" i="1">
                <a:latin typeface="Times New Roman" panose="02020603050405020304" pitchFamily="18" charset="0"/>
              </a:rPr>
              <a:t>.</a:t>
            </a:r>
            <a:br>
              <a:rPr lang="en-US" altLang="en-US" sz="2400" i="1">
                <a:latin typeface="Times New Roman" panose="02020603050405020304" pitchFamily="18" charset="0"/>
              </a:rPr>
            </a:br>
            <a:r>
              <a:rPr lang="en-US" altLang="en-US" sz="2400" i="1">
                <a:solidFill>
                  <a:schemeClr val="hlink"/>
                </a:solidFill>
                <a:latin typeface="Times New Roman" panose="02020603050405020304" pitchFamily="18" charset="0"/>
              </a:rPr>
              <a:t>f</a:t>
            </a:r>
            <a:r>
              <a:rPr lang="en-US" altLang="en-US" sz="2400" i="1">
                <a:latin typeface="Times New Roman" panose="02020603050405020304" pitchFamily="18" charset="0"/>
              </a:rPr>
              <a:t>. Time stamp: Code is 0</a:t>
            </a:r>
            <a:r>
              <a:rPr lang="en-US" altLang="en-US" sz="2400" i="1">
                <a:solidFill>
                  <a:schemeClr val="hlink"/>
                </a:solidFill>
                <a:latin typeface="Times New Roman" panose="02020603050405020304" pitchFamily="18" charset="0"/>
              </a:rPr>
              <a:t>10</a:t>
            </a:r>
            <a:r>
              <a:rPr lang="en-US" altLang="en-US" sz="2400" i="1">
                <a:latin typeface="Times New Roman" panose="02020603050405020304" pitchFamily="18" charset="0"/>
              </a:rPr>
              <a:t>00100; </a:t>
            </a:r>
            <a:r>
              <a:rPr lang="en-US" altLang="en-US" sz="2400" i="1">
                <a:solidFill>
                  <a:schemeClr val="folHlink"/>
                </a:solidFill>
                <a:latin typeface="Times New Roman" panose="02020603050405020304" pitchFamily="18" charset="0"/>
              </a:rPr>
              <a:t>debugging and management </a:t>
            </a:r>
            <a:br>
              <a:rPr lang="en-US" altLang="en-US" sz="2400" i="1">
                <a:solidFill>
                  <a:schemeClr val="folHlink"/>
                </a:solidFill>
                <a:latin typeface="Times New Roman" panose="02020603050405020304" pitchFamily="18" charset="0"/>
              </a:rPr>
            </a:br>
            <a:r>
              <a:rPr lang="en-US" altLang="en-US" sz="2400" i="1">
                <a:solidFill>
                  <a:schemeClr val="folHlink"/>
                </a:solidFill>
                <a:latin typeface="Times New Roman" panose="02020603050405020304" pitchFamily="18" charset="0"/>
              </a:rPr>
              <a:t>   control</a:t>
            </a:r>
            <a:r>
              <a:rPr lang="en-US" altLang="en-US" sz="2400" i="1">
                <a:latin typeface="Times New Roman" panose="02020603050405020304" pitchFamily="18" charset="0"/>
              </a:rPr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1">
            <a:extLst>
              <a:ext uri="{FF2B5EF4-FFF2-40B4-BE49-F238E27FC236}">
                <a16:creationId xmlns:a16="http://schemas.microsoft.com/office/drawing/2014/main" id="{3E10CCBF-DB7F-4003-A181-FF447CBC1CC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TCP/IP Protocol Suite</a:t>
            </a:r>
          </a:p>
        </p:txBody>
      </p:sp>
      <p:sp>
        <p:nvSpPr>
          <p:cNvPr id="9" name="Slide Number Placeholder 2">
            <a:extLst>
              <a:ext uri="{FF2B5EF4-FFF2-40B4-BE49-F238E27FC236}">
                <a16:creationId xmlns:a16="http://schemas.microsoft.com/office/drawing/2014/main" id="{EDA6D21C-0104-4694-A2C6-E608B1FAA09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45298E1-45F7-44E5-A7A9-4928FB2EFE87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450568" name="Rectangle 8">
            <a:extLst>
              <a:ext uri="{FF2B5EF4-FFF2-40B4-BE49-F238E27FC236}">
                <a16:creationId xmlns:a16="http://schemas.microsoft.com/office/drawing/2014/main" id="{6A39F7B6-7BDA-4A0F-8E7D-17809672C9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137603"/>
            <a:ext cx="8215033" cy="51398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/>
            <a:r>
              <a:rPr lang="ro-RO" altLang="en-US" sz="24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Rolul și semnificația câpurilor din antet:</a:t>
            </a:r>
          </a:p>
          <a:p>
            <a:pPr algn="just"/>
            <a:endParaRPr lang="ro-RO" altLang="en-US" sz="2400" i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</a:endParaRPr>
          </a:p>
          <a:p>
            <a:pPr marL="342900" indent="-342900" algn="just">
              <a:buFontTx/>
              <a:buChar char="-"/>
            </a:pPr>
            <a:r>
              <a:rPr lang="ro-RO" altLang="en-US" sz="2000" i="1" dirty="0">
                <a:latin typeface="Times New Roman" panose="02020603050405020304" pitchFamily="18" charset="0"/>
              </a:rPr>
              <a:t>Ver</a:t>
            </a:r>
            <a:r>
              <a:rPr lang="ro-RO" altLang="en-US" sz="2000" b="0" i="1" dirty="0">
                <a:latin typeface="Times New Roman" panose="02020603050405020304" pitchFamily="18" charset="0"/>
              </a:rPr>
              <a:t>   - arată versiunea de IP. Pentru IPv4 valoarea câmpului este 4</a:t>
            </a:r>
          </a:p>
          <a:p>
            <a:pPr marL="342900" indent="-342900" algn="just">
              <a:buFontTx/>
              <a:buChar char="-"/>
            </a:pPr>
            <a:r>
              <a:rPr lang="ro-RO" altLang="en-US" sz="2000" i="1" dirty="0">
                <a:latin typeface="Times New Roman" panose="02020603050405020304" pitchFamily="18" charset="0"/>
              </a:rPr>
              <a:t>HLEN</a:t>
            </a:r>
            <a:r>
              <a:rPr lang="ro-RO" altLang="en-US" sz="2000" b="0" i="1" dirty="0">
                <a:latin typeface="Times New Roman" panose="02020603050405020304" pitchFamily="18" charset="0"/>
              </a:rPr>
              <a:t> – arată lungimea antetului. Este necesară această precizare, deoarece lungimea antetului este variabilă</a:t>
            </a:r>
          </a:p>
          <a:p>
            <a:pPr marL="342900" indent="-342900" algn="just">
              <a:buFontTx/>
              <a:buChar char="-"/>
            </a:pPr>
            <a:r>
              <a:rPr lang="ro-RO" altLang="en-US" sz="2000" i="1" dirty="0">
                <a:latin typeface="Times New Roman" panose="02020603050405020304" pitchFamily="18" charset="0"/>
              </a:rPr>
              <a:t>DS </a:t>
            </a:r>
            <a:r>
              <a:rPr lang="ro-RO" altLang="en-US" sz="2000" b="0" i="1" dirty="0">
                <a:latin typeface="Times New Roman" panose="02020603050405020304" pitchFamily="18" charset="0"/>
              </a:rPr>
              <a:t>– specifică calitatea serviciilor pe care le poate asigura IP</a:t>
            </a:r>
          </a:p>
          <a:p>
            <a:pPr marL="342900" indent="-342900" algn="just">
              <a:buFontTx/>
              <a:buChar char="-"/>
            </a:pPr>
            <a:r>
              <a:rPr lang="ro-RO" altLang="en-US" sz="2000" i="1" dirty="0">
                <a:latin typeface="Times New Roman" panose="02020603050405020304" pitchFamily="18" charset="0"/>
              </a:rPr>
              <a:t>Total length </a:t>
            </a:r>
            <a:r>
              <a:rPr lang="ro-RO" altLang="en-US" sz="2000" b="0" i="1" dirty="0">
                <a:latin typeface="Times New Roman" panose="02020603050405020304" pitchFamily="18" charset="0"/>
              </a:rPr>
              <a:t>– specifică lungimea totală a pachetului, inclusiv antetul</a:t>
            </a:r>
          </a:p>
          <a:p>
            <a:pPr marL="342900" indent="-342900" algn="just">
              <a:buFontTx/>
              <a:buChar char="-"/>
            </a:pPr>
            <a:r>
              <a:rPr lang="ro-RO" altLang="en-US" sz="2000" i="1" dirty="0">
                <a:latin typeface="Times New Roman" panose="02020603050405020304" pitchFamily="18" charset="0"/>
              </a:rPr>
              <a:t>Identification</a:t>
            </a:r>
            <a:r>
              <a:rPr lang="ro-RO" altLang="en-US" sz="2000" b="0" i="1" dirty="0">
                <a:latin typeface="Times New Roman" panose="02020603050405020304" pitchFamily="18" charset="0"/>
              </a:rPr>
              <a:t> – cîmp cu legătură în procesul de fragmentare. Identificarea pachetului din care face parte fragmentul</a:t>
            </a:r>
          </a:p>
          <a:p>
            <a:pPr marL="342900" indent="-342900" algn="just">
              <a:buFontTx/>
              <a:buChar char="-"/>
            </a:pPr>
            <a:r>
              <a:rPr lang="ro-RO" altLang="en-US" sz="2000" i="1" dirty="0">
                <a:latin typeface="Times New Roman" panose="02020603050405020304" pitchFamily="18" charset="0"/>
              </a:rPr>
              <a:t>Flags</a:t>
            </a:r>
            <a:r>
              <a:rPr lang="ro-RO" altLang="en-US" sz="2000" b="0" i="1" dirty="0">
                <a:latin typeface="Times New Roman" panose="02020603050405020304" pitchFamily="18" charset="0"/>
              </a:rPr>
              <a:t> – se referă la fragmentarea pachetelor</a:t>
            </a:r>
          </a:p>
          <a:p>
            <a:pPr marL="342900" indent="-342900" algn="just">
              <a:buFontTx/>
              <a:buChar char="-"/>
            </a:pPr>
            <a:r>
              <a:rPr lang="ro-RO" altLang="en-US" sz="2000" i="1" dirty="0">
                <a:latin typeface="Times New Roman" panose="02020603050405020304" pitchFamily="18" charset="0"/>
              </a:rPr>
              <a:t>Fragment offset </a:t>
            </a:r>
            <a:r>
              <a:rPr lang="ro-RO" altLang="en-US" sz="2000" b="0" i="1" dirty="0">
                <a:latin typeface="Times New Roman" panose="02020603050405020304" pitchFamily="18" charset="0"/>
              </a:rPr>
              <a:t>– se refră la deplasarea fragmentelor în cadrul pachetului</a:t>
            </a:r>
          </a:p>
          <a:p>
            <a:pPr marL="342900" indent="-342900" algn="just">
              <a:buFontTx/>
              <a:buChar char="-"/>
            </a:pPr>
            <a:r>
              <a:rPr lang="ro-RO" altLang="en-US" sz="2000" i="1" dirty="0">
                <a:latin typeface="Times New Roman" panose="02020603050405020304" pitchFamily="18" charset="0"/>
              </a:rPr>
              <a:t>TTL</a:t>
            </a:r>
            <a:r>
              <a:rPr lang="ro-RO" altLang="en-US" sz="2000" b="0" i="1" dirty="0">
                <a:latin typeface="Times New Roman" panose="02020603050405020304" pitchFamily="18" charset="0"/>
              </a:rPr>
              <a:t>- precizează timpul de viață al pachetului (în număr de salturi)</a:t>
            </a:r>
          </a:p>
          <a:p>
            <a:pPr marL="342900" indent="-342900" algn="just">
              <a:buFontTx/>
              <a:buChar char="-"/>
            </a:pPr>
            <a:r>
              <a:rPr lang="ro-RO" altLang="en-US" sz="2000" i="1" dirty="0">
                <a:latin typeface="Times New Roman" panose="02020603050405020304" pitchFamily="18" charset="0"/>
              </a:rPr>
              <a:t>Protocol </a:t>
            </a:r>
            <a:r>
              <a:rPr lang="ro-RO" altLang="en-US" sz="2000" b="0" i="1" dirty="0">
                <a:latin typeface="Times New Roman" panose="02020603050405020304" pitchFamily="18" charset="0"/>
              </a:rPr>
              <a:t>– specifică ce tip de date-protocol (PDU) încapsulează pachetul</a:t>
            </a:r>
          </a:p>
          <a:p>
            <a:pPr marL="342900" indent="-342900" algn="just">
              <a:buFontTx/>
              <a:buChar char="-"/>
            </a:pPr>
            <a:r>
              <a:rPr lang="ro-RO" altLang="en-US" sz="2000" i="1" dirty="0">
                <a:latin typeface="Times New Roman" panose="02020603050405020304" pitchFamily="18" charset="0"/>
              </a:rPr>
              <a:t>Header checksum </a:t>
            </a:r>
            <a:r>
              <a:rPr lang="ro-RO" altLang="en-US" sz="2000" b="0" i="1" dirty="0">
                <a:latin typeface="Times New Roman" panose="02020603050405020304" pitchFamily="18" charset="0"/>
              </a:rPr>
              <a:t>– conține suma de control pentru verificarea pachetului</a:t>
            </a:r>
          </a:p>
          <a:p>
            <a:pPr marL="342900" indent="-342900" algn="just">
              <a:buFontTx/>
              <a:buChar char="-"/>
            </a:pPr>
            <a:r>
              <a:rPr lang="ro-RO" altLang="en-US" sz="2000" i="1" dirty="0">
                <a:latin typeface="Times New Roman" panose="02020603050405020304" pitchFamily="18" charset="0"/>
              </a:rPr>
              <a:t>Source/Destination Add </a:t>
            </a:r>
            <a:r>
              <a:rPr lang="ro-RO" altLang="en-US" sz="2000" b="0" i="1" dirty="0">
                <a:latin typeface="Times New Roman" panose="02020603050405020304" pitchFamily="18" charset="0"/>
              </a:rPr>
              <a:t>– sunt adresele sursă și destinație ale pachetului</a:t>
            </a:r>
          </a:p>
          <a:p>
            <a:pPr marL="342900" indent="-342900" algn="just">
              <a:buFontTx/>
              <a:buChar char="-"/>
            </a:pPr>
            <a:r>
              <a:rPr lang="ro-RO" altLang="en-US" sz="2000" i="1" dirty="0">
                <a:latin typeface="Times New Roman" panose="02020603050405020304" pitchFamily="18" charset="0"/>
              </a:rPr>
              <a:t>Option </a:t>
            </a:r>
            <a:r>
              <a:rPr lang="ro-RO" altLang="en-US" sz="2000" b="0" i="1" dirty="0">
                <a:latin typeface="Times New Roman" panose="02020603050405020304" pitchFamily="18" charset="0"/>
              </a:rPr>
              <a:t>– este partea variabilă a antetului specificând mai multe opțiuni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7CC936-9926-46A3-B654-40EAAF1C3630}"/>
              </a:ext>
            </a:extLst>
          </p:cNvPr>
          <p:cNvSpPr txBox="1"/>
          <p:nvPr/>
        </p:nvSpPr>
        <p:spPr>
          <a:xfrm>
            <a:off x="2438400" y="437409"/>
            <a:ext cx="22605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400" dirty="0"/>
              <a:t>PACHETUL IP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1913335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1">
            <a:extLst>
              <a:ext uri="{FF2B5EF4-FFF2-40B4-BE49-F238E27FC236}">
                <a16:creationId xmlns:a16="http://schemas.microsoft.com/office/drawing/2014/main" id="{49BAB819-4608-46DD-9CC0-E66622BA193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TCP/IP Protocol Suite</a:t>
            </a:r>
          </a:p>
        </p:txBody>
      </p:sp>
      <p:sp>
        <p:nvSpPr>
          <p:cNvPr id="8" name="Slide Number Placeholder 2">
            <a:extLst>
              <a:ext uri="{FF2B5EF4-FFF2-40B4-BE49-F238E27FC236}">
                <a16:creationId xmlns:a16="http://schemas.microsoft.com/office/drawing/2014/main" id="{287D0EAF-B9FD-4107-B130-DF8B6B1D079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C2152C0-82D4-4022-A06A-70ECFD08AFC1}" type="slidenum">
              <a:rPr lang="en-US" altLang="en-US"/>
              <a:pPr/>
              <a:t>40</a:t>
            </a:fld>
            <a:endParaRPr lang="en-US" altLang="en-US"/>
          </a:p>
        </p:txBody>
      </p:sp>
      <p:sp>
        <p:nvSpPr>
          <p:cNvPr id="553986" name="Rectangle 2">
            <a:extLst>
              <a:ext uri="{FF2B5EF4-FFF2-40B4-BE49-F238E27FC236}">
                <a16:creationId xmlns:a16="http://schemas.microsoft.com/office/drawing/2014/main" id="{082FFBFD-F169-4EA9-936E-DB741ADFD5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113" y="1447800"/>
            <a:ext cx="81534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ro-RO" altLang="en-US" sz="2400" i="1" dirty="0">
                <a:latin typeface="Times New Roman" panose="02020603050405020304" pitchFamily="18" charset="0"/>
              </a:rPr>
              <a:t>Se poate folosi comanda </a:t>
            </a:r>
            <a:r>
              <a:rPr lang="en-US" altLang="en-US" sz="2400" i="1" dirty="0">
                <a:solidFill>
                  <a:schemeClr val="hlink"/>
                </a:solidFill>
                <a:latin typeface="Times New Roman" panose="02020603050405020304" pitchFamily="18" charset="0"/>
              </a:rPr>
              <a:t>ping</a:t>
            </a:r>
            <a:r>
              <a:rPr lang="en-US" altLang="en-US" sz="2400" i="1" dirty="0">
                <a:latin typeface="Times New Roman" panose="02020603050405020304" pitchFamily="18" charset="0"/>
              </a:rPr>
              <a:t> </a:t>
            </a:r>
            <a:r>
              <a:rPr lang="ro-RO" altLang="en-US" sz="2400" i="1" dirty="0">
                <a:latin typeface="Times New Roman" panose="02020603050405020304" pitchFamily="18" charset="0"/>
              </a:rPr>
              <a:t>cu opțiunea</a:t>
            </a:r>
            <a:r>
              <a:rPr lang="en-US" altLang="en-US" sz="2400" i="1" dirty="0">
                <a:solidFill>
                  <a:schemeClr val="hlink"/>
                </a:solidFill>
                <a:latin typeface="Times New Roman" panose="02020603050405020304" pitchFamily="18" charset="0"/>
              </a:rPr>
              <a:t>-R</a:t>
            </a:r>
            <a:r>
              <a:rPr lang="en-US" altLang="en-US" sz="2400" i="1" dirty="0">
                <a:latin typeface="Times New Roman" panose="02020603050405020304" pitchFamily="18" charset="0"/>
              </a:rPr>
              <a:t> </a:t>
            </a:r>
            <a:r>
              <a:rPr lang="ro-RO" altLang="en-US" sz="2400" i="1" dirty="0">
                <a:latin typeface="Times New Roman" panose="02020603050405020304" pitchFamily="18" charset="0"/>
              </a:rPr>
              <a:t>pentru a determina înregistrarea rutei</a:t>
            </a:r>
            <a:r>
              <a:rPr lang="en-US" altLang="en-US" sz="2400" i="1" dirty="0"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553987" name="Text Box 3">
            <a:extLst>
              <a:ext uri="{FF2B5EF4-FFF2-40B4-BE49-F238E27FC236}">
                <a16:creationId xmlns:a16="http://schemas.microsoft.com/office/drawing/2014/main" id="{49CCE5FF-E8C4-4C7D-B067-8398133D83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381000"/>
            <a:ext cx="2209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400" i="1">
                <a:solidFill>
                  <a:schemeClr val="folHlink"/>
                </a:solidFill>
                <a:latin typeface="Algerian" panose="04020705040A02060702" pitchFamily="82" charset="0"/>
              </a:rPr>
              <a:t>Example</a:t>
            </a:r>
            <a:r>
              <a:rPr lang="en-US" altLang="en-US" sz="2800" i="1">
                <a:solidFill>
                  <a:schemeClr val="folHlink"/>
                </a:solidFill>
                <a:latin typeface="Algerian" panose="04020705040A02060702" pitchFamily="82" charset="0"/>
              </a:rPr>
              <a:t> 13</a:t>
            </a:r>
          </a:p>
        </p:txBody>
      </p:sp>
      <p:sp>
        <p:nvSpPr>
          <p:cNvPr id="553988" name="Rectangle 4">
            <a:extLst>
              <a:ext uri="{FF2B5EF4-FFF2-40B4-BE49-F238E27FC236}">
                <a16:creationId xmlns:a16="http://schemas.microsoft.com/office/drawing/2014/main" id="{C6625363-8760-4104-8424-067037ADE0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52400"/>
            <a:ext cx="609600" cy="1066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989" name="Rectangle 5">
            <a:extLst>
              <a:ext uri="{FF2B5EF4-FFF2-40B4-BE49-F238E27FC236}">
                <a16:creationId xmlns:a16="http://schemas.microsoft.com/office/drawing/2014/main" id="{828F3CBF-A4D9-4C45-A3D6-6627E7C26B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362200"/>
            <a:ext cx="8153400" cy="2895600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 i="1">
                <a:solidFill>
                  <a:schemeClr val="hlink"/>
                </a:solidFill>
                <a:latin typeface="Times New Roman" panose="02020603050405020304" pitchFamily="18" charset="0"/>
              </a:rPr>
              <a:t>$ ping -R fhda.edu</a:t>
            </a:r>
            <a:br>
              <a:rPr lang="en-US" altLang="en-US" sz="2400" i="1">
                <a:latin typeface="Times New Roman" panose="02020603050405020304" pitchFamily="18" charset="0"/>
              </a:rPr>
            </a:br>
            <a:r>
              <a:rPr lang="en-US" altLang="en-US" sz="2000" i="1">
                <a:latin typeface="Times New Roman" panose="02020603050405020304" pitchFamily="18" charset="0"/>
              </a:rPr>
              <a:t>PING fhda.edu (153.18.8.1) 56(124) bytes of data.</a:t>
            </a:r>
            <a:br>
              <a:rPr lang="en-US" altLang="en-US" sz="2000" i="1">
                <a:latin typeface="Times New Roman" panose="02020603050405020304" pitchFamily="18" charset="0"/>
              </a:rPr>
            </a:br>
            <a:r>
              <a:rPr lang="en-US" altLang="en-US" sz="2000" i="1">
                <a:latin typeface="Times New Roman" panose="02020603050405020304" pitchFamily="18" charset="0"/>
              </a:rPr>
              <a:t>64 bytes from tiptoe.fhda.edu (153.18.8.1): icmp_seq=0 ttl=62 time=2.70 ms</a:t>
            </a:r>
            <a:br>
              <a:rPr lang="en-US" altLang="en-US" sz="2000" i="1">
                <a:latin typeface="Times New Roman" panose="02020603050405020304" pitchFamily="18" charset="0"/>
              </a:rPr>
            </a:br>
            <a:r>
              <a:rPr lang="en-US" altLang="en-US" sz="2000" i="1">
                <a:latin typeface="Times New Roman" panose="02020603050405020304" pitchFamily="18" charset="0"/>
              </a:rPr>
              <a:t>RR: voyager.deanza.fhda.edu (153.18.17.11)</a:t>
            </a:r>
            <a:br>
              <a:rPr lang="en-US" altLang="en-US" sz="2000" i="1">
                <a:latin typeface="Times New Roman" panose="02020603050405020304" pitchFamily="18" charset="0"/>
              </a:rPr>
            </a:br>
            <a:r>
              <a:rPr lang="en-US" altLang="en-US" sz="2000" i="1">
                <a:latin typeface="Times New Roman" panose="02020603050405020304" pitchFamily="18" charset="0"/>
              </a:rPr>
              <a:t>  Dcore_G0_3-69.fhda.edu (153.18.251.3)</a:t>
            </a:r>
            <a:br>
              <a:rPr lang="en-US" altLang="en-US" sz="2000" i="1">
                <a:latin typeface="Times New Roman" panose="02020603050405020304" pitchFamily="18" charset="0"/>
              </a:rPr>
            </a:br>
            <a:r>
              <a:rPr lang="en-US" altLang="en-US" sz="2000" i="1">
                <a:latin typeface="Times New Roman" panose="02020603050405020304" pitchFamily="18" charset="0"/>
              </a:rPr>
              <a:t>   Dbackup_V13.fhda.edu (153.18.191.249) tiptoe.fhda.edu (153.18.8.1)</a:t>
            </a:r>
            <a:br>
              <a:rPr lang="en-US" altLang="en-US" sz="2000" i="1">
                <a:latin typeface="Times New Roman" panose="02020603050405020304" pitchFamily="18" charset="0"/>
              </a:rPr>
            </a:br>
            <a:r>
              <a:rPr lang="en-US" altLang="en-US" sz="2000" i="1">
                <a:latin typeface="Times New Roman" panose="02020603050405020304" pitchFamily="18" charset="0"/>
              </a:rPr>
              <a:t>   Dbackup_V62.fhda.edu (153.18.251.34)</a:t>
            </a:r>
            <a:br>
              <a:rPr lang="en-US" altLang="en-US" sz="2000" i="1">
                <a:latin typeface="Times New Roman" panose="02020603050405020304" pitchFamily="18" charset="0"/>
              </a:rPr>
            </a:br>
            <a:r>
              <a:rPr lang="en-US" altLang="en-US" sz="2000" i="1">
                <a:latin typeface="Times New Roman" panose="02020603050405020304" pitchFamily="18" charset="0"/>
              </a:rPr>
              <a:t>   Dcore_G0_1-6.fhda.edu (153.18.31.254) </a:t>
            </a:r>
            <a:br>
              <a:rPr lang="en-US" altLang="en-US" sz="2000" i="1">
                <a:latin typeface="Times New Roman" panose="02020603050405020304" pitchFamily="18" charset="0"/>
              </a:rPr>
            </a:br>
            <a:r>
              <a:rPr lang="en-US" altLang="en-US" sz="2000" i="1">
                <a:latin typeface="Times New Roman" panose="02020603050405020304" pitchFamily="18" charset="0"/>
              </a:rPr>
              <a:t>   voyager.deanza.fhda.edu (153.18.17.11)</a:t>
            </a:r>
          </a:p>
        </p:txBody>
      </p:sp>
      <p:sp>
        <p:nvSpPr>
          <p:cNvPr id="553991" name="Rectangle 7">
            <a:extLst>
              <a:ext uri="{FF2B5EF4-FFF2-40B4-BE49-F238E27FC236}">
                <a16:creationId xmlns:a16="http://schemas.microsoft.com/office/drawing/2014/main" id="{38856C15-7B86-4EB3-AE57-450A86BAC5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5334000"/>
            <a:ext cx="815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en-US" sz="2400" i="1">
                <a:latin typeface="Times New Roman" panose="02020603050405020304" pitchFamily="18" charset="0"/>
              </a:rPr>
              <a:t>The result shows the interfaces and IP addresses.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1">
            <a:extLst>
              <a:ext uri="{FF2B5EF4-FFF2-40B4-BE49-F238E27FC236}">
                <a16:creationId xmlns:a16="http://schemas.microsoft.com/office/drawing/2014/main" id="{8AF689CC-FA08-42E0-9A4D-D0FB5C784C8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TCP/IP Protocol Suite</a:t>
            </a:r>
          </a:p>
        </p:txBody>
      </p:sp>
      <p:sp>
        <p:nvSpPr>
          <p:cNvPr id="8" name="Slide Number Placeholder 2">
            <a:extLst>
              <a:ext uri="{FF2B5EF4-FFF2-40B4-BE49-F238E27FC236}">
                <a16:creationId xmlns:a16="http://schemas.microsoft.com/office/drawing/2014/main" id="{458435EA-BE42-4143-8496-6EBF5B34C33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BEC3CC-EFA6-4FE3-BD8D-F67C8BEBF668}" type="slidenum">
              <a:rPr lang="en-US" altLang="en-US"/>
              <a:pPr/>
              <a:t>41</a:t>
            </a:fld>
            <a:endParaRPr lang="en-US" altLang="en-US"/>
          </a:p>
        </p:txBody>
      </p:sp>
      <p:sp>
        <p:nvSpPr>
          <p:cNvPr id="555010" name="Rectangle 2">
            <a:extLst>
              <a:ext uri="{FF2B5EF4-FFF2-40B4-BE49-F238E27FC236}">
                <a16:creationId xmlns:a16="http://schemas.microsoft.com/office/drawing/2014/main" id="{02EDE53E-A1F1-48BA-8388-419D946631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113" y="1447800"/>
            <a:ext cx="81534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ro-RO" altLang="en-US" sz="2400" i="1" dirty="0">
                <a:latin typeface="Times New Roman" panose="02020603050405020304" pitchFamily="18" charset="0"/>
              </a:rPr>
              <a:t>Comanda</a:t>
            </a:r>
            <a:r>
              <a:rPr lang="en-US" altLang="en-US" sz="2400" i="1" dirty="0">
                <a:latin typeface="Times New Roman" panose="02020603050405020304" pitchFamily="18" charset="0"/>
              </a:rPr>
              <a:t> </a:t>
            </a:r>
            <a:r>
              <a:rPr lang="en-US" altLang="en-US" sz="2400" i="1" dirty="0">
                <a:solidFill>
                  <a:schemeClr val="hlink"/>
                </a:solidFill>
                <a:latin typeface="Times New Roman" panose="02020603050405020304" pitchFamily="18" charset="0"/>
              </a:rPr>
              <a:t>traceroute </a:t>
            </a:r>
            <a:r>
              <a:rPr lang="ro-RO" altLang="en-US" sz="2400" i="1" dirty="0">
                <a:latin typeface="Times New Roman" panose="02020603050405020304" pitchFamily="18" charset="0"/>
              </a:rPr>
              <a:t>poate fi folosită pentru a înregistra ruta unui </a:t>
            </a:r>
            <a:r>
              <a:rPr lang="en-US" altLang="en-US" sz="2400" i="1" dirty="0">
                <a:latin typeface="Times New Roman" panose="02020603050405020304" pitchFamily="18" charset="0"/>
              </a:rPr>
              <a:t>packet.</a:t>
            </a:r>
          </a:p>
        </p:txBody>
      </p:sp>
      <p:sp>
        <p:nvSpPr>
          <p:cNvPr id="555011" name="Text Box 3">
            <a:extLst>
              <a:ext uri="{FF2B5EF4-FFF2-40B4-BE49-F238E27FC236}">
                <a16:creationId xmlns:a16="http://schemas.microsoft.com/office/drawing/2014/main" id="{C1915E85-C0F1-4E95-88D0-100F1556B3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381000"/>
            <a:ext cx="2209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400" i="1">
                <a:solidFill>
                  <a:schemeClr val="folHlink"/>
                </a:solidFill>
                <a:latin typeface="Algerian" panose="04020705040A02060702" pitchFamily="82" charset="0"/>
              </a:rPr>
              <a:t>Example</a:t>
            </a:r>
            <a:r>
              <a:rPr lang="en-US" altLang="en-US" sz="2800" i="1">
                <a:solidFill>
                  <a:schemeClr val="folHlink"/>
                </a:solidFill>
                <a:latin typeface="Algerian" panose="04020705040A02060702" pitchFamily="82" charset="0"/>
              </a:rPr>
              <a:t> 14</a:t>
            </a:r>
          </a:p>
        </p:txBody>
      </p:sp>
      <p:sp>
        <p:nvSpPr>
          <p:cNvPr id="555012" name="Rectangle 4">
            <a:extLst>
              <a:ext uri="{FF2B5EF4-FFF2-40B4-BE49-F238E27FC236}">
                <a16:creationId xmlns:a16="http://schemas.microsoft.com/office/drawing/2014/main" id="{EC932DB5-6AA8-488B-B59E-57C6A82245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52400"/>
            <a:ext cx="609600" cy="1066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5013" name="Rectangle 5">
            <a:extLst>
              <a:ext uri="{FF2B5EF4-FFF2-40B4-BE49-F238E27FC236}">
                <a16:creationId xmlns:a16="http://schemas.microsoft.com/office/drawing/2014/main" id="{2D46EF9C-0A86-407E-9FFD-D711572333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498725"/>
            <a:ext cx="8153400" cy="1685925"/>
          </a:xfrm>
          <a:prstGeom prst="rect">
            <a:avLst/>
          </a:prstGeom>
          <a:solidFill>
            <a:srgbClr val="DDDDDD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 i="1">
                <a:solidFill>
                  <a:schemeClr val="hlink"/>
                </a:solidFill>
                <a:latin typeface="Times New Roman" panose="02020603050405020304" pitchFamily="18" charset="0"/>
              </a:rPr>
              <a:t>$ traceroute fhda.edu</a:t>
            </a:r>
            <a:br>
              <a:rPr lang="en-US" altLang="en-US" sz="2000" i="1">
                <a:solidFill>
                  <a:schemeClr val="hlink"/>
                </a:solidFill>
                <a:latin typeface="Times New Roman" panose="02020603050405020304" pitchFamily="18" charset="0"/>
              </a:rPr>
            </a:br>
            <a:r>
              <a:rPr lang="en-US" altLang="en-US" sz="2000" i="1">
                <a:latin typeface="Times New Roman" panose="02020603050405020304" pitchFamily="18" charset="0"/>
              </a:rPr>
              <a:t>traceroute to fhda.edu (153.18.8.1), 30 hops max, 38 byte packets</a:t>
            </a:r>
            <a:br>
              <a:rPr lang="en-US" altLang="en-US" sz="2000" i="1">
                <a:latin typeface="Times New Roman" panose="02020603050405020304" pitchFamily="18" charset="0"/>
              </a:rPr>
            </a:br>
            <a:r>
              <a:rPr lang="en-US" altLang="en-US" sz="2000" i="1">
                <a:latin typeface="Times New Roman" panose="02020603050405020304" pitchFamily="18" charset="0"/>
              </a:rPr>
              <a:t>   1 Dcore_G0_1-6.fhda.edu (153.18.31.254) 0.972 ms 0.902 ms 0.881 ms</a:t>
            </a:r>
            <a:br>
              <a:rPr lang="en-US" altLang="en-US" sz="2000" i="1">
                <a:latin typeface="Times New Roman" panose="02020603050405020304" pitchFamily="18" charset="0"/>
              </a:rPr>
            </a:br>
            <a:r>
              <a:rPr lang="en-US" altLang="en-US" sz="2000" i="1">
                <a:latin typeface="Times New Roman" panose="02020603050405020304" pitchFamily="18" charset="0"/>
              </a:rPr>
              <a:t>   2 Dbackup_V69.fhda.edu (153.18.251.4) 2.113 ms 1.996 ms 2.059 ms</a:t>
            </a:r>
            <a:br>
              <a:rPr lang="en-US" altLang="en-US" sz="2000" i="1">
                <a:latin typeface="Times New Roman" panose="02020603050405020304" pitchFamily="18" charset="0"/>
              </a:rPr>
            </a:br>
            <a:r>
              <a:rPr lang="en-US" altLang="en-US" sz="2000" i="1">
                <a:latin typeface="Times New Roman" panose="02020603050405020304" pitchFamily="18" charset="0"/>
              </a:rPr>
              <a:t>   3 tiptoe.fhda.edu (153.18.8.1) 1.791 ms 1.741 ms 1.751 ms</a:t>
            </a:r>
          </a:p>
        </p:txBody>
      </p:sp>
      <p:sp>
        <p:nvSpPr>
          <p:cNvPr id="555014" name="Rectangle 6">
            <a:extLst>
              <a:ext uri="{FF2B5EF4-FFF2-40B4-BE49-F238E27FC236}">
                <a16:creationId xmlns:a16="http://schemas.microsoft.com/office/drawing/2014/main" id="{95148702-3BA4-4012-9547-F0DDC19569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419600"/>
            <a:ext cx="815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en-US" sz="2400" i="1">
                <a:latin typeface="Times New Roman" panose="02020603050405020304" pitchFamily="18" charset="0"/>
              </a:rPr>
              <a:t>The result shows the three routers visited.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1">
            <a:extLst>
              <a:ext uri="{FF2B5EF4-FFF2-40B4-BE49-F238E27FC236}">
                <a16:creationId xmlns:a16="http://schemas.microsoft.com/office/drawing/2014/main" id="{24F5B240-DD94-43F1-8DA8-645E924340A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TCP/IP Protocol Suite</a:t>
            </a:r>
          </a:p>
        </p:txBody>
      </p:sp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077C2F51-69BC-42EC-841E-3262F8E143A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D207EA4-312D-4DC6-930C-D530C25EAB13}" type="slidenum">
              <a:rPr lang="en-US" altLang="en-US"/>
              <a:pPr/>
              <a:t>42</a:t>
            </a:fld>
            <a:endParaRPr lang="en-US" altLang="en-US"/>
          </a:p>
        </p:txBody>
      </p:sp>
      <p:sp>
        <p:nvSpPr>
          <p:cNvPr id="556034" name="Rectangle 2">
            <a:extLst>
              <a:ext uri="{FF2B5EF4-FFF2-40B4-BE49-F238E27FC236}">
                <a16:creationId xmlns:a16="http://schemas.microsoft.com/office/drawing/2014/main" id="{0D09E0CC-9628-4424-BA98-6F6C7ABFFD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113" y="1295400"/>
            <a:ext cx="8153400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ro-RO" altLang="en-US" sz="2400" i="1" dirty="0">
                <a:latin typeface="Times New Roman" panose="02020603050405020304" pitchFamily="18" charset="0"/>
              </a:rPr>
              <a:t>Comanda</a:t>
            </a:r>
            <a:r>
              <a:rPr lang="en-US" altLang="en-US" sz="2400" i="1" dirty="0">
                <a:latin typeface="Times New Roman" panose="02020603050405020304" pitchFamily="18" charset="0"/>
              </a:rPr>
              <a:t> </a:t>
            </a:r>
            <a:r>
              <a:rPr lang="en-US" altLang="en-US" sz="2400" i="1" dirty="0">
                <a:solidFill>
                  <a:schemeClr val="hlink"/>
                </a:solidFill>
                <a:latin typeface="Times New Roman" panose="02020603050405020304" pitchFamily="18" charset="0"/>
              </a:rPr>
              <a:t>traceroute</a:t>
            </a:r>
            <a:r>
              <a:rPr lang="en-US" altLang="en-US" sz="2400" i="1" dirty="0">
                <a:latin typeface="Times New Roman" panose="02020603050405020304" pitchFamily="18" charset="0"/>
              </a:rPr>
              <a:t> </a:t>
            </a:r>
            <a:r>
              <a:rPr lang="ro-RO" altLang="en-US" sz="2400" i="1" dirty="0">
                <a:latin typeface="Times New Roman" panose="02020603050405020304" pitchFamily="18" charset="0"/>
              </a:rPr>
              <a:t>poate fi folosită pentru a </a:t>
            </a:r>
            <a:r>
              <a:rPr lang="en-US" altLang="en-US" sz="2400" i="1" dirty="0">
                <a:latin typeface="Times New Roman" panose="02020603050405020304" pitchFamily="18" charset="0"/>
              </a:rPr>
              <a:t>implement</a:t>
            </a:r>
            <a:r>
              <a:rPr lang="ro-RO" altLang="en-US" sz="2400" i="1" dirty="0">
                <a:latin typeface="Times New Roman" panose="02020603050405020304" pitchFamily="18" charset="0"/>
              </a:rPr>
              <a:t>a</a:t>
            </a:r>
            <a:r>
              <a:rPr lang="en-US" altLang="en-US" sz="2400" i="1" dirty="0">
                <a:latin typeface="Times New Roman" panose="02020603050405020304" pitchFamily="18" charset="0"/>
              </a:rPr>
              <a:t> </a:t>
            </a:r>
            <a:r>
              <a:rPr lang="ro-RO" altLang="en-US" sz="2400" i="1" dirty="0">
                <a:latin typeface="Times New Roman" panose="02020603050405020304" pitchFamily="18" charset="0"/>
              </a:rPr>
              <a:t>rutarea aproximativă (lejeră) de la</a:t>
            </a:r>
            <a:r>
              <a:rPr lang="en-US" altLang="en-US" sz="2400" i="1" dirty="0">
                <a:latin typeface="Times New Roman" panose="02020603050405020304" pitchFamily="18" charset="0"/>
              </a:rPr>
              <a:t> s</a:t>
            </a:r>
            <a:r>
              <a:rPr lang="ro-RO" altLang="en-US" sz="2400" i="1" dirty="0">
                <a:latin typeface="Times New Roman" panose="02020603050405020304" pitchFamily="18" charset="0"/>
              </a:rPr>
              <a:t>ursă</a:t>
            </a:r>
            <a:r>
              <a:rPr lang="en-US" altLang="en-US" sz="2400" i="1" dirty="0">
                <a:latin typeface="Times New Roman" panose="02020603050405020304" pitchFamily="18" charset="0"/>
              </a:rPr>
              <a:t>. </a:t>
            </a:r>
            <a:r>
              <a:rPr lang="ro-RO" altLang="en-US" sz="2400" i="1" dirty="0">
                <a:latin typeface="Times New Roman" panose="02020603050405020304" pitchFamily="18" charset="0"/>
              </a:rPr>
              <a:t>Opțiunea</a:t>
            </a:r>
            <a:r>
              <a:rPr lang="en-US" altLang="en-US" sz="2400" i="1" dirty="0">
                <a:latin typeface="Times New Roman" panose="02020603050405020304" pitchFamily="18" charset="0"/>
              </a:rPr>
              <a:t> -g </a:t>
            </a:r>
            <a:r>
              <a:rPr lang="ro-RO" altLang="en-US" sz="2400" i="1" dirty="0">
                <a:latin typeface="Times New Roman" panose="02020603050405020304" pitchFamily="18" charset="0"/>
              </a:rPr>
              <a:t>permite definirea </a:t>
            </a:r>
            <a:r>
              <a:rPr lang="en-US" altLang="en-US" sz="2400" i="1" dirty="0">
                <a:latin typeface="Times New Roman" panose="02020603050405020304" pitchFamily="18" charset="0"/>
              </a:rPr>
              <a:t>routers </a:t>
            </a:r>
            <a:r>
              <a:rPr lang="ro-RO" altLang="en-US" sz="2400" i="1" dirty="0">
                <a:latin typeface="Times New Roman" panose="02020603050405020304" pitchFamily="18" charset="0"/>
              </a:rPr>
              <a:t>ce vor fi</a:t>
            </a:r>
            <a:r>
              <a:rPr lang="en-US" altLang="en-US" sz="2400" i="1" dirty="0">
                <a:latin typeface="Times New Roman" panose="02020603050405020304" pitchFamily="18" charset="0"/>
              </a:rPr>
              <a:t> visit</a:t>
            </a:r>
            <a:r>
              <a:rPr lang="ro-RO" altLang="en-US" sz="2400" i="1" dirty="0">
                <a:latin typeface="Times New Roman" panose="02020603050405020304" pitchFamily="18" charset="0"/>
              </a:rPr>
              <a:t>ate</a:t>
            </a:r>
            <a:r>
              <a:rPr lang="en-US" altLang="en-US" sz="2400" i="1" dirty="0">
                <a:latin typeface="Times New Roman" panose="02020603050405020304" pitchFamily="18" charset="0"/>
              </a:rPr>
              <a:t>, </a:t>
            </a:r>
            <a:r>
              <a:rPr lang="ro-RO" altLang="en-US" sz="2400" i="1" dirty="0">
                <a:latin typeface="Times New Roman" panose="02020603050405020304" pitchFamily="18" charset="0"/>
              </a:rPr>
              <a:t>de la </a:t>
            </a:r>
            <a:r>
              <a:rPr lang="en-US" altLang="en-US" sz="2400" i="1" dirty="0">
                <a:latin typeface="Times New Roman" panose="02020603050405020304" pitchFamily="18" charset="0"/>
              </a:rPr>
              <a:t>sur</a:t>
            </a:r>
            <a:r>
              <a:rPr lang="ro-RO" altLang="en-US" sz="2400" i="1" dirty="0">
                <a:latin typeface="Times New Roman" panose="02020603050405020304" pitchFamily="18" charset="0"/>
              </a:rPr>
              <a:t>să</a:t>
            </a:r>
            <a:r>
              <a:rPr lang="en-US" altLang="en-US" sz="2400" i="1" dirty="0">
                <a:latin typeface="Times New Roman" panose="02020603050405020304" pitchFamily="18" charset="0"/>
              </a:rPr>
              <a:t> </a:t>
            </a:r>
            <a:r>
              <a:rPr lang="ro-RO" altLang="en-US" sz="2400" i="1" dirty="0">
                <a:latin typeface="Times New Roman" panose="02020603050405020304" pitchFamily="18" charset="0"/>
              </a:rPr>
              <a:t>la</a:t>
            </a:r>
            <a:r>
              <a:rPr lang="en-US" altLang="en-US" sz="2400" i="1" dirty="0">
                <a:latin typeface="Times New Roman" panose="02020603050405020304" pitchFamily="18" charset="0"/>
              </a:rPr>
              <a:t> </a:t>
            </a:r>
            <a:r>
              <a:rPr lang="en-US" altLang="en-US" sz="2400" i="1" dirty="0" err="1">
                <a:latin typeface="Times New Roman" panose="02020603050405020304" pitchFamily="18" charset="0"/>
              </a:rPr>
              <a:t>destina</a:t>
            </a:r>
            <a:r>
              <a:rPr lang="ro-RO" altLang="en-US" sz="2400" i="1" dirty="0">
                <a:latin typeface="Times New Roman" panose="02020603050405020304" pitchFamily="18" charset="0"/>
              </a:rPr>
              <a:t>ție</a:t>
            </a:r>
            <a:r>
              <a:rPr lang="en-US" altLang="en-US" sz="2400" i="1" dirty="0">
                <a:latin typeface="Times New Roman" panose="02020603050405020304" pitchFamily="18" charset="0"/>
              </a:rPr>
              <a:t>. </a:t>
            </a:r>
            <a:r>
              <a:rPr lang="ro-RO" altLang="en-US" sz="2400" i="1" dirty="0">
                <a:latin typeface="Times New Roman" panose="02020603050405020304" pitchFamily="18" charset="0"/>
              </a:rPr>
              <a:t>Exemplul următor arată cum se trimite un pachet spre </a:t>
            </a:r>
            <a:r>
              <a:rPr lang="en-US" altLang="en-US" sz="2400" b="0" i="1" dirty="0">
                <a:latin typeface="Times New Roman" panose="02020603050405020304" pitchFamily="18" charset="0"/>
              </a:rPr>
              <a:t>server</a:t>
            </a:r>
            <a:r>
              <a:rPr lang="ro-RO" altLang="en-US" sz="2400" b="0" i="1" dirty="0">
                <a:latin typeface="Times New Roman" panose="02020603050405020304" pitchFamily="18" charset="0"/>
              </a:rPr>
              <a:t>ul </a:t>
            </a:r>
            <a:r>
              <a:rPr lang="en-US" altLang="en-US" sz="2400" b="0" i="1" dirty="0">
                <a:latin typeface="Times New Roman" panose="02020603050405020304" pitchFamily="18" charset="0"/>
              </a:rPr>
              <a:t>fhda.edu </a:t>
            </a:r>
            <a:r>
              <a:rPr lang="ro-RO" altLang="en-US" sz="2400" i="1" dirty="0">
                <a:latin typeface="Times New Roman" panose="02020603050405020304" pitchFamily="18" charset="0"/>
              </a:rPr>
              <a:t>cu cerința ca pachetul să viziteze </a:t>
            </a:r>
            <a:r>
              <a:rPr lang="en-US" altLang="en-US" sz="2400" i="1" dirty="0">
                <a:latin typeface="Times New Roman" panose="02020603050405020304" pitchFamily="18" charset="0"/>
              </a:rPr>
              <a:t>router</a:t>
            </a:r>
            <a:r>
              <a:rPr lang="ro-RO" altLang="en-US" sz="2400" i="1" dirty="0">
                <a:latin typeface="Times New Roman" panose="02020603050405020304" pitchFamily="18" charset="0"/>
              </a:rPr>
              <a:t>ul</a:t>
            </a:r>
            <a:r>
              <a:rPr lang="en-US" altLang="en-US" sz="2400" i="1" dirty="0">
                <a:latin typeface="Times New Roman" panose="02020603050405020304" pitchFamily="18" charset="0"/>
              </a:rPr>
              <a:t> 153.18.251.4.</a:t>
            </a:r>
          </a:p>
        </p:txBody>
      </p:sp>
      <p:sp>
        <p:nvSpPr>
          <p:cNvPr id="556035" name="Text Box 3">
            <a:extLst>
              <a:ext uri="{FF2B5EF4-FFF2-40B4-BE49-F238E27FC236}">
                <a16:creationId xmlns:a16="http://schemas.microsoft.com/office/drawing/2014/main" id="{20D7BA8C-1645-4871-9B7F-7C475463E4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381000"/>
            <a:ext cx="2209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400" i="1">
                <a:solidFill>
                  <a:schemeClr val="folHlink"/>
                </a:solidFill>
                <a:latin typeface="Algerian" panose="04020705040A02060702" pitchFamily="82" charset="0"/>
              </a:rPr>
              <a:t>Example</a:t>
            </a:r>
            <a:r>
              <a:rPr lang="en-US" altLang="en-US" sz="2800" i="1">
                <a:solidFill>
                  <a:schemeClr val="folHlink"/>
                </a:solidFill>
                <a:latin typeface="Algerian" panose="04020705040A02060702" pitchFamily="82" charset="0"/>
              </a:rPr>
              <a:t> 15</a:t>
            </a:r>
          </a:p>
        </p:txBody>
      </p:sp>
      <p:sp>
        <p:nvSpPr>
          <p:cNvPr id="556036" name="Rectangle 4">
            <a:extLst>
              <a:ext uri="{FF2B5EF4-FFF2-40B4-BE49-F238E27FC236}">
                <a16:creationId xmlns:a16="http://schemas.microsoft.com/office/drawing/2014/main" id="{D559838F-A0E7-406E-9086-BC724B2611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52400"/>
            <a:ext cx="609600" cy="1066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6037" name="Rectangle 5">
            <a:extLst>
              <a:ext uri="{FF2B5EF4-FFF2-40B4-BE49-F238E27FC236}">
                <a16:creationId xmlns:a16="http://schemas.microsoft.com/office/drawing/2014/main" id="{DB226982-B415-43AD-A46E-EC39BDCB0F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3679924"/>
            <a:ext cx="8153400" cy="1371600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400" i="1" dirty="0">
                <a:solidFill>
                  <a:schemeClr val="hlink"/>
                </a:solidFill>
                <a:latin typeface="Times New Roman" panose="02020603050405020304" pitchFamily="18" charset="0"/>
              </a:rPr>
              <a:t>$ traceroute -g 153.18.251.4 fhda.edu.</a:t>
            </a:r>
          </a:p>
          <a:p>
            <a:r>
              <a:rPr lang="en-US" altLang="en-US" sz="2000" i="1" dirty="0">
                <a:latin typeface="Times New Roman" panose="02020603050405020304" pitchFamily="18" charset="0"/>
              </a:rPr>
              <a:t>traceroute to fhda.edu (153.18.8.1), 30 hops max, 46 byte packets</a:t>
            </a:r>
          </a:p>
          <a:p>
            <a:r>
              <a:rPr lang="en-US" altLang="en-US" sz="2000" i="1" dirty="0">
                <a:latin typeface="Times New Roman" panose="02020603050405020304" pitchFamily="18" charset="0"/>
              </a:rPr>
              <a:t>  1 Dcore_G0_1-6.fhda.edu (153.18.31.254) 0.976 </a:t>
            </a:r>
            <a:r>
              <a:rPr lang="en-US" altLang="en-US" sz="2000" i="1" dirty="0" err="1">
                <a:latin typeface="Times New Roman" panose="02020603050405020304" pitchFamily="18" charset="0"/>
              </a:rPr>
              <a:t>ms</a:t>
            </a:r>
            <a:r>
              <a:rPr lang="en-US" altLang="en-US" sz="2000" i="1" dirty="0">
                <a:latin typeface="Times New Roman" panose="02020603050405020304" pitchFamily="18" charset="0"/>
              </a:rPr>
              <a:t> 0.906 </a:t>
            </a:r>
            <a:r>
              <a:rPr lang="en-US" altLang="en-US" sz="2000" i="1" dirty="0" err="1">
                <a:latin typeface="Times New Roman" panose="02020603050405020304" pitchFamily="18" charset="0"/>
              </a:rPr>
              <a:t>ms</a:t>
            </a:r>
            <a:r>
              <a:rPr lang="en-US" altLang="en-US" sz="2000" i="1" dirty="0">
                <a:latin typeface="Times New Roman" panose="02020603050405020304" pitchFamily="18" charset="0"/>
              </a:rPr>
              <a:t> 0.889 </a:t>
            </a:r>
            <a:r>
              <a:rPr lang="en-US" altLang="en-US" sz="2000" i="1" dirty="0" err="1">
                <a:latin typeface="Times New Roman" panose="02020603050405020304" pitchFamily="18" charset="0"/>
              </a:rPr>
              <a:t>ms</a:t>
            </a:r>
            <a:endParaRPr lang="en-US" altLang="en-US" sz="2000" i="1" dirty="0">
              <a:latin typeface="Times New Roman" panose="02020603050405020304" pitchFamily="18" charset="0"/>
            </a:endParaRPr>
          </a:p>
          <a:p>
            <a:r>
              <a:rPr lang="en-US" altLang="en-US" sz="2000" i="1" dirty="0">
                <a:latin typeface="Times New Roman" panose="02020603050405020304" pitchFamily="18" charset="0"/>
              </a:rPr>
              <a:t>  2 Dbackup_V69.fhda.edu (153.18.251.4) 2.168 </a:t>
            </a:r>
            <a:r>
              <a:rPr lang="en-US" altLang="en-US" sz="2000" i="1" dirty="0" err="1">
                <a:latin typeface="Times New Roman" panose="02020603050405020304" pitchFamily="18" charset="0"/>
              </a:rPr>
              <a:t>ms</a:t>
            </a:r>
            <a:r>
              <a:rPr lang="en-US" altLang="en-US" sz="2000" i="1" dirty="0">
                <a:latin typeface="Times New Roman" panose="02020603050405020304" pitchFamily="18" charset="0"/>
              </a:rPr>
              <a:t> 2.148 </a:t>
            </a:r>
            <a:r>
              <a:rPr lang="en-US" altLang="en-US" sz="2000" i="1" dirty="0" err="1">
                <a:latin typeface="Times New Roman" panose="02020603050405020304" pitchFamily="18" charset="0"/>
              </a:rPr>
              <a:t>ms</a:t>
            </a:r>
            <a:r>
              <a:rPr lang="en-US" altLang="en-US" sz="2000" i="1" dirty="0">
                <a:latin typeface="Times New Roman" panose="02020603050405020304" pitchFamily="18" charset="0"/>
              </a:rPr>
              <a:t> 2.037 </a:t>
            </a:r>
            <a:r>
              <a:rPr lang="en-US" altLang="en-US" sz="2000" i="1" dirty="0" err="1">
                <a:latin typeface="Times New Roman" panose="02020603050405020304" pitchFamily="18" charset="0"/>
              </a:rPr>
              <a:t>ms</a:t>
            </a:r>
            <a:endParaRPr lang="en-US" altLang="en-US" sz="2000" i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1">
            <a:extLst>
              <a:ext uri="{FF2B5EF4-FFF2-40B4-BE49-F238E27FC236}">
                <a16:creationId xmlns:a16="http://schemas.microsoft.com/office/drawing/2014/main" id="{90FEE10E-43CA-4B0D-AA90-381FA8AA567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TCP/IP Protocol Suite</a:t>
            </a:r>
          </a:p>
        </p:txBody>
      </p:sp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1EC43D52-97F5-453C-91CA-F6C912468A8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8C7FA1-1186-4001-B15C-254FAE5CDA17}" type="slidenum">
              <a:rPr lang="en-US" altLang="en-US"/>
              <a:pPr/>
              <a:t>43</a:t>
            </a:fld>
            <a:endParaRPr lang="en-US" altLang="en-US"/>
          </a:p>
        </p:txBody>
      </p:sp>
      <p:sp>
        <p:nvSpPr>
          <p:cNvPr id="557058" name="Rectangle 2">
            <a:extLst>
              <a:ext uri="{FF2B5EF4-FFF2-40B4-BE49-F238E27FC236}">
                <a16:creationId xmlns:a16="http://schemas.microsoft.com/office/drawing/2014/main" id="{CD91B5B9-F4CA-4030-9984-9EC0F709CB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113" y="1295400"/>
            <a:ext cx="8153400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en-US" sz="2400" i="1">
                <a:latin typeface="Times New Roman" panose="02020603050405020304" pitchFamily="18" charset="0"/>
              </a:rPr>
              <a:t>The traceroute program can also be used to implement strict source routing. The -G option forces the packet to visit the routers defined in the command line. The following shows how we can send a packet to the fhda.edu server and force the packet to visit only the router 153.18.251.4, not any other one.</a:t>
            </a:r>
          </a:p>
        </p:txBody>
      </p:sp>
      <p:sp>
        <p:nvSpPr>
          <p:cNvPr id="557059" name="Text Box 3">
            <a:extLst>
              <a:ext uri="{FF2B5EF4-FFF2-40B4-BE49-F238E27FC236}">
                <a16:creationId xmlns:a16="http://schemas.microsoft.com/office/drawing/2014/main" id="{3E1050E9-B65C-4315-ACF5-C51A2A958B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381000"/>
            <a:ext cx="2209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400" i="1">
                <a:solidFill>
                  <a:schemeClr val="folHlink"/>
                </a:solidFill>
                <a:latin typeface="Algerian" panose="04020705040A02060702" pitchFamily="82" charset="0"/>
              </a:rPr>
              <a:t>Example</a:t>
            </a:r>
            <a:r>
              <a:rPr lang="en-US" altLang="en-US" sz="2800" i="1">
                <a:solidFill>
                  <a:schemeClr val="folHlink"/>
                </a:solidFill>
                <a:latin typeface="Algerian" panose="04020705040A02060702" pitchFamily="82" charset="0"/>
              </a:rPr>
              <a:t> 16</a:t>
            </a:r>
          </a:p>
        </p:txBody>
      </p:sp>
      <p:sp>
        <p:nvSpPr>
          <p:cNvPr id="557060" name="Rectangle 4">
            <a:extLst>
              <a:ext uri="{FF2B5EF4-FFF2-40B4-BE49-F238E27FC236}">
                <a16:creationId xmlns:a16="http://schemas.microsoft.com/office/drawing/2014/main" id="{6F3C327A-9903-49D2-9AB2-95846128E8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52400"/>
            <a:ext cx="609600" cy="1066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7061" name="Rectangle 5">
            <a:extLst>
              <a:ext uri="{FF2B5EF4-FFF2-40B4-BE49-F238E27FC236}">
                <a16:creationId xmlns:a16="http://schemas.microsoft.com/office/drawing/2014/main" id="{F0725655-615C-4EC4-9EE3-F72755DBA7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3733800"/>
            <a:ext cx="8153400" cy="1066800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400">
                <a:solidFill>
                  <a:schemeClr val="hlink"/>
                </a:solidFill>
                <a:latin typeface="Times New Roman" panose="02020603050405020304" pitchFamily="18" charset="0"/>
              </a:rPr>
              <a:t>$ </a:t>
            </a:r>
            <a:r>
              <a:rPr lang="en-US" altLang="en-US" sz="2400" i="1">
                <a:solidFill>
                  <a:schemeClr val="hlink"/>
                </a:solidFill>
                <a:latin typeface="Times New Roman" panose="02020603050405020304" pitchFamily="18" charset="0"/>
              </a:rPr>
              <a:t>traceroute -G 153.18.251.4 fhda.edu.</a:t>
            </a:r>
          </a:p>
          <a:p>
            <a:r>
              <a:rPr lang="en-US" altLang="en-US" sz="2000" i="1">
                <a:latin typeface="Times New Roman" panose="02020603050405020304" pitchFamily="18" charset="0"/>
              </a:rPr>
              <a:t>traceroute to fhda.edu (153.18.8.1), 30 hops max, 46 byte packets</a:t>
            </a:r>
          </a:p>
          <a:p>
            <a:r>
              <a:rPr lang="en-US" altLang="en-US" sz="2000" i="1">
                <a:latin typeface="Times New Roman" panose="02020603050405020304" pitchFamily="18" charset="0"/>
              </a:rPr>
              <a:t> 1 Dbackup_V69.fhda.edu (153.18.251.4) 2.168 ms 2.148 ms 2.037 ms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oter Placeholder 1">
            <a:extLst>
              <a:ext uri="{FF2B5EF4-FFF2-40B4-BE49-F238E27FC236}">
                <a16:creationId xmlns:a16="http://schemas.microsoft.com/office/drawing/2014/main" id="{0BDDE745-CEBC-46F9-82C5-DA2AB6DFDCE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TCP/IP Protocol Suite</a:t>
            </a:r>
          </a:p>
        </p:txBody>
      </p:sp>
      <p:sp>
        <p:nvSpPr>
          <p:cNvPr id="11" name="Slide Number Placeholder 2">
            <a:extLst>
              <a:ext uri="{FF2B5EF4-FFF2-40B4-BE49-F238E27FC236}">
                <a16:creationId xmlns:a16="http://schemas.microsoft.com/office/drawing/2014/main" id="{A2BDA7BA-FE81-4040-BB26-B4A10E2EB63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4E64441-5959-4349-AC05-B79E11BF1A18}" type="slidenum">
              <a:rPr lang="en-US" altLang="en-US"/>
              <a:pPr/>
              <a:t>44</a:t>
            </a:fld>
            <a:endParaRPr lang="en-US" altLang="en-US"/>
          </a:p>
        </p:txBody>
      </p:sp>
      <p:grpSp>
        <p:nvGrpSpPr>
          <p:cNvPr id="476162" name="Group 2">
            <a:extLst>
              <a:ext uri="{FF2B5EF4-FFF2-40B4-BE49-F238E27FC236}">
                <a16:creationId xmlns:a16="http://schemas.microsoft.com/office/drawing/2014/main" id="{D10EB04D-20D7-4534-B813-7717BF7B5950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8686800" cy="6400800"/>
            <a:chOff x="0" y="96"/>
            <a:chExt cx="5472" cy="3840"/>
          </a:xfrm>
        </p:grpSpPr>
        <p:sp>
          <p:nvSpPr>
            <p:cNvPr id="476163" name="AutoShape 3">
              <a:extLst>
                <a:ext uri="{FF2B5EF4-FFF2-40B4-BE49-F238E27FC236}">
                  <a16:creationId xmlns:a16="http://schemas.microsoft.com/office/drawing/2014/main" id="{13A6A4D2-FC35-48DC-ADF8-65BF7C63EA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" y="336"/>
              <a:ext cx="5232" cy="3600"/>
            </a:xfrm>
            <a:prstGeom prst="roundRect">
              <a:avLst>
                <a:gd name="adj" fmla="val 13727"/>
              </a:avLst>
            </a:prstGeom>
            <a:noFill/>
            <a:ln w="508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476164" name="AutoShape 4">
              <a:extLst>
                <a:ext uri="{FF2B5EF4-FFF2-40B4-BE49-F238E27FC236}">
                  <a16:creationId xmlns:a16="http://schemas.microsoft.com/office/drawing/2014/main" id="{5AF3C1F8-11C2-42B1-8D1C-454F7EFE463C}"/>
                </a:ext>
              </a:extLst>
            </p:cNvPr>
            <p:cNvSpPr>
              <a:spLocks noChangeArrowheads="1"/>
            </p:cNvSpPr>
            <p:nvPr/>
          </p:nvSpPr>
          <p:spPr bwMode="blackWhite">
            <a:xfrm>
              <a:off x="0" y="96"/>
              <a:ext cx="5376" cy="768"/>
            </a:xfrm>
            <a:custGeom>
              <a:avLst/>
              <a:gdLst>
                <a:gd name="G0" fmla="+- 1000 0 0"/>
                <a:gd name="G1" fmla="+- 1000 0 0"/>
                <a:gd name="G2" fmla="+- G0 0 G1"/>
                <a:gd name="G3" fmla="*/ G1 1 2"/>
                <a:gd name="G4" fmla="+- G0 0 G3"/>
                <a:gd name="T0" fmla="*/ 0 w 1000"/>
                <a:gd name="T1" fmla="*/ 0 h 1000"/>
                <a:gd name="T2" fmla="*/ 6170 w 1000"/>
                <a:gd name="T3" fmla="*/ 0 h 1000"/>
                <a:gd name="T4" fmla="*/ 6670 w 1000"/>
                <a:gd name="T5" fmla="*/ 500 h 1000"/>
                <a:gd name="T6" fmla="*/ 6170 w 1000"/>
                <a:gd name="T7" fmla="*/ 1000 h 1000"/>
                <a:gd name="T8" fmla="*/ 0 w 1000"/>
                <a:gd name="T9" fmla="*/ 1000 h 1000"/>
                <a:gd name="T10" fmla="*/ 0 w 1000"/>
                <a:gd name="T11" fmla="*/ 0 h 1000"/>
                <a:gd name="T12" fmla="*/ G4 w 1000"/>
                <a:gd name="T13" fmla="*/ G1 h 1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T10" t="T11" r="T12" b="T13"/>
              <a:pathLst>
                <a:path w="7000" h="1000">
                  <a:moveTo>
                    <a:pt x="0" y="0"/>
                  </a:moveTo>
                  <a:lnTo>
                    <a:pt x="6170" y="0"/>
                  </a:lnTo>
                  <a:cubicBezTo>
                    <a:pt x="6446" y="0"/>
                    <a:pt x="6670" y="223"/>
                    <a:pt x="6670" y="500"/>
                  </a:cubicBezTo>
                  <a:cubicBezTo>
                    <a:pt x="6670" y="776"/>
                    <a:pt x="6446" y="1000"/>
                    <a:pt x="6170" y="1000"/>
                  </a:cubicBezTo>
                  <a:lnTo>
                    <a:pt x="0" y="100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476165" name="Line 5">
              <a:extLst>
                <a:ext uri="{FF2B5EF4-FFF2-40B4-BE49-F238E27FC236}">
                  <a16:creationId xmlns:a16="http://schemas.microsoft.com/office/drawing/2014/main" id="{E1779200-BD7E-455E-BBCC-09C82B438F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768"/>
              <a:ext cx="5088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76166" name="Text Box 6">
            <a:extLst>
              <a:ext uri="{FF2B5EF4-FFF2-40B4-BE49-F238E27FC236}">
                <a16:creationId xmlns:a16="http://schemas.microsoft.com/office/drawing/2014/main" id="{4C2FFB9E-32D9-4E0A-BE98-95573803D4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354013"/>
            <a:ext cx="3841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600">
                <a:solidFill>
                  <a:schemeClr val="bg1"/>
                </a:solidFill>
                <a:latin typeface="Arial" panose="020B0604020202020204" pitchFamily="34" charset="0"/>
              </a:rPr>
              <a:t>8.4   CHECKSUM</a:t>
            </a:r>
          </a:p>
        </p:txBody>
      </p:sp>
      <p:sp>
        <p:nvSpPr>
          <p:cNvPr id="476167" name="Rectangle 7">
            <a:extLst>
              <a:ext uri="{FF2B5EF4-FFF2-40B4-BE49-F238E27FC236}">
                <a16:creationId xmlns:a16="http://schemas.microsoft.com/office/drawing/2014/main" id="{A75C066C-076D-405B-8076-57A8404C47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1371600"/>
            <a:ext cx="7848600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r>
              <a:rPr lang="ro-RO" altLang="en-US" sz="20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Metoda de detecție a erorilor cea mai folosoită de majoritatea protocoalelor </a:t>
            </a:r>
            <a:r>
              <a:rPr lang="en-US" altLang="en-US" sz="20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TCP/IP </a:t>
            </a:r>
            <a:r>
              <a:rPr lang="ro-RO" altLang="en-US" sz="20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este </a:t>
            </a:r>
            <a:r>
              <a:rPr lang="en-US" altLang="en-US" sz="20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checksum. </a:t>
            </a:r>
            <a:r>
              <a:rPr lang="ro-RO" altLang="en-US" sz="20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Suma de control protejează împotriva deteriorării pachetelor </a:t>
            </a:r>
            <a:r>
              <a:rPr lang="en-US" altLang="en-US" sz="20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 </a:t>
            </a:r>
            <a:r>
              <a:rPr lang="ro-RO" altLang="en-US" sz="20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în timpul </a:t>
            </a:r>
            <a:r>
              <a:rPr lang="en-US" altLang="en-US" sz="2000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transmis</a:t>
            </a:r>
            <a:r>
              <a:rPr lang="ro-RO" altLang="en-US" sz="20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iei</a:t>
            </a:r>
            <a:r>
              <a:rPr lang="en-US" altLang="en-US" sz="20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. </a:t>
            </a:r>
            <a:r>
              <a:rPr lang="ro-RO" altLang="en-US" sz="20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Metoda aduce informație redundantă în pachet</a:t>
            </a:r>
            <a:r>
              <a:rPr lang="en-US" altLang="en-US" sz="20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476168" name="Rectangle 8">
            <a:extLst>
              <a:ext uri="{FF2B5EF4-FFF2-40B4-BE49-F238E27FC236}">
                <a16:creationId xmlns:a16="http://schemas.microsoft.com/office/drawing/2014/main" id="{BCB74B77-A3E6-462B-913F-E4564ECBBA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3489325"/>
            <a:ext cx="784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000" i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The topics discussed in this section include:</a:t>
            </a:r>
          </a:p>
        </p:txBody>
      </p:sp>
      <p:sp>
        <p:nvSpPr>
          <p:cNvPr id="476169" name="Rectangle 9">
            <a:extLst>
              <a:ext uri="{FF2B5EF4-FFF2-40B4-BE49-F238E27FC236}">
                <a16:creationId xmlns:a16="http://schemas.microsoft.com/office/drawing/2014/main" id="{4E454C30-2558-41BE-A200-FA3CCA57DA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3886200"/>
            <a:ext cx="72390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ro-RO" altLang="en-US" sz="20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 </a:t>
            </a:r>
            <a:r>
              <a:rPr lang="en-US" altLang="en-US" sz="2000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Calcula</a:t>
            </a:r>
            <a:r>
              <a:rPr lang="ro-RO" altLang="en-US" sz="20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rea sumei de control la transmițător</a:t>
            </a:r>
            <a:endParaRPr lang="en-US" altLang="en-US" sz="2000" i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</a:endParaRPr>
          </a:p>
          <a:p>
            <a:r>
              <a:rPr lang="ro-RO" altLang="en-US" sz="20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 </a:t>
            </a:r>
            <a:r>
              <a:rPr lang="en-US" altLang="en-US" sz="2000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Calcula</a:t>
            </a:r>
            <a:r>
              <a:rPr lang="ro-RO" altLang="en-US" sz="20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rea sumei de control la receptor</a:t>
            </a:r>
            <a:endParaRPr lang="en-US" altLang="en-US" sz="2000" i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</a:endParaRPr>
          </a:p>
          <a:p>
            <a:r>
              <a:rPr lang="ro-RO" altLang="en-US" sz="20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Suma de control în pachetul </a:t>
            </a:r>
            <a:r>
              <a:rPr lang="en-US" altLang="en-US" sz="20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IP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rotWithShape="0">
          <a:gsLst>
            <a:gs pos="0">
              <a:schemeClr val="bg1"/>
            </a:gs>
            <a:gs pos="100000">
              <a:srgbClr val="3366FF"/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1">
            <a:extLst>
              <a:ext uri="{FF2B5EF4-FFF2-40B4-BE49-F238E27FC236}">
                <a16:creationId xmlns:a16="http://schemas.microsoft.com/office/drawing/2014/main" id="{956F9B1B-675E-4CC6-8876-DEABE4033D4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TCP/IP Protocol Suite</a:t>
            </a:r>
          </a:p>
        </p:txBody>
      </p:sp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6EA8B7BB-2C26-468A-92FC-42003BF8FF1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271B23-C964-46F2-AB4F-088096246909}" type="slidenum">
              <a:rPr lang="en-US" altLang="en-US"/>
              <a:pPr/>
              <a:t>45</a:t>
            </a:fld>
            <a:endParaRPr lang="en-US" altLang="en-US"/>
          </a:p>
        </p:txBody>
      </p:sp>
      <p:sp>
        <p:nvSpPr>
          <p:cNvPr id="508930" name="Rectangle 2">
            <a:extLst>
              <a:ext uri="{FF2B5EF4-FFF2-40B4-BE49-F238E27FC236}">
                <a16:creationId xmlns:a16="http://schemas.microsoft.com/office/drawing/2014/main" id="{3181BFAC-D9B6-4194-BCCA-8B267FA79A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2195513"/>
            <a:ext cx="8839200" cy="3672800"/>
          </a:xfrm>
          <a:prstGeom prst="rect">
            <a:avLst/>
          </a:prstGeom>
          <a:solidFill>
            <a:schemeClr val="bg1"/>
          </a:solidFill>
          <a:ln w="57150">
            <a:solidFill>
              <a:srgbClr val="FF00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ts val="1200"/>
              </a:spcBef>
              <a:spcAft>
                <a:spcPts val="1000"/>
              </a:spcAft>
            </a:pPr>
            <a:r>
              <a:rPr lang="ro-RO" altLang="en-US" sz="2800" i="1" dirty="0">
                <a:latin typeface="Times New Roman" panose="02020603050405020304" pitchFamily="18" charset="0"/>
              </a:rPr>
              <a:t>Pentru a crea </a:t>
            </a:r>
            <a:r>
              <a:rPr lang="en-US" altLang="en-US" sz="2800" i="1" dirty="0">
                <a:latin typeface="Times New Roman" panose="02020603050405020304" pitchFamily="18" charset="0"/>
              </a:rPr>
              <a:t>checksum </a:t>
            </a:r>
            <a:r>
              <a:rPr lang="ro-RO" altLang="en-US" sz="2800" i="1" dirty="0">
                <a:latin typeface="Times New Roman" panose="02020603050405020304" pitchFamily="18" charset="0"/>
              </a:rPr>
              <a:t>transmițătorul face următoarele</a:t>
            </a:r>
            <a:r>
              <a:rPr lang="en-US" altLang="en-US" sz="2800" i="1" dirty="0">
                <a:latin typeface="Times New Roman" panose="02020603050405020304" pitchFamily="18" charset="0"/>
              </a:rPr>
              <a:t>:</a:t>
            </a:r>
          </a:p>
          <a:p>
            <a:pPr eaLnBrk="1" hangingPunct="1">
              <a:spcBef>
                <a:spcPts val="1200"/>
              </a:spcBef>
              <a:spcAft>
                <a:spcPts val="1000"/>
              </a:spcAft>
            </a:pPr>
            <a:r>
              <a:rPr lang="en-US" altLang="en-US" sz="2800" i="1" dirty="0">
                <a:solidFill>
                  <a:schemeClr val="hlink"/>
                </a:solidFill>
                <a:latin typeface="Times New Roman" panose="02020603050405020304" pitchFamily="18" charset="0"/>
              </a:rPr>
              <a:t>❏</a:t>
            </a:r>
            <a:r>
              <a:rPr lang="en-US" altLang="en-US" sz="2800" i="1" dirty="0">
                <a:latin typeface="Times New Roman" panose="02020603050405020304" pitchFamily="18" charset="0"/>
              </a:rPr>
              <a:t> </a:t>
            </a:r>
            <a:r>
              <a:rPr lang="ro-RO" altLang="en-US" sz="2800" i="1" dirty="0">
                <a:latin typeface="Times New Roman" panose="02020603050405020304" pitchFamily="18" charset="0"/>
              </a:rPr>
              <a:t>Pachetul este divizat în </a:t>
            </a:r>
            <a:r>
              <a:rPr lang="en-US" altLang="en-US" sz="2800" i="1" dirty="0">
                <a:latin typeface="Times New Roman" panose="02020603050405020304" pitchFamily="18" charset="0"/>
              </a:rPr>
              <a:t>k sec</a:t>
            </a:r>
            <a:r>
              <a:rPr lang="ro-RO" altLang="en-US" sz="2800" i="1" dirty="0">
                <a:latin typeface="Times New Roman" panose="02020603050405020304" pitchFamily="18" charset="0"/>
              </a:rPr>
              <a:t>țiuni</a:t>
            </a:r>
            <a:r>
              <a:rPr lang="en-US" altLang="en-US" sz="2800" i="1" dirty="0">
                <a:latin typeface="Times New Roman" panose="02020603050405020304" pitchFamily="18" charset="0"/>
              </a:rPr>
              <a:t>, </a:t>
            </a:r>
            <a:r>
              <a:rPr lang="ro-RO" altLang="en-US" sz="2800" i="1" dirty="0">
                <a:latin typeface="Times New Roman" panose="02020603050405020304" pitchFamily="18" charset="0"/>
              </a:rPr>
              <a:t>fiecare de </a:t>
            </a:r>
            <a:r>
              <a:rPr lang="en-US" altLang="en-US" sz="2800" i="1" dirty="0">
                <a:latin typeface="Times New Roman" panose="02020603050405020304" pitchFamily="18" charset="0"/>
              </a:rPr>
              <a:t>n bi</a:t>
            </a:r>
            <a:r>
              <a:rPr lang="ro-RO" altLang="en-US" sz="2800" i="1" dirty="0">
                <a:latin typeface="Times New Roman" panose="02020603050405020304" pitchFamily="18" charset="0"/>
              </a:rPr>
              <a:t>ți</a:t>
            </a:r>
            <a:r>
              <a:rPr lang="en-US" altLang="en-US" sz="2800" i="1" dirty="0">
                <a:latin typeface="Times New Roman" panose="02020603050405020304" pitchFamily="18" charset="0"/>
              </a:rPr>
              <a:t>.</a:t>
            </a:r>
            <a:br>
              <a:rPr lang="en-US" altLang="en-US" sz="2800" i="1" dirty="0">
                <a:latin typeface="Times New Roman" panose="02020603050405020304" pitchFamily="18" charset="0"/>
              </a:rPr>
            </a:br>
            <a:br>
              <a:rPr lang="en-US" altLang="en-US" sz="2800" i="1" dirty="0">
                <a:latin typeface="Times New Roman" panose="02020603050405020304" pitchFamily="18" charset="0"/>
              </a:rPr>
            </a:br>
            <a:r>
              <a:rPr lang="en-US" altLang="en-US" sz="2800" i="1" dirty="0">
                <a:solidFill>
                  <a:schemeClr val="hlink"/>
                </a:solidFill>
                <a:latin typeface="Times New Roman" panose="02020603050405020304" pitchFamily="18" charset="0"/>
              </a:rPr>
              <a:t>❏</a:t>
            </a:r>
            <a:r>
              <a:rPr lang="en-US" altLang="en-US" sz="2800" i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 </a:t>
            </a:r>
            <a:r>
              <a:rPr lang="ro-RO" altLang="en-US" sz="2800" i="1" dirty="0">
                <a:latin typeface="Times New Roman" panose="02020603050405020304" pitchFamily="18" charset="0"/>
              </a:rPr>
              <a:t>toate secțiunile sunt adunate modulo 2 împreună</a:t>
            </a:r>
          </a:p>
          <a:p>
            <a:pPr eaLnBrk="1" hangingPunct="1">
              <a:spcBef>
                <a:spcPts val="1200"/>
              </a:spcBef>
              <a:spcAft>
                <a:spcPts val="1000"/>
              </a:spcAft>
            </a:pPr>
            <a:br>
              <a:rPr lang="en-US" altLang="en-US" sz="2800" i="1" dirty="0">
                <a:latin typeface="Times New Roman" panose="02020603050405020304" pitchFamily="18" charset="0"/>
              </a:rPr>
            </a:br>
            <a:r>
              <a:rPr lang="en-US" altLang="en-US" sz="2800" i="1" dirty="0">
                <a:solidFill>
                  <a:schemeClr val="hlink"/>
                </a:solidFill>
                <a:latin typeface="Times New Roman" panose="02020603050405020304" pitchFamily="18" charset="0"/>
              </a:rPr>
              <a:t>❏</a:t>
            </a:r>
            <a:r>
              <a:rPr lang="en-US" altLang="en-US" sz="2800" i="1" dirty="0">
                <a:latin typeface="Times New Roman" panose="02020603050405020304" pitchFamily="18" charset="0"/>
              </a:rPr>
              <a:t> </a:t>
            </a:r>
            <a:r>
              <a:rPr lang="ro-RO" altLang="en-US" sz="2800" i="1" dirty="0">
                <a:latin typeface="Times New Roman" panose="02020603050405020304" pitchFamily="18" charset="0"/>
              </a:rPr>
              <a:t>Rezultatul este </a:t>
            </a:r>
            <a:r>
              <a:rPr lang="en-US" altLang="en-US" sz="2800" i="1" dirty="0">
                <a:latin typeface="Times New Roman" panose="02020603050405020304" pitchFamily="18" charset="0"/>
              </a:rPr>
              <a:t>complement</a:t>
            </a:r>
            <a:r>
              <a:rPr lang="ro-RO" altLang="en-US" sz="2800" i="1" dirty="0">
                <a:latin typeface="Times New Roman" panose="02020603050405020304" pitchFamily="18" charset="0"/>
              </a:rPr>
              <a:t>at față de 2 și acesta este </a:t>
            </a:r>
            <a:br>
              <a:rPr lang="en-US" altLang="en-US" sz="2800" i="1" dirty="0">
                <a:latin typeface="Times New Roman" panose="02020603050405020304" pitchFamily="18" charset="0"/>
              </a:rPr>
            </a:br>
            <a:r>
              <a:rPr lang="en-US" altLang="en-US" sz="2800" i="1" dirty="0">
                <a:latin typeface="Times New Roman" panose="02020603050405020304" pitchFamily="18" charset="0"/>
              </a:rPr>
              <a:t>     checksum.</a:t>
            </a:r>
          </a:p>
        </p:txBody>
      </p:sp>
      <p:sp>
        <p:nvSpPr>
          <p:cNvPr id="508931" name="PubRRectCallout">
            <a:extLst>
              <a:ext uri="{FF2B5EF4-FFF2-40B4-BE49-F238E27FC236}">
                <a16:creationId xmlns:a16="http://schemas.microsoft.com/office/drawing/2014/main" id="{1B56D9B0-89EC-43B6-B468-819594103231}"/>
              </a:ext>
            </a:extLst>
          </p:cNvPr>
          <p:cNvSpPr>
            <a:spLocks noEditPoints="1" noChangeArrowheads="1"/>
          </p:cNvSpPr>
          <p:nvPr/>
        </p:nvSpPr>
        <p:spPr bwMode="auto">
          <a:xfrm>
            <a:off x="838200" y="990600"/>
            <a:ext cx="2743200" cy="1143000"/>
          </a:xfrm>
          <a:custGeom>
            <a:avLst/>
            <a:gdLst>
              <a:gd name="G0" fmla="+- 0 0 0"/>
              <a:gd name="G1" fmla="+- 8607 0 0"/>
              <a:gd name="T0" fmla="*/ 10800 w 21600"/>
              <a:gd name="T1" fmla="*/ 0 h 21600"/>
              <a:gd name="T2" fmla="*/ 0 w 21600"/>
              <a:gd name="T3" fmla="*/ 8638 h 21600"/>
              <a:gd name="T4" fmla="*/ 8607 w 21600"/>
              <a:gd name="T5" fmla="*/ 21600 h 21600"/>
              <a:gd name="T6" fmla="*/ 10800 w 21600"/>
              <a:gd name="T7" fmla="*/ 17277 h 21600"/>
              <a:gd name="T8" fmla="*/ 21600 w 21600"/>
              <a:gd name="T9" fmla="*/ 8638 h 21600"/>
              <a:gd name="T10" fmla="*/ 17694720 60000 65536"/>
              <a:gd name="T11" fmla="*/ 11796480 60000 65536"/>
              <a:gd name="T12" fmla="*/ 5898240 60000 65536"/>
              <a:gd name="T13" fmla="*/ 5898240 60000 65536"/>
              <a:gd name="T14" fmla="*/ 0 60000 65536"/>
              <a:gd name="T15" fmla="*/ 145 w 21600"/>
              <a:gd name="T16" fmla="*/ 145 h 21600"/>
              <a:gd name="T17" fmla="*/ 21409 w 21600"/>
              <a:gd name="T18" fmla="*/ 17106 h 21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600" h="21600">
                <a:moveTo>
                  <a:pt x="532" y="0"/>
                </a:moveTo>
                <a:cubicBezTo>
                  <a:pt x="238" y="0"/>
                  <a:pt x="0" y="238"/>
                  <a:pt x="0" y="532"/>
                </a:cubicBezTo>
                <a:lnTo>
                  <a:pt x="0" y="16745"/>
                </a:lnTo>
                <a:cubicBezTo>
                  <a:pt x="0" y="17039"/>
                  <a:pt x="238" y="17277"/>
                  <a:pt x="532" y="17277"/>
                </a:cubicBezTo>
                <a:lnTo>
                  <a:pt x="2623" y="17277"/>
                </a:lnTo>
                <a:lnTo>
                  <a:pt x="8607" y="21600"/>
                </a:lnTo>
                <a:lnTo>
                  <a:pt x="6515" y="17277"/>
                </a:lnTo>
                <a:lnTo>
                  <a:pt x="21016" y="17277"/>
                </a:lnTo>
                <a:cubicBezTo>
                  <a:pt x="21339" y="17277"/>
                  <a:pt x="21600" y="17039"/>
                  <a:pt x="21600" y="16745"/>
                </a:cubicBezTo>
                <a:lnTo>
                  <a:pt x="21600" y="532"/>
                </a:lnTo>
                <a:cubicBezTo>
                  <a:pt x="21600" y="238"/>
                  <a:pt x="21339" y="0"/>
                  <a:pt x="21016" y="0"/>
                </a:cubicBezTo>
                <a:close/>
              </a:path>
            </a:pathLst>
          </a:cu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endParaRPr lang="en-US"/>
          </a:p>
        </p:txBody>
      </p:sp>
      <p:pic>
        <p:nvPicPr>
          <p:cNvPr id="508932" name="Picture 4">
            <a:extLst>
              <a:ext uri="{FF2B5EF4-FFF2-40B4-BE49-F238E27FC236}">
                <a16:creationId xmlns:a16="http://schemas.microsoft.com/office/drawing/2014/main" id="{B87DFB86-6FB2-42B4-ADEE-70465C065F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990600"/>
            <a:ext cx="782638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08933" name="Text Box 5">
            <a:extLst>
              <a:ext uri="{FF2B5EF4-FFF2-40B4-BE49-F238E27FC236}">
                <a16:creationId xmlns:a16="http://schemas.microsoft.com/office/drawing/2014/main" id="{BC8C4614-D39A-4BA5-A4CE-D0DA336833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1143000"/>
            <a:ext cx="1200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en-US" sz="3600" b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Note: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1">
            <a:extLst>
              <a:ext uri="{FF2B5EF4-FFF2-40B4-BE49-F238E27FC236}">
                <a16:creationId xmlns:a16="http://schemas.microsoft.com/office/drawing/2014/main" id="{F2191EAD-F2CA-45A3-A74F-FE36C235F94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TCP/IP Protocol Suite</a:t>
            </a:r>
          </a:p>
        </p:txBody>
      </p:sp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4C48FC9A-46A0-4046-B68C-5E1F7A259CB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8346B2B-E35F-4627-A528-A0EA43A84E2C}" type="slidenum">
              <a:rPr lang="en-US" altLang="en-US"/>
              <a:pPr/>
              <a:t>46</a:t>
            </a:fld>
            <a:endParaRPr lang="en-US" altLang="en-US"/>
          </a:p>
        </p:txBody>
      </p:sp>
      <p:sp>
        <p:nvSpPr>
          <p:cNvPr id="499714" name="Text Box 2">
            <a:extLst>
              <a:ext uri="{FF2B5EF4-FFF2-40B4-BE49-F238E27FC236}">
                <a16:creationId xmlns:a16="http://schemas.microsoft.com/office/drawing/2014/main" id="{8F449760-BE25-4A0E-A40B-ABAD8AD0D5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90488"/>
            <a:ext cx="5715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>
                <a:solidFill>
                  <a:srgbClr val="0000FF"/>
                </a:solidFill>
                <a:latin typeface="Times New Roman" panose="02020603050405020304" pitchFamily="18" charset="0"/>
              </a:rPr>
              <a:t>Figure 8.22</a:t>
            </a:r>
            <a:r>
              <a:rPr lang="en-US" altLang="en-US">
                <a:solidFill>
                  <a:schemeClr val="accent2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en-US" i="1">
                <a:latin typeface="Times New Roman" panose="02020603050405020304" pitchFamily="18" charset="0"/>
              </a:rPr>
              <a:t>Checksum concept</a:t>
            </a:r>
          </a:p>
        </p:txBody>
      </p:sp>
      <p:sp>
        <p:nvSpPr>
          <p:cNvPr id="499715" name="Rectangle 3">
            <a:extLst>
              <a:ext uri="{FF2B5EF4-FFF2-40B4-BE49-F238E27FC236}">
                <a16:creationId xmlns:a16="http://schemas.microsoft.com/office/drawing/2014/main" id="{F0EE82BC-DFF5-4001-B308-BBB063AF59F5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sp>
        <p:nvSpPr>
          <p:cNvPr id="499716" name="Rectangle 4">
            <a:extLst>
              <a:ext uri="{FF2B5EF4-FFF2-40B4-BE49-F238E27FC236}">
                <a16:creationId xmlns:a16="http://schemas.microsoft.com/office/drawing/2014/main" id="{32AAB97B-3687-4197-96CA-B8D6924E1086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sp>
        <p:nvSpPr>
          <p:cNvPr id="499717" name="Rectangle 5">
            <a:extLst>
              <a:ext uri="{FF2B5EF4-FFF2-40B4-BE49-F238E27FC236}">
                <a16:creationId xmlns:a16="http://schemas.microsoft.com/office/drawing/2014/main" id="{94EB3AFD-E735-43DE-9432-0A71600DA9EC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sp>
        <p:nvSpPr>
          <p:cNvPr id="499718" name="Rectangle 6">
            <a:extLst>
              <a:ext uri="{FF2B5EF4-FFF2-40B4-BE49-F238E27FC236}">
                <a16:creationId xmlns:a16="http://schemas.microsoft.com/office/drawing/2014/main" id="{C5360B3F-4A13-46A0-B4AB-CF9E835C4BBE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sp>
        <p:nvSpPr>
          <p:cNvPr id="499719" name="Rectangle 7">
            <a:extLst>
              <a:ext uri="{FF2B5EF4-FFF2-40B4-BE49-F238E27FC236}">
                <a16:creationId xmlns:a16="http://schemas.microsoft.com/office/drawing/2014/main" id="{ABB79E65-91BE-4935-B917-F7215749368B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sp>
        <p:nvSpPr>
          <p:cNvPr id="499720" name="Rectangle 8">
            <a:extLst>
              <a:ext uri="{FF2B5EF4-FFF2-40B4-BE49-F238E27FC236}">
                <a16:creationId xmlns:a16="http://schemas.microsoft.com/office/drawing/2014/main" id="{F94688E9-0404-44B5-A7E3-9DE2E3714D81}"/>
              </a:ext>
            </a:extLst>
          </p:cNvPr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sp>
        <p:nvSpPr>
          <p:cNvPr id="499721" name="Rectangle 9">
            <a:extLst>
              <a:ext uri="{FF2B5EF4-FFF2-40B4-BE49-F238E27FC236}">
                <a16:creationId xmlns:a16="http://schemas.microsoft.com/office/drawing/2014/main" id="{F72A64AA-18E7-4B88-A2CC-BDA1B6CF20BB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pic>
        <p:nvPicPr>
          <p:cNvPr id="499723" name="Picture 11">
            <a:extLst>
              <a:ext uri="{FF2B5EF4-FFF2-40B4-BE49-F238E27FC236}">
                <a16:creationId xmlns:a16="http://schemas.microsoft.com/office/drawing/2014/main" id="{DF2C1AF5-8E2F-45C1-BB6A-1748351B7C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176338"/>
            <a:ext cx="8610600" cy="4538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1">
            <a:extLst>
              <a:ext uri="{FF2B5EF4-FFF2-40B4-BE49-F238E27FC236}">
                <a16:creationId xmlns:a16="http://schemas.microsoft.com/office/drawing/2014/main" id="{B91BA0B4-8FEC-411E-B9A9-70FE0135B91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TCP/IP Protocol Suite</a:t>
            </a:r>
          </a:p>
        </p:txBody>
      </p:sp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AAEAE78A-DC2D-49DA-9032-5107A98B173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66DDFA-AE50-4D56-96F2-E5BE62F4EDDD}" type="slidenum">
              <a:rPr lang="en-US" altLang="en-US"/>
              <a:pPr/>
              <a:t>47</a:t>
            </a:fld>
            <a:endParaRPr lang="en-US" altLang="en-US"/>
          </a:p>
        </p:txBody>
      </p:sp>
      <p:sp>
        <p:nvSpPr>
          <p:cNvPr id="550914" name="Rectangle 2">
            <a:extLst>
              <a:ext uri="{FF2B5EF4-FFF2-40B4-BE49-F238E27FC236}">
                <a16:creationId xmlns:a16="http://schemas.microsoft.com/office/drawing/2014/main" id="{018FC21E-F217-48B7-86CD-937E9F59F3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113" y="1447800"/>
            <a:ext cx="8153400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en-US" sz="2400" i="1" dirty="0">
                <a:latin typeface="Times New Roman" panose="02020603050405020304" pitchFamily="18" charset="0"/>
              </a:rPr>
              <a:t>Figure 8.24 </a:t>
            </a:r>
            <a:r>
              <a:rPr lang="ro-RO" altLang="en-US" sz="2400" i="1" dirty="0">
                <a:latin typeface="Times New Roman" panose="02020603050405020304" pitchFamily="18" charset="0"/>
              </a:rPr>
              <a:t>arată un exemplu de calcul al sumei de control pentru antetul unui pachet IP fără opțiuni. Antetul este divizat în bloduri de </a:t>
            </a:r>
            <a:r>
              <a:rPr lang="en-US" altLang="en-US" sz="2400" i="1" dirty="0">
                <a:latin typeface="Times New Roman" panose="02020603050405020304" pitchFamily="18" charset="0"/>
              </a:rPr>
              <a:t>16-bit. </a:t>
            </a:r>
            <a:r>
              <a:rPr lang="ro-RO" altLang="en-US" sz="2400" i="1" dirty="0">
                <a:latin typeface="Times New Roman" panose="02020603050405020304" pitchFamily="18" charset="0"/>
              </a:rPr>
              <a:t>Toate blocurile sunt adunate modulo 2 si rezultatul este </a:t>
            </a:r>
            <a:r>
              <a:rPr lang="en-US" altLang="en-US" sz="2400" i="1" dirty="0">
                <a:latin typeface="Times New Roman" panose="02020603050405020304" pitchFamily="18" charset="0"/>
              </a:rPr>
              <a:t>complement</a:t>
            </a:r>
            <a:r>
              <a:rPr lang="ro-RO" altLang="en-US" sz="2400" i="1" dirty="0">
                <a:latin typeface="Times New Roman" panose="02020603050405020304" pitchFamily="18" charset="0"/>
              </a:rPr>
              <a:t>at</a:t>
            </a:r>
            <a:r>
              <a:rPr lang="en-US" altLang="en-US" sz="2400" i="1" dirty="0">
                <a:latin typeface="Times New Roman" panose="02020603050405020304" pitchFamily="18" charset="0"/>
              </a:rPr>
              <a:t>. </a:t>
            </a:r>
            <a:r>
              <a:rPr lang="ro-RO" altLang="en-US" sz="2400" i="1" dirty="0">
                <a:latin typeface="Times New Roman" panose="02020603050405020304" pitchFamily="18" charset="0"/>
              </a:rPr>
              <a:t>Valoarea obținută este </a:t>
            </a:r>
            <a:r>
              <a:rPr lang="en-US" altLang="en-US" sz="2400" i="1" dirty="0">
                <a:latin typeface="Times New Roman" panose="02020603050405020304" pitchFamily="18" charset="0"/>
              </a:rPr>
              <a:t>insert</a:t>
            </a:r>
            <a:r>
              <a:rPr lang="ro-RO" altLang="en-US" sz="2400" i="1" dirty="0">
                <a:latin typeface="Times New Roman" panose="02020603050405020304" pitchFamily="18" charset="0"/>
              </a:rPr>
              <a:t>ă</a:t>
            </a:r>
            <a:r>
              <a:rPr lang="en-US" altLang="en-US" sz="2400" i="1" dirty="0">
                <a:latin typeface="Times New Roman" panose="02020603050405020304" pitchFamily="18" charset="0"/>
              </a:rPr>
              <a:t> in </a:t>
            </a:r>
            <a:r>
              <a:rPr lang="ro-RO" altLang="en-US" sz="2400" i="1" dirty="0">
                <a:latin typeface="Times New Roman" panose="02020603050405020304" pitchFamily="18" charset="0"/>
              </a:rPr>
              <a:t>câmpul</a:t>
            </a:r>
            <a:r>
              <a:rPr lang="en-US" altLang="en-US" sz="2400" i="1" dirty="0">
                <a:latin typeface="Times New Roman" panose="02020603050405020304" pitchFamily="18" charset="0"/>
              </a:rPr>
              <a:t> checksum.</a:t>
            </a:r>
          </a:p>
        </p:txBody>
      </p:sp>
      <p:sp>
        <p:nvSpPr>
          <p:cNvPr id="550915" name="Text Box 3">
            <a:extLst>
              <a:ext uri="{FF2B5EF4-FFF2-40B4-BE49-F238E27FC236}">
                <a16:creationId xmlns:a16="http://schemas.microsoft.com/office/drawing/2014/main" id="{4D780B3B-4259-481D-8184-518468457A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381000"/>
            <a:ext cx="2209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400" i="1">
                <a:solidFill>
                  <a:schemeClr val="folHlink"/>
                </a:solidFill>
                <a:latin typeface="Algerian" panose="04020705040A02060702" pitchFamily="82" charset="0"/>
              </a:rPr>
              <a:t>Example</a:t>
            </a:r>
            <a:r>
              <a:rPr lang="en-US" altLang="en-US" sz="2800" i="1">
                <a:solidFill>
                  <a:schemeClr val="folHlink"/>
                </a:solidFill>
                <a:latin typeface="Algerian" panose="04020705040A02060702" pitchFamily="82" charset="0"/>
              </a:rPr>
              <a:t> 17</a:t>
            </a:r>
          </a:p>
        </p:txBody>
      </p:sp>
      <p:sp>
        <p:nvSpPr>
          <p:cNvPr id="550916" name="Rectangle 4">
            <a:extLst>
              <a:ext uri="{FF2B5EF4-FFF2-40B4-BE49-F238E27FC236}">
                <a16:creationId xmlns:a16="http://schemas.microsoft.com/office/drawing/2014/main" id="{BA386DD7-5837-4357-B00A-A34C4DEEDD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52400"/>
            <a:ext cx="609600" cy="1066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0917" name="Text Box 5">
            <a:extLst>
              <a:ext uri="{FF2B5EF4-FFF2-40B4-BE49-F238E27FC236}">
                <a16:creationId xmlns:a16="http://schemas.microsoft.com/office/drawing/2014/main" id="{42CA0F51-9B3A-41C2-AEE1-10840DF885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9600" y="3886200"/>
            <a:ext cx="2413000" cy="595313"/>
          </a:xfrm>
          <a:prstGeom prst="rect">
            <a:avLst/>
          </a:prstGeom>
          <a:noFill/>
          <a:ln w="762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>
                <a:solidFill>
                  <a:schemeClr val="hlink"/>
                </a:solidFill>
                <a:latin typeface="Times New Roman" panose="02020603050405020304" pitchFamily="18" charset="0"/>
              </a:rPr>
              <a:t>See Next Slide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1">
            <a:extLst>
              <a:ext uri="{FF2B5EF4-FFF2-40B4-BE49-F238E27FC236}">
                <a16:creationId xmlns:a16="http://schemas.microsoft.com/office/drawing/2014/main" id="{7873994E-66BE-4802-8B85-F1FAC5DF94B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TCP/IP Protocol Suite</a:t>
            </a:r>
          </a:p>
        </p:txBody>
      </p:sp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EC998F6D-B5A0-44D2-B115-7FCF48A74FD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6624F8-C6FE-432D-B873-103FC85D2F46}" type="slidenum">
              <a:rPr lang="en-US" altLang="en-US"/>
              <a:pPr/>
              <a:t>48</a:t>
            </a:fld>
            <a:endParaRPr lang="en-US" altLang="en-US"/>
          </a:p>
        </p:txBody>
      </p:sp>
      <p:sp>
        <p:nvSpPr>
          <p:cNvPr id="501762" name="Text Box 2">
            <a:extLst>
              <a:ext uri="{FF2B5EF4-FFF2-40B4-BE49-F238E27FC236}">
                <a16:creationId xmlns:a16="http://schemas.microsoft.com/office/drawing/2014/main" id="{FB6EFDB9-3BA7-49FA-8A9B-0232C672EF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90488"/>
            <a:ext cx="5715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>
                <a:solidFill>
                  <a:srgbClr val="0000FF"/>
                </a:solidFill>
                <a:latin typeface="Times New Roman" panose="02020603050405020304" pitchFamily="18" charset="0"/>
              </a:rPr>
              <a:t>Figure 8.24</a:t>
            </a:r>
            <a:r>
              <a:rPr lang="en-US" altLang="en-US">
                <a:solidFill>
                  <a:schemeClr val="accent2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en-US" i="1">
                <a:latin typeface="Times New Roman" panose="02020603050405020304" pitchFamily="18" charset="0"/>
              </a:rPr>
              <a:t>Example of checksum calculation in binary</a:t>
            </a:r>
          </a:p>
        </p:txBody>
      </p:sp>
      <p:sp>
        <p:nvSpPr>
          <p:cNvPr id="501763" name="Rectangle 3">
            <a:extLst>
              <a:ext uri="{FF2B5EF4-FFF2-40B4-BE49-F238E27FC236}">
                <a16:creationId xmlns:a16="http://schemas.microsoft.com/office/drawing/2014/main" id="{7EBB6F1B-8C55-4ACA-93A5-A3EDF57EF630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sp>
        <p:nvSpPr>
          <p:cNvPr id="501764" name="Rectangle 4">
            <a:extLst>
              <a:ext uri="{FF2B5EF4-FFF2-40B4-BE49-F238E27FC236}">
                <a16:creationId xmlns:a16="http://schemas.microsoft.com/office/drawing/2014/main" id="{9521ADDC-1549-4EF9-9ABC-FF3244410098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sp>
        <p:nvSpPr>
          <p:cNvPr id="501765" name="Rectangle 5">
            <a:extLst>
              <a:ext uri="{FF2B5EF4-FFF2-40B4-BE49-F238E27FC236}">
                <a16:creationId xmlns:a16="http://schemas.microsoft.com/office/drawing/2014/main" id="{F259E9C1-B237-4B57-8D66-027E62465C67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sp>
        <p:nvSpPr>
          <p:cNvPr id="501766" name="Rectangle 6">
            <a:extLst>
              <a:ext uri="{FF2B5EF4-FFF2-40B4-BE49-F238E27FC236}">
                <a16:creationId xmlns:a16="http://schemas.microsoft.com/office/drawing/2014/main" id="{3B6D5D8F-E4A6-4360-986C-3907665E56A3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sp>
        <p:nvSpPr>
          <p:cNvPr id="501767" name="Rectangle 7">
            <a:extLst>
              <a:ext uri="{FF2B5EF4-FFF2-40B4-BE49-F238E27FC236}">
                <a16:creationId xmlns:a16="http://schemas.microsoft.com/office/drawing/2014/main" id="{12CFC848-A37C-4C83-A17F-E799DAF2DEF3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sp>
        <p:nvSpPr>
          <p:cNvPr id="501768" name="Rectangle 8">
            <a:extLst>
              <a:ext uri="{FF2B5EF4-FFF2-40B4-BE49-F238E27FC236}">
                <a16:creationId xmlns:a16="http://schemas.microsoft.com/office/drawing/2014/main" id="{AA724DB9-A740-4942-AAAD-95B83C9EB0C7}"/>
              </a:ext>
            </a:extLst>
          </p:cNvPr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sp>
        <p:nvSpPr>
          <p:cNvPr id="501769" name="Rectangle 9">
            <a:extLst>
              <a:ext uri="{FF2B5EF4-FFF2-40B4-BE49-F238E27FC236}">
                <a16:creationId xmlns:a16="http://schemas.microsoft.com/office/drawing/2014/main" id="{E4EEF12E-224E-4770-A59D-5DA55B358651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pic>
        <p:nvPicPr>
          <p:cNvPr id="501770" name="Picture 10">
            <a:extLst>
              <a:ext uri="{FF2B5EF4-FFF2-40B4-BE49-F238E27FC236}">
                <a16:creationId xmlns:a16="http://schemas.microsoft.com/office/drawing/2014/main" id="{DE0834EE-C12B-4ED4-88B1-37A1E53320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368425"/>
            <a:ext cx="4405313" cy="4422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1">
            <a:extLst>
              <a:ext uri="{FF2B5EF4-FFF2-40B4-BE49-F238E27FC236}">
                <a16:creationId xmlns:a16="http://schemas.microsoft.com/office/drawing/2014/main" id="{6863E7C0-AB27-4D29-8660-6F3BB176B2D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TCP/IP Protocol Suite</a:t>
            </a:r>
          </a:p>
        </p:txBody>
      </p:sp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3347DD98-172F-4B85-BB0F-BD37B03C96E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1C3A0DB-9C4F-4B5D-9304-7B463AC137BC}" type="slidenum">
              <a:rPr lang="en-US" altLang="en-US"/>
              <a:pPr/>
              <a:t>49</a:t>
            </a:fld>
            <a:endParaRPr lang="en-US" altLang="en-US"/>
          </a:p>
        </p:txBody>
      </p:sp>
      <p:sp>
        <p:nvSpPr>
          <p:cNvPr id="558082" name="Rectangle 2">
            <a:extLst>
              <a:ext uri="{FF2B5EF4-FFF2-40B4-BE49-F238E27FC236}">
                <a16:creationId xmlns:a16="http://schemas.microsoft.com/office/drawing/2014/main" id="{3BBD91D0-01D8-4C9A-B3AB-824BC4D46A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113" y="1447800"/>
            <a:ext cx="8153400" cy="36009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ro-RO" altLang="en-US" sz="2400" i="1" dirty="0">
                <a:latin typeface="Times New Roman" panose="02020603050405020304" pitchFamily="18" charset="0"/>
              </a:rPr>
              <a:t>Același exemplu calculat în </a:t>
            </a:r>
            <a:r>
              <a:rPr lang="en-US" altLang="en-US" sz="2400" i="1" dirty="0">
                <a:latin typeface="Times New Roman" panose="02020603050405020304" pitchFamily="18" charset="0"/>
              </a:rPr>
              <a:t>hexadecimal. </a:t>
            </a:r>
            <a:r>
              <a:rPr lang="ro-RO" altLang="en-US" sz="2400" i="1" dirty="0">
                <a:latin typeface="Times New Roman" panose="02020603050405020304" pitchFamily="18" charset="0"/>
              </a:rPr>
              <a:t>Fiecare rând are 4 cifre hexa</a:t>
            </a:r>
            <a:r>
              <a:rPr lang="en-US" altLang="en-US" sz="2400" i="1" dirty="0">
                <a:latin typeface="Times New Roman" panose="02020603050405020304" pitchFamily="18" charset="0"/>
              </a:rPr>
              <a:t>. We calculate the sum first. </a:t>
            </a:r>
            <a:r>
              <a:rPr lang="ro-RO" altLang="en-US" sz="2400" i="1" dirty="0">
                <a:latin typeface="Times New Roman" panose="02020603050405020304" pitchFamily="18" charset="0"/>
              </a:rPr>
              <a:t>De reținut că dacă prin insumare rezultă mai mult decât o cifră hexazecimală</a:t>
            </a:r>
            <a:r>
              <a:rPr lang="en-US" altLang="en-US" sz="2400" i="1" dirty="0">
                <a:latin typeface="Times New Roman" panose="02020603050405020304" pitchFamily="18" charset="0"/>
              </a:rPr>
              <a:t>, </a:t>
            </a:r>
            <a:r>
              <a:rPr lang="ro-RO" altLang="en-US" sz="2400" i="1" dirty="0">
                <a:latin typeface="Times New Roman" panose="02020603050405020304" pitchFamily="18" charset="0"/>
              </a:rPr>
              <a:t>cifra din dreapta</a:t>
            </a:r>
            <a:r>
              <a:rPr lang="en-US" altLang="en-US" sz="2400" i="1" dirty="0">
                <a:latin typeface="Times New Roman" panose="02020603050405020304" pitchFamily="18" charset="0"/>
              </a:rPr>
              <a:t> </a:t>
            </a:r>
            <a:r>
              <a:rPr lang="ro-RO" altLang="en-US" sz="2400" i="1" dirty="0">
                <a:latin typeface="Times New Roman" panose="02020603050405020304" pitchFamily="18" charset="0"/>
              </a:rPr>
              <a:t>devine cifra din coloana curentă, iar restul este  transportat la următoarea</a:t>
            </a:r>
            <a:r>
              <a:rPr lang="en-US" altLang="en-US" sz="2400" i="1" dirty="0">
                <a:latin typeface="Times New Roman" panose="02020603050405020304" pitchFamily="18" charset="0"/>
              </a:rPr>
              <a:t> col</a:t>
            </a:r>
            <a:r>
              <a:rPr lang="ro-RO" altLang="en-US" sz="2400" i="1" dirty="0">
                <a:latin typeface="Times New Roman" panose="02020603050405020304" pitchFamily="18" charset="0"/>
              </a:rPr>
              <a:t>oană</a:t>
            </a:r>
            <a:r>
              <a:rPr lang="en-US" altLang="en-US" sz="2400" i="1" dirty="0">
                <a:latin typeface="Times New Roman" panose="02020603050405020304" pitchFamily="18" charset="0"/>
              </a:rPr>
              <a:t>. </a:t>
            </a:r>
            <a:r>
              <a:rPr lang="ro-RO" altLang="en-US" sz="2400" i="1" dirty="0">
                <a:latin typeface="Times New Roman" panose="02020603050405020304" pitchFamily="18" charset="0"/>
              </a:rPr>
              <a:t>Din suma rezultată</a:t>
            </a:r>
            <a:r>
              <a:rPr lang="en-US" altLang="en-US" sz="2400" i="1" dirty="0">
                <a:latin typeface="Times New Roman" panose="02020603050405020304" pitchFamily="18" charset="0"/>
              </a:rPr>
              <a:t>, </a:t>
            </a:r>
            <a:r>
              <a:rPr lang="ro-RO" altLang="en-US" sz="2400" i="1" dirty="0">
                <a:latin typeface="Times New Roman" panose="02020603050405020304" pitchFamily="18" charset="0"/>
              </a:rPr>
              <a:t>se face complementul fată de 16 spre a găsi </a:t>
            </a:r>
            <a:r>
              <a:rPr lang="en-US" altLang="en-US" sz="2400" i="1" dirty="0">
                <a:latin typeface="Times New Roman" panose="02020603050405020304" pitchFamily="18" charset="0"/>
              </a:rPr>
              <a:t>checksum. </a:t>
            </a:r>
            <a:endParaRPr lang="ro-RO" altLang="en-US" sz="2400" i="1" dirty="0">
              <a:latin typeface="Times New Roman" panose="02020603050405020304" pitchFamily="18" charset="0"/>
            </a:endParaRPr>
          </a:p>
          <a:p>
            <a:pPr algn="just">
              <a:spcBef>
                <a:spcPct val="50000"/>
              </a:spcBef>
            </a:pPr>
            <a:r>
              <a:rPr lang="ro-RO" altLang="en-US" sz="2400" b="0" i="1" dirty="0">
                <a:latin typeface="Times New Roman" panose="02020603050405020304" pitchFamily="18" charset="0"/>
              </a:rPr>
              <a:t>Ca exemplu, </a:t>
            </a:r>
            <a:r>
              <a:rPr lang="en-US" altLang="en-US" sz="2400" b="0" i="1" dirty="0">
                <a:latin typeface="Times New Roman" panose="02020603050405020304" pitchFamily="18" charset="0"/>
              </a:rPr>
              <a:t>complement</a:t>
            </a:r>
            <a:r>
              <a:rPr lang="ro-RO" altLang="en-US" sz="2400" b="0" i="1" dirty="0">
                <a:latin typeface="Times New Roman" panose="02020603050405020304" pitchFamily="18" charset="0"/>
              </a:rPr>
              <a:t>ul</a:t>
            </a:r>
            <a:r>
              <a:rPr lang="en-US" altLang="en-US" sz="2400" b="0" i="1" dirty="0">
                <a:latin typeface="Times New Roman" panose="02020603050405020304" pitchFamily="18" charset="0"/>
              </a:rPr>
              <a:t> </a:t>
            </a:r>
            <a:r>
              <a:rPr lang="ro-RO" altLang="en-US" sz="2400" b="0" i="1" dirty="0">
                <a:latin typeface="Times New Roman" panose="02020603050405020304" pitchFamily="18" charset="0"/>
              </a:rPr>
              <a:t>lui</a:t>
            </a:r>
            <a:r>
              <a:rPr lang="en-US" altLang="en-US" sz="2400" b="0" i="1" dirty="0">
                <a:latin typeface="Times New Roman" panose="02020603050405020304" pitchFamily="18" charset="0"/>
              </a:rPr>
              <a:t> E (14) </a:t>
            </a:r>
            <a:r>
              <a:rPr lang="ro-RO" altLang="en-US" sz="2400" b="0" i="1" dirty="0">
                <a:latin typeface="Times New Roman" panose="02020603050405020304" pitchFamily="18" charset="0"/>
              </a:rPr>
              <a:t>este</a:t>
            </a:r>
            <a:r>
              <a:rPr lang="en-US" altLang="en-US" sz="2400" b="0" i="1" dirty="0">
                <a:latin typeface="Times New Roman" panose="02020603050405020304" pitchFamily="18" charset="0"/>
              </a:rPr>
              <a:t> 1 </a:t>
            </a:r>
            <a:r>
              <a:rPr lang="ro-RO" altLang="en-US" sz="2400" b="0" i="1" dirty="0">
                <a:latin typeface="Times New Roman" panose="02020603050405020304" pitchFamily="18" charset="0"/>
              </a:rPr>
              <a:t>și </a:t>
            </a:r>
            <a:r>
              <a:rPr lang="en-US" altLang="en-US" sz="2400" b="0" i="1" dirty="0">
                <a:latin typeface="Times New Roman" panose="02020603050405020304" pitchFamily="18" charset="0"/>
              </a:rPr>
              <a:t>complement</a:t>
            </a:r>
            <a:r>
              <a:rPr lang="ro-RO" altLang="en-US" sz="2400" b="0" i="1" dirty="0">
                <a:latin typeface="Times New Roman" panose="02020603050405020304" pitchFamily="18" charset="0"/>
              </a:rPr>
              <a:t>ul</a:t>
            </a:r>
            <a:r>
              <a:rPr lang="en-US" altLang="en-US" sz="2400" b="0" i="1" dirty="0">
                <a:latin typeface="Times New Roman" panose="02020603050405020304" pitchFamily="18" charset="0"/>
              </a:rPr>
              <a:t> </a:t>
            </a:r>
            <a:r>
              <a:rPr lang="ro-RO" altLang="en-US" sz="2400" b="0" i="1" dirty="0">
                <a:latin typeface="Times New Roman" panose="02020603050405020304" pitchFamily="18" charset="0"/>
              </a:rPr>
              <a:t>lui</a:t>
            </a:r>
            <a:r>
              <a:rPr lang="en-US" altLang="en-US" sz="2400" b="0" i="1" dirty="0">
                <a:latin typeface="Times New Roman" panose="02020603050405020304" pitchFamily="18" charset="0"/>
              </a:rPr>
              <a:t> 4 </a:t>
            </a:r>
            <a:r>
              <a:rPr lang="ro-RO" altLang="en-US" sz="2400" b="0" i="1" dirty="0">
                <a:latin typeface="Times New Roman" panose="02020603050405020304" pitchFamily="18" charset="0"/>
              </a:rPr>
              <a:t>este</a:t>
            </a:r>
            <a:r>
              <a:rPr lang="en-US" altLang="en-US" sz="2400" b="0" i="1" dirty="0">
                <a:latin typeface="Times New Roman" panose="02020603050405020304" pitchFamily="18" charset="0"/>
              </a:rPr>
              <a:t> B (11). Figure 8.25 </a:t>
            </a:r>
            <a:r>
              <a:rPr lang="ro-RO" altLang="en-US" sz="2400" b="0" i="1" dirty="0">
                <a:latin typeface="Times New Roman" panose="02020603050405020304" pitchFamily="18" charset="0"/>
              </a:rPr>
              <a:t>arată astfel de </a:t>
            </a:r>
            <a:r>
              <a:rPr lang="en-US" altLang="en-US" sz="2400" b="0" i="1" dirty="0" err="1">
                <a:latin typeface="Times New Roman" panose="02020603050405020304" pitchFamily="18" charset="0"/>
              </a:rPr>
              <a:t>calcul</a:t>
            </a:r>
            <a:r>
              <a:rPr lang="ro-RO" altLang="en-US" sz="2400" b="0" i="1" dirty="0">
                <a:latin typeface="Times New Roman" panose="02020603050405020304" pitchFamily="18" charset="0"/>
              </a:rPr>
              <a:t>e</a:t>
            </a:r>
            <a:r>
              <a:rPr lang="en-US" altLang="en-US" sz="2400" b="0" i="1" dirty="0">
                <a:latin typeface="Times New Roman" panose="02020603050405020304" pitchFamily="18" charset="0"/>
              </a:rPr>
              <a:t>. </a:t>
            </a:r>
            <a:r>
              <a:rPr lang="ro-RO" altLang="en-US" sz="2400" b="0" i="1" dirty="0">
                <a:latin typeface="Times New Roman" panose="02020603050405020304" pitchFamily="18" charset="0"/>
              </a:rPr>
              <a:t>De observat că </a:t>
            </a:r>
            <a:r>
              <a:rPr lang="en-US" altLang="en-US" sz="2400" b="0" i="1" dirty="0">
                <a:latin typeface="Times New Roman" panose="02020603050405020304" pitchFamily="18" charset="0"/>
              </a:rPr>
              <a:t>re</a:t>
            </a:r>
            <a:r>
              <a:rPr lang="ro-RO" altLang="en-US" sz="2400" b="0" i="1" dirty="0">
                <a:latin typeface="Times New Roman" panose="02020603050405020304" pitchFamily="18" charset="0"/>
              </a:rPr>
              <a:t>zultatul</a:t>
            </a:r>
            <a:r>
              <a:rPr lang="en-US" altLang="en-US" sz="2400" b="0" i="1" dirty="0">
                <a:latin typeface="Times New Roman" panose="02020603050405020304" pitchFamily="18" charset="0"/>
              </a:rPr>
              <a:t> (8BB1) </a:t>
            </a:r>
            <a:r>
              <a:rPr lang="ro-RO" altLang="en-US" sz="2400" b="0" i="1" dirty="0">
                <a:latin typeface="Times New Roman" panose="02020603050405020304" pitchFamily="18" charset="0"/>
              </a:rPr>
              <a:t>este exact același ca</a:t>
            </a:r>
            <a:r>
              <a:rPr lang="en-US" altLang="en-US" sz="2400" b="0" i="1" dirty="0">
                <a:latin typeface="Times New Roman" panose="02020603050405020304" pitchFamily="18" charset="0"/>
              </a:rPr>
              <a:t> in Example 17.</a:t>
            </a:r>
          </a:p>
        </p:txBody>
      </p:sp>
      <p:sp>
        <p:nvSpPr>
          <p:cNvPr id="558083" name="Text Box 3">
            <a:extLst>
              <a:ext uri="{FF2B5EF4-FFF2-40B4-BE49-F238E27FC236}">
                <a16:creationId xmlns:a16="http://schemas.microsoft.com/office/drawing/2014/main" id="{92584729-52A9-4EF5-A1DC-FD236FEB38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381000"/>
            <a:ext cx="2209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400" i="1">
                <a:solidFill>
                  <a:schemeClr val="folHlink"/>
                </a:solidFill>
                <a:latin typeface="Algerian" panose="04020705040A02060702" pitchFamily="82" charset="0"/>
              </a:rPr>
              <a:t>Example</a:t>
            </a:r>
            <a:r>
              <a:rPr lang="en-US" altLang="en-US" sz="2800" i="1">
                <a:solidFill>
                  <a:schemeClr val="folHlink"/>
                </a:solidFill>
                <a:latin typeface="Algerian" panose="04020705040A02060702" pitchFamily="82" charset="0"/>
              </a:rPr>
              <a:t> 18</a:t>
            </a:r>
          </a:p>
        </p:txBody>
      </p:sp>
      <p:sp>
        <p:nvSpPr>
          <p:cNvPr id="558084" name="Rectangle 4">
            <a:extLst>
              <a:ext uri="{FF2B5EF4-FFF2-40B4-BE49-F238E27FC236}">
                <a16:creationId xmlns:a16="http://schemas.microsoft.com/office/drawing/2014/main" id="{F01F8B2E-BDE9-44EE-8A1C-3931D8D198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52400"/>
            <a:ext cx="609600" cy="1066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8085" name="Text Box 5">
            <a:extLst>
              <a:ext uri="{FF2B5EF4-FFF2-40B4-BE49-F238E27FC236}">
                <a16:creationId xmlns:a16="http://schemas.microsoft.com/office/drawing/2014/main" id="{0EECE577-A31D-4CA1-9F22-6001A53AD7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9600" y="5805488"/>
            <a:ext cx="2413000" cy="595312"/>
          </a:xfrm>
          <a:prstGeom prst="rect">
            <a:avLst/>
          </a:prstGeom>
          <a:noFill/>
          <a:ln w="762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>
                <a:solidFill>
                  <a:schemeClr val="hlink"/>
                </a:solidFill>
                <a:latin typeface="Times New Roman" panose="02020603050405020304" pitchFamily="18" charset="0"/>
              </a:rPr>
              <a:t>See Next Slide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1">
            <a:extLst>
              <a:ext uri="{FF2B5EF4-FFF2-40B4-BE49-F238E27FC236}">
                <a16:creationId xmlns:a16="http://schemas.microsoft.com/office/drawing/2014/main" id="{34461C0C-EEAE-4A61-9649-4E46C2A8AE6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TCP/IP Protocol Suite</a:t>
            </a:r>
          </a:p>
        </p:txBody>
      </p:sp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10393ED2-475D-40B8-9984-36E42C0A990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D51DC-AC90-4F93-A94A-2B826B877E21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480258" name="Text Box 2">
            <a:extLst>
              <a:ext uri="{FF2B5EF4-FFF2-40B4-BE49-F238E27FC236}">
                <a16:creationId xmlns:a16="http://schemas.microsoft.com/office/drawing/2014/main" id="{A78980BA-7BEC-40A5-B2C6-566625C8F7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90488"/>
            <a:ext cx="5715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dirty="0">
                <a:solidFill>
                  <a:srgbClr val="0000FF"/>
                </a:solidFill>
                <a:latin typeface="Times New Roman" panose="02020603050405020304" pitchFamily="18" charset="0"/>
              </a:rPr>
              <a:t>Figure 8.3</a:t>
            </a:r>
            <a:r>
              <a:rPr lang="en-US" altLang="en-US" dirty="0">
                <a:solidFill>
                  <a:schemeClr val="accent2"/>
                </a:solidFill>
                <a:latin typeface="Times New Roman" panose="02020603050405020304" pitchFamily="18" charset="0"/>
              </a:rPr>
              <a:t>    </a:t>
            </a:r>
            <a:r>
              <a:rPr lang="ro-RO" altLang="en-US" i="1" dirty="0">
                <a:latin typeface="Times New Roman" panose="02020603050405020304" pitchFamily="18" charset="0"/>
              </a:rPr>
              <a:t>Tipuri de servicii sau</a:t>
            </a:r>
            <a:r>
              <a:rPr lang="en-US" altLang="en-US" i="1" dirty="0">
                <a:latin typeface="Times New Roman" panose="02020603050405020304" pitchFamily="18" charset="0"/>
              </a:rPr>
              <a:t> </a:t>
            </a:r>
            <a:r>
              <a:rPr lang="ro-RO" altLang="en-US" i="1" dirty="0">
                <a:latin typeface="Times New Roman" panose="02020603050405020304" pitchFamily="18" charset="0"/>
              </a:rPr>
              <a:t>servicii diferențiate</a:t>
            </a:r>
            <a:endParaRPr lang="en-US" altLang="en-US" i="1" dirty="0">
              <a:latin typeface="Times New Roman" panose="02020603050405020304" pitchFamily="18" charset="0"/>
            </a:endParaRPr>
          </a:p>
        </p:txBody>
      </p:sp>
      <p:sp>
        <p:nvSpPr>
          <p:cNvPr id="480259" name="Rectangle 3">
            <a:extLst>
              <a:ext uri="{FF2B5EF4-FFF2-40B4-BE49-F238E27FC236}">
                <a16:creationId xmlns:a16="http://schemas.microsoft.com/office/drawing/2014/main" id="{CD107247-7148-43AD-BFB6-444EABA9A0AF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sp>
        <p:nvSpPr>
          <p:cNvPr id="480260" name="Rectangle 4">
            <a:extLst>
              <a:ext uri="{FF2B5EF4-FFF2-40B4-BE49-F238E27FC236}">
                <a16:creationId xmlns:a16="http://schemas.microsoft.com/office/drawing/2014/main" id="{B13792AB-524C-4D5B-99FD-9D5BD4F21156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sp>
        <p:nvSpPr>
          <p:cNvPr id="480261" name="Rectangle 5">
            <a:extLst>
              <a:ext uri="{FF2B5EF4-FFF2-40B4-BE49-F238E27FC236}">
                <a16:creationId xmlns:a16="http://schemas.microsoft.com/office/drawing/2014/main" id="{12DFA8CF-225A-483A-B01B-092E85D0E9FC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sp>
        <p:nvSpPr>
          <p:cNvPr id="480262" name="Rectangle 6">
            <a:extLst>
              <a:ext uri="{FF2B5EF4-FFF2-40B4-BE49-F238E27FC236}">
                <a16:creationId xmlns:a16="http://schemas.microsoft.com/office/drawing/2014/main" id="{C36949F8-D521-4713-A282-F854B9256019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sp>
        <p:nvSpPr>
          <p:cNvPr id="480263" name="Rectangle 7">
            <a:extLst>
              <a:ext uri="{FF2B5EF4-FFF2-40B4-BE49-F238E27FC236}">
                <a16:creationId xmlns:a16="http://schemas.microsoft.com/office/drawing/2014/main" id="{E79F8DC1-01BA-43C6-BBA6-E40A7B9EA9BE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sp>
        <p:nvSpPr>
          <p:cNvPr id="480264" name="Rectangle 8">
            <a:extLst>
              <a:ext uri="{FF2B5EF4-FFF2-40B4-BE49-F238E27FC236}">
                <a16:creationId xmlns:a16="http://schemas.microsoft.com/office/drawing/2014/main" id="{9246AA4A-E9BC-4896-80D4-2C743D002BC2}"/>
              </a:ext>
            </a:extLst>
          </p:cNvPr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sp>
        <p:nvSpPr>
          <p:cNvPr id="480265" name="Rectangle 9">
            <a:extLst>
              <a:ext uri="{FF2B5EF4-FFF2-40B4-BE49-F238E27FC236}">
                <a16:creationId xmlns:a16="http://schemas.microsoft.com/office/drawing/2014/main" id="{0EF14DE5-64A7-4C5A-8B92-61E8C9A34096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pic>
        <p:nvPicPr>
          <p:cNvPr id="480266" name="Picture 10">
            <a:extLst>
              <a:ext uri="{FF2B5EF4-FFF2-40B4-BE49-F238E27FC236}">
                <a16:creationId xmlns:a16="http://schemas.microsoft.com/office/drawing/2014/main" id="{A517338A-BE71-4941-B0B6-5BDAF00031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913" y="1004888"/>
            <a:ext cx="6907213" cy="3933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Rectangle 2">
            <a:extLst>
              <a:ext uri="{FF2B5EF4-FFF2-40B4-BE49-F238E27FC236}">
                <a16:creationId xmlns:a16="http://schemas.microsoft.com/office/drawing/2014/main" id="{E35BE187-B66A-4E81-AB0F-F8696F4CBF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1200" y="5360927"/>
            <a:ext cx="7693025" cy="400110"/>
          </a:xfrm>
          <a:prstGeom prst="rect">
            <a:avLst/>
          </a:prstGeom>
          <a:solidFill>
            <a:schemeClr val="bg1"/>
          </a:solidFill>
          <a:ln w="57150">
            <a:solidFill>
              <a:srgbClr val="FF00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eaLnBrk="1" hangingPunct="1">
              <a:spcBef>
                <a:spcPts val="1200"/>
              </a:spcBef>
              <a:spcAft>
                <a:spcPts val="1000"/>
              </a:spcAft>
            </a:pPr>
            <a:r>
              <a:rPr lang="ro-RO" altLang="en-US" sz="2000" i="1" dirty="0">
                <a:latin typeface="Times New Roman" panose="02020603050405020304" pitchFamily="18" charset="0"/>
              </a:rPr>
              <a:t>Subcâmpul precedență a fost proiectat</a:t>
            </a:r>
            <a:r>
              <a:rPr lang="en-US" altLang="en-US" sz="2000" i="1" dirty="0">
                <a:latin typeface="Times New Roman" panose="02020603050405020304" pitchFamily="18" charset="0"/>
              </a:rPr>
              <a:t>, </a:t>
            </a:r>
            <a:r>
              <a:rPr lang="ro-RO" altLang="en-US" sz="2000" i="1" dirty="0">
                <a:latin typeface="Times New Roman" panose="02020603050405020304" pitchFamily="18" charset="0"/>
              </a:rPr>
              <a:t>dar nicioată  folosit î</a:t>
            </a:r>
            <a:r>
              <a:rPr lang="en-US" altLang="en-US" sz="2000" i="1" dirty="0">
                <a:latin typeface="Times New Roman" panose="02020603050405020304" pitchFamily="18" charset="0"/>
              </a:rPr>
              <a:t>n </a:t>
            </a:r>
            <a:r>
              <a:rPr lang="ro-RO" altLang="en-US" sz="2000" i="1" dirty="0">
                <a:latin typeface="Times New Roman" panose="02020603050405020304" pitchFamily="18" charset="0"/>
              </a:rPr>
              <a:t>IPv</a:t>
            </a:r>
            <a:r>
              <a:rPr lang="en-US" altLang="en-US" sz="2000" i="1" dirty="0">
                <a:latin typeface="Times New Roman" panose="02020603050405020304" pitchFamily="18" charset="0"/>
              </a:rPr>
              <a:t>4.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1">
            <a:extLst>
              <a:ext uri="{FF2B5EF4-FFF2-40B4-BE49-F238E27FC236}">
                <a16:creationId xmlns:a16="http://schemas.microsoft.com/office/drawing/2014/main" id="{207C4A35-6831-4C91-9E4D-1EAD9DB8A02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TCP/IP Protocol Suite</a:t>
            </a:r>
          </a:p>
        </p:txBody>
      </p:sp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6272DA8C-409D-490D-A755-D44E535BD6D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E83BDC6-25AE-421B-8871-25D9ACD84156}" type="slidenum">
              <a:rPr lang="en-US" altLang="en-US"/>
              <a:pPr/>
              <a:t>50</a:t>
            </a:fld>
            <a:endParaRPr lang="en-US" altLang="en-US"/>
          </a:p>
        </p:txBody>
      </p:sp>
      <p:sp>
        <p:nvSpPr>
          <p:cNvPr id="502786" name="Text Box 2">
            <a:extLst>
              <a:ext uri="{FF2B5EF4-FFF2-40B4-BE49-F238E27FC236}">
                <a16:creationId xmlns:a16="http://schemas.microsoft.com/office/drawing/2014/main" id="{1097EE6F-035E-4AD8-98ED-C6960C4D4C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90488"/>
            <a:ext cx="6858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>
                <a:solidFill>
                  <a:srgbClr val="0000FF"/>
                </a:solidFill>
                <a:latin typeface="Times New Roman" panose="02020603050405020304" pitchFamily="18" charset="0"/>
              </a:rPr>
              <a:t>Figure 8.25</a:t>
            </a:r>
            <a:r>
              <a:rPr lang="en-US" altLang="en-US">
                <a:solidFill>
                  <a:schemeClr val="accent2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en-US" i="1">
                <a:latin typeface="Times New Roman" panose="02020603050405020304" pitchFamily="18" charset="0"/>
              </a:rPr>
              <a:t>Example of checksum calculation in hexadecimal</a:t>
            </a:r>
          </a:p>
        </p:txBody>
      </p:sp>
      <p:sp>
        <p:nvSpPr>
          <p:cNvPr id="502787" name="Rectangle 3">
            <a:extLst>
              <a:ext uri="{FF2B5EF4-FFF2-40B4-BE49-F238E27FC236}">
                <a16:creationId xmlns:a16="http://schemas.microsoft.com/office/drawing/2014/main" id="{5F75EBFC-2A43-4F27-987A-BD522C73DDF0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sp>
        <p:nvSpPr>
          <p:cNvPr id="502788" name="Rectangle 4">
            <a:extLst>
              <a:ext uri="{FF2B5EF4-FFF2-40B4-BE49-F238E27FC236}">
                <a16:creationId xmlns:a16="http://schemas.microsoft.com/office/drawing/2014/main" id="{2408F5DB-28B5-4608-8E12-D1168CAF97F5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sp>
        <p:nvSpPr>
          <p:cNvPr id="502789" name="Rectangle 5">
            <a:extLst>
              <a:ext uri="{FF2B5EF4-FFF2-40B4-BE49-F238E27FC236}">
                <a16:creationId xmlns:a16="http://schemas.microsoft.com/office/drawing/2014/main" id="{C1CAD800-DBC1-4DA8-9140-D8048B5A542D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sp>
        <p:nvSpPr>
          <p:cNvPr id="502790" name="Rectangle 6">
            <a:extLst>
              <a:ext uri="{FF2B5EF4-FFF2-40B4-BE49-F238E27FC236}">
                <a16:creationId xmlns:a16="http://schemas.microsoft.com/office/drawing/2014/main" id="{0AADF96B-3DED-4E7E-9CCC-1BC66338B4DA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sp>
        <p:nvSpPr>
          <p:cNvPr id="502791" name="Rectangle 7">
            <a:extLst>
              <a:ext uri="{FF2B5EF4-FFF2-40B4-BE49-F238E27FC236}">
                <a16:creationId xmlns:a16="http://schemas.microsoft.com/office/drawing/2014/main" id="{D4342026-7B13-4FAA-91BD-E40F43656EF3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sp>
        <p:nvSpPr>
          <p:cNvPr id="502792" name="Rectangle 8">
            <a:extLst>
              <a:ext uri="{FF2B5EF4-FFF2-40B4-BE49-F238E27FC236}">
                <a16:creationId xmlns:a16="http://schemas.microsoft.com/office/drawing/2014/main" id="{DBF80D3D-0E86-4B6C-9802-4703CB058B54}"/>
              </a:ext>
            </a:extLst>
          </p:cNvPr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sp>
        <p:nvSpPr>
          <p:cNvPr id="502793" name="Rectangle 9">
            <a:extLst>
              <a:ext uri="{FF2B5EF4-FFF2-40B4-BE49-F238E27FC236}">
                <a16:creationId xmlns:a16="http://schemas.microsoft.com/office/drawing/2014/main" id="{5D5CA503-AA90-4F4C-869E-DAA2A36F3009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pic>
        <p:nvPicPr>
          <p:cNvPr id="502794" name="Picture 10">
            <a:extLst>
              <a:ext uri="{FF2B5EF4-FFF2-40B4-BE49-F238E27FC236}">
                <a16:creationId xmlns:a16="http://schemas.microsoft.com/office/drawing/2014/main" id="{EB127427-A204-4A92-AF05-1DAE8C4DD6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5488" y="1412875"/>
            <a:ext cx="4405312" cy="437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rotWithShape="0">
          <a:gsLst>
            <a:gs pos="0">
              <a:schemeClr val="bg1"/>
            </a:gs>
            <a:gs pos="100000">
              <a:srgbClr val="3366FF"/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1">
            <a:extLst>
              <a:ext uri="{FF2B5EF4-FFF2-40B4-BE49-F238E27FC236}">
                <a16:creationId xmlns:a16="http://schemas.microsoft.com/office/drawing/2014/main" id="{04A51C06-B38D-413E-97B2-B428D3AD398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TCP/IP Protocol Suite</a:t>
            </a:r>
          </a:p>
        </p:txBody>
      </p:sp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EB309879-B875-4DB3-AC87-E2FD8BCA799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4073CF3-5CA8-448F-82D6-A08F94BF622E}" type="slidenum">
              <a:rPr lang="en-US" altLang="en-US"/>
              <a:pPr/>
              <a:t>51</a:t>
            </a:fld>
            <a:endParaRPr lang="en-US" altLang="en-US"/>
          </a:p>
        </p:txBody>
      </p:sp>
      <p:sp>
        <p:nvSpPr>
          <p:cNvPr id="509954" name="Rectangle 2">
            <a:extLst>
              <a:ext uri="{FF2B5EF4-FFF2-40B4-BE49-F238E27FC236}">
                <a16:creationId xmlns:a16="http://schemas.microsoft.com/office/drawing/2014/main" id="{B4AFD0D6-74AA-4BA7-8D93-E9AE9327E1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195513"/>
            <a:ext cx="7543800" cy="1797050"/>
          </a:xfrm>
          <a:prstGeom prst="rect">
            <a:avLst/>
          </a:prstGeom>
          <a:solidFill>
            <a:schemeClr val="bg1"/>
          </a:solidFill>
          <a:ln w="57150">
            <a:solidFill>
              <a:srgbClr val="FF00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ts val="1200"/>
              </a:spcBef>
              <a:spcAft>
                <a:spcPts val="1000"/>
              </a:spcAft>
            </a:pPr>
            <a:r>
              <a:rPr lang="en-US" altLang="en-US" sz="3600" i="1">
                <a:latin typeface="Times New Roman" panose="02020603050405020304" pitchFamily="18" charset="0"/>
              </a:rPr>
              <a:t>Check </a:t>
            </a:r>
            <a:r>
              <a:rPr lang="en-US" altLang="en-US" sz="3600" i="1">
                <a:solidFill>
                  <a:schemeClr val="folHlink"/>
                </a:solidFill>
                <a:latin typeface="Times New Roman" panose="02020603050405020304" pitchFamily="18" charset="0"/>
              </a:rPr>
              <a:t>Appendix C</a:t>
            </a:r>
            <a:r>
              <a:rPr lang="en-US" altLang="en-US" sz="3600" i="1">
                <a:latin typeface="Times New Roman" panose="02020603050405020304" pitchFamily="18" charset="0"/>
              </a:rPr>
              <a:t> for a detailed description of checksum calculation and the handling of carries.</a:t>
            </a:r>
          </a:p>
        </p:txBody>
      </p:sp>
      <p:sp>
        <p:nvSpPr>
          <p:cNvPr id="509955" name="PubRRectCallout">
            <a:extLst>
              <a:ext uri="{FF2B5EF4-FFF2-40B4-BE49-F238E27FC236}">
                <a16:creationId xmlns:a16="http://schemas.microsoft.com/office/drawing/2014/main" id="{20A99B76-D5F1-46E4-AD95-D22FF7D9A0D6}"/>
              </a:ext>
            </a:extLst>
          </p:cNvPr>
          <p:cNvSpPr>
            <a:spLocks noEditPoints="1" noChangeArrowheads="1"/>
          </p:cNvSpPr>
          <p:nvPr/>
        </p:nvSpPr>
        <p:spPr bwMode="auto">
          <a:xfrm>
            <a:off x="838200" y="990600"/>
            <a:ext cx="2743200" cy="1143000"/>
          </a:xfrm>
          <a:custGeom>
            <a:avLst/>
            <a:gdLst>
              <a:gd name="G0" fmla="+- 0 0 0"/>
              <a:gd name="G1" fmla="+- 8607 0 0"/>
              <a:gd name="T0" fmla="*/ 10800 w 21600"/>
              <a:gd name="T1" fmla="*/ 0 h 21600"/>
              <a:gd name="T2" fmla="*/ 0 w 21600"/>
              <a:gd name="T3" fmla="*/ 8638 h 21600"/>
              <a:gd name="T4" fmla="*/ 8607 w 21600"/>
              <a:gd name="T5" fmla="*/ 21600 h 21600"/>
              <a:gd name="T6" fmla="*/ 10800 w 21600"/>
              <a:gd name="T7" fmla="*/ 17277 h 21600"/>
              <a:gd name="T8" fmla="*/ 21600 w 21600"/>
              <a:gd name="T9" fmla="*/ 8638 h 21600"/>
              <a:gd name="T10" fmla="*/ 17694720 60000 65536"/>
              <a:gd name="T11" fmla="*/ 11796480 60000 65536"/>
              <a:gd name="T12" fmla="*/ 5898240 60000 65536"/>
              <a:gd name="T13" fmla="*/ 5898240 60000 65536"/>
              <a:gd name="T14" fmla="*/ 0 60000 65536"/>
              <a:gd name="T15" fmla="*/ 145 w 21600"/>
              <a:gd name="T16" fmla="*/ 145 h 21600"/>
              <a:gd name="T17" fmla="*/ 21409 w 21600"/>
              <a:gd name="T18" fmla="*/ 17106 h 21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600" h="21600">
                <a:moveTo>
                  <a:pt x="532" y="0"/>
                </a:moveTo>
                <a:cubicBezTo>
                  <a:pt x="238" y="0"/>
                  <a:pt x="0" y="238"/>
                  <a:pt x="0" y="532"/>
                </a:cubicBezTo>
                <a:lnTo>
                  <a:pt x="0" y="16745"/>
                </a:lnTo>
                <a:cubicBezTo>
                  <a:pt x="0" y="17039"/>
                  <a:pt x="238" y="17277"/>
                  <a:pt x="532" y="17277"/>
                </a:cubicBezTo>
                <a:lnTo>
                  <a:pt x="2623" y="17277"/>
                </a:lnTo>
                <a:lnTo>
                  <a:pt x="8607" y="21600"/>
                </a:lnTo>
                <a:lnTo>
                  <a:pt x="6515" y="17277"/>
                </a:lnTo>
                <a:lnTo>
                  <a:pt x="21016" y="17277"/>
                </a:lnTo>
                <a:cubicBezTo>
                  <a:pt x="21339" y="17277"/>
                  <a:pt x="21600" y="17039"/>
                  <a:pt x="21600" y="16745"/>
                </a:cubicBezTo>
                <a:lnTo>
                  <a:pt x="21600" y="532"/>
                </a:lnTo>
                <a:cubicBezTo>
                  <a:pt x="21600" y="238"/>
                  <a:pt x="21339" y="0"/>
                  <a:pt x="21016" y="0"/>
                </a:cubicBezTo>
                <a:close/>
              </a:path>
            </a:pathLst>
          </a:cu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endParaRPr lang="en-US"/>
          </a:p>
        </p:txBody>
      </p:sp>
      <p:pic>
        <p:nvPicPr>
          <p:cNvPr id="509956" name="Picture 4">
            <a:extLst>
              <a:ext uri="{FF2B5EF4-FFF2-40B4-BE49-F238E27FC236}">
                <a16:creationId xmlns:a16="http://schemas.microsoft.com/office/drawing/2014/main" id="{40E78894-D133-4181-8D6F-626F1CBD05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990600"/>
            <a:ext cx="782638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09957" name="Text Box 5">
            <a:extLst>
              <a:ext uri="{FF2B5EF4-FFF2-40B4-BE49-F238E27FC236}">
                <a16:creationId xmlns:a16="http://schemas.microsoft.com/office/drawing/2014/main" id="{FE6E0E13-5472-4F19-9ABC-BAF285CBB1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1143000"/>
            <a:ext cx="1200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en-US" sz="3600" b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Note: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oter Placeholder 1">
            <a:extLst>
              <a:ext uri="{FF2B5EF4-FFF2-40B4-BE49-F238E27FC236}">
                <a16:creationId xmlns:a16="http://schemas.microsoft.com/office/drawing/2014/main" id="{2FEEA8FC-EC2A-48C0-8C85-0E8C74BF54A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TCP/IP Protocol Suite</a:t>
            </a:r>
          </a:p>
        </p:txBody>
      </p:sp>
      <p:sp>
        <p:nvSpPr>
          <p:cNvPr id="11" name="Slide Number Placeholder 2">
            <a:extLst>
              <a:ext uri="{FF2B5EF4-FFF2-40B4-BE49-F238E27FC236}">
                <a16:creationId xmlns:a16="http://schemas.microsoft.com/office/drawing/2014/main" id="{AED7F561-0541-4BFE-8DA8-F8A6E33BD56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61522FE-0CB4-4D5B-BFC3-DC9D10B2F083}" type="slidenum">
              <a:rPr lang="en-US" altLang="en-US"/>
              <a:pPr/>
              <a:t>52</a:t>
            </a:fld>
            <a:endParaRPr lang="en-US" altLang="en-US"/>
          </a:p>
        </p:txBody>
      </p:sp>
      <p:grpSp>
        <p:nvGrpSpPr>
          <p:cNvPr id="477186" name="Group 2">
            <a:extLst>
              <a:ext uri="{FF2B5EF4-FFF2-40B4-BE49-F238E27FC236}">
                <a16:creationId xmlns:a16="http://schemas.microsoft.com/office/drawing/2014/main" id="{70A7BD33-83F7-43DC-A860-9D8CCDCA25A0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8686800" cy="6400800"/>
            <a:chOff x="0" y="96"/>
            <a:chExt cx="5472" cy="3840"/>
          </a:xfrm>
        </p:grpSpPr>
        <p:sp>
          <p:nvSpPr>
            <p:cNvPr id="477187" name="AutoShape 3">
              <a:extLst>
                <a:ext uri="{FF2B5EF4-FFF2-40B4-BE49-F238E27FC236}">
                  <a16:creationId xmlns:a16="http://schemas.microsoft.com/office/drawing/2014/main" id="{214E4838-932A-4823-BABE-8822CD2D8D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" y="336"/>
              <a:ext cx="5232" cy="3600"/>
            </a:xfrm>
            <a:prstGeom prst="roundRect">
              <a:avLst>
                <a:gd name="adj" fmla="val 13727"/>
              </a:avLst>
            </a:prstGeom>
            <a:noFill/>
            <a:ln w="508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477188" name="AutoShape 4">
              <a:extLst>
                <a:ext uri="{FF2B5EF4-FFF2-40B4-BE49-F238E27FC236}">
                  <a16:creationId xmlns:a16="http://schemas.microsoft.com/office/drawing/2014/main" id="{33520651-B639-4480-964E-C1446D2AC020}"/>
                </a:ext>
              </a:extLst>
            </p:cNvPr>
            <p:cNvSpPr>
              <a:spLocks noChangeArrowheads="1"/>
            </p:cNvSpPr>
            <p:nvPr/>
          </p:nvSpPr>
          <p:spPr bwMode="blackWhite">
            <a:xfrm>
              <a:off x="0" y="96"/>
              <a:ext cx="5376" cy="768"/>
            </a:xfrm>
            <a:custGeom>
              <a:avLst/>
              <a:gdLst>
                <a:gd name="G0" fmla="+- 1000 0 0"/>
                <a:gd name="G1" fmla="+- 1000 0 0"/>
                <a:gd name="G2" fmla="+- G0 0 G1"/>
                <a:gd name="G3" fmla="*/ G1 1 2"/>
                <a:gd name="G4" fmla="+- G0 0 G3"/>
                <a:gd name="T0" fmla="*/ 0 w 1000"/>
                <a:gd name="T1" fmla="*/ 0 h 1000"/>
                <a:gd name="T2" fmla="*/ 6170 w 1000"/>
                <a:gd name="T3" fmla="*/ 0 h 1000"/>
                <a:gd name="T4" fmla="*/ 6670 w 1000"/>
                <a:gd name="T5" fmla="*/ 500 h 1000"/>
                <a:gd name="T6" fmla="*/ 6170 w 1000"/>
                <a:gd name="T7" fmla="*/ 1000 h 1000"/>
                <a:gd name="T8" fmla="*/ 0 w 1000"/>
                <a:gd name="T9" fmla="*/ 1000 h 1000"/>
                <a:gd name="T10" fmla="*/ 0 w 1000"/>
                <a:gd name="T11" fmla="*/ 0 h 1000"/>
                <a:gd name="T12" fmla="*/ G4 w 1000"/>
                <a:gd name="T13" fmla="*/ G1 h 1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T10" t="T11" r="T12" b="T13"/>
              <a:pathLst>
                <a:path w="7000" h="1000">
                  <a:moveTo>
                    <a:pt x="0" y="0"/>
                  </a:moveTo>
                  <a:lnTo>
                    <a:pt x="6170" y="0"/>
                  </a:lnTo>
                  <a:cubicBezTo>
                    <a:pt x="6446" y="0"/>
                    <a:pt x="6670" y="223"/>
                    <a:pt x="6670" y="500"/>
                  </a:cubicBezTo>
                  <a:cubicBezTo>
                    <a:pt x="6670" y="776"/>
                    <a:pt x="6446" y="1000"/>
                    <a:pt x="6170" y="1000"/>
                  </a:cubicBezTo>
                  <a:lnTo>
                    <a:pt x="0" y="100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477189" name="Line 5">
              <a:extLst>
                <a:ext uri="{FF2B5EF4-FFF2-40B4-BE49-F238E27FC236}">
                  <a16:creationId xmlns:a16="http://schemas.microsoft.com/office/drawing/2014/main" id="{E2B54D24-DD0F-41AF-B907-BC6B92FFD6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768"/>
              <a:ext cx="5088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77190" name="Text Box 6">
            <a:extLst>
              <a:ext uri="{FF2B5EF4-FFF2-40B4-BE49-F238E27FC236}">
                <a16:creationId xmlns:a16="http://schemas.microsoft.com/office/drawing/2014/main" id="{0EC376DB-C7E6-4682-A1AB-41B392F869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354013"/>
            <a:ext cx="575022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600" dirty="0">
                <a:solidFill>
                  <a:schemeClr val="bg1"/>
                </a:solidFill>
                <a:latin typeface="Arial" panose="020B0604020202020204" pitchFamily="34" charset="0"/>
              </a:rPr>
              <a:t>8.5   </a:t>
            </a:r>
            <a:r>
              <a:rPr lang="ro-RO" altLang="en-US" sz="3600" dirty="0">
                <a:solidFill>
                  <a:schemeClr val="bg1"/>
                </a:solidFill>
                <a:latin typeface="Arial" panose="020B0604020202020204" pitchFamily="34" charset="0"/>
              </a:rPr>
              <a:t>IMPLEMENTAREA </a:t>
            </a:r>
            <a:r>
              <a:rPr lang="en-US" altLang="en-US" sz="3600" dirty="0">
                <a:solidFill>
                  <a:schemeClr val="bg1"/>
                </a:solidFill>
                <a:latin typeface="Arial" panose="020B0604020202020204" pitchFamily="34" charset="0"/>
              </a:rPr>
              <a:t>IP</a:t>
            </a:r>
          </a:p>
        </p:txBody>
      </p:sp>
      <p:sp>
        <p:nvSpPr>
          <p:cNvPr id="477191" name="Rectangle 7">
            <a:extLst>
              <a:ext uri="{FF2B5EF4-FFF2-40B4-BE49-F238E27FC236}">
                <a16:creationId xmlns:a16="http://schemas.microsoft.com/office/drawing/2014/main" id="{898D00F1-49C0-4CB6-B581-38605A363F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1371600"/>
            <a:ext cx="78486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r>
              <a:rPr lang="ro-RO" altLang="en-US" sz="20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Avem o implementare soft simplificată a protocolului ip în fig.8.26 (se văd componentele și relațiile dintre ele). Avem următoarele opt </a:t>
            </a:r>
            <a:r>
              <a:rPr lang="en-US" altLang="en-US" sz="20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 module. </a:t>
            </a:r>
          </a:p>
        </p:txBody>
      </p:sp>
      <p:sp>
        <p:nvSpPr>
          <p:cNvPr id="477193" name="Rectangle 9">
            <a:extLst>
              <a:ext uri="{FF2B5EF4-FFF2-40B4-BE49-F238E27FC236}">
                <a16:creationId xmlns:a16="http://schemas.microsoft.com/office/drawing/2014/main" id="{B55AED58-B84D-461A-8CF4-2933AA26F7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7786" y="2622507"/>
            <a:ext cx="5064428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20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Header-Adding Module</a:t>
            </a:r>
          </a:p>
          <a:p>
            <a:r>
              <a:rPr lang="en-US" altLang="en-US" sz="20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Processing Module</a:t>
            </a:r>
          </a:p>
          <a:p>
            <a:r>
              <a:rPr lang="en-US" altLang="en-US" sz="20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Queues</a:t>
            </a:r>
          </a:p>
          <a:p>
            <a:r>
              <a:rPr lang="en-US" altLang="en-US" sz="20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Routing Table</a:t>
            </a:r>
          </a:p>
          <a:p>
            <a:r>
              <a:rPr lang="en-US" altLang="en-US" sz="20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Forwarding Module</a:t>
            </a:r>
          </a:p>
          <a:p>
            <a:r>
              <a:rPr lang="en-US" altLang="en-US" sz="20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MTU Table</a:t>
            </a:r>
          </a:p>
          <a:p>
            <a:r>
              <a:rPr lang="en-US" altLang="en-US" sz="20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Fragmentation Module</a:t>
            </a:r>
          </a:p>
          <a:p>
            <a:r>
              <a:rPr lang="en-US" altLang="en-US" sz="20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Reassembly Table</a:t>
            </a:r>
          </a:p>
          <a:p>
            <a:r>
              <a:rPr lang="en-US" altLang="en-US" sz="20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Reassembly Module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1">
            <a:extLst>
              <a:ext uri="{FF2B5EF4-FFF2-40B4-BE49-F238E27FC236}">
                <a16:creationId xmlns:a16="http://schemas.microsoft.com/office/drawing/2014/main" id="{9CB3E900-511A-4073-9F89-B71E1CD19CA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TCP/IP Protocol Suite</a:t>
            </a:r>
          </a:p>
        </p:txBody>
      </p:sp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BDA4DAB8-59BB-45E4-BB1E-65F306A32D2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00FC9D3-3759-4F0B-A780-4C6BAEF911C7}" type="slidenum">
              <a:rPr lang="en-US" altLang="en-US"/>
              <a:pPr/>
              <a:t>53</a:t>
            </a:fld>
            <a:endParaRPr lang="en-US" altLang="en-US"/>
          </a:p>
        </p:txBody>
      </p:sp>
      <p:sp>
        <p:nvSpPr>
          <p:cNvPr id="503810" name="Text Box 2">
            <a:extLst>
              <a:ext uri="{FF2B5EF4-FFF2-40B4-BE49-F238E27FC236}">
                <a16:creationId xmlns:a16="http://schemas.microsoft.com/office/drawing/2014/main" id="{155184C5-126D-4E60-9253-3971BEABB7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90488"/>
            <a:ext cx="5715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>
                <a:solidFill>
                  <a:srgbClr val="0000FF"/>
                </a:solidFill>
                <a:latin typeface="Times New Roman" panose="02020603050405020304" pitchFamily="18" charset="0"/>
              </a:rPr>
              <a:t>Figure 8.26</a:t>
            </a:r>
            <a:r>
              <a:rPr lang="en-US" altLang="en-US">
                <a:solidFill>
                  <a:schemeClr val="accent2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en-US" i="1">
                <a:latin typeface="Times New Roman" panose="02020603050405020304" pitchFamily="18" charset="0"/>
              </a:rPr>
              <a:t>IP components</a:t>
            </a:r>
          </a:p>
        </p:txBody>
      </p:sp>
      <p:sp>
        <p:nvSpPr>
          <p:cNvPr id="503811" name="Rectangle 3">
            <a:extLst>
              <a:ext uri="{FF2B5EF4-FFF2-40B4-BE49-F238E27FC236}">
                <a16:creationId xmlns:a16="http://schemas.microsoft.com/office/drawing/2014/main" id="{263ABE86-7EE3-4540-964E-D8058AA8E708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sp>
        <p:nvSpPr>
          <p:cNvPr id="503812" name="Rectangle 4">
            <a:extLst>
              <a:ext uri="{FF2B5EF4-FFF2-40B4-BE49-F238E27FC236}">
                <a16:creationId xmlns:a16="http://schemas.microsoft.com/office/drawing/2014/main" id="{64800C4D-8A4A-4DCC-9485-23E4E1EEBDE1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sp>
        <p:nvSpPr>
          <p:cNvPr id="503813" name="Rectangle 5">
            <a:extLst>
              <a:ext uri="{FF2B5EF4-FFF2-40B4-BE49-F238E27FC236}">
                <a16:creationId xmlns:a16="http://schemas.microsoft.com/office/drawing/2014/main" id="{1E32C246-0DCF-4A1B-8B16-F392F46A8790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sp>
        <p:nvSpPr>
          <p:cNvPr id="503814" name="Rectangle 6">
            <a:extLst>
              <a:ext uri="{FF2B5EF4-FFF2-40B4-BE49-F238E27FC236}">
                <a16:creationId xmlns:a16="http://schemas.microsoft.com/office/drawing/2014/main" id="{E89EFA12-6D15-467B-930A-3D328739BD58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sp>
        <p:nvSpPr>
          <p:cNvPr id="503815" name="Rectangle 7">
            <a:extLst>
              <a:ext uri="{FF2B5EF4-FFF2-40B4-BE49-F238E27FC236}">
                <a16:creationId xmlns:a16="http://schemas.microsoft.com/office/drawing/2014/main" id="{6D609701-4D32-455C-8BD7-3F5BC033E3CD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sp>
        <p:nvSpPr>
          <p:cNvPr id="503816" name="Rectangle 8">
            <a:extLst>
              <a:ext uri="{FF2B5EF4-FFF2-40B4-BE49-F238E27FC236}">
                <a16:creationId xmlns:a16="http://schemas.microsoft.com/office/drawing/2014/main" id="{BE7514AB-1D6E-42F2-A1B8-0BE2962160A3}"/>
              </a:ext>
            </a:extLst>
          </p:cNvPr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sp>
        <p:nvSpPr>
          <p:cNvPr id="503817" name="Rectangle 9">
            <a:extLst>
              <a:ext uri="{FF2B5EF4-FFF2-40B4-BE49-F238E27FC236}">
                <a16:creationId xmlns:a16="http://schemas.microsoft.com/office/drawing/2014/main" id="{47A9C933-23F0-4952-9277-BF61195BA032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pic>
        <p:nvPicPr>
          <p:cNvPr id="503818" name="Picture 10">
            <a:extLst>
              <a:ext uri="{FF2B5EF4-FFF2-40B4-BE49-F238E27FC236}">
                <a16:creationId xmlns:a16="http://schemas.microsoft.com/office/drawing/2014/main" id="{14A6CB62-E54F-4567-800B-286A98DD3F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5725" y="720725"/>
            <a:ext cx="5730875" cy="583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1">
            <a:extLst>
              <a:ext uri="{FF2B5EF4-FFF2-40B4-BE49-F238E27FC236}">
                <a16:creationId xmlns:a16="http://schemas.microsoft.com/office/drawing/2014/main" id="{D4C37854-6DE1-4029-AF03-37E0C6909C8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TCP/IP Protocol Suite</a:t>
            </a:r>
          </a:p>
        </p:txBody>
      </p:sp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F942D61C-A946-4D8F-B164-A76BFF4DF56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5AD00D-D8DE-49A1-91D3-9974D2A56597}" type="slidenum">
              <a:rPr lang="en-US" altLang="en-US"/>
              <a:pPr/>
              <a:t>54</a:t>
            </a:fld>
            <a:endParaRPr lang="en-US" altLang="en-US"/>
          </a:p>
        </p:txBody>
      </p:sp>
      <p:sp>
        <p:nvSpPr>
          <p:cNvPr id="504834" name="Text Box 2">
            <a:extLst>
              <a:ext uri="{FF2B5EF4-FFF2-40B4-BE49-F238E27FC236}">
                <a16:creationId xmlns:a16="http://schemas.microsoft.com/office/drawing/2014/main" id="{ACBFBD6B-4E80-4132-921D-5522FBE62A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90488"/>
            <a:ext cx="5715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>
                <a:solidFill>
                  <a:srgbClr val="0000FF"/>
                </a:solidFill>
                <a:latin typeface="Times New Roman" panose="02020603050405020304" pitchFamily="18" charset="0"/>
              </a:rPr>
              <a:t>Figure 8.27</a:t>
            </a:r>
            <a:r>
              <a:rPr lang="en-US" altLang="en-US">
                <a:solidFill>
                  <a:schemeClr val="accent2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en-US" i="1">
                <a:latin typeface="Times New Roman" panose="02020603050405020304" pitchFamily="18" charset="0"/>
              </a:rPr>
              <a:t>MTU table</a:t>
            </a:r>
          </a:p>
        </p:txBody>
      </p:sp>
      <p:sp>
        <p:nvSpPr>
          <p:cNvPr id="504835" name="Rectangle 3">
            <a:extLst>
              <a:ext uri="{FF2B5EF4-FFF2-40B4-BE49-F238E27FC236}">
                <a16:creationId xmlns:a16="http://schemas.microsoft.com/office/drawing/2014/main" id="{8ABB0E57-7CC3-467A-A2C1-7AE286CEF70A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sp>
        <p:nvSpPr>
          <p:cNvPr id="504836" name="Rectangle 4">
            <a:extLst>
              <a:ext uri="{FF2B5EF4-FFF2-40B4-BE49-F238E27FC236}">
                <a16:creationId xmlns:a16="http://schemas.microsoft.com/office/drawing/2014/main" id="{30EEB012-47D7-4CE2-BA35-8F55C87B018D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sp>
        <p:nvSpPr>
          <p:cNvPr id="504837" name="Rectangle 5">
            <a:extLst>
              <a:ext uri="{FF2B5EF4-FFF2-40B4-BE49-F238E27FC236}">
                <a16:creationId xmlns:a16="http://schemas.microsoft.com/office/drawing/2014/main" id="{121B1E4A-9E2E-42BD-AEB9-6F6159EF0304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sp>
        <p:nvSpPr>
          <p:cNvPr id="504838" name="Rectangle 6">
            <a:extLst>
              <a:ext uri="{FF2B5EF4-FFF2-40B4-BE49-F238E27FC236}">
                <a16:creationId xmlns:a16="http://schemas.microsoft.com/office/drawing/2014/main" id="{A6877528-D6B4-4A49-AF04-FAADDA2F4109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sp>
        <p:nvSpPr>
          <p:cNvPr id="504839" name="Rectangle 7">
            <a:extLst>
              <a:ext uri="{FF2B5EF4-FFF2-40B4-BE49-F238E27FC236}">
                <a16:creationId xmlns:a16="http://schemas.microsoft.com/office/drawing/2014/main" id="{3D25B878-C631-4001-B1F0-4ACC1006E100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sp>
        <p:nvSpPr>
          <p:cNvPr id="504840" name="Rectangle 8">
            <a:extLst>
              <a:ext uri="{FF2B5EF4-FFF2-40B4-BE49-F238E27FC236}">
                <a16:creationId xmlns:a16="http://schemas.microsoft.com/office/drawing/2014/main" id="{80E263DC-388E-4AB7-95A8-0354BDFEE413}"/>
              </a:ext>
            </a:extLst>
          </p:cNvPr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sp>
        <p:nvSpPr>
          <p:cNvPr id="504841" name="Rectangle 9">
            <a:extLst>
              <a:ext uri="{FF2B5EF4-FFF2-40B4-BE49-F238E27FC236}">
                <a16:creationId xmlns:a16="http://schemas.microsoft.com/office/drawing/2014/main" id="{AA2BF677-B6E3-4F56-ADF6-236B9D07AE1F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pic>
        <p:nvPicPr>
          <p:cNvPr id="504842" name="Picture 10">
            <a:extLst>
              <a:ext uri="{FF2B5EF4-FFF2-40B4-BE49-F238E27FC236}">
                <a16:creationId xmlns:a16="http://schemas.microsoft.com/office/drawing/2014/main" id="{0646EFED-B3AA-4686-AEE5-908268597A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0825" y="2616200"/>
            <a:ext cx="3562350" cy="1624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1">
            <a:extLst>
              <a:ext uri="{FF2B5EF4-FFF2-40B4-BE49-F238E27FC236}">
                <a16:creationId xmlns:a16="http://schemas.microsoft.com/office/drawing/2014/main" id="{B5857745-95EA-4FBD-AB4E-A00432678F9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TCP/IP Protocol Suite</a:t>
            </a:r>
          </a:p>
        </p:txBody>
      </p:sp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AC0FB2F2-BD1F-4F8C-B5E8-CCC62D7EE6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A32D77B-2378-41D0-B6B0-DA52BAAC2BAA}" type="slidenum">
              <a:rPr lang="en-US" altLang="en-US"/>
              <a:pPr/>
              <a:t>55</a:t>
            </a:fld>
            <a:endParaRPr lang="en-US" altLang="en-US"/>
          </a:p>
        </p:txBody>
      </p:sp>
      <p:sp>
        <p:nvSpPr>
          <p:cNvPr id="505858" name="Text Box 2">
            <a:extLst>
              <a:ext uri="{FF2B5EF4-FFF2-40B4-BE49-F238E27FC236}">
                <a16:creationId xmlns:a16="http://schemas.microsoft.com/office/drawing/2014/main" id="{75C2B38E-2537-43D8-B72A-52FDE5D3D3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90488"/>
            <a:ext cx="5715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>
                <a:solidFill>
                  <a:srgbClr val="0000FF"/>
                </a:solidFill>
                <a:latin typeface="Times New Roman" panose="02020603050405020304" pitchFamily="18" charset="0"/>
              </a:rPr>
              <a:t>Figure 8.28</a:t>
            </a:r>
            <a:r>
              <a:rPr lang="en-US" altLang="en-US">
                <a:solidFill>
                  <a:schemeClr val="accent2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en-US" i="1">
                <a:latin typeface="Times New Roman" panose="02020603050405020304" pitchFamily="18" charset="0"/>
              </a:rPr>
              <a:t>Reassembly table</a:t>
            </a:r>
          </a:p>
        </p:txBody>
      </p:sp>
      <p:sp>
        <p:nvSpPr>
          <p:cNvPr id="505859" name="Rectangle 3">
            <a:extLst>
              <a:ext uri="{FF2B5EF4-FFF2-40B4-BE49-F238E27FC236}">
                <a16:creationId xmlns:a16="http://schemas.microsoft.com/office/drawing/2014/main" id="{B0BC2763-D0EE-4BC0-ABE2-BB832D74F309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sp>
        <p:nvSpPr>
          <p:cNvPr id="505860" name="Rectangle 4">
            <a:extLst>
              <a:ext uri="{FF2B5EF4-FFF2-40B4-BE49-F238E27FC236}">
                <a16:creationId xmlns:a16="http://schemas.microsoft.com/office/drawing/2014/main" id="{A62398EF-9FC4-4562-AB5E-6880D5EAD95A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sp>
        <p:nvSpPr>
          <p:cNvPr id="505861" name="Rectangle 5">
            <a:extLst>
              <a:ext uri="{FF2B5EF4-FFF2-40B4-BE49-F238E27FC236}">
                <a16:creationId xmlns:a16="http://schemas.microsoft.com/office/drawing/2014/main" id="{0C0A5541-5AF3-4A07-9F5B-989E15BB9245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sp>
        <p:nvSpPr>
          <p:cNvPr id="505862" name="Rectangle 6">
            <a:extLst>
              <a:ext uri="{FF2B5EF4-FFF2-40B4-BE49-F238E27FC236}">
                <a16:creationId xmlns:a16="http://schemas.microsoft.com/office/drawing/2014/main" id="{ECF56925-6325-4CD6-B416-4420BDFC0155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sp>
        <p:nvSpPr>
          <p:cNvPr id="505863" name="Rectangle 7">
            <a:extLst>
              <a:ext uri="{FF2B5EF4-FFF2-40B4-BE49-F238E27FC236}">
                <a16:creationId xmlns:a16="http://schemas.microsoft.com/office/drawing/2014/main" id="{53DBA5A9-B2DA-42BB-A16F-44B526ADE1E2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sp>
        <p:nvSpPr>
          <p:cNvPr id="505864" name="Rectangle 8">
            <a:extLst>
              <a:ext uri="{FF2B5EF4-FFF2-40B4-BE49-F238E27FC236}">
                <a16:creationId xmlns:a16="http://schemas.microsoft.com/office/drawing/2014/main" id="{8AC3F449-9827-45C1-B7D7-1F3BE276BCC2}"/>
              </a:ext>
            </a:extLst>
          </p:cNvPr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sp>
        <p:nvSpPr>
          <p:cNvPr id="505865" name="Rectangle 9">
            <a:extLst>
              <a:ext uri="{FF2B5EF4-FFF2-40B4-BE49-F238E27FC236}">
                <a16:creationId xmlns:a16="http://schemas.microsoft.com/office/drawing/2014/main" id="{C2D4446A-52A4-4389-BE3F-E0D8CFDDCE23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pic>
        <p:nvPicPr>
          <p:cNvPr id="505866" name="Picture 10">
            <a:extLst>
              <a:ext uri="{FF2B5EF4-FFF2-40B4-BE49-F238E27FC236}">
                <a16:creationId xmlns:a16="http://schemas.microsoft.com/office/drawing/2014/main" id="{D96E1C6D-C7EC-4833-9987-0185DBEDF2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132013"/>
            <a:ext cx="8070850" cy="2333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1">
            <a:extLst>
              <a:ext uri="{FF2B5EF4-FFF2-40B4-BE49-F238E27FC236}">
                <a16:creationId xmlns:a16="http://schemas.microsoft.com/office/drawing/2014/main" id="{FD94815C-5827-4D99-B313-2BDFA256263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TCP/IP Protocol Suite</a:t>
            </a:r>
          </a:p>
        </p:txBody>
      </p:sp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C5632ADB-AE7F-4F24-ACB6-419DA159183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B05434D-2B04-4C0C-82A6-891F54BC0E68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510979" name="Text Box 3">
            <a:extLst>
              <a:ext uri="{FF2B5EF4-FFF2-40B4-BE49-F238E27FC236}">
                <a16:creationId xmlns:a16="http://schemas.microsoft.com/office/drawing/2014/main" id="{AFEF80B0-3826-40B4-859C-0ADBB706B0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44750" y="1447800"/>
            <a:ext cx="362830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en-US" sz="2400" i="1" dirty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Table 8.1  </a:t>
            </a:r>
            <a:r>
              <a:rPr lang="ro-RO" altLang="en-US" sz="24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Tipuri de servicii</a:t>
            </a:r>
            <a:endParaRPr lang="en-US" altLang="en-US" sz="2400" i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</a:endParaRPr>
          </a:p>
        </p:txBody>
      </p:sp>
      <p:pic>
        <p:nvPicPr>
          <p:cNvPr id="511017" name="Picture 41">
            <a:extLst>
              <a:ext uri="{FF2B5EF4-FFF2-40B4-BE49-F238E27FC236}">
                <a16:creationId xmlns:a16="http://schemas.microsoft.com/office/drawing/2014/main" id="{A3DAED95-876A-49FB-8D75-239A76F1B0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0925" y="1947863"/>
            <a:ext cx="4503738" cy="2963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1">
            <a:extLst>
              <a:ext uri="{FF2B5EF4-FFF2-40B4-BE49-F238E27FC236}">
                <a16:creationId xmlns:a16="http://schemas.microsoft.com/office/drawing/2014/main" id="{CE4B4F4C-C9AB-4BCE-9DCA-A8FD2AC468E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568" y="5966667"/>
            <a:ext cx="9283831" cy="457200"/>
          </a:xfrm>
        </p:spPr>
        <p:txBody>
          <a:bodyPr/>
          <a:lstStyle/>
          <a:p>
            <a:r>
              <a:rPr lang="ro-RO" altLang="en-US" dirty="0"/>
              <a:t>BOOTP - Bootstrap Protocol </a:t>
            </a:r>
            <a:r>
              <a:rPr lang="ro-RO" altLang="en-US" b="0" dirty="0"/>
              <a:t>folosit în rețele IP pentru configurare automată de la un server a echipamentelor (asemănător DHCP)</a:t>
            </a:r>
            <a:endParaRPr lang="ro-RO" altLang="en-US" dirty="0"/>
          </a:p>
          <a:p>
            <a:r>
              <a:rPr lang="ro-RO" altLang="en-US" dirty="0"/>
              <a:t>NNTP-Network News Transfer Protocol </a:t>
            </a:r>
            <a:r>
              <a:rPr lang="ro-RO" altLang="en-US" b="0" dirty="0"/>
              <a:t>folosit pentru transfer de știri de la un server la un client</a:t>
            </a:r>
            <a:endParaRPr lang="en-US" altLang="en-US" dirty="0"/>
          </a:p>
        </p:txBody>
      </p:sp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0BB66035-32EA-4A9C-B672-803BAA26634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CE5DD4-04CF-49DE-8F44-97E3B4E1BA85}" type="slidenum">
              <a:rPr lang="en-US" altLang="en-US"/>
              <a:pPr/>
              <a:t>7</a:t>
            </a:fld>
            <a:endParaRPr lang="en-US" altLang="en-US" dirty="0"/>
          </a:p>
        </p:txBody>
      </p:sp>
      <p:sp>
        <p:nvSpPr>
          <p:cNvPr id="512003" name="Text Box 3">
            <a:extLst>
              <a:ext uri="{FF2B5EF4-FFF2-40B4-BE49-F238E27FC236}">
                <a16:creationId xmlns:a16="http://schemas.microsoft.com/office/drawing/2014/main" id="{0733E04E-E067-4603-93FD-DCE91E880B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152400"/>
            <a:ext cx="38320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en-US" sz="2400" i="1" dirty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Table 8.2  </a:t>
            </a:r>
            <a:r>
              <a:rPr lang="ro-RO" altLang="en-US" sz="24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Serviciile implicite</a:t>
            </a:r>
            <a:endParaRPr lang="en-US" altLang="en-US" sz="2400" i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</a:endParaRPr>
          </a:p>
        </p:txBody>
      </p:sp>
      <p:pic>
        <p:nvPicPr>
          <p:cNvPr id="512041" name="Picture 41">
            <a:extLst>
              <a:ext uri="{FF2B5EF4-FFF2-40B4-BE49-F238E27FC236}">
                <a16:creationId xmlns:a16="http://schemas.microsoft.com/office/drawing/2014/main" id="{F0859D16-B570-4AFA-8B89-1E9623B2E2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1475" y="677862"/>
            <a:ext cx="5548313" cy="5189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1">
            <a:extLst>
              <a:ext uri="{FF2B5EF4-FFF2-40B4-BE49-F238E27FC236}">
                <a16:creationId xmlns:a16="http://schemas.microsoft.com/office/drawing/2014/main" id="{67F6BF60-5BFA-4011-B938-6EE8E9BF581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TCP/IP Protocol Suite</a:t>
            </a:r>
          </a:p>
        </p:txBody>
      </p:sp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2CE469EE-DF03-4853-B3B4-5EB3BF168CA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0B94805-EC8F-48E2-8407-EB115F5584BB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513027" name="Text Box 3">
            <a:extLst>
              <a:ext uri="{FF2B5EF4-FFF2-40B4-BE49-F238E27FC236}">
                <a16:creationId xmlns:a16="http://schemas.microsoft.com/office/drawing/2014/main" id="{E9BBCA87-CF65-4DCC-9537-6A780B0498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803223"/>
            <a:ext cx="476938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en-US" sz="2400" i="1" dirty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Table 8.3  </a:t>
            </a:r>
            <a:r>
              <a:rPr lang="en-US" altLang="en-US" sz="24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Val</a:t>
            </a:r>
            <a:r>
              <a:rPr lang="ro-RO" altLang="en-US" sz="24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orile pentru Codepoint</a:t>
            </a:r>
            <a:endParaRPr lang="en-US" altLang="en-US" sz="2400" i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</a:endParaRPr>
          </a:p>
        </p:txBody>
      </p:sp>
      <p:pic>
        <p:nvPicPr>
          <p:cNvPr id="513065" name="Picture 41">
            <a:extLst>
              <a:ext uri="{FF2B5EF4-FFF2-40B4-BE49-F238E27FC236}">
                <a16:creationId xmlns:a16="http://schemas.microsoft.com/office/drawing/2014/main" id="{0191E25E-6252-4CA3-8591-42AD95C327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1" y="1371600"/>
            <a:ext cx="6605264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C4C7818-7E79-4D7E-88EA-C055FF670E9E}"/>
              </a:ext>
            </a:extLst>
          </p:cNvPr>
          <p:cNvSpPr txBox="1"/>
          <p:nvPr/>
        </p:nvSpPr>
        <p:spPr>
          <a:xfrm>
            <a:off x="304800" y="3755640"/>
            <a:ext cx="874598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DiffServ</a:t>
            </a:r>
            <a:r>
              <a:rPr lang="en-US" b="0" dirty="0"/>
              <a:t> </a:t>
            </a:r>
            <a:r>
              <a:rPr lang="ro-RO" b="0" dirty="0"/>
              <a:t>este un mecanism grosier bazat pe clase </a:t>
            </a:r>
            <a:r>
              <a:rPr lang="en-US" b="0" dirty="0"/>
              <a:t> </a:t>
            </a:r>
            <a:r>
              <a:rPr lang="ro-RO" b="0" dirty="0"/>
              <a:t>pentru</a:t>
            </a:r>
            <a:r>
              <a:rPr lang="ro-RO" b="0" i="1" dirty="0"/>
              <a:t> </a:t>
            </a:r>
            <a:r>
              <a:rPr lang="en-US" b="0" dirty="0"/>
              <a:t>management</a:t>
            </a:r>
            <a:r>
              <a:rPr lang="ro-RO" b="0" dirty="0"/>
              <a:t>ul </a:t>
            </a:r>
            <a:r>
              <a:rPr lang="en-US" b="0" dirty="0" err="1"/>
              <a:t>trafic</a:t>
            </a:r>
            <a:r>
              <a:rPr lang="ro-RO" b="0" dirty="0"/>
              <a:t>ului</a:t>
            </a:r>
            <a:r>
              <a:rPr lang="en-US" b="0" dirty="0"/>
              <a:t>.</a:t>
            </a:r>
            <a:endParaRPr lang="ro-RO" b="0" dirty="0"/>
          </a:p>
          <a:p>
            <a:r>
              <a:rPr lang="ro-RO" b="0" dirty="0"/>
              <a:t>Prin </a:t>
            </a:r>
            <a:r>
              <a:rPr lang="en-US" b="0" dirty="0"/>
              <a:t>contrast, </a:t>
            </a:r>
            <a:r>
              <a:rPr lang="en-US" dirty="0" err="1"/>
              <a:t>IntServ</a:t>
            </a:r>
            <a:r>
              <a:rPr lang="en-US" b="0" dirty="0"/>
              <a:t> </a:t>
            </a:r>
            <a:r>
              <a:rPr lang="ro-RO" b="0" dirty="0"/>
              <a:t>este un mecanism fin</a:t>
            </a:r>
            <a:r>
              <a:rPr lang="en-US" b="0" dirty="0"/>
              <a:t>, </a:t>
            </a:r>
            <a:r>
              <a:rPr lang="ro-RO" b="0" i="1" dirty="0"/>
              <a:t>bazat pe flux.</a:t>
            </a:r>
            <a:endParaRPr lang="ro-RO" b="0" dirty="0"/>
          </a:p>
          <a:p>
            <a:r>
              <a:rPr lang="en-US" b="0" dirty="0" err="1"/>
              <a:t>DiffServ</a:t>
            </a:r>
            <a:r>
              <a:rPr lang="en-US" b="0" dirty="0"/>
              <a:t> </a:t>
            </a:r>
            <a:r>
              <a:rPr lang="ro-RO" b="0" dirty="0"/>
              <a:t>constă în clasificarea și marcarea </a:t>
            </a:r>
            <a:r>
              <a:rPr lang="en-US" b="0" dirty="0" err="1"/>
              <a:t>pac</a:t>
            </a:r>
            <a:r>
              <a:rPr lang="ro-RO" b="0" dirty="0"/>
              <a:t>hetelor</a:t>
            </a:r>
            <a:r>
              <a:rPr lang="en-US" b="0" dirty="0"/>
              <a:t> </a:t>
            </a:r>
            <a:r>
              <a:rPr lang="ro-RO" b="0" dirty="0"/>
              <a:t>ce aparțin unei clase</a:t>
            </a:r>
          </a:p>
          <a:p>
            <a:r>
              <a:rPr lang="en-US" b="0" dirty="0"/>
              <a:t>specific</a:t>
            </a:r>
            <a:r>
              <a:rPr lang="ro-RO" b="0" dirty="0"/>
              <a:t>e</a:t>
            </a:r>
            <a:r>
              <a:rPr lang="en-US" b="0" dirty="0"/>
              <a:t>. </a:t>
            </a:r>
            <a:r>
              <a:rPr lang="en-US" b="0" dirty="0" err="1"/>
              <a:t>DiffServ</a:t>
            </a:r>
            <a:r>
              <a:rPr lang="ro-RO" b="0" dirty="0"/>
              <a:t> sunt realizate în</a:t>
            </a:r>
            <a:r>
              <a:rPr lang="en-US" b="0" dirty="0"/>
              <a:t> router</a:t>
            </a:r>
            <a:r>
              <a:rPr lang="ro-RO" b="0" dirty="0"/>
              <a:t>e</a:t>
            </a:r>
            <a:r>
              <a:rPr lang="en-US" b="0" dirty="0"/>
              <a:t> </a:t>
            </a:r>
            <a:r>
              <a:rPr lang="ro-RO" b="0" dirty="0"/>
              <a:t>prin</a:t>
            </a:r>
            <a:r>
              <a:rPr lang="en-US" b="0" dirty="0"/>
              <a:t> </a:t>
            </a:r>
            <a:r>
              <a:rPr lang="en-US" b="0" dirty="0">
                <a:hlinkClick r:id="rId3" tooltip="Per-hop behavior"/>
              </a:rPr>
              <a:t>per-hop behaviors</a:t>
            </a:r>
            <a:r>
              <a:rPr lang="en-US" b="0" dirty="0"/>
              <a:t> (PHBs),</a:t>
            </a:r>
            <a:endParaRPr lang="ro-RO" b="0" dirty="0"/>
          </a:p>
          <a:p>
            <a:r>
              <a:rPr lang="ro-RO" b="0" dirty="0"/>
              <a:t>definind forwardarea </a:t>
            </a:r>
            <a:r>
              <a:rPr lang="en-US" b="0" dirty="0"/>
              <a:t>packet </a:t>
            </a:r>
            <a:r>
              <a:rPr lang="ro-RO" b="0" dirty="0"/>
              <a:t>în funcție de clasa de trafic</a:t>
            </a:r>
            <a:r>
              <a:rPr lang="en-US" b="0" dirty="0"/>
              <a:t>.</a:t>
            </a:r>
            <a:r>
              <a:rPr lang="ro-RO" b="0" dirty="0"/>
              <a:t> De exemplu, DiffServ </a:t>
            </a:r>
          </a:p>
          <a:p>
            <a:r>
              <a:rPr lang="ro-RO" b="0" dirty="0"/>
              <a:t>și comportarea per salt pot asigura servicii</a:t>
            </a:r>
            <a:r>
              <a:rPr lang="en-US" b="0" dirty="0"/>
              <a:t> </a:t>
            </a:r>
            <a:r>
              <a:rPr lang="en-US" b="0" dirty="0">
                <a:hlinkClick r:id="rId4" tooltip="Packet loss"/>
              </a:rPr>
              <a:t>low-loss</a:t>
            </a:r>
            <a:r>
              <a:rPr lang="en-US" b="0" dirty="0"/>
              <a:t> </a:t>
            </a:r>
            <a:r>
              <a:rPr lang="ro-RO" b="0" dirty="0"/>
              <a:t>sau</a:t>
            </a:r>
            <a:r>
              <a:rPr lang="en-US" b="0" dirty="0"/>
              <a:t> </a:t>
            </a:r>
            <a:r>
              <a:rPr lang="en-US" b="0" dirty="0">
                <a:hlinkClick r:id="rId5" tooltip="Network delay"/>
              </a:rPr>
              <a:t>low-latency</a:t>
            </a:r>
            <a:r>
              <a:rPr lang="en-US" b="0" dirty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1">
            <a:extLst>
              <a:ext uri="{FF2B5EF4-FFF2-40B4-BE49-F238E27FC236}">
                <a16:creationId xmlns:a16="http://schemas.microsoft.com/office/drawing/2014/main" id="{7260E10C-8BD6-4995-9C14-305CAF8F128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TCP/IP Protocol Suite</a:t>
            </a:r>
          </a:p>
        </p:txBody>
      </p:sp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33690AD4-3625-4D3C-84FB-EECB43A3550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013F78F-52CE-4B0A-81E8-A2C9BC75244F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481282" name="Text Box 2">
            <a:extLst>
              <a:ext uri="{FF2B5EF4-FFF2-40B4-BE49-F238E27FC236}">
                <a16:creationId xmlns:a16="http://schemas.microsoft.com/office/drawing/2014/main" id="{E769D6C4-719A-439A-A126-1F1860652B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90488"/>
            <a:ext cx="71628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dirty="0">
                <a:solidFill>
                  <a:srgbClr val="0000FF"/>
                </a:solidFill>
                <a:latin typeface="Times New Roman" panose="02020603050405020304" pitchFamily="18" charset="0"/>
              </a:rPr>
              <a:t>Figure 8.4</a:t>
            </a:r>
            <a:r>
              <a:rPr lang="en-US" altLang="en-US" dirty="0">
                <a:solidFill>
                  <a:schemeClr val="accent2"/>
                </a:solidFill>
                <a:latin typeface="Times New Roman" panose="02020603050405020304" pitchFamily="18" charset="0"/>
              </a:rPr>
              <a:t>    </a:t>
            </a:r>
            <a:r>
              <a:rPr lang="ro-RO" altLang="en-US" i="1" dirty="0">
                <a:latin typeface="Times New Roman" panose="02020603050405020304" pitchFamily="18" charset="0"/>
              </a:rPr>
              <a:t>Încapsularea pachetelor mici în cadre </a:t>
            </a:r>
            <a:r>
              <a:rPr lang="en-US" altLang="en-US" i="1" dirty="0">
                <a:latin typeface="Times New Roman" panose="02020603050405020304" pitchFamily="18" charset="0"/>
              </a:rPr>
              <a:t>Ethernet</a:t>
            </a:r>
          </a:p>
        </p:txBody>
      </p:sp>
      <p:sp>
        <p:nvSpPr>
          <p:cNvPr id="481283" name="Rectangle 3">
            <a:extLst>
              <a:ext uri="{FF2B5EF4-FFF2-40B4-BE49-F238E27FC236}">
                <a16:creationId xmlns:a16="http://schemas.microsoft.com/office/drawing/2014/main" id="{3C9C3013-2DB2-4041-B4CC-E02BD8B12CD9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sp>
        <p:nvSpPr>
          <p:cNvPr id="481284" name="Rectangle 4">
            <a:extLst>
              <a:ext uri="{FF2B5EF4-FFF2-40B4-BE49-F238E27FC236}">
                <a16:creationId xmlns:a16="http://schemas.microsoft.com/office/drawing/2014/main" id="{BBE167E1-49B4-4EF7-A7A7-E8503B3461F7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sp>
        <p:nvSpPr>
          <p:cNvPr id="481285" name="Rectangle 5">
            <a:extLst>
              <a:ext uri="{FF2B5EF4-FFF2-40B4-BE49-F238E27FC236}">
                <a16:creationId xmlns:a16="http://schemas.microsoft.com/office/drawing/2014/main" id="{F2EBF140-7767-4224-BB5A-E816796D701D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sp>
        <p:nvSpPr>
          <p:cNvPr id="481286" name="Rectangle 6">
            <a:extLst>
              <a:ext uri="{FF2B5EF4-FFF2-40B4-BE49-F238E27FC236}">
                <a16:creationId xmlns:a16="http://schemas.microsoft.com/office/drawing/2014/main" id="{8D432E3A-5846-4BE8-97A5-13E36A09C205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sp>
        <p:nvSpPr>
          <p:cNvPr id="481287" name="Rectangle 7">
            <a:extLst>
              <a:ext uri="{FF2B5EF4-FFF2-40B4-BE49-F238E27FC236}">
                <a16:creationId xmlns:a16="http://schemas.microsoft.com/office/drawing/2014/main" id="{C0BA8302-E717-470F-8B5E-4AA41A20CDDA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sp>
        <p:nvSpPr>
          <p:cNvPr id="481288" name="Rectangle 8">
            <a:extLst>
              <a:ext uri="{FF2B5EF4-FFF2-40B4-BE49-F238E27FC236}">
                <a16:creationId xmlns:a16="http://schemas.microsoft.com/office/drawing/2014/main" id="{91D6318B-9B54-4A1D-9677-38550027E727}"/>
              </a:ext>
            </a:extLst>
          </p:cNvPr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sp>
        <p:nvSpPr>
          <p:cNvPr id="481289" name="Rectangle 9">
            <a:extLst>
              <a:ext uri="{FF2B5EF4-FFF2-40B4-BE49-F238E27FC236}">
                <a16:creationId xmlns:a16="http://schemas.microsoft.com/office/drawing/2014/main" id="{01C7A2EE-BFA2-4BEA-BBCB-32304627CA1C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pic>
        <p:nvPicPr>
          <p:cNvPr id="481290" name="Picture 10">
            <a:extLst>
              <a:ext uri="{FF2B5EF4-FFF2-40B4-BE49-F238E27FC236}">
                <a16:creationId xmlns:a16="http://schemas.microsoft.com/office/drawing/2014/main" id="{554CA6A7-C3E6-499F-942A-814721BE24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743200"/>
            <a:ext cx="8418513" cy="1198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4B5D19FEBEA74498DFEE27CE2C04205" ma:contentTypeVersion="11" ma:contentTypeDescription="Create a new document." ma:contentTypeScope="" ma:versionID="70937a7326b009e630dbfc8fe8510ba4">
  <xsd:schema xmlns:xsd="http://www.w3.org/2001/XMLSchema" xmlns:xs="http://www.w3.org/2001/XMLSchema" xmlns:p="http://schemas.microsoft.com/office/2006/metadata/properties" xmlns:ns2="c61c6339-0837-4246-91dd-ab7bd25b3504" xmlns:ns3="dc770270-5e24-459d-aaf3-eeebbc46ab14" targetNamespace="http://schemas.microsoft.com/office/2006/metadata/properties" ma:root="true" ma:fieldsID="3ec784a768354777db23130a2b7f131e" ns2:_="" ns3:_="">
    <xsd:import namespace="c61c6339-0837-4246-91dd-ab7bd25b3504"/>
    <xsd:import namespace="dc770270-5e24-459d-aaf3-eeebbc46ab1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61c6339-0837-4246-91dd-ab7bd25b350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fd59429c-2ec5-47d9-ac23-ecd773c54e4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c770270-5e24-459d-aaf3-eeebbc46ab14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6b312ada-bb94-4e05-a81d-9905e2487240}" ma:internalName="TaxCatchAll" ma:showField="CatchAllData" ma:web="dc770270-5e24-459d-aaf3-eeebbc46ab1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dc770270-5e24-459d-aaf3-eeebbc46ab14" xsi:nil="true"/>
    <lcf76f155ced4ddcb4097134ff3c332f xmlns="c61c6339-0837-4246-91dd-ab7bd25b3504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3CB960A8-D067-4A90-A7B1-09C7863FF18A}"/>
</file>

<file path=customXml/itemProps2.xml><?xml version="1.0" encoding="utf-8"?>
<ds:datastoreItem xmlns:ds="http://schemas.openxmlformats.org/officeDocument/2006/customXml" ds:itemID="{84A355EA-C926-41E7-8789-15E069BAA269}"/>
</file>

<file path=customXml/itemProps3.xml><?xml version="1.0" encoding="utf-8"?>
<ds:datastoreItem xmlns:ds="http://schemas.openxmlformats.org/officeDocument/2006/customXml" ds:itemID="{F25D77B8-FD9B-4FF0-AA35-7942CD3FA0C2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2458</TotalTime>
  <Words>3044</Words>
  <Application>Microsoft Office PowerPoint</Application>
  <PresentationFormat>On-screen Show (4:3)</PresentationFormat>
  <Paragraphs>300</Paragraphs>
  <Slides>55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3" baseType="lpstr">
      <vt:lpstr>Algerian</vt:lpstr>
      <vt:lpstr>Arial</vt:lpstr>
      <vt:lpstr>Baskerville Old Face</vt:lpstr>
      <vt:lpstr>McGrawHill-Italic</vt:lpstr>
      <vt:lpstr>Tahoma</vt:lpstr>
      <vt:lpstr>Times New Roman</vt:lpstr>
      <vt:lpstr>Wingdings</vt:lpstr>
      <vt:lpstr>Blends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Valued Gateway Client</dc:creator>
  <cp:lastModifiedBy>Iosif Praoveanu</cp:lastModifiedBy>
  <cp:revision>162</cp:revision>
  <dcterms:created xsi:type="dcterms:W3CDTF">2000-01-15T04:50:39Z</dcterms:created>
  <dcterms:modified xsi:type="dcterms:W3CDTF">2021-11-05T13:05:49Z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0x01010004B5D19FEBEA74498DFEE27CE2C04205</vt:lpwstr>
  </property>
</Properties>
</file>