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sldIdLst>
    <p:sldId id="562" r:id="rId2"/>
    <p:sldId id="530" r:id="rId3"/>
    <p:sldId id="531" r:id="rId4"/>
    <p:sldId id="532" r:id="rId5"/>
    <p:sldId id="564" r:id="rId6"/>
    <p:sldId id="565" r:id="rId7"/>
    <p:sldId id="566" r:id="rId8"/>
    <p:sldId id="533" r:id="rId9"/>
    <p:sldId id="563" r:id="rId10"/>
    <p:sldId id="567" r:id="rId11"/>
    <p:sldId id="568" r:id="rId12"/>
    <p:sldId id="570" r:id="rId13"/>
    <p:sldId id="571" r:id="rId14"/>
    <p:sldId id="572" r:id="rId15"/>
    <p:sldId id="573" r:id="rId16"/>
    <p:sldId id="574" r:id="rId17"/>
    <p:sldId id="575" r:id="rId18"/>
    <p:sldId id="57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707" autoAdjust="0"/>
  </p:normalViewPr>
  <p:slideViewPr>
    <p:cSldViewPr>
      <p:cViewPr varScale="1">
        <p:scale>
          <a:sx n="79" d="100"/>
          <a:sy n="79" d="100"/>
        </p:scale>
        <p:origin x="15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4BFDF0D0-D94D-4BC3-AD62-DB732EBCB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0B8AAD74-5B7D-47B4-A900-FECD767C73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009B8691-5623-4DEF-A676-6EA168FA9A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AA471C8A-6B3B-468F-AFEA-6412A64CDA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06" name="Rectangle 6">
            <a:extLst>
              <a:ext uri="{FF2B5EF4-FFF2-40B4-BE49-F238E27FC236}">
                <a16:creationId xmlns:a16="http://schemas.microsoft.com/office/drawing/2014/main" id="{4E05E689-E7CE-4E27-90BA-D1DA40BBF4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7" name="Rectangle 7">
            <a:extLst>
              <a:ext uri="{FF2B5EF4-FFF2-40B4-BE49-F238E27FC236}">
                <a16:creationId xmlns:a16="http://schemas.microsoft.com/office/drawing/2014/main" id="{FF54CE49-5A44-4D6C-8548-CCCF4F8AAA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BEF17771-5C38-4E9B-B325-AD03291A81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6645FAC6-FB2D-4206-99E8-97996ECDCE7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AAC8B77D-4270-43E5-9D5C-7B79EBB09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58EBC5C1-9535-4F82-B16D-DE8F42431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79D385E3-E324-4A2E-AA76-7E6D7EE81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6715C6A1-A7EF-47AE-A0F2-AD7E8FE93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58384A07-5088-43F8-AD9C-3EFE2C70C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3B651788-0FB1-4694-A328-BD8DD90FA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F3A065EC-125A-4735-9E1A-8863F360D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7F920A89-3E15-4191-85C9-DA3B3430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83ECF1AD-6CE8-4A3F-BC46-B097AB67A2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2767BC33-91BD-45DB-9DD6-DB0CF36BBE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6B85D69A-23E4-476A-97D5-11C2A1599F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46CA82EF-EAEC-4223-847C-1F70BC8A87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991572CA-A5A2-4194-AC46-C1F2CC64BD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48308308-460D-461C-9A3F-20F079B39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9C2E0-BEDE-4ABC-B957-2ED4C41252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F18FF17D-A391-4353-A334-7C30C2FC20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BDD56E53-A388-4A66-82CD-BD4C85D1DB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42D3-EB48-476E-AED3-432A2634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4FE7F-5A7C-40BA-9AC9-AB17E43FE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B4EF4-0970-4870-98A2-B6DBB163CC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8EE72-956B-49E5-8E04-8CF8AA6D7C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AF6EFA-623B-4AD4-8CA7-3C1D40B52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7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81408-A700-413D-A60B-1A59C1F9D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46A74-886B-4E10-A04D-58188148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CF60D-C249-49A1-88B4-15DA2E8C5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23FD3-DF2D-42D4-A132-CF3B97CF72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E9E37E-44DC-4764-9C5E-D7B8C0A17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86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5DB-6FE0-457A-B414-D59083EE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9368-FE77-4765-B3EE-3AE25181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BC27D-F42B-4D1D-9BED-C4DE1C0CE7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84707-1EC7-4585-8B3C-2A2293CF61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D5A5F-4FE4-4D7E-B706-0B1B030174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6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1D7C-7C19-46D9-A7F5-9503D1BB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0EEAF-2392-4D5C-BF67-5CBCEE06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2780F-DCAC-4C1D-8093-4CA684496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8A75A-34AB-455C-AAA5-63C9AFB277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123649-D733-45B6-BE53-F4F1F4530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1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51D8-3504-4A14-8781-F3039B68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3F7F-B474-441D-A714-4B4EFAADE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9277A-1B8D-4F1A-81D7-201E929E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F337-B95F-485E-9ABD-A9FE0F8CD2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5058-CF20-4892-87F9-DED55A108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9A4F3C-7E7D-43B7-9590-0893C1F064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73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A9C5-9906-4ADB-B575-5ED300D7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B88C-CE75-41CD-853B-234ED2CB0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FEE04-FBC2-4725-A901-3C666BFE4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C365A-6ED3-4723-A352-6241B9EE0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B84C9-71FF-45F4-8996-41A2B27DF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7EBB62-08AF-4C60-97BD-A74B01EA1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BFDDD1-B3C8-4620-A3BE-CCF6036C2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CD419D-558E-4C2D-BC55-E1FA83A65F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9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17BB-4FE1-409D-9050-A281C617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C6894-7DC2-4283-83D3-6257E4CE8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B31DE-C3EA-42F7-8897-581EC0FF0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387350-B5FF-4B7F-8B92-4082C2B88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86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855287-7B32-4E0B-9748-3C495E7ED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F2244C-A628-415B-A59D-6E4BCE31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8033A6-BF90-4618-9D99-83F677C1A6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6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3CCC-EC4B-4FC8-957B-2317F8E9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365E-3B6B-4D1A-A659-BD7DC8BA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0C9D-D575-4BE4-9138-78497E828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34A1-CA15-4063-9F11-0FDDA767B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4817C-3A02-41A0-9DFE-616EC6BAC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F9FAE1-6E49-44A6-95E5-A6B6521C5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1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7623-B040-4EB8-BA6F-8E7F04AB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A7731-9836-4E35-AAFB-F8D4B25F6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DA28A-F581-4EAC-86AE-F82E54DDA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7E4-010E-44D2-9649-F1268DE6FA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3C1E-0632-41B1-8047-138A14479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8A3E1B-7E6F-40FD-A8D7-905A1AC571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08913DB9-1D1C-4D76-8BC1-122447E627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28D555F7-7E22-47DF-AE6A-348B9B4A8C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DCC58E6E-570F-43DC-AF65-1F5C0DEC78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B5468EE5-5C95-4418-9FF0-EF23BD3AA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41972E-175D-4C30-B426-1E387F7D92A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08930" name="Line 2">
            <a:extLst>
              <a:ext uri="{FF2B5EF4-FFF2-40B4-BE49-F238E27FC236}">
                <a16:creationId xmlns:a16="http://schemas.microsoft.com/office/drawing/2014/main" id="{167F8119-1B82-43AA-B471-C4E5B148D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" y="22098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933" name="Text Box 5">
            <a:extLst>
              <a:ext uri="{FF2B5EF4-FFF2-40B4-BE49-F238E27FC236}">
                <a16:creationId xmlns:a16="http://schemas.microsoft.com/office/drawing/2014/main" id="{01D71CE8-A072-4B43-9B63-B220685B9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241" y="1219200"/>
            <a:ext cx="66175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o-RO" alt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Componentele unui ruter</a:t>
            </a:r>
            <a:endParaRPr lang="en-US" altLang="en-US" sz="4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08934" name="Text Box 6">
            <a:extLst>
              <a:ext uri="{FF2B5EF4-FFF2-40B4-BE49-F238E27FC236}">
                <a16:creationId xmlns:a16="http://schemas.microsoft.com/office/drawing/2014/main" id="{DF9AAAF6-58AF-4EA1-835B-B56C77E64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8936" name="Rectangle 8">
            <a:extLst>
              <a:ext uri="{FF2B5EF4-FFF2-40B4-BE49-F238E27FC236}">
                <a16:creationId xmlns:a16="http://schemas.microsoft.com/office/drawing/2014/main" id="{ACBD8132-D87F-4C93-A446-55D9A977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76" y="2859733"/>
            <a:ext cx="8534400" cy="332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3600" i="1" dirty="0">
                <a:latin typeface="Times New Roman" panose="02020603050405020304" pitchFamily="18" charset="0"/>
              </a:rPr>
              <a:t>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Arhitectura</a:t>
            </a:r>
            <a:r>
              <a:rPr lang="en-US" sz="3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unui</a:t>
            </a:r>
            <a:r>
              <a:rPr lang="en-US" sz="3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ruter</a:t>
            </a:r>
            <a:endParaRPr lang="en-US" sz="36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3600" i="0" u="none" strike="noStrike" baseline="0" dirty="0">
                <a:solidFill>
                  <a:srgbClr val="727CA4"/>
                </a:solidFill>
                <a:latin typeface="Wingdings3"/>
              </a:rPr>
              <a:t>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Secvența</a:t>
            </a:r>
            <a:r>
              <a:rPr lang="en-US" sz="3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inițializare</a:t>
            </a:r>
            <a:r>
              <a:rPr lang="en-US" sz="3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unui</a:t>
            </a:r>
            <a:r>
              <a:rPr lang="en-US" sz="3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ruter</a:t>
            </a:r>
            <a:endParaRPr lang="en-US" sz="36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3600" i="0" u="none" strike="noStrike" baseline="0" dirty="0">
                <a:solidFill>
                  <a:srgbClr val="727CA4"/>
                </a:solidFill>
                <a:latin typeface="Wingdings3"/>
              </a:rPr>
              <a:t>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Sistemul</a:t>
            </a:r>
            <a:r>
              <a:rPr lang="en-US" sz="3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operare</a:t>
            </a:r>
            <a:endParaRPr lang="en-US" sz="36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3600" i="0" u="none" strike="noStrike" baseline="0" dirty="0">
                <a:solidFill>
                  <a:srgbClr val="727CA4"/>
                </a:solidFill>
                <a:latin typeface="Wingdings3"/>
              </a:rPr>
              <a:t>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Configurări</a:t>
            </a:r>
            <a:r>
              <a:rPr lang="en-US" sz="3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en-US" sz="3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bază</a:t>
            </a:r>
            <a:endParaRPr lang="en-US" altLang="en-US" sz="36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90488"/>
            <a:ext cx="661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Sistemul de operare (convenții de denumire)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713" y="635352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FAB5F-4276-4ABC-A29E-307AF1B0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5" y="1196182"/>
            <a:ext cx="8243259" cy="3071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D2D6E-9C18-461E-9B42-CE1354E290BF}"/>
              </a:ext>
            </a:extLst>
          </p:cNvPr>
          <p:cNvSpPr txBox="1"/>
          <p:nvPr/>
        </p:nvSpPr>
        <p:spPr>
          <a:xfrm>
            <a:off x="441448" y="4655254"/>
            <a:ext cx="8624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O imagine relocabilă este copiată din flash în RAM înainte</a:t>
            </a: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 de a fi executată. </a:t>
            </a: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O imagine nerelocabilă se execută direct din flash.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7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90488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Secvența de pornire a ruterului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25414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3163" y="717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2D6E-9C18-461E-9B42-CE1354E290BF}"/>
              </a:ext>
            </a:extLst>
          </p:cNvPr>
          <p:cNvSpPr txBox="1"/>
          <p:nvPr/>
        </p:nvSpPr>
        <p:spPr>
          <a:xfrm>
            <a:off x="389904" y="977107"/>
            <a:ext cx="8180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Se testează  hardware-ul ruerului (POST).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Se identifică și se încarcă SO.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Se aplică instrucțiunile din fișierele de configurare.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D3F1E-69DA-40F5-BFD2-33BF2745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8" y="2406553"/>
            <a:ext cx="7288212" cy="42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0" y="-35209"/>
            <a:ext cx="742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Moduri de acces și de configurare la ruter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2068" y="3873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7" y="52149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2D6E-9C18-461E-9B42-CE1354E290BF}"/>
              </a:ext>
            </a:extLst>
          </p:cNvPr>
          <p:cNvSpPr txBox="1"/>
          <p:nvPr/>
        </p:nvSpPr>
        <p:spPr>
          <a:xfrm>
            <a:off x="458787" y="1214973"/>
            <a:ext cx="885464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 Modul </a:t>
            </a:r>
            <a:r>
              <a:rPr lang="ro-RO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EXEC</a:t>
            </a: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	permite interogarea stării ruterului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2.   Modul </a:t>
            </a:r>
            <a:r>
              <a:rPr lang="ro-RO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Privileged EXEC</a:t>
            </a: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	permite execuția comenzilor de modificare a 	configurației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3.   Modul </a:t>
            </a:r>
            <a:r>
              <a:rPr lang="ro-RO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 configurare</a:t>
            </a: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	permite configurarea generală (nume, oarole etc.)</a:t>
            </a: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	configurare interfețe</a:t>
            </a: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	configurare linii de consolă și UTY</a:t>
            </a:r>
          </a:p>
        </p:txBody>
      </p:sp>
    </p:spTree>
    <p:extLst>
      <p:ext uri="{BB962C8B-B14F-4D97-AF65-F5344CB8AC3E}">
        <p14:creationId xmlns:p14="http://schemas.microsoft.com/office/powerpoint/2010/main" val="301099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0" y="-35209"/>
            <a:ext cx="742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Comenzi de copiere a fișierelor de configurare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2068" y="3873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7" y="52149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9D309-6509-425F-914D-9900F928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8" y="862013"/>
            <a:ext cx="4630738" cy="399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72F2C-DF1E-4200-934E-1B74FE1D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1570651"/>
            <a:ext cx="8502293" cy="49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4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81" y="-17463"/>
            <a:ext cx="742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Comanda </a:t>
            </a:r>
            <a:r>
              <a:rPr lang="ro-RO" altLang="en-US" sz="2400" i="1" dirty="0">
                <a:latin typeface="Times New Roman" panose="02020603050405020304" pitchFamily="18" charset="0"/>
              </a:rPr>
              <a:t>show version (sh ver)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2068" y="3873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7" y="52149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42B13-E5FF-4623-8800-07C09F95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4" y="1011186"/>
            <a:ext cx="7017731" cy="43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9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81" y="-17463"/>
            <a:ext cx="742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Cofigurarea numelui și a parolelor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2068" y="3873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7" y="52149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EC099-229A-408A-91ED-8BD04E52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85" y="1016070"/>
            <a:ext cx="7351268" cy="52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5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81" y="-17463"/>
            <a:ext cx="742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Cofigurarea unei interfețe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2068" y="3873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7" y="52149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10E90-4FD9-4144-BF85-3554A2C5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00" y="1141413"/>
            <a:ext cx="7942486" cy="45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8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81" y="-17463"/>
            <a:ext cx="742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Comenzi de verificare a configurațiilor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2068" y="3873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7" y="52149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FC233-6CAF-4197-8AA9-A7DCA9FB30F1}"/>
              </a:ext>
            </a:extLst>
          </p:cNvPr>
          <p:cNvSpPr txBox="1"/>
          <p:nvPr/>
        </p:nvSpPr>
        <p:spPr>
          <a:xfrm>
            <a:off x="1050681" y="1143000"/>
            <a:ext cx="697338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R#show </a:t>
            </a:r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running-config 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000" i="1" dirty="0">
                <a:latin typeface="Arial" panose="020B0604020202020204" pitchFamily="34" charset="0"/>
                <a:cs typeface="Arial" panose="020B0604020202020204" pitchFamily="34" charset="0"/>
              </a:rPr>
              <a:t>arată configurarea curentă a ruterului</a:t>
            </a:r>
          </a:p>
          <a:p>
            <a:endParaRPr lang="ro-RO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R#show </a:t>
            </a:r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startup-config 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000" i="1" dirty="0">
                <a:latin typeface="Arial" panose="020B0604020202020204" pitchFamily="34" charset="0"/>
                <a:cs typeface="Arial" panose="020B0604020202020204" pitchFamily="34" charset="0"/>
              </a:rPr>
              <a:t>afișează fișierul de configurare salvat în NVRAM</a:t>
            </a:r>
          </a:p>
          <a:p>
            <a:endParaRPr lang="ro-RO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R#show </a:t>
            </a:r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ip route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000" i="1" dirty="0">
                <a:latin typeface="Arial" panose="020B0604020202020204" pitchFamily="34" charset="0"/>
                <a:cs typeface="Arial" panose="020B0604020202020204" pitchFamily="34" charset="0"/>
              </a:rPr>
              <a:t>afișează tabelui de rutare</a:t>
            </a:r>
          </a:p>
          <a:p>
            <a:endParaRPr lang="ro-RO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R#show </a:t>
            </a:r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ip interfaces 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000" i="1" dirty="0">
                <a:latin typeface="Arial" panose="020B0604020202020204" pitchFamily="34" charset="0"/>
                <a:cs typeface="Arial" panose="020B0604020202020204" pitchFamily="34" charset="0"/>
              </a:rPr>
              <a:t> afișează starea curentă detaliată a interfețelor</a:t>
            </a:r>
          </a:p>
          <a:p>
            <a:endParaRPr lang="ro-RO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R#show </a:t>
            </a:r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ip interfaces brief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000" i="1" dirty="0">
                <a:latin typeface="Arial" panose="020B0604020202020204" pitchFamily="34" charset="0"/>
                <a:cs typeface="Arial" panose="020B0604020202020204" pitchFamily="34" charset="0"/>
              </a:rPr>
              <a:t>afișează starea curentă sumară a interfețelor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0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81" y="-17463"/>
            <a:ext cx="742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Alte comenzi utile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2068" y="3873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7" y="52149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FC233-6CAF-4197-8AA9-A7DCA9FB30F1}"/>
              </a:ext>
            </a:extLst>
          </p:cNvPr>
          <p:cNvSpPr txBox="1"/>
          <p:nvPr/>
        </p:nvSpPr>
        <p:spPr>
          <a:xfrm>
            <a:off x="771265" y="876991"/>
            <a:ext cx="8204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Comanda </a:t>
            </a:r>
            <a:r>
              <a:rPr lang="ro-RO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o-RO" i="1" dirty="0">
                <a:latin typeface="Arial" panose="020B0604020202020204" pitchFamily="34" charset="0"/>
                <a:cs typeface="Arial" panose="020B0604020202020204" pitchFamily="34" charset="0"/>
              </a:rPr>
              <a:t>permite forțarea executării unei comenzi din oricare nivel  de acces </a:t>
            </a:r>
          </a:p>
          <a:p>
            <a:r>
              <a:rPr lang="ro-RO" i="1" dirty="0">
                <a:latin typeface="Arial" panose="020B0604020202020204" pitchFamily="34" charset="0"/>
                <a:cs typeface="Arial" panose="020B0604020202020204" pitchFamily="34" charset="0"/>
              </a:rPr>
              <a:t>la ruter. De exemplu, comanda </a:t>
            </a:r>
            <a:r>
              <a:rPr lang="ro-RO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ro-RO" i="1" dirty="0">
                <a:latin typeface="Arial" panose="020B0604020202020204" pitchFamily="34" charset="0"/>
                <a:cs typeface="Arial" panose="020B0604020202020204" pitchFamily="34" charset="0"/>
              </a:rPr>
              <a:t> de verificare a conectivității spre o </a:t>
            </a:r>
          </a:p>
          <a:p>
            <a:r>
              <a:rPr lang="ro-RO" i="1" dirty="0">
                <a:latin typeface="Arial" panose="020B0604020202020204" pitchFamily="34" charset="0"/>
                <a:cs typeface="Arial" panose="020B0604020202020204" pitchFamily="34" charset="0"/>
              </a:rPr>
              <a:t>destinație anume, se poate da doar din nivelul exec (R#ping....). </a:t>
            </a:r>
          </a:p>
          <a:p>
            <a:r>
              <a:rPr lang="ro-RO" i="1" dirty="0">
                <a:latin typeface="Arial" panose="020B0604020202020204" pitchFamily="34" charset="0"/>
                <a:cs typeface="Arial" panose="020B0604020202020204" pitchFamily="34" charset="0"/>
              </a:rPr>
              <a:t>Dacă suntem în modul configurare globală, comanda ping nu este </a:t>
            </a:r>
          </a:p>
          <a:p>
            <a:r>
              <a:rPr lang="ro-RO" i="1" dirty="0">
                <a:latin typeface="Arial" panose="020B0604020202020204" pitchFamily="34" charset="0"/>
                <a:cs typeface="Arial" panose="020B0604020202020204" pitchFamily="34" charset="0"/>
              </a:rPr>
              <a:t>accesibilă (R(config#)ping....).</a:t>
            </a:r>
          </a:p>
          <a:p>
            <a:endParaRPr lang="ro-RO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Comanda </a:t>
            </a:r>
            <a:r>
              <a:rPr lang="ro-RO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R#show </a:t>
            </a:r>
            <a:r>
              <a:rPr lang="ro-RO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startup-config 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000" i="1" dirty="0">
                <a:latin typeface="Arial" panose="020B0604020202020204" pitchFamily="34" charset="0"/>
                <a:cs typeface="Arial" panose="020B0604020202020204" pitchFamily="34" charset="0"/>
              </a:rPr>
              <a:t>afișează fișierul de configurare salvat în NVRAM</a:t>
            </a:r>
          </a:p>
          <a:p>
            <a:endParaRPr lang="ro-RO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Comanda </a:t>
            </a:r>
            <a:r>
              <a:rPr lang="ro-RO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R#show </a:t>
            </a:r>
            <a:r>
              <a:rPr lang="ro-RO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route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000" i="1" dirty="0">
                <a:latin typeface="Arial" panose="020B0604020202020204" pitchFamily="34" charset="0"/>
                <a:cs typeface="Arial" panose="020B0604020202020204" pitchFamily="34" charset="0"/>
              </a:rPr>
              <a:t>afișează tabelui de rutare</a:t>
            </a:r>
          </a:p>
          <a:p>
            <a:endParaRPr lang="ro-RO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Comanda </a:t>
            </a:r>
            <a:r>
              <a:rPr lang="ro-RO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R#show </a:t>
            </a:r>
            <a:r>
              <a:rPr lang="ro-RO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interfaces 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000" i="1" dirty="0">
                <a:latin typeface="Arial" panose="020B0604020202020204" pitchFamily="34" charset="0"/>
                <a:cs typeface="Arial" panose="020B0604020202020204" pitchFamily="34" charset="0"/>
              </a:rPr>
              <a:t> afișează starea curentă detaliată a interfețelor</a:t>
            </a:r>
          </a:p>
          <a:p>
            <a:endParaRPr lang="ro-RO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Comanda </a:t>
            </a:r>
            <a:r>
              <a:rPr lang="ro-RO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R#show </a:t>
            </a:r>
            <a:r>
              <a:rPr lang="ro-RO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interfaces brief</a:t>
            </a:r>
          </a:p>
          <a:p>
            <a:r>
              <a:rPr lang="ro-RO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000" i="1" dirty="0">
                <a:latin typeface="Arial" panose="020B0604020202020204" pitchFamily="34" charset="0"/>
                <a:cs typeface="Arial" panose="020B0604020202020204" pitchFamily="34" charset="0"/>
              </a:rPr>
              <a:t>afișează starea curentă sumară a interfețelor</a:t>
            </a:r>
          </a:p>
        </p:txBody>
      </p:sp>
    </p:spTree>
    <p:extLst>
      <p:ext uri="{BB962C8B-B14F-4D97-AF65-F5344CB8AC3E}">
        <p14:creationId xmlns:p14="http://schemas.microsoft.com/office/powerpoint/2010/main" val="154674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AC639EE-73DB-4797-86B5-462669A4E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4A15F-61FD-49AD-A55F-DB983EFEB15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6162" name="Text Box 2">
            <a:extLst>
              <a:ext uri="{FF2B5EF4-FFF2-40B4-BE49-F238E27FC236}">
                <a16:creationId xmlns:a16="http://schemas.microsoft.com/office/drawing/2014/main" id="{923EE53E-C65B-450D-9CBF-902BB5FB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153124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464653"/>
                </a:solidFill>
                <a:latin typeface="Calibri,Bold"/>
              </a:rPr>
              <a:t>Calculator vs. </a:t>
            </a:r>
            <a:r>
              <a:rPr lang="en-US" sz="2400" b="1" i="0" u="none" strike="noStrike" baseline="0" dirty="0" err="1">
                <a:solidFill>
                  <a:srgbClr val="464653"/>
                </a:solidFill>
                <a:latin typeface="Calibri,Bold"/>
              </a:rPr>
              <a:t>Ruter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EF95C702-F945-4F87-B178-6586C5D60C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4" name="Rectangle 4">
            <a:extLst>
              <a:ext uri="{FF2B5EF4-FFF2-40B4-BE49-F238E27FC236}">
                <a16:creationId xmlns:a16="http://schemas.microsoft.com/office/drawing/2014/main" id="{AC5942CD-D167-49D4-A6BA-5CCAD38895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5" name="Rectangle 5">
            <a:extLst>
              <a:ext uri="{FF2B5EF4-FFF2-40B4-BE49-F238E27FC236}">
                <a16:creationId xmlns:a16="http://schemas.microsoft.com/office/drawing/2014/main" id="{2CA75E5F-37C6-405E-A8C3-1AEDB6B273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6" name="Rectangle 6">
            <a:extLst>
              <a:ext uri="{FF2B5EF4-FFF2-40B4-BE49-F238E27FC236}">
                <a16:creationId xmlns:a16="http://schemas.microsoft.com/office/drawing/2014/main" id="{EF7D1972-5866-4C9C-9CA8-832E23E4E1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7" name="Rectangle 7">
            <a:extLst>
              <a:ext uri="{FF2B5EF4-FFF2-40B4-BE49-F238E27FC236}">
                <a16:creationId xmlns:a16="http://schemas.microsoft.com/office/drawing/2014/main" id="{DE3AA9F8-3705-45F1-BCF4-D1D6490BF0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8" name="Rectangle 8">
            <a:extLst>
              <a:ext uri="{FF2B5EF4-FFF2-40B4-BE49-F238E27FC236}">
                <a16:creationId xmlns:a16="http://schemas.microsoft.com/office/drawing/2014/main" id="{8EC590F4-A2D6-47DC-8D0C-E115DB93A9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6169" name="Rectangle 9">
            <a:extLst>
              <a:ext uri="{FF2B5EF4-FFF2-40B4-BE49-F238E27FC236}">
                <a16:creationId xmlns:a16="http://schemas.microsoft.com/office/drawing/2014/main" id="{ACC34BB5-D4EE-4C5E-940F-B3AEB73ABA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7E72B-1915-4C91-BFF2-96507215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543050"/>
            <a:ext cx="7077075" cy="398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E35C42B-4BC4-493B-AEED-04E9CC203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469A2-AAD7-4DFC-8A29-E1D03584388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77186" name="Text Box 2">
            <a:extLst>
              <a:ext uri="{FF2B5EF4-FFF2-40B4-BE49-F238E27FC236}">
                <a16:creationId xmlns:a16="http://schemas.microsoft.com/office/drawing/2014/main" id="{03F474AC-D46F-4312-AFC5-EB6A8642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0" u="none" strike="noStrike" baseline="0" dirty="0" err="1">
                <a:solidFill>
                  <a:srgbClr val="464653"/>
                </a:solidFill>
                <a:latin typeface="Calibri,Bold"/>
              </a:rPr>
              <a:t>Componentele</a:t>
            </a:r>
            <a:r>
              <a:rPr lang="en-US" sz="2400" b="1" i="0" u="none" strike="noStrike" baseline="0" dirty="0">
                <a:solidFill>
                  <a:srgbClr val="464653"/>
                </a:solidFill>
                <a:latin typeface="Calibri,Bold"/>
              </a:rPr>
              <a:t> hardware ale </a:t>
            </a:r>
            <a:r>
              <a:rPr lang="en-US" sz="2400" b="1" i="0" u="none" strike="noStrike" baseline="0" dirty="0" err="1">
                <a:solidFill>
                  <a:srgbClr val="464653"/>
                </a:solidFill>
                <a:latin typeface="Calibri,Bold"/>
              </a:rPr>
              <a:t>unui</a:t>
            </a:r>
            <a:r>
              <a:rPr lang="en-US" sz="2400" b="1" i="0" u="none" strike="noStrike" baseline="0" dirty="0">
                <a:solidFill>
                  <a:srgbClr val="464653"/>
                </a:solidFill>
                <a:latin typeface="Calibri,Bold"/>
              </a:rPr>
              <a:t> </a:t>
            </a:r>
            <a:r>
              <a:rPr lang="en-US" sz="2400" b="1" i="0" u="none" strike="noStrike" baseline="0" dirty="0" err="1">
                <a:solidFill>
                  <a:srgbClr val="464653"/>
                </a:solidFill>
                <a:latin typeface="Calibri,Bold"/>
              </a:rPr>
              <a:t>ruter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482A90B8-3358-463F-A589-2FC7756A5A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7188" name="Rectangle 4">
            <a:extLst>
              <a:ext uri="{FF2B5EF4-FFF2-40B4-BE49-F238E27FC236}">
                <a16:creationId xmlns:a16="http://schemas.microsoft.com/office/drawing/2014/main" id="{D84DAAA7-8AC7-4640-95D6-ABDD47683C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7189" name="Rectangle 5">
            <a:extLst>
              <a:ext uri="{FF2B5EF4-FFF2-40B4-BE49-F238E27FC236}">
                <a16:creationId xmlns:a16="http://schemas.microsoft.com/office/drawing/2014/main" id="{401BF6FD-7ED0-4A82-8133-7EE287C537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7190" name="Rectangle 6">
            <a:extLst>
              <a:ext uri="{FF2B5EF4-FFF2-40B4-BE49-F238E27FC236}">
                <a16:creationId xmlns:a16="http://schemas.microsoft.com/office/drawing/2014/main" id="{1B593C5E-BCC1-4810-B17D-FA1F7B544E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7191" name="Rectangle 7">
            <a:extLst>
              <a:ext uri="{FF2B5EF4-FFF2-40B4-BE49-F238E27FC236}">
                <a16:creationId xmlns:a16="http://schemas.microsoft.com/office/drawing/2014/main" id="{24ACB1D3-EB85-4D8A-863A-74DEF994D2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7192" name="Rectangle 8">
            <a:extLst>
              <a:ext uri="{FF2B5EF4-FFF2-40B4-BE49-F238E27FC236}">
                <a16:creationId xmlns:a16="http://schemas.microsoft.com/office/drawing/2014/main" id="{E04A26EE-BA2D-4F6C-8A07-AB171D2DB6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7193" name="Rectangle 9">
            <a:extLst>
              <a:ext uri="{FF2B5EF4-FFF2-40B4-BE49-F238E27FC236}">
                <a16:creationId xmlns:a16="http://schemas.microsoft.com/office/drawing/2014/main" id="{DF9F3B65-450A-4AC8-A529-BAFCE32EE7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C3E25-BB30-4096-A2A2-36E81EC9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066925"/>
            <a:ext cx="603885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5F70387-8154-4A24-8FA4-F74F3731A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33E125A-DC69-4C75-8BB9-ECFE813FD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03ACCF-9D8E-4EC5-9A99-B7AA9E34B14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8210" name="Text Box 2">
            <a:extLst>
              <a:ext uri="{FF2B5EF4-FFF2-40B4-BE49-F238E27FC236}">
                <a16:creationId xmlns:a16="http://schemas.microsoft.com/office/drawing/2014/main" id="{A82C78A9-9288-4356-AB6F-226D8E48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464653"/>
                </a:solidFill>
                <a:latin typeface="Calibri,Bold"/>
              </a:rPr>
              <a:t>Memoria Flash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A2EDA7B8-4C64-487F-99DE-909A8F1AC0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id="{6CBC4841-6BC9-44C9-9E3E-736290F9EC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3" name="Rectangle 5">
            <a:extLst>
              <a:ext uri="{FF2B5EF4-FFF2-40B4-BE49-F238E27FC236}">
                <a16:creationId xmlns:a16="http://schemas.microsoft.com/office/drawing/2014/main" id="{96E569C6-B550-4AEB-AAA6-1EFB23D66E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4" name="Rectangle 6">
            <a:extLst>
              <a:ext uri="{FF2B5EF4-FFF2-40B4-BE49-F238E27FC236}">
                <a16:creationId xmlns:a16="http://schemas.microsoft.com/office/drawing/2014/main" id="{37D7E2B2-21A8-40A2-B012-6FDD8A5493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id="{5E4CADC6-59D2-41F0-9F17-A7F77AF85A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6" name="Rectangle 8">
            <a:extLst>
              <a:ext uri="{FF2B5EF4-FFF2-40B4-BE49-F238E27FC236}">
                <a16:creationId xmlns:a16="http://schemas.microsoft.com/office/drawing/2014/main" id="{E08DD124-75FA-4CE7-A6AA-03E02AD2F9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7" name="Rectangle 9">
            <a:extLst>
              <a:ext uri="{FF2B5EF4-FFF2-40B4-BE49-F238E27FC236}">
                <a16:creationId xmlns:a16="http://schemas.microsoft.com/office/drawing/2014/main" id="{BD48A72D-BC00-437B-9DCE-24F9C18DB6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56BD9-0F51-4A25-97E0-957614364892}"/>
              </a:ext>
            </a:extLst>
          </p:cNvPr>
          <p:cNvSpPr txBox="1"/>
          <p:nvPr/>
        </p:nvSpPr>
        <p:spPr>
          <a:xfrm>
            <a:off x="749300" y="1555462"/>
            <a:ext cx="77851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- </a:t>
            </a:r>
            <a:r>
              <a:rPr lang="it-IT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stochează imaginea sistemului de operare (Cisco IOS)</a:t>
            </a:r>
          </a:p>
          <a:p>
            <a:pPr algn="l"/>
            <a:r>
              <a:rPr lang="ro-RO" sz="2800" b="0" dirty="0">
                <a:solidFill>
                  <a:srgbClr val="A0B9CE"/>
                </a:solidFill>
                <a:latin typeface="Wingdings3"/>
              </a:rPr>
              <a:t>- </a:t>
            </a:r>
            <a:r>
              <a:rPr lang="en-US" sz="2800" b="0" i="0" u="none" strike="noStrike" baseline="0" dirty="0">
                <a:solidFill>
                  <a:srgbClr val="A0B9CE"/>
                </a:solidFill>
                <a:latin typeface="Wingdings3"/>
              </a:rPr>
              <a:t> </a:t>
            </a:r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poate</a:t>
            </a:r>
            <a:r>
              <a:rPr lang="en-US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fi: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integrată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în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ruter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(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frecvent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DIMM; SIMM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pentru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arhitecturile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mai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vechi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carduri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PCMCIA</a:t>
            </a:r>
          </a:p>
          <a:p>
            <a:pPr algn="l"/>
            <a:r>
              <a:rPr lang="ro-RO" sz="2400" b="0" i="0" u="none" strike="noStrike" baseline="0" dirty="0">
                <a:solidFill>
                  <a:srgbClr val="A0B9CE"/>
                </a:solidFill>
                <a:latin typeface="Wingdings3"/>
              </a:rPr>
              <a:t>-</a:t>
            </a:r>
            <a:r>
              <a:rPr lang="en-US" sz="2400" b="0" i="0" u="none" strike="noStrike" baseline="0" dirty="0">
                <a:solidFill>
                  <a:srgbClr val="A0B9CE"/>
                </a:solidFill>
                <a:latin typeface="Wingdings3"/>
              </a:rPr>
              <a:t> </a:t>
            </a:r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memorie</a:t>
            </a:r>
            <a:r>
              <a:rPr lang="en-US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non-</a:t>
            </a:r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volatilă</a:t>
            </a:r>
            <a:endParaRPr lang="en-US" sz="28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timp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acces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ordinul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ro-R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ro-RO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-6</a:t>
            </a:r>
            <a:r>
              <a:rPr lang="ro-RO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secunde</a:t>
            </a:r>
            <a:endParaRPr lang="en-US" sz="24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dimensiune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ordinul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zecilor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MB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5F70387-8154-4A24-8FA4-F74F3731A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33E125A-DC69-4C75-8BB9-ECFE813FD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03ACCF-9D8E-4EC5-9A99-B7AA9E34B14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8210" name="Text Box 2">
            <a:extLst>
              <a:ext uri="{FF2B5EF4-FFF2-40B4-BE49-F238E27FC236}">
                <a16:creationId xmlns:a16="http://schemas.microsoft.com/office/drawing/2014/main" id="{A82C78A9-9288-4356-AB6F-226D8E48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061" y="73991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464653"/>
                </a:solidFill>
                <a:latin typeface="Calibri,Bold"/>
              </a:rPr>
              <a:t>Memoria </a:t>
            </a:r>
            <a:r>
              <a:rPr lang="ro-RO" sz="2400" dirty="0">
                <a:solidFill>
                  <a:srgbClr val="464653"/>
                </a:solidFill>
                <a:latin typeface="Calibri,Bold"/>
              </a:rPr>
              <a:t>ROM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A2EDA7B8-4C64-487F-99DE-909A8F1AC0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id="{6CBC4841-6BC9-44C9-9E3E-736290F9EC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3" name="Rectangle 5">
            <a:extLst>
              <a:ext uri="{FF2B5EF4-FFF2-40B4-BE49-F238E27FC236}">
                <a16:creationId xmlns:a16="http://schemas.microsoft.com/office/drawing/2014/main" id="{96E569C6-B550-4AEB-AAA6-1EFB23D66E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4" name="Rectangle 6">
            <a:extLst>
              <a:ext uri="{FF2B5EF4-FFF2-40B4-BE49-F238E27FC236}">
                <a16:creationId xmlns:a16="http://schemas.microsoft.com/office/drawing/2014/main" id="{37D7E2B2-21A8-40A2-B012-6FDD8A5493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id="{5E4CADC6-59D2-41F0-9F17-A7F77AF85A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6" name="Rectangle 8">
            <a:extLst>
              <a:ext uri="{FF2B5EF4-FFF2-40B4-BE49-F238E27FC236}">
                <a16:creationId xmlns:a16="http://schemas.microsoft.com/office/drawing/2014/main" id="{E08DD124-75FA-4CE7-A6AA-03E02AD2F9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7" name="Rectangle 9">
            <a:extLst>
              <a:ext uri="{FF2B5EF4-FFF2-40B4-BE49-F238E27FC236}">
                <a16:creationId xmlns:a16="http://schemas.microsoft.com/office/drawing/2014/main" id="{BD48A72D-BC00-437B-9DCE-24F9C18DB6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56BD9-0F51-4A25-97E0-957614364892}"/>
              </a:ext>
            </a:extLst>
          </p:cNvPr>
          <p:cNvSpPr txBox="1"/>
          <p:nvPr/>
        </p:nvSpPr>
        <p:spPr>
          <a:xfrm>
            <a:off x="749300" y="1555462"/>
            <a:ext cx="77851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stochează</a:t>
            </a:r>
            <a:r>
              <a:rPr lang="en-US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testele</a:t>
            </a:r>
            <a:r>
              <a:rPr lang="en-US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hardware </a:t>
            </a:r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inițiale</a:t>
            </a:r>
            <a:r>
              <a:rPr lang="en-US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(POST – Power On Self Test</a:t>
            </a:r>
            <a:endParaRPr lang="ro-RO" sz="28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algn="l"/>
            <a:r>
              <a:rPr lang="ro-RO" sz="2800" b="0" dirty="0">
                <a:solidFill>
                  <a:srgbClr val="A0B9CE"/>
                </a:solidFill>
                <a:latin typeface="Wingdings3"/>
              </a:rPr>
              <a:t>-</a:t>
            </a:r>
            <a:r>
              <a:rPr lang="it-IT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conține imaginea unui sistem de operare minimal</a:t>
            </a:r>
            <a:endParaRPr lang="ro-RO" sz="28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algn="l"/>
            <a:endParaRPr lang="ro-RO" b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algn="l"/>
            <a:r>
              <a:rPr lang="ro-RO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- </a:t>
            </a:r>
            <a:r>
              <a:rPr lang="en-US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include driver </a:t>
            </a:r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pentru</a:t>
            </a:r>
            <a:r>
              <a:rPr lang="en-US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Ethernet</a:t>
            </a:r>
            <a:endParaRPr lang="ro-RO" sz="2800" b="0" i="0" u="none" strike="noStrike" baseline="0" dirty="0">
              <a:solidFill>
                <a:srgbClr val="A0B9CE"/>
              </a:solidFill>
              <a:latin typeface="Wingdings3"/>
            </a:endParaRPr>
          </a:p>
          <a:p>
            <a:pPr algn="l"/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memorie</a:t>
            </a:r>
            <a:r>
              <a:rPr lang="en-US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non-</a:t>
            </a:r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volatilă</a:t>
            </a:r>
            <a:endParaRPr lang="en-US" sz="28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timp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acces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ordinul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10</a:t>
            </a:r>
            <a:r>
              <a:rPr lang="ro-RO" sz="2400" b="0" i="0" u="none" strike="noStrike" baseline="30000" dirty="0">
                <a:solidFill>
                  <a:srgbClr val="464653"/>
                </a:solidFill>
                <a:latin typeface="Calibri" panose="020F0502020204030204" pitchFamily="34" charset="0"/>
              </a:rPr>
              <a:t>-9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secunde</a:t>
            </a:r>
            <a:endParaRPr lang="en-US" sz="24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dimensiune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ordinul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zecilor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octeți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90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5F70387-8154-4A24-8FA4-F74F3731A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33E125A-DC69-4C75-8BB9-ECFE813FD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03ACCF-9D8E-4EC5-9A99-B7AA9E34B14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8210" name="Text Box 2">
            <a:extLst>
              <a:ext uri="{FF2B5EF4-FFF2-40B4-BE49-F238E27FC236}">
                <a16:creationId xmlns:a16="http://schemas.microsoft.com/office/drawing/2014/main" id="{A82C78A9-9288-4356-AB6F-226D8E48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394" y="128588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464653"/>
                </a:solidFill>
                <a:latin typeface="Calibri,Bold"/>
              </a:rPr>
              <a:t>Memoria </a:t>
            </a:r>
            <a:r>
              <a:rPr lang="ro-RO" sz="2400" b="1" i="0" u="none" strike="noStrike" baseline="0" dirty="0">
                <a:solidFill>
                  <a:srgbClr val="464653"/>
                </a:solidFill>
                <a:latin typeface="Calibri,Bold"/>
              </a:rPr>
              <a:t>NV</a:t>
            </a:r>
            <a:r>
              <a:rPr lang="ro-RO" sz="2400" dirty="0">
                <a:solidFill>
                  <a:srgbClr val="464653"/>
                </a:solidFill>
                <a:latin typeface="Calibri,Bold"/>
              </a:rPr>
              <a:t>RAM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A2EDA7B8-4C64-487F-99DE-909A8F1AC0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id="{6CBC4841-6BC9-44C9-9E3E-736290F9EC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3" name="Rectangle 5">
            <a:extLst>
              <a:ext uri="{FF2B5EF4-FFF2-40B4-BE49-F238E27FC236}">
                <a16:creationId xmlns:a16="http://schemas.microsoft.com/office/drawing/2014/main" id="{96E569C6-B550-4AEB-AAA6-1EFB23D66E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4" name="Rectangle 6">
            <a:extLst>
              <a:ext uri="{FF2B5EF4-FFF2-40B4-BE49-F238E27FC236}">
                <a16:creationId xmlns:a16="http://schemas.microsoft.com/office/drawing/2014/main" id="{37D7E2B2-21A8-40A2-B012-6FDD8A5493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id="{5E4CADC6-59D2-41F0-9F17-A7F77AF85A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6" name="Rectangle 8">
            <a:extLst>
              <a:ext uri="{FF2B5EF4-FFF2-40B4-BE49-F238E27FC236}">
                <a16:creationId xmlns:a16="http://schemas.microsoft.com/office/drawing/2014/main" id="{E08DD124-75FA-4CE7-A6AA-03E02AD2F9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7" name="Rectangle 9">
            <a:extLst>
              <a:ext uri="{FF2B5EF4-FFF2-40B4-BE49-F238E27FC236}">
                <a16:creationId xmlns:a16="http://schemas.microsoft.com/office/drawing/2014/main" id="{BD48A72D-BC00-437B-9DCE-24F9C18DB6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56BD9-0F51-4A25-97E0-957614364892}"/>
              </a:ext>
            </a:extLst>
          </p:cNvPr>
          <p:cNvSpPr txBox="1"/>
          <p:nvPr/>
        </p:nvSpPr>
        <p:spPr>
          <a:xfrm>
            <a:off x="749300" y="1555462"/>
            <a:ext cx="77851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8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stochează</a:t>
            </a:r>
            <a:r>
              <a:rPr lang="en-US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ro-RO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configurația de pornire</a:t>
            </a:r>
          </a:p>
          <a:p>
            <a:pPr algn="l"/>
            <a:r>
              <a:rPr lang="ro-RO" sz="2800" b="0" dirty="0">
                <a:solidFill>
                  <a:srgbClr val="A0B9CE"/>
                </a:solidFill>
                <a:latin typeface="Wingdings3"/>
              </a:rPr>
              <a:t>-  </a:t>
            </a:r>
            <a:r>
              <a:rPr lang="ro-RO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implementat folosind </a:t>
            </a:r>
          </a:p>
          <a:p>
            <a:pPr algn="l"/>
            <a:r>
              <a:rPr lang="ro-RO" sz="2800" b="0" dirty="0">
                <a:solidFill>
                  <a:srgbClr val="464653"/>
                </a:solidFill>
                <a:latin typeface="Calibri" panose="020F0502020204030204" pitchFamily="34" charset="0"/>
              </a:rPr>
              <a:t>	</a:t>
            </a:r>
            <a:r>
              <a:rPr lang="ro-RO" sz="2400" b="0" dirty="0">
                <a:solidFill>
                  <a:srgbClr val="464653"/>
                </a:solidFill>
                <a:latin typeface="Calibri" panose="020F0502020204030204" pitchFamily="34" charset="0"/>
              </a:rPr>
              <a:t>cip dedicat</a:t>
            </a:r>
          </a:p>
          <a:p>
            <a:pPr algn="l"/>
            <a:r>
              <a:rPr lang="ro-RO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	dispozitiv flash ce conține codul de pornire</a:t>
            </a:r>
          </a:p>
          <a:p>
            <a:pPr algn="l"/>
            <a:endParaRPr lang="ro-RO" b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algn="l"/>
            <a:r>
              <a:rPr lang="ro-RO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- </a:t>
            </a:r>
            <a:r>
              <a:rPr lang="ro-RO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reține conținutul în cazul pierderii alimentării electrice</a:t>
            </a:r>
            <a:endParaRPr lang="en-US" sz="28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timp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acces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ordinul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10</a:t>
            </a:r>
            <a:r>
              <a:rPr lang="ro-RO" sz="2400" b="0" i="0" u="none" strike="noStrike" baseline="30000" dirty="0">
                <a:solidFill>
                  <a:srgbClr val="464653"/>
                </a:solidFill>
                <a:latin typeface="Calibri" panose="020F0502020204030204" pitchFamily="34" charset="0"/>
              </a:rPr>
              <a:t>-7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secunde</a:t>
            </a:r>
            <a:endParaRPr lang="en-US" sz="24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dimensiune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ordinul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zecilor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ro-RO" sz="2400" b="0" dirty="0">
                <a:solidFill>
                  <a:srgbClr val="464653"/>
                </a:solidFill>
                <a:latin typeface="Calibri" panose="020F0502020204030204" pitchFamily="34" charset="0"/>
              </a:rPr>
              <a:t>kB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0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5F70387-8154-4A24-8FA4-F74F3731A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33E125A-DC69-4C75-8BB9-ECFE813FD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03ACCF-9D8E-4EC5-9A99-B7AA9E34B14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78210" name="Text Box 2">
            <a:extLst>
              <a:ext uri="{FF2B5EF4-FFF2-40B4-BE49-F238E27FC236}">
                <a16:creationId xmlns:a16="http://schemas.microsoft.com/office/drawing/2014/main" id="{A82C78A9-9288-4356-AB6F-226D8E48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464653"/>
                </a:solidFill>
                <a:latin typeface="Calibri,Bold"/>
              </a:rPr>
              <a:t>Memoria </a:t>
            </a:r>
            <a:r>
              <a:rPr lang="ro-RO" sz="2400" dirty="0">
                <a:solidFill>
                  <a:srgbClr val="464653"/>
                </a:solidFill>
                <a:latin typeface="Calibri,Bold"/>
              </a:rPr>
              <a:t>RAM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A2EDA7B8-4C64-487F-99DE-909A8F1AC0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id="{6CBC4841-6BC9-44C9-9E3E-736290F9EC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3" name="Rectangle 5">
            <a:extLst>
              <a:ext uri="{FF2B5EF4-FFF2-40B4-BE49-F238E27FC236}">
                <a16:creationId xmlns:a16="http://schemas.microsoft.com/office/drawing/2014/main" id="{96E569C6-B550-4AEB-AAA6-1EFB23D66E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4" name="Rectangle 6">
            <a:extLst>
              <a:ext uri="{FF2B5EF4-FFF2-40B4-BE49-F238E27FC236}">
                <a16:creationId xmlns:a16="http://schemas.microsoft.com/office/drawing/2014/main" id="{37D7E2B2-21A8-40A2-B012-6FDD8A5493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id="{5E4CADC6-59D2-41F0-9F17-A7F77AF85A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6" name="Rectangle 8">
            <a:extLst>
              <a:ext uri="{FF2B5EF4-FFF2-40B4-BE49-F238E27FC236}">
                <a16:creationId xmlns:a16="http://schemas.microsoft.com/office/drawing/2014/main" id="{E08DD124-75FA-4CE7-A6AA-03E02AD2F9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8217" name="Rectangle 9">
            <a:extLst>
              <a:ext uri="{FF2B5EF4-FFF2-40B4-BE49-F238E27FC236}">
                <a16:creationId xmlns:a16="http://schemas.microsoft.com/office/drawing/2014/main" id="{BD48A72D-BC00-437B-9DCE-24F9C18DB6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56BD9-0F51-4A25-97E0-957614364892}"/>
              </a:ext>
            </a:extLst>
          </p:cNvPr>
          <p:cNvSpPr txBox="1"/>
          <p:nvPr/>
        </p:nvSpPr>
        <p:spPr>
          <a:xfrm>
            <a:off x="749300" y="1555462"/>
            <a:ext cx="77851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ro-RO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Încarcă SO</a:t>
            </a:r>
          </a:p>
          <a:p>
            <a:pPr marL="457200" indent="-457200" algn="l">
              <a:buFontTx/>
              <a:buChar char="-"/>
            </a:pPr>
            <a:r>
              <a:rPr lang="ro-RO" sz="2800" b="0" dirty="0">
                <a:solidFill>
                  <a:srgbClr val="464653"/>
                </a:solidFill>
                <a:latin typeface="Calibri" panose="020F0502020204030204" pitchFamily="34" charset="0"/>
              </a:rPr>
              <a:t>Stochează tabela de rutare dinamică</a:t>
            </a:r>
          </a:p>
          <a:p>
            <a:pPr marL="457200" indent="-457200" algn="l">
              <a:buFontTx/>
              <a:buChar char="-"/>
            </a:pPr>
            <a:r>
              <a:rPr lang="ro-RO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Stochează conf</a:t>
            </a:r>
            <a:r>
              <a:rPr lang="ro-RO" sz="2800" b="0" dirty="0">
                <a:solidFill>
                  <a:srgbClr val="464653"/>
                </a:solidFill>
                <a:latin typeface="Calibri" panose="020F0502020204030204" pitchFamily="34" charset="0"/>
              </a:rPr>
              <a:t>igurația curentă</a:t>
            </a:r>
          </a:p>
          <a:p>
            <a:pPr marL="457200" indent="-457200" algn="l">
              <a:buFontTx/>
              <a:buChar char="-"/>
            </a:pPr>
            <a:r>
              <a:rPr lang="ro-RO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Stochează cozile de </a:t>
            </a:r>
            <a:r>
              <a:rPr lang="ro-RO" sz="2800" b="0" dirty="0">
                <a:solidFill>
                  <a:srgbClr val="464653"/>
                </a:solidFill>
                <a:latin typeface="Calibri" panose="020F0502020204030204" pitchFamily="34" charset="0"/>
              </a:rPr>
              <a:t>pachete IP pentru rutare</a:t>
            </a:r>
            <a:r>
              <a:rPr lang="ro-RO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</a:p>
          <a:p>
            <a:pPr algn="l"/>
            <a:r>
              <a:rPr lang="ro-RO" sz="2800" b="0" dirty="0">
                <a:solidFill>
                  <a:srgbClr val="464653"/>
                </a:solidFill>
                <a:latin typeface="Calibri" panose="020F0502020204030204" pitchFamily="34" charset="0"/>
              </a:rPr>
              <a:t>	</a:t>
            </a:r>
            <a:endParaRPr lang="ro-RO" b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algn="l"/>
            <a:r>
              <a:rPr lang="ro-RO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- </a:t>
            </a:r>
            <a:r>
              <a:rPr lang="ro-RO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conținutul </a:t>
            </a:r>
            <a:r>
              <a:rPr lang="ro-RO" sz="2800" b="0" dirty="0">
                <a:solidFill>
                  <a:srgbClr val="464653"/>
                </a:solidFill>
                <a:latin typeface="Calibri" panose="020F0502020204030204" pitchFamily="34" charset="0"/>
              </a:rPr>
              <a:t>se șterge în</a:t>
            </a:r>
            <a:r>
              <a:rPr lang="ro-RO" sz="28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cazul pierderii alimentării electrice</a:t>
            </a:r>
            <a:endParaRPr lang="en-US" sz="28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timp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acces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ordinul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10</a:t>
            </a:r>
            <a:r>
              <a:rPr lang="ro-RO" sz="2400" b="0" i="0" u="none" strike="noStrike" baseline="30000" dirty="0">
                <a:solidFill>
                  <a:srgbClr val="464653"/>
                </a:solidFill>
                <a:latin typeface="Calibri" panose="020F0502020204030204" pitchFamily="34" charset="0"/>
              </a:rPr>
              <a:t>-9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secunde</a:t>
            </a:r>
            <a:endParaRPr lang="en-US" sz="2400" b="0" i="0" u="none" strike="noStrike" baseline="0" dirty="0">
              <a:solidFill>
                <a:srgbClr val="464653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dimensiune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ordinul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464653"/>
                </a:solidFill>
                <a:latin typeface="Calibri" panose="020F0502020204030204" pitchFamily="34" charset="0"/>
              </a:rPr>
              <a:t>zecilor</a:t>
            </a:r>
            <a:r>
              <a:rPr lang="ro-RO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/sute </a:t>
            </a:r>
            <a:r>
              <a:rPr lang="en-US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 de </a:t>
            </a:r>
            <a:r>
              <a:rPr lang="ro-RO" sz="2400" b="0" i="0" u="none" strike="noStrike" baseline="0" dirty="0">
                <a:solidFill>
                  <a:srgbClr val="464653"/>
                </a:solidFill>
                <a:latin typeface="Calibri" panose="020F0502020204030204" pitchFamily="34" charset="0"/>
              </a:rPr>
              <a:t>M</a:t>
            </a:r>
            <a:r>
              <a:rPr lang="ro-RO" sz="2400" b="0" dirty="0">
                <a:solidFill>
                  <a:srgbClr val="464653"/>
                </a:solidFill>
                <a:latin typeface="Calibri" panose="020F0502020204030204" pitchFamily="34" charset="0"/>
              </a:rPr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40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14735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o-RO" altLang="en-US" sz="2400" dirty="0">
                <a:latin typeface="Times New Roman" panose="02020603050405020304" pitchFamily="18" charset="0"/>
              </a:rPr>
              <a:t>Interfețele unui ruter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185" y="52073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88715-74F4-461A-A8EA-7F43DB06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92" y="1187329"/>
            <a:ext cx="7369175" cy="54644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4DA58CE-9027-47C9-9CA2-52A682184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6F279-7E77-4B9B-9548-3EF77A02E74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79234" name="Text Box 2">
            <a:extLst>
              <a:ext uri="{FF2B5EF4-FFF2-40B4-BE49-F238E27FC236}">
                <a16:creationId xmlns:a16="http://schemas.microsoft.com/office/drawing/2014/main" id="{D1A49753-DAC5-44DA-A3A9-9DB457DF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91142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o-RO" altLang="en-US" sz="2800" dirty="0">
                <a:latin typeface="Times New Roman" panose="02020603050405020304" pitchFamily="18" charset="0"/>
              </a:rPr>
              <a:t>Sistemul de fișiere</a:t>
            </a:r>
            <a:endParaRPr lang="en-US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8F43AC1-E3D6-4615-834A-455298DEB5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859F7BC7-CCDA-400B-A5FA-6DD7BFE57F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24E2D9DE-021F-4F94-849D-8F45021210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303" y="377031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8" name="Rectangle 6">
            <a:extLst>
              <a:ext uri="{FF2B5EF4-FFF2-40B4-BE49-F238E27FC236}">
                <a16:creationId xmlns:a16="http://schemas.microsoft.com/office/drawing/2014/main" id="{8C48834E-4C4A-45DC-BB84-5A3D7908E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0935" y="-174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189701DA-C683-498D-8CE4-280EE9CF8B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1461DF7-186C-43B3-8162-9D570AE0BF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74D7BB5A-0FCE-4E8A-94D1-4090DA104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7" y="701277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64A3CE-855B-48E4-AC49-15078FCCB9FB}"/>
              </a:ext>
            </a:extLst>
          </p:cNvPr>
          <p:cNvSpPr/>
          <p:nvPr/>
        </p:nvSpPr>
        <p:spPr>
          <a:xfrm>
            <a:off x="774578" y="738187"/>
            <a:ext cx="85772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i="0" u="none" strike="noStrike" baseline="0" dirty="0">
                <a:latin typeface="Calibri,Bold"/>
              </a:rPr>
              <a:t>Cisco Internetwork Operating System (IOS)</a:t>
            </a:r>
            <a:endParaRPr lang="ro-RO" sz="2400" b="1" i="0" u="none" strike="noStrike" baseline="0" dirty="0">
              <a:latin typeface="Calibri,Bold"/>
            </a:endParaRPr>
          </a:p>
          <a:p>
            <a:pPr marL="457200" indent="-457200">
              <a:buAutoNum type="arabicPeriod"/>
            </a:pPr>
            <a:r>
              <a:rPr lang="ro-RO" sz="2400" dirty="0">
                <a:latin typeface="Calibri,Bold"/>
              </a:rPr>
              <a:t>Fișiere de configurare</a:t>
            </a:r>
          </a:p>
          <a:p>
            <a:r>
              <a:rPr lang="ro-RO" sz="2400" b="1" i="0" u="none" strike="noStrike" baseline="0" dirty="0">
                <a:latin typeface="Calibri,Bold"/>
              </a:rPr>
              <a:t>	- configurația curentă (running-config)</a:t>
            </a:r>
          </a:p>
          <a:p>
            <a:r>
              <a:rPr lang="ro-RO" sz="2400" dirty="0">
                <a:latin typeface="Calibri,Bold"/>
              </a:rPr>
              <a:t>	- configurația permanentă (startup-config)</a:t>
            </a:r>
            <a:endParaRPr lang="ro-RO" sz="2400" b="1" i="0" u="none" strike="noStrike" baseline="0" dirty="0">
              <a:latin typeface="Calibri,Bold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FD1B2-CA55-4618-A88D-D9D02DF5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2" y="2514600"/>
            <a:ext cx="7642347" cy="43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55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C5EB0F-A367-4CE1-8849-DAA8E56EFDD1}"/>
</file>

<file path=customXml/itemProps2.xml><?xml version="1.0" encoding="utf-8"?>
<ds:datastoreItem xmlns:ds="http://schemas.openxmlformats.org/officeDocument/2006/customXml" ds:itemID="{A016A591-9331-4A6F-9930-5F8463BD7213}"/>
</file>

<file path=customXml/itemProps3.xml><?xml version="1.0" encoding="utf-8"?>
<ds:datastoreItem xmlns:ds="http://schemas.openxmlformats.org/officeDocument/2006/customXml" ds:itemID="{1FF0BD0C-B035-449C-81F9-84F3525495B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594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Calibri,Bold</vt:lpstr>
      <vt:lpstr>McGrawHill-Italic</vt:lpstr>
      <vt:lpstr>Tahoma</vt:lpstr>
      <vt:lpstr>Times New Roman</vt:lpstr>
      <vt:lpstr>Wingdings</vt:lpstr>
      <vt:lpstr>Wingdings3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Iosif Praoveanu</cp:lastModifiedBy>
  <cp:revision>118</cp:revision>
  <dcterms:created xsi:type="dcterms:W3CDTF">2000-01-15T04:50:39Z</dcterms:created>
  <dcterms:modified xsi:type="dcterms:W3CDTF">2023-10-04T06:45:33Z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