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0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302" r:id="rId12"/>
    <p:sldId id="301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303" r:id="rId26"/>
    <p:sldId id="277" r:id="rId27"/>
    <p:sldId id="291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0D172D-AE29-43BF-A24A-CE2650E8DBD8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56E8E40-4903-43C1-A4EB-B3B85423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petri.co.il/wp-content/uploads/Figure-14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796908"/>
          </a:xfrm>
        </p:spPr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o-RO" sz="2800" b="1" dirty="0"/>
              <a:t>Cuprins</a:t>
            </a:r>
          </a:p>
          <a:p>
            <a:r>
              <a:rPr lang="en-US" sz="2400" dirty="0" err="1"/>
              <a:t>Aspecte</a:t>
            </a:r>
            <a:r>
              <a:rPr lang="en-US" sz="2400" dirty="0"/>
              <a:t> </a:t>
            </a:r>
            <a:r>
              <a:rPr lang="en-US" sz="2400" dirty="0" err="1"/>
              <a:t>generale</a:t>
            </a:r>
            <a:endParaRPr lang="en-US" sz="2400" dirty="0"/>
          </a:p>
          <a:p>
            <a:r>
              <a:rPr lang="en-US" sz="2400" dirty="0" err="1"/>
              <a:t>Protocoale</a:t>
            </a:r>
            <a:r>
              <a:rPr lang="en-US" sz="2400" dirty="0"/>
              <a:t> </a:t>
            </a:r>
            <a:r>
              <a:rPr lang="ro-RO" sz="2400" dirty="0"/>
              <a:t>şi standarde</a:t>
            </a:r>
          </a:p>
          <a:p>
            <a:r>
              <a:rPr lang="ro-RO" sz="2400" dirty="0"/>
              <a:t>Adresarea IPv6</a:t>
            </a:r>
          </a:p>
          <a:p>
            <a:r>
              <a:rPr lang="ro-RO" sz="2400" dirty="0"/>
              <a:t>Protocoale de rutare</a:t>
            </a:r>
          </a:p>
          <a:p>
            <a:r>
              <a:rPr lang="ro-RO" sz="2400" dirty="0"/>
              <a:t>Integrarea şi tranziţia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ro-RO" sz="2800" dirty="0"/>
              <a:t>Adresarea IPv6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332" y="1011198"/>
            <a:ext cx="6408712" cy="28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4077072"/>
            <a:ext cx="628654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EF747A-6416-48D7-B9E0-D641BB3CCE98}"/>
              </a:ext>
            </a:extLst>
          </p:cNvPr>
          <p:cNvSpPr txBox="1"/>
          <p:nvPr/>
        </p:nvSpPr>
        <p:spPr>
          <a:xfrm>
            <a:off x="6948264" y="3093849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ighlight>
                  <a:srgbClr val="FFFF00"/>
                </a:highlight>
              </a:rPr>
              <a:t>V slide următor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DC218-0541-4701-8E57-532202C891D6}"/>
              </a:ext>
            </a:extLst>
          </p:cNvPr>
          <p:cNvSpPr txBox="1"/>
          <p:nvPr/>
        </p:nvSpPr>
        <p:spPr>
          <a:xfrm>
            <a:off x="5076056" y="303229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FD00::/8.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ro-RO" sz="2800" dirty="0"/>
              <a:t>Adresarea IPv6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B3B1C-2C5A-45D8-8240-821E8368CA59}"/>
              </a:ext>
            </a:extLst>
          </p:cNvPr>
          <p:cNvSpPr txBox="1"/>
          <p:nvPr/>
        </p:nvSpPr>
        <p:spPr>
          <a:xfrm>
            <a:off x="611561" y="1340768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Adresele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IPv6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unice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locale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funcția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private IPv4. </a:t>
            </a:r>
            <a:endParaRPr lang="ro-RO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Acestea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 sunt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alocate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 sunt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menite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fie </a:t>
            </a:r>
            <a:endParaRPr lang="ro-RO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direcționate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afara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domeniului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lor. </a:t>
            </a:r>
            <a:r>
              <a:rPr lang="ro-RO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 nu trebuie confundate cu adresele site local din grupul adreselor unicast globale, care au formatul de adresă</a:t>
            </a:r>
            <a:r>
              <a:rPr lang="ro-RO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001/3</a:t>
            </a:r>
            <a:r>
              <a:rPr lang="ro-RO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IPv6 locale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încep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‎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FD00::/8‎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‎.‎</a:t>
            </a:r>
            <a:endParaRPr lang="ro-RO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IPv6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construită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adăugarea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unui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ro-RO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hexazecimal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aleatoriu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 40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biți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prefixul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FD00::/8. </a:t>
            </a:r>
            <a:endParaRPr lang="ro-RO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Câmpul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subrețea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ID-ul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interfeței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sunt create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același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 ca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ro-RO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cazul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adreselor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IPv6 </a:t>
            </a:r>
            <a:r>
              <a:rPr lang="ro-RO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unicast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.‎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reprezentare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grafică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IPv6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unice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locale :‎</a:t>
            </a:r>
          </a:p>
          <a:p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‎RF</a:t>
            </a:r>
            <a:r>
              <a:rPr lang="ro-RO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-urile IPv6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originale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private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numită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‎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‎site local‎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‎. </a:t>
            </a:r>
            <a:endParaRPr lang="ro-RO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Această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perimată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înlocuită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locale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.‎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BE43A-BDBE-4CCB-9833-A328CE3D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4293096"/>
            <a:ext cx="627697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2930" y="116632"/>
            <a:ext cx="8127542" cy="796908"/>
          </a:xfrm>
        </p:spPr>
        <p:txBody>
          <a:bodyPr>
            <a:normAutofit fontScale="90000"/>
          </a:bodyPr>
          <a:lstStyle/>
          <a:p>
            <a:r>
              <a:rPr lang="ro-RO" sz="2800" dirty="0"/>
              <a:t>Spațiul de adrese specificat vs nespecificat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BFEF3-8F24-493E-85D7-9E7EAC0A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11622"/>
            <a:ext cx="5760639" cy="388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5A5DE-B894-4F0C-91B5-9D73EA00A1AB}"/>
              </a:ext>
            </a:extLst>
          </p:cNvPr>
          <p:cNvSpPr txBox="1"/>
          <p:nvPr/>
        </p:nvSpPr>
        <p:spPr>
          <a:xfrm>
            <a:off x="467544" y="4869160"/>
            <a:ext cx="835292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‎</a:t>
            </a:r>
            <a:r>
              <a:rPr lang="en-US" sz="1400" dirty="0" err="1"/>
              <a:t>Alocarea</a:t>
            </a:r>
            <a:r>
              <a:rPr lang="en-US" sz="1400" dirty="0"/>
              <a:t> de </a:t>
            </a:r>
            <a:r>
              <a:rPr lang="en-US" sz="1400" dirty="0" err="1"/>
              <a:t>către</a:t>
            </a:r>
            <a:r>
              <a:rPr lang="en-US" sz="1400" dirty="0"/>
              <a:t> IANA </a:t>
            </a:r>
            <a:r>
              <a:rPr lang="ro-RO" sz="1400" dirty="0"/>
              <a:t>(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Internet Assigned Numbers</a:t>
            </a:r>
            <a:r>
              <a:rPr lang="en-US" sz="1400" b="1" dirty="0">
                <a:latin typeface="Roboto" panose="02000000000000000000" pitchFamily="2" charset="0"/>
              </a:rPr>
              <a:t> </a:t>
            </a:r>
            <a:r>
              <a:rPr lang="en-US" sz="1400" dirty="0" err="1">
                <a:latin typeface="Roboto" panose="02000000000000000000" pitchFamily="2" charset="0"/>
              </a:rPr>
              <a:t>Authori</a:t>
            </a:r>
            <a:r>
              <a:rPr lang="ro-RO" sz="1400" dirty="0">
                <a:latin typeface="Roboto" panose="02000000000000000000" pitchFamily="2" charset="0"/>
              </a:rPr>
              <a:t>ty</a:t>
            </a:r>
            <a:r>
              <a:rPr lang="ro-RO" sz="1400" dirty="0"/>
              <a:t>)</a:t>
            </a:r>
            <a:r>
              <a:rPr lang="en-US" sz="1400" dirty="0"/>
              <a:t>a </a:t>
            </a:r>
            <a:r>
              <a:rPr lang="en-US" sz="1400" dirty="0" err="1"/>
              <a:t>spațiului</a:t>
            </a:r>
            <a:r>
              <a:rPr lang="en-US" sz="1400" dirty="0"/>
              <a:t> de </a:t>
            </a:r>
            <a:r>
              <a:rPr lang="en-US" sz="1400" dirty="0" err="1"/>
              <a:t>adrese</a:t>
            </a:r>
            <a:r>
              <a:rPr lang="en-US" sz="1400" dirty="0"/>
              <a:t> IPv6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secțiuni</a:t>
            </a:r>
            <a:r>
              <a:rPr lang="en-US" sz="1400" dirty="0"/>
              <a:t> 1/8</a:t>
            </a:r>
            <a:r>
              <a:rPr lang="ro-RO" sz="1400" dirty="0"/>
              <a:t>.</a:t>
            </a:r>
          </a:p>
          <a:p>
            <a:r>
              <a:rPr lang="ro-RO" sz="1600" dirty="0">
                <a:solidFill>
                  <a:srgbClr val="000000"/>
                </a:solidFill>
                <a:latin typeface="CiscoSansLight"/>
              </a:rPr>
              <a:t>S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pațiu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adrese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este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împărțit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în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opt</a:t>
            </a:r>
            <a:r>
              <a:rPr lang="ro-RO" sz="1600" b="0" i="0" dirty="0">
                <a:solidFill>
                  <a:srgbClr val="000000"/>
                </a:solidFill>
                <a:effectLst/>
                <a:latin typeface="CiscoSansLight"/>
              </a:rPr>
              <a:t> părți egale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folosind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</a:t>
            </a:r>
            <a:r>
              <a:rPr lang="ro-RO" sz="1600" b="0" i="0" dirty="0">
                <a:solidFill>
                  <a:srgbClr val="000000"/>
                </a:solidFill>
                <a:effectLst/>
                <a:latin typeface="CiscoSansLight"/>
              </a:rPr>
              <a:t>primii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3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iscoSansLight"/>
              </a:rPr>
              <a:t>biți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 ‎(000, 001, 010, 011, 100, 101, 110, and 111).</a:t>
            </a:r>
            <a:r>
              <a:rPr lang="en-US" sz="1600" dirty="0"/>
              <a:t>‎</a:t>
            </a:r>
            <a:r>
              <a:rPr lang="ro-RO" sz="1600" dirty="0"/>
              <a:t> </a:t>
            </a:r>
            <a:r>
              <a:rPr lang="ro-RO" sz="1400" dirty="0"/>
              <a:t>Foarte puțin spațiu este specificat în prezent. Doar 3 sectoare dintre cele 8 sunt specificate. Toate care încep cu 111 sunt adrese locale.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84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Adrese globale unicast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142984"/>
            <a:ext cx="700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Adresele globale unicast sunt de uz general, folosite oriunde în Internet. </a:t>
            </a:r>
          </a:p>
          <a:p>
            <a:r>
              <a:rPr lang="ro-RO" sz="2000" dirty="0"/>
              <a:t>Permit o adresare ierarhică şi simplifică agregarea  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428868"/>
            <a:ext cx="6143668" cy="184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4357694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 adresă IPv6 are trei componente:</a:t>
            </a:r>
          </a:p>
          <a:p>
            <a:pPr lvl="1">
              <a:buFont typeface="Arial" pitchFamily="34" charset="0"/>
              <a:buChar char="•"/>
            </a:pPr>
            <a:r>
              <a:rPr lang="ro-RO" b="1" dirty="0"/>
              <a:t>Prefixul global de rutare      </a:t>
            </a:r>
            <a:r>
              <a:rPr lang="ro-RO" dirty="0"/>
              <a:t>(48 biţi)</a:t>
            </a:r>
            <a:endParaRPr lang="ro-RO" b="1" dirty="0"/>
          </a:p>
          <a:p>
            <a:pPr lvl="1">
              <a:buFont typeface="Arial" pitchFamily="34" charset="0"/>
              <a:buChar char="•"/>
            </a:pPr>
            <a:r>
              <a:rPr lang="ro-RO" b="1" dirty="0"/>
              <a:t>Identificatorul de subreţea  </a:t>
            </a:r>
            <a:r>
              <a:rPr lang="ro-RO" dirty="0"/>
              <a:t>(16 biţi)</a:t>
            </a:r>
          </a:p>
          <a:p>
            <a:pPr lvl="1">
              <a:buFont typeface="Arial" pitchFamily="34" charset="0"/>
              <a:buChar char="•"/>
            </a:pPr>
            <a:r>
              <a:rPr lang="ro-RO" b="1" dirty="0"/>
              <a:t>Identificatorul de interfaţă </a:t>
            </a:r>
            <a:r>
              <a:rPr lang="en-US" b="1" dirty="0"/>
              <a:t> </a:t>
            </a:r>
            <a:r>
              <a:rPr lang="ro-RO" dirty="0"/>
              <a:t>(</a:t>
            </a:r>
            <a:r>
              <a:rPr lang="en-US" dirty="0"/>
              <a:t>64</a:t>
            </a:r>
            <a:r>
              <a:rPr lang="ro-RO" dirty="0"/>
              <a:t> biţi) 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Alocarea adreselor IPv6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1571" y="1082636"/>
            <a:ext cx="6786610" cy="17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90761" y="3068960"/>
            <a:ext cx="7715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Procesul de alocare este următorul:</a:t>
            </a:r>
          </a:p>
          <a:p>
            <a:pPr>
              <a:buFont typeface="Arial" pitchFamily="34" charset="0"/>
              <a:buChar char="•"/>
            </a:pPr>
            <a:r>
              <a:rPr lang="ro-RO" dirty="0"/>
              <a:t>IANA alocă un grup de adrese unicast de forma 2000::</a:t>
            </a:r>
            <a:r>
              <a:rPr lang="en-US" dirty="0"/>
              <a:t>/</a:t>
            </a:r>
            <a:r>
              <a:rPr lang="ro-RO" dirty="0"/>
              <a:t>3 pentru responsabili regionali</a:t>
            </a:r>
          </a:p>
          <a:p>
            <a:pPr>
              <a:buFont typeface="Arial" pitchFamily="34" charset="0"/>
              <a:buChar char="•"/>
            </a:pPr>
            <a:r>
              <a:rPr lang="ro-RO" dirty="0"/>
              <a:t>Fiecare responsabil regional (regional register) primeşte de la IANA un spaţiu (prefix) de adrese </a:t>
            </a:r>
            <a:r>
              <a:rPr lang="en-US" dirty="0"/>
              <a:t>/12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Responsabilii</a:t>
            </a:r>
            <a:r>
              <a:rPr lang="en-US" dirty="0"/>
              <a:t> </a:t>
            </a:r>
            <a:r>
              <a:rPr lang="en-US" dirty="0" err="1"/>
              <a:t>regionali</a:t>
            </a:r>
            <a:r>
              <a:rPr lang="en-US" dirty="0"/>
              <a:t> </a:t>
            </a:r>
            <a:r>
              <a:rPr lang="en-US" dirty="0" err="1"/>
              <a:t>aloc</a:t>
            </a:r>
            <a:r>
              <a:rPr lang="ro-RO" dirty="0"/>
              <a:t>ă un prefix </a:t>
            </a:r>
            <a:r>
              <a:rPr lang="en-US" dirty="0"/>
              <a:t>/</a:t>
            </a:r>
            <a:r>
              <a:rPr lang="ro-RO" dirty="0"/>
              <a:t>32 (sau mai mare) la ISP</a:t>
            </a:r>
          </a:p>
          <a:p>
            <a:pPr>
              <a:buFont typeface="Arial" pitchFamily="34" charset="0"/>
              <a:buChar char="•"/>
            </a:pPr>
            <a:r>
              <a:rPr lang="ro-RO" dirty="0"/>
              <a:t>Fiecare ISP alocă abonaţilor săi un prefix </a:t>
            </a:r>
            <a:r>
              <a:rPr lang="en-US" dirty="0"/>
              <a:t>/</a:t>
            </a:r>
            <a:r>
              <a:rPr lang="ro-RO" dirty="0"/>
              <a:t>48</a:t>
            </a:r>
          </a:p>
          <a:p>
            <a:pPr>
              <a:buFont typeface="Arial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‎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Prefixul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global IPv6‎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‎ 2001:DB8::/32‎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‎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este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un prefix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rezervat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pentru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utilizare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în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documentație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,</a:t>
            </a:r>
            <a:r>
              <a:rPr lang="ro-RO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experimente,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așa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cum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este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descris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RFC 3849. ‎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Alocarea adreselor IPv6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214422"/>
            <a:ext cx="7643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identificarea unei interfeţe spre un LAN sunt rezervaţi 64 biţi. Sunt posibile 2</a:t>
            </a:r>
            <a:r>
              <a:rPr lang="ro-RO" baseline="30000" dirty="0"/>
              <a:t>64 </a:t>
            </a:r>
            <a:r>
              <a:rPr lang="ro-RO" dirty="0"/>
              <a:t> gazde într-un LAN.</a:t>
            </a:r>
          </a:p>
          <a:p>
            <a:r>
              <a:rPr lang="ro-RO" dirty="0"/>
              <a:t>Au fost gândite pentru a se potrivi cu adresele MAC</a:t>
            </a:r>
          </a:p>
          <a:p>
            <a:endParaRPr lang="ro-RO" dirty="0"/>
          </a:p>
          <a:p>
            <a:r>
              <a:rPr lang="ro-RO" dirty="0"/>
              <a:t>Pentru fieacare site final sunt rezervaţi 16 biţi. Sunt posibile 2</a:t>
            </a:r>
            <a:r>
              <a:rPr lang="ro-RO" baseline="30000" dirty="0"/>
              <a:t>16</a:t>
            </a:r>
            <a:r>
              <a:rPr lang="ro-RO" dirty="0"/>
              <a:t> reţele în fiecare site </a:t>
            </a:r>
          </a:p>
          <a:p>
            <a:endParaRPr lang="ro-RO" dirty="0"/>
          </a:p>
          <a:p>
            <a:r>
              <a:rPr lang="ro-RO" dirty="0"/>
              <a:t>Pentru un ISP sunt alocaţi 16 biţi. Asta înseamnă că fiecare ISP poate asigura 2</a:t>
            </a:r>
            <a:r>
              <a:rPr lang="ro-RO" baseline="30000" dirty="0"/>
              <a:t>16</a:t>
            </a:r>
            <a:r>
              <a:rPr lang="ro-RO" dirty="0"/>
              <a:t> site-uri (reţele) finale. </a:t>
            </a:r>
          </a:p>
          <a:p>
            <a:endParaRPr lang="ro-RO" dirty="0"/>
          </a:p>
          <a:p>
            <a:r>
              <a:rPr lang="ro-RO" dirty="0"/>
              <a:t>Prntru toţi ISP-iştii sunt alocati 32 de biţi, adică sunt posibili 2</a:t>
            </a:r>
            <a:r>
              <a:rPr lang="ro-RO" baseline="30000" dirty="0"/>
              <a:t>16</a:t>
            </a:r>
            <a:r>
              <a:rPr lang="ro-RO" dirty="0"/>
              <a:t> ISP-isti, adică cca 4 miliarde în toată lumea, cam acelaşi spaţiu câte adrese IPv4 sunt posibile teoretic</a:t>
            </a:r>
          </a:p>
          <a:p>
            <a:endParaRPr lang="ro-RO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Agregarea salturilor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698981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1428736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Spaţiul foarte larg de adrese permite agregarea prefixelor anunţate în tabelul global de rutare</a:t>
            </a:r>
          </a:p>
          <a:p>
            <a:r>
              <a:rPr lang="ro-RO" dirty="0"/>
              <a:t>S-a plecat de la ideea de a permite o rutare scalabilă şi eficientă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Identificatorul de interfaţă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1428736"/>
            <a:ext cx="6858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Ultimii 64 biţi ai unei adrese unicast (identificatorul de interfaţă) pot fi atribuiţi în mai multe moduri:</a:t>
            </a:r>
          </a:p>
          <a:p>
            <a:endParaRPr lang="ro-RO" sz="2000" dirty="0"/>
          </a:p>
          <a:p>
            <a:pPr>
              <a:buFont typeface="Arial" pitchFamily="34" charset="0"/>
              <a:buChar char="•"/>
            </a:pPr>
            <a:r>
              <a:rPr lang="ro-RO" sz="2000" dirty="0"/>
              <a:t>Prin autoconfigurare de la EUI-64 sau expandată la 64 biţi de la adresa MAC (adrese Ethernet) </a:t>
            </a:r>
          </a:p>
          <a:p>
            <a:pPr>
              <a:buFont typeface="Arial" pitchFamily="34" charset="0"/>
              <a:buChar char="•"/>
            </a:pPr>
            <a:endParaRPr lang="ro-RO" sz="2000" dirty="0"/>
          </a:p>
          <a:p>
            <a:pPr>
              <a:buFont typeface="Arial" pitchFamily="34" charset="0"/>
              <a:buChar char="•"/>
            </a:pPr>
            <a:r>
              <a:rPr lang="ro-RO" sz="2000" dirty="0"/>
              <a:t>Autogenerată ca număr pseudo-aleator</a:t>
            </a:r>
          </a:p>
          <a:p>
            <a:pPr>
              <a:buFont typeface="Arial" pitchFamily="34" charset="0"/>
              <a:buChar char="•"/>
            </a:pPr>
            <a:endParaRPr lang="ro-RO" sz="2000" dirty="0"/>
          </a:p>
          <a:p>
            <a:pPr>
              <a:buFont typeface="Arial" pitchFamily="34" charset="0"/>
              <a:buChar char="•"/>
            </a:pPr>
            <a:r>
              <a:rPr lang="ro-RO" sz="2000" dirty="0"/>
              <a:t>Atribuită prin DHCP</a:t>
            </a:r>
          </a:p>
          <a:p>
            <a:pPr>
              <a:buFont typeface="Arial" pitchFamily="34" charset="0"/>
              <a:buChar char="•"/>
            </a:pPr>
            <a:endParaRPr lang="ro-RO" sz="2000" dirty="0"/>
          </a:p>
          <a:p>
            <a:pPr>
              <a:buFont typeface="Arial" pitchFamily="34" charset="0"/>
              <a:buChar char="•"/>
            </a:pPr>
            <a:r>
              <a:rPr lang="ro-RO" sz="2000" dirty="0"/>
              <a:t>Configurată manual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Expandarea adresei MAC la 64 biţi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1428736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Adresa EUI-64 se formează inserând </a:t>
            </a:r>
            <a:r>
              <a:rPr lang="ro-RO" sz="2000" b="1" dirty="0"/>
              <a:t>FFFE</a:t>
            </a:r>
            <a:r>
              <a:rPr lang="ro-RO" sz="2000" dirty="0"/>
              <a:t> şi setând un bit (x) în primul octet care să specifice unicitatea (sau nu) a adresei MAC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6643734" cy="310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Auto-configurarea adresei IPv6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357298"/>
            <a:ext cx="4000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o-RO" b="1" dirty="0"/>
              <a:t>Stateless</a:t>
            </a:r>
            <a:r>
              <a:rPr lang="ro-RO" dirty="0"/>
              <a:t> - </a:t>
            </a:r>
            <a:r>
              <a:rPr lang="en-US" dirty="0">
                <a:solidFill>
                  <a:srgbClr val="3B3B3B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(</a:t>
            </a:r>
            <a:r>
              <a:rPr lang="en-US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SLAAC </a:t>
            </a:r>
            <a:r>
              <a:rPr lang="ro-RO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-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Stateless Address Autoconfiguration)</a:t>
            </a:r>
            <a:r>
              <a:rPr lang="en-US" b="1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ro-RO" dirty="0">
                <a:highlight>
                  <a:srgbClr val="FFFF00"/>
                </a:highlight>
              </a:rPr>
              <a:t> </a:t>
            </a:r>
          </a:p>
          <a:p>
            <a:r>
              <a:rPr lang="ro-RO" dirty="0"/>
              <a:t>Hostul îşi configurează autonom adresa sa de link-local. Trimite cerere la ruter şi primeşte răspuns (prefix de rețea)</a:t>
            </a:r>
          </a:p>
          <a:p>
            <a:pPr marL="342900" indent="-342900">
              <a:buAutoNum type="arabicPeriod"/>
            </a:pPr>
            <a:endParaRPr lang="ro-RO" dirty="0"/>
          </a:p>
          <a:p>
            <a:r>
              <a:rPr lang="ro-RO" b="1" dirty="0"/>
              <a:t>2. Stateful </a:t>
            </a:r>
            <a:r>
              <a:rPr lang="ro-RO" dirty="0"/>
              <a:t>– se face prin DHCPv6, foarte uzitată</a:t>
            </a:r>
          </a:p>
          <a:p>
            <a:r>
              <a:rPr lang="ro-RO" b="1" dirty="0"/>
              <a:t>3. Renumerotare </a:t>
            </a:r>
            <a:r>
              <a:rPr lang="ro-RO" dirty="0"/>
              <a:t>– renumerotarea hosturilor se face modificând RA prin care se anunţă prefixul vechi cu durată limitată şi noul prefix. Protocolul de renumerot</a:t>
            </a:r>
            <a:r>
              <a:rPr lang="en-US" dirty="0"/>
              <a:t>a</a:t>
            </a:r>
            <a:r>
              <a:rPr lang="ro-RO" dirty="0"/>
              <a:t>re este definit de RFC 2894.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357298"/>
            <a:ext cx="3429024" cy="4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796908"/>
          </a:xfrm>
        </p:spPr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it-IT" dirty="0"/>
              <a:t>Câteva din specifica</a:t>
            </a:r>
            <a:r>
              <a:rPr lang="ro-RO" dirty="0"/>
              <a:t>ț</a:t>
            </a:r>
            <a:r>
              <a:rPr lang="it-IT" dirty="0"/>
              <a:t>iile îmbunătă</a:t>
            </a:r>
            <a:r>
              <a:rPr lang="ro-RO" dirty="0"/>
              <a:t>ț</a:t>
            </a:r>
            <a:r>
              <a:rPr lang="it-IT" dirty="0"/>
              <a:t>ite, noi ale IPv6:</a:t>
            </a:r>
          </a:p>
          <a:p>
            <a:r>
              <a:rPr lang="en-US" dirty="0"/>
              <a:t>• </a:t>
            </a:r>
            <a:r>
              <a:rPr lang="en-US" sz="2400" dirty="0" err="1"/>
              <a:t>Configurare</a:t>
            </a:r>
            <a:r>
              <a:rPr lang="en-US" sz="2400" dirty="0"/>
              <a:t> “plug-and-play”.</a:t>
            </a:r>
          </a:p>
          <a:p>
            <a:r>
              <a:rPr lang="en-US" sz="2400" dirty="0"/>
              <a:t>• </a:t>
            </a:r>
            <a:r>
              <a:rPr lang="en-US" sz="2400"/>
              <a:t>Rutar</a:t>
            </a:r>
            <a:r>
              <a:rPr lang="ro-RO" sz="2400" dirty="0"/>
              <a:t>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.</a:t>
            </a:r>
          </a:p>
          <a:p>
            <a:r>
              <a:rPr lang="it-IT" sz="2400" dirty="0"/>
              <a:t>• Identificare prin “flow label” a unei conexiuni.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Mecanism</a:t>
            </a:r>
            <a:r>
              <a:rPr lang="en-US" sz="2400" dirty="0"/>
              <a:t> de </a:t>
            </a:r>
            <a:r>
              <a:rPr lang="en-US" sz="2400" dirty="0" err="1"/>
              <a:t>securitate</a:t>
            </a:r>
            <a:r>
              <a:rPr lang="en-US" sz="2400" dirty="0"/>
              <a:t>.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Descoperirea</a:t>
            </a:r>
            <a:r>
              <a:rPr lang="en-US" sz="2400" dirty="0"/>
              <a:t> </a:t>
            </a:r>
            <a:r>
              <a:rPr lang="en-US" sz="2400" dirty="0" err="1"/>
              <a:t>vecinilor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Mobilitate</a:t>
            </a:r>
            <a:r>
              <a:rPr lang="en-US" sz="2400" dirty="0"/>
              <a:t>.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Posibilitatea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tranzi</a:t>
            </a:r>
            <a:r>
              <a:rPr lang="ro-RO" sz="2400" dirty="0"/>
              <a:t>ț</a:t>
            </a:r>
            <a:r>
              <a:rPr lang="en-US" sz="2400" dirty="0" err="1"/>
              <a:t>i</a:t>
            </a:r>
            <a:r>
              <a:rPr lang="en-US" sz="2400" dirty="0"/>
              <a:t> optime de la IPv4 la IPv6.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7510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Expandarea adresei MAC la 64 biţi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742955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Clientul trimite o cerere (router solicitation – RS)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Ruterul răspunde cu un anunţ (router advertisment-RA) </a:t>
            </a:r>
            <a:r>
              <a:rPr lang="ro-RO" dirty="0"/>
              <a:t>care include </a:t>
            </a:r>
            <a:r>
              <a:rPr lang="ro-RO" b="1" dirty="0"/>
              <a:t>prefixul de reţea şi ruta default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Clientul configurează adresa IPv6 concatenând prefixul primit cu adresa EUI-64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7215238" cy="237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Renumerotarea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742955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Ruterul trimite un anunţ care include </a:t>
            </a:r>
            <a:r>
              <a:rPr lang="ro-RO" dirty="0"/>
              <a:t>noul prefix şi ruta implicită (şi timpul rămas pentru vechea adresă)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Clientul configurează noua adresa IPv6 concatenând noul prefix cu adresa EUI-64. </a:t>
            </a:r>
            <a:r>
              <a:rPr lang="ro-RO" dirty="0"/>
              <a:t>Adaugă şi timpul de viaţă al vechii adrese.</a:t>
            </a:r>
            <a:r>
              <a:rPr lang="ro-RO" sz="2000" dirty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500438"/>
            <a:ext cx="6429420" cy="235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Adresa unică locală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1214422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Este folosită pentru:</a:t>
            </a:r>
          </a:p>
          <a:p>
            <a:r>
              <a:rPr lang="ro-RO" sz="2000" dirty="0"/>
              <a:t>  - comunicaţii locale</a:t>
            </a:r>
          </a:p>
          <a:p>
            <a:r>
              <a:rPr lang="ro-RO" sz="2000" dirty="0"/>
              <a:t>  - VPN-uri intersite-uri</a:t>
            </a:r>
          </a:p>
          <a:p>
            <a:pPr>
              <a:buFont typeface="Arial" pitchFamily="34" charset="0"/>
              <a:buChar char="•"/>
            </a:pPr>
            <a:r>
              <a:rPr lang="ro-RO" sz="2000" dirty="0"/>
              <a:t>Adresele unice locale </a:t>
            </a:r>
            <a:r>
              <a:rPr lang="ro-RO" sz="2000" dirty="0">
                <a:solidFill>
                  <a:srgbClr val="FF0000"/>
                </a:solidFill>
                <a:highlight>
                  <a:srgbClr val="FFFF00"/>
                </a:highlight>
              </a:rPr>
              <a:t>nu sunt rutabile </a:t>
            </a:r>
            <a:r>
              <a:rPr lang="ro-RO" sz="2000" dirty="0"/>
              <a:t>pe Internet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00372"/>
            <a:ext cx="730547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Adresa link local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8581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Este folosită pentru:</a:t>
            </a:r>
          </a:p>
          <a:p>
            <a:r>
              <a:rPr lang="ro-RO" sz="2000" dirty="0"/>
              <a:t>  - </a:t>
            </a:r>
            <a:r>
              <a:rPr lang="ro-RO" sz="2000" dirty="0">
                <a:highlight>
                  <a:srgbClr val="FFFF00"/>
                </a:highlight>
              </a:rPr>
              <a:t>comunicaţii </a:t>
            </a:r>
            <a:r>
              <a:rPr lang="en-US" sz="2000" dirty="0" err="1">
                <a:highlight>
                  <a:srgbClr val="FFFF00"/>
                </a:highlight>
              </a:rPr>
              <a:t>pe</a:t>
            </a:r>
            <a:r>
              <a:rPr lang="en-US" sz="2000" dirty="0">
                <a:highlight>
                  <a:srgbClr val="FFFF00"/>
                </a:highlight>
              </a:rPr>
              <a:t> link </a:t>
            </a:r>
            <a:r>
              <a:rPr lang="ro-RO" sz="2000" dirty="0"/>
              <a:t>între două dispozitive IPv6 </a:t>
            </a:r>
            <a:r>
              <a:rPr lang="ro-RO" sz="1600" dirty="0"/>
              <a:t>(similară MAC IPv4)</a:t>
            </a:r>
          </a:p>
          <a:p>
            <a:r>
              <a:rPr lang="ro-RO" sz="2000" dirty="0"/>
              <a:t>  - </a:t>
            </a:r>
            <a:r>
              <a:rPr lang="ro-RO" sz="2000" dirty="0">
                <a:highlight>
                  <a:srgbClr val="FFFF00"/>
                </a:highlight>
              </a:rPr>
              <a:t>semnifică următorul salt </a:t>
            </a:r>
            <a:r>
              <a:rPr lang="ro-RO" sz="2000" dirty="0"/>
              <a:t>în protocoalele de rutare</a:t>
            </a:r>
          </a:p>
          <a:p>
            <a:pPr>
              <a:buFont typeface="Arial" pitchFamily="34" charset="0"/>
              <a:buChar char="•"/>
            </a:pPr>
            <a:r>
              <a:rPr lang="ro-RO" sz="2000" dirty="0"/>
              <a:t>Sunt atri</a:t>
            </a:r>
            <a:r>
              <a:rPr lang="en-US" sz="2000" dirty="0"/>
              <a:t>b</a:t>
            </a:r>
            <a:r>
              <a:rPr lang="ro-RO" sz="2000" dirty="0"/>
              <a:t>uite automat de ruter îndată ce IPv6 este validat</a:t>
            </a:r>
          </a:p>
          <a:p>
            <a:r>
              <a:rPr lang="ro-RO" sz="2000" dirty="0"/>
              <a:t>  </a:t>
            </a:r>
            <a:r>
              <a:rPr lang="ro-RO" dirty="0">
                <a:highlight>
                  <a:srgbClr val="00FFFF"/>
                </a:highlight>
              </a:rPr>
              <a:t>Sunt obligatorii</a:t>
            </a:r>
          </a:p>
          <a:p>
            <a:pPr>
              <a:buFont typeface="Arial" pitchFamily="34" charset="0"/>
              <a:buChar char="•"/>
            </a:pPr>
            <a:r>
              <a:rPr lang="ro-RO" sz="2000" dirty="0"/>
              <a:t>Au valoare doar pe linkuri</a:t>
            </a:r>
          </a:p>
          <a:p>
            <a:pPr>
              <a:buFont typeface="Arial" pitchFamily="34" charset="0"/>
              <a:buChar char="•"/>
            </a:pPr>
            <a:r>
              <a:rPr lang="ro-RO" sz="2000" dirty="0"/>
              <a:t>Cei 54 de biţi rămaşi pot fi zero sau configuraţi manual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54642"/>
            <a:ext cx="7215238" cy="214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Folosirea adreselor multicast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50099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Broadcast în IPv4:</a:t>
            </a:r>
          </a:p>
          <a:p>
            <a:pPr>
              <a:lnSpc>
                <a:spcPct val="150000"/>
              </a:lnSpc>
            </a:pPr>
            <a:r>
              <a:rPr lang="ro-RO" dirty="0"/>
              <a:t>  - întrerupe toate dispozitivele din LAN </a:t>
            </a:r>
          </a:p>
          <a:p>
            <a:pPr>
              <a:lnSpc>
                <a:spcPct val="150000"/>
              </a:lnSpc>
            </a:pPr>
            <a:r>
              <a:rPr lang="ro-RO" dirty="0"/>
              <a:t>  - pot produce invadarea întregii reţele (broasdcast storm)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Broadcast în IPv6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  </a:t>
            </a:r>
            <a:r>
              <a:rPr lang="ro-RO" dirty="0"/>
              <a:t>nu este folosită, înlocuită de multicast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Multicast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  </a:t>
            </a:r>
            <a:r>
              <a:rPr lang="ro-RO" dirty="0"/>
              <a:t>permite o utilizare mai eficientă a reţelei</a:t>
            </a:r>
          </a:p>
          <a:p>
            <a:pPr>
              <a:lnSpc>
                <a:spcPct val="150000"/>
              </a:lnSpc>
            </a:pPr>
            <a:r>
              <a:rPr lang="ro-RO" dirty="0"/>
              <a:t>  gama de adrese multicast este foarte largă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Locul/tipul adreselor multicast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0713C-5BB7-41E6-ACB7-D25947DF5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700808"/>
            <a:ext cx="757237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3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Folosirea adreselor multicast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7500990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dirty="0"/>
              <a:t>Adresele IP multicast au prefixul FF00::</a:t>
            </a:r>
            <a:r>
              <a:rPr lang="en-US" dirty="0"/>
              <a:t>/</a:t>
            </a:r>
            <a:r>
              <a:rPr lang="ro-RO" dirty="0"/>
              <a:t>8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‎</a:t>
            </a:r>
            <a:r>
              <a:rPr lang="en-US" i="0" dirty="0">
                <a:effectLst/>
                <a:latin typeface="Roboto" panose="02000000000000000000" pitchFamily="2" charset="0"/>
              </a:rPr>
              <a:t>O ‎‎</a:t>
            </a:r>
            <a:r>
              <a:rPr lang="en-US" i="0" dirty="0" err="1">
                <a:effectLst/>
                <a:latin typeface="Roboto" panose="02000000000000000000" pitchFamily="2" charset="0"/>
              </a:rPr>
              <a:t>adresă</a:t>
            </a:r>
            <a:r>
              <a:rPr lang="en-US" i="0" dirty="0">
                <a:effectLst/>
                <a:latin typeface="Roboto" panose="02000000000000000000" pitchFamily="2" charset="0"/>
              </a:rPr>
              <a:t>‎‎ multicast ‎‎IPv6‎‎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definește</a:t>
            </a:r>
            <a:r>
              <a:rPr lang="en-US" i="0" dirty="0">
                <a:effectLst/>
                <a:latin typeface="Roboto" panose="02000000000000000000" pitchFamily="2" charset="0"/>
              </a:rPr>
              <a:t> un ‎‎</a:t>
            </a:r>
            <a:r>
              <a:rPr lang="en-US" i="0" dirty="0" err="1">
                <a:effectLst/>
                <a:latin typeface="Roboto" panose="02000000000000000000" pitchFamily="2" charset="0"/>
              </a:rPr>
              <a:t>grup</a:t>
            </a:r>
            <a:r>
              <a:rPr lang="en-US" i="0" dirty="0">
                <a:effectLst/>
                <a:latin typeface="Roboto" panose="02000000000000000000" pitchFamily="2" charset="0"/>
              </a:rPr>
              <a:t>‎‎ de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dispozitive</a:t>
            </a:r>
            <a:r>
              <a:rPr lang="en-US" i="0" dirty="0">
                <a:effectLst/>
                <a:latin typeface="Roboto" panose="02000000000000000000" pitchFamily="2" charset="0"/>
              </a:rPr>
              <a:t>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cunoscut</a:t>
            </a:r>
            <a:r>
              <a:rPr lang="en-US" i="0" dirty="0">
                <a:effectLst/>
                <a:latin typeface="Roboto" panose="02000000000000000000" pitchFamily="2" charset="0"/>
              </a:rPr>
              <a:t> ca un ‎‎</a:t>
            </a:r>
            <a:r>
              <a:rPr lang="en-US" i="0" dirty="0" err="1">
                <a:effectLst/>
                <a:latin typeface="Roboto" panose="02000000000000000000" pitchFamily="2" charset="0"/>
              </a:rPr>
              <a:t>grup</a:t>
            </a:r>
            <a:r>
              <a:rPr lang="ro-RO" i="0" dirty="0"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effectLst/>
                <a:latin typeface="Roboto" panose="02000000000000000000" pitchFamily="2" charset="0"/>
              </a:rPr>
              <a:t>‎‎multicast .‎</a:t>
            </a:r>
            <a:endParaRPr lang="ro-RO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dirty="0"/>
              <a:t>Al doilea octet defineşte timpul de viaţă şi domeniul adresei multicast.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320" y="3022504"/>
            <a:ext cx="6929486" cy="304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Folosirea adreselor multicast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115616" y="1412776"/>
            <a:ext cx="676875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Exemple</a:t>
            </a:r>
            <a:r>
              <a:rPr lang="en-US" sz="2400" dirty="0"/>
              <a:t> </a:t>
            </a:r>
            <a:r>
              <a:rPr lang="en-US" sz="2400" dirty="0" err="1"/>
              <a:t>adrese</a:t>
            </a:r>
            <a:r>
              <a:rPr lang="en-US" sz="2400" dirty="0"/>
              <a:t> IPv6 Multicast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RIPng</a:t>
            </a:r>
            <a:r>
              <a:rPr lang="en-US" sz="2400" dirty="0"/>
              <a:t> </a:t>
            </a:r>
            <a:r>
              <a:rPr lang="en-US" sz="2400" dirty="0" err="1"/>
              <a:t>Adresa</a:t>
            </a:r>
            <a:r>
              <a:rPr lang="en-US" sz="2400" dirty="0"/>
              <a:t> multicast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b="1" dirty="0" err="1"/>
              <a:t>AllRIPRouters</a:t>
            </a:r>
            <a:r>
              <a:rPr lang="en-US" sz="2400" b="1" dirty="0"/>
              <a:t> is FF02::9 </a:t>
            </a:r>
          </a:p>
          <a:p>
            <a:r>
              <a:rPr lang="en-US" sz="2200" i="1" dirty="0"/>
              <a:t>OBS</a:t>
            </a:r>
            <a:r>
              <a:rPr lang="ro-RO" sz="2200" i="1" dirty="0"/>
              <a:t>:</a:t>
            </a:r>
            <a:r>
              <a:rPr lang="ro-RO" sz="2200" i="1" dirty="0">
                <a:highlight>
                  <a:srgbClr val="FFFF00"/>
                </a:highlight>
              </a:rPr>
              <a:t> </a:t>
            </a:r>
            <a:r>
              <a:rPr lang="en-US" sz="2200" i="1" dirty="0">
                <a:highlight>
                  <a:srgbClr val="FFFF00"/>
                </a:highlight>
              </a:rPr>
              <a:t>02 </a:t>
            </a:r>
            <a:r>
              <a:rPr lang="ro-RO" sz="2200" i="1" dirty="0"/>
              <a:t>înseamnă că este adresa este </a:t>
            </a:r>
            <a:r>
              <a:rPr lang="en-US" sz="2200" i="1" dirty="0"/>
              <a:t>permanent</a:t>
            </a:r>
            <a:r>
              <a:rPr lang="ro-RO" sz="2200" i="1" dirty="0"/>
              <a:t>ă</a:t>
            </a:r>
            <a:r>
              <a:rPr lang="en-US" sz="2200" i="1" dirty="0"/>
              <a:t> </a:t>
            </a:r>
            <a:r>
              <a:rPr lang="ro-RO" sz="2200" i="1" dirty="0"/>
              <a:t>şi are aplicabilitate (scope) pe</a:t>
            </a:r>
            <a:r>
              <a:rPr lang="en-US" sz="2200" i="1" dirty="0"/>
              <a:t> link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OSPFv3</a:t>
            </a:r>
            <a:r>
              <a:rPr lang="en-US" sz="2400" dirty="0"/>
              <a:t> </a:t>
            </a:r>
            <a:r>
              <a:rPr lang="en-US" sz="2400" dirty="0" err="1"/>
              <a:t>Adresa</a:t>
            </a:r>
            <a:r>
              <a:rPr lang="en-US" sz="2400" dirty="0"/>
              <a:t> multicast </a:t>
            </a:r>
            <a:r>
              <a:rPr lang="en-US" sz="2400" dirty="0" err="1"/>
              <a:t>este</a:t>
            </a:r>
            <a:r>
              <a:rPr lang="en-US" sz="2400" dirty="0"/>
              <a:t>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AllSPFRouters</a:t>
            </a:r>
            <a:r>
              <a:rPr lang="en-US" sz="2400" b="1" dirty="0"/>
              <a:t> is FF02::5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AllDRouters</a:t>
            </a:r>
            <a:r>
              <a:rPr lang="en-US" sz="2400" b="1" dirty="0"/>
              <a:t> is FF02::6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EIGRP</a:t>
            </a:r>
            <a:r>
              <a:rPr lang="en-US" sz="2400" dirty="0"/>
              <a:t> </a:t>
            </a:r>
            <a:r>
              <a:rPr lang="en-US" sz="2400" dirty="0" err="1"/>
              <a:t>Adresa</a:t>
            </a:r>
            <a:r>
              <a:rPr lang="en-US" sz="2400" dirty="0"/>
              <a:t> multicast </a:t>
            </a:r>
            <a:r>
              <a:rPr lang="en-US" sz="2400" dirty="0" err="1"/>
              <a:t>este</a:t>
            </a:r>
            <a:r>
              <a:rPr lang="en-US" sz="2400" dirty="0"/>
              <a:t>: </a:t>
            </a:r>
            <a:r>
              <a:rPr lang="en-US" sz="2400" b="1" dirty="0" err="1"/>
              <a:t>AllEIGRPRouters</a:t>
            </a:r>
            <a:r>
              <a:rPr lang="en-US" sz="2400" b="1" dirty="0"/>
              <a:t> is FF02::A</a:t>
            </a:r>
          </a:p>
        </p:txBody>
      </p:sp>
    </p:spTree>
    <p:extLst>
      <p:ext uri="{BB962C8B-B14F-4D97-AF65-F5344CB8AC3E}">
        <p14:creationId xmlns:p14="http://schemas.microsoft.com/office/powerpoint/2010/main" val="2085463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Adrese IPv6 anycast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715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2000" dirty="0"/>
              <a:t> </a:t>
            </a:r>
            <a:r>
              <a:rPr lang="ro-RO" sz="2400" dirty="0"/>
              <a:t>O adresă IPv6 anycast este un identificator pentru un set de interfeţe </a:t>
            </a:r>
            <a:r>
              <a:rPr lang="ro-RO" dirty="0"/>
              <a:t>(care, în general, aparţin unor noduri diferite)</a:t>
            </a:r>
          </a:p>
          <a:p>
            <a:r>
              <a:rPr lang="ro-RO" dirty="0"/>
              <a:t>Un pachet trimis unei adrese anycast este livrat acelei interfeţe care este identificată ca fiind cea mai apropiată, conform metricii protocolului de rutere)</a:t>
            </a:r>
          </a:p>
          <a:p>
            <a:endParaRPr lang="ro-RO" dirty="0"/>
          </a:p>
          <a:p>
            <a:pPr>
              <a:buFont typeface="Arial" pitchFamily="34" charset="0"/>
              <a:buChar char="•"/>
            </a:pPr>
            <a:r>
              <a:rPr lang="ro-RO" sz="2400" dirty="0"/>
              <a:t>În realitate este ft. puţin implementată</a:t>
            </a:r>
          </a:p>
          <a:p>
            <a:pPr>
              <a:buFont typeface="Arial" pitchFamily="34" charset="0"/>
              <a:buChar char="•"/>
            </a:pPr>
            <a:endParaRPr lang="ro-RO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Problema MTU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2910" y="1209470"/>
                <a:ext cx="7715304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ro-RO" sz="2400" dirty="0"/>
                  <a:t> În IPv6 MTU </a:t>
                </a:r>
                <a:r>
                  <a:rPr lang="ro-RO" sz="2400" b="1" dirty="0"/>
                  <a:t>(Minimum Transfer Unit) </a:t>
                </a:r>
                <a:r>
                  <a:rPr lang="ro-RO" sz="2400" dirty="0"/>
                  <a:t>pe un link este 1280 octeţi (faţa de 64 octeţi în IPv4).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ro-RO" sz="2400" dirty="0"/>
                  <a:t>Dacă un link are </a:t>
                </a:r>
                <a:r>
                  <a:rPr lang="ro-RO" sz="2400" b="1" dirty="0"/>
                  <a:t>Maxim Transfer Unit</a:t>
                </a:r>
                <a:r>
                  <a:rPr lang="en-US" sz="2400" dirty="0"/>
                  <a:t>&lt;</a:t>
                </a:r>
                <a:r>
                  <a:rPr lang="ro-RO" sz="2400" dirty="0"/>
                  <a:t>de 1280 oct., ar fi necesară fragmentarea </a:t>
                </a:r>
                <a:r>
                  <a:rPr lang="en-US" sz="2400" dirty="0"/>
                  <a:t>/</a:t>
                </a:r>
                <a:r>
                  <a:rPr lang="ro-RO" sz="2400" dirty="0"/>
                  <a:t>reasamblarea. Dar IPv6 nu face acest lucru.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ro-RO" sz="2400" dirty="0"/>
                  <a:t>În acest caz, IPv6 trebuie sa facă descoperirea căii cu MTU</a:t>
                </a:r>
                <a:r>
                  <a:rPr lang="en-US" sz="2400" dirty="0"/>
                  <a:t>&gt;</a:t>
                </a:r>
                <a:r>
                  <a:rPr lang="ro-RO" sz="2400" dirty="0"/>
                  <a:t>de 1280 octeţi (PMTU descovery).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ro-RO" sz="2400" dirty="0"/>
                  <a:t>O implementare minimă poate omite PMTU dacă toate pachetele sunt </a:t>
                </a:r>
                <a:r>
                  <a:rPr lang="en-US" sz="2400" dirty="0"/>
                  <a:t>&gt;</a:t>
                </a:r>
                <a:r>
                  <a:rPr lang="ro-RO" sz="2400" dirty="0"/>
                  <a:t>1280 oct.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ro-RO" sz="2400" dirty="0"/>
                  <a:t>Opţiunea  hop-by-hop suportă transportul jumbogramelor cu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400" dirty="0"/>
                  <a:t> octeţi în payload.</a:t>
                </a:r>
              </a:p>
              <a:p>
                <a:pPr>
                  <a:buFont typeface="Arial" pitchFamily="34" charset="0"/>
                  <a:buChar char="•"/>
                </a:pPr>
                <a:endParaRPr lang="ro-RO" sz="2000" dirty="0"/>
              </a:p>
              <a:p>
                <a:pPr>
                  <a:buFont typeface="Arial" pitchFamily="34" charset="0"/>
                  <a:buChar char="•"/>
                </a:pPr>
                <a:endParaRPr lang="ro-RO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0" y="1209470"/>
                <a:ext cx="7715304" cy="4770537"/>
              </a:xfrm>
              <a:prstGeom prst="rect">
                <a:avLst/>
              </a:prstGeom>
              <a:blipFill rotWithShape="1">
                <a:blip r:embed="rId2"/>
                <a:stretch>
                  <a:fillRect l="-1185" t="-1022" r="-1580" b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796908"/>
          </a:xfrm>
        </p:spPr>
        <p:txBody>
          <a:bodyPr>
            <a:normAutofit/>
          </a:bodyPr>
          <a:lstStyle/>
          <a:p>
            <a:r>
              <a:rPr lang="ro-RO" sz="3200" dirty="0"/>
              <a:t>Începuturile IPv6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000" dirty="0"/>
              <a:t>Necesarul de adrese IP</a:t>
            </a:r>
          </a:p>
          <a:p>
            <a:pPr>
              <a:buNone/>
            </a:pPr>
            <a:r>
              <a:rPr lang="ro-RO" sz="2000" dirty="0"/>
              <a:t> - cca 630 milioane useri în 2002 (10</a:t>
            </a:r>
            <a:r>
              <a:rPr lang="en-US" sz="2000" dirty="0"/>
              <a:t>%</a:t>
            </a:r>
            <a:r>
              <a:rPr lang="ro-RO" sz="2000" dirty="0"/>
              <a:t> din populaţia lumii)</a:t>
            </a:r>
          </a:p>
          <a:p>
            <a:pPr>
              <a:buNone/>
            </a:pPr>
            <a:r>
              <a:rPr lang="ro-RO" sz="2000" dirty="0"/>
              <a:t> - cca 1320 milioane useri în 2007 (10</a:t>
            </a:r>
            <a:r>
              <a:rPr lang="en-US" sz="2000" dirty="0"/>
              <a:t>%</a:t>
            </a:r>
            <a:r>
              <a:rPr lang="ro-RO" sz="2000" dirty="0"/>
              <a:t> din populaţie) </a:t>
            </a:r>
          </a:p>
          <a:p>
            <a:pPr>
              <a:buNone/>
            </a:pPr>
            <a:r>
              <a:rPr lang="ro-RO" sz="2000" dirty="0"/>
              <a:t> - populaţia lumii cca 9 miliarde în 2050 (peste 80</a:t>
            </a:r>
            <a:r>
              <a:rPr lang="en-US" sz="2000" dirty="0"/>
              <a:t>%</a:t>
            </a:r>
            <a:r>
              <a:rPr lang="ro-RO" sz="2000" dirty="0"/>
              <a:t> useri)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7143800" cy="260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285749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Comparaţie IPv4 cu IPv6 privind spaţiul de adresare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Descoperirea vecinilor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14422"/>
            <a:ext cx="8075810" cy="4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 Protocolul este construit deasupra ICMPv6 ca o combinaţie de protocoale IPv4 (ARP, ICMP, IGMP..)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o-RO" sz="2000" dirty="0"/>
              <a:t>Este complet dinamică, interactivă între hosturi şi rutere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   - defineşte 5 tipuri de pachete ICMPv6</a:t>
            </a:r>
            <a:br>
              <a:rPr lang="ro-RO" sz="2000" dirty="0"/>
            </a:br>
            <a:r>
              <a:rPr lang="ro-RO" sz="2000" dirty="0">
                <a:highlight>
                  <a:srgbClr val="FFFF00"/>
                </a:highlight>
              </a:rPr>
              <a:t>1. Router Solicitation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highlight>
                  <a:srgbClr val="FFFF00"/>
                </a:highlight>
              </a:rPr>
              <a:t>2. Router Advertisment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highlight>
                  <a:srgbClr val="FFFF00"/>
                </a:highlight>
              </a:rPr>
              <a:t>3. Neighbour Solicitation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highlight>
                  <a:srgbClr val="FFFF00"/>
                </a:highlight>
              </a:rPr>
              <a:t>4. Neighbour Advertisment  </a:t>
            </a:r>
          </a:p>
          <a:p>
            <a:pPr>
              <a:lnSpc>
                <a:spcPct val="150000"/>
              </a:lnSpc>
            </a:pPr>
            <a:r>
              <a:rPr lang="ro-RO" sz="2000" dirty="0">
                <a:highlight>
                  <a:srgbClr val="FFFF00"/>
                </a:highlight>
              </a:rPr>
              <a:t>5. Redirect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796908"/>
          </a:xfrm>
        </p:spPr>
        <p:txBody>
          <a:bodyPr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2147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o-RO" sz="2800" b="1" dirty="0"/>
              <a:t>Cuprins</a:t>
            </a:r>
          </a:p>
          <a:p>
            <a:r>
              <a:rPr lang="en-US" sz="2400" dirty="0" err="1"/>
              <a:t>Aspecte</a:t>
            </a:r>
            <a:r>
              <a:rPr lang="en-US" sz="2400" dirty="0"/>
              <a:t> </a:t>
            </a:r>
            <a:r>
              <a:rPr lang="en-US" sz="2400" dirty="0" err="1"/>
              <a:t>generale</a:t>
            </a:r>
            <a:endParaRPr lang="en-US" sz="2400" dirty="0"/>
          </a:p>
          <a:p>
            <a:r>
              <a:rPr lang="en-US" sz="2400" dirty="0" err="1"/>
              <a:t>Protocoale</a:t>
            </a:r>
            <a:r>
              <a:rPr lang="en-US" sz="2400" dirty="0"/>
              <a:t> </a:t>
            </a:r>
            <a:r>
              <a:rPr lang="ro-RO" sz="2400" dirty="0"/>
              <a:t>şi standarde</a:t>
            </a:r>
          </a:p>
          <a:p>
            <a:r>
              <a:rPr lang="ro-RO" sz="2400" dirty="0">
                <a:solidFill>
                  <a:srgbClr val="FF0000"/>
                </a:solidFill>
              </a:rPr>
              <a:t>Adresarea IPv6</a:t>
            </a:r>
          </a:p>
          <a:p>
            <a:r>
              <a:rPr lang="ro-RO" sz="2400" dirty="0"/>
              <a:t>Protocoale de rutare</a:t>
            </a:r>
          </a:p>
          <a:p>
            <a:r>
              <a:rPr lang="ro-RO" sz="2400" dirty="0"/>
              <a:t>Integrarea şi tranziţia</a:t>
            </a:r>
          </a:p>
          <a:p>
            <a:r>
              <a:rPr lang="ro-RO" sz="2400" dirty="0"/>
              <a:t>Servere şi servicii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Obţinerea spaţiului de adresare IPv6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2500329"/>
          </a:xfrm>
        </p:spPr>
        <p:txBody>
          <a:bodyPr>
            <a:normAutofit fontScale="92500" lnSpcReduction="20000"/>
          </a:bodyPr>
          <a:lstStyle/>
          <a:p>
            <a:r>
              <a:rPr lang="ro-RO" sz="2000" dirty="0"/>
              <a:t>De la RIR </a:t>
            </a:r>
            <a:r>
              <a:rPr lang="en-US" sz="2000" dirty="0"/>
              <a:t>ISP-</a:t>
            </a:r>
            <a:r>
              <a:rPr lang="en-US" sz="2000" dirty="0" err="1"/>
              <a:t>ul</a:t>
            </a:r>
            <a:r>
              <a:rPr lang="ro-RO" sz="2000" dirty="0"/>
              <a:t> primeşte</a:t>
            </a:r>
            <a:r>
              <a:rPr lang="en-US" sz="2000" dirty="0"/>
              <a:t> un prefix</a:t>
            </a:r>
            <a:r>
              <a:rPr lang="ro-RO" sz="2000" dirty="0"/>
              <a:t> </a:t>
            </a:r>
            <a:r>
              <a:rPr lang="en-US" sz="2000" dirty="0"/>
              <a:t>/</a:t>
            </a:r>
            <a:r>
              <a:rPr lang="ro-RO" sz="2000" dirty="0"/>
              <a:t>32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 </a:t>
            </a:r>
            <a:r>
              <a:rPr lang="en-US" sz="2000" dirty="0" err="1"/>
              <a:t>abonat</a:t>
            </a:r>
            <a:r>
              <a:rPr lang="en-US" sz="2000" dirty="0"/>
              <a:t> de tip </a:t>
            </a:r>
            <a:r>
              <a:rPr lang="en-US" sz="2000" dirty="0" err="1"/>
              <a:t>organi</a:t>
            </a:r>
            <a:r>
              <a:rPr lang="ro-RO" sz="2000" dirty="0"/>
              <a:t>zaţie primeşte de la ISP un prefix </a:t>
            </a:r>
            <a:r>
              <a:rPr lang="en-US" sz="2000" dirty="0"/>
              <a:t>/</a:t>
            </a:r>
            <a:r>
              <a:rPr lang="ro-RO" sz="2000" dirty="0"/>
              <a:t>48. Cu acest prfix poate organiza 65k subreţele. Dacă are nevoie de mai multe subreţele, el mai cere un prefix </a:t>
            </a:r>
            <a:r>
              <a:rPr lang="en-US" sz="2000" dirty="0"/>
              <a:t>/</a:t>
            </a:r>
            <a:r>
              <a:rPr lang="ro-RO" sz="2000" dirty="0"/>
              <a:t>48</a:t>
            </a:r>
            <a:endParaRPr lang="en-US" sz="2000" dirty="0"/>
          </a:p>
          <a:p>
            <a:endParaRPr lang="ro-RO" sz="2000" dirty="0"/>
          </a:p>
          <a:p>
            <a:r>
              <a:rPr lang="ro-RO" sz="2000" dirty="0"/>
              <a:t>Există si varianta abonaţilor </a:t>
            </a:r>
            <a:r>
              <a:rPr lang="en-US" sz="2000" dirty="0"/>
              <a:t>“</a:t>
            </a:r>
            <a:r>
              <a:rPr lang="ro-RO" sz="2000" dirty="0"/>
              <a:t>mici</a:t>
            </a:r>
            <a:r>
              <a:rPr lang="en-US" sz="2000" dirty="0"/>
              <a:t>”</a:t>
            </a:r>
            <a:r>
              <a:rPr lang="ro-RO" sz="2000" dirty="0"/>
              <a:t> care pot primi prefix </a:t>
            </a:r>
            <a:r>
              <a:rPr lang="en-US" sz="2000" dirty="0"/>
              <a:t>/</a:t>
            </a:r>
            <a:r>
              <a:rPr lang="ro-RO" sz="2000" dirty="0"/>
              <a:t>56 sau chiar </a:t>
            </a:r>
            <a:r>
              <a:rPr lang="en-US" sz="2000" dirty="0"/>
              <a:t>/64 </a:t>
            </a:r>
            <a:r>
              <a:rPr lang="ro-RO" sz="2000" dirty="0"/>
              <a:t>(în acest caz el poate forma o singură subretea LAN)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796908"/>
          </a:xfrm>
        </p:spPr>
        <p:txBody>
          <a:bodyPr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2147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o-RO" sz="2800" b="1" dirty="0"/>
              <a:t>Cuprins</a:t>
            </a:r>
          </a:p>
          <a:p>
            <a:r>
              <a:rPr lang="en-US" sz="2400" dirty="0" err="1"/>
              <a:t>Aspecte</a:t>
            </a:r>
            <a:r>
              <a:rPr lang="en-US" sz="2400" dirty="0"/>
              <a:t> </a:t>
            </a:r>
            <a:r>
              <a:rPr lang="en-US" sz="2400" dirty="0" err="1"/>
              <a:t>generale</a:t>
            </a:r>
            <a:endParaRPr lang="en-US" sz="2400" dirty="0"/>
          </a:p>
          <a:p>
            <a:r>
              <a:rPr lang="en-US" sz="2400" dirty="0" err="1"/>
              <a:t>Protocoale</a:t>
            </a:r>
            <a:r>
              <a:rPr lang="en-US" sz="2400" dirty="0"/>
              <a:t> </a:t>
            </a:r>
            <a:r>
              <a:rPr lang="ro-RO" sz="2400" dirty="0"/>
              <a:t>şi standarde</a:t>
            </a:r>
          </a:p>
          <a:p>
            <a:r>
              <a:rPr lang="ro-RO" sz="2400" dirty="0"/>
              <a:t>Adresarea IPv6</a:t>
            </a:r>
          </a:p>
          <a:p>
            <a:r>
              <a:rPr lang="ro-RO" sz="2400" dirty="0">
                <a:solidFill>
                  <a:srgbClr val="FF0000"/>
                </a:solidFill>
              </a:rPr>
              <a:t>Protocoale de rutare</a:t>
            </a:r>
          </a:p>
          <a:p>
            <a:r>
              <a:rPr lang="ro-RO" sz="2400" dirty="0"/>
              <a:t>Integrarea şi tranziţia</a:t>
            </a:r>
          </a:p>
          <a:p>
            <a:r>
              <a:rPr lang="ro-RO" sz="2400" dirty="0"/>
              <a:t>Servere şi servicii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Rutarea</a:t>
            </a:r>
            <a:r>
              <a:rPr lang="en-US" sz="2800" dirty="0"/>
              <a:t> static</a:t>
            </a:r>
            <a:r>
              <a:rPr lang="ro-RO" sz="2800" dirty="0"/>
              <a:t>ă în IPv6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643337"/>
          </a:xfrm>
        </p:spPr>
        <p:txBody>
          <a:bodyPr>
            <a:noAutofit/>
          </a:bodyPr>
          <a:lstStyle/>
          <a:p>
            <a:r>
              <a:rPr lang="ro-RO" sz="1800" dirty="0"/>
              <a:t>Este asemănătoare cu modul de rutare statică IPv4</a:t>
            </a:r>
            <a:endParaRPr lang="en-US" sz="1800" dirty="0"/>
          </a:p>
          <a:p>
            <a:endParaRPr lang="en-US" sz="1800" dirty="0"/>
          </a:p>
          <a:p>
            <a:pPr>
              <a:buNone/>
            </a:pPr>
            <a:r>
              <a:rPr lang="ro-RO" sz="1800" dirty="0"/>
              <a:t>	Ruta implicită este acum ::</a:t>
            </a:r>
            <a:r>
              <a:rPr lang="en-US" sz="1800" dirty="0"/>
              <a:t>/</a:t>
            </a:r>
            <a:r>
              <a:rPr lang="ro-RO" sz="1800" dirty="0"/>
              <a:t>0</a:t>
            </a:r>
          </a:p>
          <a:p>
            <a:endParaRPr lang="ro-RO" sz="1800" dirty="0"/>
          </a:p>
          <a:p>
            <a:r>
              <a:rPr lang="ro-RO" sz="1800" dirty="0"/>
              <a:t>Un exemplu de configurare de rută statică pe un ruter CISCO:</a:t>
            </a:r>
          </a:p>
          <a:p>
            <a:endParaRPr lang="ro-RO" sz="1800" dirty="0"/>
          </a:p>
          <a:p>
            <a:r>
              <a:rPr lang="ro-RO" sz="1800" dirty="0"/>
              <a:t>Comanda:</a:t>
            </a:r>
          </a:p>
          <a:p>
            <a:pPr>
              <a:buNone/>
            </a:pPr>
            <a:r>
              <a:rPr lang="ro-RO" sz="1800" b="1" dirty="0"/>
              <a:t>	</a:t>
            </a:r>
            <a:r>
              <a:rPr lang="en-US" sz="1800" b="1" i="1" dirty="0"/>
              <a:t>ipv6 route 2001:db8::/64 2001:db8:0:CC::1 110</a:t>
            </a:r>
            <a:endParaRPr lang="ro-RO" sz="1800" b="1" i="1" dirty="0"/>
          </a:p>
          <a:p>
            <a:pPr>
              <a:buNone/>
            </a:pPr>
            <a:endParaRPr lang="en-US" sz="1800" i="1" dirty="0"/>
          </a:p>
          <a:p>
            <a:pPr>
              <a:buNone/>
            </a:pPr>
            <a:r>
              <a:rPr lang="ro-RO" sz="1800" dirty="0"/>
              <a:t>rutează pachetele în reţeaua </a:t>
            </a:r>
            <a:r>
              <a:rPr lang="en-US" sz="1800" b="1" dirty="0"/>
              <a:t>2001:db8::/64</a:t>
            </a:r>
            <a:r>
              <a:rPr lang="ro-RO" sz="1800" b="1" dirty="0"/>
              <a:t> </a:t>
            </a:r>
            <a:r>
              <a:rPr lang="ro-RO" sz="1800" dirty="0"/>
              <a:t>prin interfaţa </a:t>
            </a:r>
            <a:r>
              <a:rPr lang="en-US" sz="1800" b="1" dirty="0"/>
              <a:t>2001:db8:0:CC::1</a:t>
            </a:r>
            <a:r>
              <a:rPr lang="ro-RO" sz="1800" b="1" dirty="0"/>
              <a:t>, </a:t>
            </a:r>
            <a:r>
              <a:rPr lang="ro-RO" sz="1800" dirty="0"/>
              <a:t>cu distanţa administrativă 110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58138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ro-RO" sz="2800" dirty="0"/>
              <a:t>Protocoale de rutare dinamică în IPv6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643337"/>
          </a:xfrm>
        </p:spPr>
        <p:txBody>
          <a:bodyPr>
            <a:noAutofit/>
          </a:bodyPr>
          <a:lstStyle/>
          <a:p>
            <a:r>
              <a:rPr lang="ro-RO" sz="1800" dirty="0"/>
              <a:t>IPv6 are două tipuri de protocoale de rutare dinamică: IGP si EGP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ro-RO" sz="1800" dirty="0"/>
              <a:t>	</a:t>
            </a:r>
            <a:r>
              <a:rPr lang="en-US" sz="1800" b="1" dirty="0"/>
              <a:t>IGP</a:t>
            </a:r>
          </a:p>
          <a:p>
            <a:r>
              <a:rPr lang="en-US" sz="1800" dirty="0" err="1"/>
              <a:t>RIPng</a:t>
            </a:r>
            <a:r>
              <a:rPr lang="en-US" sz="1800" dirty="0"/>
              <a:t> (RFC 2080)</a:t>
            </a:r>
          </a:p>
          <a:p>
            <a:r>
              <a:rPr lang="en-US" sz="1800" dirty="0"/>
              <a:t>Cisco EIGRP for IPv6</a:t>
            </a:r>
          </a:p>
          <a:p>
            <a:r>
              <a:rPr lang="en-US" sz="1800" dirty="0"/>
              <a:t>OSPFv3 (RFC 2740)</a:t>
            </a:r>
          </a:p>
          <a:p>
            <a:r>
              <a:rPr lang="en-US" sz="1800" dirty="0"/>
              <a:t>Integrated IS-ISv6 (draft-ietf-isis-ipv6-06)</a:t>
            </a:r>
            <a:endParaRPr lang="ro-RO" sz="1800" dirty="0"/>
          </a:p>
          <a:p>
            <a:endParaRPr lang="en-US" sz="1800" dirty="0"/>
          </a:p>
          <a:p>
            <a:pPr>
              <a:buNone/>
            </a:pPr>
            <a:r>
              <a:rPr lang="ro-RO" sz="1800" dirty="0"/>
              <a:t>   </a:t>
            </a:r>
            <a:r>
              <a:rPr lang="en-US" sz="1800" b="1" dirty="0"/>
              <a:t>EGP</a:t>
            </a:r>
          </a:p>
          <a:p>
            <a:r>
              <a:rPr lang="en-US" sz="1800" dirty="0"/>
              <a:t>MP-BGP4 (RFC 4760 and RFC 2545)</a:t>
            </a:r>
            <a:endParaRPr lang="ro-RO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58138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ro-RO" sz="2800" dirty="0"/>
              <a:t>Protocoale de rutare dinamică în IPv6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357717"/>
          </a:xfrm>
        </p:spPr>
        <p:txBody>
          <a:bodyPr>
            <a:noAutofit/>
          </a:bodyPr>
          <a:lstStyle/>
          <a:p>
            <a:r>
              <a:rPr lang="ro-RO" sz="1800" dirty="0"/>
              <a:t>Rutarea dinamică în IPv6 necesită definirea unui </a:t>
            </a:r>
            <a:r>
              <a:rPr lang="ro-RO" sz="1800" b="1" dirty="0"/>
              <a:t>router-id</a:t>
            </a:r>
          </a:p>
          <a:p>
            <a:pPr>
              <a:buNone/>
            </a:pPr>
            <a:r>
              <a:rPr lang="ro-RO" sz="1800" dirty="0"/>
              <a:t>	</a:t>
            </a:r>
            <a:r>
              <a:rPr lang="en-US" sz="1800" dirty="0"/>
              <a:t>	</a:t>
            </a:r>
            <a:r>
              <a:rPr lang="ro-RO" sz="1800" dirty="0"/>
              <a:t>router-id este un întreg pe 32 biţi</a:t>
            </a:r>
          </a:p>
          <a:p>
            <a:pPr>
              <a:buNone/>
            </a:pPr>
            <a:endParaRPr lang="ro-RO" sz="1800" dirty="0"/>
          </a:p>
          <a:p>
            <a:pPr>
              <a:buNone/>
            </a:pPr>
            <a:r>
              <a:rPr lang="ro-RO" sz="1800" dirty="0"/>
              <a:t>	Ruterele CISCO stabilesc automat </a:t>
            </a:r>
            <a:r>
              <a:rPr lang="ro-RO" sz="1800" b="1" dirty="0"/>
              <a:t>router-id_ul </a:t>
            </a:r>
            <a:r>
              <a:rPr lang="ro-RO" sz="1800" dirty="0"/>
              <a:t>ca fiind adresa ipv4 de pe o interfaţă loopback dacă aceasta este configurată, altfel ia ca router-id adresa ipv4 cea mai mare de pe interfeţele sale. Dacă nu sunt configurate adrese ipv4 pe interfeţe, atunci router-id trebuie cofigurat manual, ca în exemplul următor:</a:t>
            </a:r>
          </a:p>
          <a:p>
            <a:pPr>
              <a:buNone/>
            </a:pPr>
            <a:endParaRPr lang="ro-RO" sz="1800" dirty="0"/>
          </a:p>
          <a:p>
            <a:pPr>
              <a:buNone/>
            </a:pPr>
            <a:r>
              <a:rPr lang="ro-RO" sz="1800" b="1" dirty="0"/>
              <a:t>		</a:t>
            </a:r>
            <a:r>
              <a:rPr lang="en-US" sz="1800" b="1" dirty="0"/>
              <a:t>ipv6 router </a:t>
            </a:r>
            <a:r>
              <a:rPr lang="en-US" sz="1800" b="1" dirty="0" err="1"/>
              <a:t>ospf</a:t>
            </a:r>
            <a:r>
              <a:rPr lang="en-US" sz="1800" b="1" dirty="0"/>
              <a:t> 100</a:t>
            </a:r>
          </a:p>
          <a:p>
            <a:pPr>
              <a:buNone/>
            </a:pPr>
            <a:r>
              <a:rPr lang="ro-RO" sz="1800" b="1" dirty="0"/>
              <a:t>		</a:t>
            </a:r>
            <a:r>
              <a:rPr lang="en-US" sz="1800" b="1" dirty="0"/>
              <a:t>router-id 10.1.1.4</a:t>
            </a:r>
            <a:endParaRPr lang="ro-RO" sz="1800" b="1" dirty="0"/>
          </a:p>
          <a:p>
            <a:pPr>
              <a:buNone/>
            </a:pPr>
            <a:endParaRPr lang="ro-RO" sz="1800" b="1" dirty="0"/>
          </a:p>
          <a:p>
            <a:pPr>
              <a:buNone/>
            </a:pPr>
            <a:r>
              <a:rPr lang="ro-RO" sz="1800" dirty="0"/>
              <a:t>Majoritatea ISP-stilor furnizează rutere dual stack, astfel că router-id_un se coniguraeză automat.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RIPng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1357321"/>
          </a:xfrm>
        </p:spPr>
        <p:txBody>
          <a:bodyPr>
            <a:noAutofit/>
          </a:bodyPr>
          <a:lstStyle/>
          <a:p>
            <a:r>
              <a:rPr lang="ro-RO" sz="1800" dirty="0"/>
              <a:t>Se foloseşte rar, de regulă în reţele mici, de organizaţie</a:t>
            </a:r>
          </a:p>
          <a:p>
            <a:r>
              <a:rPr lang="ro-RO" sz="1800" dirty="0"/>
              <a:t>ISP-iştii îl folosesc doar dacă nu au alternativă</a:t>
            </a:r>
          </a:p>
          <a:p>
            <a:r>
              <a:rPr lang="ro-RO" sz="1800" dirty="0"/>
              <a:t>A fost folosit în perioada de început a implemantării IPv6 cu scopul testării reţelelor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786" y="2571744"/>
            <a:ext cx="3929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b="1" dirty="0"/>
              <a:t>Paşi de configurare</a:t>
            </a:r>
            <a:endParaRPr lang="en-US" sz="1600" b="1" dirty="0"/>
          </a:p>
          <a:p>
            <a:r>
              <a:rPr lang="en-US" sz="1600" b="1" dirty="0"/>
              <a:t>In </a:t>
            </a:r>
            <a:r>
              <a:rPr lang="ro-RO" sz="1600" b="1" dirty="0"/>
              <a:t>m</a:t>
            </a:r>
            <a:r>
              <a:rPr lang="en-US" sz="1600" b="1" dirty="0" err="1"/>
              <a:t>od</a:t>
            </a:r>
            <a:r>
              <a:rPr lang="ro-RO" sz="1600" b="1" dirty="0"/>
              <a:t>ul </a:t>
            </a:r>
            <a:r>
              <a:rPr lang="en-US" sz="1600" b="1" dirty="0" err="1"/>
              <a:t>Configura</a:t>
            </a:r>
            <a:r>
              <a:rPr lang="ro-RO" sz="1600" b="1" dirty="0"/>
              <a:t>re globală</a:t>
            </a:r>
            <a:endParaRPr lang="en-US" sz="1600" b="1" dirty="0"/>
          </a:p>
          <a:p>
            <a:r>
              <a:rPr lang="en-US" sz="1600" dirty="0"/>
              <a:t>1. enable</a:t>
            </a:r>
          </a:p>
          <a:p>
            <a:r>
              <a:rPr lang="en-US" sz="1600" dirty="0"/>
              <a:t>2. configure terminal</a:t>
            </a:r>
          </a:p>
          <a:p>
            <a:r>
              <a:rPr lang="en-US" sz="1600" dirty="0"/>
              <a:t>3. ipv6 router rip </a:t>
            </a:r>
            <a:r>
              <a:rPr lang="en-US" sz="1600" i="1" dirty="0"/>
              <a:t>word</a:t>
            </a:r>
          </a:p>
          <a:p>
            <a:r>
              <a:rPr lang="en-US" sz="1600" dirty="0"/>
              <a:t>4. exit</a:t>
            </a:r>
          </a:p>
          <a:p>
            <a:r>
              <a:rPr lang="en-US" sz="1600" b="1" dirty="0"/>
              <a:t>In </a:t>
            </a:r>
            <a:r>
              <a:rPr lang="ro-RO" sz="1600" b="1" dirty="0"/>
              <a:t>m</a:t>
            </a:r>
            <a:r>
              <a:rPr lang="en-US" sz="1600" b="1" dirty="0" err="1"/>
              <a:t>od</a:t>
            </a:r>
            <a:r>
              <a:rPr lang="ro-RO" sz="1600" b="1" dirty="0"/>
              <a:t>ul </a:t>
            </a:r>
            <a:r>
              <a:rPr lang="en-US" sz="1600" b="1" dirty="0" err="1"/>
              <a:t>Configura</a:t>
            </a:r>
            <a:r>
              <a:rPr lang="ro-RO" sz="1600" b="1" dirty="0"/>
              <a:t>re interfaţă</a:t>
            </a:r>
            <a:endParaRPr lang="en-US" sz="1600" b="1" dirty="0"/>
          </a:p>
          <a:p>
            <a:r>
              <a:rPr lang="en-US" sz="1600" dirty="0"/>
              <a:t>1. ipv6 rip </a:t>
            </a:r>
            <a:r>
              <a:rPr lang="en-US" sz="1600" i="1" dirty="0"/>
              <a:t>word enable</a:t>
            </a:r>
          </a:p>
          <a:p>
            <a:r>
              <a:rPr lang="en-US" sz="1600" dirty="0"/>
              <a:t>2. exit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9190" y="2786058"/>
            <a:ext cx="28440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600" dirty="0"/>
              <a:t>Router(config)</a:t>
            </a:r>
            <a:r>
              <a:rPr lang="en-US" sz="1600" dirty="0"/>
              <a:t>#</a:t>
            </a:r>
          </a:p>
          <a:p>
            <a:r>
              <a:rPr lang="en-US" sz="1600" dirty="0"/>
              <a:t>	ipv6 router rip 1</a:t>
            </a:r>
          </a:p>
          <a:p>
            <a:r>
              <a:rPr lang="ro-RO" sz="1600" dirty="0"/>
              <a:t>Router(config</a:t>
            </a:r>
            <a:r>
              <a:rPr lang="en-US" sz="1600" dirty="0"/>
              <a:t>-if</a:t>
            </a:r>
            <a:r>
              <a:rPr lang="ro-RO" sz="1600" dirty="0"/>
              <a:t>)</a:t>
            </a:r>
            <a:r>
              <a:rPr lang="en-US" sz="1600" dirty="0"/>
              <a:t>#</a:t>
            </a:r>
          </a:p>
          <a:p>
            <a:r>
              <a:rPr lang="en-US" sz="1600" dirty="0"/>
              <a:t>	ipv6 rip 1 enable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58138" cy="79690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OSPFv3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500593"/>
          </a:xfrm>
        </p:spPr>
        <p:txBody>
          <a:bodyPr>
            <a:noAutofit/>
          </a:bodyPr>
          <a:lstStyle/>
          <a:p>
            <a:r>
              <a:rPr lang="en-US" sz="1800" dirty="0"/>
              <a:t>OSPFv3 </a:t>
            </a:r>
            <a:r>
              <a:rPr lang="en-US" sz="1800" dirty="0" err="1"/>
              <a:t>este</a:t>
            </a:r>
            <a:r>
              <a:rPr lang="en-US" sz="1800" dirty="0"/>
              <a:t> OSPF </a:t>
            </a:r>
            <a:r>
              <a:rPr lang="en-US" sz="1800" dirty="0" err="1"/>
              <a:t>pentru</a:t>
            </a:r>
            <a:r>
              <a:rPr lang="en-US" sz="1800" dirty="0"/>
              <a:t> IPv6 (RFC 2740)</a:t>
            </a:r>
          </a:p>
          <a:p>
            <a:r>
              <a:rPr lang="en-US" sz="1800" dirty="0"/>
              <a:t>Se </a:t>
            </a:r>
            <a:r>
              <a:rPr lang="en-US" sz="1800" dirty="0" err="1"/>
              <a:t>ba</a:t>
            </a:r>
            <a:r>
              <a:rPr lang="ro-RO" sz="1800" dirty="0"/>
              <a:t>z</a:t>
            </a:r>
            <a:r>
              <a:rPr lang="en-US" sz="1800" dirty="0"/>
              <a:t>ea</a:t>
            </a:r>
            <a:r>
              <a:rPr lang="ro-RO" sz="1800" dirty="0"/>
              <a:t>ză </a:t>
            </a:r>
            <a:r>
              <a:rPr lang="en-US" sz="1800" dirty="0" err="1"/>
              <a:t>pe</a:t>
            </a:r>
            <a:r>
              <a:rPr lang="en-US" sz="1800" dirty="0"/>
              <a:t> OSPFv2 cu </a:t>
            </a:r>
            <a:r>
              <a:rPr lang="ro-RO" sz="1800" dirty="0"/>
              <a:t>î</a:t>
            </a:r>
            <a:r>
              <a:rPr lang="en-US" sz="1800" dirty="0" err="1"/>
              <a:t>mbun</a:t>
            </a:r>
            <a:r>
              <a:rPr lang="ro-RO" sz="1800" dirty="0"/>
              <a:t>ătăţiri</a:t>
            </a:r>
          </a:p>
          <a:p>
            <a:r>
              <a:rPr lang="ro-RO" sz="1800" dirty="0"/>
              <a:t>Distribuie prefixele IPv6</a:t>
            </a:r>
          </a:p>
          <a:p>
            <a:r>
              <a:rPr lang="ro-RO" sz="1800" dirty="0"/>
              <a:t>Rulează direct peste IPv6</a:t>
            </a:r>
          </a:p>
          <a:p>
            <a:r>
              <a:rPr lang="ro-RO" sz="1800" dirty="0"/>
              <a:t>Este complet independent de OSPFv2</a:t>
            </a:r>
          </a:p>
          <a:p>
            <a:pPr>
              <a:buNone/>
            </a:pPr>
            <a:endParaRPr lang="ro-RO" sz="1800" dirty="0"/>
          </a:p>
          <a:p>
            <a:pPr>
              <a:buNone/>
            </a:pPr>
            <a:r>
              <a:rPr lang="ro-RO" sz="1800" dirty="0"/>
              <a:t>Diferenţe faţă de OSPFv2</a:t>
            </a:r>
          </a:p>
          <a:p>
            <a:r>
              <a:rPr lang="ro-RO" sz="1800" dirty="0"/>
              <a:t>Rulează peste un link, nu peste o subreţea</a:t>
            </a:r>
          </a:p>
          <a:p>
            <a:r>
              <a:rPr lang="ro-RO" sz="1800" dirty="0"/>
              <a:t>Topologia nu este specifică IPv6</a:t>
            </a:r>
          </a:p>
          <a:p>
            <a:pPr lvl="1"/>
            <a:r>
              <a:rPr lang="ro-RO" sz="1600" dirty="0"/>
              <a:t>Neecsită </a:t>
            </a:r>
            <a:r>
              <a:rPr lang="ro-RO" sz="1600" b="1" dirty="0"/>
              <a:t>router id </a:t>
            </a:r>
            <a:r>
              <a:rPr lang="ro-RO" sz="1600" dirty="0"/>
              <a:t>si </a:t>
            </a:r>
            <a:r>
              <a:rPr lang="ro-RO" sz="1600" b="1" dirty="0"/>
              <a:t>link id</a:t>
            </a:r>
          </a:p>
          <a:p>
            <a:r>
              <a:rPr lang="ro-RO" sz="1800" dirty="0"/>
              <a:t>Mecanisme de autentificare standard</a:t>
            </a:r>
          </a:p>
          <a:p>
            <a:r>
              <a:rPr lang="ro-RO" sz="1800" dirty="0"/>
              <a:t>Foloseşte adrese link local</a:t>
            </a:r>
          </a:p>
          <a:p>
            <a:r>
              <a:rPr lang="ro-RO" sz="1800" dirty="0"/>
              <a:t>Două noi tipuri de LSA</a:t>
            </a:r>
          </a:p>
          <a:p>
            <a:r>
              <a:rPr lang="ro-RO" sz="1800" dirty="0"/>
              <a:t>Domeniul de inundare este generalizat</a:t>
            </a:r>
          </a:p>
          <a:p>
            <a:endParaRPr lang="ro-RO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2643206" cy="725470"/>
          </a:xfrm>
        </p:spPr>
        <p:txBody>
          <a:bodyPr>
            <a:normAutofit/>
          </a:bodyPr>
          <a:lstStyle/>
          <a:p>
            <a:r>
              <a:rPr lang="en-US" sz="2000" dirty="0"/>
              <a:t>OSPFv3</a:t>
            </a:r>
            <a:br>
              <a:rPr lang="ro-RO" sz="2400" dirty="0"/>
            </a:br>
            <a:r>
              <a:rPr lang="ro-RO" sz="2000" dirty="0"/>
              <a:t>Exem. de config.</a:t>
            </a:r>
            <a:endParaRPr lang="en-US" sz="2000" dirty="0"/>
          </a:p>
        </p:txBody>
      </p:sp>
      <p:pic>
        <p:nvPicPr>
          <p:cNvPr id="5" name="Picture 4" descr="OSPFv3 Configuration Figure 1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530204"/>
            <a:ext cx="4343400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4866"/>
              </p:ext>
            </p:extLst>
          </p:nvPr>
        </p:nvGraphicFramePr>
        <p:xfrm>
          <a:off x="678629" y="1357273"/>
          <a:ext cx="7759090" cy="5241586"/>
        </p:xfrm>
        <a:graphic>
          <a:graphicData uri="http://schemas.openxmlformats.org/drawingml/2006/table">
            <a:tbl>
              <a:tblPr/>
              <a:tblGrid>
                <a:gridCol w="33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Intrare în modul config.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global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ă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R1#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configure terminal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Intrare în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config.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OSPFv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R1(config)#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ipv6 router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ospf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Configurare</a:t>
                      </a:r>
                      <a:r>
                        <a:rPr lang="ro-RO" sz="1400" baseline="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interfaţă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R1(config)#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interface f0/0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are</a:t>
                      </a:r>
                      <a:r>
                        <a:rPr lang="ro-RO" sz="1400" baseline="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adresă IPv6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R1(config-if)#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ipv6 address 2050::1/64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Validare</a:t>
                      </a:r>
                      <a:r>
                        <a:rPr lang="ro-RO" sz="1400" baseline="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OSPFv3 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interfa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ţă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R1(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-if)#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ipv6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ospf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area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OSPFv3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router-ID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R1(config-router)#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router-id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1.1.1.1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8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latin typeface="Calibri"/>
                        <a:ea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Pentru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latin typeface="Calibri"/>
                        <a:ea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Enter global configuration mode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configure terminal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40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Enable device IPv6 unicast forwarding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R2(config)#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ipv6 unicast-routing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Enter interface configuration mode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R2(config)#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interface f0/0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Configure the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add.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IPv6 interface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R2(config-if)#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ipv6 address 2050::2/64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Enable OSPFv3 on the interface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R2(config-if)#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ipv6 ospf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10 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area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5711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Enter OSPFv3 configuration mode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This is a global configuration command</a:t>
                      </a:r>
                      <a:r>
                        <a:rPr lang="ro-RO" sz="10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R2(config)#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ipv6 router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ospf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723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Configure the OSPFv3 Router-ID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R2(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config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-router)#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router-id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2.2.2.2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5" marR="43335" marT="43335" marB="433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796908"/>
          </a:xfrm>
        </p:spPr>
        <p:txBody>
          <a:bodyPr>
            <a:normAutofit/>
          </a:bodyPr>
          <a:lstStyle/>
          <a:p>
            <a:r>
              <a:rPr lang="ro-RO" sz="2800" dirty="0"/>
              <a:t>Ce schimbă cu adevărat IPv6</a:t>
            </a:r>
            <a:r>
              <a:rPr lang="en-US" sz="28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000" dirty="0"/>
              <a:t>Spaţiul de adrese</a:t>
            </a:r>
            <a:r>
              <a:rPr lang="en-US" sz="2000" dirty="0"/>
              <a:t> </a:t>
            </a:r>
            <a:r>
              <a:rPr lang="en-US" sz="2000" dirty="0" err="1"/>
              <a:t>enorm</a:t>
            </a:r>
            <a:r>
              <a:rPr lang="en-US" sz="2000" dirty="0"/>
              <a:t> 2</a:t>
            </a:r>
            <a:r>
              <a:rPr lang="en-US" sz="2000" baseline="30000" dirty="0"/>
              <a:t>128 </a:t>
            </a:r>
            <a:r>
              <a:rPr lang="en-US" sz="2000" dirty="0"/>
              <a:t>=</a:t>
            </a:r>
            <a:r>
              <a:rPr lang="ro-RO" sz="2000" dirty="0"/>
              <a:t>3,4x</a:t>
            </a:r>
            <a:r>
              <a:rPr lang="en-US" sz="2000" dirty="0"/>
              <a:t>10</a:t>
            </a:r>
            <a:r>
              <a:rPr lang="ro-RO" sz="2000" baseline="30000" dirty="0"/>
              <a:t>38</a:t>
            </a:r>
            <a:r>
              <a:rPr lang="en-US" sz="2000" dirty="0"/>
              <a:t>=</a:t>
            </a:r>
            <a:r>
              <a:rPr lang="en-US" sz="2000" dirty="0" err="1"/>
              <a:t>zzzzz</a:t>
            </a:r>
            <a:r>
              <a:rPr lang="en-US" sz="2000" dirty="0"/>
              <a:t>……</a:t>
            </a:r>
            <a:endParaRPr lang="ro-RO" sz="2000" dirty="0"/>
          </a:p>
          <a:p>
            <a:pPr>
              <a:buNone/>
            </a:pPr>
            <a:r>
              <a:rPr lang="ro-RO" sz="2000" dirty="0"/>
              <a:t>	</a:t>
            </a:r>
            <a:r>
              <a:rPr lang="en-US" sz="2000" dirty="0"/>
              <a:t>=</a:t>
            </a:r>
            <a:r>
              <a:rPr lang="ro-RO" sz="2000" dirty="0"/>
              <a:t> </a:t>
            </a:r>
            <a:r>
              <a:rPr lang="en-US" sz="2000" dirty="0"/>
              <a:t>665,570,793,348,866,943,898,599 (6.65 × 10</a:t>
            </a:r>
            <a:r>
              <a:rPr lang="en-US" sz="2000" baseline="30000" dirty="0"/>
              <a:t>23</a:t>
            </a:r>
            <a:r>
              <a:rPr lang="en-US" sz="2000" dirty="0"/>
              <a:t>) </a:t>
            </a:r>
            <a:r>
              <a:rPr lang="ro-RO" sz="2000" dirty="0"/>
              <a:t>adrese</a:t>
            </a:r>
            <a:r>
              <a:rPr lang="en-US" sz="2000" dirty="0"/>
              <a:t>/m</a:t>
            </a:r>
            <a:r>
              <a:rPr lang="en-US" sz="2000" baseline="30000" dirty="0"/>
              <a:t>2</a:t>
            </a:r>
          </a:p>
          <a:p>
            <a:pPr>
              <a:buNone/>
            </a:pPr>
            <a:r>
              <a:rPr lang="en-US" sz="2000" dirty="0"/>
              <a:t>   =</a:t>
            </a:r>
            <a:r>
              <a:rPr lang="ro-RO" sz="2000" dirty="0"/>
              <a:t> </a:t>
            </a:r>
            <a:r>
              <a:rPr lang="en-US" sz="2000" dirty="0"/>
              <a:t>5</a:t>
            </a:r>
            <a:r>
              <a:rPr lang="ro-RO" sz="2000" dirty="0"/>
              <a:t>x</a:t>
            </a:r>
            <a:r>
              <a:rPr lang="en-US" sz="2000" dirty="0"/>
              <a:t>10</a:t>
            </a:r>
            <a:r>
              <a:rPr lang="en-US" sz="2000" baseline="30000" dirty="0"/>
              <a:t>2</a:t>
            </a:r>
            <a:r>
              <a:rPr lang="ro-RO" sz="2000" baseline="30000" dirty="0"/>
              <a:t>8</a:t>
            </a:r>
            <a:r>
              <a:rPr lang="en-US" sz="2000" baseline="30000" dirty="0"/>
              <a:t> </a:t>
            </a:r>
            <a:r>
              <a:rPr lang="en-US" sz="2000" dirty="0" err="1"/>
              <a:t>adrese</a:t>
            </a:r>
            <a:r>
              <a:rPr lang="en-US" sz="2000" dirty="0"/>
              <a:t>/</a:t>
            </a:r>
            <a:r>
              <a:rPr lang="en-US" sz="2000" dirty="0" err="1"/>
              <a:t>persoan</a:t>
            </a:r>
            <a:r>
              <a:rPr lang="ro-RO" sz="2000" dirty="0"/>
              <a:t>ă</a:t>
            </a:r>
          </a:p>
          <a:p>
            <a:pPr>
              <a:buNone/>
            </a:pPr>
            <a:r>
              <a:rPr lang="en-US" sz="2000" dirty="0" err="1"/>
              <a:t>Simplificarea</a:t>
            </a:r>
            <a:r>
              <a:rPr lang="en-US" sz="2000" dirty="0"/>
              <a:t> </a:t>
            </a:r>
            <a:r>
              <a:rPr lang="en-US" sz="2000" dirty="0" err="1"/>
              <a:t>formatului</a:t>
            </a:r>
            <a:r>
              <a:rPr lang="en-US" sz="2000" dirty="0"/>
              <a:t> </a:t>
            </a:r>
            <a:r>
              <a:rPr lang="en-US" sz="2000" dirty="0" err="1"/>
              <a:t>antetului</a:t>
            </a:r>
            <a:r>
              <a:rPr lang="en-US" sz="2000" dirty="0"/>
              <a:t> </a:t>
            </a:r>
            <a:r>
              <a:rPr lang="en-US" sz="2000" dirty="0" err="1"/>
              <a:t>pachetului</a:t>
            </a:r>
            <a:r>
              <a:rPr lang="en-US" sz="2000" dirty="0"/>
              <a:t> IP</a:t>
            </a:r>
          </a:p>
          <a:p>
            <a:pPr>
              <a:buNone/>
            </a:pPr>
            <a:r>
              <a:rPr lang="en-US" sz="2000" dirty="0"/>
              <a:t>Nu face </a:t>
            </a:r>
            <a:r>
              <a:rPr lang="en-US" sz="2000" dirty="0" err="1"/>
              <a:t>suma</a:t>
            </a:r>
            <a:r>
              <a:rPr lang="en-US" sz="2000" dirty="0"/>
              <a:t> de control la </a:t>
            </a:r>
            <a:r>
              <a:rPr lang="en-US" sz="2000" dirty="0" err="1"/>
              <a:t>nivel</a:t>
            </a:r>
            <a:r>
              <a:rPr lang="en-US" sz="2000" dirty="0"/>
              <a:t> </a:t>
            </a:r>
            <a:r>
              <a:rPr lang="en-US" sz="2000" dirty="0" err="1"/>
              <a:t>retea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Nu face </a:t>
            </a:r>
            <a:r>
              <a:rPr lang="en-US" sz="2000" dirty="0" err="1"/>
              <a:t>segmentarea</a:t>
            </a:r>
            <a:r>
              <a:rPr lang="en-US" sz="2000" dirty="0"/>
              <a:t> sat cu salt </a:t>
            </a:r>
            <a:r>
              <a:rPr lang="ro-RO" sz="2000" dirty="0"/>
              <a:t>(descoperă calea MTU)</a:t>
            </a:r>
          </a:p>
          <a:p>
            <a:pPr>
              <a:buNone/>
            </a:pPr>
            <a:r>
              <a:rPr lang="ro-RO" sz="2000" dirty="0"/>
              <a:t>Organizarea ierarhica multinivel a retelei</a:t>
            </a:r>
          </a:p>
          <a:p>
            <a:pPr>
              <a:buNone/>
            </a:pPr>
            <a:r>
              <a:rPr lang="ro-RO" sz="2000" dirty="0"/>
              <a:t>Capabilitaţi de atentificare si securitate</a:t>
            </a:r>
          </a:p>
          <a:p>
            <a:pPr>
              <a:buNone/>
            </a:pPr>
            <a:r>
              <a:rPr lang="ro-RO" sz="2000" dirty="0"/>
              <a:t>  </a:t>
            </a:r>
            <a:r>
              <a:rPr lang="ro-RO" sz="1800" dirty="0"/>
              <a:t>Ipsec este obligatoriu</a:t>
            </a:r>
          </a:p>
          <a:p>
            <a:pPr>
              <a:buNone/>
            </a:pPr>
            <a:r>
              <a:rPr lang="en-US" sz="2000" dirty="0"/>
              <a:t>N</a:t>
            </a:r>
            <a:r>
              <a:rPr lang="ro-RO" sz="2000" dirty="0"/>
              <a:t>u mai foloseşte adrese multicast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IPv4 – IPv6 Integrare şi tranziţie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84784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Exista mai multe posibilităţi de coexistenţa şi operare între IPv4 si</a:t>
            </a:r>
          </a:p>
          <a:p>
            <a:r>
              <a:rPr lang="ro-RO" dirty="0"/>
              <a:t>IPv6 utilizabile în perioada de tranziţie. Ele se împart în trei mari </a:t>
            </a:r>
          </a:p>
          <a:p>
            <a:r>
              <a:rPr lang="ro-RO" dirty="0"/>
              <a:t>Categorii: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b="1" dirty="0"/>
              <a:t>Stiva duală </a:t>
            </a:r>
            <a:r>
              <a:rPr lang="ro-RO" dirty="0"/>
              <a:t>– permite coexistenţa </a:t>
            </a:r>
            <a:r>
              <a:rPr lang="en-US" dirty="0"/>
              <a:t>IPv4 </a:t>
            </a:r>
            <a:r>
              <a:rPr lang="ro-RO" dirty="0"/>
              <a:t>şi</a:t>
            </a:r>
            <a:r>
              <a:rPr lang="en-US" dirty="0"/>
              <a:t> IPv6 </a:t>
            </a:r>
            <a:r>
              <a:rPr lang="ro-RO" dirty="0"/>
              <a:t>pe aceleaşi </a:t>
            </a:r>
          </a:p>
          <a:p>
            <a:r>
              <a:rPr lang="ro-RO" dirty="0"/>
              <a:t>dispozitive </a:t>
            </a:r>
            <a:r>
              <a:rPr lang="en-US" dirty="0"/>
              <a:t> </a:t>
            </a:r>
            <a:r>
              <a:rPr lang="ro-RO" dirty="0"/>
              <a:t>şi aceleaşi reţele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b="1" dirty="0"/>
              <a:t>Tehnici </a:t>
            </a:r>
            <a:r>
              <a:rPr lang="ro-RO" b="1"/>
              <a:t>de tunelare </a:t>
            </a:r>
            <a:r>
              <a:rPr lang="ro-RO" dirty="0"/>
              <a:t>– utile mai ales când se fac update-uri de </a:t>
            </a:r>
          </a:p>
          <a:p>
            <a:r>
              <a:rPr lang="ro-RO" dirty="0"/>
              <a:t>echipamente (hosturi, rutere,...) sau de topologie de reţea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b="1" dirty="0"/>
              <a:t>Tehnici de translaţie </a:t>
            </a:r>
            <a:r>
              <a:rPr lang="ro-RO" dirty="0"/>
              <a:t>– care permit echipamentelor configurate IPv6 să comunice numai cu echipamente configurate IPv4</a:t>
            </a:r>
          </a:p>
          <a:p>
            <a:endParaRPr lang="ro-RO" dirty="0"/>
          </a:p>
          <a:p>
            <a:r>
              <a:rPr lang="ro-RO" dirty="0"/>
              <a:t>Se pot folosi şi tehnici combinate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80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Stiva duală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8080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Presupune ca echipamentele de reţea să fie configurate atât cu </a:t>
            </a:r>
          </a:p>
          <a:p>
            <a:r>
              <a:rPr lang="ro-RO" dirty="0"/>
              <a:t>IPv4 cât şi cu IPv6. Aplicaţiile pot folosi oricate dintre cele două </a:t>
            </a:r>
          </a:p>
          <a:p>
            <a:r>
              <a:rPr lang="ro-RO" dirty="0"/>
              <a:t>protocoale.Alegerea versiunii de IP este dată de preferinţa aplicaţiei</a:t>
            </a:r>
          </a:p>
          <a:p>
            <a:r>
              <a:rPr lang="ro-RO" dirty="0"/>
              <a:t>şi de configurarea serviciului DNS.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408712" cy="255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24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Stiva duală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383285"/>
            <a:ext cx="806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 un </a:t>
            </a:r>
            <a:r>
              <a:rPr lang="en-US" dirty="0"/>
              <a:t>s</a:t>
            </a:r>
            <a:r>
              <a:rPr lang="ro-RO" dirty="0"/>
              <a:t>i</a:t>
            </a:r>
            <a:r>
              <a:rPr lang="en-US" dirty="0"/>
              <a:t>stem </a:t>
            </a:r>
            <a:r>
              <a:rPr lang="en-US" dirty="0" err="1"/>
              <a:t>ru</a:t>
            </a:r>
            <a:r>
              <a:rPr lang="ro-RO" dirty="0"/>
              <a:t>lând</a:t>
            </a:r>
            <a:r>
              <a:rPr lang="en-US" dirty="0"/>
              <a:t> dual stack,</a:t>
            </a:r>
            <a:r>
              <a:rPr lang="ro-RO" dirty="0"/>
              <a:t> o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ţ</a:t>
            </a:r>
            <a:r>
              <a:rPr lang="en-US" dirty="0"/>
              <a:t>i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care poate rula şi sub </a:t>
            </a:r>
            <a:r>
              <a:rPr lang="en-US" dirty="0"/>
              <a:t>IPv4</a:t>
            </a:r>
            <a:r>
              <a:rPr lang="ro-RO" dirty="0"/>
              <a:t> şi </a:t>
            </a:r>
            <a:r>
              <a:rPr lang="en-US" dirty="0"/>
              <a:t>IPv6 </a:t>
            </a:r>
            <a:r>
              <a:rPr lang="ro-RO" dirty="0"/>
              <a:t>ea va întreba serverul </a:t>
            </a:r>
            <a:r>
              <a:rPr lang="en-US" dirty="0"/>
              <a:t>DNS </a:t>
            </a:r>
            <a:r>
              <a:rPr lang="ro-RO" dirty="0"/>
              <a:t>pentru o adresă </a:t>
            </a:r>
            <a:r>
              <a:rPr lang="en-US" dirty="0"/>
              <a:t>IPv6</a:t>
            </a:r>
            <a:r>
              <a:rPr lang="ro-RO" dirty="0"/>
              <a:t>. </a:t>
            </a:r>
          </a:p>
          <a:p>
            <a:r>
              <a:rPr lang="ro-RO" dirty="0"/>
              <a:t>Dacă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ro-RO" dirty="0"/>
              <a:t>aplicaţia va rula sub </a:t>
            </a:r>
            <a:r>
              <a:rPr lang="en-US" dirty="0"/>
              <a:t>IPv6</a:t>
            </a:r>
            <a:r>
              <a:rPr lang="ro-RO" dirty="0"/>
              <a:t>. Dacă nu există, atunci va cere de la DNS o adresa IPv4 şi aplicaţia va rula sub acest protocol. 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01798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283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Exemplu de configurare Stiva duală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383285"/>
            <a:ext cx="806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</a:t>
            </a:r>
            <a:r>
              <a:rPr lang="en-US" dirty="0"/>
              <a:t> </a:t>
            </a:r>
            <a:r>
              <a:rPr lang="ro-RO" dirty="0"/>
              <a:t>interfeţele </a:t>
            </a:r>
            <a:r>
              <a:rPr lang="en-US" dirty="0" err="1"/>
              <a:t>ruter</a:t>
            </a:r>
            <a:r>
              <a:rPr lang="ro-RO" dirty="0"/>
              <a:t>ului sunt configurate</a:t>
            </a:r>
            <a:r>
              <a:rPr lang="en-US" dirty="0"/>
              <a:t> </a:t>
            </a:r>
            <a:r>
              <a:rPr lang="ro-RO" dirty="0"/>
              <a:t>adrese</a:t>
            </a:r>
            <a:r>
              <a:rPr lang="en-US" dirty="0"/>
              <a:t> IPv4 </a:t>
            </a:r>
            <a:r>
              <a:rPr lang="ro-RO" dirty="0"/>
              <a:t>şi</a:t>
            </a:r>
            <a:r>
              <a:rPr lang="en-US" dirty="0"/>
              <a:t> IPv6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deci el poate rula stiva duală. Dacă şi reţeaua este configurată dual stack, atunci aplicaţiile (exemplu </a:t>
            </a:r>
            <a:r>
              <a:rPr lang="en-US" dirty="0"/>
              <a:t>Telnet, Ping, </a:t>
            </a:r>
            <a:r>
              <a:rPr lang="en-US" dirty="0" err="1"/>
              <a:t>Traceroute</a:t>
            </a:r>
            <a:r>
              <a:rPr lang="en-US" dirty="0"/>
              <a:t>, SSH, DNS client, TFTP </a:t>
            </a:r>
            <a:r>
              <a:rPr lang="en-US" dirty="0" err="1"/>
              <a:t>etc</a:t>
            </a:r>
            <a:r>
              <a:rPr lang="ro-RO" dirty="0"/>
              <a:t>.)</a:t>
            </a:r>
            <a:r>
              <a:rPr lang="en-US" dirty="0"/>
              <a:t> </a:t>
            </a:r>
            <a:r>
              <a:rPr lang="ro-RO" dirty="0"/>
              <a:t>vor folosi </a:t>
            </a:r>
            <a:r>
              <a:rPr lang="en-US" dirty="0"/>
              <a:t>IPv6 </a:t>
            </a:r>
            <a:r>
              <a:rPr lang="ro-RO" dirty="0"/>
              <a:t>pentru</a:t>
            </a:r>
            <a:r>
              <a:rPr lang="en-US" dirty="0"/>
              <a:t> transport</a:t>
            </a:r>
            <a:r>
              <a:rPr lang="ro-RO" dirty="0"/>
              <a:t>ul datelor. </a:t>
            </a:r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3" y="3212976"/>
            <a:ext cx="761089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226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Tehnici de tunlare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64916"/>
            <a:ext cx="806489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Sunt disponibile mai multe tehnici de a stabili un tunel: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Configurat manual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dirty="0"/>
              <a:t>Tunel manual (RFC 4213)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dirty="0"/>
              <a:t>GRE (RFC 2473)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Semi-automat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dirty="0"/>
              <a:t>Tunnel broker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Automat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dirty="0"/>
              <a:t>6to4 (RFC 3056)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dirty="0"/>
              <a:t>ISATAP (</a:t>
            </a:r>
            <a:r>
              <a:rPr lang="it-IT" sz="1600" i="1" dirty="0"/>
              <a:t>Intra-Site Automatic Tunnel Addressing Protocol</a:t>
            </a:r>
            <a:r>
              <a:rPr lang="ro-RO" sz="1600" i="1" dirty="0"/>
              <a:t> </a:t>
            </a:r>
            <a:r>
              <a:rPr lang="ro-RO" dirty="0"/>
              <a:t>- RFC 4214)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o-RO" dirty="0"/>
              <a:t>TEREDO (RFC 4380</a:t>
            </a:r>
          </a:p>
          <a:p>
            <a:pPr lvl="1"/>
            <a:endParaRPr lang="ro-RO" dirty="0"/>
          </a:p>
          <a:p>
            <a:r>
              <a:rPr lang="en-US" i="1" dirty="0"/>
              <a:t>ISATAP &amp; TEREDO </a:t>
            </a:r>
            <a:r>
              <a:rPr lang="ro-RO" i="1" dirty="0"/>
              <a:t>sunt mai uzale pentru administratorii de reţele </a:t>
            </a:r>
            <a:r>
              <a:rPr lang="en-US" i="1" dirty="0"/>
              <a:t>Enterprises </a:t>
            </a:r>
            <a:r>
              <a:rPr lang="ro-RO" i="1" dirty="0"/>
              <a:t>decât pentru </a:t>
            </a:r>
            <a:r>
              <a:rPr lang="en-US" i="1" dirty="0"/>
              <a:t>Service Providers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919326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Tunel configurat manual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36491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Tunelul</a:t>
            </a:r>
            <a:r>
              <a:rPr lang="en-US" sz="1600" dirty="0"/>
              <a:t> </a:t>
            </a:r>
            <a:r>
              <a:rPr lang="ro-RO" sz="1600" dirty="0"/>
              <a:t>c</a:t>
            </a:r>
            <a:r>
              <a:rPr lang="en-US" sz="1600" dirty="0" err="1"/>
              <a:t>onfigur</a:t>
            </a:r>
            <a:r>
              <a:rPr lang="ro-RO" sz="1600" dirty="0"/>
              <a:t>at</a:t>
            </a:r>
            <a:r>
              <a:rPr lang="en-US" sz="1600" dirty="0"/>
              <a:t> </a:t>
            </a:r>
            <a:r>
              <a:rPr lang="ro-RO" sz="1600" dirty="0"/>
              <a:t>manual necesită</a:t>
            </a:r>
            <a:r>
              <a:rPr lang="en-US" sz="1600" dirty="0"/>
              <a:t>: </a:t>
            </a:r>
            <a:endParaRPr lang="ro-RO" sz="1600" dirty="0"/>
          </a:p>
          <a:p>
            <a:pPr lvl="1"/>
            <a:r>
              <a:rPr lang="ro-RO" sz="1600" dirty="0"/>
              <a:t>Puncte finale </a:t>
            </a:r>
            <a:r>
              <a:rPr lang="en-US" sz="1600" dirty="0"/>
              <a:t>Dual stack</a:t>
            </a:r>
            <a:endParaRPr lang="ro-RO" sz="1600" dirty="0"/>
          </a:p>
          <a:p>
            <a:pPr lvl="1"/>
            <a:r>
              <a:rPr lang="ro-RO" sz="1600" dirty="0"/>
              <a:t>Adese</a:t>
            </a:r>
            <a:r>
              <a:rPr lang="en-US" sz="1600" dirty="0"/>
              <a:t> IPv4 and IPv6 </a:t>
            </a:r>
            <a:r>
              <a:rPr lang="en-US" sz="1600" dirty="0" err="1"/>
              <a:t>configur</a:t>
            </a:r>
            <a:r>
              <a:rPr lang="ro-RO" sz="1600" dirty="0"/>
              <a:t>ate la fiecare capăt</a:t>
            </a:r>
            <a:endParaRPr lang="ro-RO" sz="16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7"/>
            <a:ext cx="7272808" cy="304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745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Tunel 6to4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364916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Tunelul</a:t>
            </a:r>
            <a:r>
              <a:rPr lang="en-US" sz="1600" dirty="0"/>
              <a:t> 6to4: </a:t>
            </a:r>
            <a:endParaRPr lang="ro-RO" sz="1600" dirty="0"/>
          </a:p>
          <a:p>
            <a:pPr lvl="1"/>
            <a:r>
              <a:rPr lang="ro-RO" sz="1600" dirty="0"/>
              <a:t>Este o metodă de tunelare </a:t>
            </a:r>
            <a:r>
              <a:rPr lang="en-US" sz="1600" dirty="0"/>
              <a:t>automat</a:t>
            </a:r>
            <a:r>
              <a:rPr lang="ro-RO" sz="1600" dirty="0"/>
              <a:t>ă</a:t>
            </a:r>
            <a:r>
              <a:rPr lang="en-US" sz="1600" dirty="0"/>
              <a:t> </a:t>
            </a:r>
            <a:endParaRPr lang="ro-RO" sz="1600" dirty="0"/>
          </a:p>
          <a:p>
            <a:pPr lvl="1"/>
            <a:r>
              <a:rPr lang="ro-RO" sz="1600" dirty="0"/>
              <a:t>Dă un </a:t>
            </a:r>
            <a:r>
              <a:rPr lang="en-US" sz="1600" dirty="0"/>
              <a:t>prefix </a:t>
            </a:r>
            <a:r>
              <a:rPr lang="ro-RO" sz="1600" dirty="0"/>
              <a:t>pentru reţeaua </a:t>
            </a:r>
            <a:r>
              <a:rPr lang="en-US" sz="1600" dirty="0"/>
              <a:t>IPv6 </a:t>
            </a:r>
            <a:r>
              <a:rPr lang="ro-RO" sz="1600" dirty="0"/>
              <a:t>ataşată</a:t>
            </a:r>
            <a:r>
              <a:rPr lang="en-US" sz="1600" dirty="0"/>
              <a:t> 2002::/16 </a:t>
            </a:r>
            <a:r>
              <a:rPr lang="ro-RO" sz="1600" dirty="0"/>
              <a:t>pe care îl pune în corespondenţă cu reţeaua IPv4 (</a:t>
            </a:r>
            <a:r>
              <a:rPr lang="en-US" sz="1600" dirty="0"/>
              <a:t>6to4</a:t>
            </a:r>
            <a:r>
              <a:rPr lang="ro-RO" sz="1600" dirty="0"/>
              <a:t>)</a:t>
            </a:r>
          </a:p>
          <a:p>
            <a:pPr lvl="1"/>
            <a:r>
              <a:rPr lang="ro-RO" sz="1600" dirty="0"/>
              <a:t>Necesită câte o adresa </a:t>
            </a:r>
            <a:r>
              <a:rPr lang="en-US" sz="1600" dirty="0"/>
              <a:t>global</a:t>
            </a:r>
            <a:r>
              <a:rPr lang="ro-RO" sz="1600" dirty="0"/>
              <a:t>ă</a:t>
            </a:r>
            <a:r>
              <a:rPr lang="en-US" sz="1600" dirty="0"/>
              <a:t> IPv4 </a:t>
            </a:r>
            <a:r>
              <a:rPr lang="ro-RO" sz="1600" dirty="0"/>
              <a:t>la fiecare site  </a:t>
            </a:r>
            <a:r>
              <a:rPr lang="en-US" sz="1600" dirty="0"/>
              <a:t>Ingress/Egress</a:t>
            </a:r>
            <a:endParaRPr lang="ro-RO" sz="16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068960"/>
            <a:ext cx="502889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91" y="2852936"/>
            <a:ext cx="2941807" cy="233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298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44944" cy="796908"/>
          </a:xfrm>
        </p:spPr>
        <p:txBody>
          <a:bodyPr>
            <a:normAutofit/>
          </a:bodyPr>
          <a:lstStyle/>
          <a:p>
            <a:r>
              <a:rPr lang="ro-RO" sz="2800" dirty="0"/>
              <a:t>6to4 Relay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268760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Releu</a:t>
            </a:r>
            <a:r>
              <a:rPr lang="en-US" sz="1400" dirty="0"/>
              <a:t> 6to4: </a:t>
            </a:r>
            <a:endParaRPr lang="ro-RO" sz="1400" dirty="0"/>
          </a:p>
          <a:p>
            <a:pPr lvl="1"/>
            <a:r>
              <a:rPr lang="ro-RO" sz="1400" dirty="0"/>
              <a:t>Este un gateway spre restul Internetului IPv6</a:t>
            </a:r>
          </a:p>
          <a:p>
            <a:pPr lvl="1"/>
            <a:r>
              <a:rPr lang="ro-RO" sz="1400" dirty="0"/>
              <a:t>Poartă adresa IPv6  2002:c058:6301::1 </a:t>
            </a:r>
          </a:p>
          <a:p>
            <a:pPr lvl="1"/>
            <a:r>
              <a:rPr lang="ro-RO" sz="1400" dirty="0"/>
              <a:t>Poartă adresa IPv4 192.88.99.1</a:t>
            </a:r>
          </a:p>
          <a:p>
            <a:pPr lvl="1"/>
            <a:r>
              <a:rPr lang="ro-RO" sz="1400" dirty="0"/>
              <a:t>Necesită câte o adresa </a:t>
            </a:r>
            <a:r>
              <a:rPr lang="en-US" sz="1400" dirty="0"/>
              <a:t>global</a:t>
            </a:r>
            <a:r>
              <a:rPr lang="ro-RO" sz="1400" dirty="0"/>
              <a:t>ă</a:t>
            </a:r>
            <a:r>
              <a:rPr lang="en-US" sz="1400" dirty="0"/>
              <a:t> IPv4 </a:t>
            </a:r>
            <a:r>
              <a:rPr lang="ro-RO" sz="1400" dirty="0"/>
              <a:t>la fiecare site  </a:t>
            </a:r>
            <a:r>
              <a:rPr lang="en-US" sz="1400" dirty="0"/>
              <a:t>Ingress/Egress</a:t>
            </a:r>
            <a:endParaRPr lang="ro-RO" sz="1400" dirty="0"/>
          </a:p>
          <a:p>
            <a:pPr lvl="1"/>
            <a:r>
              <a:rPr lang="ro-RO" sz="1400" i="1" dirty="0"/>
              <a:t>Foloseşte adrese IPv6 anycast pentru relee multiple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53755"/>
            <a:ext cx="5184576" cy="134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2" y="4083001"/>
            <a:ext cx="4058914" cy="215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99993" y="3896280"/>
            <a:ext cx="1080119" cy="2197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ro-RO" sz="2800" dirty="0"/>
              <a:t>Compararea antetelor IPv4 cu IPv6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4296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ro-RO" sz="2800" dirty="0"/>
              <a:t>Compararea antetelor IPv4 cu IPv6</a:t>
            </a:r>
            <a:endParaRPr lang="en-US" sz="280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00100" y="1038440"/>
            <a:ext cx="7143800" cy="3974736"/>
            <a:chOff x="1258" y="10560"/>
            <a:chExt cx="9392" cy="4505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6094" y="11059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Ver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6634" y="1106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IHL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7174" y="11059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Type of Service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8254" y="11062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Total Length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094" y="11422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Identification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8254" y="1142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Flags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8794" y="11422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Fragment Offset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7174" y="11782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Protocol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6094" y="11782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Time To Live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8254" y="11782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Header Checksum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6094" y="12142"/>
              <a:ext cx="43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Source Address (32 bit)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6094" y="12502"/>
              <a:ext cx="43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Destination Address (32 bit)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6094" y="12862"/>
              <a:ext cx="28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Options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8974" y="12862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Padding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41" name="Group 17"/>
            <p:cNvGrpSpPr>
              <a:grpSpLocks/>
            </p:cNvGrpSpPr>
            <p:nvPr/>
          </p:nvGrpSpPr>
          <p:grpSpPr bwMode="auto">
            <a:xfrm>
              <a:off x="7354" y="11059"/>
              <a:ext cx="540" cy="360"/>
              <a:chOff x="7354" y="11059"/>
              <a:chExt cx="540" cy="360"/>
            </a:xfrm>
          </p:grpSpPr>
          <p:sp>
            <p:nvSpPr>
              <p:cNvPr id="1042" name="AutoShape 18"/>
              <p:cNvSpPr>
                <a:spLocks noChangeArrowheads="1"/>
              </p:cNvSpPr>
              <p:nvPr/>
            </p:nvSpPr>
            <p:spPr bwMode="auto">
              <a:xfrm>
                <a:off x="7354" y="11059"/>
                <a:ext cx="540" cy="360"/>
              </a:xfrm>
              <a:prstGeom prst="parallelogram">
                <a:avLst>
                  <a:gd name="adj" fmla="val 107083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AutoShape 19"/>
              <p:cNvSpPr>
                <a:spLocks noChangeArrowheads="1"/>
              </p:cNvSpPr>
              <p:nvPr/>
            </p:nvSpPr>
            <p:spPr bwMode="auto">
              <a:xfrm flipH="1">
                <a:off x="7354" y="11059"/>
                <a:ext cx="540" cy="360"/>
              </a:xfrm>
              <a:prstGeom prst="parallelogram">
                <a:avLst>
                  <a:gd name="adj" fmla="val 107083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>
              <a:off x="6814" y="1141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flipH="1">
              <a:off x="6814" y="1141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8208" y="11400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flipH="1">
              <a:off x="8302" y="11400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>
              <a:off x="9334" y="1141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 flipH="1">
              <a:off x="9334" y="1141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>
              <a:off x="9154" y="1177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Arrowheads="1"/>
            </p:cNvSpPr>
            <p:nvPr/>
          </p:nvSpPr>
          <p:spPr bwMode="auto">
            <a:xfrm flipH="1">
              <a:off x="9154" y="1177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AutoShape 28"/>
            <p:cNvSpPr>
              <a:spLocks noChangeArrowheads="1"/>
            </p:cNvSpPr>
            <p:nvPr/>
          </p:nvSpPr>
          <p:spPr bwMode="auto">
            <a:xfrm>
              <a:off x="7174" y="1285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Arrowheads="1"/>
            </p:cNvSpPr>
            <p:nvPr/>
          </p:nvSpPr>
          <p:spPr bwMode="auto">
            <a:xfrm flipH="1">
              <a:off x="7174" y="1285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Arrowheads="1"/>
            </p:cNvSpPr>
            <p:nvPr/>
          </p:nvSpPr>
          <p:spPr bwMode="auto">
            <a:xfrm>
              <a:off x="9334" y="1285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AutoShape 31"/>
            <p:cNvSpPr>
              <a:spLocks noChangeArrowheads="1"/>
            </p:cNvSpPr>
            <p:nvPr/>
          </p:nvSpPr>
          <p:spPr bwMode="auto">
            <a:xfrm flipH="1">
              <a:off x="9334" y="12859"/>
              <a:ext cx="540" cy="360"/>
            </a:xfrm>
            <a:prstGeom prst="parallelogram">
              <a:avLst>
                <a:gd name="adj" fmla="val 10708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5938" y="10800"/>
              <a:ext cx="288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6519" y="10801"/>
              <a:ext cx="288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7057" y="10801"/>
              <a:ext cx="288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8076" y="10801"/>
              <a:ext cx="540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8976" y="10801"/>
              <a:ext cx="540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10110" y="10801"/>
              <a:ext cx="540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1403" y="11066"/>
              <a:ext cx="7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Version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3" name="Text Box 39"/>
            <p:cNvSpPr txBox="1">
              <a:spLocks noChangeArrowheads="1"/>
            </p:cNvSpPr>
            <p:nvPr/>
          </p:nvSpPr>
          <p:spPr bwMode="auto">
            <a:xfrm>
              <a:off x="2123" y="11066"/>
              <a:ext cx="108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Traffic Class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4" name="Text Box 40"/>
            <p:cNvSpPr txBox="1">
              <a:spLocks noChangeArrowheads="1"/>
            </p:cNvSpPr>
            <p:nvPr/>
          </p:nvSpPr>
          <p:spPr bwMode="auto">
            <a:xfrm>
              <a:off x="3203" y="11066"/>
              <a:ext cx="25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Flow Label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1403" y="11426"/>
              <a:ext cx="216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Payload Length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6" name="Text Box 42"/>
            <p:cNvSpPr txBox="1">
              <a:spLocks noChangeArrowheads="1"/>
            </p:cNvSpPr>
            <p:nvPr/>
          </p:nvSpPr>
          <p:spPr bwMode="auto">
            <a:xfrm>
              <a:off x="3563" y="11426"/>
              <a:ext cx="108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Next Header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7" name="Text Box 43"/>
            <p:cNvSpPr txBox="1">
              <a:spLocks noChangeArrowheads="1"/>
            </p:cNvSpPr>
            <p:nvPr/>
          </p:nvSpPr>
          <p:spPr bwMode="auto">
            <a:xfrm>
              <a:off x="4643" y="11426"/>
              <a:ext cx="108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680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Hop Limit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8" name="Text Box 44"/>
            <p:cNvSpPr txBox="1">
              <a:spLocks noChangeArrowheads="1"/>
            </p:cNvSpPr>
            <p:nvPr/>
          </p:nvSpPr>
          <p:spPr bwMode="auto">
            <a:xfrm>
              <a:off x="1403" y="11786"/>
              <a:ext cx="4320" cy="14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Source Address (128 bit)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9" name="Text Box 45"/>
            <p:cNvSpPr txBox="1">
              <a:spLocks noChangeArrowheads="1"/>
            </p:cNvSpPr>
            <p:nvPr/>
          </p:nvSpPr>
          <p:spPr bwMode="auto">
            <a:xfrm>
              <a:off x="1403" y="13267"/>
              <a:ext cx="4320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Destination Address (128 bit)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1403" y="14846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Text Box 47"/>
            <p:cNvSpPr txBox="1">
              <a:spLocks noChangeArrowheads="1"/>
            </p:cNvSpPr>
            <p:nvPr/>
          </p:nvSpPr>
          <p:spPr bwMode="auto">
            <a:xfrm>
              <a:off x="3023" y="14705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32 bits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>
              <a:off x="1403" y="1215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1403" y="1251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1403" y="1290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>
              <a:off x="1403" y="1362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>
              <a:off x="1403" y="1398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1403" y="1437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Text Box 54"/>
            <p:cNvSpPr txBox="1">
              <a:spLocks noChangeArrowheads="1"/>
            </p:cNvSpPr>
            <p:nvPr/>
          </p:nvSpPr>
          <p:spPr bwMode="auto">
            <a:xfrm>
              <a:off x="1258" y="10800"/>
              <a:ext cx="288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9" name="Text Box 55"/>
            <p:cNvSpPr txBox="1">
              <a:spLocks noChangeArrowheads="1"/>
            </p:cNvSpPr>
            <p:nvPr/>
          </p:nvSpPr>
          <p:spPr bwMode="auto">
            <a:xfrm>
              <a:off x="2103" y="10789"/>
              <a:ext cx="288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0" name="Text Box 56"/>
            <p:cNvSpPr txBox="1">
              <a:spLocks noChangeArrowheads="1"/>
            </p:cNvSpPr>
            <p:nvPr/>
          </p:nvSpPr>
          <p:spPr bwMode="auto">
            <a:xfrm>
              <a:off x="3049" y="10801"/>
              <a:ext cx="514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1" name="Text Box 57"/>
            <p:cNvSpPr txBox="1">
              <a:spLocks noChangeArrowheads="1"/>
            </p:cNvSpPr>
            <p:nvPr/>
          </p:nvSpPr>
          <p:spPr bwMode="auto">
            <a:xfrm>
              <a:off x="3422" y="10801"/>
              <a:ext cx="540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2" name="Text Box 58"/>
            <p:cNvSpPr txBox="1">
              <a:spLocks noChangeArrowheads="1"/>
            </p:cNvSpPr>
            <p:nvPr/>
          </p:nvSpPr>
          <p:spPr bwMode="auto">
            <a:xfrm>
              <a:off x="4465" y="10801"/>
              <a:ext cx="540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3" name="Text Box 59"/>
            <p:cNvSpPr txBox="1">
              <a:spLocks noChangeArrowheads="1"/>
            </p:cNvSpPr>
            <p:nvPr/>
          </p:nvSpPr>
          <p:spPr bwMode="auto">
            <a:xfrm>
              <a:off x="5430" y="10801"/>
              <a:ext cx="540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>
              <a:off x="5824" y="11057"/>
              <a:ext cx="26" cy="3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H="1">
              <a:off x="10513" y="11053"/>
              <a:ext cx="0" cy="17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Text Box 62"/>
            <p:cNvSpPr txBox="1">
              <a:spLocks noChangeArrowheads="1"/>
            </p:cNvSpPr>
            <p:nvPr/>
          </p:nvSpPr>
          <p:spPr bwMode="auto">
            <a:xfrm>
              <a:off x="5760" y="13320"/>
              <a:ext cx="900" cy="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8000" tIns="82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40 bytes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87" name="Group 63"/>
            <p:cNvGrpSpPr>
              <a:grpSpLocks/>
            </p:cNvGrpSpPr>
            <p:nvPr/>
          </p:nvGrpSpPr>
          <p:grpSpPr bwMode="auto">
            <a:xfrm>
              <a:off x="6632" y="11042"/>
              <a:ext cx="540" cy="360"/>
              <a:chOff x="7354" y="11059"/>
              <a:chExt cx="540" cy="360"/>
            </a:xfrm>
          </p:grpSpPr>
          <p:sp>
            <p:nvSpPr>
              <p:cNvPr id="1088" name="AutoShape 64"/>
              <p:cNvSpPr>
                <a:spLocks noChangeArrowheads="1"/>
              </p:cNvSpPr>
              <p:nvPr/>
            </p:nvSpPr>
            <p:spPr bwMode="auto">
              <a:xfrm>
                <a:off x="7354" y="11059"/>
                <a:ext cx="540" cy="360"/>
              </a:xfrm>
              <a:prstGeom prst="parallelogram">
                <a:avLst>
                  <a:gd name="adj" fmla="val 107083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AutoShape 65"/>
              <p:cNvSpPr>
                <a:spLocks noChangeArrowheads="1"/>
              </p:cNvSpPr>
              <p:nvPr/>
            </p:nvSpPr>
            <p:spPr bwMode="auto">
              <a:xfrm flipH="1">
                <a:off x="7354" y="11059"/>
                <a:ext cx="540" cy="360"/>
              </a:xfrm>
              <a:prstGeom prst="parallelogram">
                <a:avLst>
                  <a:gd name="adj" fmla="val 107083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689" y="10620"/>
              <a:ext cx="4680" cy="495"/>
            </a:xfrm>
            <a:custGeom>
              <a:avLst/>
              <a:gdLst/>
              <a:ahLst/>
              <a:cxnLst>
                <a:cxn ang="0">
                  <a:pos x="4680" y="720"/>
                </a:cxn>
                <a:cxn ang="0">
                  <a:pos x="1440" y="0"/>
                </a:cxn>
                <a:cxn ang="0">
                  <a:pos x="0" y="720"/>
                </a:cxn>
              </a:cxnLst>
              <a:rect l="0" t="0" r="r" b="b"/>
              <a:pathLst>
                <a:path w="4680" h="720">
                  <a:moveTo>
                    <a:pt x="4680" y="720"/>
                  </a:moveTo>
                  <a:cubicBezTo>
                    <a:pt x="3450" y="360"/>
                    <a:pt x="2220" y="0"/>
                    <a:pt x="1440" y="0"/>
                  </a:cubicBezTo>
                  <a:cubicBezTo>
                    <a:pt x="660" y="0"/>
                    <a:pt x="330" y="360"/>
                    <a:pt x="0" y="72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H="1" flipV="1">
              <a:off x="5541" y="11494"/>
              <a:ext cx="720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320" y="11700"/>
              <a:ext cx="3060" cy="600"/>
            </a:xfrm>
            <a:custGeom>
              <a:avLst/>
              <a:gdLst/>
              <a:ahLst/>
              <a:cxnLst>
                <a:cxn ang="0">
                  <a:pos x="3060" y="360"/>
                </a:cxn>
                <a:cxn ang="0">
                  <a:pos x="540" y="540"/>
                </a:cxn>
                <a:cxn ang="0">
                  <a:pos x="0" y="0"/>
                </a:cxn>
              </a:cxnLst>
              <a:rect l="0" t="0" r="r" b="b"/>
              <a:pathLst>
                <a:path w="3060" h="600">
                  <a:moveTo>
                    <a:pt x="3060" y="360"/>
                  </a:moveTo>
                  <a:cubicBezTo>
                    <a:pt x="2055" y="480"/>
                    <a:pt x="1050" y="600"/>
                    <a:pt x="540" y="540"/>
                  </a:cubicBezTo>
                  <a:cubicBezTo>
                    <a:pt x="30" y="480"/>
                    <a:pt x="15" y="240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H="1">
              <a:off x="5220" y="12600"/>
              <a:ext cx="1080" cy="12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H="1">
              <a:off x="5092" y="12337"/>
              <a:ext cx="126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3237" y="10560"/>
              <a:ext cx="5220" cy="960"/>
            </a:xfrm>
            <a:custGeom>
              <a:avLst/>
              <a:gdLst/>
              <a:ahLst/>
              <a:cxnLst>
                <a:cxn ang="0">
                  <a:pos x="5220" y="600"/>
                </a:cxn>
                <a:cxn ang="0">
                  <a:pos x="1620" y="60"/>
                </a:cxn>
                <a:cxn ang="0">
                  <a:pos x="0" y="960"/>
                </a:cxn>
              </a:cxnLst>
              <a:rect l="0" t="0" r="r" b="b"/>
              <a:pathLst>
                <a:path w="5220" h="960">
                  <a:moveTo>
                    <a:pt x="5220" y="600"/>
                  </a:moveTo>
                  <a:cubicBezTo>
                    <a:pt x="3855" y="300"/>
                    <a:pt x="2490" y="0"/>
                    <a:pt x="1620" y="60"/>
                  </a:cubicBezTo>
                  <a:cubicBezTo>
                    <a:pt x="750" y="120"/>
                    <a:pt x="375" y="540"/>
                    <a:pt x="0" y="96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BB131168-038F-482B-952B-D7B4E2F5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168" y="4911473"/>
            <a:ext cx="5976658" cy="2001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Unlike IPv4 options, </a:t>
            </a:r>
            <a:r>
              <a:rPr lang="en-US" sz="1400" b="1" dirty="0"/>
              <a:t>IPv6 extension headers </a:t>
            </a:r>
            <a:r>
              <a:rPr lang="en-US" sz="1400" dirty="0"/>
              <a:t>can be of arbitrary length. This feature, plus the manner in which IPv6 options are processed, permits IPv6 options to be used for functions that are not practical in IPv4. A good example of IPv6 options is the </a:t>
            </a:r>
            <a:r>
              <a:rPr lang="en-US" sz="1400" b="1" dirty="0"/>
              <a:t>IPv6 authentication </a:t>
            </a:r>
            <a:r>
              <a:rPr lang="en-US" sz="1400" dirty="0"/>
              <a:t>and </a:t>
            </a:r>
            <a:r>
              <a:rPr lang="en-US" sz="1400" b="1" dirty="0"/>
              <a:t>security encapsulation </a:t>
            </a:r>
            <a:r>
              <a:rPr lang="en-US" sz="1400" dirty="0"/>
              <a:t>options.</a:t>
            </a:r>
            <a:endParaRPr lang="ro-RO" sz="1400" dirty="0"/>
          </a:p>
          <a:p>
            <a:r>
              <a:rPr lang="en-US" sz="1400" dirty="0"/>
              <a:t>IPv6 options are placed in separate </a:t>
            </a:r>
            <a:r>
              <a:rPr lang="en-US" sz="1400" b="1" dirty="0"/>
              <a:t>extension headers </a:t>
            </a:r>
            <a:r>
              <a:rPr lang="en-US" sz="1400" dirty="0"/>
              <a:t>that are located between the IPv6 header and the transport-layer header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1886F-6530-48B3-8EDB-D5EB7F3AF1BD}"/>
              </a:ext>
            </a:extLst>
          </p:cNvPr>
          <p:cNvSpPr txBox="1"/>
          <p:nvPr/>
        </p:nvSpPr>
        <p:spPr>
          <a:xfrm>
            <a:off x="4762012" y="4293096"/>
            <a:ext cx="297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   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en-US" sz="2800" dirty="0" err="1"/>
              <a:t>Repre</a:t>
            </a:r>
            <a:r>
              <a:rPr lang="ro-RO" sz="2800" dirty="0"/>
              <a:t>z</a:t>
            </a:r>
            <a:r>
              <a:rPr lang="en-US" sz="2800" dirty="0" err="1"/>
              <a:t>entarea</a:t>
            </a:r>
            <a:r>
              <a:rPr lang="en-US" sz="2800" dirty="0"/>
              <a:t> </a:t>
            </a:r>
            <a:r>
              <a:rPr lang="ro-RO" sz="2800" dirty="0"/>
              <a:t>adresei IPv6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071546"/>
            <a:ext cx="8183880" cy="2857520"/>
          </a:xfrm>
        </p:spPr>
        <p:txBody>
          <a:bodyPr>
            <a:normAutofit/>
          </a:bodyPr>
          <a:lstStyle/>
          <a:p>
            <a:r>
              <a:rPr lang="ro-RO" sz="2000" dirty="0"/>
              <a:t>Cei 128 de biţi sunt reprezentaţi în 8 grupuri de 16 biţi fiecare. Cei 16 biţi dintr-un grup sunt împărţiţi în 4 subgrupuri de câte 4 biţi, fiecare subgrup fiind reprezentat de câte o ciră hexazecimală. </a:t>
            </a:r>
          </a:p>
          <a:p>
            <a:pPr algn="ctr">
              <a:buNone/>
            </a:pPr>
            <a:r>
              <a:rPr lang="ro-RO" sz="2000" dirty="0"/>
              <a:t>2031:0:130F:0:0:9C0:</a:t>
            </a:r>
            <a:r>
              <a:rPr lang="ro-RO" sz="2000" dirty="0">
                <a:sym typeface="Wingdings" pitchFamily="2" charset="2"/>
              </a:rPr>
              <a:t>876A:130B</a:t>
            </a:r>
          </a:p>
          <a:p>
            <a:pPr>
              <a:buNone/>
            </a:pPr>
            <a:r>
              <a:rPr lang="ro-RO" sz="2000" dirty="0">
                <a:sym typeface="Wingdings" pitchFamily="2" charset="2"/>
              </a:rPr>
              <a:t>Zerourile de la începutul fiecărui grup se pot omite</a:t>
            </a:r>
          </a:p>
          <a:p>
            <a:pPr>
              <a:buNone/>
            </a:pPr>
            <a:r>
              <a:rPr lang="ro-RO" sz="2000" dirty="0">
                <a:sym typeface="Wingdings" pitchFamily="2" charset="2"/>
              </a:rPr>
              <a:t>Grupurile compacte de zerouri se pot înlocui cu ::, dar o singura dată într-o adresă</a:t>
            </a:r>
          </a:p>
          <a:p>
            <a:pPr>
              <a:buNone/>
            </a:pPr>
            <a:endParaRPr lang="ro-RO" sz="2000" dirty="0">
              <a:sym typeface="Wingdings" pitchFamily="2" charset="2"/>
            </a:endParaRPr>
          </a:p>
          <a:p>
            <a:pPr>
              <a:buNone/>
            </a:pPr>
            <a:endParaRPr lang="ro-RO" sz="2000" dirty="0">
              <a:sym typeface="Wingdings" pitchFamily="2" charset="2"/>
            </a:endParaRPr>
          </a:p>
          <a:p>
            <a:pPr>
              <a:buNone/>
            </a:pP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000504"/>
            <a:ext cx="5857916" cy="188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en-US" sz="2800" dirty="0" err="1"/>
              <a:t>Repre</a:t>
            </a:r>
            <a:r>
              <a:rPr lang="ro-RO" sz="2800" dirty="0"/>
              <a:t>z</a:t>
            </a:r>
            <a:r>
              <a:rPr lang="en-US" sz="2800" dirty="0" err="1"/>
              <a:t>entarea</a:t>
            </a:r>
            <a:r>
              <a:rPr lang="en-US" sz="2800" dirty="0"/>
              <a:t> </a:t>
            </a:r>
            <a:r>
              <a:rPr lang="ro-RO" sz="2800" dirty="0"/>
              <a:t>adresei IPv6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071546"/>
            <a:ext cx="8183880" cy="928694"/>
          </a:xfrm>
        </p:spPr>
        <p:txBody>
          <a:bodyPr>
            <a:normAutofit/>
          </a:bodyPr>
          <a:lstStyle/>
          <a:p>
            <a:r>
              <a:rPr lang="ro-RO" sz="2000" dirty="0"/>
              <a:t>Există şi o reprezentare compatibilă cu IPv4, dar practic nu se mai foloseşte.</a:t>
            </a:r>
          </a:p>
          <a:p>
            <a:pPr>
              <a:buNone/>
            </a:pPr>
            <a:endParaRPr lang="ro-RO" sz="2000" dirty="0">
              <a:sym typeface="Wingdings" pitchFamily="2" charset="2"/>
            </a:endParaRPr>
          </a:p>
          <a:p>
            <a:pPr>
              <a:buNone/>
            </a:pPr>
            <a:endParaRPr lang="ro-RO" sz="2000" dirty="0">
              <a:sym typeface="Wingdings" pitchFamily="2" charset="2"/>
            </a:endParaRPr>
          </a:p>
          <a:p>
            <a:pPr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5"/>
            <a:ext cx="37147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2786058"/>
            <a:ext cx="74295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ym typeface="Wingdings" pitchFamily="2" charset="2"/>
              </a:rPr>
              <a:t>Într-un URL adresa IPv6 trebuie scrisă între paranteze drepte</a:t>
            </a:r>
          </a:p>
          <a:p>
            <a:pPr>
              <a:buNone/>
            </a:pPr>
            <a:r>
              <a:rPr lang="ro-RO" sz="2000" dirty="0">
                <a:sym typeface="Wingdings" pitchFamily="2" charset="2"/>
              </a:rPr>
              <a:t>http</a:t>
            </a:r>
            <a:r>
              <a:rPr lang="en-US" sz="2000" dirty="0">
                <a:sym typeface="Wingdings" pitchFamily="2" charset="2"/>
              </a:rPr>
              <a:t>://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[2001:db8:4f3a::206:ae14]</a:t>
            </a:r>
            <a:r>
              <a:rPr lang="en-US" sz="2000" dirty="0">
                <a:sym typeface="Wingdings" pitchFamily="2" charset="2"/>
              </a:rPr>
              <a:t>:8080/index.html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sz="2000" dirty="0" err="1">
                <a:sym typeface="Wingdings" pitchFamily="2" charset="2"/>
              </a:rPr>
              <a:t>Folose</a:t>
            </a:r>
            <a:r>
              <a:rPr lang="ro-RO" sz="2000" dirty="0">
                <a:sym typeface="Wingdings" pitchFamily="2" charset="2"/>
              </a:rPr>
              <a:t>ş</a:t>
            </a:r>
            <a:r>
              <a:rPr lang="en-US" sz="2000" dirty="0" err="1">
                <a:sym typeface="Wingdings" pitchFamily="2" charset="2"/>
              </a:rPr>
              <a:t>te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ro-RO" sz="2000" dirty="0">
                <a:sym typeface="Wingdings" pitchFamily="2" charset="2"/>
              </a:rPr>
              <a:t>nume de domeniu total (full qualified domain name- FQDN)</a:t>
            </a:r>
          </a:p>
          <a:p>
            <a:pPr>
              <a:buNone/>
            </a:pPr>
            <a:endParaRPr lang="ro-RO" sz="2000" dirty="0">
              <a:sym typeface="Wingdings" pitchFamily="2" charset="2"/>
            </a:endParaRPr>
          </a:p>
          <a:p>
            <a:pPr>
              <a:buNone/>
            </a:pPr>
            <a:r>
              <a:rPr lang="ro-RO" sz="2000" dirty="0">
                <a:sym typeface="Wingdings" pitchFamily="2" charset="2"/>
              </a:rPr>
              <a:t>Reprezentarea prefixului se face în notaţia CIDR (adresa apoi lungimea prefixului)</a:t>
            </a:r>
          </a:p>
          <a:p>
            <a:pPr>
              <a:buNone/>
            </a:pPr>
            <a:r>
              <a:rPr lang="ro-RO" sz="200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2001:db8:12::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/</a:t>
            </a:r>
            <a:r>
              <a:rPr lang="ro-RO" sz="200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40</a:t>
            </a:r>
          </a:p>
          <a:p>
            <a:pPr>
              <a:buNone/>
            </a:pPr>
            <a:endParaRPr lang="ro-RO" sz="20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796908"/>
          </a:xfrm>
        </p:spPr>
        <p:txBody>
          <a:bodyPr>
            <a:normAutofit/>
          </a:bodyPr>
          <a:lstStyle/>
          <a:p>
            <a:r>
              <a:rPr lang="ro-RO" sz="2800" dirty="0"/>
              <a:t>Adresarea IPv6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1000108"/>
            <a:ext cx="764386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Adresarea IPv6 este acoperită de mai multe RFC-uri</a:t>
            </a:r>
          </a:p>
          <a:p>
            <a:r>
              <a:rPr lang="ro-RO" dirty="0"/>
              <a:t>De exemplu arhitectura IPv6 este descrisă în RFC 4291</a:t>
            </a:r>
          </a:p>
          <a:p>
            <a:endParaRPr lang="ro-RO" dirty="0"/>
          </a:p>
          <a:p>
            <a:r>
              <a:rPr lang="ro-RO" dirty="0"/>
              <a:t>Tipurile de adrese sunt:</a:t>
            </a:r>
          </a:p>
          <a:p>
            <a:r>
              <a:rPr lang="ro-RO" dirty="0"/>
              <a:t>  - </a:t>
            </a:r>
            <a:r>
              <a:rPr lang="ro-RO" b="1" dirty="0"/>
              <a:t>unicast</a:t>
            </a:r>
            <a:r>
              <a:rPr lang="ro-RO" dirty="0"/>
              <a:t>: unu la unu (globală, unică locală, link local)</a:t>
            </a:r>
          </a:p>
          <a:p>
            <a:r>
              <a:rPr lang="ro-RO" dirty="0"/>
              <a:t>  - </a:t>
            </a:r>
            <a:r>
              <a:rPr lang="ro-RO" b="1" dirty="0"/>
              <a:t>anycast</a:t>
            </a:r>
            <a:r>
              <a:rPr lang="ro-RO" dirty="0"/>
              <a:t>: unul la cel mai apropiat (alocate din cele unicast)</a:t>
            </a:r>
          </a:p>
          <a:p>
            <a:r>
              <a:rPr lang="ro-RO" dirty="0"/>
              <a:t>  - </a:t>
            </a:r>
            <a:r>
              <a:rPr lang="ro-RO" b="1" dirty="0"/>
              <a:t>multicast</a:t>
            </a:r>
            <a:r>
              <a:rPr lang="ro-RO" dirty="0"/>
              <a:t>: unul la mulţi</a:t>
            </a:r>
          </a:p>
          <a:p>
            <a:endParaRPr lang="ro-RO" dirty="0"/>
          </a:p>
          <a:p>
            <a:r>
              <a:rPr lang="ro-RO" dirty="0"/>
              <a:t>O singură interfaţă poate avea asignate mai multe adrese IPv6 de orice tip (unicast, anycast, multicast)</a:t>
            </a:r>
          </a:p>
          <a:p>
            <a:endParaRPr lang="ro-RO" dirty="0"/>
          </a:p>
          <a:p>
            <a:r>
              <a:rPr lang="ro-RO" sz="1600" b="1" dirty="0"/>
              <a:t>Nu există adrese broadcast </a:t>
            </a:r>
            <a:r>
              <a:rPr lang="ro-RO" sz="1600" dirty="0"/>
              <a:t>(se folosesc adrese multicast)</a:t>
            </a:r>
          </a:p>
          <a:p>
            <a:r>
              <a:rPr lang="ro-RO" sz="1600" dirty="0"/>
              <a:t>Adresele multicast se folosesc în special pentru grupuri de distribuție.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Well-known multicast addresses have the prefix ff00::/12</a:t>
            </a:r>
            <a:r>
              <a:rPr lang="ro-RO" sz="1600" b="0" i="0" dirty="0">
                <a:solidFill>
                  <a:srgbClr val="000000"/>
                </a:solidFill>
                <a:effectLst/>
                <a:latin typeface="CiscoSansLight"/>
              </a:rPr>
              <a:t> (v. Slide-urile 25 și altele)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scoSansLight"/>
              </a:rPr>
              <a:t>.</a:t>
            </a:r>
            <a:r>
              <a:rPr lang="ro-RO" sz="1600" b="0" i="0" dirty="0">
                <a:solidFill>
                  <a:srgbClr val="000000"/>
                </a:solidFill>
                <a:effectLst/>
                <a:latin typeface="CiscoSansLight"/>
              </a:rPr>
              <a:t> </a:t>
            </a:r>
            <a:endParaRPr lang="ro-RO" sz="1600" dirty="0"/>
          </a:p>
          <a:p>
            <a:r>
              <a:rPr lang="en-US" sz="1400" dirty="0">
                <a:effectLst/>
              </a:rPr>
              <a:t>Joined group address(es):</a:t>
            </a:r>
          </a:p>
          <a:p>
            <a:r>
              <a:rPr lang="en-US" sz="1400" dirty="0">
                <a:effectLst/>
              </a:rPr>
              <a:t>FF02::1</a:t>
            </a:r>
          </a:p>
          <a:p>
            <a:r>
              <a:rPr lang="en-US" sz="1400" dirty="0">
                <a:effectLst/>
              </a:rPr>
              <a:t>FF02::2</a:t>
            </a:r>
          </a:p>
          <a:p>
            <a:r>
              <a:rPr lang="en-US" sz="1400" dirty="0">
                <a:effectLst/>
              </a:rPr>
              <a:t>FF02::1:FFA5:AC01</a:t>
            </a:r>
            <a:endParaRPr lang="ro-RO" sz="1400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63A394-4929-450C-B7EE-C1E2ECFCE052}"/>
</file>

<file path=customXml/itemProps2.xml><?xml version="1.0" encoding="utf-8"?>
<ds:datastoreItem xmlns:ds="http://schemas.openxmlformats.org/officeDocument/2006/customXml" ds:itemID="{4B7095D5-D7B5-48F0-BC2F-C15BB2095C64}"/>
</file>

<file path=customXml/itemProps3.xml><?xml version="1.0" encoding="utf-8"?>
<ds:datastoreItem xmlns:ds="http://schemas.openxmlformats.org/officeDocument/2006/customXml" ds:itemID="{458A0990-C0D0-476A-85E4-B48FABCEEA35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2826</TotalTime>
  <Words>3053</Words>
  <Application>Microsoft Office PowerPoint</Application>
  <PresentationFormat>On-screen Show (4:3)</PresentationFormat>
  <Paragraphs>416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CiscoSansLight</vt:lpstr>
      <vt:lpstr>Roboto</vt:lpstr>
      <vt:lpstr>Times New Roman</vt:lpstr>
      <vt:lpstr>Verdana</vt:lpstr>
      <vt:lpstr>Wingdings</vt:lpstr>
      <vt:lpstr>Wingdings 2</vt:lpstr>
      <vt:lpstr>Aspect</vt:lpstr>
      <vt:lpstr>IPv6</vt:lpstr>
      <vt:lpstr>IPv6</vt:lpstr>
      <vt:lpstr>Începuturile IPv6</vt:lpstr>
      <vt:lpstr>Ce schimbă cu adevărat IPv6?</vt:lpstr>
      <vt:lpstr>Compararea antetelor IPv4 cu IPv6</vt:lpstr>
      <vt:lpstr>Compararea antetelor IPv4 cu IPv6</vt:lpstr>
      <vt:lpstr>Reprezentarea adresei IPv6</vt:lpstr>
      <vt:lpstr>Reprezentarea adresei IPv6</vt:lpstr>
      <vt:lpstr>Adresarea IPv6</vt:lpstr>
      <vt:lpstr>Adresarea IPv6</vt:lpstr>
      <vt:lpstr>Adresarea IPv6</vt:lpstr>
      <vt:lpstr>Spațiul de adrese specificat vs nespecificat</vt:lpstr>
      <vt:lpstr>Adrese globale unicast</vt:lpstr>
      <vt:lpstr>Alocarea adreselor IPv6</vt:lpstr>
      <vt:lpstr>Alocarea adreselor IPv6</vt:lpstr>
      <vt:lpstr>Agregarea salturilor</vt:lpstr>
      <vt:lpstr>Identificatorul de interfaţă</vt:lpstr>
      <vt:lpstr>Expandarea adresei MAC la 64 biţi</vt:lpstr>
      <vt:lpstr>Auto-configurarea adresei IPv6</vt:lpstr>
      <vt:lpstr>Expandarea adresei MAC la 64 biţi</vt:lpstr>
      <vt:lpstr>Renumerotarea</vt:lpstr>
      <vt:lpstr>Adresa unică locală</vt:lpstr>
      <vt:lpstr>Adresa link local</vt:lpstr>
      <vt:lpstr>Folosirea adreselor multicast</vt:lpstr>
      <vt:lpstr>Locul/tipul adreselor multicast</vt:lpstr>
      <vt:lpstr>Folosirea adreselor multicast</vt:lpstr>
      <vt:lpstr>Folosirea adreselor multicast</vt:lpstr>
      <vt:lpstr>Adrese IPv6 anycast</vt:lpstr>
      <vt:lpstr>Problema MTU</vt:lpstr>
      <vt:lpstr>Descoperirea vecinilor</vt:lpstr>
      <vt:lpstr>IPv6</vt:lpstr>
      <vt:lpstr>Obţinerea spaţiului de adresare IPv6</vt:lpstr>
      <vt:lpstr>IPv6</vt:lpstr>
      <vt:lpstr>Rutarea statică în IPv6</vt:lpstr>
      <vt:lpstr>Protocoale de rutare dinamică în IPv6</vt:lpstr>
      <vt:lpstr>Protocoale de rutare dinamică în IPv6</vt:lpstr>
      <vt:lpstr>RIPng</vt:lpstr>
      <vt:lpstr>OSPFv3</vt:lpstr>
      <vt:lpstr>OSPFv3 Exem. de config.</vt:lpstr>
      <vt:lpstr>IPv4 – IPv6 Integrare şi tranziţie</vt:lpstr>
      <vt:lpstr>Stiva duală</vt:lpstr>
      <vt:lpstr>Stiva duală</vt:lpstr>
      <vt:lpstr>Exemplu de configurare Stiva duală</vt:lpstr>
      <vt:lpstr>Tehnici de tunlare</vt:lpstr>
      <vt:lpstr>Tunel configurat manual</vt:lpstr>
      <vt:lpstr>Tunel 6to4</vt:lpstr>
      <vt:lpstr>6to4 Relay</vt:lpstr>
    </vt:vector>
  </TitlesOfParts>
  <Company>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IOSIF.PRAOVEANU</dc:creator>
  <cp:lastModifiedBy>Iosif Praoveanu</cp:lastModifiedBy>
  <cp:revision>114</cp:revision>
  <dcterms:created xsi:type="dcterms:W3CDTF">2013-10-08T06:49:20Z</dcterms:created>
  <dcterms:modified xsi:type="dcterms:W3CDTF">2021-12-11T10:50:18Z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