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6" r:id="rId7"/>
    <p:sldId id="277" r:id="rId8"/>
    <p:sldId id="261" r:id="rId9"/>
    <p:sldId id="266" r:id="rId10"/>
    <p:sldId id="288" r:id="rId11"/>
    <p:sldId id="287" r:id="rId12"/>
    <p:sldId id="273" r:id="rId13"/>
    <p:sldId id="274" r:id="rId14"/>
    <p:sldId id="267" r:id="rId15"/>
    <p:sldId id="263" r:id="rId16"/>
    <p:sldId id="264" r:id="rId17"/>
    <p:sldId id="265" r:id="rId18"/>
    <p:sldId id="268" r:id="rId19"/>
    <p:sldId id="269" r:id="rId20"/>
    <p:sldId id="275" r:id="rId21"/>
    <p:sldId id="270" r:id="rId22"/>
    <p:sldId id="271" r:id="rId23"/>
    <p:sldId id="262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89" autoAdjust="0"/>
    <p:restoredTop sz="94660"/>
  </p:normalViewPr>
  <p:slideViewPr>
    <p:cSldViewPr showGuides="1">
      <p:cViewPr varScale="1">
        <p:scale>
          <a:sx n="81" d="100"/>
          <a:sy n="81" d="100"/>
        </p:scale>
        <p:origin x="1493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40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F4BFE96-48D7-49EA-A4D0-3488DF7E70D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0D17E55-CE7E-4DCA-B727-8AD40BF617A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9FEDE19-0759-4B00-9246-459D014FB79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FFDAFE-7F18-45F3-A2D5-41D965B8CF8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9468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F629AA4-A580-46B3-B15D-D9D5F6828EB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683DBCA-1502-484D-B4B7-D93BC2B8D41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8011A8A-D359-4CE2-BF0F-EE1B1EF1AB2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CCE3FB-977F-45CF-B2C7-B46A11BEC0F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9722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7C415AD-8FB4-4954-A6A6-C099055A32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B690957-407E-4659-851C-839423BEB9C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DBC9309-E767-44B7-9AC3-ED131E06F71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4A92AF-ADEC-4F1B-8C1E-69CCCE00B90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5842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7CA646C-A30E-488D-8341-41FAE9DA87B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0170D30-8B9A-48FE-8C70-5416C1DBCB5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807C70E-7AAD-4F8C-864C-81E7F5D3ACD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D21DE7-35BB-4B51-ACB3-32E6B41107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8852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7D1AA9A-35EC-487F-8F1A-C93343E254F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5E8D7AC-523E-4796-AF10-997EDB5876E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3096925-AA9D-49A7-A168-668B19C8EEA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1550FC-2B1D-4172-A981-0226103825F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2203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FC8500-C500-46F3-A669-DE023EBD6C2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72E1B1-57BA-47F3-9CEF-0F8B3C821D1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C0747E-8060-43C7-9ACA-B82F5C736A3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EE06E0-BAFA-4962-A5ED-7413198EE43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5368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210FF47-747B-47FB-B9FC-E04E491A957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057BF45-0D5B-4C59-9019-9774B5AB176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F1DEDEAE-7545-481D-B508-FE63A415DD4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2149EE-03BF-4F54-AFF0-5DE38E16C54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7510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8DF56D93-65DB-488B-AF58-F8E9582C11E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F175DDA-439E-4E5A-B88F-EC44D94F2A6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28CC8B7-BA24-41C7-A901-0168C67D1CA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252C77-3A1F-416B-959A-13E40C6C1A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4079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434B07E2-1ECC-4CF6-A317-95227F99201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20717956-C4AC-4D67-8986-070A1306F78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0AC2634-BA64-4CFC-AA44-828A103DC1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AECFF9-BE7E-49CA-BB9A-614FB949C1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83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3C1326-4E7C-4CB1-A416-4133F149A3F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C62380-DB05-4485-B155-5D2ED9C9507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81F9C6-9D87-487C-B6EC-90C78FE92A1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7F1BC-5803-4288-8D78-1E5CABC7AD8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9759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B7A361-7B7A-4736-A300-C835D18BA27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EEBC15-E5D7-4CA0-B98C-11143DF83C5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7AC667-1589-4437-9470-A8B8B1210F0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F5D75D-CD5C-4D9B-9AC2-910C801CA0C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6803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93D28341-7978-4F81-B40E-D98E25C740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1530BF80-0EA8-4465-91FA-C026BF2423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461151F4-AEB7-4E99-BE48-91923AA1EBE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837E9ADC-F7B2-4D7A-B98F-D7C943F47AE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6FBE7933-5F8A-4235-B4F1-E932CBEA363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4C1BFB3-6634-4BBE-8217-80D4287C4C3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>
            <a:extLst>
              <a:ext uri="{FF2B5EF4-FFF2-40B4-BE49-F238E27FC236}">
                <a16:creationId xmlns:a16="http://schemas.microsoft.com/office/drawing/2014/main" id="{E630BEAD-A20D-4331-A615-EFF35577A4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147050" cy="850900"/>
          </a:xfrm>
          <a:solidFill>
            <a:srgbClr val="FFCC00">
              <a:alpha val="34901"/>
            </a:srgbClr>
          </a:solidFill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 sz="2000" b="1"/>
              <a:t>NIVELUL FI</a:t>
            </a:r>
            <a:r>
              <a:rPr lang="ro-RO" altLang="en-US" sz="2000" b="1"/>
              <a:t>Z</a:t>
            </a:r>
            <a:r>
              <a:rPr lang="en-US" altLang="en-US" sz="2000" b="1"/>
              <a:t>IC</a:t>
            </a:r>
          </a:p>
        </p:txBody>
      </p:sp>
      <p:sp>
        <p:nvSpPr>
          <p:cNvPr id="4099" name="Text Box 5">
            <a:extLst>
              <a:ext uri="{FF2B5EF4-FFF2-40B4-BE49-F238E27FC236}">
                <a16:creationId xmlns:a16="http://schemas.microsoft.com/office/drawing/2014/main" id="{3B2DE0A1-9B34-48D6-B509-9D752242D3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1268413"/>
            <a:ext cx="8568060" cy="5478423"/>
          </a:xfrm>
          <a:prstGeom prst="rect">
            <a:avLst/>
          </a:prstGeom>
          <a:solidFill>
            <a:srgbClr val="CCFFCC">
              <a:alpha val="3882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o-RO" altLang="en-US" sz="2000" b="1" dirty="0"/>
              <a:t>Nivelul fizic</a:t>
            </a:r>
            <a:r>
              <a:rPr lang="ro-RO" altLang="en-US" b="1" dirty="0"/>
              <a:t> - transmiterea datelor pe canalele (mediile) fizice</a:t>
            </a:r>
          </a:p>
          <a:p>
            <a:pPr eaLnBrk="1" hangingPunct="1">
              <a:spcBef>
                <a:spcPct val="50000"/>
              </a:spcBef>
            </a:pPr>
            <a:r>
              <a:rPr lang="ro-RO" altLang="en-US" b="1" dirty="0"/>
              <a:t>Specifică cerinţe privind:</a:t>
            </a:r>
          </a:p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ro-RO" altLang="en-US" b="1" dirty="0"/>
              <a:t>emisia şi recepţia semnalelor informaţionale,  </a:t>
            </a:r>
          </a:p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ro-RO" altLang="en-US" b="1" dirty="0"/>
              <a:t>tipuri şi nivele de semnale,</a:t>
            </a:r>
          </a:p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ro-RO" altLang="en-US" b="1" dirty="0"/>
              <a:t> tipuri de modulaţie, </a:t>
            </a:r>
          </a:p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ro-RO" altLang="en-US" b="1" dirty="0"/>
              <a:t>coduri de linie, </a:t>
            </a:r>
          </a:p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ro-RO" altLang="en-US" b="1" dirty="0"/>
              <a:t>dispozitive de conectare (conectoare, cuploare, mufe), </a:t>
            </a:r>
          </a:p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ro-RO" altLang="en-US" b="1" dirty="0"/>
              <a:t>caracteristici ale mediului de comunicaţie, </a:t>
            </a:r>
          </a:p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ro-RO" altLang="en-US" b="1" dirty="0"/>
              <a:t>modul de acces la mediu.</a:t>
            </a:r>
            <a:r>
              <a:rPr lang="ro-RO" altLang="en-US" dirty="0"/>
              <a:t>           </a:t>
            </a:r>
            <a:r>
              <a:rPr lang="ro-RO" altLang="en-US" sz="1400" dirty="0"/>
              <a:t> (*Electrical Industries Assoc.)</a:t>
            </a:r>
          </a:p>
          <a:p>
            <a:pPr eaLnBrk="1" hangingPunct="1"/>
            <a:r>
              <a:rPr lang="en-US" altLang="en-US" dirty="0" err="1"/>
              <a:t>Standarde</a:t>
            </a:r>
            <a:r>
              <a:rPr lang="en-US" altLang="en-US" dirty="0"/>
              <a:t> vs. </a:t>
            </a:r>
            <a:r>
              <a:rPr lang="en-US" altLang="en-US" dirty="0" err="1"/>
              <a:t>Protocoale</a:t>
            </a:r>
            <a:r>
              <a:rPr lang="ro-RO" altLang="en-US" dirty="0"/>
              <a:t>: EIA</a:t>
            </a:r>
            <a:r>
              <a:rPr lang="it-IT" altLang="en-US" dirty="0"/>
              <a:t>/TIA</a:t>
            </a:r>
            <a:r>
              <a:rPr lang="ro-RO" altLang="en-US" dirty="0"/>
              <a:t>*</a:t>
            </a:r>
            <a:r>
              <a:rPr lang="it-IT" altLang="en-US" dirty="0"/>
              <a:t> -232</a:t>
            </a:r>
            <a:r>
              <a:rPr lang="ro-RO" altLang="en-US" dirty="0"/>
              <a:t> (RS-232 </a:t>
            </a:r>
            <a:r>
              <a:rPr lang="ro-RO" altLang="en-US" sz="1400" dirty="0"/>
              <a:t>Recommanded Standard)</a:t>
            </a:r>
            <a:r>
              <a:rPr lang="it-IT" altLang="en-US" dirty="0"/>
              <a:t>, EIA/TIA -449, V.24, V.35, X.21, G.703, </a:t>
            </a:r>
            <a:r>
              <a:rPr lang="it-IT" altLang="en-US" i="1" dirty="0"/>
              <a:t>ISDN, T1, T3, E1, E3, E4  (Standardul PDH)</a:t>
            </a:r>
            <a:r>
              <a:rPr lang="ro-RO" altLang="en-US" i="1" dirty="0"/>
              <a:t>, xDSL</a:t>
            </a:r>
          </a:p>
          <a:p>
            <a:pPr eaLnBrk="1" hangingPunct="1"/>
            <a:r>
              <a:rPr lang="ro-RO" altLang="en-US" i="1" dirty="0"/>
              <a:t>STM-1, STM-4, STM-16, STM-64 (</a:t>
            </a:r>
            <a:r>
              <a:rPr lang="en-US" altLang="en-US" i="1" dirty="0" err="1"/>
              <a:t>Standardul</a:t>
            </a:r>
            <a:r>
              <a:rPr lang="en-US" altLang="en-US" i="1" dirty="0"/>
              <a:t> SDH)</a:t>
            </a:r>
            <a:r>
              <a:rPr lang="ro-RO" altLang="en-US" i="1" dirty="0"/>
              <a:t> </a:t>
            </a:r>
            <a:r>
              <a:rPr lang="ro-RO" altLang="en-US" sz="2400" i="1" dirty="0"/>
              <a:t> </a:t>
            </a:r>
            <a:r>
              <a:rPr lang="en-US" altLang="en-US" sz="2400" i="1" dirty="0"/>
              <a:t>      </a:t>
            </a:r>
            <a:r>
              <a:rPr lang="en-US" altLang="en-US" sz="2400" dirty="0"/>
              <a:t>}</a:t>
            </a:r>
            <a:r>
              <a:rPr lang="ro-RO" altLang="en-US" sz="2400" i="1" dirty="0"/>
              <a:t> </a:t>
            </a:r>
            <a:r>
              <a:rPr lang="ro-RO" altLang="en-US" i="1" dirty="0"/>
              <a:t>Tehnologii digitale</a:t>
            </a:r>
          </a:p>
          <a:p>
            <a:pPr eaLnBrk="1" hangingPunct="1"/>
            <a:r>
              <a:rPr lang="ro-RO" altLang="en-US" i="1" dirty="0"/>
              <a:t>OC-1, OC-3, OC-12 OC-48 etc ( Standardul SONET)</a:t>
            </a:r>
            <a:endParaRPr lang="en-US" altLang="en-US" i="1" dirty="0"/>
          </a:p>
          <a:p>
            <a:pPr eaLnBrk="1" hangingPunct="1"/>
            <a:r>
              <a:rPr lang="ro-RO" altLang="en-US" i="1" dirty="0"/>
              <a:t>ATM</a:t>
            </a:r>
            <a:r>
              <a:rPr lang="en-US" altLang="en-US" dirty="0"/>
              <a:t> </a:t>
            </a:r>
            <a:r>
              <a:rPr lang="ro-RO" altLang="en-US" dirty="0"/>
              <a:t> </a:t>
            </a:r>
          </a:p>
          <a:p>
            <a:pPr eaLnBrk="1" hangingPunct="1"/>
            <a:r>
              <a:rPr lang="ro-RO" altLang="en-US" dirty="0"/>
              <a:t>Obs. </a:t>
            </a:r>
            <a:r>
              <a:rPr lang="ro-RO" altLang="en-US" sz="1600" dirty="0"/>
              <a:t>PDH, SDH/SONET, ATM etc. sunt nu doar de nivel fizic</a:t>
            </a:r>
            <a:r>
              <a:rPr lang="ro-RO" altLang="en-US" sz="1600"/>
              <a:t>, conțin și nivele superioare.     </a:t>
            </a:r>
            <a:endParaRPr lang="en-US" altLang="en-US" sz="1600" dirty="0"/>
          </a:p>
        </p:txBody>
      </p:sp>
      <p:sp>
        <p:nvSpPr>
          <p:cNvPr id="4100" name="Text Box 8">
            <a:extLst>
              <a:ext uri="{FF2B5EF4-FFF2-40B4-BE49-F238E27FC236}">
                <a16:creationId xmlns:a16="http://schemas.microsoft.com/office/drawing/2014/main" id="{7D6E5F9B-FC6D-40B0-8AC8-A600E10882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325" y="5300663"/>
            <a:ext cx="2873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101" name="Text Box 9">
            <a:extLst>
              <a:ext uri="{FF2B5EF4-FFF2-40B4-BE49-F238E27FC236}">
                <a16:creationId xmlns:a16="http://schemas.microsoft.com/office/drawing/2014/main" id="{0518FD88-1E1B-48C4-AF2E-EA88F4F174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0150" y="618490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4BF26208-0BA1-4772-82E6-8F8DAA6958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8229600" cy="647700"/>
          </a:xfrm>
          <a:solidFill>
            <a:srgbClr val="FFCC00">
              <a:alpha val="34901"/>
            </a:srgbClr>
          </a:solidFill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ro-RO" altLang="en-US" sz="2400" b="1"/>
              <a:t>Transmiterea informaţiei</a:t>
            </a:r>
            <a:r>
              <a:rPr lang="en-US" altLang="en-US" sz="4000"/>
              <a:t> </a:t>
            </a:r>
          </a:p>
        </p:txBody>
      </p:sp>
      <p:sp>
        <p:nvSpPr>
          <p:cNvPr id="10243" name="Text Box 3">
            <a:extLst>
              <a:ext uri="{FF2B5EF4-FFF2-40B4-BE49-F238E27FC236}">
                <a16:creationId xmlns:a16="http://schemas.microsoft.com/office/drawing/2014/main" id="{C8DF80E3-65EE-4AA5-8B39-22955CD5D6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981075"/>
            <a:ext cx="8353425" cy="366713"/>
          </a:xfrm>
          <a:prstGeom prst="rect">
            <a:avLst/>
          </a:prstGeom>
          <a:solidFill>
            <a:srgbClr val="CCFFCC">
              <a:alpha val="3882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o-RO" altLang="en-US"/>
              <a:t>Tipuri de modulaţie</a:t>
            </a:r>
          </a:p>
        </p:txBody>
      </p:sp>
      <p:sp>
        <p:nvSpPr>
          <p:cNvPr id="10244" name="Rectangle 4">
            <a:extLst>
              <a:ext uri="{FF2B5EF4-FFF2-40B4-BE49-F238E27FC236}">
                <a16:creationId xmlns:a16="http://schemas.microsoft.com/office/drawing/2014/main" id="{262BACE8-DC88-4A4D-96C5-84738A6330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45" name="Rectangle 5">
            <a:extLst>
              <a:ext uri="{FF2B5EF4-FFF2-40B4-BE49-F238E27FC236}">
                <a16:creationId xmlns:a16="http://schemas.microsoft.com/office/drawing/2014/main" id="{55918D24-E4F8-4455-876F-FB5DF29AC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46" name="Rectangle 6">
            <a:extLst>
              <a:ext uri="{FF2B5EF4-FFF2-40B4-BE49-F238E27FC236}">
                <a16:creationId xmlns:a16="http://schemas.microsoft.com/office/drawing/2014/main" id="{8164085D-03DA-4A48-8CA6-C0F48F2112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10247" name="Picture 8">
            <a:extLst>
              <a:ext uri="{FF2B5EF4-FFF2-40B4-BE49-F238E27FC236}">
                <a16:creationId xmlns:a16="http://schemas.microsoft.com/office/drawing/2014/main" id="{1DE116C5-5F81-41D3-915F-224A258402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075" y="1449388"/>
            <a:ext cx="5840413" cy="4932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0114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1C518D95-61E3-42A3-BC64-4B72A503C2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8229600" cy="647700"/>
          </a:xfrm>
          <a:solidFill>
            <a:srgbClr val="FFCC00">
              <a:alpha val="34901"/>
            </a:srgbClr>
          </a:solidFill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ro-RO" altLang="en-US" sz="2400" b="1"/>
              <a:t>Transmiterea informaţiei</a:t>
            </a:r>
            <a:r>
              <a:rPr lang="en-US" altLang="en-US" sz="4000"/>
              <a:t> </a:t>
            </a:r>
          </a:p>
        </p:txBody>
      </p:sp>
      <p:sp>
        <p:nvSpPr>
          <p:cNvPr id="11267" name="Text Box 3">
            <a:extLst>
              <a:ext uri="{FF2B5EF4-FFF2-40B4-BE49-F238E27FC236}">
                <a16:creationId xmlns:a16="http://schemas.microsoft.com/office/drawing/2014/main" id="{70E66FC3-70CC-4FC8-8297-C4A7F2BD37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622" y="998130"/>
            <a:ext cx="8280400" cy="366713"/>
          </a:xfrm>
          <a:prstGeom prst="rect">
            <a:avLst/>
          </a:prstGeom>
          <a:solidFill>
            <a:srgbClr val="CCFFCC">
              <a:alpha val="3882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o-RO" altLang="en-US" b="1" dirty="0"/>
              <a:t>Analiza Fourier a semnalelor </a:t>
            </a:r>
          </a:p>
        </p:txBody>
      </p:sp>
      <p:sp>
        <p:nvSpPr>
          <p:cNvPr id="11268" name="Rectangle 4">
            <a:extLst>
              <a:ext uri="{FF2B5EF4-FFF2-40B4-BE49-F238E27FC236}">
                <a16:creationId xmlns:a16="http://schemas.microsoft.com/office/drawing/2014/main" id="{E335563A-79A0-4043-A5C5-FB235E02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69" name="Rectangle 5">
            <a:extLst>
              <a:ext uri="{FF2B5EF4-FFF2-40B4-BE49-F238E27FC236}">
                <a16:creationId xmlns:a16="http://schemas.microsoft.com/office/drawing/2014/main" id="{EDBB8972-9A77-4447-84FD-F783F01AE0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70" name="Rectangle 6">
            <a:extLst>
              <a:ext uri="{FF2B5EF4-FFF2-40B4-BE49-F238E27FC236}">
                <a16:creationId xmlns:a16="http://schemas.microsoft.com/office/drawing/2014/main" id="{136E3282-00AD-4ECF-B3FF-1EAD4E554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04" y="3284984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205C7C-2E98-4B64-A0B9-C837BBF3A369}"/>
              </a:ext>
            </a:extLst>
          </p:cNvPr>
          <p:cNvSpPr txBox="1"/>
          <p:nvPr/>
        </p:nvSpPr>
        <p:spPr>
          <a:xfrm>
            <a:off x="562706" y="1364843"/>
            <a:ext cx="8688597" cy="26622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500" dirty="0"/>
              <a:t>Semnalele informaționale se pot reprezenta prin funcții analitice în domeniul timp sau în </a:t>
            </a:r>
          </a:p>
          <a:p>
            <a:r>
              <a:rPr lang="ro-RO" sz="1500" dirty="0"/>
              <a:t>domeniul frecvență. Ambele reprezentări modelează același proces, de exemplu un sunet.</a:t>
            </a:r>
          </a:p>
          <a:p>
            <a:r>
              <a:rPr lang="ro-RO" sz="1500" dirty="0"/>
              <a:t>Prin urmare între cele două reprezentări există o legătură. Această legătură este dată de </a:t>
            </a:r>
          </a:p>
          <a:p>
            <a:r>
              <a:rPr lang="ro-RO" sz="1500" dirty="0"/>
              <a:t>seria Fourier în cazul semnalelor periodice și transformata Fourier în cazul semnalelor neperiodice).</a:t>
            </a:r>
          </a:p>
          <a:p>
            <a:r>
              <a:rPr lang="ro-RO" sz="1500" dirty="0"/>
              <a:t>Un semnal cu o variație periodică în timp se poate reprezenta ca o sumă infinită de semnale </a:t>
            </a:r>
          </a:p>
          <a:p>
            <a:r>
              <a:rPr lang="ro-RO" sz="1500" dirty="0"/>
              <a:t>armonice, cunoscută ca serie Fourier. </a:t>
            </a:r>
          </a:p>
          <a:p>
            <a:endParaRPr lang="ro-RO" sz="1600" dirty="0"/>
          </a:p>
          <a:p>
            <a:endParaRPr lang="ro-RO" sz="1600" dirty="0"/>
          </a:p>
          <a:p>
            <a:endParaRPr lang="ro-RO" sz="1500" dirty="0"/>
          </a:p>
          <a:p>
            <a:r>
              <a:rPr lang="ro-RO" sz="1500" dirty="0"/>
              <a:t>unde </a:t>
            </a:r>
            <a:r>
              <a:rPr lang="ro-RO" sz="1500" i="1" dirty="0"/>
              <a:t>f</a:t>
            </a:r>
            <a:r>
              <a:rPr lang="ro-RO" sz="1000" i="1" dirty="0"/>
              <a:t>0 </a:t>
            </a:r>
            <a:r>
              <a:rPr lang="ro-RO" sz="1500" dirty="0"/>
              <a:t>este frecvența fundamentală (inversul perioadei semnalului) iar </a:t>
            </a:r>
            <a:r>
              <a:rPr lang="en-US" sz="1500" i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</a:t>
            </a:r>
            <a:r>
              <a:rPr lang="en-US" sz="1500" i="1" baseline="-25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n</a:t>
            </a:r>
            <a:r>
              <a:rPr lang="ro-RO" sz="1500" dirty="0"/>
              <a:t>  și </a:t>
            </a:r>
            <a:r>
              <a:rPr lang="ro-RO" sz="1500" i="1" dirty="0"/>
              <a:t>b</a:t>
            </a:r>
            <a:r>
              <a:rPr lang="ro-RO" sz="1500" i="1" baseline="-25000" dirty="0"/>
              <a:t>n</a:t>
            </a:r>
            <a:r>
              <a:rPr lang="ro-RO" sz="1500" dirty="0"/>
              <a:t> sunt </a:t>
            </a:r>
          </a:p>
          <a:p>
            <a:r>
              <a:rPr lang="ro-RO" sz="1500" dirty="0"/>
              <a:t>coeficienții seriei Fourier, dați de relațiile:                </a:t>
            </a:r>
            <a:endParaRPr lang="en-US" sz="1500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BE96BE-2267-4094-9781-AD4E05AAE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2852936"/>
            <a:ext cx="3836165" cy="6480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C6DA279-F0C8-4900-82CD-7CAE6CCA37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768" y="4324995"/>
            <a:ext cx="2880320" cy="2356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100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3">
            <a:extLst>
              <a:ext uri="{FF2B5EF4-FFF2-40B4-BE49-F238E27FC236}">
                <a16:creationId xmlns:a16="http://schemas.microsoft.com/office/drawing/2014/main" id="{BF5B9E75-54E0-428F-8CB8-F210E8FD06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7675" y="0"/>
            <a:ext cx="3529013" cy="366713"/>
          </a:xfrm>
          <a:prstGeom prst="rect">
            <a:avLst/>
          </a:prstGeom>
          <a:solidFill>
            <a:srgbClr val="CCFFCC">
              <a:alpha val="3882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o-RO" altLang="en-US"/>
              <a:t>Analiza Fourier a semnalelor </a:t>
            </a:r>
          </a:p>
        </p:txBody>
      </p:sp>
      <p:sp>
        <p:nvSpPr>
          <p:cNvPr id="12291" name="Rectangle 4">
            <a:extLst>
              <a:ext uri="{FF2B5EF4-FFF2-40B4-BE49-F238E27FC236}">
                <a16:creationId xmlns:a16="http://schemas.microsoft.com/office/drawing/2014/main" id="{D5977F60-BAFF-4781-BAE9-38AA5BAF7C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292" name="Rectangle 5">
            <a:extLst>
              <a:ext uri="{FF2B5EF4-FFF2-40B4-BE49-F238E27FC236}">
                <a16:creationId xmlns:a16="http://schemas.microsoft.com/office/drawing/2014/main" id="{3AC717BF-4D61-434C-B1FD-EF6F14FDE0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293" name="Rectangle 6">
            <a:extLst>
              <a:ext uri="{FF2B5EF4-FFF2-40B4-BE49-F238E27FC236}">
                <a16:creationId xmlns:a16="http://schemas.microsoft.com/office/drawing/2014/main" id="{C69553D9-3500-4FB7-86DC-3C906BDF6E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12294" name="Picture 8">
            <a:extLst>
              <a:ext uri="{FF2B5EF4-FFF2-40B4-BE49-F238E27FC236}">
                <a16:creationId xmlns:a16="http://schemas.microsoft.com/office/drawing/2014/main" id="{7F28EEBE-F756-436E-B335-E710E902D5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404813"/>
            <a:ext cx="6119812" cy="626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>
            <a:extLst>
              <a:ext uri="{FF2B5EF4-FFF2-40B4-BE49-F238E27FC236}">
                <a16:creationId xmlns:a16="http://schemas.microsoft.com/office/drawing/2014/main" id="{C3F2A0CA-7798-4C95-A9AC-EB080B601F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4438" y="260350"/>
            <a:ext cx="4608512" cy="366713"/>
          </a:xfrm>
          <a:prstGeom prst="rect">
            <a:avLst/>
          </a:prstGeom>
          <a:solidFill>
            <a:srgbClr val="CCFFCC">
              <a:alpha val="3882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o-RO" altLang="en-US"/>
              <a:t>Analiza Fourier a semnalelor aperiodice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9D591051-99B6-41FB-AAC6-04A5C7359B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A7E42369-983F-4A07-AED5-2E2FE87AEE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17" name="Rectangle 5">
            <a:extLst>
              <a:ext uri="{FF2B5EF4-FFF2-40B4-BE49-F238E27FC236}">
                <a16:creationId xmlns:a16="http://schemas.microsoft.com/office/drawing/2014/main" id="{87A5D40A-A844-451E-860D-6F1794CFEA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13318" name="Picture 7">
            <a:extLst>
              <a:ext uri="{FF2B5EF4-FFF2-40B4-BE49-F238E27FC236}">
                <a16:creationId xmlns:a16="http://schemas.microsoft.com/office/drawing/2014/main" id="{5C4BFB1E-E1A0-41E5-81EF-F2620EF085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765175"/>
            <a:ext cx="6264275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9" name="Picture 8">
            <a:extLst>
              <a:ext uri="{FF2B5EF4-FFF2-40B4-BE49-F238E27FC236}">
                <a16:creationId xmlns:a16="http://schemas.microsoft.com/office/drawing/2014/main" id="{FFC4D9D5-B24E-424D-9297-47F0144272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2349500"/>
            <a:ext cx="4681537" cy="280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0" name="Picture 9">
            <a:extLst>
              <a:ext uri="{FF2B5EF4-FFF2-40B4-BE49-F238E27FC236}">
                <a16:creationId xmlns:a16="http://schemas.microsoft.com/office/drawing/2014/main" id="{4FEC2287-88FD-4516-AB60-FF0B57ECFB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5157788"/>
            <a:ext cx="4176713" cy="1071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D2E927A4-62B0-4BAF-81A2-0CD4A93409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8229600" cy="647700"/>
          </a:xfrm>
          <a:solidFill>
            <a:srgbClr val="FFCC00">
              <a:alpha val="34901"/>
            </a:srgbClr>
          </a:solidFill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ro-RO" altLang="en-US" sz="2400" b="1"/>
              <a:t>Transmiterea informaţiei</a:t>
            </a:r>
            <a:r>
              <a:rPr lang="en-US" altLang="en-US" sz="4000"/>
              <a:t> </a:t>
            </a:r>
          </a:p>
        </p:txBody>
      </p:sp>
      <p:sp>
        <p:nvSpPr>
          <p:cNvPr id="14339" name="Text Box 3">
            <a:extLst>
              <a:ext uri="{FF2B5EF4-FFF2-40B4-BE49-F238E27FC236}">
                <a16:creationId xmlns:a16="http://schemas.microsoft.com/office/drawing/2014/main" id="{409A1B37-219D-46DE-A729-572663AC00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981075"/>
            <a:ext cx="8353425" cy="366713"/>
          </a:xfrm>
          <a:prstGeom prst="rect">
            <a:avLst/>
          </a:prstGeom>
          <a:solidFill>
            <a:srgbClr val="CCFFCC">
              <a:alpha val="3882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o-RO" altLang="en-US"/>
              <a:t>Modulaţie QAM</a:t>
            </a:r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CDF3A032-495E-452D-AA23-EEF5FAA2EB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1" name="Rectangle 5">
            <a:extLst>
              <a:ext uri="{FF2B5EF4-FFF2-40B4-BE49-F238E27FC236}">
                <a16:creationId xmlns:a16="http://schemas.microsoft.com/office/drawing/2014/main" id="{BB626DBE-8FC9-4908-94F0-019B67F8BC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2" name="Rectangle 6">
            <a:extLst>
              <a:ext uri="{FF2B5EF4-FFF2-40B4-BE49-F238E27FC236}">
                <a16:creationId xmlns:a16="http://schemas.microsoft.com/office/drawing/2014/main" id="{B61EF7E1-4DE9-4384-A7AF-48D7469E86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14343" name="Picture 8">
            <a:extLst>
              <a:ext uri="{FF2B5EF4-FFF2-40B4-BE49-F238E27FC236}">
                <a16:creationId xmlns:a16="http://schemas.microsoft.com/office/drawing/2014/main" id="{0E3B54E3-B0C5-490E-A100-930940FF19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1628775"/>
            <a:ext cx="5341937" cy="413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D1352D50-991E-4C8E-B866-288C732C05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8229600" cy="647700"/>
          </a:xfrm>
          <a:solidFill>
            <a:srgbClr val="FFCC00">
              <a:alpha val="34901"/>
            </a:srgbClr>
          </a:solidFill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ro-RO" altLang="en-US" sz="2400" b="1"/>
              <a:t>Transmiterea informaţiei</a:t>
            </a:r>
            <a:r>
              <a:rPr lang="en-US" altLang="en-US" sz="4000"/>
              <a:t> </a:t>
            </a:r>
          </a:p>
        </p:txBody>
      </p:sp>
      <p:sp>
        <p:nvSpPr>
          <p:cNvPr id="15363" name="Text Box 3">
            <a:extLst>
              <a:ext uri="{FF2B5EF4-FFF2-40B4-BE49-F238E27FC236}">
                <a16:creationId xmlns:a16="http://schemas.microsoft.com/office/drawing/2014/main" id="{13A97EC9-669C-47BC-9B42-A19D7817F1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981075"/>
            <a:ext cx="8353425" cy="366713"/>
          </a:xfrm>
          <a:prstGeom prst="rect">
            <a:avLst/>
          </a:prstGeom>
          <a:solidFill>
            <a:srgbClr val="CCFFCC">
              <a:alpha val="3882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Coduri de linie</a:t>
            </a:r>
            <a:endParaRPr lang="ro-RO" altLang="en-US"/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0307E2E9-5190-46E2-81FB-325E60A87D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65" name="Rectangle 5">
            <a:extLst>
              <a:ext uri="{FF2B5EF4-FFF2-40B4-BE49-F238E27FC236}">
                <a16:creationId xmlns:a16="http://schemas.microsoft.com/office/drawing/2014/main" id="{15AF55A8-850F-4AEA-A55F-5ABEAF8CD4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66" name="Rectangle 6">
            <a:extLst>
              <a:ext uri="{FF2B5EF4-FFF2-40B4-BE49-F238E27FC236}">
                <a16:creationId xmlns:a16="http://schemas.microsoft.com/office/drawing/2014/main" id="{8D134FB9-2D5D-4B74-B2AD-4EC18A0A13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15367" name="Picture 8">
            <a:extLst>
              <a:ext uri="{FF2B5EF4-FFF2-40B4-BE49-F238E27FC236}">
                <a16:creationId xmlns:a16="http://schemas.microsoft.com/office/drawing/2014/main" id="{671289C6-7D86-4A1D-A93D-B4A93232F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400175"/>
            <a:ext cx="6840538" cy="496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EAE5DEEC-358A-455D-83C1-7DE6533538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8229600" cy="647700"/>
          </a:xfrm>
          <a:solidFill>
            <a:srgbClr val="FFCC00">
              <a:alpha val="34901"/>
            </a:srgbClr>
          </a:solidFill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ro-RO" altLang="en-US" sz="2400" b="1"/>
              <a:t>Transmiterea informaţiei</a:t>
            </a:r>
            <a:r>
              <a:rPr lang="en-US" altLang="en-US" sz="4000"/>
              <a:t> </a:t>
            </a:r>
          </a:p>
        </p:txBody>
      </p:sp>
      <p:sp>
        <p:nvSpPr>
          <p:cNvPr id="16387" name="Text Box 3">
            <a:extLst>
              <a:ext uri="{FF2B5EF4-FFF2-40B4-BE49-F238E27FC236}">
                <a16:creationId xmlns:a16="http://schemas.microsoft.com/office/drawing/2014/main" id="{8B630E23-B3AC-46F1-A17D-DFBA0C0D84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981075"/>
            <a:ext cx="8353425" cy="366713"/>
          </a:xfrm>
          <a:prstGeom prst="rect">
            <a:avLst/>
          </a:prstGeom>
          <a:solidFill>
            <a:srgbClr val="CCFFCC">
              <a:alpha val="3882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Coduri de linie</a:t>
            </a:r>
            <a:endParaRPr lang="ro-RO" altLang="en-US"/>
          </a:p>
        </p:txBody>
      </p:sp>
      <p:sp>
        <p:nvSpPr>
          <p:cNvPr id="16388" name="Rectangle 4">
            <a:extLst>
              <a:ext uri="{FF2B5EF4-FFF2-40B4-BE49-F238E27FC236}">
                <a16:creationId xmlns:a16="http://schemas.microsoft.com/office/drawing/2014/main" id="{926B3B78-2D4F-4879-8B09-B75AF7D04E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389" name="Rectangle 5">
            <a:extLst>
              <a:ext uri="{FF2B5EF4-FFF2-40B4-BE49-F238E27FC236}">
                <a16:creationId xmlns:a16="http://schemas.microsoft.com/office/drawing/2014/main" id="{BE78F8EF-26E1-4672-B861-1272E5DDE5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390" name="Rectangle 6">
            <a:extLst>
              <a:ext uri="{FF2B5EF4-FFF2-40B4-BE49-F238E27FC236}">
                <a16:creationId xmlns:a16="http://schemas.microsoft.com/office/drawing/2014/main" id="{6C627D84-AAF4-46AD-B41D-2965B40061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16391" name="Picture 8">
            <a:extLst>
              <a:ext uri="{FF2B5EF4-FFF2-40B4-BE49-F238E27FC236}">
                <a16:creationId xmlns:a16="http://schemas.microsoft.com/office/drawing/2014/main" id="{E8360802-77F6-475E-9470-83C7FD0E2E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338263"/>
            <a:ext cx="6421437" cy="423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586A8BFD-86EC-4424-8EAE-E83FE592CA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8229600" cy="647700"/>
          </a:xfrm>
          <a:solidFill>
            <a:srgbClr val="FFCC00">
              <a:alpha val="34901"/>
            </a:srgbClr>
          </a:solidFill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ro-RO" altLang="en-US" sz="2400" b="1"/>
              <a:t>Transmiterea informaţiei</a:t>
            </a:r>
            <a:r>
              <a:rPr lang="en-US" altLang="en-US" sz="4000"/>
              <a:t> </a:t>
            </a:r>
          </a:p>
        </p:txBody>
      </p:sp>
      <p:sp>
        <p:nvSpPr>
          <p:cNvPr id="17411" name="Text Box 3">
            <a:extLst>
              <a:ext uri="{FF2B5EF4-FFF2-40B4-BE49-F238E27FC236}">
                <a16:creationId xmlns:a16="http://schemas.microsoft.com/office/drawing/2014/main" id="{00CC6B3E-A705-4CB5-B35B-1D16BC09D4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981075"/>
            <a:ext cx="8353425" cy="366713"/>
          </a:xfrm>
          <a:prstGeom prst="rect">
            <a:avLst/>
          </a:prstGeom>
          <a:solidFill>
            <a:srgbClr val="CCFFCC">
              <a:alpha val="3882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Coduri de linie</a:t>
            </a:r>
            <a:r>
              <a:rPr lang="ro-RO" altLang="en-US"/>
              <a:t> </a:t>
            </a:r>
            <a:r>
              <a:rPr lang="en-US" altLang="en-US"/>
              <a:t>- densitatea spectral</a:t>
            </a:r>
            <a:r>
              <a:rPr lang="ro-RO" altLang="en-US"/>
              <a:t>ă</a:t>
            </a:r>
          </a:p>
        </p:txBody>
      </p:sp>
      <p:sp>
        <p:nvSpPr>
          <p:cNvPr id="17412" name="Rectangle 4">
            <a:extLst>
              <a:ext uri="{FF2B5EF4-FFF2-40B4-BE49-F238E27FC236}">
                <a16:creationId xmlns:a16="http://schemas.microsoft.com/office/drawing/2014/main" id="{ED3E5C4A-8B27-4471-842C-E3A0475A33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413" name="Rectangle 5">
            <a:extLst>
              <a:ext uri="{FF2B5EF4-FFF2-40B4-BE49-F238E27FC236}">
                <a16:creationId xmlns:a16="http://schemas.microsoft.com/office/drawing/2014/main" id="{BF04DF0A-A735-47C9-AFDC-9E2EE03197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414" name="Rectangle 6">
            <a:extLst>
              <a:ext uri="{FF2B5EF4-FFF2-40B4-BE49-F238E27FC236}">
                <a16:creationId xmlns:a16="http://schemas.microsoft.com/office/drawing/2014/main" id="{C528A741-404F-4BC9-8E52-459951CA93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17415" name="Picture 8">
            <a:extLst>
              <a:ext uri="{FF2B5EF4-FFF2-40B4-BE49-F238E27FC236}">
                <a16:creationId xmlns:a16="http://schemas.microsoft.com/office/drawing/2014/main" id="{8EE73B70-ACF0-4CC0-9F6C-E0CAF08ECD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484313"/>
            <a:ext cx="6913562" cy="468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959ECA12-6043-4D26-9A20-AAF1039421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8229600" cy="647700"/>
          </a:xfrm>
          <a:solidFill>
            <a:srgbClr val="FFCC00">
              <a:alpha val="34901"/>
            </a:srgbClr>
          </a:solidFill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ro-RO" altLang="en-US" sz="2400" b="1"/>
              <a:t>Transmiterea informaţiei</a:t>
            </a:r>
            <a:r>
              <a:rPr lang="en-US" altLang="en-US" sz="4000"/>
              <a:t> </a:t>
            </a:r>
          </a:p>
        </p:txBody>
      </p:sp>
      <p:sp>
        <p:nvSpPr>
          <p:cNvPr id="18435" name="Text Box 3">
            <a:extLst>
              <a:ext uri="{FF2B5EF4-FFF2-40B4-BE49-F238E27FC236}">
                <a16:creationId xmlns:a16="http://schemas.microsoft.com/office/drawing/2014/main" id="{F7293BA5-1317-4CB0-9ACD-37F4CDFA6A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908050"/>
            <a:ext cx="5832475" cy="366713"/>
          </a:xfrm>
          <a:prstGeom prst="rect">
            <a:avLst/>
          </a:prstGeom>
          <a:solidFill>
            <a:srgbClr val="CCFFCC">
              <a:alpha val="3882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o-RO" altLang="en-US"/>
              <a:t>Conversia analog – digitală (PCM)</a:t>
            </a:r>
          </a:p>
        </p:txBody>
      </p:sp>
      <p:sp>
        <p:nvSpPr>
          <p:cNvPr id="18436" name="Rectangle 4">
            <a:extLst>
              <a:ext uri="{FF2B5EF4-FFF2-40B4-BE49-F238E27FC236}">
                <a16:creationId xmlns:a16="http://schemas.microsoft.com/office/drawing/2014/main" id="{C663B0AA-78D6-495D-B436-4DFAA7A061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37" name="Rectangle 5">
            <a:extLst>
              <a:ext uri="{FF2B5EF4-FFF2-40B4-BE49-F238E27FC236}">
                <a16:creationId xmlns:a16="http://schemas.microsoft.com/office/drawing/2014/main" id="{A69E54F2-4888-4917-87E0-FCB7E8EA43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891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38" name="Rectangle 6">
            <a:extLst>
              <a:ext uri="{FF2B5EF4-FFF2-40B4-BE49-F238E27FC236}">
                <a16:creationId xmlns:a16="http://schemas.microsoft.com/office/drawing/2014/main" id="{1134BAA0-745A-4E1A-9895-EF49967232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18439" name="Picture 8">
            <a:extLst>
              <a:ext uri="{FF2B5EF4-FFF2-40B4-BE49-F238E27FC236}">
                <a16:creationId xmlns:a16="http://schemas.microsoft.com/office/drawing/2014/main" id="{B006AE57-D1AB-4A13-BF4F-88C4139BFD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2781300"/>
            <a:ext cx="5540375" cy="3605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0" name="Picture 9">
            <a:extLst>
              <a:ext uri="{FF2B5EF4-FFF2-40B4-BE49-F238E27FC236}">
                <a16:creationId xmlns:a16="http://schemas.microsoft.com/office/drawing/2014/main" id="{CFA5DBFC-9B8D-4BBD-8BBC-FE4FE081A1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1341438"/>
            <a:ext cx="5329238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D4380467-6E26-4366-97B8-C782D295CC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8229600" cy="647700"/>
          </a:xfrm>
          <a:solidFill>
            <a:srgbClr val="FFCC00">
              <a:alpha val="34901"/>
            </a:srgbClr>
          </a:solidFill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ro-RO" altLang="en-US" sz="2400" b="1"/>
              <a:t>Transmiterea informaţiei</a:t>
            </a:r>
            <a:r>
              <a:rPr lang="en-US" altLang="en-US" sz="4000"/>
              <a:t> </a:t>
            </a:r>
          </a:p>
        </p:txBody>
      </p:sp>
      <p:sp>
        <p:nvSpPr>
          <p:cNvPr id="19459" name="Text Box 3">
            <a:extLst>
              <a:ext uri="{FF2B5EF4-FFF2-40B4-BE49-F238E27FC236}">
                <a16:creationId xmlns:a16="http://schemas.microsoft.com/office/drawing/2014/main" id="{B36AD91D-9C42-4B08-A827-6740152F3A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981075"/>
            <a:ext cx="5832475" cy="366713"/>
          </a:xfrm>
          <a:prstGeom prst="rect">
            <a:avLst/>
          </a:prstGeom>
          <a:solidFill>
            <a:srgbClr val="CCFFCC">
              <a:alpha val="3882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o-RO" altLang="en-US"/>
              <a:t>Codarea uniformă vs neuniformă</a:t>
            </a:r>
          </a:p>
        </p:txBody>
      </p:sp>
      <p:sp>
        <p:nvSpPr>
          <p:cNvPr id="19460" name="Rectangle 4">
            <a:extLst>
              <a:ext uri="{FF2B5EF4-FFF2-40B4-BE49-F238E27FC236}">
                <a16:creationId xmlns:a16="http://schemas.microsoft.com/office/drawing/2014/main" id="{C856D1DA-69CC-449C-9D32-324FF656DB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461" name="Rectangle 5">
            <a:extLst>
              <a:ext uri="{FF2B5EF4-FFF2-40B4-BE49-F238E27FC236}">
                <a16:creationId xmlns:a16="http://schemas.microsoft.com/office/drawing/2014/main" id="{29852641-7F61-4439-8462-543AF988B3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891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462" name="Rectangle 6">
            <a:extLst>
              <a:ext uri="{FF2B5EF4-FFF2-40B4-BE49-F238E27FC236}">
                <a16:creationId xmlns:a16="http://schemas.microsoft.com/office/drawing/2014/main" id="{1BD8494D-72FC-44C3-904B-8446391A48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19463" name="Picture 8">
            <a:extLst>
              <a:ext uri="{FF2B5EF4-FFF2-40B4-BE49-F238E27FC236}">
                <a16:creationId xmlns:a16="http://schemas.microsoft.com/office/drawing/2014/main" id="{E072DC87-E01B-4491-873E-3041351E83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557338"/>
            <a:ext cx="7489825" cy="427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4" name="Picture 9">
            <a:extLst>
              <a:ext uri="{FF2B5EF4-FFF2-40B4-BE49-F238E27FC236}">
                <a16:creationId xmlns:a16="http://schemas.microsoft.com/office/drawing/2014/main" id="{A2FE462E-C3F7-4887-98ED-015C765CC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773238"/>
            <a:ext cx="7489825" cy="427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88CAAC34-9600-48FF-BC6B-F3A011CBC8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188913"/>
            <a:ext cx="7929562" cy="647700"/>
          </a:xfrm>
          <a:solidFill>
            <a:srgbClr val="FFCC00">
              <a:alpha val="34901"/>
            </a:srgbClr>
          </a:solidFill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 sz="2400" b="1"/>
              <a:t>NIVELUL FI</a:t>
            </a:r>
            <a:r>
              <a:rPr lang="ro-RO" altLang="en-US" sz="2400" b="1"/>
              <a:t>Z</a:t>
            </a:r>
            <a:r>
              <a:rPr lang="en-US" altLang="en-US" sz="2400" b="1"/>
              <a:t>IC</a:t>
            </a:r>
          </a:p>
        </p:txBody>
      </p:sp>
      <p:sp>
        <p:nvSpPr>
          <p:cNvPr id="5123" name="Text Box 3">
            <a:extLst>
              <a:ext uri="{FF2B5EF4-FFF2-40B4-BE49-F238E27FC236}">
                <a16:creationId xmlns:a16="http://schemas.microsoft.com/office/drawing/2014/main" id="{FF6CAC48-BE55-443E-869A-279F455A43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981075"/>
            <a:ext cx="8351837" cy="5272088"/>
          </a:xfrm>
          <a:prstGeom prst="rect">
            <a:avLst/>
          </a:prstGeom>
          <a:solidFill>
            <a:srgbClr val="CCFFCC">
              <a:alpha val="3882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o-RO" altLang="en-US" sz="2400" b="1"/>
              <a:t>Echipamentele aferente nivelului fizic:</a:t>
            </a:r>
          </a:p>
          <a:p>
            <a:pPr eaLnBrk="1" hangingPunct="1"/>
            <a:endParaRPr lang="ro-RO" altLang="en-US" b="1" i="1"/>
          </a:p>
          <a:p>
            <a:pPr eaLnBrk="1" hangingPunct="1">
              <a:lnSpc>
                <a:spcPct val="150000"/>
              </a:lnSpc>
            </a:pPr>
            <a:r>
              <a:rPr lang="ro-RO" altLang="en-US" b="1" i="1"/>
              <a:t>- plăcile de reţea, NIC- network inteface card</a:t>
            </a:r>
          </a:p>
          <a:p>
            <a:pPr eaLnBrk="1" hangingPunct="1">
              <a:lnSpc>
                <a:spcPct val="150000"/>
              </a:lnSpc>
            </a:pPr>
            <a:r>
              <a:rPr lang="ro-RO" altLang="en-US" b="1" i="1"/>
              <a:t>- HUB-urile pasive</a:t>
            </a:r>
          </a:p>
          <a:p>
            <a:pPr eaLnBrk="1" hangingPunct="1">
              <a:lnSpc>
                <a:spcPct val="150000"/>
              </a:lnSpc>
            </a:pPr>
            <a:r>
              <a:rPr lang="ro-RO" altLang="en-US" b="1" i="1"/>
              <a:t>- HUB-urile simple active, huburi inteligente</a:t>
            </a:r>
          </a:p>
          <a:p>
            <a:pPr eaLnBrk="1" hangingPunct="1">
              <a:lnSpc>
                <a:spcPct val="150000"/>
              </a:lnSpc>
            </a:pPr>
            <a:r>
              <a:rPr lang="ro-RO" altLang="en-US" b="1" i="1"/>
              <a:t>- terminaţiile de reţea</a:t>
            </a:r>
            <a:endParaRPr lang="pt-BR" altLang="en-US" b="1" i="1"/>
          </a:p>
          <a:p>
            <a:pPr eaLnBrk="1" hangingPunct="1">
              <a:lnSpc>
                <a:spcPct val="150000"/>
              </a:lnSpc>
            </a:pPr>
            <a:r>
              <a:rPr lang="pt-BR" altLang="en-US" b="1" i="1"/>
              <a:t>- dispozitivele de cuplare</a:t>
            </a:r>
          </a:p>
          <a:p>
            <a:pPr eaLnBrk="1" hangingPunct="1">
              <a:lnSpc>
                <a:spcPct val="150000"/>
              </a:lnSpc>
            </a:pPr>
            <a:r>
              <a:rPr lang="pt-BR" altLang="en-US" b="1" i="1"/>
              <a:t>- cablurile şi conectoarele</a:t>
            </a:r>
          </a:p>
          <a:p>
            <a:pPr eaLnBrk="1" hangingPunct="1">
              <a:lnSpc>
                <a:spcPct val="150000"/>
              </a:lnSpc>
            </a:pPr>
            <a:r>
              <a:rPr lang="pt-BR" altLang="en-US" b="1" i="1"/>
              <a:t>- repetoarele</a:t>
            </a:r>
          </a:p>
          <a:p>
            <a:pPr eaLnBrk="1" hangingPunct="1">
              <a:lnSpc>
                <a:spcPct val="150000"/>
              </a:lnSpc>
            </a:pPr>
            <a:r>
              <a:rPr lang="pt-BR" altLang="en-US" b="1" i="1"/>
              <a:t>- multiplexoarele</a:t>
            </a:r>
          </a:p>
          <a:p>
            <a:pPr eaLnBrk="1" hangingPunct="1">
              <a:lnSpc>
                <a:spcPct val="150000"/>
              </a:lnSpc>
              <a:buFontTx/>
              <a:buChar char="-"/>
            </a:pPr>
            <a:r>
              <a:rPr lang="pt-BR" altLang="en-US" b="1" i="1"/>
              <a:t>transmiţătoarele şi  receptoarele de semnale electrice (transceiverele)</a:t>
            </a:r>
            <a:endParaRPr lang="ro-RO" altLang="en-US" b="1" i="1"/>
          </a:p>
          <a:p>
            <a:pPr eaLnBrk="1" hangingPunct="1">
              <a:lnSpc>
                <a:spcPct val="150000"/>
              </a:lnSpc>
              <a:buFontTx/>
              <a:buChar char="-"/>
            </a:pPr>
            <a:r>
              <a:rPr lang="ro-RO" altLang="en-US" b="1" i="1"/>
              <a:t>modemurile</a:t>
            </a:r>
            <a:endParaRPr lang="ro-RO" altLang="en-US"/>
          </a:p>
          <a:p>
            <a:pPr eaLnBrk="1" hangingPunct="1">
              <a:spcBef>
                <a:spcPct val="50000"/>
              </a:spcBef>
            </a:pPr>
            <a:endParaRPr lang="en-US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993AD389-8163-42D3-8F40-F49658D301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8229600" cy="647700"/>
          </a:xfrm>
          <a:solidFill>
            <a:srgbClr val="FFCC00">
              <a:alpha val="34901"/>
            </a:srgbClr>
          </a:solidFill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ro-RO" altLang="en-US" sz="2400" b="1"/>
              <a:t>Transmiterea informaţiei</a:t>
            </a:r>
            <a:r>
              <a:rPr lang="en-US" altLang="en-US" sz="4000"/>
              <a:t> </a:t>
            </a:r>
          </a:p>
        </p:txBody>
      </p:sp>
      <p:sp>
        <p:nvSpPr>
          <p:cNvPr id="20483" name="Text Box 3">
            <a:extLst>
              <a:ext uri="{FF2B5EF4-FFF2-40B4-BE49-F238E27FC236}">
                <a16:creationId xmlns:a16="http://schemas.microsoft.com/office/drawing/2014/main" id="{50A32ACA-EDC7-4A0A-9E75-96AE9724D8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981075"/>
            <a:ext cx="8353425" cy="2443163"/>
          </a:xfrm>
          <a:prstGeom prst="rect">
            <a:avLst/>
          </a:prstGeom>
          <a:solidFill>
            <a:srgbClr val="CCFFCC">
              <a:alpha val="3882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o-RO" altLang="en-US" b="1"/>
              <a:t>Tehnici cu spectru împrăştiat (SS)</a:t>
            </a:r>
          </a:p>
          <a:p>
            <a:pPr eaLnBrk="1" hangingPunct="1"/>
            <a:endParaRPr lang="ro-RO" altLang="en-US" sz="1600"/>
          </a:p>
          <a:p>
            <a:pPr eaLnBrk="1" hangingPunct="1"/>
            <a:r>
              <a:rPr lang="ro-RO" altLang="en-US" sz="1600"/>
              <a:t>Sisteme de bandă largă</a:t>
            </a:r>
          </a:p>
          <a:p>
            <a:pPr eaLnBrk="1" hangingPunct="1"/>
            <a:r>
              <a:rPr lang="ro-RO" altLang="en-US" sz="1600"/>
              <a:t>Împrăştie semnalul informaţional într-o bandă largă după o regulă pseudoaleatoare</a:t>
            </a:r>
          </a:p>
          <a:p>
            <a:pPr eaLnBrk="1" hangingPunct="1"/>
            <a:r>
              <a:rPr lang="ro-RO" altLang="en-US" sz="1600"/>
              <a:t>Asigură şi o securizare a transmisiei</a:t>
            </a:r>
          </a:p>
          <a:p>
            <a:pPr eaLnBrk="1" hangingPunct="1"/>
            <a:r>
              <a:rPr lang="ro-RO" altLang="en-US"/>
              <a:t>    </a:t>
            </a:r>
          </a:p>
          <a:p>
            <a:pPr eaLnBrk="1" hangingPunct="1"/>
            <a:r>
              <a:rPr lang="ro-RO" altLang="en-US"/>
              <a:t> Mai multe tehnici:</a:t>
            </a:r>
          </a:p>
          <a:p>
            <a:pPr eaLnBrk="1" hangingPunct="1">
              <a:buFontTx/>
              <a:buChar char="•"/>
            </a:pPr>
            <a:r>
              <a:rPr lang="ro-RO" altLang="en-US" b="1" i="1"/>
              <a:t>Salt de frecvenţă</a:t>
            </a:r>
          </a:p>
          <a:p>
            <a:pPr eaLnBrk="1" hangingPunct="1">
              <a:buFontTx/>
              <a:buChar char="•"/>
            </a:pPr>
            <a:r>
              <a:rPr lang="ro-RO" altLang="en-US" b="1" i="1"/>
              <a:t>Secvenţă directă</a:t>
            </a:r>
          </a:p>
        </p:txBody>
      </p:sp>
      <p:sp>
        <p:nvSpPr>
          <p:cNvPr id="20484" name="Rectangle 4">
            <a:extLst>
              <a:ext uri="{FF2B5EF4-FFF2-40B4-BE49-F238E27FC236}">
                <a16:creationId xmlns:a16="http://schemas.microsoft.com/office/drawing/2014/main" id="{CE67D209-D30D-4D69-8131-7861B51ACB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485" name="Rectangle 5">
            <a:extLst>
              <a:ext uri="{FF2B5EF4-FFF2-40B4-BE49-F238E27FC236}">
                <a16:creationId xmlns:a16="http://schemas.microsoft.com/office/drawing/2014/main" id="{380D0C68-42C4-4FFF-8612-DC714C5CC6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891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486" name="Rectangle 6">
            <a:extLst>
              <a:ext uri="{FF2B5EF4-FFF2-40B4-BE49-F238E27FC236}">
                <a16:creationId xmlns:a16="http://schemas.microsoft.com/office/drawing/2014/main" id="{CDA0CC3D-F213-4034-B46B-5347F4A30A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20487" name="Picture 8">
            <a:extLst>
              <a:ext uri="{FF2B5EF4-FFF2-40B4-BE49-F238E27FC236}">
                <a16:creationId xmlns:a16="http://schemas.microsoft.com/office/drawing/2014/main" id="{7F158BF3-7483-4945-BFE5-91AAD58667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3573463"/>
            <a:ext cx="7451725" cy="187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739D6E78-8DE5-4E45-9BB5-C40093452E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8229600" cy="647700"/>
          </a:xfrm>
          <a:solidFill>
            <a:srgbClr val="FFCC00">
              <a:alpha val="34901"/>
            </a:srgbClr>
          </a:solidFill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ro-RO" altLang="en-US" sz="2400" b="1"/>
              <a:t>Transmiterea informaţiei</a:t>
            </a:r>
            <a:r>
              <a:rPr lang="en-US" altLang="en-US" sz="4000"/>
              <a:t> </a:t>
            </a:r>
          </a:p>
        </p:txBody>
      </p:sp>
      <p:sp>
        <p:nvSpPr>
          <p:cNvPr id="21507" name="Text Box 3">
            <a:extLst>
              <a:ext uri="{FF2B5EF4-FFF2-40B4-BE49-F238E27FC236}">
                <a16:creationId xmlns:a16="http://schemas.microsoft.com/office/drawing/2014/main" id="{ED321C3D-5ADC-4667-A724-AEFD70BF70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981075"/>
            <a:ext cx="5832475" cy="366713"/>
          </a:xfrm>
          <a:prstGeom prst="rect">
            <a:avLst/>
          </a:prstGeom>
          <a:solidFill>
            <a:srgbClr val="CCFFCC">
              <a:alpha val="3882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o-RO" altLang="en-US"/>
              <a:t>Spectru împrăştiat cu salt de frecvenţă (SSFH)</a:t>
            </a:r>
          </a:p>
        </p:txBody>
      </p:sp>
      <p:sp>
        <p:nvSpPr>
          <p:cNvPr id="21508" name="Rectangle 4">
            <a:extLst>
              <a:ext uri="{FF2B5EF4-FFF2-40B4-BE49-F238E27FC236}">
                <a16:creationId xmlns:a16="http://schemas.microsoft.com/office/drawing/2014/main" id="{8C0BD19E-516E-4204-916C-DE0DE3C81F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509" name="Rectangle 5">
            <a:extLst>
              <a:ext uri="{FF2B5EF4-FFF2-40B4-BE49-F238E27FC236}">
                <a16:creationId xmlns:a16="http://schemas.microsoft.com/office/drawing/2014/main" id="{4DADF0BB-3E43-4B39-A80D-304BEBA809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891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510" name="Rectangle 6">
            <a:extLst>
              <a:ext uri="{FF2B5EF4-FFF2-40B4-BE49-F238E27FC236}">
                <a16:creationId xmlns:a16="http://schemas.microsoft.com/office/drawing/2014/main" id="{7926144C-B583-4F3C-B3EC-5EDA4D272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21511" name="Picture 9">
            <a:extLst>
              <a:ext uri="{FF2B5EF4-FFF2-40B4-BE49-F238E27FC236}">
                <a16:creationId xmlns:a16="http://schemas.microsoft.com/office/drawing/2014/main" id="{573A2DF2-4EF0-4BBD-9163-2E124ADC45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1484313"/>
            <a:ext cx="5391150" cy="4935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699913DF-9BA8-4822-A64A-14E06BA67B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8229600" cy="647700"/>
          </a:xfrm>
          <a:solidFill>
            <a:srgbClr val="FFCC00">
              <a:alpha val="34901"/>
            </a:srgbClr>
          </a:solidFill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ro-RO" altLang="en-US" sz="2400" b="1"/>
              <a:t>Transmiterea informaţiei</a:t>
            </a:r>
            <a:r>
              <a:rPr lang="en-US" altLang="en-US" sz="4000"/>
              <a:t> </a:t>
            </a:r>
          </a:p>
        </p:txBody>
      </p:sp>
      <p:sp>
        <p:nvSpPr>
          <p:cNvPr id="22531" name="Text Box 3">
            <a:extLst>
              <a:ext uri="{FF2B5EF4-FFF2-40B4-BE49-F238E27FC236}">
                <a16:creationId xmlns:a16="http://schemas.microsoft.com/office/drawing/2014/main" id="{06D6586F-DD99-45DD-8667-CB7E1B4E45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981075"/>
            <a:ext cx="5832475" cy="366713"/>
          </a:xfrm>
          <a:prstGeom prst="rect">
            <a:avLst/>
          </a:prstGeom>
          <a:solidFill>
            <a:srgbClr val="CCFFCC">
              <a:alpha val="3882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o-RO" altLang="en-US"/>
              <a:t>Spectru împrăştiat cu salt de frecvenţă (SSFH)</a:t>
            </a:r>
          </a:p>
        </p:txBody>
      </p:sp>
      <p:sp>
        <p:nvSpPr>
          <p:cNvPr id="22532" name="Rectangle 4">
            <a:extLst>
              <a:ext uri="{FF2B5EF4-FFF2-40B4-BE49-F238E27FC236}">
                <a16:creationId xmlns:a16="http://schemas.microsoft.com/office/drawing/2014/main" id="{B44F1743-B17B-4731-8635-A88BA1FF7E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2533" name="Rectangle 5">
            <a:extLst>
              <a:ext uri="{FF2B5EF4-FFF2-40B4-BE49-F238E27FC236}">
                <a16:creationId xmlns:a16="http://schemas.microsoft.com/office/drawing/2014/main" id="{356351ED-48C8-43DD-BD40-239514AB6E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891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2534" name="Rectangle 6">
            <a:extLst>
              <a:ext uri="{FF2B5EF4-FFF2-40B4-BE49-F238E27FC236}">
                <a16:creationId xmlns:a16="http://schemas.microsoft.com/office/drawing/2014/main" id="{BCD225B2-E6C0-4F50-AFAD-641C7DD707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22535" name="Picture 8">
            <a:extLst>
              <a:ext uri="{FF2B5EF4-FFF2-40B4-BE49-F238E27FC236}">
                <a16:creationId xmlns:a16="http://schemas.microsoft.com/office/drawing/2014/main" id="{38612D65-8AD9-4B05-B1A6-ABAC01B7A7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628775"/>
            <a:ext cx="7705725" cy="446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5FCBA824-2D72-4868-B9F6-009D99F70F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8135937" cy="647700"/>
          </a:xfrm>
          <a:solidFill>
            <a:srgbClr val="FFCC00">
              <a:alpha val="34901"/>
            </a:srgbClr>
          </a:solidFill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ro-RO" altLang="en-US" sz="2000" b="1"/>
              <a:t>Protocoale de nivel fizic în reţele de calculatoare</a:t>
            </a:r>
            <a:r>
              <a:rPr lang="en-US" altLang="en-US"/>
              <a:t> </a:t>
            </a:r>
          </a:p>
        </p:txBody>
      </p:sp>
      <p:sp>
        <p:nvSpPr>
          <p:cNvPr id="23555" name="Text Box 3">
            <a:extLst>
              <a:ext uri="{FF2B5EF4-FFF2-40B4-BE49-F238E27FC236}">
                <a16:creationId xmlns:a16="http://schemas.microsoft.com/office/drawing/2014/main" id="{74914CD6-1B8E-43BB-8280-1C57E464AC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981075"/>
            <a:ext cx="8353425" cy="5310188"/>
          </a:xfrm>
          <a:prstGeom prst="rect">
            <a:avLst/>
          </a:prstGeom>
          <a:solidFill>
            <a:srgbClr val="CCFFCC">
              <a:alpha val="3882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o-RO" altLang="en-US" b="1"/>
              <a:t> Reţeaua Ethernet</a:t>
            </a:r>
            <a:endParaRPr lang="en-US" altLang="en-US" b="1"/>
          </a:p>
          <a:p>
            <a:pPr eaLnBrk="1" hangingPunct="1"/>
            <a:endParaRPr lang="ro-RO" altLang="en-US"/>
          </a:p>
          <a:p>
            <a:pPr eaLnBrk="1" hangingPunct="1"/>
            <a:r>
              <a:rPr lang="ro-RO" altLang="en-US"/>
              <a:t>Standardul IEEE 802.3, recunoscut şi ISO 8802.3, cuprinde </a:t>
            </a:r>
            <a:endParaRPr lang="en-US" altLang="en-US"/>
          </a:p>
          <a:p>
            <a:pPr eaLnBrk="1" hangingPunct="1"/>
            <a:r>
              <a:rPr lang="it-IT" altLang="en-US"/>
              <a:t> - un </a:t>
            </a:r>
            <a:r>
              <a:rPr lang="it-IT" altLang="en-US" b="1"/>
              <a:t>protocol pentru nivelul fizic</a:t>
            </a:r>
            <a:r>
              <a:rPr lang="it-IT" altLang="en-US"/>
              <a:t> (un evantai de protocoale);</a:t>
            </a:r>
          </a:p>
          <a:p>
            <a:pPr eaLnBrk="1" hangingPunct="1"/>
            <a:r>
              <a:rPr lang="it-IT" altLang="en-US"/>
              <a:t> - un </a:t>
            </a:r>
            <a:r>
              <a:rPr lang="it-IT" altLang="en-US" b="1"/>
              <a:t>protocol pentru subnivelul MAC</a:t>
            </a:r>
            <a:r>
              <a:rPr lang="en-US" altLang="en-US"/>
              <a:t> 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ro-RO" altLang="en-US"/>
          </a:p>
        </p:txBody>
      </p:sp>
      <p:sp>
        <p:nvSpPr>
          <p:cNvPr id="23556" name="Rectangle 4">
            <a:extLst>
              <a:ext uri="{FF2B5EF4-FFF2-40B4-BE49-F238E27FC236}">
                <a16:creationId xmlns:a16="http://schemas.microsoft.com/office/drawing/2014/main" id="{C1EB5798-0763-4D24-82CA-C1CE2B8C49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57" name="Rectangle 5">
            <a:extLst>
              <a:ext uri="{FF2B5EF4-FFF2-40B4-BE49-F238E27FC236}">
                <a16:creationId xmlns:a16="http://schemas.microsoft.com/office/drawing/2014/main" id="{F4B8022A-D722-453A-B801-AF460FE04F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58" name="Rectangle 6">
            <a:extLst>
              <a:ext uri="{FF2B5EF4-FFF2-40B4-BE49-F238E27FC236}">
                <a16:creationId xmlns:a16="http://schemas.microsoft.com/office/drawing/2014/main" id="{8DACA8F1-706A-455D-8A76-5F64B8E4BB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23559" name="Picture 8" descr="~AUT0003">
            <a:extLst>
              <a:ext uri="{FF2B5EF4-FFF2-40B4-BE49-F238E27FC236}">
                <a16:creationId xmlns:a16="http://schemas.microsoft.com/office/drawing/2014/main" id="{0E34D5D1-AC65-4FD0-806F-22266F3C29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2581275"/>
            <a:ext cx="6481762" cy="360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5AD69D11-7FF5-416C-AE7F-D4267B92E3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8135937" cy="647700"/>
          </a:xfrm>
          <a:solidFill>
            <a:srgbClr val="FFCC00">
              <a:alpha val="34901"/>
            </a:srgbClr>
          </a:solidFill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ro-RO" altLang="en-US" sz="2000" b="1"/>
              <a:t>Protocoale de nivel fizic în reţele de calculatoare</a:t>
            </a:r>
            <a:r>
              <a:rPr lang="en-US" altLang="en-US"/>
              <a:t> </a:t>
            </a:r>
          </a:p>
        </p:txBody>
      </p:sp>
      <p:sp>
        <p:nvSpPr>
          <p:cNvPr id="24579" name="Text Box 3">
            <a:extLst>
              <a:ext uri="{FF2B5EF4-FFF2-40B4-BE49-F238E27FC236}">
                <a16:creationId xmlns:a16="http://schemas.microsoft.com/office/drawing/2014/main" id="{FDBFC685-C136-4101-8484-38EBCFF489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981075"/>
            <a:ext cx="8353425" cy="5310188"/>
          </a:xfrm>
          <a:prstGeom prst="rect">
            <a:avLst/>
          </a:prstGeom>
          <a:solidFill>
            <a:srgbClr val="CCFFCC">
              <a:alpha val="3882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o-RO" altLang="en-US" b="1"/>
              <a:t> Standardul 10BaseT </a:t>
            </a:r>
            <a:endParaRPr lang="ro-RO" altLang="en-US"/>
          </a:p>
          <a:p>
            <a:pPr eaLnBrk="1" hangingPunct="1">
              <a:buFontTx/>
              <a:buChar char="•"/>
            </a:pPr>
            <a:r>
              <a:rPr lang="ro-RO" altLang="en-US"/>
              <a:t>Topologie stea bazată pe hub</a:t>
            </a:r>
          </a:p>
          <a:p>
            <a:pPr eaLnBrk="1" hangingPunct="1">
              <a:buFontTx/>
              <a:buChar char="•"/>
            </a:pPr>
            <a:r>
              <a:rPr lang="ro-RO" altLang="en-US"/>
              <a:t>Standardul specifică: - caracteristicile unităţii de ataşare la mediu </a:t>
            </a:r>
          </a:p>
          <a:p>
            <a:pPr eaLnBrk="1" hangingPunct="1"/>
            <a:r>
              <a:rPr lang="ro-RO" altLang="en-US"/>
              <a:t>                                        - caracteristicile mediului de transmisie, cablu UTP cat5</a:t>
            </a:r>
          </a:p>
          <a:p>
            <a:pPr eaLnBrk="1" hangingPunct="1"/>
            <a:r>
              <a:rPr lang="ro-RO" altLang="en-US"/>
              <a:t>                                        - viteza 10Mbps</a:t>
            </a:r>
          </a:p>
          <a:p>
            <a:pPr eaLnBrk="1" hangingPunct="1"/>
            <a:r>
              <a:rPr lang="ro-RO" altLang="en-US"/>
              <a:t>                                        - nivel MAC  802.3 (CSMA-CD)</a:t>
            </a:r>
          </a:p>
          <a:p>
            <a:pPr eaLnBrk="1" hangingPunct="1"/>
            <a:r>
              <a:rPr lang="ro-RO" altLang="en-US"/>
              <a:t>			           - date codificate Manchester</a:t>
            </a:r>
            <a:r>
              <a:rPr lang="en-US" altLang="en-US"/>
              <a:t> </a:t>
            </a:r>
            <a:endParaRPr lang="ro-RO" altLang="en-US"/>
          </a:p>
          <a:p>
            <a:pPr eaLnBrk="1" hangingPunct="1"/>
            <a:r>
              <a:rPr lang="ro-RO" altLang="en-US"/>
              <a:t>		           - impedanţa 100 </a:t>
            </a:r>
            <a:r>
              <a:rPr lang="ro-RO" altLang="en-US" u="sng"/>
              <a:t>+</a:t>
            </a:r>
            <a:r>
              <a:rPr lang="ro-RO" altLang="en-US"/>
              <a:t> 15 ohmi, până la 16MHz;</a:t>
            </a:r>
          </a:p>
          <a:p>
            <a:pPr eaLnBrk="1" hangingPunct="1"/>
            <a:r>
              <a:rPr lang="ro-RO" altLang="en-US"/>
              <a:t>		           - lungimea de maxim 100m (165m)</a:t>
            </a:r>
            <a:endParaRPr lang="pt-BR" altLang="en-US"/>
          </a:p>
          <a:p>
            <a:pPr eaLnBrk="1" hangingPunct="1"/>
            <a:r>
              <a:rPr lang="ro-RO" altLang="en-US"/>
              <a:t>		           </a:t>
            </a:r>
            <a:r>
              <a:rPr lang="pt-BR" altLang="en-US"/>
              <a:t>-</a:t>
            </a:r>
            <a:r>
              <a:rPr lang="ro-RO" altLang="en-US"/>
              <a:t> </a:t>
            </a:r>
            <a:r>
              <a:rPr lang="pt-BR" altLang="en-US"/>
              <a:t>viteza de propagare 0,585c (c</a:t>
            </a:r>
            <a:r>
              <a:rPr lang="ro-RO" altLang="en-US"/>
              <a:t>,</a:t>
            </a:r>
            <a:r>
              <a:rPr lang="pt-BR" altLang="en-US"/>
              <a:t> viteza luminii);</a:t>
            </a:r>
          </a:p>
          <a:p>
            <a:pPr eaLnBrk="1" hangingPunct="1"/>
            <a:r>
              <a:rPr lang="ro-RO" altLang="en-US"/>
              <a:t>		           </a:t>
            </a:r>
            <a:r>
              <a:rPr lang="pt-BR" altLang="en-US"/>
              <a:t>-</a:t>
            </a:r>
            <a:r>
              <a:rPr lang="ro-RO" altLang="en-US"/>
              <a:t> </a:t>
            </a:r>
            <a:r>
              <a:rPr lang="pt-BR" altLang="en-US"/>
              <a:t>atenuarea este de maxim 11,5dB.</a:t>
            </a:r>
            <a:endParaRPr lang="ro-RO" altLang="en-US"/>
          </a:p>
          <a:p>
            <a:pPr eaLnBrk="1" hangingPunct="1"/>
            <a:r>
              <a:rPr lang="ro-RO" altLang="en-US"/>
              <a:t>Principalele funcţii ale unui transceiver 100BaseT:</a:t>
            </a:r>
          </a:p>
          <a:p>
            <a:pPr eaLnBrk="1" hangingPunct="1"/>
            <a:r>
              <a:rPr lang="ro-RO" altLang="en-US"/>
              <a:t> - </a:t>
            </a:r>
            <a:r>
              <a:rPr lang="ro-RO" altLang="en-US" b="1"/>
              <a:t>transmisia</a:t>
            </a:r>
            <a:r>
              <a:rPr lang="en-US" altLang="en-US" b="1"/>
              <a:t>/</a:t>
            </a:r>
            <a:r>
              <a:rPr lang="ro-RO" altLang="en-US" b="1"/>
              <a:t>recepţia</a:t>
            </a:r>
            <a:r>
              <a:rPr lang="ro-RO" altLang="en-US"/>
              <a:t> datelor primite de la interfaţa 802.3, </a:t>
            </a:r>
          </a:p>
          <a:p>
            <a:pPr eaLnBrk="1" hangingPunct="1"/>
            <a:r>
              <a:rPr lang="ro-RO" altLang="en-US"/>
              <a:t> - </a:t>
            </a:r>
            <a:r>
              <a:rPr lang="pt-BR" altLang="en-US" b="1"/>
              <a:t>detectarea semnalului de coliziune</a:t>
            </a:r>
            <a:r>
              <a:rPr lang="pt-BR" altLang="en-US"/>
              <a:t> în mediu (pe liniile RD) </a:t>
            </a:r>
            <a:r>
              <a:rPr lang="ro-RO" altLang="en-US"/>
              <a:t>ş</a:t>
            </a:r>
            <a:r>
              <a:rPr lang="pt-BR" altLang="en-US"/>
              <a:t>i elaborarea semnalului corespunzator către interfaţă</a:t>
            </a:r>
            <a:r>
              <a:rPr lang="en-US" altLang="en-US"/>
              <a:t> </a:t>
            </a:r>
            <a:endParaRPr lang="ro-RO" altLang="en-US"/>
          </a:p>
          <a:p>
            <a:pPr eaLnBrk="1" hangingPunct="1"/>
            <a:r>
              <a:rPr lang="ro-RO" altLang="en-US"/>
              <a:t> - funcţia </a:t>
            </a:r>
            <a:r>
              <a:rPr lang="ro-RO" altLang="en-US" b="1"/>
              <a:t>de buclare</a:t>
            </a:r>
            <a:r>
              <a:rPr lang="ro-RO" altLang="en-US"/>
              <a:t> </a:t>
            </a:r>
            <a:r>
              <a:rPr lang="ro-RO" altLang="en-US" i="1"/>
              <a:t>(loop-back),</a:t>
            </a:r>
            <a:r>
              <a:rPr lang="ro-RO" altLang="en-US"/>
              <a:t> </a:t>
            </a:r>
            <a:endParaRPr lang="en-US" altLang="en-US"/>
          </a:p>
          <a:p>
            <a:pPr eaLnBrk="1" hangingPunct="1"/>
            <a:r>
              <a:rPr lang="ro-RO" altLang="en-US"/>
              <a:t>- funcţia de </a:t>
            </a:r>
            <a:r>
              <a:rPr lang="ro-RO" altLang="en-US" b="1"/>
              <a:t>test integritate a legăturilor</a:t>
            </a:r>
            <a:r>
              <a:rPr lang="ro-RO" altLang="en-US"/>
              <a:t>, bazată pe faptul ca dacă o perioadă de timp </a:t>
            </a:r>
            <a:r>
              <a:rPr lang="ro-RO" altLang="en-US" i="1"/>
              <a:t>(50-150ms) </a:t>
            </a:r>
            <a:r>
              <a:rPr lang="ro-RO" altLang="en-US"/>
              <a:t>nu se primeşte semnal de date sau semnal TP_IDL, se considera cădere de linie</a:t>
            </a:r>
            <a:r>
              <a:rPr lang="en-US" altLang="en-US"/>
              <a:t> </a:t>
            </a:r>
            <a:endParaRPr lang="ro-RO" altLang="en-US"/>
          </a:p>
        </p:txBody>
      </p:sp>
      <p:sp>
        <p:nvSpPr>
          <p:cNvPr id="24580" name="Rectangle 4">
            <a:extLst>
              <a:ext uri="{FF2B5EF4-FFF2-40B4-BE49-F238E27FC236}">
                <a16:creationId xmlns:a16="http://schemas.microsoft.com/office/drawing/2014/main" id="{47797C40-B62E-4982-9429-D3AAEB5963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81" name="Rectangle 5">
            <a:extLst>
              <a:ext uri="{FF2B5EF4-FFF2-40B4-BE49-F238E27FC236}">
                <a16:creationId xmlns:a16="http://schemas.microsoft.com/office/drawing/2014/main" id="{0399EBDD-5263-4680-A232-0D1B664FC6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82" name="Rectangle 6">
            <a:extLst>
              <a:ext uri="{FF2B5EF4-FFF2-40B4-BE49-F238E27FC236}">
                <a16:creationId xmlns:a16="http://schemas.microsoft.com/office/drawing/2014/main" id="{CEB1D76D-B2E7-4349-A2F4-DB463C100C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357C9735-EA69-4826-BC28-C8DAAA6B02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8135937" cy="647700"/>
          </a:xfrm>
          <a:solidFill>
            <a:srgbClr val="FFCC00">
              <a:alpha val="34901"/>
            </a:srgbClr>
          </a:solidFill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ro-RO" altLang="en-US" sz="2000" b="1"/>
              <a:t>Protocoale de nivel fizic în reţele de calculatoare</a:t>
            </a:r>
            <a:r>
              <a:rPr lang="en-US" altLang="en-US"/>
              <a:t> </a:t>
            </a:r>
          </a:p>
        </p:txBody>
      </p:sp>
      <p:sp>
        <p:nvSpPr>
          <p:cNvPr id="25603" name="Text Box 3">
            <a:extLst>
              <a:ext uri="{FF2B5EF4-FFF2-40B4-BE49-F238E27FC236}">
                <a16:creationId xmlns:a16="http://schemas.microsoft.com/office/drawing/2014/main" id="{EEED2239-DE3F-4AAB-9CCB-A7F066AAF9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981075"/>
            <a:ext cx="8353425" cy="3511550"/>
          </a:xfrm>
          <a:prstGeom prst="rect">
            <a:avLst/>
          </a:prstGeom>
          <a:solidFill>
            <a:srgbClr val="CCFFCC">
              <a:alpha val="3882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o-RO" altLang="en-US" b="1"/>
              <a:t>  Alte Standardul 10Base</a:t>
            </a:r>
            <a:endParaRPr lang="ro-RO" altLang="en-US"/>
          </a:p>
          <a:p>
            <a:pPr eaLnBrk="1" hangingPunct="1">
              <a:buFontTx/>
              <a:buChar char="•"/>
            </a:pPr>
            <a:r>
              <a:rPr lang="pt-BR" altLang="en-US" sz="1600" b="1"/>
              <a:t>Standardul pentru fibra optică 10BaseF</a:t>
            </a:r>
            <a:r>
              <a:rPr lang="ro-RO" altLang="en-US"/>
              <a:t>   </a:t>
            </a:r>
          </a:p>
          <a:p>
            <a:pPr eaLnBrk="1" hangingPunct="1"/>
            <a:r>
              <a:rPr lang="ro-RO" altLang="en-US"/>
              <a:t>	 </a:t>
            </a:r>
            <a:r>
              <a:rPr lang="pt-BR" altLang="en-US" sz="1600"/>
              <a:t>-10BaseFP, bazat pe steaua pasivă;</a:t>
            </a:r>
          </a:p>
          <a:p>
            <a:pPr eaLnBrk="1" hangingPunct="1"/>
            <a:r>
              <a:rPr lang="ro-RO" altLang="en-US" sz="1600"/>
              <a:t>	 </a:t>
            </a:r>
            <a:r>
              <a:rPr lang="pt-BR" altLang="en-US" sz="1600"/>
              <a:t>-10BaseFB, bazat pe transmisia sincronă pe fibra optică;</a:t>
            </a:r>
          </a:p>
          <a:p>
            <a:pPr eaLnBrk="1" hangingPunct="1"/>
            <a:r>
              <a:rPr lang="ro-RO" altLang="en-US" sz="1600"/>
              <a:t>	 </a:t>
            </a:r>
            <a:r>
              <a:rPr lang="pt-BR" altLang="en-US" sz="1600"/>
              <a:t>-10BaseFL, o îmbunataţire a standardului FOIRL.</a:t>
            </a:r>
            <a:endParaRPr lang="ro-RO" altLang="en-US" sz="1600"/>
          </a:p>
          <a:p>
            <a:pPr eaLnBrk="1" hangingPunct="1">
              <a:buFontTx/>
              <a:buChar char="•"/>
            </a:pPr>
            <a:r>
              <a:rPr lang="fr-FR" altLang="en-US" sz="1600" b="1"/>
              <a:t>Standardul 10BaseFB</a:t>
            </a:r>
            <a:r>
              <a:rPr lang="ro-RO" altLang="en-US" b="1"/>
              <a:t>   </a:t>
            </a:r>
            <a:r>
              <a:rPr lang="fr-FR" altLang="en-US" sz="1600" i="1"/>
              <a:t>folosir</a:t>
            </a:r>
            <a:r>
              <a:rPr lang="ro-RO" altLang="en-US" sz="1600" i="1"/>
              <a:t>ea</a:t>
            </a:r>
            <a:r>
              <a:rPr lang="fr-FR" altLang="en-US" sz="1600" i="1"/>
              <a:t> fibr</a:t>
            </a:r>
            <a:r>
              <a:rPr lang="ro-RO" altLang="en-US" sz="1600" i="1"/>
              <a:t>ei</a:t>
            </a:r>
            <a:r>
              <a:rPr lang="fr-FR" altLang="en-US" sz="1600" i="1"/>
              <a:t> optic</a:t>
            </a:r>
            <a:r>
              <a:rPr lang="ro-RO" altLang="en-US" sz="1600" i="1"/>
              <a:t>e</a:t>
            </a:r>
            <a:r>
              <a:rPr lang="fr-FR" altLang="en-US" sz="1600" i="1"/>
              <a:t> ca backbone între două repetoare</a:t>
            </a:r>
            <a:r>
              <a:rPr lang="en-US" altLang="en-US" sz="1600" i="1"/>
              <a:t> </a:t>
            </a:r>
            <a:endParaRPr lang="ro-RO" altLang="en-US" sz="1600" i="1"/>
          </a:p>
          <a:p>
            <a:pPr eaLnBrk="1" hangingPunct="1">
              <a:buFontTx/>
              <a:buChar char="•"/>
            </a:pPr>
            <a:r>
              <a:rPr lang="pt-BR" altLang="en-US" sz="1600" b="1"/>
              <a:t>Standardul 10BaseFL</a:t>
            </a:r>
            <a:r>
              <a:rPr lang="ro-RO" altLang="en-US" b="1"/>
              <a:t>  </a:t>
            </a:r>
            <a:r>
              <a:rPr lang="pt-BR" altLang="en-US" sz="1600" i="1"/>
              <a:t>folosir</a:t>
            </a:r>
            <a:r>
              <a:rPr lang="ro-RO" altLang="en-US" sz="1600" i="1"/>
              <a:t>ea FO</a:t>
            </a:r>
            <a:r>
              <a:rPr lang="pt-BR" altLang="en-US" sz="1600" i="1"/>
              <a:t> ca legatură (Link) între repetoare sau staţii ale unui LAN 802.3. </a:t>
            </a:r>
            <a:endParaRPr lang="ro-RO" altLang="en-US" sz="1600" i="1"/>
          </a:p>
          <a:p>
            <a:pPr eaLnBrk="1" hangingPunct="1"/>
            <a:r>
              <a:rPr lang="ro-RO" altLang="en-US" sz="1600" i="1"/>
              <a:t>	    - l</a:t>
            </a:r>
            <a:r>
              <a:rPr lang="pt-BR" altLang="en-US" sz="1600" i="1"/>
              <a:t>egăturile pot fi de tip </a:t>
            </a:r>
            <a:r>
              <a:rPr lang="pt-BR" altLang="en-US" sz="1600" b="1" i="1"/>
              <a:t>punct-la-punct</a:t>
            </a:r>
            <a:r>
              <a:rPr lang="pt-BR" altLang="en-US" sz="1600" i="1"/>
              <a:t> sau </a:t>
            </a:r>
            <a:r>
              <a:rPr lang="pt-BR" altLang="en-US" sz="1600" b="1" i="1"/>
              <a:t>stelare</a:t>
            </a:r>
            <a:r>
              <a:rPr lang="pt-BR" altLang="en-US" sz="1600" i="1"/>
              <a:t> </a:t>
            </a:r>
            <a:endParaRPr lang="ro-RO" altLang="en-US" sz="1600" i="1"/>
          </a:p>
          <a:p>
            <a:pPr lvl="1" eaLnBrk="1" hangingPunct="1"/>
            <a:r>
              <a:rPr lang="ro-RO" altLang="en-US" i="1"/>
              <a:t>  - </a:t>
            </a:r>
            <a:r>
              <a:rPr lang="pt-BR" altLang="en-US" i="1"/>
              <a:t>lungime de până la 2000m</a:t>
            </a:r>
            <a:endParaRPr lang="ro-RO" altLang="en-US" i="1"/>
          </a:p>
          <a:p>
            <a:pPr lvl="1" eaLnBrk="1" hangingPunct="1"/>
            <a:r>
              <a:rPr lang="ro-RO" altLang="en-US" i="1"/>
              <a:t>  - </a:t>
            </a:r>
            <a:r>
              <a:rPr lang="pt-BR" altLang="en-US" i="1"/>
              <a:t>aceleasi caracteristici optice precum MAU 10BaseFB</a:t>
            </a:r>
            <a:r>
              <a:rPr lang="en-US" altLang="en-US" i="1"/>
              <a:t> </a:t>
            </a:r>
            <a:endParaRPr lang="ro-RO" altLang="en-US" sz="1600" i="1"/>
          </a:p>
          <a:p>
            <a:pPr eaLnBrk="1" hangingPunct="1">
              <a:buFontTx/>
              <a:buChar char="•"/>
            </a:pPr>
            <a:endParaRPr lang="ro-RO" altLang="en-US" sz="1600" i="1"/>
          </a:p>
          <a:p>
            <a:pPr eaLnBrk="1" hangingPunct="1">
              <a:buFontTx/>
              <a:buChar char="•"/>
            </a:pPr>
            <a:endParaRPr lang="ro-RO" altLang="en-US" i="1"/>
          </a:p>
        </p:txBody>
      </p:sp>
      <p:sp>
        <p:nvSpPr>
          <p:cNvPr id="25604" name="Rectangle 4">
            <a:extLst>
              <a:ext uri="{FF2B5EF4-FFF2-40B4-BE49-F238E27FC236}">
                <a16:creationId xmlns:a16="http://schemas.microsoft.com/office/drawing/2014/main" id="{0C9B40B0-8B44-4F75-B468-8A8196F5B6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05" name="Rectangle 5">
            <a:extLst>
              <a:ext uri="{FF2B5EF4-FFF2-40B4-BE49-F238E27FC236}">
                <a16:creationId xmlns:a16="http://schemas.microsoft.com/office/drawing/2014/main" id="{5552FDD6-E37A-4C35-B6DE-F3BA313AD5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06" name="Rectangle 6">
            <a:extLst>
              <a:ext uri="{FF2B5EF4-FFF2-40B4-BE49-F238E27FC236}">
                <a16:creationId xmlns:a16="http://schemas.microsoft.com/office/drawing/2014/main" id="{2D06F4E2-B08D-4089-ABFE-6773BE4F4E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BFEEFD2B-CB6D-4B30-9170-A810D1A9A1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8135937" cy="647700"/>
          </a:xfrm>
          <a:solidFill>
            <a:srgbClr val="FFCC00">
              <a:alpha val="34901"/>
            </a:srgbClr>
          </a:solidFill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ro-RO" altLang="en-US" sz="2000" b="1"/>
              <a:t>Protocoale de nivel fizic în reţele de calculatoare</a:t>
            </a:r>
            <a:r>
              <a:rPr lang="en-US" altLang="en-US"/>
              <a:t> </a:t>
            </a:r>
          </a:p>
        </p:txBody>
      </p:sp>
      <p:sp>
        <p:nvSpPr>
          <p:cNvPr id="26627" name="Text Box 3">
            <a:extLst>
              <a:ext uri="{FF2B5EF4-FFF2-40B4-BE49-F238E27FC236}">
                <a16:creationId xmlns:a16="http://schemas.microsoft.com/office/drawing/2014/main" id="{091FAA86-1E73-4DE0-BD1B-82378AE230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981075"/>
            <a:ext cx="8353425" cy="3662363"/>
          </a:xfrm>
          <a:prstGeom prst="rect">
            <a:avLst/>
          </a:prstGeom>
          <a:solidFill>
            <a:srgbClr val="CCFFCC">
              <a:alpha val="3882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o-RO" altLang="en-US" b="1"/>
              <a:t>  </a:t>
            </a:r>
            <a:r>
              <a:rPr lang="ro-RO" altLang="en-US"/>
              <a:t> </a:t>
            </a:r>
            <a:r>
              <a:rPr lang="ro-RO" altLang="en-US" b="1"/>
              <a:t>Reţeaua Fast Ethernet (100BaseX)</a:t>
            </a:r>
          </a:p>
          <a:p>
            <a:pPr eaLnBrk="1" hangingPunct="1"/>
            <a:endParaRPr lang="ro-RO" altLang="en-US" b="1"/>
          </a:p>
          <a:p>
            <a:pPr eaLnBrk="1" hangingPunct="1">
              <a:buFontTx/>
              <a:buChar char="•"/>
            </a:pPr>
            <a:r>
              <a:rPr lang="ro-RO" altLang="en-US"/>
              <a:t>trei implementări fizice diferite</a:t>
            </a:r>
            <a:r>
              <a:rPr lang="en-US" altLang="en-US"/>
              <a:t> </a:t>
            </a:r>
            <a:endParaRPr lang="ro-RO" altLang="en-US"/>
          </a:p>
          <a:p>
            <a:pPr eaLnBrk="1" hangingPunct="1">
              <a:buFontTx/>
              <a:buChar char="•"/>
            </a:pPr>
            <a:r>
              <a:rPr lang="ro-RO" altLang="en-US" b="1" i="1"/>
              <a:t>100BaseTX</a:t>
            </a:r>
            <a:r>
              <a:rPr lang="ro-RO" altLang="en-US"/>
              <a:t>     UTP cat 5, full duplex la 100Mbps, codarea 4B/5B. </a:t>
            </a:r>
          </a:p>
          <a:p>
            <a:pPr eaLnBrk="1" hangingPunct="1">
              <a:buFontTx/>
              <a:buChar char="•"/>
            </a:pPr>
            <a:r>
              <a:rPr lang="ro-RO" altLang="en-US" b="1" i="1"/>
              <a:t>100BaseFX</a:t>
            </a:r>
            <a:r>
              <a:rPr lang="en-US" altLang="en-US"/>
              <a:t> </a:t>
            </a:r>
            <a:r>
              <a:rPr lang="ro-RO" altLang="en-US"/>
              <a:t>  FO multimodală, dezvoltă 10BaseFL, legături punct-la-punct, pe o lungime de până la 2km</a:t>
            </a:r>
            <a:r>
              <a:rPr lang="en-US" altLang="en-US"/>
              <a:t>  </a:t>
            </a:r>
            <a:endParaRPr lang="ro-RO" altLang="en-US" sz="1600" i="1"/>
          </a:p>
          <a:p>
            <a:pPr eaLnBrk="1" hangingPunct="1">
              <a:buFontTx/>
              <a:buChar char="•"/>
            </a:pPr>
            <a:r>
              <a:rPr lang="ro-RO" altLang="en-US" b="1" i="1"/>
              <a:t>100BaseT4</a:t>
            </a:r>
            <a:r>
              <a:rPr lang="ro-RO" altLang="en-US"/>
              <a:t>   UTP cat3, codare 8B/6T, folosind semnale ternare. Foloseşte trei perechi de fire ptr transmisie şi semnale ternare, codifica 4 biţi în</a:t>
            </a:r>
            <a:r>
              <a:rPr lang="en-US" altLang="en-US"/>
              <a:t> </a:t>
            </a:r>
            <a:r>
              <a:rPr lang="ro-RO" altLang="en-US"/>
              <a:t>cursul unei perioade de ceas , rata de modulaţie 25Mbps</a:t>
            </a:r>
          </a:p>
          <a:p>
            <a:pPr eaLnBrk="1" hangingPunct="1">
              <a:buFontTx/>
              <a:buChar char="•"/>
            </a:pPr>
            <a:endParaRPr lang="ro-RO" altLang="en-US"/>
          </a:p>
          <a:p>
            <a:pPr eaLnBrk="1" hangingPunct="1">
              <a:buFontTx/>
              <a:buChar char="•"/>
            </a:pPr>
            <a:r>
              <a:rPr lang="it-IT" altLang="en-US" b="1"/>
              <a:t>Reţeaua Gigabit Ethernet</a:t>
            </a:r>
            <a:r>
              <a:rPr lang="it-IT" altLang="en-US"/>
              <a:t> </a:t>
            </a:r>
            <a:r>
              <a:rPr lang="ro-RO" altLang="en-US"/>
              <a:t>(</a:t>
            </a:r>
            <a:r>
              <a:rPr lang="it-IT" altLang="en-US"/>
              <a:t>1000BaseT</a:t>
            </a:r>
            <a:r>
              <a:rPr lang="ro-RO" altLang="en-US"/>
              <a:t> (UTP cat5,6,7) şi </a:t>
            </a:r>
            <a:r>
              <a:rPr lang="it-IT" altLang="en-US"/>
              <a:t>1000BaseLX</a:t>
            </a:r>
            <a:r>
              <a:rPr lang="en-US" altLang="en-US"/>
              <a:t> </a:t>
            </a:r>
            <a:r>
              <a:rPr lang="ro-RO" altLang="en-US"/>
              <a:t>(</a:t>
            </a:r>
            <a:r>
              <a:rPr lang="en-US" altLang="en-US"/>
              <a:t>FO </a:t>
            </a:r>
            <a:r>
              <a:rPr lang="ro-RO" altLang="en-US"/>
              <a:t>)</a:t>
            </a:r>
          </a:p>
          <a:p>
            <a:pPr eaLnBrk="1" hangingPunct="1">
              <a:buFontTx/>
              <a:buChar char="•"/>
            </a:pPr>
            <a:endParaRPr lang="ro-RO" altLang="en-US"/>
          </a:p>
          <a:p>
            <a:pPr eaLnBrk="1" hangingPunct="1">
              <a:buFontTx/>
              <a:buChar char="•"/>
            </a:pPr>
            <a:r>
              <a:rPr lang="ro-RO" altLang="en-US"/>
              <a:t> </a:t>
            </a:r>
          </a:p>
        </p:txBody>
      </p:sp>
      <p:sp>
        <p:nvSpPr>
          <p:cNvPr id="26628" name="Rectangle 4">
            <a:extLst>
              <a:ext uri="{FF2B5EF4-FFF2-40B4-BE49-F238E27FC236}">
                <a16:creationId xmlns:a16="http://schemas.microsoft.com/office/drawing/2014/main" id="{6294B019-F992-4C0A-AB3C-BBAE5180F3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29" name="Rectangle 5">
            <a:extLst>
              <a:ext uri="{FF2B5EF4-FFF2-40B4-BE49-F238E27FC236}">
                <a16:creationId xmlns:a16="http://schemas.microsoft.com/office/drawing/2014/main" id="{FCA6AC32-5221-42EE-AAB4-D983DDC9F5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30" name="Rectangle 6">
            <a:extLst>
              <a:ext uri="{FF2B5EF4-FFF2-40B4-BE49-F238E27FC236}">
                <a16:creationId xmlns:a16="http://schemas.microsoft.com/office/drawing/2014/main" id="{C0C84FC0-A51A-4D8A-B8B7-4E3D4AD189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66E9EE0C-EF33-400B-962B-F64D240384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8135937" cy="647700"/>
          </a:xfrm>
          <a:solidFill>
            <a:srgbClr val="FFCC00">
              <a:alpha val="34901"/>
            </a:srgbClr>
          </a:solidFill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ro-RO" altLang="en-US" sz="2000" b="1"/>
              <a:t>Protocoale de nivel fizic în reţele de calculatoare</a:t>
            </a:r>
            <a:r>
              <a:rPr lang="en-US" altLang="en-US"/>
              <a:t> </a:t>
            </a:r>
          </a:p>
        </p:txBody>
      </p:sp>
      <p:sp>
        <p:nvSpPr>
          <p:cNvPr id="27651" name="Text Box 3">
            <a:extLst>
              <a:ext uri="{FF2B5EF4-FFF2-40B4-BE49-F238E27FC236}">
                <a16:creationId xmlns:a16="http://schemas.microsoft.com/office/drawing/2014/main" id="{DA8F5C57-ED6C-487B-983E-08C0ADE1AD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981075"/>
            <a:ext cx="8353425" cy="6381750"/>
          </a:xfrm>
          <a:prstGeom prst="rect">
            <a:avLst/>
          </a:prstGeom>
          <a:solidFill>
            <a:srgbClr val="CCFFCC">
              <a:alpha val="3882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o-RO" altLang="en-US" b="1"/>
              <a:t>  </a:t>
            </a:r>
            <a:r>
              <a:rPr lang="ro-RO" altLang="en-US"/>
              <a:t> </a:t>
            </a:r>
            <a:r>
              <a:rPr lang="it-IT" altLang="en-US" b="1"/>
              <a:t>Reţele locale fără fir – WLAN  </a:t>
            </a:r>
            <a:r>
              <a:rPr lang="ro-RO" altLang="en-US" b="1"/>
              <a:t>(</a:t>
            </a:r>
            <a:r>
              <a:rPr lang="it-IT" altLang="en-US" b="1"/>
              <a:t>802.11</a:t>
            </a:r>
            <a:r>
              <a:rPr lang="ro-RO" altLang="en-US" b="1"/>
              <a:t>)</a:t>
            </a:r>
            <a:r>
              <a:rPr lang="en-US" altLang="en-US"/>
              <a:t> </a:t>
            </a:r>
            <a:endParaRPr lang="it-IT" altLang="en-US" b="1"/>
          </a:p>
          <a:p>
            <a:pPr eaLnBrk="1" hangingPunct="1"/>
            <a:r>
              <a:rPr lang="it-IT" altLang="en-US" b="1"/>
              <a:t>Avantaje </a:t>
            </a:r>
          </a:p>
          <a:p>
            <a:pPr eaLnBrk="1" hangingPunct="1"/>
            <a:r>
              <a:rPr lang="it-IT" altLang="en-US" b="1"/>
              <a:t>  </a:t>
            </a:r>
            <a:r>
              <a:rPr lang="it-IT" altLang="en-US"/>
              <a:t>-</a:t>
            </a:r>
            <a:r>
              <a:rPr lang="it-IT" altLang="en-US" b="1"/>
              <a:t> </a:t>
            </a:r>
            <a:r>
              <a:rPr lang="it-IT" altLang="en-US" sz="1600"/>
              <a:t>prezintă flexibilitate în poziţionarea staţiilor; </a:t>
            </a:r>
          </a:p>
          <a:p>
            <a:pPr eaLnBrk="1" hangingPunct="1"/>
            <a:r>
              <a:rPr lang="it-IT" altLang="en-US" sz="1600"/>
              <a:t>  - oferă usurinţă în instalarea, reconfigurarea şi întreţinerea staţiilor; </a:t>
            </a:r>
          </a:p>
          <a:p>
            <a:pPr eaLnBrk="1" hangingPunct="1"/>
            <a:r>
              <a:rPr lang="it-IT" altLang="en-US" sz="1600"/>
              <a:t>  - permit folosirea de staţii mobile. </a:t>
            </a:r>
            <a:endParaRPr lang="ro-RO" altLang="en-US" sz="1600"/>
          </a:p>
          <a:p>
            <a:pPr eaLnBrk="1" hangingPunct="1"/>
            <a:r>
              <a:rPr lang="ro-RO" altLang="en-US"/>
              <a:t>  - t</a:t>
            </a:r>
            <a:r>
              <a:rPr lang="it-IT" altLang="en-US"/>
              <a:t>rei tehnologii de nivel fizic, una </a:t>
            </a:r>
            <a:r>
              <a:rPr lang="ro-RO" altLang="en-US"/>
              <a:t>bazată pe IR</a:t>
            </a:r>
            <a:r>
              <a:rPr lang="it-IT" altLang="en-US"/>
              <a:t> şi alte două pe radio banda ISM</a:t>
            </a:r>
            <a:endParaRPr lang="ro-RO" altLang="en-US"/>
          </a:p>
          <a:p>
            <a:pPr eaLnBrk="1" hangingPunct="1"/>
            <a:r>
              <a:rPr lang="ro-RO" altLang="en-US"/>
              <a:t>  - acces la mediu </a:t>
            </a:r>
            <a:r>
              <a:rPr lang="it-IT" altLang="en-US"/>
              <a:t>CSMA/CA</a:t>
            </a:r>
            <a:r>
              <a:rPr lang="en-US" altLang="en-US"/>
              <a:t> </a:t>
            </a:r>
            <a:endParaRPr lang="ro-RO" altLang="en-US"/>
          </a:p>
          <a:p>
            <a:pPr eaLnBrk="1" hangingPunct="1"/>
            <a:r>
              <a:rPr lang="en-US" altLang="en-US"/>
              <a:t> </a:t>
            </a:r>
            <a:endParaRPr lang="ro-RO" altLang="en-US"/>
          </a:p>
          <a:p>
            <a:pPr eaLnBrk="1" hangingPunct="1"/>
            <a:r>
              <a:rPr lang="it-IT" altLang="en-US" b="1"/>
              <a:t>WLAN bazat pe raze infraroşii</a:t>
            </a:r>
            <a:r>
              <a:rPr lang="it-IT" altLang="en-US"/>
              <a:t> </a:t>
            </a:r>
            <a:endParaRPr lang="ro-RO" altLang="en-US"/>
          </a:p>
          <a:p>
            <a:pPr eaLnBrk="1" hangingPunct="1"/>
            <a:r>
              <a:rPr lang="ro-RO" altLang="en-US"/>
              <a:t> - </a:t>
            </a:r>
            <a:r>
              <a:rPr lang="it-IT" altLang="en-US" sz="1600" i="1"/>
              <a:t>transceiver</a:t>
            </a:r>
            <a:r>
              <a:rPr lang="en-US" altLang="en-US" sz="1600"/>
              <a:t> </a:t>
            </a:r>
            <a:r>
              <a:rPr lang="ro-RO" altLang="en-US" sz="1600"/>
              <a:t>optic cu LED sau DL, 1300 sau 1550 nm</a:t>
            </a:r>
            <a:endParaRPr lang="it-IT" altLang="en-US" sz="1600"/>
          </a:p>
          <a:p>
            <a:pPr eaLnBrk="1" hangingPunct="1"/>
            <a:r>
              <a:rPr lang="ro-RO" altLang="en-US" sz="1600"/>
              <a:t>  - </a:t>
            </a:r>
            <a:r>
              <a:rPr lang="it-IT" altLang="en-US" sz="1600"/>
              <a:t>conectarea punct-la-punct, </a:t>
            </a:r>
            <a:r>
              <a:rPr lang="ro-RO" altLang="en-US" sz="1600"/>
              <a:t>sau difuzie prin reflexie pe obiectele din incinte</a:t>
            </a:r>
          </a:p>
          <a:p>
            <a:pPr eaLnBrk="1" hangingPunct="1"/>
            <a:r>
              <a:rPr lang="ro-RO" altLang="en-US" sz="1600"/>
              <a:t>  - spaţiu limitat la o cameră</a:t>
            </a:r>
          </a:p>
          <a:p>
            <a:pPr eaLnBrk="1" hangingPunct="1"/>
            <a:r>
              <a:rPr lang="ro-RO" altLang="en-US" sz="1600"/>
              <a:t>  - </a:t>
            </a:r>
            <a:r>
              <a:rPr lang="it-IT" altLang="en-US" sz="1600"/>
              <a:t>viteze de transmisie de până la 16Mbps </a:t>
            </a:r>
            <a:endParaRPr lang="ro-RO" altLang="en-US" sz="1600"/>
          </a:p>
          <a:p>
            <a:pPr eaLnBrk="1" hangingPunct="1"/>
            <a:endParaRPr lang="ro-RO" altLang="en-US" b="1"/>
          </a:p>
          <a:p>
            <a:pPr eaLnBrk="1" hangingPunct="1"/>
            <a:r>
              <a:rPr lang="it-IT" altLang="en-US" b="1"/>
              <a:t>WLAN bazat pe unde radio</a:t>
            </a:r>
            <a:r>
              <a:rPr lang="it-IT" altLang="en-US"/>
              <a:t> </a:t>
            </a:r>
            <a:endParaRPr lang="ro-RO" altLang="en-US"/>
          </a:p>
          <a:p>
            <a:pPr eaLnBrk="1" hangingPunct="1"/>
            <a:r>
              <a:rPr lang="ro-RO" altLang="en-US"/>
              <a:t>	 - </a:t>
            </a:r>
            <a:r>
              <a:rPr lang="ro-RO" altLang="en-US" sz="1600"/>
              <a:t>Banda ISM (</a:t>
            </a:r>
            <a:r>
              <a:rPr lang="it-IT" altLang="en-US" sz="1600" b="1"/>
              <a:t>industrial, ştiinţific şi medical</a:t>
            </a:r>
            <a:r>
              <a:rPr lang="ro-RO" altLang="en-US" sz="1600"/>
              <a:t>)</a:t>
            </a:r>
          </a:p>
          <a:p>
            <a:pPr eaLnBrk="1" hangingPunct="1"/>
            <a:r>
              <a:rPr lang="ro-RO" altLang="en-US"/>
              <a:t>	</a:t>
            </a:r>
            <a:r>
              <a:rPr lang="pt-BR" altLang="en-US" sz="1600" i="1"/>
              <a:t>ISM# 1, cu banda de frecvenţe 902 - 928MHz; </a:t>
            </a:r>
            <a:endParaRPr lang="fr-FR" altLang="en-US" sz="1600" i="1"/>
          </a:p>
          <a:p>
            <a:pPr eaLnBrk="1" hangingPunct="1"/>
            <a:r>
              <a:rPr lang="ro-RO" altLang="en-US" sz="1600" i="1"/>
              <a:t>	</a:t>
            </a:r>
            <a:r>
              <a:rPr lang="fr-FR" altLang="en-US" sz="1600" i="1"/>
              <a:t>ISM#2, cu banda 2400 - 2483MHz; </a:t>
            </a:r>
          </a:p>
          <a:p>
            <a:pPr eaLnBrk="1" hangingPunct="1"/>
            <a:r>
              <a:rPr lang="ro-RO" altLang="en-US" sz="1600" i="1"/>
              <a:t>	</a:t>
            </a:r>
            <a:r>
              <a:rPr lang="fr-FR" altLang="en-US" sz="1600" i="1"/>
              <a:t>ISM#3, cu banda 5725 - 5850MHz. </a:t>
            </a:r>
            <a:endParaRPr lang="ro-RO" altLang="en-US" sz="1600" i="1"/>
          </a:p>
          <a:p>
            <a:pPr eaLnBrk="1" hangingPunct="1"/>
            <a:r>
              <a:rPr lang="ro-RO" altLang="en-US" sz="1600" i="1"/>
              <a:t>	- Nu necesită licenţă de emisie dacă P</a:t>
            </a:r>
            <a:r>
              <a:rPr lang="en-US" altLang="en-US" sz="1600" i="1"/>
              <a:t>&lt;</a:t>
            </a:r>
            <a:r>
              <a:rPr lang="ro-RO" altLang="en-US" sz="1600" i="1"/>
              <a:t>1W</a:t>
            </a:r>
          </a:p>
          <a:p>
            <a:pPr eaLnBrk="1" hangingPunct="1"/>
            <a:r>
              <a:rPr lang="ro-RO" altLang="en-US" sz="1600" i="1"/>
              <a:t>	- foloseşte tehnica spectru împrăştiat (spread spectrum)</a:t>
            </a:r>
          </a:p>
          <a:p>
            <a:pPr eaLnBrk="1" hangingPunct="1"/>
            <a:r>
              <a:rPr lang="ro-RO" altLang="en-US" sz="1600" i="1"/>
              <a:t>		</a:t>
            </a:r>
            <a:r>
              <a:rPr lang="fr-FR" altLang="en-US" sz="1400" b="1" i="1"/>
              <a:t>secvenţiere directă DSSS</a:t>
            </a:r>
            <a:r>
              <a:rPr lang="fr-FR" altLang="en-US"/>
              <a:t> </a:t>
            </a:r>
            <a:endParaRPr lang="ro-RO" altLang="en-US"/>
          </a:p>
          <a:p>
            <a:pPr eaLnBrk="1" hangingPunct="1"/>
            <a:r>
              <a:rPr lang="ro-RO" altLang="en-US"/>
              <a:t>Salt pe frecvenţe aleatoare cu rata de </a:t>
            </a:r>
            <a:endParaRPr lang="ro-RO" altLang="en-US" sz="1600" i="1"/>
          </a:p>
          <a:p>
            <a:pPr eaLnBrk="1" hangingPunct="1"/>
            <a:endParaRPr lang="ro-RO" altLang="en-US" sz="1600" i="1"/>
          </a:p>
        </p:txBody>
      </p:sp>
      <p:sp>
        <p:nvSpPr>
          <p:cNvPr id="27652" name="Rectangle 4">
            <a:extLst>
              <a:ext uri="{FF2B5EF4-FFF2-40B4-BE49-F238E27FC236}">
                <a16:creationId xmlns:a16="http://schemas.microsoft.com/office/drawing/2014/main" id="{7BA7628C-3A5E-4C9D-AA7D-AC5F3FCAB3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653" name="Rectangle 5">
            <a:extLst>
              <a:ext uri="{FF2B5EF4-FFF2-40B4-BE49-F238E27FC236}">
                <a16:creationId xmlns:a16="http://schemas.microsoft.com/office/drawing/2014/main" id="{87506B67-22A0-49C7-8E1C-8C99248B25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654" name="Rectangle 6">
            <a:extLst>
              <a:ext uri="{FF2B5EF4-FFF2-40B4-BE49-F238E27FC236}">
                <a16:creationId xmlns:a16="http://schemas.microsoft.com/office/drawing/2014/main" id="{A774ECD2-7385-4B69-8BD2-5B5D9B2DBD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DC75C466-D2B6-4A90-BA2A-8B8FEE2444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8135937" cy="647700"/>
          </a:xfrm>
          <a:solidFill>
            <a:srgbClr val="FFCC00">
              <a:alpha val="34901"/>
            </a:srgbClr>
          </a:solidFill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ro-RO" altLang="en-US" sz="2000" b="1"/>
              <a:t>Protocoale de nivel fizic în reţele de calculatoare</a:t>
            </a:r>
            <a:r>
              <a:rPr lang="en-US" altLang="en-US"/>
              <a:t> </a:t>
            </a:r>
          </a:p>
        </p:txBody>
      </p:sp>
      <p:sp>
        <p:nvSpPr>
          <p:cNvPr id="28675" name="Text Box 3">
            <a:extLst>
              <a:ext uri="{FF2B5EF4-FFF2-40B4-BE49-F238E27FC236}">
                <a16:creationId xmlns:a16="http://schemas.microsoft.com/office/drawing/2014/main" id="{719FEC68-B9AD-4CFA-A354-9D93075D5B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981075"/>
            <a:ext cx="8353425" cy="4214813"/>
          </a:xfrm>
          <a:prstGeom prst="rect">
            <a:avLst/>
          </a:prstGeom>
          <a:solidFill>
            <a:srgbClr val="CCFFCC">
              <a:alpha val="3882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o-RO" altLang="en-US" b="1"/>
              <a:t>  </a:t>
            </a:r>
            <a:r>
              <a:rPr lang="ro-RO" altLang="en-US"/>
              <a:t> </a:t>
            </a:r>
            <a:r>
              <a:rPr lang="it-IT" altLang="en-US" b="1"/>
              <a:t>Reţele locale fără fir – WLAN  </a:t>
            </a:r>
            <a:r>
              <a:rPr lang="ro-RO" altLang="en-US" b="1"/>
              <a:t>(</a:t>
            </a:r>
            <a:r>
              <a:rPr lang="it-IT" altLang="en-US" b="1"/>
              <a:t>802.11</a:t>
            </a:r>
            <a:r>
              <a:rPr lang="ro-RO" altLang="en-US" b="1"/>
              <a:t>)</a:t>
            </a:r>
            <a:r>
              <a:rPr lang="en-US" altLang="en-US"/>
              <a:t> </a:t>
            </a:r>
            <a:endParaRPr lang="it-IT" altLang="en-US" b="1"/>
          </a:p>
          <a:p>
            <a:pPr eaLnBrk="1" hangingPunct="1">
              <a:buFontTx/>
              <a:buAutoNum type="arabicPeriod"/>
            </a:pPr>
            <a:r>
              <a:rPr lang="ro-RO" altLang="en-US" sz="1600" b="1"/>
              <a:t>S</a:t>
            </a:r>
            <a:r>
              <a:rPr lang="fr-FR" altLang="en-US" sz="1600" b="1"/>
              <a:t>ecvenţiere directă </a:t>
            </a:r>
            <a:r>
              <a:rPr lang="ro-RO" altLang="en-US" sz="1600" b="1"/>
              <a:t>(</a:t>
            </a:r>
            <a:r>
              <a:rPr lang="fr-FR" altLang="en-US" sz="1600" b="1"/>
              <a:t>DSSS</a:t>
            </a:r>
            <a:r>
              <a:rPr lang="ro-RO" altLang="en-US" sz="1600" b="1"/>
              <a:t>)</a:t>
            </a:r>
            <a:r>
              <a:rPr lang="fr-FR" altLang="en-US"/>
              <a:t> </a:t>
            </a:r>
            <a:endParaRPr lang="ro-RO" altLang="en-US"/>
          </a:p>
          <a:p>
            <a:pPr eaLnBrk="1" hangingPunct="1"/>
            <a:r>
              <a:rPr lang="ro-RO" altLang="en-US"/>
              <a:t>  	- </a:t>
            </a:r>
            <a:r>
              <a:rPr lang="ro-RO" altLang="en-US" sz="1600"/>
              <a:t>la emisie o secvenţă numerică pseudoaleatoare este adunată la semnalul numeric util</a:t>
            </a:r>
          </a:p>
          <a:p>
            <a:pPr eaLnBrk="1" hangingPunct="1"/>
            <a:r>
              <a:rPr lang="ro-RO" altLang="en-US" sz="1600"/>
              <a:t> 	-la recepţie aceeaşi secvenţă este adunată la semnalil recepţionat</a:t>
            </a:r>
          </a:p>
          <a:p>
            <a:pPr eaLnBrk="1" hangingPunct="1"/>
            <a:r>
              <a:rPr lang="ro-RO" altLang="en-US" sz="1600"/>
              <a:t>	- secv. pseudoaleatoare sunt cunoscute de Tx şi Rx pe baza unui cod de sincronizare</a:t>
            </a:r>
          </a:p>
          <a:p>
            <a:pPr eaLnBrk="1" hangingPunct="1"/>
            <a:r>
              <a:rPr lang="ro-RO" altLang="en-US"/>
              <a:t>	</a:t>
            </a:r>
            <a:r>
              <a:rPr lang="ro-RO" altLang="en-US" sz="1600"/>
              <a:t>Rata de transmisie utilă 1 sau 2 Mbps</a:t>
            </a:r>
          </a:p>
          <a:p>
            <a:pPr eaLnBrk="1" hangingPunct="1"/>
            <a:r>
              <a:rPr lang="ro-RO" altLang="en-US" sz="1600"/>
              <a:t> 	Rata de modulaţie în canal 26 Mbps</a:t>
            </a:r>
          </a:p>
          <a:p>
            <a:pPr eaLnBrk="1" hangingPunct="1">
              <a:buFontTx/>
              <a:buAutoNum type="arabicPeriod"/>
            </a:pPr>
            <a:endParaRPr lang="ro-RO" altLang="en-US"/>
          </a:p>
          <a:p>
            <a:pPr eaLnBrk="1" hangingPunct="1"/>
            <a:r>
              <a:rPr lang="ro-RO" altLang="en-US"/>
              <a:t>  2. </a:t>
            </a:r>
            <a:r>
              <a:rPr lang="ro-RO" altLang="en-US" b="1"/>
              <a:t>Salt de frecvenţă (FHSS)</a:t>
            </a:r>
            <a:r>
              <a:rPr lang="ro-RO" altLang="en-US"/>
              <a:t> </a:t>
            </a:r>
          </a:p>
          <a:p>
            <a:pPr eaLnBrk="1" hangingPunct="1"/>
            <a:r>
              <a:rPr lang="ro-RO" altLang="en-US"/>
              <a:t>       </a:t>
            </a:r>
            <a:r>
              <a:rPr lang="ro-RO" altLang="en-US" sz="1600"/>
              <a:t>Salt pe frecvenţe aleatoare cu rata de 2,5 salturi</a:t>
            </a:r>
            <a:r>
              <a:rPr lang="en-US" altLang="en-US" sz="1600"/>
              <a:t>/</a:t>
            </a:r>
            <a:r>
              <a:rPr lang="ro-RO" altLang="en-US" sz="1600"/>
              <a:t>s</a:t>
            </a:r>
          </a:p>
          <a:p>
            <a:pPr eaLnBrk="1" hangingPunct="1"/>
            <a:r>
              <a:rPr lang="ro-RO" altLang="en-US" sz="1600"/>
              <a:t>	  Nr. de frecvenţe disponibile 79</a:t>
            </a:r>
          </a:p>
          <a:p>
            <a:pPr eaLnBrk="1" hangingPunct="1"/>
            <a:r>
              <a:rPr lang="ro-RO" altLang="en-US" sz="1600"/>
              <a:t>	  Banda unui canal 1 MHz</a:t>
            </a:r>
          </a:p>
          <a:p>
            <a:pPr eaLnBrk="1" hangingPunct="1"/>
            <a:endParaRPr lang="ro-RO" altLang="en-US" sz="1600"/>
          </a:p>
          <a:p>
            <a:pPr eaLnBrk="1" hangingPunct="1"/>
            <a:endParaRPr lang="ro-RO" altLang="en-US" sz="1600" i="1"/>
          </a:p>
          <a:p>
            <a:pPr eaLnBrk="1" hangingPunct="1"/>
            <a:endParaRPr lang="ro-RO" altLang="en-US" sz="1600" i="1"/>
          </a:p>
        </p:txBody>
      </p:sp>
      <p:sp>
        <p:nvSpPr>
          <p:cNvPr id="28676" name="Rectangle 4">
            <a:extLst>
              <a:ext uri="{FF2B5EF4-FFF2-40B4-BE49-F238E27FC236}">
                <a16:creationId xmlns:a16="http://schemas.microsoft.com/office/drawing/2014/main" id="{16F62539-0B40-4F35-9E6E-EC14A075BB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677" name="Rectangle 5">
            <a:extLst>
              <a:ext uri="{FF2B5EF4-FFF2-40B4-BE49-F238E27FC236}">
                <a16:creationId xmlns:a16="http://schemas.microsoft.com/office/drawing/2014/main" id="{4369D2CA-E33E-4CF7-A76C-FC1CCEC4C7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678" name="Rectangle 6">
            <a:extLst>
              <a:ext uri="{FF2B5EF4-FFF2-40B4-BE49-F238E27FC236}">
                <a16:creationId xmlns:a16="http://schemas.microsoft.com/office/drawing/2014/main" id="{C871955E-2C49-471F-99CE-E67C13F229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1052E5D5-934B-489D-AC2C-74E8A6010F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8135937" cy="647700"/>
          </a:xfrm>
          <a:solidFill>
            <a:srgbClr val="FFCC00">
              <a:alpha val="34901"/>
            </a:srgbClr>
          </a:solidFill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ro-RO" altLang="en-US" sz="2000" b="1"/>
              <a:t>Protocoale de nivel fizic în reţele de calculatoare</a:t>
            </a:r>
            <a:r>
              <a:rPr lang="en-US" altLang="en-US"/>
              <a:t> </a:t>
            </a:r>
          </a:p>
        </p:txBody>
      </p:sp>
      <p:sp>
        <p:nvSpPr>
          <p:cNvPr id="29699" name="Text Box 3">
            <a:extLst>
              <a:ext uri="{FF2B5EF4-FFF2-40B4-BE49-F238E27FC236}">
                <a16:creationId xmlns:a16="http://schemas.microsoft.com/office/drawing/2014/main" id="{7BF037BB-1484-4C70-998A-251C34521C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981075"/>
            <a:ext cx="8353425" cy="366713"/>
          </a:xfrm>
          <a:prstGeom prst="rect">
            <a:avLst/>
          </a:prstGeom>
          <a:solidFill>
            <a:srgbClr val="CCFFCC">
              <a:alpha val="3882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o-RO" altLang="en-US" b="1"/>
              <a:t>  </a:t>
            </a:r>
            <a:r>
              <a:rPr lang="ro-RO" altLang="en-US"/>
              <a:t> </a:t>
            </a:r>
            <a:r>
              <a:rPr lang="pt-BR" altLang="en-US" b="1"/>
              <a:t>Standardul PDH.  PurtătoareleT1 si E1</a:t>
            </a:r>
            <a:r>
              <a:rPr lang="pt-BR" altLang="en-US"/>
              <a:t> </a:t>
            </a:r>
            <a:endParaRPr lang="ro-RO" altLang="en-US" sz="1600" i="1"/>
          </a:p>
        </p:txBody>
      </p:sp>
      <p:sp>
        <p:nvSpPr>
          <p:cNvPr id="29700" name="Rectangle 4">
            <a:extLst>
              <a:ext uri="{FF2B5EF4-FFF2-40B4-BE49-F238E27FC236}">
                <a16:creationId xmlns:a16="http://schemas.microsoft.com/office/drawing/2014/main" id="{D8ED8AF4-CBA6-4CE4-BD4B-9DE01A045A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701" name="Rectangle 5">
            <a:extLst>
              <a:ext uri="{FF2B5EF4-FFF2-40B4-BE49-F238E27FC236}">
                <a16:creationId xmlns:a16="http://schemas.microsoft.com/office/drawing/2014/main" id="{62871242-2F57-4B59-8C72-D37361C430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702" name="Rectangle 6">
            <a:extLst>
              <a:ext uri="{FF2B5EF4-FFF2-40B4-BE49-F238E27FC236}">
                <a16:creationId xmlns:a16="http://schemas.microsoft.com/office/drawing/2014/main" id="{1D6686B9-B933-4246-9A58-FF1059192D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32962" name="Group 194">
            <a:extLst>
              <a:ext uri="{FF2B5EF4-FFF2-40B4-BE49-F238E27FC236}">
                <a16:creationId xmlns:a16="http://schemas.microsoft.com/office/drawing/2014/main" id="{5E980BFD-C7AB-4045-B8B2-5B866EECF23D}"/>
              </a:ext>
            </a:extLst>
          </p:cNvPr>
          <p:cNvGraphicFramePr>
            <a:graphicFrameLocks noGrp="1"/>
          </p:cNvGraphicFramePr>
          <p:nvPr/>
        </p:nvGraphicFramePr>
        <p:xfrm>
          <a:off x="539750" y="1484313"/>
          <a:ext cx="8135938" cy="4176713"/>
        </p:xfrm>
        <a:graphic>
          <a:graphicData uri="http://schemas.openxmlformats.org/drawingml/2006/table">
            <a:tbl>
              <a:tblPr/>
              <a:tblGrid>
                <a:gridCol w="1008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0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98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876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43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t-IT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Nivel de multplexare</a:t>
                      </a:r>
                      <a:endParaRPr kumimoji="0" lang="it-IT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o-RO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America de Nord</a:t>
                      </a:r>
                      <a:endParaRPr kumimoji="0" lang="it-IT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Japonia</a:t>
                      </a:r>
                      <a:endParaRPr kumimoji="0" lang="it-IT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Europa</a:t>
                      </a:r>
                      <a:endParaRPr kumimoji="0" lang="it-IT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Nivel 0</a:t>
                      </a:r>
                      <a:endParaRPr kumimoji="0" lang="it-IT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64 kbps (1 canal)                  T0</a:t>
                      </a:r>
                      <a:endParaRPr kumimoji="0" lang="it-IT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64 kbps (1 canal)                T0</a:t>
                      </a:r>
                      <a:endParaRPr kumimoji="0" lang="it-IT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64 kbps (1 canal)                   E0</a:t>
                      </a:r>
                      <a:endParaRPr kumimoji="0" lang="it-IT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038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Nivel 1</a:t>
                      </a:r>
                      <a:endParaRPr kumimoji="0" lang="it-IT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1,544 Mbps (23+1canale)     T1</a:t>
                      </a:r>
                      <a:endParaRPr kumimoji="0" lang="it-IT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2.048 Mbps  (30+2 canale),   E1</a:t>
                      </a:r>
                      <a:endParaRPr kumimoji="0" lang="it-IT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21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Nivel intermediar</a:t>
                      </a:r>
                      <a:endParaRPr kumimoji="0" lang="it-IT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3,152 Mbps</a:t>
                      </a:r>
                      <a:endParaRPr kumimoji="0" lang="it-IT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-</a:t>
                      </a:r>
                      <a:endParaRPr kumimoji="0" lang="it-IT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-</a:t>
                      </a:r>
                      <a:endParaRPr kumimoji="0" lang="it-IT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068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Nivel 2</a:t>
                      </a:r>
                      <a:endParaRPr kumimoji="0" lang="it-IT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6,312Mbps (96 canale)         T2</a:t>
                      </a:r>
                      <a:endParaRPr kumimoji="0" lang="it-IT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6,312 Mbps(96 canale)       T2</a:t>
                      </a:r>
                      <a:endParaRPr kumimoji="0" lang="it-IT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8.448 Mbps                            E2</a:t>
                      </a:r>
                      <a:endParaRPr kumimoji="0" lang="it-IT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Nivel 3</a:t>
                      </a:r>
                      <a:endParaRPr kumimoji="0" lang="it-IT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44,736 Mbps (672 canale)    T3</a:t>
                      </a:r>
                      <a:endParaRPr kumimoji="0" lang="it-IT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32,064 Mbps (480 canale)  T3</a:t>
                      </a:r>
                      <a:endParaRPr kumimoji="0" lang="it-IT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34,368 Mbps (512 canale),    E3</a:t>
                      </a:r>
                      <a:endParaRPr kumimoji="0" lang="it-IT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Nivel 4</a:t>
                      </a:r>
                      <a:endParaRPr kumimoji="0" lang="it-IT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274,176 Mbps(4032 canale) T4</a:t>
                      </a:r>
                      <a:endParaRPr kumimoji="0" lang="it-IT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97,728 Mbps (1440 canale) T4</a:t>
                      </a:r>
                      <a:endParaRPr kumimoji="0" lang="it-IT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139,264Mbps (2048 canale)   E4</a:t>
                      </a:r>
                      <a:endParaRPr kumimoji="0" lang="it-IT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AB3251C4-EBD6-4EE1-8E29-1F9AB72713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87450" y="188913"/>
            <a:ext cx="6742113" cy="647700"/>
          </a:xfrm>
          <a:solidFill>
            <a:srgbClr val="FFCC00">
              <a:alpha val="34901"/>
            </a:srgbClr>
          </a:solidFill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ro-RO" altLang="en-US" sz="2400" b="1"/>
              <a:t>Transmiterea informaţiei</a:t>
            </a:r>
            <a:r>
              <a:rPr lang="en-US" altLang="en-US" sz="4000"/>
              <a:t> </a:t>
            </a:r>
          </a:p>
        </p:txBody>
      </p:sp>
      <p:sp>
        <p:nvSpPr>
          <p:cNvPr id="6147" name="Text Box 3">
            <a:extLst>
              <a:ext uri="{FF2B5EF4-FFF2-40B4-BE49-F238E27FC236}">
                <a16:creationId xmlns:a16="http://schemas.microsoft.com/office/drawing/2014/main" id="{649228C7-B010-4219-96D3-ABA69B701C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908050"/>
            <a:ext cx="8351837" cy="5454650"/>
          </a:xfrm>
          <a:prstGeom prst="rect">
            <a:avLst/>
          </a:prstGeom>
          <a:solidFill>
            <a:srgbClr val="CCFFCC">
              <a:alpha val="3882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o-RO" altLang="en-US" b="1"/>
              <a:t>Semnale electromagnetice</a:t>
            </a:r>
            <a:r>
              <a:rPr lang="ro-RO" altLang="en-US"/>
              <a:t> (electrice, radio, microunde, optice)</a:t>
            </a:r>
            <a:r>
              <a:rPr lang="en-US" altLang="en-US"/>
              <a:t> </a:t>
            </a:r>
            <a:endParaRPr lang="ro-RO" altLang="en-US"/>
          </a:p>
          <a:p>
            <a:pPr eaLnBrk="1" hangingPunct="1">
              <a:spcBef>
                <a:spcPct val="50000"/>
              </a:spcBef>
            </a:pPr>
            <a:endParaRPr lang="ro-RO" altLang="en-US"/>
          </a:p>
          <a:p>
            <a:pPr eaLnBrk="1" hangingPunct="1">
              <a:spcBef>
                <a:spcPct val="50000"/>
              </a:spcBef>
            </a:pPr>
            <a:endParaRPr lang="ro-RO" altLang="en-US"/>
          </a:p>
          <a:p>
            <a:pPr eaLnBrk="1" hangingPunct="1">
              <a:spcBef>
                <a:spcPct val="50000"/>
              </a:spcBef>
            </a:pPr>
            <a:endParaRPr lang="ro-RO" altLang="en-US"/>
          </a:p>
          <a:p>
            <a:pPr eaLnBrk="1" hangingPunct="1">
              <a:spcBef>
                <a:spcPct val="50000"/>
              </a:spcBef>
            </a:pPr>
            <a:r>
              <a:rPr lang="ro-RO" altLang="en-US" b="1"/>
              <a:t>Tipuri de semnale electrice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ro-RO" altLang="en-US"/>
              <a:t> - analogice    -continue       -deterministe                       -periodice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ro-RO" altLang="en-US"/>
              <a:t> - digitale        -discrete        -aleatoare (stochastice)      -aperiodice</a:t>
            </a:r>
          </a:p>
          <a:p>
            <a:pPr eaLnBrk="1" hangingPunct="1">
              <a:spcBef>
                <a:spcPct val="50000"/>
              </a:spcBef>
            </a:pPr>
            <a:r>
              <a:rPr lang="ro-RO" altLang="en-US" b="1"/>
              <a:t>Caracteristicile semnalelor </a:t>
            </a:r>
            <a:endParaRPr lang="ro-RO" altLang="en-US"/>
          </a:p>
          <a:p>
            <a:pPr eaLnBrk="1" hangingPunct="1"/>
            <a:r>
              <a:rPr lang="ro-RO" altLang="en-US"/>
              <a:t> - </a:t>
            </a:r>
            <a:r>
              <a:rPr lang="it-IT" altLang="en-US"/>
              <a:t>amplitudinea, </a:t>
            </a:r>
            <a:endParaRPr lang="ro-RO" altLang="en-US"/>
          </a:p>
          <a:p>
            <a:pPr eaLnBrk="1" hangingPunct="1"/>
            <a:r>
              <a:rPr lang="it-IT" altLang="en-US"/>
              <a:t> </a:t>
            </a:r>
            <a:r>
              <a:rPr lang="ro-RO" altLang="en-US"/>
              <a:t>- </a:t>
            </a:r>
            <a:r>
              <a:rPr lang="it-IT" altLang="en-US"/>
              <a:t>frecvenţa, </a:t>
            </a:r>
            <a:endParaRPr lang="ro-RO" altLang="en-US"/>
          </a:p>
          <a:p>
            <a:pPr eaLnBrk="1" hangingPunct="1"/>
            <a:r>
              <a:rPr lang="ro-RO" altLang="en-US"/>
              <a:t> -</a:t>
            </a:r>
            <a:r>
              <a:rPr lang="it-IT" altLang="en-US"/>
              <a:t> faza iniţială, </a:t>
            </a:r>
            <a:endParaRPr lang="ro-RO" altLang="en-US"/>
          </a:p>
          <a:p>
            <a:pPr eaLnBrk="1" hangingPunct="1"/>
            <a:r>
              <a:rPr lang="ro-RO" altLang="en-US"/>
              <a:t> - </a:t>
            </a:r>
            <a:r>
              <a:rPr lang="it-IT" altLang="en-US"/>
              <a:t>lungimea de undă </a:t>
            </a:r>
            <a:endParaRPr lang="ro-RO" altLang="en-US"/>
          </a:p>
          <a:p>
            <a:pPr eaLnBrk="1" hangingPunct="1"/>
            <a:endParaRPr lang="ro-RO" altLang="en-US"/>
          </a:p>
          <a:p>
            <a:pPr eaLnBrk="1" hangingPunct="1"/>
            <a:r>
              <a:rPr lang="ro-RO" altLang="en-US" b="1"/>
              <a:t>T</a:t>
            </a:r>
            <a:r>
              <a:rPr lang="it-IT" altLang="en-US" b="1"/>
              <a:t>ehnici principale de modulare</a:t>
            </a:r>
            <a:r>
              <a:rPr lang="it-IT" altLang="en-US"/>
              <a:t>:</a:t>
            </a:r>
          </a:p>
          <a:p>
            <a:pPr eaLnBrk="1" hangingPunct="1">
              <a:buFontTx/>
              <a:buChar char="-"/>
            </a:pPr>
            <a:r>
              <a:rPr lang="ro-RO" altLang="en-US" b="1"/>
              <a:t> </a:t>
            </a:r>
            <a:r>
              <a:rPr lang="it-IT" altLang="en-US" b="1"/>
              <a:t>modularea de amplitudine</a:t>
            </a:r>
            <a:r>
              <a:rPr lang="it-IT" altLang="en-US"/>
              <a:t> (ASK – Amplitude Shift Keying), </a:t>
            </a:r>
            <a:endParaRPr lang="ro-RO" altLang="en-US"/>
          </a:p>
          <a:p>
            <a:pPr eaLnBrk="1" hangingPunct="1"/>
            <a:r>
              <a:rPr lang="it-IT" altLang="en-US"/>
              <a:t>- </a:t>
            </a:r>
            <a:r>
              <a:rPr lang="it-IT" altLang="en-US" b="1"/>
              <a:t>modularea frecvenţei</a:t>
            </a:r>
            <a:r>
              <a:rPr lang="it-IT" altLang="en-US"/>
              <a:t> (FSK – Frequency Shift Keying), </a:t>
            </a:r>
            <a:endParaRPr lang="ro-RO" altLang="en-US"/>
          </a:p>
          <a:p>
            <a:pPr eaLnBrk="1" hangingPunct="1">
              <a:buFontTx/>
              <a:buChar char="-"/>
            </a:pPr>
            <a:r>
              <a:rPr lang="it-IT" altLang="en-US"/>
              <a:t> </a:t>
            </a:r>
            <a:r>
              <a:rPr lang="it-IT" altLang="en-US" b="1"/>
              <a:t>modularea fazei</a:t>
            </a:r>
            <a:r>
              <a:rPr lang="it-IT" altLang="en-US"/>
              <a:t> (PSK – Phase Shift Keying), </a:t>
            </a:r>
            <a:endParaRPr lang="en-US" altLang="en-US"/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DB85F847-F9EC-44AC-A864-710DF51F7D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1341438"/>
            <a:ext cx="3889375" cy="122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88AF9EB0-289A-4FB0-BB4A-89F4C0C498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8135937" cy="647700"/>
          </a:xfrm>
          <a:solidFill>
            <a:srgbClr val="FFCC00">
              <a:alpha val="34901"/>
            </a:srgbClr>
          </a:solidFill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ro-RO" altLang="en-US" sz="2000" b="1"/>
              <a:t>Protocoale de nivel fizic în reţele de calculatoare</a:t>
            </a:r>
            <a:r>
              <a:rPr lang="en-US" altLang="en-US"/>
              <a:t> </a:t>
            </a:r>
          </a:p>
        </p:txBody>
      </p:sp>
      <p:sp>
        <p:nvSpPr>
          <p:cNvPr id="30723" name="Text Box 3">
            <a:extLst>
              <a:ext uri="{FF2B5EF4-FFF2-40B4-BE49-F238E27FC236}">
                <a16:creationId xmlns:a16="http://schemas.microsoft.com/office/drawing/2014/main" id="{59BE0A72-86AD-4816-9AB6-1DDF1478A9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981075"/>
            <a:ext cx="8353425" cy="366713"/>
          </a:xfrm>
          <a:prstGeom prst="rect">
            <a:avLst/>
          </a:prstGeom>
          <a:solidFill>
            <a:srgbClr val="CCFFCC">
              <a:alpha val="3882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o-RO" altLang="en-US" b="1"/>
              <a:t>  </a:t>
            </a:r>
            <a:r>
              <a:rPr lang="ro-RO" altLang="en-US"/>
              <a:t> </a:t>
            </a:r>
            <a:r>
              <a:rPr lang="pt-BR" altLang="en-US" b="1"/>
              <a:t>Standardul </a:t>
            </a:r>
            <a:r>
              <a:rPr lang="ro-RO" altLang="en-US" b="1"/>
              <a:t>S</a:t>
            </a:r>
            <a:r>
              <a:rPr lang="pt-BR" altLang="en-US" b="1"/>
              <a:t>DH.  </a:t>
            </a:r>
            <a:endParaRPr lang="ro-RO" altLang="en-US" sz="1600" i="1"/>
          </a:p>
        </p:txBody>
      </p:sp>
      <p:sp>
        <p:nvSpPr>
          <p:cNvPr id="30724" name="Rectangle 4">
            <a:extLst>
              <a:ext uri="{FF2B5EF4-FFF2-40B4-BE49-F238E27FC236}">
                <a16:creationId xmlns:a16="http://schemas.microsoft.com/office/drawing/2014/main" id="{562E77C0-98FE-46B7-9DD6-D64A9B3EAF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BA5F496B-2BA2-4593-8D72-64AA5BB1A0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726" name="Rectangle 6">
            <a:extLst>
              <a:ext uri="{FF2B5EF4-FFF2-40B4-BE49-F238E27FC236}">
                <a16:creationId xmlns:a16="http://schemas.microsoft.com/office/drawing/2014/main" id="{4608DFCE-588B-467D-B2FB-FF80BB8D09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30727" name="Group 232">
            <a:extLst>
              <a:ext uri="{FF2B5EF4-FFF2-40B4-BE49-F238E27FC236}">
                <a16:creationId xmlns:a16="http://schemas.microsoft.com/office/drawing/2014/main" id="{38552620-EE88-4470-9C2A-3DA1AF94DDB8}"/>
              </a:ext>
            </a:extLst>
          </p:cNvPr>
          <p:cNvGrpSpPr>
            <a:grpSpLocks/>
          </p:cNvGrpSpPr>
          <p:nvPr/>
        </p:nvGrpSpPr>
        <p:grpSpPr bwMode="auto">
          <a:xfrm>
            <a:off x="611188" y="1628775"/>
            <a:ext cx="8137525" cy="4748213"/>
            <a:chOff x="2486" y="-363"/>
            <a:chExt cx="9919" cy="7511"/>
          </a:xfrm>
        </p:grpSpPr>
        <p:sp>
          <p:nvSpPr>
            <p:cNvPr id="30728" name="Rectangle 233">
              <a:extLst>
                <a:ext uri="{FF2B5EF4-FFF2-40B4-BE49-F238E27FC236}">
                  <a16:creationId xmlns:a16="http://schemas.microsoft.com/office/drawing/2014/main" id="{89C2BA14-416C-46C7-898E-ABCAEED197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9" y="-363"/>
              <a:ext cx="9605" cy="6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4081" tIns="32041" rIns="64081" bIns="32041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b="1">
                  <a:solidFill>
                    <a:srgbClr val="000000"/>
                  </a:solidFill>
                </a:rPr>
                <a:t>Modelul statificat SONET/SDH</a:t>
              </a:r>
              <a:endParaRPr lang="en-US" altLang="en-US" b="1"/>
            </a:p>
          </p:txBody>
        </p:sp>
        <p:sp>
          <p:nvSpPr>
            <p:cNvPr id="30729" name="Text Box 234">
              <a:extLst>
                <a:ext uri="{FF2B5EF4-FFF2-40B4-BE49-F238E27FC236}">
                  <a16:creationId xmlns:a16="http://schemas.microsoft.com/office/drawing/2014/main" id="{AD3AED8A-FA70-4DFF-BFD2-3B203D3C94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8" y="1151"/>
              <a:ext cx="1345" cy="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4081" tIns="32041" rIns="64081" bIns="32041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0730" name="Rectangle 235">
              <a:extLst>
                <a:ext uri="{FF2B5EF4-FFF2-40B4-BE49-F238E27FC236}">
                  <a16:creationId xmlns:a16="http://schemas.microsoft.com/office/drawing/2014/main" id="{4F07AAEA-9E18-4596-8FBE-75C56DC5C0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9" y="646"/>
              <a:ext cx="1523" cy="339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64081" tIns="32041" rIns="64081" bIns="32041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b="1">
                  <a:solidFill>
                    <a:srgbClr val="000000"/>
                  </a:solidFill>
                </a:rPr>
                <a:t>PSTN/ISDN</a:t>
              </a:r>
              <a:endParaRPr lang="en-US" altLang="en-US"/>
            </a:p>
          </p:txBody>
        </p:sp>
        <p:sp>
          <p:nvSpPr>
            <p:cNvPr id="30731" name="Text Box 236">
              <a:extLst>
                <a:ext uri="{FF2B5EF4-FFF2-40B4-BE49-F238E27FC236}">
                  <a16:creationId xmlns:a16="http://schemas.microsoft.com/office/drawing/2014/main" id="{D59DBBC8-233F-4B1D-90B9-E77F18DCB4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8" y="3678"/>
              <a:ext cx="1092" cy="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4081" tIns="32041" rIns="64081" bIns="32041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0732" name="Rectangle 237">
              <a:extLst>
                <a:ext uri="{FF2B5EF4-FFF2-40B4-BE49-F238E27FC236}">
                  <a16:creationId xmlns:a16="http://schemas.microsoft.com/office/drawing/2014/main" id="{997563DB-366A-40D9-9F8E-26BAEE2A6D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9" y="1068"/>
              <a:ext cx="1551" cy="338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64081" tIns="32041" rIns="64081" bIns="32041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b="1">
                  <a:solidFill>
                    <a:srgbClr val="000000"/>
                  </a:solidFill>
                </a:rPr>
                <a:t>VC-12 layer</a:t>
              </a:r>
              <a:endParaRPr lang="en-US" altLang="en-US"/>
            </a:p>
          </p:txBody>
        </p:sp>
        <p:sp>
          <p:nvSpPr>
            <p:cNvPr id="30733" name="Rectangle 238">
              <a:extLst>
                <a:ext uri="{FF2B5EF4-FFF2-40B4-BE49-F238E27FC236}">
                  <a16:creationId xmlns:a16="http://schemas.microsoft.com/office/drawing/2014/main" id="{9D920635-32CD-4944-BFBA-9EEFAC651E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1" y="646"/>
              <a:ext cx="714" cy="338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64081" tIns="32041" rIns="64081" bIns="32041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b="1">
                  <a:solidFill>
                    <a:srgbClr val="000000"/>
                  </a:solidFill>
                </a:rPr>
                <a:t>ATM</a:t>
              </a:r>
              <a:endParaRPr lang="en-US" altLang="en-US"/>
            </a:p>
          </p:txBody>
        </p:sp>
        <p:sp>
          <p:nvSpPr>
            <p:cNvPr id="30734" name="Rectangle 239">
              <a:extLst>
                <a:ext uri="{FF2B5EF4-FFF2-40B4-BE49-F238E27FC236}">
                  <a16:creationId xmlns:a16="http://schemas.microsoft.com/office/drawing/2014/main" id="{C52A9C77-371E-4B65-9CBD-D628E582FD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9" y="1490"/>
              <a:ext cx="1424" cy="421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64081" tIns="32041" rIns="64081" bIns="32041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b="1">
                  <a:solidFill>
                    <a:srgbClr val="000000"/>
                  </a:solidFill>
                </a:rPr>
                <a:t>VC-4 layer</a:t>
              </a:r>
              <a:endParaRPr lang="en-US" altLang="en-US"/>
            </a:p>
          </p:txBody>
        </p:sp>
        <p:sp>
          <p:nvSpPr>
            <p:cNvPr id="30735" name="Rectangle 240">
              <a:extLst>
                <a:ext uri="{FF2B5EF4-FFF2-40B4-BE49-F238E27FC236}">
                  <a16:creationId xmlns:a16="http://schemas.microsoft.com/office/drawing/2014/main" id="{FA65971F-F8D5-4247-BFEC-A7DF4E8580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9" y="646"/>
              <a:ext cx="460" cy="338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64081" tIns="32041" rIns="64081" bIns="32041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b="1">
                  <a:solidFill>
                    <a:srgbClr val="000000"/>
                  </a:solidFill>
                </a:rPr>
                <a:t>IP</a:t>
              </a:r>
              <a:endParaRPr lang="en-US" altLang="en-US"/>
            </a:p>
          </p:txBody>
        </p:sp>
        <p:sp>
          <p:nvSpPr>
            <p:cNvPr id="30736" name="Rectangle 241">
              <a:extLst>
                <a:ext uri="{FF2B5EF4-FFF2-40B4-BE49-F238E27FC236}">
                  <a16:creationId xmlns:a16="http://schemas.microsoft.com/office/drawing/2014/main" id="{7A3C90AF-6017-4B62-8D75-21EAC576AA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9" y="1995"/>
              <a:ext cx="2211" cy="421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64081" tIns="32041" rIns="64081" bIns="32041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b="1">
                  <a:solidFill>
                    <a:srgbClr val="000000"/>
                  </a:solidFill>
                </a:rPr>
                <a:t>Multipexion layer</a:t>
              </a:r>
              <a:endParaRPr lang="en-US" altLang="en-US"/>
            </a:p>
          </p:txBody>
        </p:sp>
        <p:sp>
          <p:nvSpPr>
            <p:cNvPr id="30737" name="Rectangle 242">
              <a:extLst>
                <a:ext uri="{FF2B5EF4-FFF2-40B4-BE49-F238E27FC236}">
                  <a16:creationId xmlns:a16="http://schemas.microsoft.com/office/drawing/2014/main" id="{476DD960-2E37-4565-9513-B160CEB3DF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9" y="2499"/>
              <a:ext cx="2414" cy="421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64081" tIns="32041" rIns="64081" bIns="32041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b="1">
                  <a:solidFill>
                    <a:srgbClr val="000000"/>
                  </a:solidFill>
                </a:rPr>
                <a:t>Regeneration layer</a:t>
              </a:r>
              <a:endParaRPr lang="en-US" altLang="en-US"/>
            </a:p>
          </p:txBody>
        </p:sp>
        <p:sp>
          <p:nvSpPr>
            <p:cNvPr id="30738" name="Rectangle 243">
              <a:extLst>
                <a:ext uri="{FF2B5EF4-FFF2-40B4-BE49-F238E27FC236}">
                  <a16:creationId xmlns:a16="http://schemas.microsoft.com/office/drawing/2014/main" id="{52C0C4CA-CE6C-474F-A7BC-5416D0C7EE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9" y="3004"/>
              <a:ext cx="1848" cy="421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64081" tIns="32041" rIns="64081" bIns="32041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b="1">
                  <a:solidFill>
                    <a:srgbClr val="000000"/>
                  </a:solidFill>
                </a:rPr>
                <a:t>Physical layer</a:t>
              </a:r>
              <a:endParaRPr lang="en-US" altLang="en-US"/>
            </a:p>
          </p:txBody>
        </p:sp>
        <p:sp>
          <p:nvSpPr>
            <p:cNvPr id="30739" name="Text Box 244">
              <a:extLst>
                <a:ext uri="{FF2B5EF4-FFF2-40B4-BE49-F238E27FC236}">
                  <a16:creationId xmlns:a16="http://schemas.microsoft.com/office/drawing/2014/main" id="{6F59A31C-E65A-4511-B49D-1D1DA8BF09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28" y="563"/>
              <a:ext cx="1849" cy="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4081" tIns="32041" rIns="64081" bIns="32041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000" b="1">
                  <a:solidFill>
                    <a:srgbClr val="000000"/>
                  </a:solidFill>
                </a:rPr>
                <a:t>Aplicaţie</a:t>
              </a:r>
              <a:endParaRPr lang="en-US" altLang="en-US"/>
            </a:p>
          </p:txBody>
        </p:sp>
        <p:sp>
          <p:nvSpPr>
            <p:cNvPr id="30740" name="Text Box 245">
              <a:extLst>
                <a:ext uri="{FF2B5EF4-FFF2-40B4-BE49-F238E27FC236}">
                  <a16:creationId xmlns:a16="http://schemas.microsoft.com/office/drawing/2014/main" id="{55C21A60-F304-46F1-8F41-88C062AE13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28" y="1490"/>
              <a:ext cx="1849" cy="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4081" tIns="32041" rIns="64081" bIns="32041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000" b="1">
                  <a:solidFill>
                    <a:srgbClr val="000000"/>
                  </a:solidFill>
                </a:rPr>
                <a:t>Transport</a:t>
              </a:r>
              <a:endParaRPr lang="en-US" altLang="en-US"/>
            </a:p>
          </p:txBody>
        </p:sp>
        <p:sp>
          <p:nvSpPr>
            <p:cNvPr id="30741" name="Text Box 246">
              <a:extLst>
                <a:ext uri="{FF2B5EF4-FFF2-40B4-BE49-F238E27FC236}">
                  <a16:creationId xmlns:a16="http://schemas.microsoft.com/office/drawing/2014/main" id="{AB099DB3-7157-49DC-9F0D-377BDE89ED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28" y="1995"/>
              <a:ext cx="1849" cy="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4081" tIns="32041" rIns="64081" bIns="32041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000" b="1">
                  <a:solidFill>
                    <a:srgbClr val="000000"/>
                  </a:solidFill>
                </a:rPr>
                <a:t>Reţea</a:t>
              </a:r>
              <a:endParaRPr lang="en-US" altLang="en-US"/>
            </a:p>
          </p:txBody>
        </p:sp>
        <p:sp>
          <p:nvSpPr>
            <p:cNvPr id="30742" name="Text Box 247">
              <a:extLst>
                <a:ext uri="{FF2B5EF4-FFF2-40B4-BE49-F238E27FC236}">
                  <a16:creationId xmlns:a16="http://schemas.microsoft.com/office/drawing/2014/main" id="{A6D9A679-4E13-4A13-A27C-54D66E25E3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28" y="2456"/>
              <a:ext cx="2353" cy="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4081" tIns="32041" rIns="64081" bIns="32041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000" b="1">
                  <a:solidFill>
                    <a:srgbClr val="000000"/>
                  </a:solidFill>
                </a:rPr>
                <a:t>Legătură de date</a:t>
              </a:r>
              <a:endParaRPr lang="en-US" altLang="en-US"/>
            </a:p>
          </p:txBody>
        </p:sp>
        <p:sp>
          <p:nvSpPr>
            <p:cNvPr id="30743" name="Text Box 248">
              <a:extLst>
                <a:ext uri="{FF2B5EF4-FFF2-40B4-BE49-F238E27FC236}">
                  <a16:creationId xmlns:a16="http://schemas.microsoft.com/office/drawing/2014/main" id="{A8AE720D-C39B-4A34-8A6A-E5DACD9ADE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28" y="2964"/>
              <a:ext cx="1849" cy="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4081" tIns="32041" rIns="64081" bIns="32041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000" b="1">
                  <a:solidFill>
                    <a:srgbClr val="000000"/>
                  </a:solidFill>
                </a:rPr>
                <a:t>Fizic</a:t>
              </a:r>
              <a:endParaRPr lang="en-US" altLang="en-US"/>
            </a:p>
          </p:txBody>
        </p:sp>
        <p:sp>
          <p:nvSpPr>
            <p:cNvPr id="30744" name="Text Box 249">
              <a:extLst>
                <a:ext uri="{FF2B5EF4-FFF2-40B4-BE49-F238E27FC236}">
                  <a16:creationId xmlns:a16="http://schemas.microsoft.com/office/drawing/2014/main" id="{E3E4D6C4-E46C-468A-BD6D-5574C5DC47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28" y="984"/>
              <a:ext cx="1849" cy="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4081" tIns="32041" rIns="64081" bIns="32041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000" b="1">
                  <a:solidFill>
                    <a:srgbClr val="000000"/>
                  </a:solidFill>
                </a:rPr>
                <a:t>Prezentare</a:t>
              </a:r>
              <a:endParaRPr lang="en-US" altLang="en-US"/>
            </a:p>
          </p:txBody>
        </p:sp>
        <p:sp>
          <p:nvSpPr>
            <p:cNvPr id="30745" name="Text Box 250">
              <a:extLst>
                <a:ext uri="{FF2B5EF4-FFF2-40B4-BE49-F238E27FC236}">
                  <a16:creationId xmlns:a16="http://schemas.microsoft.com/office/drawing/2014/main" id="{DEF617E5-B93C-448A-8029-88976482A3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19" y="6878"/>
              <a:ext cx="671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000" b="1">
                  <a:solidFill>
                    <a:srgbClr val="000000"/>
                  </a:solidFill>
                </a:rPr>
                <a:t>Cale</a:t>
              </a:r>
              <a:endParaRPr lang="en-US" altLang="en-US"/>
            </a:p>
          </p:txBody>
        </p:sp>
        <p:sp>
          <p:nvSpPr>
            <p:cNvPr id="30746" name="Line 251">
              <a:extLst>
                <a:ext uri="{FF2B5EF4-FFF2-40B4-BE49-F238E27FC236}">
                  <a16:creationId xmlns:a16="http://schemas.microsoft.com/office/drawing/2014/main" id="{A24E829F-6D66-4A59-92C5-DE9CD1D8EB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92" y="7045"/>
              <a:ext cx="437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47" name="Line 252">
              <a:extLst>
                <a:ext uri="{FF2B5EF4-FFF2-40B4-BE49-F238E27FC236}">
                  <a16:creationId xmlns:a16="http://schemas.microsoft.com/office/drawing/2014/main" id="{4D065E1E-C36C-4BDD-A8B1-F88E7895A1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26" y="7045"/>
              <a:ext cx="311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48" name="Line 253">
              <a:extLst>
                <a:ext uri="{FF2B5EF4-FFF2-40B4-BE49-F238E27FC236}">
                  <a16:creationId xmlns:a16="http://schemas.microsoft.com/office/drawing/2014/main" id="{77842BC1-1685-4DB7-B17B-6F58E1C22C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38" y="5447"/>
              <a:ext cx="0" cy="12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49" name="Text Box 254">
              <a:extLst>
                <a:ext uri="{FF2B5EF4-FFF2-40B4-BE49-F238E27FC236}">
                  <a16:creationId xmlns:a16="http://schemas.microsoft.com/office/drawing/2014/main" id="{9787D151-71FB-4338-A3EE-17AEB0A8F9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5" y="6373"/>
              <a:ext cx="1261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000" b="1">
                  <a:solidFill>
                    <a:srgbClr val="000000"/>
                  </a:solidFill>
                </a:rPr>
                <a:t>Secţ. mux.</a:t>
              </a:r>
              <a:endParaRPr lang="en-US" altLang="en-US"/>
            </a:p>
          </p:txBody>
        </p:sp>
        <p:sp>
          <p:nvSpPr>
            <p:cNvPr id="30750" name="Line 255">
              <a:extLst>
                <a:ext uri="{FF2B5EF4-FFF2-40B4-BE49-F238E27FC236}">
                  <a16:creationId xmlns:a16="http://schemas.microsoft.com/office/drawing/2014/main" id="{60E425CC-53D6-402E-BCE0-534A57EFB9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16" y="6540"/>
              <a:ext cx="252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51" name="Line 256">
              <a:extLst>
                <a:ext uri="{FF2B5EF4-FFF2-40B4-BE49-F238E27FC236}">
                  <a16:creationId xmlns:a16="http://schemas.microsoft.com/office/drawing/2014/main" id="{A29D6ED2-4C26-407D-858B-AB064A20FC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63" y="6540"/>
              <a:ext cx="109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52" name="Line 257">
              <a:extLst>
                <a:ext uri="{FF2B5EF4-FFF2-40B4-BE49-F238E27FC236}">
                  <a16:creationId xmlns:a16="http://schemas.microsoft.com/office/drawing/2014/main" id="{3973BAFA-9013-4FF2-B2B7-35D77CFF98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63" y="5447"/>
              <a:ext cx="0" cy="11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53" name="Line 258">
              <a:extLst>
                <a:ext uri="{FF2B5EF4-FFF2-40B4-BE49-F238E27FC236}">
                  <a16:creationId xmlns:a16="http://schemas.microsoft.com/office/drawing/2014/main" id="{E7ED0A36-E86A-4EFA-B250-0D8A3DDA3B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84" y="5447"/>
              <a:ext cx="0" cy="75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0754" name="Group 259">
              <a:extLst>
                <a:ext uri="{FF2B5EF4-FFF2-40B4-BE49-F238E27FC236}">
                  <a16:creationId xmlns:a16="http://schemas.microsoft.com/office/drawing/2014/main" id="{97A33DB5-A7F7-435C-AC1B-4549ECC04F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63" y="5867"/>
              <a:ext cx="2521" cy="286"/>
              <a:chOff x="839" y="3475"/>
              <a:chExt cx="1361" cy="154"/>
            </a:xfrm>
          </p:grpSpPr>
          <p:sp>
            <p:nvSpPr>
              <p:cNvPr id="30784" name="Text Box 260">
                <a:extLst>
                  <a:ext uri="{FF2B5EF4-FFF2-40B4-BE49-F238E27FC236}">
                    <a16:creationId xmlns:a16="http://schemas.microsoft.com/office/drawing/2014/main" id="{F9E85D81-F0C0-4F56-A8F1-E371C02BC8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11" y="3475"/>
                <a:ext cx="635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000" b="1">
                    <a:solidFill>
                      <a:srgbClr val="000000"/>
                    </a:solidFill>
                  </a:rPr>
                  <a:t>Secţ. reg.</a:t>
                </a:r>
                <a:endParaRPr lang="en-US" altLang="en-US"/>
              </a:p>
            </p:txBody>
          </p:sp>
          <p:sp>
            <p:nvSpPr>
              <p:cNvPr id="30785" name="Line 261">
                <a:extLst>
                  <a:ext uri="{FF2B5EF4-FFF2-40B4-BE49-F238E27FC236}">
                    <a16:creationId xmlns:a16="http://schemas.microsoft.com/office/drawing/2014/main" id="{389A6AC5-3911-4C45-A3F6-48EBAFC185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6" y="3566"/>
                <a:ext cx="45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86" name="Line 262">
                <a:extLst>
                  <a:ext uri="{FF2B5EF4-FFF2-40B4-BE49-F238E27FC236}">
                    <a16:creationId xmlns:a16="http://schemas.microsoft.com/office/drawing/2014/main" id="{7F6D1927-5D0B-4CF1-B19F-A301F52ACF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39" y="3566"/>
                <a:ext cx="27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0755" name="Group 263">
              <a:extLst>
                <a:ext uri="{FF2B5EF4-FFF2-40B4-BE49-F238E27FC236}">
                  <a16:creationId xmlns:a16="http://schemas.microsoft.com/office/drawing/2014/main" id="{D23009AD-B9E8-4E99-B4D5-53D168E063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84" y="5867"/>
              <a:ext cx="2352" cy="286"/>
              <a:chOff x="839" y="3475"/>
              <a:chExt cx="1361" cy="173"/>
            </a:xfrm>
          </p:grpSpPr>
          <p:sp>
            <p:nvSpPr>
              <p:cNvPr id="30781" name="Text Box 264">
                <a:extLst>
                  <a:ext uri="{FF2B5EF4-FFF2-40B4-BE49-F238E27FC236}">
                    <a16:creationId xmlns:a16="http://schemas.microsoft.com/office/drawing/2014/main" id="{863565DE-B06A-4760-A5A2-00A42858589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11" y="3475"/>
                <a:ext cx="635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000" b="1">
                    <a:solidFill>
                      <a:srgbClr val="000000"/>
                    </a:solidFill>
                  </a:rPr>
                  <a:t>Secţ. reg.</a:t>
                </a:r>
                <a:endParaRPr lang="en-US" altLang="en-US"/>
              </a:p>
            </p:txBody>
          </p:sp>
          <p:sp>
            <p:nvSpPr>
              <p:cNvPr id="30782" name="Line 265">
                <a:extLst>
                  <a:ext uri="{FF2B5EF4-FFF2-40B4-BE49-F238E27FC236}">
                    <a16:creationId xmlns:a16="http://schemas.microsoft.com/office/drawing/2014/main" id="{D125DC27-E6ED-430E-89BD-0A37F61BE8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6" y="3566"/>
                <a:ext cx="45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83" name="Line 266">
                <a:extLst>
                  <a:ext uri="{FF2B5EF4-FFF2-40B4-BE49-F238E27FC236}">
                    <a16:creationId xmlns:a16="http://schemas.microsoft.com/office/drawing/2014/main" id="{3AF873DB-46FB-4EF8-A250-50439F6E93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39" y="3566"/>
                <a:ext cx="27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0756" name="Text Box 267">
              <a:extLst>
                <a:ext uri="{FF2B5EF4-FFF2-40B4-BE49-F238E27FC236}">
                  <a16:creationId xmlns:a16="http://schemas.microsoft.com/office/drawing/2014/main" id="{8257282C-2AD0-457C-8BB5-51A670BCDF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5" y="6373"/>
              <a:ext cx="126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100" b="1">
                  <a:solidFill>
                    <a:srgbClr val="000000"/>
                  </a:solidFill>
                </a:rPr>
                <a:t>Secţ. mux.</a:t>
              </a:r>
              <a:endParaRPr lang="en-US" altLang="en-US"/>
            </a:p>
          </p:txBody>
        </p:sp>
        <p:sp>
          <p:nvSpPr>
            <p:cNvPr id="30757" name="Line 268">
              <a:extLst>
                <a:ext uri="{FF2B5EF4-FFF2-40B4-BE49-F238E27FC236}">
                  <a16:creationId xmlns:a16="http://schemas.microsoft.com/office/drawing/2014/main" id="{3F24AFA3-6979-4DF3-B6F3-D898245BD2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87" y="6540"/>
              <a:ext cx="33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58" name="Line 269">
              <a:extLst>
                <a:ext uri="{FF2B5EF4-FFF2-40B4-BE49-F238E27FC236}">
                  <a16:creationId xmlns:a16="http://schemas.microsoft.com/office/drawing/2014/main" id="{A422006A-9AEE-4EB4-982B-A8B6364F74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538" y="6540"/>
              <a:ext cx="50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59" name="Line 270">
              <a:extLst>
                <a:ext uri="{FF2B5EF4-FFF2-40B4-BE49-F238E27FC236}">
                  <a16:creationId xmlns:a16="http://schemas.microsoft.com/office/drawing/2014/main" id="{60546071-9D1C-4B88-87F8-07340B9AEC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722" y="5361"/>
              <a:ext cx="0" cy="126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0760" name="Group 271">
              <a:extLst>
                <a:ext uri="{FF2B5EF4-FFF2-40B4-BE49-F238E27FC236}">
                  <a16:creationId xmlns:a16="http://schemas.microsoft.com/office/drawing/2014/main" id="{0AEF8101-F5AD-44AE-9396-41DE7584B8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86" y="3997"/>
              <a:ext cx="9919" cy="1684"/>
              <a:chOff x="2486" y="3997"/>
              <a:chExt cx="9919" cy="1684"/>
            </a:xfrm>
          </p:grpSpPr>
          <p:sp>
            <p:nvSpPr>
              <p:cNvPr id="30765" name="Rectangle 272">
                <a:extLst>
                  <a:ext uri="{FF2B5EF4-FFF2-40B4-BE49-F238E27FC236}">
                    <a16:creationId xmlns:a16="http://schemas.microsoft.com/office/drawing/2014/main" id="{8D2D690A-385B-400E-8AA6-BDDD3A3CCA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6" y="4345"/>
                <a:ext cx="1597" cy="988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64081" tIns="32041" rIns="64081" bIns="32041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000" b="1">
                    <a:solidFill>
                      <a:srgbClr val="000000"/>
                    </a:solidFill>
                  </a:rPr>
                  <a:t>Multiplexor</a:t>
                </a:r>
              </a:p>
              <a:p>
                <a:pPr algn="ctr" eaLnBrk="1" hangingPunct="1"/>
                <a:r>
                  <a:rPr lang="en-US" altLang="en-US" sz="1000" b="1">
                    <a:solidFill>
                      <a:srgbClr val="000000"/>
                    </a:solidFill>
                  </a:rPr>
                  <a:t> SDH</a:t>
                </a:r>
                <a:endParaRPr lang="en-US" altLang="en-US"/>
              </a:p>
            </p:txBody>
          </p:sp>
          <p:sp>
            <p:nvSpPr>
              <p:cNvPr id="30766" name="AutoShape 273">
                <a:extLst>
                  <a:ext uri="{FF2B5EF4-FFF2-40B4-BE49-F238E27FC236}">
                    <a16:creationId xmlns:a16="http://schemas.microsoft.com/office/drawing/2014/main" id="{312F0BE4-5CFF-4D04-BCD4-5E5FDE9849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5566" y="4050"/>
                <a:ext cx="1684" cy="1577"/>
              </a:xfrm>
              <a:prstGeom prst="triangle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10800000" vert="eaVert" lIns="0" tIns="32041" rIns="0" bIns="32041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900" b="1">
                    <a:solidFill>
                      <a:srgbClr val="000000"/>
                    </a:solidFill>
                  </a:rPr>
                  <a:t>Reg.</a:t>
                </a:r>
              </a:p>
              <a:p>
                <a:pPr eaLnBrk="1" hangingPunct="1"/>
                <a:r>
                  <a:rPr lang="en-US" altLang="en-US" sz="900" b="1">
                    <a:solidFill>
                      <a:srgbClr val="000000"/>
                    </a:solidFill>
                  </a:rPr>
                  <a:t>SDH</a:t>
                </a:r>
                <a:endParaRPr lang="en-US" altLang="en-US"/>
              </a:p>
            </p:txBody>
          </p:sp>
          <p:sp>
            <p:nvSpPr>
              <p:cNvPr id="30767" name="AutoShape 274">
                <a:extLst>
                  <a:ext uri="{FF2B5EF4-FFF2-40B4-BE49-F238E27FC236}">
                    <a16:creationId xmlns:a16="http://schemas.microsoft.com/office/drawing/2014/main" id="{93311164-DDEE-4724-A01D-D4F471139A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96" y="4166"/>
                <a:ext cx="1597" cy="1261"/>
              </a:xfrm>
              <a:prstGeom prst="octagon">
                <a:avLst>
                  <a:gd name="adj" fmla="val 29287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64081" tIns="32041" rIns="64081" bIns="32041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000" b="1">
                    <a:solidFill>
                      <a:srgbClr val="000000"/>
                    </a:solidFill>
                  </a:rPr>
                  <a:t>Cross-</a:t>
                </a:r>
              </a:p>
              <a:p>
                <a:pPr algn="ctr" eaLnBrk="1" hangingPunct="1"/>
                <a:r>
                  <a:rPr lang="en-US" altLang="en-US" sz="1000" b="1">
                    <a:solidFill>
                      <a:srgbClr val="000000"/>
                    </a:solidFill>
                  </a:rPr>
                  <a:t>connect</a:t>
                </a:r>
              </a:p>
              <a:p>
                <a:pPr algn="ctr" eaLnBrk="1" hangingPunct="1"/>
                <a:r>
                  <a:rPr lang="en-US" altLang="en-US" sz="1000" b="1">
                    <a:solidFill>
                      <a:srgbClr val="000000"/>
                    </a:solidFill>
                  </a:rPr>
                  <a:t>SDH</a:t>
                </a:r>
                <a:endParaRPr lang="en-US" altLang="en-US"/>
              </a:p>
            </p:txBody>
          </p:sp>
          <p:sp>
            <p:nvSpPr>
              <p:cNvPr id="30768" name="Rectangle 275">
                <a:extLst>
                  <a:ext uri="{FF2B5EF4-FFF2-40B4-BE49-F238E27FC236}">
                    <a16:creationId xmlns:a16="http://schemas.microsoft.com/office/drawing/2014/main" id="{DFA6B0C8-FF8A-41EF-9DE6-E79A93E957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70" y="4287"/>
                <a:ext cx="1598" cy="993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64081" tIns="32041" rIns="64081" bIns="32041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000" b="1">
                    <a:solidFill>
                      <a:srgbClr val="000000"/>
                    </a:solidFill>
                  </a:rPr>
                  <a:t>Multiplexor</a:t>
                </a:r>
              </a:p>
              <a:p>
                <a:pPr algn="ctr" eaLnBrk="1" hangingPunct="1"/>
                <a:r>
                  <a:rPr lang="en-US" altLang="en-US" sz="1000" b="1">
                    <a:solidFill>
                      <a:srgbClr val="000000"/>
                    </a:solidFill>
                  </a:rPr>
                  <a:t> SDH</a:t>
                </a:r>
                <a:endParaRPr lang="en-US" altLang="en-US"/>
              </a:p>
            </p:txBody>
          </p:sp>
          <p:sp>
            <p:nvSpPr>
              <p:cNvPr id="30769" name="Line 276">
                <a:extLst>
                  <a:ext uri="{FF2B5EF4-FFF2-40B4-BE49-F238E27FC236}">
                    <a16:creationId xmlns:a16="http://schemas.microsoft.com/office/drawing/2014/main" id="{02C32234-49A5-4499-89CF-85374C9E46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293" y="4753"/>
                <a:ext cx="67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70" name="Line 277">
                <a:extLst>
                  <a:ext uri="{FF2B5EF4-FFF2-40B4-BE49-F238E27FC236}">
                    <a16:creationId xmlns:a16="http://schemas.microsoft.com/office/drawing/2014/main" id="{8572C9C5-911F-456C-9689-6432732DA6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073" y="4502"/>
                <a:ext cx="25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71" name="Line 278">
                <a:extLst>
                  <a:ext uri="{FF2B5EF4-FFF2-40B4-BE49-F238E27FC236}">
                    <a16:creationId xmlns:a16="http://schemas.microsoft.com/office/drawing/2014/main" id="{CE4A6DB4-3C1F-4595-ADCE-EB1202CFB9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073" y="4839"/>
                <a:ext cx="25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72" name="Line 279">
                <a:extLst>
                  <a:ext uri="{FF2B5EF4-FFF2-40B4-BE49-F238E27FC236}">
                    <a16:creationId xmlns:a16="http://schemas.microsoft.com/office/drawing/2014/main" id="{CFD56F89-BCE7-4C1B-9A83-B09C0D5812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073" y="5174"/>
                <a:ext cx="25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73" name="Text Box 280">
                <a:extLst>
                  <a:ext uri="{FF2B5EF4-FFF2-40B4-BE49-F238E27FC236}">
                    <a16:creationId xmlns:a16="http://schemas.microsoft.com/office/drawing/2014/main" id="{2D8A4F30-B6CF-4306-871B-F6DD4DC75E4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86" y="4418"/>
                <a:ext cx="589" cy="8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000" b="1">
                    <a:solidFill>
                      <a:srgbClr val="000000"/>
                    </a:solidFill>
                  </a:rPr>
                  <a:t>PDH</a:t>
                </a:r>
              </a:p>
              <a:p>
                <a:pPr eaLnBrk="1" hangingPunct="1"/>
                <a:r>
                  <a:rPr lang="en-US" altLang="en-US" sz="1000" b="1">
                    <a:solidFill>
                      <a:srgbClr val="000000"/>
                    </a:solidFill>
                  </a:rPr>
                  <a:t>ATM</a:t>
                </a:r>
              </a:p>
              <a:p>
                <a:pPr eaLnBrk="1" hangingPunct="1"/>
                <a:r>
                  <a:rPr lang="en-US" altLang="en-US" sz="1000" b="1">
                    <a:solidFill>
                      <a:srgbClr val="000000"/>
                    </a:solidFill>
                  </a:rPr>
                  <a:t>   IP</a:t>
                </a:r>
                <a:endParaRPr lang="en-US" altLang="en-US"/>
              </a:p>
            </p:txBody>
          </p:sp>
          <p:sp>
            <p:nvSpPr>
              <p:cNvPr id="30774" name="Text Box 281">
                <a:extLst>
                  <a:ext uri="{FF2B5EF4-FFF2-40B4-BE49-F238E27FC236}">
                    <a16:creationId xmlns:a16="http://schemas.microsoft.com/office/drawing/2014/main" id="{9B5B94FA-8C82-4444-96DB-2ABCBBC5B6C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816" y="4249"/>
                <a:ext cx="589" cy="8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000" b="1">
                    <a:solidFill>
                      <a:srgbClr val="000000"/>
                    </a:solidFill>
                  </a:rPr>
                  <a:t>PDH</a:t>
                </a:r>
              </a:p>
              <a:p>
                <a:pPr eaLnBrk="1" hangingPunct="1"/>
                <a:r>
                  <a:rPr lang="en-US" altLang="en-US" sz="1000" b="1">
                    <a:solidFill>
                      <a:srgbClr val="000000"/>
                    </a:solidFill>
                  </a:rPr>
                  <a:t>ATM</a:t>
                </a:r>
              </a:p>
              <a:p>
                <a:pPr eaLnBrk="1" hangingPunct="1"/>
                <a:r>
                  <a:rPr lang="en-US" altLang="en-US" sz="1000" b="1">
                    <a:solidFill>
                      <a:srgbClr val="000000"/>
                    </a:solidFill>
                  </a:rPr>
                  <a:t> IP</a:t>
                </a:r>
                <a:endParaRPr lang="en-US" altLang="en-US"/>
              </a:p>
            </p:txBody>
          </p:sp>
          <p:sp>
            <p:nvSpPr>
              <p:cNvPr id="30775" name="Line 282">
                <a:extLst>
                  <a:ext uri="{FF2B5EF4-FFF2-40B4-BE49-F238E27FC236}">
                    <a16:creationId xmlns:a16="http://schemas.microsoft.com/office/drawing/2014/main" id="{05EEBEA3-85F6-42DC-B6FE-A8FCD58905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1564" y="4334"/>
                <a:ext cx="16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76" name="Line 283">
                <a:extLst>
                  <a:ext uri="{FF2B5EF4-FFF2-40B4-BE49-F238E27FC236}">
                    <a16:creationId xmlns:a16="http://schemas.microsoft.com/office/drawing/2014/main" id="{C8AE7259-6BED-4AF8-93D2-CE76F6DB0D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64" y="4670"/>
                <a:ext cx="16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77" name="Line 284">
                <a:extLst>
                  <a:ext uri="{FF2B5EF4-FFF2-40B4-BE49-F238E27FC236}">
                    <a16:creationId xmlns:a16="http://schemas.microsoft.com/office/drawing/2014/main" id="{F4048447-FBA7-4696-BFC0-D23D57B318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64" y="5008"/>
                <a:ext cx="25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78" name="Text Box 285">
                <a:extLst>
                  <a:ext uri="{FF2B5EF4-FFF2-40B4-BE49-F238E27FC236}">
                    <a16:creationId xmlns:a16="http://schemas.microsoft.com/office/drawing/2014/main" id="{85A57E79-D672-4841-8DCC-0CAF43FFC92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92" y="4418"/>
                <a:ext cx="504" cy="3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25229" rIns="0" bIns="7569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900" b="1">
                    <a:solidFill>
                      <a:srgbClr val="000000"/>
                    </a:solidFill>
                  </a:rPr>
                  <a:t>SDH</a:t>
                </a:r>
                <a:endParaRPr lang="en-US" altLang="en-US"/>
              </a:p>
            </p:txBody>
          </p:sp>
          <p:sp>
            <p:nvSpPr>
              <p:cNvPr id="30779" name="Text Box 286">
                <a:extLst>
                  <a:ext uri="{FF2B5EF4-FFF2-40B4-BE49-F238E27FC236}">
                    <a16:creationId xmlns:a16="http://schemas.microsoft.com/office/drawing/2014/main" id="{5619004D-D85A-4021-A7D2-8F63AD9A020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109" y="4418"/>
                <a:ext cx="504" cy="3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25229" rIns="0" bIns="7569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900" b="1">
                    <a:solidFill>
                      <a:srgbClr val="000000"/>
                    </a:solidFill>
                  </a:rPr>
                  <a:t>SDH</a:t>
                </a:r>
                <a:endParaRPr lang="en-US" altLang="en-US"/>
              </a:p>
            </p:txBody>
          </p:sp>
          <p:sp>
            <p:nvSpPr>
              <p:cNvPr id="30780" name="Text Box 287">
                <a:extLst>
                  <a:ext uri="{FF2B5EF4-FFF2-40B4-BE49-F238E27FC236}">
                    <a16:creationId xmlns:a16="http://schemas.microsoft.com/office/drawing/2014/main" id="{2DB213CE-5CA1-4B9E-AC7D-3DDEB648C5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377" y="4334"/>
                <a:ext cx="505" cy="3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25229" rIns="0" bIns="7569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900" b="1">
                    <a:solidFill>
                      <a:srgbClr val="000000"/>
                    </a:solidFill>
                  </a:rPr>
                  <a:t>SDH</a:t>
                </a:r>
                <a:endParaRPr lang="en-US" altLang="en-US"/>
              </a:p>
            </p:txBody>
          </p:sp>
        </p:grpSp>
        <p:sp>
          <p:nvSpPr>
            <p:cNvPr id="30761" name="Line 288">
              <a:extLst>
                <a:ext uri="{FF2B5EF4-FFF2-40B4-BE49-F238E27FC236}">
                  <a16:creationId xmlns:a16="http://schemas.microsoft.com/office/drawing/2014/main" id="{E9C6D51A-B11E-4CD7-B499-0C7ED8D019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23" y="4868"/>
              <a:ext cx="69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62" name="Line 289">
              <a:extLst>
                <a:ext uri="{FF2B5EF4-FFF2-40B4-BE49-F238E27FC236}">
                  <a16:creationId xmlns:a16="http://schemas.microsoft.com/office/drawing/2014/main" id="{5A90C95D-3474-4E65-8F68-5B9B820CA2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85" y="4810"/>
              <a:ext cx="5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63" name="Line 290">
              <a:extLst>
                <a:ext uri="{FF2B5EF4-FFF2-40B4-BE49-F238E27FC236}">
                  <a16:creationId xmlns:a16="http://schemas.microsoft.com/office/drawing/2014/main" id="{5E0FC10A-B631-4764-8369-AE88C700D1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8" y="5392"/>
              <a:ext cx="0" cy="174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64" name="Line 291">
              <a:extLst>
                <a:ext uri="{FF2B5EF4-FFF2-40B4-BE49-F238E27FC236}">
                  <a16:creationId xmlns:a16="http://schemas.microsoft.com/office/drawing/2014/main" id="{600F003B-45D5-4971-9414-6B13D18ACE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53" y="5275"/>
              <a:ext cx="0" cy="18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43ABC8E4-57AA-44AE-BE8B-3A34310CF9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8135937" cy="647700"/>
          </a:xfrm>
          <a:solidFill>
            <a:srgbClr val="FFCC00">
              <a:alpha val="34901"/>
            </a:srgbClr>
          </a:solidFill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ro-RO" altLang="en-US" sz="2000" b="1"/>
              <a:t>Protocoale de nivel fizic în reţele de calculatoare</a:t>
            </a:r>
            <a:r>
              <a:rPr lang="en-US" altLang="en-US"/>
              <a:t> </a:t>
            </a:r>
          </a:p>
        </p:txBody>
      </p:sp>
      <p:sp>
        <p:nvSpPr>
          <p:cNvPr id="31747" name="Text Box 3">
            <a:extLst>
              <a:ext uri="{FF2B5EF4-FFF2-40B4-BE49-F238E27FC236}">
                <a16:creationId xmlns:a16="http://schemas.microsoft.com/office/drawing/2014/main" id="{3EAFFE99-7045-43A0-8FEA-E07CC97848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981075"/>
            <a:ext cx="8353425" cy="3937000"/>
          </a:xfrm>
          <a:prstGeom prst="rect">
            <a:avLst/>
          </a:prstGeom>
          <a:solidFill>
            <a:srgbClr val="CCFFCC">
              <a:alpha val="3882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o-RO" altLang="en-US" b="1"/>
              <a:t>  </a:t>
            </a:r>
            <a:r>
              <a:rPr lang="ro-RO" altLang="en-US"/>
              <a:t> </a:t>
            </a:r>
            <a:r>
              <a:rPr lang="pt-BR" altLang="en-US" b="1"/>
              <a:t>Standardul </a:t>
            </a:r>
            <a:r>
              <a:rPr lang="ro-RO" altLang="en-US" b="1"/>
              <a:t>SONET</a:t>
            </a:r>
            <a:r>
              <a:rPr lang="en-US" altLang="en-US" b="1"/>
              <a:t>/</a:t>
            </a:r>
            <a:r>
              <a:rPr lang="ro-RO" altLang="en-US" b="1"/>
              <a:t>S</a:t>
            </a:r>
            <a:r>
              <a:rPr lang="pt-BR" altLang="en-US" b="1"/>
              <a:t>DH.  </a:t>
            </a:r>
            <a:endParaRPr lang="ro-RO" altLang="en-US" b="1"/>
          </a:p>
          <a:p>
            <a:pPr eaLnBrk="1" hangingPunct="1"/>
            <a:endParaRPr lang="ro-RO" altLang="en-US" b="1"/>
          </a:p>
          <a:p>
            <a:pPr eaLnBrk="1" hangingPunct="1"/>
            <a:endParaRPr lang="ro-RO" altLang="en-US" b="1"/>
          </a:p>
          <a:p>
            <a:pPr eaLnBrk="1" hangingPunct="1"/>
            <a:r>
              <a:rPr lang="ro-RO" altLang="en-US"/>
              <a:t> </a:t>
            </a:r>
            <a:r>
              <a:rPr lang="en-US" altLang="en-US"/>
              <a:t>  </a:t>
            </a:r>
            <a:r>
              <a:rPr lang="ro-RO" altLang="en-US" b="1" i="1"/>
              <a:t>OC 1     SONET        51 Mb/s, </a:t>
            </a:r>
          </a:p>
          <a:p>
            <a:pPr eaLnBrk="1" hangingPunct="1"/>
            <a:r>
              <a:rPr lang="ro-RO" altLang="en-US" b="1" i="1"/>
              <a:t>   OC 3     SONET      155 Mb/s</a:t>
            </a:r>
          </a:p>
          <a:p>
            <a:pPr eaLnBrk="1" hangingPunct="1"/>
            <a:r>
              <a:rPr lang="ro-RO" altLang="en-US" b="1" i="1"/>
              <a:t>   OC 48   SONET     622 Mb/s</a:t>
            </a:r>
          </a:p>
          <a:p>
            <a:pPr eaLnBrk="1" hangingPunct="1"/>
            <a:r>
              <a:rPr lang="ro-RO" altLang="en-US" b="1" i="1"/>
              <a:t>   OC 192  SONET   2,4 Gb/s.</a:t>
            </a:r>
          </a:p>
          <a:p>
            <a:pPr eaLnBrk="1" hangingPunct="1"/>
            <a:r>
              <a:rPr lang="ro-RO" altLang="en-US" b="1" i="1"/>
              <a:t>   OC 768  SONET   9,953280Gb/s</a:t>
            </a:r>
            <a:endParaRPr lang="en-US" altLang="en-US" b="1" i="1"/>
          </a:p>
          <a:p>
            <a:pPr eaLnBrk="1" hangingPunct="1"/>
            <a:endParaRPr lang="ro-RO" altLang="en-US" b="1" i="1"/>
          </a:p>
          <a:p>
            <a:pPr eaLnBrk="1" hangingPunct="1"/>
            <a:r>
              <a:rPr lang="en-US" altLang="en-US" b="1" i="1"/>
              <a:t> </a:t>
            </a:r>
            <a:r>
              <a:rPr lang="ro-RO" altLang="en-US" b="1" i="1"/>
              <a:t>STM-1       155,520Mb/s </a:t>
            </a:r>
          </a:p>
          <a:p>
            <a:pPr eaLnBrk="1" hangingPunct="1"/>
            <a:r>
              <a:rPr lang="en-US" altLang="en-US" b="1" i="1"/>
              <a:t> </a:t>
            </a:r>
            <a:r>
              <a:rPr lang="ro-RO" altLang="en-US" b="1" i="1"/>
              <a:t>STM-4        622,080Mb/s </a:t>
            </a:r>
          </a:p>
          <a:p>
            <a:pPr eaLnBrk="1" hangingPunct="1"/>
            <a:r>
              <a:rPr lang="en-US" altLang="en-US" b="1" i="1"/>
              <a:t> </a:t>
            </a:r>
            <a:r>
              <a:rPr lang="ro-RO" altLang="en-US" b="1" i="1"/>
              <a:t>STM-16      2488,320Mb/s</a:t>
            </a:r>
          </a:p>
          <a:p>
            <a:pPr eaLnBrk="1" hangingPunct="1"/>
            <a:r>
              <a:rPr lang="en-US" altLang="en-US" b="1" i="1"/>
              <a:t> </a:t>
            </a:r>
            <a:r>
              <a:rPr lang="ro-RO" altLang="en-US" b="1" i="1"/>
              <a:t>STM-64      9,953280Gb/s</a:t>
            </a:r>
          </a:p>
          <a:p>
            <a:pPr eaLnBrk="1" hangingPunct="1"/>
            <a:r>
              <a:rPr lang="en-US" altLang="en-US" b="1" i="1"/>
              <a:t> </a:t>
            </a:r>
            <a:r>
              <a:rPr lang="ro-RO" altLang="en-US" b="1" i="1"/>
              <a:t>STM-256    39,17312Gb/s</a:t>
            </a:r>
          </a:p>
        </p:txBody>
      </p:sp>
      <p:sp>
        <p:nvSpPr>
          <p:cNvPr id="31748" name="Rectangle 4">
            <a:extLst>
              <a:ext uri="{FF2B5EF4-FFF2-40B4-BE49-F238E27FC236}">
                <a16:creationId xmlns:a16="http://schemas.microsoft.com/office/drawing/2014/main" id="{DC5C7CD5-3D5B-40CC-B44F-26D22BF37A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749" name="Rectangle 5">
            <a:extLst>
              <a:ext uri="{FF2B5EF4-FFF2-40B4-BE49-F238E27FC236}">
                <a16:creationId xmlns:a16="http://schemas.microsoft.com/office/drawing/2014/main" id="{AE75F5AF-1155-425C-8196-738C35CC4B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750" name="Rectangle 6">
            <a:extLst>
              <a:ext uri="{FF2B5EF4-FFF2-40B4-BE49-F238E27FC236}">
                <a16:creationId xmlns:a16="http://schemas.microsoft.com/office/drawing/2014/main" id="{3B8EC3C7-025B-48BC-9A3C-095486EC33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9B6A3957-E755-4BFA-B608-53D164B81B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8135937" cy="503237"/>
          </a:xfrm>
          <a:solidFill>
            <a:srgbClr val="FFCC00">
              <a:alpha val="34901"/>
            </a:srgbClr>
          </a:solidFill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ro-RO" altLang="en-US" sz="2000" b="1"/>
              <a:t>Protocoale de nivel fizic în reţele de calculatoare</a:t>
            </a:r>
            <a:r>
              <a:rPr lang="en-US" altLang="en-US"/>
              <a:t> </a:t>
            </a:r>
          </a:p>
        </p:txBody>
      </p:sp>
      <p:sp>
        <p:nvSpPr>
          <p:cNvPr id="32771" name="Text Box 3">
            <a:extLst>
              <a:ext uri="{FF2B5EF4-FFF2-40B4-BE49-F238E27FC236}">
                <a16:creationId xmlns:a16="http://schemas.microsoft.com/office/drawing/2014/main" id="{EB0FEF35-0E96-47FF-9BEF-7B39D43B03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908050"/>
            <a:ext cx="7921625" cy="974725"/>
          </a:xfrm>
          <a:prstGeom prst="rect">
            <a:avLst/>
          </a:prstGeom>
          <a:solidFill>
            <a:srgbClr val="CCFFCC">
              <a:alpha val="3882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altLang="en-US" sz="1600" b="1" i="1"/>
              <a:t>Reţeaua ISDN</a:t>
            </a:r>
            <a:r>
              <a:rPr lang="fr-FR" altLang="en-US" sz="1400" i="1"/>
              <a:t> </a:t>
            </a:r>
            <a:endParaRPr lang="ro-RO" altLang="en-US" sz="1400" i="1"/>
          </a:p>
          <a:p>
            <a:r>
              <a:rPr lang="ro-RO" altLang="en-US" sz="1400" i="1"/>
              <a:t>-	</a:t>
            </a:r>
            <a:r>
              <a:rPr lang="fr-FR" altLang="en-US" sz="1400" b="1" i="1"/>
              <a:t>reţea ce permite o conectivitate capat la capat </a:t>
            </a:r>
            <a:endParaRPr lang="ro-RO" altLang="en-US" sz="1400" b="1" i="1"/>
          </a:p>
          <a:p>
            <a:pPr>
              <a:buFontTx/>
              <a:buChar char="-"/>
            </a:pPr>
            <a:r>
              <a:rPr lang="fr-FR" altLang="en-US" sz="1400" b="1" i="1"/>
              <a:t>gamă largă de servicii </a:t>
            </a:r>
            <a:r>
              <a:rPr lang="ro-RO" altLang="en-US" sz="1400" b="1" i="1"/>
              <a:t>(</a:t>
            </a:r>
            <a:r>
              <a:rPr lang="fr-FR" altLang="en-US" sz="1400" b="1" i="1"/>
              <a:t>voce</a:t>
            </a:r>
            <a:r>
              <a:rPr lang="ro-RO" altLang="en-US" sz="1400" b="1" i="1"/>
              <a:t>,</a:t>
            </a:r>
            <a:r>
              <a:rPr lang="fr-FR" altLang="en-US" sz="1400" b="1" i="1"/>
              <a:t> video, </a:t>
            </a:r>
            <a:r>
              <a:rPr lang="ro-RO" altLang="en-US" sz="1400" b="1" i="1"/>
              <a:t>date, etc.)</a:t>
            </a:r>
          </a:p>
          <a:p>
            <a:pPr>
              <a:buFontTx/>
              <a:buChar char="-"/>
            </a:pPr>
            <a:r>
              <a:rPr lang="fr-FR" altLang="en-US" sz="1400" b="1" i="1"/>
              <a:t> utilizatorii au acces prin</a:t>
            </a:r>
            <a:r>
              <a:rPr lang="ro-RO" altLang="en-US" sz="1400" b="1" i="1"/>
              <a:t> </a:t>
            </a:r>
            <a:r>
              <a:rPr lang="fr-FR" altLang="en-US" sz="1400" b="1" i="1"/>
              <a:t>interfeţe standard. </a:t>
            </a:r>
            <a:endParaRPr lang="ro-RO" altLang="en-US" sz="1400" b="1"/>
          </a:p>
        </p:txBody>
      </p:sp>
      <p:sp>
        <p:nvSpPr>
          <p:cNvPr id="32772" name="Rectangle 4">
            <a:extLst>
              <a:ext uri="{FF2B5EF4-FFF2-40B4-BE49-F238E27FC236}">
                <a16:creationId xmlns:a16="http://schemas.microsoft.com/office/drawing/2014/main" id="{59E44D41-48D8-43D3-BBC7-4677E1A05A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2773" name="Rectangle 5">
            <a:extLst>
              <a:ext uri="{FF2B5EF4-FFF2-40B4-BE49-F238E27FC236}">
                <a16:creationId xmlns:a16="http://schemas.microsoft.com/office/drawing/2014/main" id="{4D8FFBBF-ED83-4A8D-B969-4291086FF2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35981" name="Group 141">
            <a:extLst>
              <a:ext uri="{FF2B5EF4-FFF2-40B4-BE49-F238E27FC236}">
                <a16:creationId xmlns:a16="http://schemas.microsoft.com/office/drawing/2014/main" id="{012D97C3-AF57-4D1D-AA43-5F27D8B039BA}"/>
              </a:ext>
            </a:extLst>
          </p:cNvPr>
          <p:cNvGraphicFramePr>
            <a:graphicFrameLocks noGrp="1"/>
          </p:cNvGraphicFramePr>
          <p:nvPr/>
        </p:nvGraphicFramePr>
        <p:xfrm>
          <a:off x="-4595813" y="1919288"/>
          <a:ext cx="3144838" cy="1813336"/>
        </p:xfrm>
        <a:graphic>
          <a:graphicData uri="http://schemas.openxmlformats.org/drawingml/2006/table">
            <a:tbl>
              <a:tblPr/>
              <a:tblGrid>
                <a:gridCol w="681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01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36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8989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Canal</a:t>
                      </a:r>
                      <a:endParaRPr kumimoji="0" lang="fr-F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Rata de bit</a:t>
                      </a:r>
                      <a:endParaRPr kumimoji="0" lang="fr-F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Interfaţa</a:t>
                      </a:r>
                      <a:endParaRPr kumimoji="0" lang="ro-RO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989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kumimoji="0" lang="ro-RO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64 kbps</a:t>
                      </a:r>
                      <a:endParaRPr kumimoji="0" lang="ro-RO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Basic access</a:t>
                      </a:r>
                      <a:endParaRPr kumimoji="0" lang="ro-RO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8989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H0</a:t>
                      </a:r>
                      <a:endParaRPr kumimoji="0" lang="ro-RO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384 kbps</a:t>
                      </a:r>
                      <a:endParaRPr kumimoji="0" lang="ro-RO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Primary rate access</a:t>
                      </a:r>
                      <a:endParaRPr kumimoji="0" lang="ro-RO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8989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H11</a:t>
                      </a:r>
                      <a:endParaRPr kumimoji="0" lang="ro-RO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1536 kbps</a:t>
                      </a:r>
                      <a:endParaRPr kumimoji="0" lang="ro-RO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Primary rate access</a:t>
                      </a:r>
                      <a:endParaRPr kumimoji="0" lang="ro-RO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8989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H12</a:t>
                      </a:r>
                      <a:endParaRPr kumimoji="0" lang="ro-RO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1920 kbps</a:t>
                      </a:r>
                      <a:endParaRPr kumimoji="0" lang="ro-RO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Primary rate access</a:t>
                      </a:r>
                      <a:endParaRPr kumimoji="0" lang="ro-RO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8989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D16</a:t>
                      </a:r>
                      <a:endParaRPr kumimoji="0" lang="ro-RO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 kbps</a:t>
                      </a:r>
                      <a:endParaRPr kumimoji="0" lang="ro-RO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Basic access</a:t>
                      </a:r>
                      <a:endParaRPr kumimoji="0" lang="ro-RO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8989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D64</a:t>
                      </a:r>
                      <a:endParaRPr kumimoji="0" lang="ro-RO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64 kbps</a:t>
                      </a:r>
                      <a:endParaRPr kumimoji="0" lang="ro-RO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Primary rate access</a:t>
                      </a:r>
                      <a:endParaRPr kumimoji="0" lang="ro-RO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6020" name="Group 180">
            <a:extLst>
              <a:ext uri="{FF2B5EF4-FFF2-40B4-BE49-F238E27FC236}">
                <a16:creationId xmlns:a16="http://schemas.microsoft.com/office/drawing/2014/main" id="{1290CA80-42C8-4A97-8BE7-E108546539CE}"/>
              </a:ext>
            </a:extLst>
          </p:cNvPr>
          <p:cNvGraphicFramePr>
            <a:graphicFrameLocks noGrp="1"/>
          </p:cNvGraphicFramePr>
          <p:nvPr/>
        </p:nvGraphicFramePr>
        <p:xfrm>
          <a:off x="-4595813" y="3730625"/>
          <a:ext cx="2854325" cy="1692275"/>
        </p:xfrm>
        <a:graphic>
          <a:graphicData uri="http://schemas.openxmlformats.org/drawingml/2006/table">
            <a:tbl>
              <a:tblPr/>
              <a:tblGrid>
                <a:gridCol w="755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1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6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688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Interfaţa</a:t>
                      </a:r>
                      <a:endParaRPr kumimoji="0" lang="fr-F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7" marB="4573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Rata de bit</a:t>
                      </a:r>
                      <a:endParaRPr kumimoji="0" lang="fr-F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7" marB="4573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Structura interfeţei</a:t>
                      </a:r>
                      <a:endParaRPr kumimoji="0" lang="ro-RO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7" marB="4573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6539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Basic access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Primary rate access</a:t>
                      </a:r>
                      <a:endParaRPr kumimoji="0" lang="ro-RO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7" marB="4573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192 kbps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1544 kbps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2048 kbps</a:t>
                      </a:r>
                      <a:endParaRPr kumimoji="0" lang="ro-RO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7" marB="4573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2B + D16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23B + D64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3H0 + D64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H11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30B + D64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5H0 + D64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H12 + D64</a:t>
                      </a:r>
                      <a:endParaRPr kumimoji="0" lang="ro-RO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7" marB="4573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6204" name="Group 364">
            <a:extLst>
              <a:ext uri="{FF2B5EF4-FFF2-40B4-BE49-F238E27FC236}">
                <a16:creationId xmlns:a16="http://schemas.microsoft.com/office/drawing/2014/main" id="{587C8C2D-110C-441A-8211-06B8A86CC8DA}"/>
              </a:ext>
            </a:extLst>
          </p:cNvPr>
          <p:cNvGraphicFramePr>
            <a:graphicFrameLocks noGrp="1"/>
          </p:cNvGraphicFramePr>
          <p:nvPr/>
        </p:nvGraphicFramePr>
        <p:xfrm>
          <a:off x="1187450" y="2133600"/>
          <a:ext cx="5184775" cy="2163982"/>
        </p:xfrm>
        <a:graphic>
          <a:graphicData uri="http://schemas.openxmlformats.org/drawingml/2006/table">
            <a:tbl>
              <a:tblPr/>
              <a:tblGrid>
                <a:gridCol w="1465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7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2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231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Canal</a:t>
                      </a:r>
                      <a:endParaRPr kumimoji="0" lang="fr-FR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Rata de bit</a:t>
                      </a:r>
                      <a:endParaRPr kumimoji="0" lang="fr-F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Interfaţa</a:t>
                      </a:r>
                      <a:endParaRPr kumimoji="0" lang="ro-RO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75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kumimoji="0" lang="ro-RO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64 kbps</a:t>
                      </a:r>
                      <a:endParaRPr kumimoji="0" lang="ro-RO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Basic access</a:t>
                      </a:r>
                      <a:endParaRPr kumimoji="0" lang="ro-RO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75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H0</a:t>
                      </a:r>
                      <a:endParaRPr kumimoji="0" lang="ro-RO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384 kbps</a:t>
                      </a:r>
                      <a:endParaRPr kumimoji="0" lang="ro-RO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Primary rate access</a:t>
                      </a:r>
                      <a:endParaRPr kumimoji="0" lang="ro-RO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75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H11</a:t>
                      </a:r>
                      <a:endParaRPr kumimoji="0" lang="ro-RO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1536 kbps</a:t>
                      </a:r>
                      <a:endParaRPr kumimoji="0" lang="ro-RO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Primary rate access</a:t>
                      </a:r>
                      <a:endParaRPr kumimoji="0" lang="ro-RO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75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H12</a:t>
                      </a:r>
                      <a:endParaRPr kumimoji="0" lang="ro-RO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1920 kbps</a:t>
                      </a:r>
                      <a:endParaRPr kumimoji="0" lang="ro-RO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Primary rate access</a:t>
                      </a:r>
                      <a:endParaRPr kumimoji="0" lang="ro-RO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75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D16</a:t>
                      </a:r>
                      <a:endParaRPr kumimoji="0" lang="ro-RO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 kbps</a:t>
                      </a:r>
                      <a:endParaRPr kumimoji="0" lang="ro-RO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Basic access</a:t>
                      </a:r>
                      <a:endParaRPr kumimoji="0" lang="ro-RO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75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D64</a:t>
                      </a:r>
                      <a:endParaRPr kumimoji="0" lang="ro-RO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64 kbps</a:t>
                      </a:r>
                      <a:endParaRPr kumimoji="0" lang="ro-RO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Primary rate access</a:t>
                      </a:r>
                      <a:endParaRPr kumimoji="0" lang="ro-RO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6203" name="Group 363">
            <a:extLst>
              <a:ext uri="{FF2B5EF4-FFF2-40B4-BE49-F238E27FC236}">
                <a16:creationId xmlns:a16="http://schemas.microsoft.com/office/drawing/2014/main" id="{413CD8E7-9668-4DD2-A235-0B8A64D33D19}"/>
              </a:ext>
            </a:extLst>
          </p:cNvPr>
          <p:cNvGraphicFramePr>
            <a:graphicFrameLocks noGrp="1"/>
          </p:cNvGraphicFramePr>
          <p:nvPr/>
        </p:nvGraphicFramePr>
        <p:xfrm>
          <a:off x="1187450" y="4437063"/>
          <a:ext cx="5184775" cy="2056274"/>
        </p:xfrm>
        <a:graphic>
          <a:graphicData uri="http://schemas.openxmlformats.org/drawingml/2006/table">
            <a:tbl>
              <a:tblPr/>
              <a:tblGrid>
                <a:gridCol w="1430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2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2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1342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Interfaţa</a:t>
                      </a:r>
                      <a:endParaRPr kumimoji="0" lang="fr-FR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Rata de bit</a:t>
                      </a:r>
                      <a:endParaRPr kumimoji="0" lang="fr-F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Structura interfeţei</a:t>
                      </a:r>
                      <a:endParaRPr kumimoji="0" lang="ro-RO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447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Basic access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Primary rate access</a:t>
                      </a:r>
                      <a:endParaRPr kumimoji="0" lang="ro-RO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192 kbps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1544 kbps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2048 kbps</a:t>
                      </a:r>
                      <a:endParaRPr kumimoji="0" lang="ro-RO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2B + D16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23B + D64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3H0 + D64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H11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30B + D64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5H0 + D64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H12 + D64</a:t>
                      </a:r>
                      <a:endParaRPr kumimoji="0" lang="ro-RO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2">
            <a:extLst>
              <a:ext uri="{FF2B5EF4-FFF2-40B4-BE49-F238E27FC236}">
                <a16:creationId xmlns:a16="http://schemas.microsoft.com/office/drawing/2014/main" id="{599F062E-46E0-464A-B080-8406E694C5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8229600" cy="647700"/>
          </a:xfrm>
          <a:solidFill>
            <a:srgbClr val="FFCC00">
              <a:alpha val="34901"/>
            </a:srgbClr>
          </a:solidFill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ro-RO" altLang="en-US" sz="2400" b="1"/>
              <a:t>Transmiterea informaţiei</a:t>
            </a:r>
            <a:r>
              <a:rPr lang="en-US" altLang="en-US" sz="4000"/>
              <a:t> </a:t>
            </a:r>
          </a:p>
        </p:txBody>
      </p:sp>
      <p:sp>
        <p:nvSpPr>
          <p:cNvPr id="1030" name="Text Box 3">
            <a:extLst>
              <a:ext uri="{FF2B5EF4-FFF2-40B4-BE49-F238E27FC236}">
                <a16:creationId xmlns:a16="http://schemas.microsoft.com/office/drawing/2014/main" id="{7F99C8A0-EAAF-4916-B8C5-6C6BA83500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836613"/>
            <a:ext cx="8351837" cy="4868862"/>
          </a:xfrm>
          <a:prstGeom prst="rect">
            <a:avLst/>
          </a:prstGeom>
          <a:solidFill>
            <a:srgbClr val="CCFFCC">
              <a:alpha val="3882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o-RO" altLang="en-US" b="1" dirty="0"/>
              <a:t>Canalul de transmisie</a:t>
            </a:r>
            <a:r>
              <a:rPr lang="en-US" altLang="en-US" dirty="0"/>
              <a:t> = </a:t>
            </a:r>
            <a:r>
              <a:rPr lang="ro-RO" altLang="en-US" dirty="0"/>
              <a:t>suportul creat într-un mediu fizic prin care are loc propagarea semnalelor informaţionale.</a:t>
            </a:r>
            <a:r>
              <a:rPr lang="en-US" altLang="en-US" dirty="0"/>
              <a:t> </a:t>
            </a:r>
            <a:endParaRPr lang="ro-RO" altLang="en-US" dirty="0"/>
          </a:p>
          <a:p>
            <a:pPr eaLnBrk="1" hangingPunct="1">
              <a:spcBef>
                <a:spcPct val="50000"/>
              </a:spcBef>
            </a:pPr>
            <a:r>
              <a:rPr lang="ro-RO" altLang="en-US" b="1" dirty="0"/>
              <a:t>Caracteristicile canalelor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ro-RO" altLang="en-US" b="1" dirty="0"/>
              <a:t> </a:t>
            </a:r>
            <a:r>
              <a:rPr lang="ro-RO" altLang="en-US" sz="1600" dirty="0"/>
              <a:t>1. </a:t>
            </a:r>
            <a:r>
              <a:rPr lang="ro-RO" altLang="en-US" sz="1600" b="1" dirty="0"/>
              <a:t>Banda de frecvenţă</a:t>
            </a:r>
            <a:r>
              <a:rPr lang="ro-RO" altLang="en-US" sz="1600" dirty="0"/>
              <a:t> </a:t>
            </a:r>
          </a:p>
          <a:p>
            <a:pPr eaLnBrk="1" hangingPunct="1"/>
            <a:r>
              <a:rPr lang="ro-RO" altLang="en-US" sz="1600" dirty="0"/>
              <a:t> 2. </a:t>
            </a:r>
            <a:r>
              <a:rPr lang="ro-RO" altLang="en-US" sz="1600" b="1" dirty="0"/>
              <a:t>Zgomotul propriu</a:t>
            </a:r>
            <a:r>
              <a:rPr lang="ro-RO" altLang="en-US" sz="1600" dirty="0"/>
              <a:t>,</a:t>
            </a:r>
            <a:r>
              <a:rPr lang="ro-RO" altLang="en-US" dirty="0"/>
              <a:t>  </a:t>
            </a:r>
            <a:r>
              <a:rPr lang="ro-RO" altLang="en-US" sz="1600" dirty="0"/>
              <a:t>raport semnal – zgomot (RSZ)</a:t>
            </a:r>
            <a:r>
              <a:rPr lang="en-US" altLang="en-US" sz="1600" dirty="0"/>
              <a:t> </a:t>
            </a:r>
            <a:endParaRPr lang="ro-RO" altLang="en-US" sz="1600" dirty="0"/>
          </a:p>
          <a:p>
            <a:pPr eaLnBrk="1" hangingPunct="1"/>
            <a:r>
              <a:rPr lang="ro-RO" altLang="en-US" sz="1600" dirty="0"/>
              <a:t> 3. </a:t>
            </a:r>
            <a:r>
              <a:rPr lang="ro-RO" altLang="en-US" sz="1600" b="1" dirty="0"/>
              <a:t>Viteza maximă</a:t>
            </a:r>
            <a:r>
              <a:rPr lang="ro-RO" altLang="en-US" b="1" dirty="0"/>
              <a:t> de transfer a datelor</a:t>
            </a:r>
            <a:r>
              <a:rPr lang="ro-RO" altLang="en-US" dirty="0"/>
              <a:t> </a:t>
            </a:r>
            <a:r>
              <a:rPr lang="ro-RO" altLang="en-US" sz="1600" dirty="0"/>
              <a:t>relaţia lui Nyquist:</a:t>
            </a:r>
          </a:p>
          <a:p>
            <a:pPr eaLnBrk="1" hangingPunct="1"/>
            <a:r>
              <a:rPr lang="ro-RO" altLang="en-US" dirty="0"/>
              <a:t>		</a:t>
            </a:r>
          </a:p>
          <a:p>
            <a:pPr eaLnBrk="1" hangingPunct="1"/>
            <a:r>
              <a:rPr lang="en-US" altLang="en-US" sz="1400" dirty="0"/>
              <a:t>			  </a:t>
            </a:r>
          </a:p>
          <a:p>
            <a:pPr eaLnBrk="1" hangingPunct="1"/>
            <a:endParaRPr lang="en-US" altLang="en-US" sz="1400" dirty="0"/>
          </a:p>
          <a:p>
            <a:pPr eaLnBrk="1" hangingPunct="1"/>
            <a:r>
              <a:rPr lang="en-US" altLang="en-US" sz="1400" dirty="0"/>
              <a:t>            </a:t>
            </a:r>
            <a:r>
              <a:rPr lang="en-US" altLang="en-US" sz="1400" dirty="0" err="1"/>
              <a:t>unde</a:t>
            </a:r>
            <a:r>
              <a:rPr lang="en-US" altLang="en-US" sz="1400" dirty="0"/>
              <a:t> N </a:t>
            </a:r>
            <a:r>
              <a:rPr lang="en-US" altLang="en-US" sz="1400" dirty="0" err="1"/>
              <a:t>este</a:t>
            </a:r>
            <a:r>
              <a:rPr lang="en-US" altLang="en-US" sz="1400" dirty="0"/>
              <a:t> nr. de </a:t>
            </a:r>
            <a:r>
              <a:rPr lang="en-US" altLang="en-US" sz="1400" dirty="0" err="1"/>
              <a:t>nivele</a:t>
            </a:r>
            <a:r>
              <a:rPr lang="en-US" altLang="en-US" sz="1400" dirty="0"/>
              <a:t> de </a:t>
            </a:r>
            <a:r>
              <a:rPr lang="en-US" altLang="en-US" sz="1400" dirty="0" err="1"/>
              <a:t>amplitudine</a:t>
            </a:r>
            <a:r>
              <a:rPr lang="en-US" altLang="en-US" sz="1400" dirty="0"/>
              <a:t> ale </a:t>
            </a:r>
            <a:r>
              <a:rPr lang="en-US" altLang="en-US" sz="1400" dirty="0" err="1"/>
              <a:t>semnalului</a:t>
            </a:r>
            <a:r>
              <a:rPr lang="en-US" altLang="en-US" sz="1400" dirty="0"/>
              <a:t> </a:t>
            </a:r>
            <a:endParaRPr lang="ro-RO" altLang="en-US" sz="1400" dirty="0"/>
          </a:p>
          <a:p>
            <a:pPr eaLnBrk="1" hangingPunct="1"/>
            <a:r>
              <a:rPr lang="ro-RO" altLang="en-US" dirty="0"/>
              <a:t> </a:t>
            </a:r>
            <a:r>
              <a:rPr lang="ro-RO" altLang="en-US" sz="1600" dirty="0"/>
              <a:t>4. </a:t>
            </a:r>
            <a:r>
              <a:rPr lang="ro-RO" altLang="en-US" sz="1600" b="1" dirty="0"/>
              <a:t>Capacitatea de transmisie</a:t>
            </a:r>
            <a:r>
              <a:rPr lang="ro-RO" altLang="en-US" sz="1600" dirty="0"/>
              <a:t> , ecuaţia lui Shannon:</a:t>
            </a:r>
            <a:r>
              <a:rPr lang="en-US" altLang="en-US" sz="1600" dirty="0"/>
              <a:t> </a:t>
            </a:r>
            <a:endParaRPr lang="ro-RO" altLang="en-US" sz="1600" dirty="0"/>
          </a:p>
          <a:p>
            <a:pPr eaLnBrk="1" hangingPunct="1"/>
            <a:r>
              <a:rPr lang="ro-RO" altLang="en-US" sz="1600" dirty="0"/>
              <a:t> </a:t>
            </a:r>
          </a:p>
          <a:p>
            <a:pPr eaLnBrk="1" hangingPunct="1"/>
            <a:endParaRPr lang="ro-RO" altLang="en-US" sz="1600" dirty="0"/>
          </a:p>
          <a:p>
            <a:pPr eaLnBrk="1" hangingPunct="1"/>
            <a:r>
              <a:rPr lang="ro-RO" altLang="en-US" sz="1600" dirty="0"/>
              <a:t>5. </a:t>
            </a:r>
            <a:r>
              <a:rPr lang="ro-RO" altLang="en-US" sz="1600" b="1" dirty="0"/>
              <a:t>Întârzierea de propagare</a:t>
            </a:r>
            <a:r>
              <a:rPr lang="ro-RO" altLang="en-US" sz="1600" dirty="0"/>
              <a:t> </a:t>
            </a:r>
            <a:endParaRPr lang="ro-RO" altLang="en-US" dirty="0"/>
          </a:p>
          <a:p>
            <a:pPr eaLnBrk="1" hangingPunct="1"/>
            <a:r>
              <a:rPr lang="ro-RO" altLang="en-US" dirty="0"/>
              <a:t> </a:t>
            </a:r>
            <a:r>
              <a:rPr lang="ro-RO" altLang="en-US" sz="1600" dirty="0"/>
              <a:t>6. </a:t>
            </a:r>
            <a:r>
              <a:rPr lang="ro-RO" altLang="en-US" sz="1600" b="1" dirty="0"/>
              <a:t>Dispersia în timp</a:t>
            </a:r>
            <a:r>
              <a:rPr lang="ro-RO" altLang="en-US" sz="1600" dirty="0"/>
              <a:t>, distorsiunile fază – frecvenţă  </a:t>
            </a:r>
          </a:p>
          <a:p>
            <a:pPr eaLnBrk="1" hangingPunct="1"/>
            <a:r>
              <a:rPr lang="ro-RO" altLang="en-US" sz="1600" dirty="0"/>
              <a:t> 7. </a:t>
            </a:r>
            <a:r>
              <a:rPr lang="ro-RO" altLang="en-US" sz="1600" b="1" dirty="0"/>
              <a:t>Atenuarea semnalelor</a:t>
            </a:r>
            <a:r>
              <a:rPr lang="ro-RO" altLang="en-US" sz="1600" dirty="0"/>
              <a:t> </a:t>
            </a:r>
          </a:p>
          <a:p>
            <a:pPr eaLnBrk="1" hangingPunct="1"/>
            <a:endParaRPr lang="ro-RO" altLang="en-US" dirty="0"/>
          </a:p>
          <a:p>
            <a:pPr eaLnBrk="1" hangingPunct="1"/>
            <a:endParaRPr lang="ro-RO" altLang="en-US" dirty="0"/>
          </a:p>
        </p:txBody>
      </p:sp>
      <p:sp>
        <p:nvSpPr>
          <p:cNvPr id="1031" name="Rectangle 6">
            <a:extLst>
              <a:ext uri="{FF2B5EF4-FFF2-40B4-BE49-F238E27FC236}">
                <a16:creationId xmlns:a16="http://schemas.microsoft.com/office/drawing/2014/main" id="{03A9CC09-3BEE-4F52-902F-A1CE386561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1026" name="Object 5">
            <a:extLst>
              <a:ext uri="{FF2B5EF4-FFF2-40B4-BE49-F238E27FC236}">
                <a16:creationId xmlns:a16="http://schemas.microsoft.com/office/drawing/2014/main" id="{537A7446-580B-4C65-AA4D-0A5D5E11F2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00338" y="2781300"/>
          <a:ext cx="21590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Equation" r:id="rId3" imgW="1155700" imgH="228600" progId="Equation.3">
                  <p:embed/>
                </p:oleObj>
              </mc:Choice>
              <mc:Fallback>
                <p:oleObj name="Equation" r:id="rId3" imgW="11557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2781300"/>
                        <a:ext cx="2159000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2" name="Rectangle 8">
            <a:extLst>
              <a:ext uri="{FF2B5EF4-FFF2-40B4-BE49-F238E27FC236}">
                <a16:creationId xmlns:a16="http://schemas.microsoft.com/office/drawing/2014/main" id="{8405212A-725E-4327-824A-E4B4A85AB7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1027" name="Object 7">
            <a:extLst>
              <a:ext uri="{FF2B5EF4-FFF2-40B4-BE49-F238E27FC236}">
                <a16:creationId xmlns:a16="http://schemas.microsoft.com/office/drawing/2014/main" id="{23246838-2674-4FA4-9206-A345ABBD93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00338" y="4005263"/>
          <a:ext cx="2170112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Equation" r:id="rId5" imgW="1320480" imgH="215640" progId="Equation.3">
                  <p:embed/>
                </p:oleObj>
              </mc:Choice>
              <mc:Fallback>
                <p:oleObj name="Equation" r:id="rId5" imgW="1320480" imgH="2156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4005263"/>
                        <a:ext cx="2170112" cy="358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9">
            <a:extLst>
              <a:ext uri="{FF2B5EF4-FFF2-40B4-BE49-F238E27FC236}">
                <a16:creationId xmlns:a16="http://schemas.microsoft.com/office/drawing/2014/main" id="{C2E30F76-8531-4515-BDA8-AB87F43992A8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2484438" y="4941888"/>
          <a:ext cx="2159000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Equation" r:id="rId7" imgW="1257120" imgH="431640" progId="Equation.3">
                  <p:embed/>
                </p:oleObj>
              </mc:Choice>
              <mc:Fallback>
                <p:oleObj name="Equation" r:id="rId7" imgW="1257120" imgH="4316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4941888"/>
                        <a:ext cx="2159000" cy="687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4F2B9992-9ECA-4D03-A363-09B43F94E8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8135937" cy="503237"/>
          </a:xfrm>
          <a:solidFill>
            <a:srgbClr val="FFCC00">
              <a:alpha val="34901"/>
            </a:srgbClr>
          </a:solidFill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ro-RO" altLang="en-US" sz="2400" b="1"/>
              <a:t>Transmiterea informaţiei</a:t>
            </a:r>
            <a:r>
              <a:rPr lang="en-US" altLang="en-US" sz="4000"/>
              <a:t> </a:t>
            </a:r>
          </a:p>
        </p:txBody>
      </p:sp>
      <p:sp>
        <p:nvSpPr>
          <p:cNvPr id="7171" name="Rectangle 4">
            <a:extLst>
              <a:ext uri="{FF2B5EF4-FFF2-40B4-BE49-F238E27FC236}">
                <a16:creationId xmlns:a16="http://schemas.microsoft.com/office/drawing/2014/main" id="{E09B728F-E025-4DD2-B848-020165C1CA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72" name="Rectangle 6">
            <a:extLst>
              <a:ext uri="{FF2B5EF4-FFF2-40B4-BE49-F238E27FC236}">
                <a16:creationId xmlns:a16="http://schemas.microsoft.com/office/drawing/2014/main" id="{9033D8AF-F0A7-438E-B85D-64DBB39214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7173" name="Picture 10">
            <a:extLst>
              <a:ext uri="{FF2B5EF4-FFF2-40B4-BE49-F238E27FC236}">
                <a16:creationId xmlns:a16="http://schemas.microsoft.com/office/drawing/2014/main" id="{CEEB5967-A3B0-4E30-B0C7-BD4F414C44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981075"/>
            <a:ext cx="5610225" cy="237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11" descr="2">
            <a:extLst>
              <a:ext uri="{FF2B5EF4-FFF2-40B4-BE49-F238E27FC236}">
                <a16:creationId xmlns:a16="http://schemas.microsoft.com/office/drawing/2014/main" id="{A07CA362-8CF3-41B5-A3A8-6EDA36FA31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3716338"/>
            <a:ext cx="6985000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677F2B12-BE10-4728-9AD7-9C442F60A8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8135937" cy="503237"/>
          </a:xfrm>
          <a:solidFill>
            <a:srgbClr val="FFCC00">
              <a:alpha val="34901"/>
            </a:srgbClr>
          </a:solidFill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ro-RO" altLang="en-US" sz="2400" b="1"/>
              <a:t>Transmiterea informaţiei</a:t>
            </a:r>
            <a:r>
              <a:rPr lang="en-US" altLang="en-US" sz="4000"/>
              <a:t> 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A0E677F6-1ECC-42FE-96B1-E0AFAB7861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46349165-F70A-40A6-B0AD-9FD94FE730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8197" name="Picture 7">
            <a:extLst>
              <a:ext uri="{FF2B5EF4-FFF2-40B4-BE49-F238E27FC236}">
                <a16:creationId xmlns:a16="http://schemas.microsoft.com/office/drawing/2014/main" id="{639A9E22-75CD-45B6-8E61-2130BB8F01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1341438"/>
            <a:ext cx="5689600" cy="430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8" name="Text Box 8">
            <a:extLst>
              <a:ext uri="{FF2B5EF4-FFF2-40B4-BE49-F238E27FC236}">
                <a16:creationId xmlns:a16="http://schemas.microsoft.com/office/drawing/2014/main" id="{A34CFC76-9A93-4526-8D18-4F47E0431B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836613"/>
            <a:ext cx="7272337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o-RO" altLang="en-US"/>
              <a:t>Semnale periodice</a:t>
            </a:r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0CF44AC0-A130-4C01-ABB3-6435367434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8135937" cy="503237"/>
          </a:xfrm>
          <a:solidFill>
            <a:srgbClr val="FFCC00">
              <a:alpha val="34901"/>
            </a:srgbClr>
          </a:solidFill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ro-RO" altLang="en-US" sz="2400" b="1"/>
              <a:t>Transmiterea informaţiei</a:t>
            </a:r>
            <a:r>
              <a:rPr lang="en-US" altLang="en-US" sz="4000"/>
              <a:t> 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89BB6D42-3579-4530-AA60-09E521541B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F14ED37B-FBA0-4A72-80C5-02FFA53338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21" name="Text Box 6">
            <a:extLst>
              <a:ext uri="{FF2B5EF4-FFF2-40B4-BE49-F238E27FC236}">
                <a16:creationId xmlns:a16="http://schemas.microsoft.com/office/drawing/2014/main" id="{85354501-A528-4319-A617-38A6E9FE73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358" y="869496"/>
            <a:ext cx="7704137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o-RO" altLang="en-US" dirty="0"/>
              <a:t>Semnale periodice, spectru de frecvenţe</a:t>
            </a:r>
            <a:endParaRPr lang="en-US" altLang="en-US" dirty="0"/>
          </a:p>
        </p:txBody>
      </p:sp>
      <p:pic>
        <p:nvPicPr>
          <p:cNvPr id="9222" name="Picture 7">
            <a:extLst>
              <a:ext uri="{FF2B5EF4-FFF2-40B4-BE49-F238E27FC236}">
                <a16:creationId xmlns:a16="http://schemas.microsoft.com/office/drawing/2014/main" id="{025F6018-D108-49F0-BDB4-D3FF4F48D4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196975"/>
            <a:ext cx="3662362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3" name="Picture 8">
            <a:extLst>
              <a:ext uri="{FF2B5EF4-FFF2-40B4-BE49-F238E27FC236}">
                <a16:creationId xmlns:a16="http://schemas.microsoft.com/office/drawing/2014/main" id="{4BDACF2D-7223-4911-9EE7-CD2A315EA7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1412875"/>
            <a:ext cx="3889375" cy="442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>
            <a:extLst>
              <a:ext uri="{FF2B5EF4-FFF2-40B4-BE49-F238E27FC236}">
                <a16:creationId xmlns:a16="http://schemas.microsoft.com/office/drawing/2014/main" id="{D854BA92-AF59-47E2-95AC-D363D5CD85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8229600" cy="647700"/>
          </a:xfrm>
          <a:solidFill>
            <a:srgbClr val="FFCC00">
              <a:alpha val="34901"/>
            </a:srgbClr>
          </a:solidFill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ro-RO" altLang="en-US" sz="2400" b="1"/>
              <a:t>Transmiterea informaţiei</a:t>
            </a:r>
            <a:r>
              <a:rPr lang="en-US" altLang="en-US" sz="4000"/>
              <a:t> </a:t>
            </a:r>
          </a:p>
        </p:txBody>
      </p:sp>
      <p:sp>
        <p:nvSpPr>
          <p:cNvPr id="2052" name="Text Box 3">
            <a:extLst>
              <a:ext uri="{FF2B5EF4-FFF2-40B4-BE49-F238E27FC236}">
                <a16:creationId xmlns:a16="http://schemas.microsoft.com/office/drawing/2014/main" id="{7FA17DC1-1EF0-4D88-8E6E-2E53677537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981075"/>
            <a:ext cx="8353425" cy="5584825"/>
          </a:xfrm>
          <a:prstGeom prst="rect">
            <a:avLst/>
          </a:prstGeom>
          <a:solidFill>
            <a:srgbClr val="CCFFCC">
              <a:alpha val="3882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ro-RO" altLang="en-US" b="1"/>
              <a:t>Modemurile</a:t>
            </a:r>
            <a:r>
              <a:rPr lang="ro-RO" altLang="en-US"/>
              <a:t> sunt echipamente de emisie - recepţie (modulator</a:t>
            </a:r>
            <a:r>
              <a:rPr lang="en-US" altLang="en-US"/>
              <a:t>-</a:t>
            </a:r>
            <a:r>
              <a:rPr lang="ro-RO" altLang="en-US"/>
              <a:t>demodulator) care modulază numeric un semnal analogic. </a:t>
            </a:r>
            <a:endParaRPr lang="en-US" altLang="en-US"/>
          </a:p>
          <a:p>
            <a:pPr eaLnBrk="1" hangingPunct="1"/>
            <a:r>
              <a:rPr lang="ro-RO" altLang="en-US" b="1"/>
              <a:t>Rata de eşantionare</a:t>
            </a:r>
            <a:r>
              <a:rPr lang="ro-RO" altLang="en-US"/>
              <a:t> reprezintă numărul de de eşantioane de semnal trimise în linie în unitatea de timp (secundă). Se măsoară în </a:t>
            </a:r>
            <a:r>
              <a:rPr lang="ro-RO" altLang="en-US" b="1"/>
              <a:t>bauds (Bd)</a:t>
            </a:r>
            <a:r>
              <a:rPr lang="ro-RO" altLang="en-US"/>
              <a:t>.</a:t>
            </a:r>
            <a:endParaRPr lang="ro-RO" altLang="en-US" b="1"/>
          </a:p>
          <a:p>
            <a:pPr eaLnBrk="1" hangingPunct="1"/>
            <a:r>
              <a:rPr lang="ro-RO" altLang="en-US" b="1"/>
              <a:t>Rata semnalului binar </a:t>
            </a:r>
            <a:r>
              <a:rPr lang="ro-RO" altLang="en-US"/>
              <a:t>sau rata de transmisie, </a:t>
            </a:r>
            <a:r>
              <a:rPr lang="ro-RO" altLang="en-US" i="1"/>
              <a:t>R</a:t>
            </a:r>
            <a:r>
              <a:rPr lang="ro-RO" altLang="en-US" i="1" baseline="-25000"/>
              <a:t>T</a:t>
            </a:r>
            <a:r>
              <a:rPr lang="en-US" altLang="en-US" i="1" baseline="-25000"/>
              <a:t> </a:t>
            </a:r>
            <a:r>
              <a:rPr lang="en-US" altLang="en-US"/>
              <a:t>=</a:t>
            </a:r>
            <a:r>
              <a:rPr lang="ro-RO" altLang="en-US"/>
              <a:t> numărul de simboluri binare (1 şi 0) trimise în linie în unitatea de timp. </a:t>
            </a:r>
            <a:endParaRPr lang="ro-RO" altLang="en-US" b="1"/>
          </a:p>
          <a:p>
            <a:pPr eaLnBrk="1" hangingPunct="1"/>
            <a:r>
              <a:rPr lang="ro-RO" altLang="en-US" b="1"/>
              <a:t>Rata de modulaţie, </a:t>
            </a:r>
            <a:r>
              <a:rPr lang="ro-RO" altLang="en-US" i="1"/>
              <a:t>R</a:t>
            </a:r>
            <a:r>
              <a:rPr lang="ro-RO" altLang="en-US" i="1" baseline="-25000"/>
              <a:t>M</a:t>
            </a:r>
            <a:r>
              <a:rPr lang="ro-RO" altLang="en-US" b="1"/>
              <a:t>,</a:t>
            </a:r>
            <a:r>
              <a:rPr lang="ro-RO" altLang="en-US"/>
              <a:t> </a:t>
            </a:r>
            <a:r>
              <a:rPr lang="en-US" altLang="en-US"/>
              <a:t>= </a:t>
            </a:r>
            <a:r>
              <a:rPr lang="ro-RO" altLang="en-US"/>
              <a:t>numărul de schimbări pe secundă a unei valori semnificative a semnalului. Se măsoară în </a:t>
            </a:r>
            <a:r>
              <a:rPr lang="ro-RO" altLang="en-US" b="1"/>
              <a:t>bauds (Bd)</a:t>
            </a:r>
            <a:r>
              <a:rPr lang="ro-RO" altLang="en-US"/>
              <a:t>. </a:t>
            </a:r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r>
              <a:rPr lang="ro-RO" altLang="en-US"/>
              <a:t>Viteza maximă a informaţiei pe bucla de abonat din sistemul telefonic, dacă se folosesc modemuri adecvate, este aproximativ </a:t>
            </a:r>
            <a:r>
              <a:rPr lang="ro-RO" altLang="en-US" b="1"/>
              <a:t>56 kbps</a:t>
            </a:r>
            <a:r>
              <a:rPr lang="en-US" altLang="en-US"/>
              <a:t>.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S</a:t>
            </a:r>
            <a:r>
              <a:rPr lang="ro-RO" altLang="en-US"/>
              <a:t>oluţii </a:t>
            </a:r>
            <a:r>
              <a:rPr lang="ro-RO" altLang="en-US" b="1"/>
              <a:t>DSL (Digital Subscriber Line),</a:t>
            </a:r>
            <a:r>
              <a:rPr lang="ro-RO" altLang="en-US"/>
              <a:t> cu 2 variante: </a:t>
            </a:r>
            <a:r>
              <a:rPr lang="ro-RO" altLang="en-US" b="1"/>
              <a:t>ADSL (Asimetric DSL)</a:t>
            </a:r>
            <a:r>
              <a:rPr lang="ro-RO" altLang="en-US"/>
              <a:t> şi </a:t>
            </a:r>
            <a:r>
              <a:rPr lang="ro-RO" altLang="en-US" b="1"/>
              <a:t>HDSL (High DSL).</a:t>
            </a:r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r>
              <a:rPr lang="ro-RO" altLang="en-US"/>
              <a:t>O alternativă a ADSL este </a:t>
            </a:r>
            <a:r>
              <a:rPr lang="ro-RO" altLang="en-US" b="1"/>
              <a:t>DTM (Discrete Multitone), </a:t>
            </a:r>
            <a:r>
              <a:rPr lang="ro-RO" altLang="en-US"/>
              <a:t>ton multiplu discret, în care spectrul buclei de abonat de aprox. 1,1MHz este divizat în 256 de canale independente de 4,312 kHz fiecare.</a:t>
            </a:r>
            <a:endParaRPr lang="en-US" altLang="en-US"/>
          </a:p>
          <a:p>
            <a:pPr eaLnBrk="1" hangingPunct="1"/>
            <a:endParaRPr lang="ro-RO" altLang="en-US"/>
          </a:p>
        </p:txBody>
      </p:sp>
      <p:sp>
        <p:nvSpPr>
          <p:cNvPr id="2053" name="Rectangle 4">
            <a:extLst>
              <a:ext uri="{FF2B5EF4-FFF2-40B4-BE49-F238E27FC236}">
                <a16:creationId xmlns:a16="http://schemas.microsoft.com/office/drawing/2014/main" id="{79F07720-1D7F-4B43-95BA-51F48FA51B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F59E8AE1-844B-4B60-A727-8BB376AD63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55" name="Rectangle 11">
            <a:extLst>
              <a:ext uri="{FF2B5EF4-FFF2-40B4-BE49-F238E27FC236}">
                <a16:creationId xmlns:a16="http://schemas.microsoft.com/office/drawing/2014/main" id="{6F986712-3568-468D-A023-32B033F08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2050" name="Object 10">
            <a:extLst>
              <a:ext uri="{FF2B5EF4-FFF2-40B4-BE49-F238E27FC236}">
                <a16:creationId xmlns:a16="http://schemas.microsoft.com/office/drawing/2014/main" id="{A62506A1-D02E-4C48-A18C-6D323F5A9D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68538" y="3357563"/>
          <a:ext cx="3311525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Equation" r:id="rId3" imgW="1726451" imgH="215806" progId="Equation.3">
                  <p:embed/>
                </p:oleObj>
              </mc:Choice>
              <mc:Fallback>
                <p:oleObj name="Equation" r:id="rId3" imgW="1726451" imgH="215806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3357563"/>
                        <a:ext cx="3311525" cy="420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4BF26208-0BA1-4772-82E6-8F8DAA6958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8229600" cy="647700"/>
          </a:xfrm>
          <a:solidFill>
            <a:srgbClr val="FFCC00">
              <a:alpha val="34901"/>
            </a:srgbClr>
          </a:solidFill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ro-RO" altLang="en-US" sz="2400" b="1"/>
              <a:t>Transmiterea informaţiei</a:t>
            </a:r>
            <a:r>
              <a:rPr lang="en-US" altLang="en-US" sz="4000"/>
              <a:t> </a:t>
            </a:r>
          </a:p>
        </p:txBody>
      </p:sp>
      <p:sp>
        <p:nvSpPr>
          <p:cNvPr id="10243" name="Text Box 3">
            <a:extLst>
              <a:ext uri="{FF2B5EF4-FFF2-40B4-BE49-F238E27FC236}">
                <a16:creationId xmlns:a16="http://schemas.microsoft.com/office/drawing/2014/main" id="{C8DF80E3-65EE-4AA5-8B39-22955CD5D6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488" y="980728"/>
            <a:ext cx="8353425" cy="923330"/>
          </a:xfrm>
          <a:prstGeom prst="rect">
            <a:avLst/>
          </a:prstGeom>
          <a:solidFill>
            <a:srgbClr val="CCFFCC">
              <a:alpha val="3882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o-RO" altLang="en-US" b="1" dirty="0"/>
              <a:t>Modulația</a:t>
            </a:r>
            <a:r>
              <a:rPr lang="ro-RO" altLang="en-US" dirty="0"/>
              <a:t> –procesul de (trans)punere pe o purtătoare electrică (electromag.) a unui semnal informațional. Modificarea unuia sau </a:t>
            </a:r>
            <a:r>
              <a:rPr lang="ro-RO" altLang="en-US"/>
              <a:t>mai multor </a:t>
            </a:r>
            <a:r>
              <a:rPr lang="ro-RO" altLang="en-US" dirty="0"/>
              <a:t>parametrii ai semnalului purtător de </a:t>
            </a:r>
            <a:r>
              <a:rPr lang="ro-RO" altLang="en-US"/>
              <a:t>către un </a:t>
            </a:r>
            <a:r>
              <a:rPr lang="ro-RO" altLang="en-US" dirty="0"/>
              <a:t>informațional</a:t>
            </a:r>
          </a:p>
        </p:txBody>
      </p:sp>
      <p:sp>
        <p:nvSpPr>
          <p:cNvPr id="10244" name="Rectangle 4">
            <a:extLst>
              <a:ext uri="{FF2B5EF4-FFF2-40B4-BE49-F238E27FC236}">
                <a16:creationId xmlns:a16="http://schemas.microsoft.com/office/drawing/2014/main" id="{262BACE8-DC88-4A4D-96C5-84738A6330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45" name="Rectangle 5">
            <a:extLst>
              <a:ext uri="{FF2B5EF4-FFF2-40B4-BE49-F238E27FC236}">
                <a16:creationId xmlns:a16="http://schemas.microsoft.com/office/drawing/2014/main" id="{55918D24-E4F8-4455-876F-FB5DF29AC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46" name="Rectangle 6">
            <a:extLst>
              <a:ext uri="{FF2B5EF4-FFF2-40B4-BE49-F238E27FC236}">
                <a16:creationId xmlns:a16="http://schemas.microsoft.com/office/drawing/2014/main" id="{8164085D-03DA-4A48-8CA6-C0F48F2112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2FCF39-9FC7-4ABE-96E4-46F92EDFC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724" y="2619018"/>
            <a:ext cx="8568952" cy="290745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4572285-5051-40B8-9754-92006D24E881}"/>
              </a:ext>
            </a:extLst>
          </p:cNvPr>
          <p:cNvSpPr txBox="1"/>
          <p:nvPr/>
        </p:nvSpPr>
        <p:spPr>
          <a:xfrm>
            <a:off x="2627784" y="1972687"/>
            <a:ext cx="23092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en-US" b="1" dirty="0"/>
              <a:t>Tipuri de modulaţie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4B5D19FEBEA74498DFEE27CE2C04205" ma:contentTypeVersion="11" ma:contentTypeDescription="Create a new document." ma:contentTypeScope="" ma:versionID="70937a7326b009e630dbfc8fe8510ba4">
  <xsd:schema xmlns:xsd="http://www.w3.org/2001/XMLSchema" xmlns:xs="http://www.w3.org/2001/XMLSchema" xmlns:p="http://schemas.microsoft.com/office/2006/metadata/properties" xmlns:ns2="c61c6339-0837-4246-91dd-ab7bd25b3504" xmlns:ns3="dc770270-5e24-459d-aaf3-eeebbc46ab14" targetNamespace="http://schemas.microsoft.com/office/2006/metadata/properties" ma:root="true" ma:fieldsID="3ec784a768354777db23130a2b7f131e" ns2:_="" ns3:_="">
    <xsd:import namespace="c61c6339-0837-4246-91dd-ab7bd25b3504"/>
    <xsd:import namespace="dc770270-5e24-459d-aaf3-eeebbc46ab1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1c6339-0837-4246-91dd-ab7bd25b350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fd59429c-2ec5-47d9-ac23-ecd773c54e4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770270-5e24-459d-aaf3-eeebbc46ab14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6b312ada-bb94-4e05-a81d-9905e2487240}" ma:internalName="TaxCatchAll" ma:showField="CatchAllData" ma:web="dc770270-5e24-459d-aaf3-eeebbc46ab1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c770270-5e24-459d-aaf3-eeebbc46ab14" xsi:nil="true"/>
    <lcf76f155ced4ddcb4097134ff3c332f xmlns="c61c6339-0837-4246-91dd-ab7bd25b3504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1CAB96A3-0DC9-4C8F-A3B6-F7F57317656C}"/>
</file>

<file path=customXml/itemProps2.xml><?xml version="1.0" encoding="utf-8"?>
<ds:datastoreItem xmlns:ds="http://schemas.openxmlformats.org/officeDocument/2006/customXml" ds:itemID="{CE226B1F-7A52-45B9-909B-4AAABAE89DF4}"/>
</file>

<file path=customXml/itemProps3.xml><?xml version="1.0" encoding="utf-8"?>
<ds:datastoreItem xmlns:ds="http://schemas.openxmlformats.org/officeDocument/2006/customXml" ds:itemID="{C3F11537-EFF6-4E5B-BA60-642F3C0D4BE8}"/>
</file>

<file path=docProps/app.xml><?xml version="1.0" encoding="utf-8"?>
<Properties xmlns="http://schemas.openxmlformats.org/officeDocument/2006/extended-properties" xmlns:vt="http://schemas.openxmlformats.org/officeDocument/2006/docPropsVTypes">
  <TotalTime>741</TotalTime>
  <Words>2140</Words>
  <Application>Microsoft Office PowerPoint</Application>
  <PresentationFormat>On-screen Show (4:3)</PresentationFormat>
  <Paragraphs>383</Paragraphs>
  <Slides>32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Arial Narrow</vt:lpstr>
      <vt:lpstr>Times New Roman</vt:lpstr>
      <vt:lpstr>Default Design</vt:lpstr>
      <vt:lpstr>Equation</vt:lpstr>
      <vt:lpstr>NIVELUL FIZIC</vt:lpstr>
      <vt:lpstr>NIVELUL FIZIC</vt:lpstr>
      <vt:lpstr>Transmiterea informaţiei </vt:lpstr>
      <vt:lpstr>Transmiterea informaţiei </vt:lpstr>
      <vt:lpstr>Transmiterea informaţiei </vt:lpstr>
      <vt:lpstr>Transmiterea informaţiei </vt:lpstr>
      <vt:lpstr>Transmiterea informaţiei </vt:lpstr>
      <vt:lpstr>Transmiterea informaţiei </vt:lpstr>
      <vt:lpstr>Transmiterea informaţiei </vt:lpstr>
      <vt:lpstr>Transmiterea informaţiei </vt:lpstr>
      <vt:lpstr>Transmiterea informaţiei </vt:lpstr>
      <vt:lpstr>PowerPoint Presentation</vt:lpstr>
      <vt:lpstr>PowerPoint Presentation</vt:lpstr>
      <vt:lpstr>Transmiterea informaţiei </vt:lpstr>
      <vt:lpstr>Transmiterea informaţiei </vt:lpstr>
      <vt:lpstr>Transmiterea informaţiei </vt:lpstr>
      <vt:lpstr>Transmiterea informaţiei </vt:lpstr>
      <vt:lpstr>Transmiterea informaţiei </vt:lpstr>
      <vt:lpstr>Transmiterea informaţiei </vt:lpstr>
      <vt:lpstr>Transmiterea informaţiei </vt:lpstr>
      <vt:lpstr>Transmiterea informaţiei </vt:lpstr>
      <vt:lpstr>Transmiterea informaţiei </vt:lpstr>
      <vt:lpstr>Protocoale de nivel fizic în reţele de calculatoare </vt:lpstr>
      <vt:lpstr>Protocoale de nivel fizic în reţele de calculatoare </vt:lpstr>
      <vt:lpstr>Protocoale de nivel fizic în reţele de calculatoare </vt:lpstr>
      <vt:lpstr>Protocoale de nivel fizic în reţele de calculatoare </vt:lpstr>
      <vt:lpstr>Protocoale de nivel fizic în reţele de calculatoare </vt:lpstr>
      <vt:lpstr>Protocoale de nivel fizic în reţele de calculatoare </vt:lpstr>
      <vt:lpstr>Protocoale de nivel fizic în reţele de calculatoare </vt:lpstr>
      <vt:lpstr>Protocoale de nivel fizic în reţele de calculatoare </vt:lpstr>
      <vt:lpstr>Protocoale de nivel fizic în reţele de calculatoare </vt:lpstr>
      <vt:lpstr>Protocoale de nivel fizic în reţele de calculatoare </vt:lpstr>
    </vt:vector>
  </TitlesOfParts>
  <Company>UTM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NIVELUL FIZIC</dc:title>
  <dc:creator>Praoveanu</dc:creator>
  <cp:lastModifiedBy>Iosif Praoveanu</cp:lastModifiedBy>
  <cp:revision>94</cp:revision>
  <dcterms:created xsi:type="dcterms:W3CDTF">2009-10-12T08:56:52Z</dcterms:created>
  <dcterms:modified xsi:type="dcterms:W3CDTF">2021-10-15T08:49:07Z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0x01010004B5D19FEBEA74498DFEE27CE2C04205</vt:lpwstr>
  </property>
</Properties>
</file>