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9" r:id="rId19"/>
    <p:sldId id="273" r:id="rId20"/>
    <p:sldId id="274" r:id="rId21"/>
    <p:sldId id="290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F9D24-0A43-435D-BB5A-C59E82536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18D4C-F21B-4558-9101-D114F9F9A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98F277-9204-4703-BDEF-0B8E188A0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F3BDF-0FD5-48EC-A319-46ED00F6D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2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D7BDE-2A60-4C56-92EB-5EF262271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31DAF9-2937-4F4F-BD50-9A9EAE367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70B1B4-C96C-4DC9-A579-58AC10458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AB35A-56E3-4E1C-A67A-70A9EE6BD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32536C-B0F0-49E1-B04A-E0429A971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4318E-6C48-4E85-ADFB-8726D09B7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28C0D-7938-4451-B6ED-6535A6499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6A422-164A-4CF6-AB9A-C1BD93226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4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6E3DC9-9C91-432E-BC91-22AEF7C61C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E702DB-D3F8-44F8-8F3B-43D379C93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B2E32-D121-4D9D-9EF3-996D88A32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21622-D43D-4B3D-9426-F82269624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6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604E2-5661-4330-BFD8-2A1082139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DE5614-C1DB-496C-ACD3-4BC644CD7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1B19B0-976C-4BAB-80F4-B645418E0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3F5C-CE6B-4CFB-8E97-0FC94F6B7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4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C37F3-0BBB-4ABC-A2DB-0568E7EDE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BEC7C-5945-4588-83A3-27E6D6655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F41BF-C8C2-4B6F-93EE-4EF029447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9F9D5-1AF9-431C-B45F-1B1AD43A5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7F199D-5058-48DD-9317-1248F6605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9E1AE1-5DCC-4A01-9F9C-920CDA777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43F17C-BEE8-41C9-9A23-9CA4C48E7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CF5CF-D7E1-46CD-A205-688239A70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1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25BB2E-5722-4229-8036-CCE7107DF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75C7-F105-4560-8A6B-E6E42F1935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DDF95A-E775-418C-80CD-2427A9254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3D759-6BD7-4F28-94EC-ECBF1E8A2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5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6FC9BD-3DBC-4FDB-899B-FC486CBD4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AC0BE3-D1F7-4917-95D6-57A2D84D1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5695C4-3E0A-4C57-98B1-78FDEEDE0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48EF6-F737-4FAE-8773-513EF40E3D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2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41CAF-CC4A-4B67-8944-9C2AD4871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C8220-E508-4B03-8596-1BB081D40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D5E6C-8AC8-41C0-8443-64FBBCE7EA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FD888-4EC2-4F1D-B9DA-6B8B9F04A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34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B4B7D-543B-43B5-A6B4-1BD95069E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76BAC-F6E7-4713-AA9A-E8E7267B0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006469-AA5B-4F18-8560-A0BFE2AF7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674D4-3FA0-49A0-A2FD-62C907182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8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BA8FA5-EC73-4B92-8966-0E9838025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F782D8-E08E-4B37-8244-471551590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16DEEC-B44F-4740-B35D-69788783B7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6AAA76-7C69-4A75-A1B2-4EC849E7FF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467F89-AA5D-430E-BA71-F0F2F271F1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BC8F73-9375-435F-8F52-45D3C951D1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info.uaic.ro/~bpistol/doc/protocoale-routare/#label-igrp#label-igrp" TargetMode="External"/><Relationship Id="rId7" Type="http://schemas.openxmlformats.org/officeDocument/2006/relationships/hyperlink" Target="http://students.info.uaic.ro/~bpistol/doc/protocoale-routare/#label-bgp#label-bgp" TargetMode="External"/><Relationship Id="rId2" Type="http://schemas.openxmlformats.org/officeDocument/2006/relationships/hyperlink" Target="http://students.info.uaic.ro/~bpistol/doc/protocoale-routare/#label-rip#label-ri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udents.info.uaic.ro/~bpistol/doc/protocoale-routare/#label-isis#label-isis" TargetMode="External"/><Relationship Id="rId5" Type="http://schemas.openxmlformats.org/officeDocument/2006/relationships/hyperlink" Target="http://students.info.uaic.ro/~bpistol/doc/protocoale-routare/#label-ospf#label-ospf" TargetMode="External"/><Relationship Id="rId4" Type="http://schemas.openxmlformats.org/officeDocument/2006/relationships/hyperlink" Target="http://students.info.uaic.ro/~bpistol/doc/protocoale-routare/#label-eigrp#label-eigr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s.info.uaic.ro/~bpistol/doc/protocoale-routare/#label-holddown#label-holddow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o.wikipedia.org/wiki/Anii_199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ional_Internet_registry" TargetMode="External"/><Relationship Id="rId2" Type="http://schemas.openxmlformats.org/officeDocument/2006/relationships/hyperlink" Target="http://en.wikipedia.org/wiki/IP_addr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Internet_service_provid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35FEE06-4619-4E52-BBC7-17BC9839F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73E0CF21-3902-4D75-AEBE-A7444454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207375" cy="39370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i="1"/>
              <a:t>Locul, rolul şi importanţa nivelului reţea şi legătura cu nivelele adiacente</a:t>
            </a:r>
          </a:p>
          <a:p>
            <a:pPr eaLnBrk="1" hangingPunct="1"/>
            <a:endParaRPr lang="ro-RO" altLang="en-US" i="1"/>
          </a:p>
          <a:p>
            <a:pPr eaLnBrk="1" hangingPunct="1"/>
            <a:r>
              <a:rPr lang="ro-RO" altLang="en-US" i="1"/>
              <a:t>Definirea şi caracteristicile algoritmilor de rutare şi aplicabilitatea lor</a:t>
            </a:r>
          </a:p>
          <a:p>
            <a:pPr eaLnBrk="1" hangingPunct="1"/>
            <a:endParaRPr lang="ro-RO" altLang="en-US" i="1"/>
          </a:p>
          <a:p>
            <a:pPr eaLnBrk="1" hangingPunct="1"/>
            <a:r>
              <a:rPr lang="ro-RO" altLang="en-US" i="1"/>
              <a:t>Algoritmi de rutare pe bază de flux</a:t>
            </a:r>
          </a:p>
          <a:p>
            <a:pPr eaLnBrk="1" hangingPunct="1"/>
            <a:endParaRPr lang="ro-RO" altLang="en-US" i="1"/>
          </a:p>
          <a:p>
            <a:pPr eaLnBrk="1" hangingPunct="1"/>
            <a:r>
              <a:rPr lang="ro-RO" altLang="en-US" i="1"/>
              <a:t>Algoritmi de rutare bazaţi pe vectori distanţă</a:t>
            </a:r>
          </a:p>
          <a:p>
            <a:pPr eaLnBrk="1" hangingPunct="1"/>
            <a:endParaRPr lang="ro-RO" altLang="en-US" i="1"/>
          </a:p>
          <a:p>
            <a:pPr eaLnBrk="1" hangingPunct="1"/>
            <a:r>
              <a:rPr lang="ro-RO" altLang="en-US" i="1"/>
              <a:t>Algoritmi de rutare bazaţi starea legăturilor</a:t>
            </a:r>
          </a:p>
          <a:p>
            <a:pPr eaLnBrk="1" hangingPunct="1"/>
            <a:endParaRPr lang="ro-RO" altLang="en-US" i="1"/>
          </a:p>
          <a:p>
            <a:pPr eaLnBrk="1" hangingPunct="1"/>
            <a:r>
              <a:rPr lang="ro-RO" altLang="en-US" i="1"/>
              <a:t>Dirijarea ierarhică şi dirijarea multiplă</a:t>
            </a:r>
          </a:p>
          <a:p>
            <a:pPr eaLnBrk="1" hangingPunct="1"/>
            <a:endParaRPr lang="ro-RO" altLang="en-US" i="1"/>
          </a:p>
          <a:p>
            <a:pPr eaLnBrk="1" hangingPunct="1"/>
            <a:r>
              <a:rPr lang="ro-RO" altLang="en-US" i="1"/>
              <a:t>Principalele protocoale de rutare folosite în Internet (RIP, OSPF, IGRP, BGP, EGP, IS-IS, etc.)</a:t>
            </a:r>
            <a:endParaRPr lang="en-US" altLang="en-US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E46EF1-AC46-445E-8999-A25D2DF3E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BB7C9D7-2762-47AF-8B37-166B26FB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280400" cy="46482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Alte Protocoale de rutare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ro-RO" altLang="en-US"/>
              <a:t>Cele mai cunoscute protocoale de rutare sunt:</a:t>
            </a:r>
            <a:endParaRPr lang="en-US" altLang="en-US"/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>
                <a:hlinkClick r:id="rId2"/>
              </a:rPr>
              <a:t>Routing Information Protocol (RIP)</a:t>
            </a:r>
            <a:r>
              <a:rPr lang="ro-RO" altLang="en-US"/>
              <a:t>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>
                <a:hlinkClick r:id="rId3"/>
              </a:rPr>
              <a:t>Interior Gateway Routing Protocol (IGRP)</a:t>
            </a:r>
            <a:r>
              <a:rPr lang="ro-RO" altLang="en-US"/>
              <a:t>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>
                <a:hlinkClick r:id="rId4"/>
              </a:rPr>
              <a:t>Enhanced Interior Gateway Routing Protocol (Enhanced IGRP)</a:t>
            </a:r>
            <a:r>
              <a:rPr lang="ro-RO" altLang="en-US"/>
              <a:t>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>
                <a:hlinkClick r:id="rId5"/>
              </a:rPr>
              <a:t>Open Shortest Path First (OSPF)</a:t>
            </a:r>
            <a:r>
              <a:rPr lang="ro-RO" altLang="en-US"/>
              <a:t>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>
                <a:hlinkClick r:id="rId6"/>
              </a:rPr>
              <a:t>Intermediate System to Intermediate System (IS-IS)</a:t>
            </a:r>
            <a:r>
              <a:rPr lang="ro-RO" altLang="en-US"/>
              <a:t>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>
                <a:hlinkClick r:id="rId7"/>
              </a:rPr>
              <a:t>Border Gateway Protocol (BGP)</a:t>
            </a:r>
            <a:r>
              <a:rPr lang="ro-RO" altLang="en-US"/>
              <a:t>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/>
              <a:t>Exterior Gateway Protocol (EGP)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/>
              <a:t>Simple Multicast Routing Protocol (SMRP)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</a:t>
            </a:r>
            <a:r>
              <a:rPr lang="ro-RO" altLang="en-US"/>
              <a:t>Novell RIP / Service Advertisement Protocol (SAP) </a:t>
            </a:r>
            <a:endParaRPr lang="en-US" altLang="en-US"/>
          </a:p>
          <a:p>
            <a:pPr eaLnBrk="1" hangingPunct="1"/>
            <a:r>
              <a:rPr lang="ro-RO" altLang="en-US"/>
              <a:t>	</a:t>
            </a:r>
            <a:r>
              <a:rPr lang="en-US" altLang="en-US"/>
              <a:t> </a:t>
            </a:r>
            <a:r>
              <a:rPr lang="ro-RO" altLang="en-US"/>
              <a:t>	   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1EF7CAD-C5B8-4475-8900-2A8ACF63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4E58E2C-B7F1-450F-9A41-BFF4B9AE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F3138EB-DDFB-4108-BDE8-F664DC1BA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AD02B6B-4E78-436F-A9BF-D9B923E3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AE9A7BF1-0F06-4526-99FC-3AA28F49E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280400" cy="569436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Routing Information Protocol (RIP)</a:t>
            </a:r>
          </a:p>
          <a:p>
            <a:pPr eaLnBrk="1" hangingPunct="1"/>
            <a:endParaRPr lang="ro-RO" altLang="en-US" sz="1000">
              <a:solidFill>
                <a:srgbClr val="3366FF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1600"/>
              <a:t>RIP v1  </a:t>
            </a:r>
            <a:r>
              <a:rPr lang="ro-RO" altLang="en-US" sz="1600"/>
              <a:t>RFC 1058 (în 1988) </a:t>
            </a:r>
            <a:endParaRPr lang="en-US" altLang="en-US" sz="1600"/>
          </a:p>
          <a:p>
            <a:pPr eaLnBrk="1" hangingPunct="1">
              <a:buFontTx/>
              <a:buChar char="•"/>
            </a:pPr>
            <a:r>
              <a:rPr lang="en-US" altLang="en-US" sz="1600"/>
              <a:t>RIP v2  </a:t>
            </a:r>
            <a:r>
              <a:rPr lang="ro-RO" altLang="en-US" sz="1600"/>
              <a:t>RFC</a:t>
            </a:r>
            <a:r>
              <a:rPr lang="en-US" altLang="en-US" sz="1600"/>
              <a:t> </a:t>
            </a:r>
            <a:r>
              <a:rPr lang="ro-RO" altLang="en-US" sz="1600"/>
              <a:t>1723</a:t>
            </a:r>
            <a:r>
              <a:rPr lang="en-US" altLang="en-US" sz="1600"/>
              <a:t>  </a:t>
            </a:r>
            <a:r>
              <a:rPr lang="ro-RO" altLang="en-US" sz="1600"/>
              <a:t>în 1994, suportă VLSM</a:t>
            </a:r>
          </a:p>
          <a:p>
            <a:pPr eaLnBrk="1" hangingPunct="1"/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ro-RO" altLang="en-US" sz="1600"/>
              <a:t>foloseşte </a:t>
            </a:r>
            <a:r>
              <a:rPr lang="ro-RO" altLang="en-US" sz="1600" b="1"/>
              <a:t>vectori de distanţă</a:t>
            </a:r>
            <a:r>
              <a:rPr lang="ro-RO" altLang="en-US" sz="1600"/>
              <a:t> pentru a calcula rutele şi a alege ruta optimă</a:t>
            </a:r>
            <a:r>
              <a:rPr lang="en-US" altLang="en-US" sz="1600"/>
              <a:t> </a:t>
            </a:r>
            <a:endParaRPr lang="ro-RO" altLang="en-US" sz="1600"/>
          </a:p>
          <a:p>
            <a:pPr eaLnBrk="1" hangingPunct="1">
              <a:buFontTx/>
              <a:buChar char="•"/>
            </a:pPr>
            <a:r>
              <a:rPr lang="ro-RO" altLang="en-US" sz="1600"/>
              <a:t>foloseşte ca metrică numărul de salturi</a:t>
            </a:r>
            <a:r>
              <a:rPr lang="en-US" altLang="en-US" sz="1600"/>
              <a:t> </a:t>
            </a:r>
            <a:r>
              <a:rPr lang="ro-RO" altLang="en-US" sz="1600"/>
              <a:t> (max 15)</a:t>
            </a:r>
          </a:p>
          <a:p>
            <a:pPr eaLnBrk="1" hangingPunct="1">
              <a:buFontTx/>
              <a:buChar char="•"/>
            </a:pPr>
            <a:r>
              <a:rPr lang="ro-RO" altLang="en-US" sz="1600"/>
              <a:t>RIP trimite mesaje update la intervale regulate şi în momentul în care topologia reţelei se schimbă. Pe baza răspunsurilor actualizează Tabela de rutare</a:t>
            </a:r>
            <a:endParaRPr lang="en-US" altLang="en-US" sz="1600"/>
          </a:p>
          <a:p>
            <a:pPr eaLnBrk="1" hangingPunct="1">
              <a:buFontTx/>
              <a:buChar char="•"/>
            </a:pPr>
            <a:r>
              <a:rPr lang="ro-RO" altLang="en-US" sz="1600"/>
              <a:t>păstrează întotdeauna ruta cea mai scurtă spre fiecare destinaţie</a:t>
            </a:r>
          </a:p>
          <a:p>
            <a:pPr eaLnBrk="1" hangingPunct="1">
              <a:buFontTx/>
              <a:buChar char="•"/>
            </a:pPr>
            <a:r>
              <a:rPr lang="ro-RO" altLang="en-US" sz="1600"/>
              <a:t>comunică această rută vecinilor	</a:t>
            </a:r>
          </a:p>
          <a:p>
            <a:pPr eaLnBrk="1" hangingPunct="1">
              <a:buFontTx/>
              <a:buChar char="•"/>
            </a:pPr>
            <a:endParaRPr lang="ro-RO" altLang="en-US" sz="900"/>
          </a:p>
          <a:p>
            <a:pPr eaLnBrk="1" hangingPunct="1">
              <a:buFontTx/>
              <a:buChar char="•"/>
            </a:pPr>
            <a:r>
              <a:rPr lang="ro-RO" altLang="en-US"/>
              <a:t>Stabilitatea RIP</a:t>
            </a:r>
          </a:p>
          <a:p>
            <a:pPr eaLnBrk="1" hangingPunct="1"/>
            <a:r>
              <a:rPr lang="ro-RO" altLang="en-US"/>
              <a:t>	     </a:t>
            </a:r>
            <a:r>
              <a:rPr lang="ro-RO" altLang="en-US" sz="1600"/>
              <a:t>previne buclele de rutare (routing loops) prin:</a:t>
            </a:r>
          </a:p>
          <a:p>
            <a:pPr eaLnBrk="1" hangingPunct="1"/>
            <a:r>
              <a:rPr lang="ro-RO" altLang="en-US" sz="1600"/>
              <a:t>		- limitarea nr. de salturi la 15</a:t>
            </a:r>
          </a:p>
          <a:p>
            <a:pPr eaLnBrk="1" hangingPunct="1"/>
            <a:r>
              <a:rPr lang="ro-RO" altLang="en-US" sz="1600"/>
              <a:t>		- despicarea orizontului</a:t>
            </a:r>
          </a:p>
          <a:p>
            <a:pPr eaLnBrk="1" hangingPunct="1"/>
            <a:r>
              <a:rPr lang="ro-RO" altLang="en-US" sz="1600"/>
              <a:t>		- menţinerea (</a:t>
            </a:r>
            <a:r>
              <a:rPr lang="ro-RO" altLang="en-US" sz="1600" i="1" u="sng">
                <a:hlinkClick r:id="rId2"/>
              </a:rPr>
              <a:t>holddown</a:t>
            </a:r>
            <a:r>
              <a:rPr lang="ro-RO" altLang="en-US" sz="1600"/>
              <a:t>).</a:t>
            </a:r>
            <a:r>
              <a:rPr lang="ro-RO" altLang="en-US"/>
              <a:t>  </a:t>
            </a:r>
          </a:p>
          <a:p>
            <a:pPr eaLnBrk="1" hangingPunct="1"/>
            <a:r>
              <a:rPr lang="ro-RO" altLang="en-US" sz="1600"/>
              <a:t>RIP foloseşte timere (cronometre) pentru a-şi regla parametrii:</a:t>
            </a:r>
          </a:p>
          <a:p>
            <a:pPr eaLnBrk="1" hangingPunct="1"/>
            <a:r>
              <a:rPr lang="ro-RO" altLang="en-US" sz="1600" i="1">
                <a:solidFill>
                  <a:srgbClr val="3366FF"/>
                </a:solidFill>
              </a:rPr>
              <a:t>routing-update timer</a:t>
            </a:r>
            <a:r>
              <a:rPr lang="ro-RO" altLang="en-US" sz="1600"/>
              <a:t>, </a:t>
            </a:r>
            <a:r>
              <a:rPr lang="ro-RO" altLang="en-US" sz="1600" i="1">
                <a:solidFill>
                  <a:srgbClr val="3366FF"/>
                </a:solidFill>
              </a:rPr>
              <a:t>route-timeout timer</a:t>
            </a:r>
            <a:r>
              <a:rPr lang="ro-RO" altLang="en-US" sz="1600"/>
              <a:t>, </a:t>
            </a:r>
            <a:r>
              <a:rPr lang="ro-RO" altLang="en-US" sz="1600" i="1">
                <a:solidFill>
                  <a:srgbClr val="3366FF"/>
                </a:solidFill>
              </a:rPr>
              <a:t>route-flush timer</a:t>
            </a:r>
            <a:r>
              <a:rPr lang="ro-RO" altLang="en-US" sz="1600"/>
              <a:t>. </a:t>
            </a:r>
          </a:p>
          <a:p>
            <a:pPr eaLnBrk="1" hangingPunct="1"/>
            <a:endParaRPr lang="ro-RO" altLang="en-US" sz="900"/>
          </a:p>
          <a:p>
            <a:pPr eaLnBrk="1" hangingPunct="1"/>
            <a:r>
              <a:rPr lang="ro-RO" altLang="en-US" sz="1600">
                <a:solidFill>
                  <a:srgbClr val="3366FF"/>
                </a:solidFill>
              </a:rPr>
              <a:t>Routing-update timer</a:t>
            </a:r>
            <a:r>
              <a:rPr lang="ro-RO" altLang="en-US" sz="1600"/>
              <a:t> măsoară intervalul de timp scurs între update-uri (de obicei 30 s)</a:t>
            </a:r>
          </a:p>
          <a:p>
            <a:pPr eaLnBrk="1" hangingPunct="1"/>
            <a:r>
              <a:rPr lang="ro-RO" altLang="en-US" sz="1600">
                <a:solidFill>
                  <a:srgbClr val="3366FF"/>
                </a:solidFill>
              </a:rPr>
              <a:t>Route-timeout timer</a:t>
            </a:r>
            <a:r>
              <a:rPr lang="ro-RO" altLang="en-US" sz="1600"/>
              <a:t> arată cât timp se m</a:t>
            </a:r>
            <a:r>
              <a:rPr lang="en-US" altLang="en-US" sz="1600"/>
              <a:t>e</a:t>
            </a:r>
            <a:r>
              <a:rPr lang="ro-RO" altLang="en-US" sz="1600"/>
              <a:t>nţine o înregistrare într-o Tabela de rutare.</a:t>
            </a:r>
          </a:p>
          <a:p>
            <a:pPr eaLnBrk="1" hangingPunct="1"/>
            <a:r>
              <a:rPr lang="ro-RO" altLang="en-US" sz="1600"/>
              <a:t>Când acesta expiră, ruta este marcată ca invalidă, dar rămâne în tabelă până când expiră şi </a:t>
            </a:r>
            <a:r>
              <a:rPr lang="ro-RO" altLang="en-US" sz="1600">
                <a:solidFill>
                  <a:srgbClr val="3366FF"/>
                </a:solidFill>
              </a:rPr>
              <a:t>route-flush timer.</a:t>
            </a:r>
            <a:r>
              <a:rPr lang="ro-RO" altLang="en-US"/>
              <a:t>   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00BDBE5-4B42-46DB-A695-6CF0ABA1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7DD4C88-EAD6-45D3-B914-E80415E2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2E6B09B-CF1C-407C-ADED-F2F984AA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92FA378-4AE8-4F60-899F-39ECF161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DF725208-9258-4A7F-8C38-D49FB808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280400" cy="58928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Routing Information Protocol (RIP)</a:t>
            </a: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 sz="1600" b="1"/>
              <a:t>comandă </a:t>
            </a:r>
            <a:r>
              <a:rPr lang="ro-RO" altLang="en-US" sz="1600"/>
              <a:t>- indică dacă pachetul este o cerere (</a:t>
            </a:r>
            <a:r>
              <a:rPr lang="ro-RO" altLang="en-US" sz="1600" i="1"/>
              <a:t>request</a:t>
            </a:r>
            <a:r>
              <a:rPr lang="ro-RO" altLang="en-US" sz="1600"/>
              <a:t>) sau un răspuns (</a:t>
            </a:r>
            <a:r>
              <a:rPr lang="ro-RO" altLang="en-US" sz="1600" i="1"/>
              <a:t>response</a:t>
            </a:r>
            <a:r>
              <a:rPr lang="ro-RO" altLang="en-US" sz="1600"/>
              <a:t>),</a:t>
            </a:r>
          </a:p>
          <a:p>
            <a:pPr eaLnBrk="1" hangingPunct="1"/>
            <a:r>
              <a:rPr lang="ro-RO" altLang="en-US" sz="1600" b="1"/>
              <a:t>request - </a:t>
            </a:r>
            <a:r>
              <a:rPr lang="ro-RO" altLang="en-US" sz="1600"/>
              <a:t>se trimite pentru a primi înapoi de la router un update, iar </a:t>
            </a:r>
          </a:p>
          <a:p>
            <a:pPr eaLnBrk="1" hangingPunct="1"/>
            <a:r>
              <a:rPr lang="ro-RO" altLang="en-US" sz="1600" b="1"/>
              <a:t>response</a:t>
            </a:r>
            <a:r>
              <a:rPr lang="ro-RO" altLang="en-US" sz="1600"/>
              <a:t> - se primeşte nesolicitat regulat sau ca răspuns la un request;</a:t>
            </a:r>
          </a:p>
          <a:p>
            <a:pPr eaLnBrk="1" hangingPunct="1"/>
            <a:r>
              <a:rPr lang="ro-RO" altLang="en-US" sz="1600" b="1"/>
              <a:t>Versiune</a:t>
            </a:r>
            <a:r>
              <a:rPr lang="en-US" altLang="en-US" sz="1600" b="1"/>
              <a:t> </a:t>
            </a:r>
            <a:r>
              <a:rPr lang="ro-RO" altLang="en-US" sz="1600"/>
              <a:t>-</a:t>
            </a:r>
            <a:r>
              <a:rPr lang="en-US" altLang="en-US" sz="1600"/>
              <a:t> </a:t>
            </a:r>
            <a:r>
              <a:rPr lang="ro-RO" altLang="en-US" sz="1600"/>
              <a:t>versiunea RIP;</a:t>
            </a:r>
          </a:p>
          <a:p>
            <a:pPr eaLnBrk="1" hangingPunct="1"/>
            <a:r>
              <a:rPr lang="ro-RO" altLang="en-US" sz="1600" b="1"/>
              <a:t>Zero</a:t>
            </a:r>
            <a:r>
              <a:rPr lang="ro-RO" altLang="en-US" sz="1600"/>
              <a:t> - nu este folosit, are valoarea 0;</a:t>
            </a:r>
          </a:p>
          <a:p>
            <a:pPr eaLnBrk="1" hangingPunct="1"/>
            <a:r>
              <a:rPr lang="ro-RO" altLang="en-US" sz="1600" b="1"/>
              <a:t>address-family identifier (AFI)</a:t>
            </a:r>
            <a:r>
              <a:rPr lang="ro-RO" altLang="en-US" sz="1600"/>
              <a:t> - </a:t>
            </a:r>
            <a:r>
              <a:rPr lang="fr-FR" altLang="en-US" sz="1600"/>
              <a:t>specifică familia de protocoale folosită, pentru IP valoarea este 2;</a:t>
            </a:r>
            <a:endParaRPr lang="ro-RO" altLang="en-US" sz="1600"/>
          </a:p>
          <a:p>
            <a:pPr eaLnBrk="1" hangingPunct="1"/>
            <a:r>
              <a:rPr lang="ro-RO" altLang="en-US" sz="1600" b="1"/>
              <a:t>adresă IP</a:t>
            </a:r>
            <a:r>
              <a:rPr lang="ro-RO" altLang="en-US" sz="1600"/>
              <a:t> - adresa IP pentru intrare;</a:t>
            </a:r>
          </a:p>
          <a:p>
            <a:pPr eaLnBrk="1" hangingPunct="1"/>
            <a:r>
              <a:rPr lang="ro-RO" altLang="en-US" sz="1600" b="1"/>
              <a:t>metrică </a:t>
            </a:r>
            <a:r>
              <a:rPr lang="ro-RO" altLang="en-US" sz="1600"/>
              <a:t>- numărul</a:t>
            </a:r>
            <a:r>
              <a:rPr lang="ro-RO" altLang="en-US"/>
              <a:t> de hopuri sau infinit pentru unreachable (adică valoarea 16);</a:t>
            </a: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B2F95B2-9889-4315-BEB6-92A6BDB0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7F6BFDF-E2A8-4D2C-B7F9-91BD2733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4D033D1-3E4D-47E2-AE39-D4F9FEEC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9" name="Picture 8">
            <a:extLst>
              <a:ext uri="{FF2B5EF4-FFF2-40B4-BE49-F238E27FC236}">
                <a16:creationId xmlns:a16="http://schemas.microsoft.com/office/drawing/2014/main" id="{1C711CF6-C64D-4185-A32C-C0FD6D59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5596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>
            <a:extLst>
              <a:ext uri="{FF2B5EF4-FFF2-40B4-BE49-F238E27FC236}">
                <a16:creationId xmlns:a16="http://schemas.microsoft.com/office/drawing/2014/main" id="{74737F91-2E02-4D67-8FAB-B1B7E341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00663"/>
            <a:ext cx="69119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579B8DA-20AD-4B64-B921-9DBA67FE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026BC13B-FFB1-4619-808A-0972279F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280400" cy="537368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Routing Information Protocol (RIP)</a:t>
            </a:r>
          </a:p>
          <a:p>
            <a:pPr eaLnBrk="1" hangingPunct="1"/>
            <a:r>
              <a:rPr lang="fr-FR" altLang="en-US" sz="1600"/>
              <a:t>Exemplu de configurare rutere</a:t>
            </a:r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r>
              <a:rPr lang="it-IT" altLang="en-US" sz="1600"/>
              <a:t>Comanda </a:t>
            </a:r>
            <a:r>
              <a:rPr lang="it-IT" altLang="en-US" sz="1600" b="1" i="1"/>
              <a:t>router</a:t>
            </a:r>
            <a:r>
              <a:rPr lang="it-IT" altLang="en-US" sz="1600"/>
              <a:t> startează procesul de rutare.</a:t>
            </a:r>
            <a:endParaRPr lang="pt-BR" altLang="en-US" sz="1600"/>
          </a:p>
          <a:p>
            <a:pPr eaLnBrk="1" hangingPunct="1"/>
            <a:r>
              <a:rPr lang="pt-BR" altLang="en-US" sz="1600"/>
              <a:t>Comanda </a:t>
            </a:r>
            <a:r>
              <a:rPr lang="pt-BR" altLang="en-US" sz="1600" b="1" i="1"/>
              <a:t>network</a:t>
            </a:r>
            <a:r>
              <a:rPr lang="pt-BR" altLang="en-US" sz="1600"/>
              <a:t> determină implementarea următoarelor funcţii:</a:t>
            </a:r>
            <a:endParaRPr lang="en-GB" altLang="en-US" sz="1600"/>
          </a:p>
          <a:p>
            <a:pPr eaLnBrk="1" hangingPunct="1">
              <a:buFontTx/>
              <a:buChar char="•"/>
            </a:pPr>
            <a:r>
              <a:rPr lang="ro-RO" altLang="en-US" sz="1600"/>
              <a:t>  </a:t>
            </a:r>
            <a:r>
              <a:rPr lang="en-GB" altLang="en-US" sz="1600"/>
              <a:t>actualizările de rutare</a:t>
            </a:r>
            <a:r>
              <a:rPr lang="ro-RO" altLang="en-US" sz="1600"/>
              <a:t>/</a:t>
            </a:r>
            <a:r>
              <a:rPr lang="en-GB" altLang="en-US" sz="1600"/>
              <a:t>difuzate pe interfeţele de ieşire</a:t>
            </a:r>
          </a:p>
          <a:p>
            <a:pPr eaLnBrk="1" hangingPunct="1">
              <a:buFontTx/>
              <a:buChar char="•"/>
            </a:pPr>
            <a:r>
              <a:rPr lang="ro-RO" altLang="en-US" sz="1600"/>
              <a:t>  </a:t>
            </a:r>
            <a:r>
              <a:rPr lang="en-GB" altLang="en-US" sz="1600"/>
              <a:t>procesarea actualizărilor intrate pe interfaţă</a:t>
            </a:r>
            <a:endParaRPr lang="pt-BR" altLang="en-US" sz="1600"/>
          </a:p>
          <a:p>
            <a:pPr eaLnBrk="1" hangingPunct="1">
              <a:buFontTx/>
              <a:buChar char="•"/>
            </a:pPr>
            <a:r>
              <a:rPr lang="ro-RO" altLang="en-US" sz="1600"/>
              <a:t>  </a:t>
            </a:r>
            <a:r>
              <a:rPr lang="pt-BR" altLang="en-US" sz="1600"/>
              <a:t>subreţeaua care este direct conectată la interfaţă este anunţată.</a:t>
            </a:r>
            <a:endParaRPr lang="ro-RO" altLang="en-US" sz="16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FA6DAD7-9BAC-4CF8-93A4-86F21132A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694813D-1CD4-4DFA-B285-A9CCD2A0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0DE1E19-5CF1-4F2A-800E-8D0142CB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343" name="Group 58">
            <a:extLst>
              <a:ext uri="{FF2B5EF4-FFF2-40B4-BE49-F238E27FC236}">
                <a16:creationId xmlns:a16="http://schemas.microsoft.com/office/drawing/2014/main" id="{0F4BD627-090B-4E67-A9F3-3F0386B4F0C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89138"/>
            <a:ext cx="8115300" cy="2879725"/>
            <a:chOff x="204" y="1253"/>
            <a:chExt cx="5112" cy="1814"/>
          </a:xfrm>
        </p:grpSpPr>
        <p:sp>
          <p:nvSpPr>
            <p:cNvPr id="14344" name="Text Box 10">
              <a:extLst>
                <a:ext uri="{FF2B5EF4-FFF2-40B4-BE49-F238E27FC236}">
                  <a16:creationId xmlns:a16="http://schemas.microsoft.com/office/drawing/2014/main" id="{D8F348BD-A1DF-4AA1-92CB-F6105631A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160"/>
              <a:ext cx="973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    </a:t>
              </a:r>
              <a:r>
                <a:rPr lang="en-US" altLang="en-US" sz="1200" b="1" i="1"/>
                <a:t>router rip</a:t>
              </a:r>
            </a:p>
            <a:p>
              <a:pPr algn="ctr" eaLnBrk="1" hangingPunct="1"/>
              <a:r>
                <a:rPr lang="en-US" altLang="en-US" sz="1200" b="1" i="1"/>
                <a:t>version 2</a:t>
              </a:r>
            </a:p>
            <a:p>
              <a:pPr algn="ctr" eaLnBrk="1" hangingPunct="1"/>
              <a:r>
                <a:rPr lang="en-US" altLang="en-US" sz="1200" b="1" i="1"/>
                <a:t>network 172.16.0.0</a:t>
              </a:r>
            </a:p>
            <a:p>
              <a:pPr algn="ctr" eaLnBrk="1" hangingPunct="1"/>
              <a:r>
                <a:rPr lang="en-US" altLang="en-US" sz="1200" b="1" i="1"/>
                <a:t>network 10.0.0.0</a:t>
              </a:r>
              <a:endParaRPr lang="en-US" altLang="en-US" sz="1200" b="1"/>
            </a:p>
          </p:txBody>
        </p:sp>
        <p:sp>
          <p:nvSpPr>
            <p:cNvPr id="14345" name="Text Box 11">
              <a:extLst>
                <a:ext uri="{FF2B5EF4-FFF2-40B4-BE49-F238E27FC236}">
                  <a16:creationId xmlns:a16="http://schemas.microsoft.com/office/drawing/2014/main" id="{A405CD84-FD1D-4B2E-8F07-EA437876A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616"/>
              <a:ext cx="486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172.16.1.0</a:t>
              </a:r>
            </a:p>
          </p:txBody>
        </p:sp>
        <p:grpSp>
          <p:nvGrpSpPr>
            <p:cNvPr id="14346" name="Group 12">
              <a:extLst>
                <a:ext uri="{FF2B5EF4-FFF2-40B4-BE49-F238E27FC236}">
                  <a16:creationId xmlns:a16="http://schemas.microsoft.com/office/drawing/2014/main" id="{BF316575-11FB-4CED-B88B-FF363D69F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" y="1499"/>
              <a:ext cx="396" cy="314"/>
              <a:chOff x="3828" y="3130"/>
              <a:chExt cx="855" cy="677"/>
            </a:xfrm>
          </p:grpSpPr>
          <p:sp>
            <p:nvSpPr>
              <p:cNvPr id="14386" name="AutoShape 13">
                <a:extLst>
                  <a:ext uri="{FF2B5EF4-FFF2-40B4-BE49-F238E27FC236}">
                    <a16:creationId xmlns:a16="http://schemas.microsoft.com/office/drawing/2014/main" id="{76ABD51C-83FE-4B5B-8093-A78F7040A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138"/>
                <a:ext cx="855" cy="66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4387" name="Group 14">
                <a:extLst>
                  <a:ext uri="{FF2B5EF4-FFF2-40B4-BE49-F238E27FC236}">
                    <a16:creationId xmlns:a16="http://schemas.microsoft.com/office/drawing/2014/main" id="{1D792C24-442E-4F9D-B6C2-746ABCF83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54044">
                <a:off x="3964" y="3254"/>
                <a:ext cx="650" cy="124"/>
                <a:chOff x="3993" y="4051"/>
                <a:chExt cx="522" cy="99"/>
              </a:xfrm>
            </p:grpSpPr>
            <p:sp>
              <p:nvSpPr>
                <p:cNvPr id="14390" name="AutoShape 15">
                  <a:extLst>
                    <a:ext uri="{FF2B5EF4-FFF2-40B4-BE49-F238E27FC236}">
                      <a16:creationId xmlns:a16="http://schemas.microsoft.com/office/drawing/2014/main" id="{C71C4484-5833-4679-8A21-E94F92700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3" y="4051"/>
                  <a:ext cx="215" cy="99"/>
                </a:xfrm>
                <a:prstGeom prst="rightArrow">
                  <a:avLst>
                    <a:gd name="adj1" fmla="val 50000"/>
                    <a:gd name="adj2" fmla="val 54293"/>
                  </a:avLst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91" name="AutoShape 16">
                  <a:extLst>
                    <a:ext uri="{FF2B5EF4-FFF2-40B4-BE49-F238E27FC236}">
                      <a16:creationId xmlns:a16="http://schemas.microsoft.com/office/drawing/2014/main" id="{FDD5FB21-925D-458D-ADB7-F983BA3CB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299" y="4051"/>
                  <a:ext cx="216" cy="99"/>
                </a:xfrm>
                <a:prstGeom prst="rightArrow">
                  <a:avLst>
                    <a:gd name="adj1" fmla="val 50000"/>
                    <a:gd name="adj2" fmla="val 54545"/>
                  </a:avLst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388" name="AutoShape 17">
                <a:extLst>
                  <a:ext uri="{FF2B5EF4-FFF2-40B4-BE49-F238E27FC236}">
                    <a16:creationId xmlns:a16="http://schemas.microsoft.com/office/drawing/2014/main" id="{6150FB4C-583B-4AFC-889A-EFFE7640B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504515">
                <a:off x="4246" y="3157"/>
                <a:ext cx="178" cy="124"/>
              </a:xfrm>
              <a:prstGeom prst="rightArrow">
                <a:avLst>
                  <a:gd name="adj1" fmla="val 50000"/>
                  <a:gd name="adj2" fmla="val 35887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89" name="AutoShape 18">
                <a:extLst>
                  <a:ext uri="{FF2B5EF4-FFF2-40B4-BE49-F238E27FC236}">
                    <a16:creationId xmlns:a16="http://schemas.microsoft.com/office/drawing/2014/main" id="{4EB18579-72F2-420E-B6D0-621C6DC39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335574" flipH="1">
                <a:off x="4143" y="3339"/>
                <a:ext cx="178" cy="131"/>
              </a:xfrm>
              <a:prstGeom prst="rightArrow">
                <a:avLst>
                  <a:gd name="adj1" fmla="val 50000"/>
                  <a:gd name="adj2" fmla="val 33969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347" name="Group 19">
              <a:extLst>
                <a:ext uri="{FF2B5EF4-FFF2-40B4-BE49-F238E27FC236}">
                  <a16:creationId xmlns:a16="http://schemas.microsoft.com/office/drawing/2014/main" id="{C6D986FB-3C47-4EFB-8905-242492E97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459"/>
              <a:ext cx="395" cy="313"/>
              <a:chOff x="3828" y="3130"/>
              <a:chExt cx="855" cy="677"/>
            </a:xfrm>
          </p:grpSpPr>
          <p:sp>
            <p:nvSpPr>
              <p:cNvPr id="14380" name="AutoShape 20">
                <a:extLst>
                  <a:ext uri="{FF2B5EF4-FFF2-40B4-BE49-F238E27FC236}">
                    <a16:creationId xmlns:a16="http://schemas.microsoft.com/office/drawing/2014/main" id="{F5D170E0-9EAA-41AA-BD70-B02605B8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138"/>
                <a:ext cx="855" cy="66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4381" name="Group 21">
                <a:extLst>
                  <a:ext uri="{FF2B5EF4-FFF2-40B4-BE49-F238E27FC236}">
                    <a16:creationId xmlns:a16="http://schemas.microsoft.com/office/drawing/2014/main" id="{1D7C5826-0FBE-4F18-931E-31126874EB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54044">
                <a:off x="3964" y="3254"/>
                <a:ext cx="650" cy="124"/>
                <a:chOff x="3993" y="4051"/>
                <a:chExt cx="522" cy="99"/>
              </a:xfrm>
            </p:grpSpPr>
            <p:sp>
              <p:nvSpPr>
                <p:cNvPr id="14384" name="AutoShape 22">
                  <a:extLst>
                    <a:ext uri="{FF2B5EF4-FFF2-40B4-BE49-F238E27FC236}">
                      <a16:creationId xmlns:a16="http://schemas.microsoft.com/office/drawing/2014/main" id="{1ABC54E2-C9FB-4CE3-A027-0F7C9919D7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3" y="4051"/>
                  <a:ext cx="215" cy="99"/>
                </a:xfrm>
                <a:prstGeom prst="rightArrow">
                  <a:avLst>
                    <a:gd name="adj1" fmla="val 50000"/>
                    <a:gd name="adj2" fmla="val 54293"/>
                  </a:avLst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85" name="AutoShape 23">
                  <a:extLst>
                    <a:ext uri="{FF2B5EF4-FFF2-40B4-BE49-F238E27FC236}">
                      <a16:creationId xmlns:a16="http://schemas.microsoft.com/office/drawing/2014/main" id="{B67CE3F7-5F73-4F0C-87BE-58A93D4F3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299" y="4051"/>
                  <a:ext cx="216" cy="99"/>
                </a:xfrm>
                <a:prstGeom prst="rightArrow">
                  <a:avLst>
                    <a:gd name="adj1" fmla="val 50000"/>
                    <a:gd name="adj2" fmla="val 54545"/>
                  </a:avLst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382" name="AutoShape 24">
                <a:extLst>
                  <a:ext uri="{FF2B5EF4-FFF2-40B4-BE49-F238E27FC236}">
                    <a16:creationId xmlns:a16="http://schemas.microsoft.com/office/drawing/2014/main" id="{A9C56BFC-1883-4C11-BDC5-3BB4B923B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504515">
                <a:off x="4246" y="3157"/>
                <a:ext cx="178" cy="124"/>
              </a:xfrm>
              <a:prstGeom prst="rightArrow">
                <a:avLst>
                  <a:gd name="adj1" fmla="val 50000"/>
                  <a:gd name="adj2" fmla="val 35887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83" name="AutoShape 25">
                <a:extLst>
                  <a:ext uri="{FF2B5EF4-FFF2-40B4-BE49-F238E27FC236}">
                    <a16:creationId xmlns:a16="http://schemas.microsoft.com/office/drawing/2014/main" id="{68FAD80C-40C3-4178-B134-39BFAEBBB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335574" flipH="1">
                <a:off x="4143" y="3339"/>
                <a:ext cx="178" cy="131"/>
              </a:xfrm>
              <a:prstGeom prst="rightArrow">
                <a:avLst>
                  <a:gd name="adj1" fmla="val 50000"/>
                  <a:gd name="adj2" fmla="val 33969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348" name="Group 26">
              <a:extLst>
                <a:ext uri="{FF2B5EF4-FFF2-40B4-BE49-F238E27FC236}">
                  <a16:creationId xmlns:a16="http://schemas.microsoft.com/office/drawing/2014/main" id="{C3C11437-ED0F-44BD-A274-C968AEFED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1459"/>
              <a:ext cx="394" cy="313"/>
              <a:chOff x="3828" y="3130"/>
              <a:chExt cx="855" cy="677"/>
            </a:xfrm>
          </p:grpSpPr>
          <p:sp>
            <p:nvSpPr>
              <p:cNvPr id="14374" name="AutoShape 27">
                <a:extLst>
                  <a:ext uri="{FF2B5EF4-FFF2-40B4-BE49-F238E27FC236}">
                    <a16:creationId xmlns:a16="http://schemas.microsoft.com/office/drawing/2014/main" id="{1EC0CD63-3CBD-4C27-B18B-1D999644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3138"/>
                <a:ext cx="855" cy="669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4375" name="Group 28">
                <a:extLst>
                  <a:ext uri="{FF2B5EF4-FFF2-40B4-BE49-F238E27FC236}">
                    <a16:creationId xmlns:a16="http://schemas.microsoft.com/office/drawing/2014/main" id="{0439FAB8-920F-4AB1-A0FF-CE8701A15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54044">
                <a:off x="3964" y="3254"/>
                <a:ext cx="650" cy="124"/>
                <a:chOff x="3993" y="4051"/>
                <a:chExt cx="522" cy="99"/>
              </a:xfrm>
            </p:grpSpPr>
            <p:sp>
              <p:nvSpPr>
                <p:cNvPr id="14378" name="AutoShape 29">
                  <a:extLst>
                    <a:ext uri="{FF2B5EF4-FFF2-40B4-BE49-F238E27FC236}">
                      <a16:creationId xmlns:a16="http://schemas.microsoft.com/office/drawing/2014/main" id="{76B298A7-0D00-441A-B634-0F60DC255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3" y="4051"/>
                  <a:ext cx="215" cy="99"/>
                </a:xfrm>
                <a:prstGeom prst="rightArrow">
                  <a:avLst>
                    <a:gd name="adj1" fmla="val 50000"/>
                    <a:gd name="adj2" fmla="val 54293"/>
                  </a:avLst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79" name="AutoShape 30">
                  <a:extLst>
                    <a:ext uri="{FF2B5EF4-FFF2-40B4-BE49-F238E27FC236}">
                      <a16:creationId xmlns:a16="http://schemas.microsoft.com/office/drawing/2014/main" id="{6C76AFCD-05C1-40CB-A51C-0C18694E2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299" y="4051"/>
                  <a:ext cx="216" cy="99"/>
                </a:xfrm>
                <a:prstGeom prst="rightArrow">
                  <a:avLst>
                    <a:gd name="adj1" fmla="val 50000"/>
                    <a:gd name="adj2" fmla="val 54545"/>
                  </a:avLst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376" name="AutoShape 31">
                <a:extLst>
                  <a:ext uri="{FF2B5EF4-FFF2-40B4-BE49-F238E27FC236}">
                    <a16:creationId xmlns:a16="http://schemas.microsoft.com/office/drawing/2014/main" id="{0BD988FC-E908-42CB-AAB9-2070A134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504515">
                <a:off x="4246" y="3157"/>
                <a:ext cx="178" cy="124"/>
              </a:xfrm>
              <a:prstGeom prst="rightArrow">
                <a:avLst>
                  <a:gd name="adj1" fmla="val 50000"/>
                  <a:gd name="adj2" fmla="val 35887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77" name="AutoShape 32">
                <a:extLst>
                  <a:ext uri="{FF2B5EF4-FFF2-40B4-BE49-F238E27FC236}">
                    <a16:creationId xmlns:a16="http://schemas.microsoft.com/office/drawing/2014/main" id="{CA692B12-8663-4CE2-A63C-156006D9C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335574" flipH="1">
                <a:off x="4143" y="3339"/>
                <a:ext cx="178" cy="131"/>
              </a:xfrm>
              <a:prstGeom prst="rightArrow">
                <a:avLst>
                  <a:gd name="adj1" fmla="val 50000"/>
                  <a:gd name="adj2" fmla="val 33969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349" name="Line 33">
              <a:extLst>
                <a:ext uri="{FF2B5EF4-FFF2-40B4-BE49-F238E27FC236}">
                  <a16:creationId xmlns:a16="http://schemas.microsoft.com/office/drawing/2014/main" id="{451E3313-3762-4FA6-87FD-6A77D2D37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1344"/>
              <a:ext cx="1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34">
              <a:extLst>
                <a:ext uri="{FF2B5EF4-FFF2-40B4-BE49-F238E27FC236}">
                  <a16:creationId xmlns:a16="http://schemas.microsoft.com/office/drawing/2014/main" id="{8854FD21-8CA9-44ED-B41B-FB9A5C1C6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1705"/>
              <a:ext cx="4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1" name="Group 35">
              <a:extLst>
                <a:ext uri="{FF2B5EF4-FFF2-40B4-BE49-F238E27FC236}">
                  <a16:creationId xmlns:a16="http://schemas.microsoft.com/office/drawing/2014/main" id="{C3446442-C835-41A3-8FCF-A4C759AF9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" y="1582"/>
              <a:ext cx="922" cy="84"/>
              <a:chOff x="3116" y="2228"/>
              <a:chExt cx="1277" cy="87"/>
            </a:xfrm>
          </p:grpSpPr>
          <p:sp>
            <p:nvSpPr>
              <p:cNvPr id="14371" name="Line 36">
                <a:extLst>
                  <a:ext uri="{FF2B5EF4-FFF2-40B4-BE49-F238E27FC236}">
                    <a16:creationId xmlns:a16="http://schemas.microsoft.com/office/drawing/2014/main" id="{791404DC-4454-4BDE-AC16-863CED9E8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6" y="2312"/>
                <a:ext cx="767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37">
                <a:extLst>
                  <a:ext uri="{FF2B5EF4-FFF2-40B4-BE49-F238E27FC236}">
                    <a16:creationId xmlns:a16="http://schemas.microsoft.com/office/drawing/2014/main" id="{EDC0676F-6827-4E8D-9240-7198ECEC7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2228"/>
                <a:ext cx="8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38">
                <a:extLst>
                  <a:ext uri="{FF2B5EF4-FFF2-40B4-BE49-F238E27FC236}">
                    <a16:creationId xmlns:a16="http://schemas.microsoft.com/office/drawing/2014/main" id="{F31DEC73-D65C-4238-A68A-B150302C7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1" y="2228"/>
                <a:ext cx="34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2" name="Group 39">
              <a:extLst>
                <a:ext uri="{FF2B5EF4-FFF2-40B4-BE49-F238E27FC236}">
                  <a16:creationId xmlns:a16="http://schemas.microsoft.com/office/drawing/2014/main" id="{9A4DC34A-3F2B-4265-A636-458656A94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1582"/>
              <a:ext cx="920" cy="84"/>
              <a:chOff x="3116" y="2228"/>
              <a:chExt cx="1277" cy="87"/>
            </a:xfrm>
          </p:grpSpPr>
          <p:sp>
            <p:nvSpPr>
              <p:cNvPr id="14368" name="Line 40">
                <a:extLst>
                  <a:ext uri="{FF2B5EF4-FFF2-40B4-BE49-F238E27FC236}">
                    <a16:creationId xmlns:a16="http://schemas.microsoft.com/office/drawing/2014/main" id="{9BD3E061-0CF5-43CC-9C3C-5B3F7AB5D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6" y="2312"/>
                <a:ext cx="767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41">
                <a:extLst>
                  <a:ext uri="{FF2B5EF4-FFF2-40B4-BE49-F238E27FC236}">
                    <a16:creationId xmlns:a16="http://schemas.microsoft.com/office/drawing/2014/main" id="{E33C59FA-066E-4E15-98F8-FAF66E8C1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2228"/>
                <a:ext cx="8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0" name="Line 42">
                <a:extLst>
                  <a:ext uri="{FF2B5EF4-FFF2-40B4-BE49-F238E27FC236}">
                    <a16:creationId xmlns:a16="http://schemas.microsoft.com/office/drawing/2014/main" id="{631C0151-EED2-48B0-8325-E572D7E9F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1" y="2228"/>
                <a:ext cx="34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3" name="Text Box 43">
              <a:extLst>
                <a:ext uri="{FF2B5EF4-FFF2-40B4-BE49-F238E27FC236}">
                  <a16:creationId xmlns:a16="http://schemas.microsoft.com/office/drawing/2014/main" id="{0D80B9A9-81F7-4A6A-A29B-56638EB6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51"/>
              <a:ext cx="797" cy="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i="1"/>
                <a:t>router rip</a:t>
              </a:r>
            </a:p>
            <a:p>
              <a:pPr eaLnBrk="1" hangingPunct="1"/>
              <a:r>
                <a:rPr lang="en-US" altLang="en-US" sz="1200" b="1" i="1"/>
                <a:t>version 2</a:t>
              </a:r>
            </a:p>
            <a:p>
              <a:pPr eaLnBrk="1" hangingPunct="1"/>
              <a:r>
                <a:rPr lang="en-US" altLang="en-US" sz="1200" b="1" i="1"/>
                <a:t>network 10.0.0.0</a:t>
              </a:r>
              <a:endParaRPr lang="en-US" altLang="en-US" sz="1200" b="1"/>
            </a:p>
          </p:txBody>
        </p:sp>
        <p:sp>
          <p:nvSpPr>
            <p:cNvPr id="14354" name="Text Box 44">
              <a:extLst>
                <a:ext uri="{FF2B5EF4-FFF2-40B4-BE49-F238E27FC236}">
                  <a16:creationId xmlns:a16="http://schemas.microsoft.com/office/drawing/2014/main" id="{07EF8D53-23A5-49A4-863D-A6A54180D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115"/>
              <a:ext cx="981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i="1"/>
                <a:t>router rip</a:t>
              </a:r>
            </a:p>
            <a:p>
              <a:pPr eaLnBrk="1" hangingPunct="1"/>
              <a:r>
                <a:rPr lang="en-US" altLang="en-US" sz="1200" b="1" i="1"/>
                <a:t>version 2</a:t>
              </a:r>
            </a:p>
            <a:p>
              <a:pPr eaLnBrk="1" hangingPunct="1"/>
              <a:r>
                <a:rPr lang="en-US" altLang="en-US" sz="1200" b="1" i="1"/>
                <a:t>network 10.0.0.0 network 192.168.1.0</a:t>
              </a:r>
              <a:endParaRPr lang="en-US" altLang="en-US"/>
            </a:p>
          </p:txBody>
        </p:sp>
        <p:sp>
          <p:nvSpPr>
            <p:cNvPr id="14355" name="Text Box 45">
              <a:extLst>
                <a:ext uri="{FF2B5EF4-FFF2-40B4-BE49-F238E27FC236}">
                  <a16:creationId xmlns:a16="http://schemas.microsoft.com/office/drawing/2014/main" id="{A7C25582-9BC9-4778-BCC4-AC22B0F52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570"/>
              <a:ext cx="53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192.168.1.0</a:t>
              </a:r>
            </a:p>
          </p:txBody>
        </p:sp>
        <p:sp>
          <p:nvSpPr>
            <p:cNvPr id="14356" name="Line 46">
              <a:extLst>
                <a:ext uri="{FF2B5EF4-FFF2-40B4-BE49-F238E27FC236}">
                  <a16:creationId xmlns:a16="http://schemas.microsoft.com/office/drawing/2014/main" id="{7D543298-C093-4413-90AA-AD973658B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1623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47">
              <a:extLst>
                <a:ext uri="{FF2B5EF4-FFF2-40B4-BE49-F238E27FC236}">
                  <a16:creationId xmlns:a16="http://schemas.microsoft.com/office/drawing/2014/main" id="{BD2D0E57-65C2-498F-A5BA-535207838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1335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Text Box 48">
              <a:extLst>
                <a:ext uri="{FF2B5EF4-FFF2-40B4-BE49-F238E27FC236}">
                  <a16:creationId xmlns:a16="http://schemas.microsoft.com/office/drawing/2014/main" id="{01E9AEDD-FC18-41BA-B33A-EBD4A99AC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797"/>
              <a:ext cx="429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10.1.1.</a:t>
              </a:r>
              <a:r>
                <a:rPr lang="ro-RO" altLang="en-US" sz="1200" b="1"/>
                <a:t>1</a:t>
              </a:r>
              <a:endParaRPr lang="en-US" altLang="en-US"/>
            </a:p>
          </p:txBody>
        </p:sp>
        <p:sp>
          <p:nvSpPr>
            <p:cNvPr id="14359" name="Text Box 49">
              <a:extLst>
                <a:ext uri="{FF2B5EF4-FFF2-40B4-BE49-F238E27FC236}">
                  <a16:creationId xmlns:a16="http://schemas.microsoft.com/office/drawing/2014/main" id="{1D8D1E31-4F35-4922-9B62-9C864BA2F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42"/>
              <a:ext cx="429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10.1.1.2</a:t>
              </a:r>
              <a:endParaRPr lang="en-US" altLang="en-US"/>
            </a:p>
          </p:txBody>
        </p:sp>
        <p:sp>
          <p:nvSpPr>
            <p:cNvPr id="14360" name="Text Box 50">
              <a:extLst>
                <a:ext uri="{FF2B5EF4-FFF2-40B4-BE49-F238E27FC236}">
                  <a16:creationId xmlns:a16="http://schemas.microsoft.com/office/drawing/2014/main" id="{F76D3195-14AC-44BB-B3B9-6931FD1BF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842"/>
              <a:ext cx="430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10.2.2.2</a:t>
              </a:r>
              <a:endParaRPr lang="en-US" altLang="en-US"/>
            </a:p>
          </p:txBody>
        </p:sp>
        <p:sp>
          <p:nvSpPr>
            <p:cNvPr id="14361" name="Text Box 51">
              <a:extLst>
                <a:ext uri="{FF2B5EF4-FFF2-40B4-BE49-F238E27FC236}">
                  <a16:creationId xmlns:a16="http://schemas.microsoft.com/office/drawing/2014/main" id="{DB517315-1320-4658-91F6-BF246AA1F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842"/>
              <a:ext cx="399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10.2.2.3</a:t>
              </a:r>
            </a:p>
          </p:txBody>
        </p:sp>
        <p:sp>
          <p:nvSpPr>
            <p:cNvPr id="14362" name="Text Box 52">
              <a:extLst>
                <a:ext uri="{FF2B5EF4-FFF2-40B4-BE49-F238E27FC236}">
                  <a16:creationId xmlns:a16="http://schemas.microsoft.com/office/drawing/2014/main" id="{EF11A031-369F-473E-A58D-E314FB220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298"/>
              <a:ext cx="771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F0/0    A</a:t>
              </a:r>
              <a:r>
                <a:rPr lang="ro-RO" altLang="en-US" sz="1200" b="1"/>
                <a:t>  </a:t>
              </a:r>
              <a:r>
                <a:rPr lang="en-US" altLang="en-US" sz="1200" b="1"/>
                <a:t> S0/0</a:t>
              </a:r>
            </a:p>
            <a:p>
              <a:pPr eaLnBrk="1" hangingPunct="1"/>
              <a:endParaRPr lang="en-US" altLang="en-US" sz="1200" b="1"/>
            </a:p>
          </p:txBody>
        </p:sp>
        <p:sp>
          <p:nvSpPr>
            <p:cNvPr id="14363" name="Text Box 53">
              <a:extLst>
                <a:ext uri="{FF2B5EF4-FFF2-40B4-BE49-F238E27FC236}">
                  <a16:creationId xmlns:a16="http://schemas.microsoft.com/office/drawing/2014/main" id="{72C89037-3D38-46BC-BCA3-AAF619178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1253"/>
              <a:ext cx="746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S0/0    B    S0/1</a:t>
              </a:r>
            </a:p>
          </p:txBody>
        </p:sp>
        <p:sp>
          <p:nvSpPr>
            <p:cNvPr id="14364" name="Text Box 54">
              <a:extLst>
                <a:ext uri="{FF2B5EF4-FFF2-40B4-BE49-F238E27FC236}">
                  <a16:creationId xmlns:a16="http://schemas.microsoft.com/office/drawing/2014/main" id="{EF8C9F46-7175-4C9B-A3E8-083BA5688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1253"/>
              <a:ext cx="919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  S0/1    C   </a:t>
              </a:r>
              <a:r>
                <a:rPr lang="ro-RO" altLang="en-US" sz="1200" b="1"/>
                <a:t>  </a:t>
              </a:r>
              <a:r>
                <a:rPr lang="en-US" altLang="en-US" sz="1200" b="1"/>
                <a:t>F0/0</a:t>
              </a:r>
            </a:p>
            <a:p>
              <a:pPr eaLnBrk="1" hangingPunct="1"/>
              <a:endParaRPr lang="en-US" altLang="en-US" sz="1200" b="1"/>
            </a:p>
          </p:txBody>
        </p:sp>
        <p:sp>
          <p:nvSpPr>
            <p:cNvPr id="14365" name="Text Box 55">
              <a:extLst>
                <a:ext uri="{FF2B5EF4-FFF2-40B4-BE49-F238E27FC236}">
                  <a16:creationId xmlns:a16="http://schemas.microsoft.com/office/drawing/2014/main" id="{7FD536EF-1E75-4E15-AD5E-D749ACB06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522" cy="1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172.16.1.1</a:t>
              </a:r>
              <a:endParaRPr lang="en-US" altLang="en-US" sz="1200"/>
            </a:p>
          </p:txBody>
        </p:sp>
        <p:sp>
          <p:nvSpPr>
            <p:cNvPr id="14366" name="Text Box 56">
              <a:extLst>
                <a:ext uri="{FF2B5EF4-FFF2-40B4-BE49-F238E27FC236}">
                  <a16:creationId xmlns:a16="http://schemas.microsoft.com/office/drawing/2014/main" id="{39D18B8C-FB93-43BF-B6F0-3342B875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797"/>
              <a:ext cx="522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192.168.1.1</a:t>
              </a:r>
              <a:endParaRPr lang="en-US" altLang="en-US"/>
            </a:p>
          </p:txBody>
        </p:sp>
        <p:sp>
          <p:nvSpPr>
            <p:cNvPr id="14367" name="Text Box 57">
              <a:extLst>
                <a:ext uri="{FF2B5EF4-FFF2-40B4-BE49-F238E27FC236}">
                  <a16:creationId xmlns:a16="http://schemas.microsoft.com/office/drawing/2014/main" id="{94EFBE9F-9CD7-45D7-91DC-D3D0D503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886"/>
              <a:ext cx="3175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Fig. 4.9 Comenzi pentru configurarea ruterelor din reţea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528E58-6148-4C22-A62E-DF2449B0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EA3CBCE-21D1-4494-8977-3C19CA2E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73125"/>
            <a:ext cx="8280400" cy="55610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66FF"/>
                </a:solidFill>
              </a:rPr>
              <a:t>Protocolul IP</a:t>
            </a:r>
            <a:endParaRPr lang="ro-RO" altLang="en-US">
              <a:solidFill>
                <a:srgbClr val="3366FF"/>
              </a:solidFill>
            </a:endParaRPr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ro-RO" altLang="en-US" sz="1600" i="1"/>
              <a:t> Versiune</a:t>
            </a:r>
            <a:r>
              <a:rPr lang="ro-RO" altLang="en-US" sz="1600"/>
              <a:t> -arată cărei versiuni de protocol IP iî aparţine pachetul</a:t>
            </a:r>
            <a:r>
              <a:rPr lang="en-US" altLang="en-US" sz="1600"/>
              <a:t> </a:t>
            </a:r>
          </a:p>
          <a:p>
            <a:pPr eaLnBrk="1" hangingPunct="1"/>
            <a:r>
              <a:rPr lang="ro-RO" altLang="en-US" sz="1600" i="1"/>
              <a:t> IHL</a:t>
            </a:r>
            <a:r>
              <a:rPr lang="ro-RO" altLang="en-US" sz="1600"/>
              <a:t> – arată lungimea antetului </a:t>
            </a:r>
            <a:endParaRPr lang="en-US" altLang="en-US" sz="1600"/>
          </a:p>
          <a:p>
            <a:pPr eaLnBrk="1" hangingPunct="1"/>
            <a:r>
              <a:rPr lang="ro-RO" altLang="en-US" sz="1600" i="1"/>
              <a:t>Tip serviciu</a:t>
            </a:r>
            <a:r>
              <a:rPr lang="ro-RO" altLang="en-US" sz="1600"/>
              <a:t> –</a:t>
            </a:r>
            <a:r>
              <a:rPr lang="en-US" altLang="en-US" sz="1600"/>
              <a:t> </a:t>
            </a:r>
            <a:r>
              <a:rPr lang="ro-RO" altLang="en-US" sz="1600"/>
              <a:t>(6 biţi), permite gazdei să comunice reţelei ce tip de serviciu doreşte;</a:t>
            </a:r>
          </a:p>
          <a:p>
            <a:pPr eaLnBrk="1" hangingPunct="1"/>
            <a:r>
              <a:rPr lang="ro-RO" altLang="en-US" sz="1600"/>
              <a:t>	transfer de fişier (non real time), transfer de voce (timp real) etc.</a:t>
            </a:r>
            <a:endParaRPr lang="en-US" altLang="en-US" sz="1600"/>
          </a:p>
          <a:p>
            <a:pPr eaLnBrk="1" hangingPunct="1"/>
            <a:r>
              <a:rPr lang="ro-RO" altLang="en-US" sz="1600" i="1"/>
              <a:t>Lungimea totală</a:t>
            </a:r>
            <a:r>
              <a:rPr lang="ro-RO" altLang="en-US" sz="1600"/>
              <a:t> – precizează lungimea totală a pachetului (antet plus câmpul de date), mximum 2</a:t>
            </a:r>
            <a:r>
              <a:rPr lang="ro-RO" altLang="en-US" sz="1600" baseline="30000"/>
              <a:t>16</a:t>
            </a:r>
            <a:r>
              <a:rPr lang="ro-RO" altLang="en-US" sz="1600"/>
              <a:t>=65 535 octeţi</a:t>
            </a:r>
            <a:r>
              <a:rPr lang="en-US" altLang="en-US"/>
              <a:t> </a:t>
            </a:r>
            <a:r>
              <a:rPr lang="ro-RO" altLang="en-US"/>
              <a:t> </a:t>
            </a:r>
            <a:endParaRPr lang="en-US" altLang="en-US" sz="1600"/>
          </a:p>
          <a:p>
            <a:pPr eaLnBrk="1" hangingPunct="1"/>
            <a:r>
              <a:rPr lang="ro-RO" altLang="en-US" sz="1600" i="1"/>
              <a:t>Identificare</a:t>
            </a:r>
            <a:r>
              <a:rPr lang="ro-RO" altLang="en-US" sz="1600"/>
              <a:t> –pentru a indica gazdei cărei datagrame aparţine un pachet sosit.</a:t>
            </a:r>
            <a:r>
              <a:rPr lang="ro-RO" altLang="en-US"/>
              <a:t> </a:t>
            </a:r>
          </a:p>
          <a:p>
            <a:pPr eaLnBrk="1" hangingPunct="1"/>
            <a:r>
              <a:rPr lang="ro-RO" altLang="en-US" sz="1600" i="1"/>
              <a:t>DF</a:t>
            </a:r>
            <a:r>
              <a:rPr lang="ro-RO" altLang="en-US" sz="1600"/>
              <a:t> – înseamnă a nu fragmenta pachetele (don’t fragment) </a:t>
            </a:r>
          </a:p>
          <a:p>
            <a:pPr eaLnBrk="1" hangingPunct="1"/>
            <a:r>
              <a:rPr lang="ro-RO" altLang="en-US" sz="1600" i="1"/>
              <a:t>MF</a:t>
            </a:r>
            <a:r>
              <a:rPr lang="ro-RO" altLang="en-US" sz="1600"/>
              <a:t> – more fragments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65AFC5E-A561-4F79-95EA-B9B85FF3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673CE672-7773-48D8-BC25-EE4C2799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2FF1A46-89A6-45CD-8B39-F44381A7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Text Box 57">
            <a:extLst>
              <a:ext uri="{FF2B5EF4-FFF2-40B4-BE49-F238E27FC236}">
                <a16:creationId xmlns:a16="http://schemas.microsoft.com/office/drawing/2014/main" id="{3ED9B725-7451-409F-A2D8-FFD779B4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76363"/>
            <a:ext cx="6840538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ro-RO" altLang="en-US" sz="1200">
                <a:latin typeface="Times New Roman" panose="02020603050405020304" pitchFamily="18" charset="0"/>
              </a:rPr>
              <a:t> Biţi 1   2    3    4                     8  9	                    16                   </a:t>
            </a:r>
            <a:r>
              <a:rPr lang="en-US" altLang="en-US" sz="1200">
                <a:latin typeface="Times New Roman" panose="02020603050405020304" pitchFamily="18" charset="0"/>
              </a:rPr>
              <a:t>                  </a:t>
            </a:r>
            <a:r>
              <a:rPr lang="ro-RO" altLang="en-US" sz="1200">
                <a:latin typeface="Times New Roman" panose="02020603050405020304" pitchFamily="18" charset="0"/>
              </a:rPr>
              <a:t>24	                           </a:t>
            </a:r>
            <a:r>
              <a:rPr lang="en-US" altLang="en-US" sz="1200">
                <a:latin typeface="Times New Roman" panose="02020603050405020304" pitchFamily="18" charset="0"/>
              </a:rPr>
              <a:t>   </a:t>
            </a:r>
            <a:r>
              <a:rPr lang="ro-RO" altLang="en-US" sz="1200"/>
              <a:t>32</a:t>
            </a:r>
            <a:endParaRPr lang="en-US" altLang="en-US" sz="1200"/>
          </a:p>
        </p:txBody>
      </p:sp>
      <p:sp>
        <p:nvSpPr>
          <p:cNvPr id="15368" name="Rectangle 58">
            <a:extLst>
              <a:ext uri="{FF2B5EF4-FFF2-40B4-BE49-F238E27FC236}">
                <a16:creationId xmlns:a16="http://schemas.microsoft.com/office/drawing/2014/main" id="{C9DBA453-8B74-43B7-B007-02AE1566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1630363"/>
            <a:ext cx="1660525" cy="261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   </a:t>
            </a:r>
            <a:r>
              <a:rPr lang="en-US" altLang="en-US" sz="1200"/>
              <a:t>Tip serviciu</a:t>
            </a:r>
          </a:p>
        </p:txBody>
      </p:sp>
      <p:sp>
        <p:nvSpPr>
          <p:cNvPr id="15369" name="Text Box 59">
            <a:extLst>
              <a:ext uri="{FF2B5EF4-FFF2-40B4-BE49-F238E27FC236}">
                <a16:creationId xmlns:a16="http://schemas.microsoft.com/office/drawing/2014/main" id="{5118000E-A143-4471-A85F-5C4A537E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1630363"/>
            <a:ext cx="1657350" cy="261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10800" rIns="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 </a:t>
            </a:r>
            <a:r>
              <a:rPr lang="en-US" altLang="en-US" sz="1200"/>
              <a:t>Versiune         IHL</a:t>
            </a:r>
          </a:p>
        </p:txBody>
      </p:sp>
      <p:sp>
        <p:nvSpPr>
          <p:cNvPr id="15370" name="Line 60">
            <a:extLst>
              <a:ext uri="{FF2B5EF4-FFF2-40B4-BE49-F238E27FC236}">
                <a16:creationId xmlns:a16="http://schemas.microsoft.com/office/drawing/2014/main" id="{5810BA51-BE17-4C7A-B36D-A674C4A20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1630363"/>
            <a:ext cx="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Rectangle 61">
            <a:extLst>
              <a:ext uri="{FF2B5EF4-FFF2-40B4-BE49-F238E27FC236}">
                <a16:creationId xmlns:a16="http://schemas.microsoft.com/office/drawing/2014/main" id="{ADA956C8-F606-41E9-926C-4FAA4BE2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1630363"/>
            <a:ext cx="3267075" cy="261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	Lungime totală</a:t>
            </a:r>
            <a:endParaRPr lang="en-US" altLang="en-US" sz="1200"/>
          </a:p>
        </p:txBody>
      </p:sp>
      <p:sp>
        <p:nvSpPr>
          <p:cNvPr id="15372" name="Rectangle 62">
            <a:extLst>
              <a:ext uri="{FF2B5EF4-FFF2-40B4-BE49-F238E27FC236}">
                <a16:creationId xmlns:a16="http://schemas.microsoft.com/office/drawing/2014/main" id="{13D0085D-9F96-463D-B34A-BC656C63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1892300"/>
            <a:ext cx="3317875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Identificare</a:t>
            </a:r>
          </a:p>
        </p:txBody>
      </p:sp>
      <p:sp>
        <p:nvSpPr>
          <p:cNvPr id="15373" name="Rectangle 63">
            <a:extLst>
              <a:ext uri="{FF2B5EF4-FFF2-40B4-BE49-F238E27FC236}">
                <a16:creationId xmlns:a16="http://schemas.microsoft.com/office/drawing/2014/main" id="{B543C729-A862-46CE-BC5B-60A3D57D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2417763"/>
            <a:ext cx="6584950" cy="261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Adresa sursă</a:t>
            </a:r>
            <a:endParaRPr lang="en-US" altLang="en-US" sz="1200"/>
          </a:p>
        </p:txBody>
      </p:sp>
      <p:sp>
        <p:nvSpPr>
          <p:cNvPr id="15374" name="Rectangle 64">
            <a:extLst>
              <a:ext uri="{FF2B5EF4-FFF2-40B4-BE49-F238E27FC236}">
                <a16:creationId xmlns:a16="http://schemas.microsoft.com/office/drawing/2014/main" id="{22CAAC04-A290-4E40-A9DB-B683AC63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2679700"/>
            <a:ext cx="6584950" cy="261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Adresa destinaţie</a:t>
            </a:r>
            <a:endParaRPr lang="en-US" altLang="en-US" sz="1200"/>
          </a:p>
        </p:txBody>
      </p:sp>
      <p:sp>
        <p:nvSpPr>
          <p:cNvPr id="15375" name="Line 65">
            <a:extLst>
              <a:ext uri="{FF2B5EF4-FFF2-40B4-BE49-F238E27FC236}">
                <a16:creationId xmlns:a16="http://schemas.microsoft.com/office/drawing/2014/main" id="{3443ED1F-2D59-4362-80A5-92D903968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488" y="3117850"/>
            <a:ext cx="0" cy="1746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66">
            <a:extLst>
              <a:ext uri="{FF2B5EF4-FFF2-40B4-BE49-F238E27FC236}">
                <a16:creationId xmlns:a16="http://schemas.microsoft.com/office/drawing/2014/main" id="{913FA232-94A6-4176-AB23-85EB66D7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03625"/>
            <a:ext cx="18716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Fig. 4.18  Antetul IPv4</a:t>
            </a:r>
            <a:endParaRPr lang="en-US" altLang="en-US" b="1"/>
          </a:p>
        </p:txBody>
      </p:sp>
      <p:sp>
        <p:nvSpPr>
          <p:cNvPr id="15377" name="Rectangle 67">
            <a:extLst>
              <a:ext uri="{FF2B5EF4-FFF2-40B4-BE49-F238E27FC236}">
                <a16:creationId xmlns:a16="http://schemas.microsoft.com/office/drawing/2014/main" id="{3ED5EC70-EBED-40CF-8620-D951FC0D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892300"/>
            <a:ext cx="2878138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Deplasare fragment</a:t>
            </a:r>
          </a:p>
        </p:txBody>
      </p:sp>
      <p:sp>
        <p:nvSpPr>
          <p:cNvPr id="15378" name="Rectangle 68">
            <a:extLst>
              <a:ext uri="{FF2B5EF4-FFF2-40B4-BE49-F238E27FC236}">
                <a16:creationId xmlns:a16="http://schemas.microsoft.com/office/drawing/2014/main" id="{C472E881-708A-4DCF-8128-B2FF3633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1892300"/>
            <a:ext cx="193675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DF</a:t>
            </a:r>
            <a:endParaRPr lang="en-US" altLang="en-US"/>
          </a:p>
        </p:txBody>
      </p:sp>
      <p:sp>
        <p:nvSpPr>
          <p:cNvPr id="15379" name="Rectangle 69">
            <a:extLst>
              <a:ext uri="{FF2B5EF4-FFF2-40B4-BE49-F238E27FC236}">
                <a16:creationId xmlns:a16="http://schemas.microsoft.com/office/drawing/2014/main" id="{0475ECBD-FEBF-41C4-A783-8B42E90A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1892300"/>
            <a:ext cx="195262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MF</a:t>
            </a:r>
            <a:endParaRPr lang="en-US" altLang="en-US"/>
          </a:p>
        </p:txBody>
      </p:sp>
      <p:sp>
        <p:nvSpPr>
          <p:cNvPr id="15380" name="Rectangle 70">
            <a:extLst>
              <a:ext uri="{FF2B5EF4-FFF2-40B4-BE49-F238E27FC236}">
                <a16:creationId xmlns:a16="http://schemas.microsoft.com/office/drawing/2014/main" id="{1FB2674B-C6D7-4C60-BDF1-8C42549F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2155825"/>
            <a:ext cx="1660525" cy="261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Protocol</a:t>
            </a:r>
          </a:p>
        </p:txBody>
      </p:sp>
      <p:sp>
        <p:nvSpPr>
          <p:cNvPr id="15381" name="Rectangle 71">
            <a:extLst>
              <a:ext uri="{FF2B5EF4-FFF2-40B4-BE49-F238E27FC236}">
                <a16:creationId xmlns:a16="http://schemas.microsoft.com/office/drawing/2014/main" id="{35FF0952-6675-4FCD-8083-6E4DAF21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2155825"/>
            <a:ext cx="1657350" cy="261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Timp de viaţă</a:t>
            </a:r>
            <a:endParaRPr lang="en-US" altLang="en-US" sz="1200"/>
          </a:p>
        </p:txBody>
      </p:sp>
      <p:sp>
        <p:nvSpPr>
          <p:cNvPr id="15382" name="Rectangle 72">
            <a:extLst>
              <a:ext uri="{FF2B5EF4-FFF2-40B4-BE49-F238E27FC236}">
                <a16:creationId xmlns:a16="http://schemas.microsoft.com/office/drawing/2014/main" id="{F0A78D2A-C337-470C-86B4-F9DC0D32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168525"/>
            <a:ext cx="3267075" cy="261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Suma de control</a:t>
            </a:r>
          </a:p>
        </p:txBody>
      </p:sp>
      <p:sp>
        <p:nvSpPr>
          <p:cNvPr id="15383" name="Rectangle 73">
            <a:extLst>
              <a:ext uri="{FF2B5EF4-FFF2-40B4-BE49-F238E27FC236}">
                <a16:creationId xmlns:a16="http://schemas.microsoft.com/office/drawing/2014/main" id="{03413853-778A-4257-8005-62FCD4C5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2941638"/>
            <a:ext cx="6584950" cy="55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Opţiuni</a:t>
            </a:r>
          </a:p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(0 sau mai mulţi octeţi)</a:t>
            </a:r>
            <a:endParaRPr lang="en-US" altLang="en-US" sz="1200"/>
          </a:p>
        </p:txBody>
      </p:sp>
      <p:sp>
        <p:nvSpPr>
          <p:cNvPr id="15384" name="Text Box 74">
            <a:extLst>
              <a:ext uri="{FF2B5EF4-FFF2-40B4-BE49-F238E27FC236}">
                <a16:creationId xmlns:a16="http://schemas.microsoft.com/office/drawing/2014/main" id="{A7A886DA-9EB4-461D-9DD7-2EB24B35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195262" cy="261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1</a:t>
            </a:r>
          </a:p>
          <a:p>
            <a:pPr algn="ctr" eaLnBrk="1" hangingPunct="1"/>
            <a:endParaRPr lang="en-US" altLang="en-US" sz="1000"/>
          </a:p>
          <a:p>
            <a:pPr eaLnBrk="1" hangingPunct="1"/>
            <a:endParaRPr lang="en-US" altLang="en-US"/>
          </a:p>
        </p:txBody>
      </p:sp>
      <p:sp>
        <p:nvSpPr>
          <p:cNvPr id="15385" name="Text Box 75">
            <a:extLst>
              <a:ext uri="{FF2B5EF4-FFF2-40B4-BE49-F238E27FC236}">
                <a16:creationId xmlns:a16="http://schemas.microsoft.com/office/drawing/2014/main" id="{0E2D530C-E0C6-4B07-917A-D14954F1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195262" cy="263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</a:p>
          <a:p>
            <a:pPr algn="ctr" eaLnBrk="1" hangingPunct="1"/>
            <a:endParaRPr lang="en-US" altLang="en-US" sz="1200"/>
          </a:p>
          <a:p>
            <a:pPr eaLnBrk="1" hangingPunct="1"/>
            <a:endParaRPr lang="en-US" altLang="en-US"/>
          </a:p>
        </p:txBody>
      </p:sp>
      <p:sp>
        <p:nvSpPr>
          <p:cNvPr id="15386" name="Text Box 76">
            <a:extLst>
              <a:ext uri="{FF2B5EF4-FFF2-40B4-BE49-F238E27FC236}">
                <a16:creationId xmlns:a16="http://schemas.microsoft.com/office/drawing/2014/main" id="{F534056D-32BB-4296-B6D7-748B435C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68525"/>
            <a:ext cx="215900" cy="179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3</a:t>
            </a:r>
          </a:p>
          <a:p>
            <a:pPr algn="ctr" eaLnBrk="1" hangingPunct="1"/>
            <a:endParaRPr lang="en-US" altLang="en-US" sz="1200"/>
          </a:p>
          <a:p>
            <a:pPr eaLnBrk="1" hangingPunct="1"/>
            <a:endParaRPr lang="en-US" altLang="en-US"/>
          </a:p>
        </p:txBody>
      </p:sp>
      <p:sp>
        <p:nvSpPr>
          <p:cNvPr id="15387" name="Text Box 77">
            <a:extLst>
              <a:ext uri="{FF2B5EF4-FFF2-40B4-BE49-F238E27FC236}">
                <a16:creationId xmlns:a16="http://schemas.microsoft.com/office/drawing/2014/main" id="{405C5ECE-88DD-465D-9965-4B6B545B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195262" cy="261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4</a:t>
            </a:r>
          </a:p>
          <a:p>
            <a:pPr algn="ctr" eaLnBrk="1" hangingPunct="1"/>
            <a:endParaRPr lang="en-US" altLang="en-US" sz="1200"/>
          </a:p>
          <a:p>
            <a:pPr eaLnBrk="1" hangingPunct="1"/>
            <a:endParaRPr lang="en-US" altLang="en-US"/>
          </a:p>
        </p:txBody>
      </p:sp>
      <p:sp>
        <p:nvSpPr>
          <p:cNvPr id="15388" name="Text Box 78">
            <a:extLst>
              <a:ext uri="{FF2B5EF4-FFF2-40B4-BE49-F238E27FC236}">
                <a16:creationId xmlns:a16="http://schemas.microsoft.com/office/drawing/2014/main" id="{2AF1E857-312A-49D3-AE89-05BA0971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08275"/>
            <a:ext cx="195262" cy="261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</a:t>
            </a:r>
            <a:endParaRPr lang="en-US" altLang="en-US"/>
          </a:p>
        </p:txBody>
      </p:sp>
      <p:sp>
        <p:nvSpPr>
          <p:cNvPr id="15389" name="Text Box 79">
            <a:extLst>
              <a:ext uri="{FF2B5EF4-FFF2-40B4-BE49-F238E27FC236}">
                <a16:creationId xmlns:a16="http://schemas.microsoft.com/office/drawing/2014/main" id="{D3DBA128-1EEF-4E08-AAAC-ADAF3932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133600"/>
            <a:ext cx="792162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Parte fixă</a:t>
            </a:r>
            <a:endParaRPr lang="en-US" altLang="en-US"/>
          </a:p>
        </p:txBody>
      </p:sp>
      <p:sp>
        <p:nvSpPr>
          <p:cNvPr id="15390" name="AutoShape 80">
            <a:extLst>
              <a:ext uri="{FF2B5EF4-FFF2-40B4-BE49-F238E27FC236}">
                <a16:creationId xmlns:a16="http://schemas.microsoft.com/office/drawing/2014/main" id="{F98C4649-BA3F-4D65-AA6E-81AF5AEB89A1}"/>
              </a:ext>
            </a:extLst>
          </p:cNvPr>
          <p:cNvSpPr>
            <a:spLocks/>
          </p:cNvSpPr>
          <p:nvPr/>
        </p:nvSpPr>
        <p:spPr bwMode="auto">
          <a:xfrm>
            <a:off x="7661275" y="1673225"/>
            <a:ext cx="147638" cy="1268413"/>
          </a:xfrm>
          <a:prstGeom prst="rightBrace">
            <a:avLst>
              <a:gd name="adj1" fmla="val 715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1" name="AutoShape 81">
            <a:extLst>
              <a:ext uri="{FF2B5EF4-FFF2-40B4-BE49-F238E27FC236}">
                <a16:creationId xmlns:a16="http://schemas.microsoft.com/office/drawing/2014/main" id="{95428662-C399-4E2A-AACD-2132DD686269}"/>
              </a:ext>
            </a:extLst>
          </p:cNvPr>
          <p:cNvSpPr>
            <a:spLocks/>
          </p:cNvSpPr>
          <p:nvPr/>
        </p:nvSpPr>
        <p:spPr bwMode="auto">
          <a:xfrm>
            <a:off x="7661275" y="2986088"/>
            <a:ext cx="114300" cy="479425"/>
          </a:xfrm>
          <a:prstGeom prst="rightBrace">
            <a:avLst>
              <a:gd name="adj1" fmla="val 3495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2" name="Text Box 82">
            <a:extLst>
              <a:ext uri="{FF2B5EF4-FFF2-40B4-BE49-F238E27FC236}">
                <a16:creationId xmlns:a16="http://schemas.microsoft.com/office/drawing/2014/main" id="{28E9E412-2A89-468D-9594-016CD9CC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960688"/>
            <a:ext cx="719137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Parte variabilă</a:t>
            </a:r>
            <a:endParaRPr lang="en-US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567F9AD-C80E-4CE9-9CC5-68234D7D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D1A65349-64B9-48C6-970E-810A83B68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73125"/>
            <a:ext cx="8208963" cy="492918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66FF"/>
                </a:solidFill>
              </a:rPr>
              <a:t>Protocolul IP</a:t>
            </a:r>
            <a:endParaRPr lang="ro-RO" altLang="en-US" b="1">
              <a:solidFill>
                <a:srgbClr val="3366FF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ro-RO" altLang="en-US" sz="1600" i="1"/>
              <a:t>Deplasamentul fragmentului</a:t>
            </a:r>
            <a:r>
              <a:rPr lang="ro-RO" altLang="en-US" sz="1600"/>
              <a:t> – arată locul (ordinea) fragmentului în compunerea datagramei.</a:t>
            </a:r>
            <a:r>
              <a:rPr lang="ro-RO" altLang="en-US"/>
              <a:t> </a:t>
            </a:r>
            <a:endParaRPr lang="ro-RO" altLang="en-US">
              <a:solidFill>
                <a:srgbClr val="3366FF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ro-RO" altLang="en-US" sz="1600" i="1"/>
              <a:t>Timpul de viaţă</a:t>
            </a:r>
            <a:r>
              <a:rPr lang="ro-RO" altLang="en-US" sz="1600"/>
              <a:t> –contor pentru a limita durata de viaţă a pachetelor. Maximul  este 255 s</a:t>
            </a:r>
            <a:endParaRPr lang="en-US" altLang="en-US" sz="1600"/>
          </a:p>
          <a:p>
            <a:pPr eaLnBrk="1" hangingPunct="1">
              <a:lnSpc>
                <a:spcPct val="140000"/>
              </a:lnSpc>
            </a:pPr>
            <a:r>
              <a:rPr lang="ro-RO" altLang="en-US" sz="1600" i="1"/>
              <a:t>Protocol</a:t>
            </a:r>
            <a:r>
              <a:rPr lang="ro-RO" altLang="en-US" sz="1600"/>
              <a:t> – ce protocol se foloseşte la nivel transport (TCP, UDP sau altele). </a:t>
            </a:r>
            <a:endParaRPr lang="en-US" altLang="en-US" sz="1600"/>
          </a:p>
          <a:p>
            <a:pPr eaLnBrk="1" hangingPunct="1">
              <a:lnSpc>
                <a:spcPct val="140000"/>
              </a:lnSpc>
            </a:pPr>
            <a:r>
              <a:rPr lang="ro-RO" altLang="en-US" sz="1600" i="1"/>
              <a:t>Suma de control</a:t>
            </a:r>
            <a:r>
              <a:rPr lang="en-US" altLang="en-US" sz="1600" i="1"/>
              <a:t> </a:t>
            </a:r>
            <a:r>
              <a:rPr lang="ro-RO" altLang="en-US" sz="1600"/>
              <a:t>– verifică numai antetul. </a:t>
            </a:r>
            <a:endParaRPr lang="en-US" altLang="en-US" sz="1600"/>
          </a:p>
          <a:p>
            <a:pPr eaLnBrk="1" hangingPunct="1">
              <a:lnSpc>
                <a:spcPct val="140000"/>
              </a:lnSpc>
            </a:pPr>
            <a:r>
              <a:rPr lang="ro-RO" altLang="en-US" sz="1600" i="1"/>
              <a:t>Adresa sursei</a:t>
            </a:r>
            <a:r>
              <a:rPr lang="ro-RO" altLang="en-US" sz="1600"/>
              <a:t> şi </a:t>
            </a:r>
            <a:r>
              <a:rPr lang="ro-RO" altLang="en-US" sz="1600" i="1"/>
              <a:t>Adresa destinaţiei</a:t>
            </a:r>
            <a:r>
              <a:rPr lang="ro-RO" altLang="en-US" sz="1600"/>
              <a:t> – indică numărul de gazdă şi numărul de reţea</a:t>
            </a:r>
          </a:p>
          <a:p>
            <a:pPr eaLnBrk="1" hangingPunct="1">
              <a:lnSpc>
                <a:spcPct val="140000"/>
              </a:lnSpc>
            </a:pPr>
            <a:endParaRPr lang="en-US" altLang="en-US" sz="1000"/>
          </a:p>
          <a:p>
            <a:pPr eaLnBrk="1" hangingPunct="1"/>
            <a:r>
              <a:rPr lang="ro-RO" altLang="en-US" sz="1600"/>
              <a:t>Câmpul </a:t>
            </a:r>
            <a:r>
              <a:rPr lang="ro-RO" altLang="en-US" sz="1600" i="1"/>
              <a:t>Opţiuni</a:t>
            </a:r>
            <a:r>
              <a:rPr lang="ro-RO" altLang="en-US" sz="1600"/>
              <a:t> –lung. variabilă (maximum 3 cuvinte de 32 biţi) specifică diferite opţiuni:  </a:t>
            </a:r>
            <a:endParaRPr lang="en-US" altLang="en-US" sz="160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Securitate – menţionează gradul de confidenţialitate al informaţiei.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Dirijare statică de la sursă – dă calea completă de la sursă la destinaţie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Dirijarea aproximativă de la sursă cere ca pachetul să traverseze o listă specificată de rutere şi în ordinea specificată, dar pot fi incluse în rută şi alte rutere nespecificate</a:t>
            </a:r>
            <a:r>
              <a:rPr lang="en-US" altLang="en-US" sz="1600"/>
              <a:t> </a:t>
            </a:r>
            <a:endParaRPr lang="ro-RO" altLang="en-US" sz="160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Înregistrează calea – obligă ruterele de pe cale să treacă în câmpul </a:t>
            </a:r>
            <a:r>
              <a:rPr lang="ro-RO" altLang="en-US" sz="1600" i="1"/>
              <a:t>Opţiuni</a:t>
            </a:r>
            <a:r>
              <a:rPr lang="ro-RO" altLang="en-US" sz="1600"/>
              <a:t> adresele IP. </a:t>
            </a:r>
            <a:endParaRPr lang="en-US" altLang="en-US" sz="1600"/>
          </a:p>
          <a:p>
            <a:pPr eaLnBrk="1" hangingPunct="1"/>
            <a:endParaRPr lang="ro-RO" altLang="en-US" sz="1600" i="1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CCBA97B-F118-49A3-93C4-259A7974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E39A3D7-A9CA-498D-A076-6EF73C53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9F574ED1-02A2-4064-8109-EE840768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9EE1023-B1EC-40F7-8287-AB6C10094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425CC367-039D-43BB-967D-FBFC4621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8208962" cy="53689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Adresele IP</a:t>
            </a:r>
          </a:p>
          <a:p>
            <a:pPr eaLnBrk="1" hangingPunct="1"/>
            <a:r>
              <a:rPr lang="ro-RO" altLang="en-US" sz="1600"/>
              <a:t>Formatul clasic al adresei IP </a:t>
            </a:r>
          </a:p>
          <a:p>
            <a:pPr eaLnBrk="1" hangingPunct="1"/>
            <a:r>
              <a:rPr lang="ro-RO" altLang="en-US" sz="1600"/>
              <a:t> 	4 octeţi cu două câmpuri:</a:t>
            </a:r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O adresă IP este o interfaţă de reţea.  </a:t>
            </a:r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O gazdă care este conectată în două reţele are două adrese IP.</a:t>
            </a:r>
            <a:r>
              <a:rPr lang="en-US" altLang="en-US"/>
              <a:t> </a:t>
            </a:r>
            <a:endParaRPr lang="ro-RO" altLang="en-US"/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Un ruter care interconectează două reţel are o adresă pentru o reţea pe o interfaţă şi altă adresă de reţea pe altă interfaţă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E97ED4E-C62D-4827-BE3C-BA8226DC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79AF34F5-DF60-432F-88E8-F97CA840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E5952689-CBB2-4036-961C-F24287CA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FD32513B-4805-4B40-84EA-14EE1624526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024063"/>
            <a:ext cx="7488237" cy="2736850"/>
            <a:chOff x="1589" y="9741"/>
            <a:chExt cx="9747" cy="3534"/>
          </a:xfrm>
        </p:grpSpPr>
        <p:sp>
          <p:nvSpPr>
            <p:cNvPr id="17419" name="Text Box 8">
              <a:extLst>
                <a:ext uri="{FF2B5EF4-FFF2-40B4-BE49-F238E27FC236}">
                  <a16:creationId xmlns:a16="http://schemas.microsoft.com/office/drawing/2014/main" id="{F1B4C3BA-BA6E-4AC9-BD7D-BAAD41D01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9741"/>
              <a:ext cx="8322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</a:pPr>
              <a:r>
                <a:rPr lang="ro-RO" altLang="en-US" sz="1000">
                  <a:latin typeface="Times New Roman" panose="02020603050405020304" pitchFamily="18" charset="0"/>
                </a:rPr>
                <a:t>  </a:t>
              </a:r>
              <a:r>
                <a:rPr lang="ro-RO" altLang="en-US" sz="1100">
                  <a:latin typeface="Times New Roman" panose="02020603050405020304" pitchFamily="18" charset="0"/>
                </a:rPr>
                <a:t>Biţi     1   2    3    4                     8  9</a:t>
              </a:r>
              <a:r>
                <a:rPr lang="ro-RO" altLang="en-US" sz="1000">
                  <a:latin typeface="Times New Roman" panose="02020603050405020304" pitchFamily="18" charset="0"/>
                </a:rPr>
                <a:t>	</a:t>
              </a:r>
              <a:r>
                <a:rPr lang="ro-RO" altLang="en-US" sz="1100">
                  <a:latin typeface="Times New Roman" panose="02020603050405020304" pitchFamily="18" charset="0"/>
                </a:rPr>
                <a:t>                16		              24</a:t>
              </a:r>
              <a:r>
                <a:rPr lang="ro-RO" altLang="en-US" sz="1000">
                  <a:latin typeface="Times New Roman" panose="02020603050405020304" pitchFamily="18" charset="0"/>
                </a:rPr>
                <a:t>	                      32</a:t>
              </a:r>
              <a:endParaRPr lang="en-US" altLang="en-US" sz="1000"/>
            </a:p>
          </p:txBody>
        </p:sp>
        <p:sp>
          <p:nvSpPr>
            <p:cNvPr id="17420" name="Rectangle 9">
              <a:extLst>
                <a:ext uri="{FF2B5EF4-FFF2-40B4-BE49-F238E27FC236}">
                  <a16:creationId xmlns:a16="http://schemas.microsoft.com/office/drawing/2014/main" id="{F415E2EE-174A-4383-8708-AC9C7D238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0083"/>
              <a:ext cx="5700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Gazdă  (2</a:t>
              </a:r>
              <a:r>
                <a:rPr lang="en-US" altLang="en-US" sz="1200" baseline="30000"/>
                <a:t>24 </a:t>
              </a:r>
              <a:r>
                <a:rPr lang="en-US" altLang="en-US" sz="1200">
                  <a:sym typeface="Symbol" panose="05050102010706020507" pitchFamily="18" charset="2"/>
                </a:rPr>
                <a:t></a:t>
              </a:r>
              <a:r>
                <a:rPr lang="en-US" altLang="en-US" sz="1200"/>
                <a:t>16 milioane)</a:t>
              </a:r>
            </a:p>
          </p:txBody>
        </p:sp>
        <p:sp>
          <p:nvSpPr>
            <p:cNvPr id="17421" name="Rectangle 10">
              <a:extLst>
                <a:ext uri="{FF2B5EF4-FFF2-40B4-BE49-F238E27FC236}">
                  <a16:creationId xmlns:a16="http://schemas.microsoft.com/office/drawing/2014/main" id="{0484D371-5A7C-47B8-BF4D-29B8F7169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0083"/>
              <a:ext cx="1767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Reţea  (2</a:t>
              </a:r>
              <a:r>
                <a:rPr lang="en-US" altLang="en-US" sz="1200" baseline="30000"/>
                <a:t>7</a:t>
              </a:r>
              <a:r>
                <a:rPr lang="en-US" altLang="en-US" sz="1200"/>
                <a:t>=128)</a:t>
              </a:r>
            </a:p>
          </p:txBody>
        </p:sp>
        <p:sp>
          <p:nvSpPr>
            <p:cNvPr id="17422" name="Text Box 11">
              <a:extLst>
                <a:ext uri="{FF2B5EF4-FFF2-40B4-BE49-F238E27FC236}">
                  <a16:creationId xmlns:a16="http://schemas.microsoft.com/office/drawing/2014/main" id="{E92AAD8E-BDDE-4E3D-B9CB-F86770CFD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12990"/>
              <a:ext cx="6954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Fig. 4.19 Formatul adreselor IPv4</a:t>
              </a:r>
              <a:endParaRPr lang="en-US" altLang="en-US" b="1"/>
            </a:p>
          </p:txBody>
        </p:sp>
        <p:sp>
          <p:nvSpPr>
            <p:cNvPr id="17423" name="Rectangle 12">
              <a:extLst>
                <a:ext uri="{FF2B5EF4-FFF2-40B4-BE49-F238E27FC236}">
                  <a16:creationId xmlns:a16="http://schemas.microsoft.com/office/drawing/2014/main" id="{75516AB6-75B4-4AD7-A336-0BD9A070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0083"/>
              <a:ext cx="228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0</a:t>
              </a:r>
              <a:endParaRPr lang="en-US" altLang="en-US"/>
            </a:p>
          </p:txBody>
        </p:sp>
        <p:sp>
          <p:nvSpPr>
            <p:cNvPr id="17424" name="Rectangle 13">
              <a:extLst>
                <a:ext uri="{FF2B5EF4-FFF2-40B4-BE49-F238E27FC236}">
                  <a16:creationId xmlns:a16="http://schemas.microsoft.com/office/drawing/2014/main" id="{69FEC80A-D24A-472C-AA7C-B7F46B6E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0083"/>
              <a:ext cx="228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A</a:t>
              </a:r>
              <a:endParaRPr lang="en-US" altLang="en-US"/>
            </a:p>
          </p:txBody>
        </p:sp>
        <p:grpSp>
          <p:nvGrpSpPr>
            <p:cNvPr id="17425" name="Group 14">
              <a:extLst>
                <a:ext uri="{FF2B5EF4-FFF2-40B4-BE49-F238E27FC236}">
                  <a16:creationId xmlns:a16="http://schemas.microsoft.com/office/drawing/2014/main" id="{77E50CC1-F099-4CB0-8BF9-F9314813B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10596"/>
              <a:ext cx="7980" cy="399"/>
              <a:chOff x="1874" y="10368"/>
              <a:chExt cx="7980" cy="399"/>
            </a:xfrm>
          </p:grpSpPr>
          <p:sp>
            <p:nvSpPr>
              <p:cNvPr id="17444" name="Rectangle 15">
                <a:extLst>
                  <a:ext uri="{FF2B5EF4-FFF2-40B4-BE49-F238E27FC236}">
                    <a16:creationId xmlns:a16="http://schemas.microsoft.com/office/drawing/2014/main" id="{96AC81DF-7804-47AF-BE86-10C02C454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0425"/>
                <a:ext cx="456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1 0</a:t>
                </a:r>
                <a:endParaRPr lang="en-US" altLang="en-US"/>
              </a:p>
            </p:txBody>
          </p:sp>
          <p:sp>
            <p:nvSpPr>
              <p:cNvPr id="17445" name="Rectangle 16">
                <a:extLst>
                  <a:ext uri="{FF2B5EF4-FFF2-40B4-BE49-F238E27FC236}">
                    <a16:creationId xmlns:a16="http://schemas.microsoft.com/office/drawing/2014/main" id="{A504E794-FD02-46FC-86F1-0AFDBD847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5" y="10425"/>
                <a:ext cx="3819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Gazdă  (2</a:t>
                </a:r>
                <a:r>
                  <a:rPr lang="en-US" altLang="en-US" sz="1100" baseline="30000"/>
                  <a:t>16</a:t>
                </a:r>
                <a:r>
                  <a:rPr lang="en-US" altLang="en-US" sz="1100"/>
                  <a:t>=164 568)</a:t>
                </a:r>
                <a:endParaRPr lang="en-US" altLang="en-US"/>
              </a:p>
            </p:txBody>
          </p:sp>
          <p:sp>
            <p:nvSpPr>
              <p:cNvPr id="17446" name="Rectangle 17">
                <a:extLst>
                  <a:ext uri="{FF2B5EF4-FFF2-40B4-BE49-F238E27FC236}">
                    <a16:creationId xmlns:a16="http://schemas.microsoft.com/office/drawing/2014/main" id="{00092ED0-A0E9-4B54-81D6-7D3B9496D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0425"/>
                <a:ext cx="3477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Reţea  (2</a:t>
                </a:r>
                <a:r>
                  <a:rPr lang="en-US" altLang="en-US" sz="1200" baseline="30000"/>
                  <a:t>14</a:t>
                </a:r>
                <a:r>
                  <a:rPr lang="en-US" altLang="en-US" sz="1200"/>
                  <a:t>=16 384)</a:t>
                </a:r>
              </a:p>
            </p:txBody>
          </p:sp>
          <p:sp>
            <p:nvSpPr>
              <p:cNvPr id="17447" name="Rectangle 18">
                <a:extLst>
                  <a:ext uri="{FF2B5EF4-FFF2-40B4-BE49-F238E27FC236}">
                    <a16:creationId xmlns:a16="http://schemas.microsoft.com/office/drawing/2014/main" id="{FE9F0800-B716-4320-8BDF-8E3FE76F8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0368"/>
                <a:ext cx="228" cy="3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B</a:t>
                </a:r>
                <a:endParaRPr lang="en-US" altLang="en-US"/>
              </a:p>
            </p:txBody>
          </p:sp>
        </p:grpSp>
        <p:grpSp>
          <p:nvGrpSpPr>
            <p:cNvPr id="17426" name="Group 19">
              <a:extLst>
                <a:ext uri="{FF2B5EF4-FFF2-40B4-BE49-F238E27FC236}">
                  <a16:creationId xmlns:a16="http://schemas.microsoft.com/office/drawing/2014/main" id="{F0D492EE-6DCA-46D4-89A1-2D8FA2B48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11166"/>
              <a:ext cx="7980" cy="399"/>
              <a:chOff x="1874" y="10710"/>
              <a:chExt cx="7980" cy="399"/>
            </a:xfrm>
          </p:grpSpPr>
          <p:sp>
            <p:nvSpPr>
              <p:cNvPr id="17440" name="Rectangle 20">
                <a:extLst>
                  <a:ext uri="{FF2B5EF4-FFF2-40B4-BE49-F238E27FC236}">
                    <a16:creationId xmlns:a16="http://schemas.microsoft.com/office/drawing/2014/main" id="{078FD0C0-33CB-458C-9456-7581E003D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8" y="10767"/>
                <a:ext cx="1596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Gazdă  (256)</a:t>
                </a:r>
                <a:endParaRPr lang="en-US" altLang="en-US" sz="1200"/>
              </a:p>
            </p:txBody>
          </p:sp>
          <p:sp>
            <p:nvSpPr>
              <p:cNvPr id="17441" name="Rectangle 21">
                <a:extLst>
                  <a:ext uri="{FF2B5EF4-FFF2-40B4-BE49-F238E27FC236}">
                    <a16:creationId xmlns:a16="http://schemas.microsoft.com/office/drawing/2014/main" id="{67C03DB7-1567-46AA-853A-0D9748836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0767"/>
                <a:ext cx="684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1 1 0</a:t>
                </a:r>
                <a:endParaRPr lang="en-US" altLang="en-US"/>
              </a:p>
            </p:txBody>
          </p:sp>
          <p:sp>
            <p:nvSpPr>
              <p:cNvPr id="17442" name="Rectangle 22">
                <a:extLst>
                  <a:ext uri="{FF2B5EF4-FFF2-40B4-BE49-F238E27FC236}">
                    <a16:creationId xmlns:a16="http://schemas.microsoft.com/office/drawing/2014/main" id="{87F70512-6853-492A-8AAA-1CC0A3D2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10767"/>
                <a:ext cx="5415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Reţea  (2</a:t>
                </a:r>
                <a:r>
                  <a:rPr lang="en-US" altLang="en-US" sz="1200" baseline="30000"/>
                  <a:t>21</a:t>
                </a:r>
                <a:r>
                  <a:rPr lang="en-US" altLang="en-US" sz="1200"/>
                  <a:t>=2 113 568)</a:t>
                </a:r>
              </a:p>
            </p:txBody>
          </p:sp>
          <p:sp>
            <p:nvSpPr>
              <p:cNvPr id="17443" name="Rectangle 23">
                <a:extLst>
                  <a:ext uri="{FF2B5EF4-FFF2-40B4-BE49-F238E27FC236}">
                    <a16:creationId xmlns:a16="http://schemas.microsoft.com/office/drawing/2014/main" id="{CE93E663-1C12-47A1-AD4D-2047E5916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0710"/>
                <a:ext cx="228" cy="3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C</a:t>
                </a:r>
                <a:endParaRPr lang="en-US" altLang="en-US"/>
              </a:p>
            </p:txBody>
          </p:sp>
        </p:grpSp>
        <p:sp>
          <p:nvSpPr>
            <p:cNvPr id="17427" name="Rectangle 24">
              <a:extLst>
                <a:ext uri="{FF2B5EF4-FFF2-40B4-BE49-F238E27FC236}">
                  <a16:creationId xmlns:a16="http://schemas.microsoft.com/office/drawing/2014/main" id="{85F45FB4-05FA-4842-A61D-7C340F69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" y="10026"/>
              <a:ext cx="1425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De la 1.0.0.0 la</a:t>
              </a:r>
            </a:p>
            <a:p>
              <a:pPr algn="ctr" eaLnBrk="1" hangingPunct="1"/>
              <a:r>
                <a:rPr lang="en-US" altLang="en-US" sz="1000"/>
                <a:t>127.255.255.255</a:t>
              </a:r>
              <a:endParaRPr lang="en-US" altLang="en-US"/>
            </a:p>
          </p:txBody>
        </p:sp>
        <p:grpSp>
          <p:nvGrpSpPr>
            <p:cNvPr id="17428" name="Group 25">
              <a:extLst>
                <a:ext uri="{FF2B5EF4-FFF2-40B4-BE49-F238E27FC236}">
                  <a16:creationId xmlns:a16="http://schemas.microsoft.com/office/drawing/2014/main" id="{0AD84654-ACEA-45DD-9FB3-144660CB5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11850"/>
              <a:ext cx="7980" cy="342"/>
              <a:chOff x="1874" y="11109"/>
              <a:chExt cx="7980" cy="342"/>
            </a:xfrm>
          </p:grpSpPr>
          <p:sp>
            <p:nvSpPr>
              <p:cNvPr id="17437" name="Rectangle 26">
                <a:extLst>
                  <a:ext uri="{FF2B5EF4-FFF2-40B4-BE49-F238E27FC236}">
                    <a16:creationId xmlns:a16="http://schemas.microsoft.com/office/drawing/2014/main" id="{37D54E05-5377-4FA0-B515-0FB0AFEA7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1109"/>
                <a:ext cx="6783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Adresă de trimitere multiplă</a:t>
                </a:r>
                <a:endParaRPr lang="en-US" altLang="en-US" sz="1200"/>
              </a:p>
            </p:txBody>
          </p:sp>
          <p:sp>
            <p:nvSpPr>
              <p:cNvPr id="17438" name="Rectangle 27">
                <a:extLst>
                  <a:ext uri="{FF2B5EF4-FFF2-40B4-BE49-F238E27FC236}">
                    <a16:creationId xmlns:a16="http://schemas.microsoft.com/office/drawing/2014/main" id="{336CE840-5523-4420-A1A9-26243CC1B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1109"/>
                <a:ext cx="228" cy="3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D</a:t>
                </a:r>
                <a:endParaRPr lang="en-US" altLang="en-US"/>
              </a:p>
            </p:txBody>
          </p:sp>
          <p:sp>
            <p:nvSpPr>
              <p:cNvPr id="17439" name="Rectangle 28">
                <a:extLst>
                  <a:ext uri="{FF2B5EF4-FFF2-40B4-BE49-F238E27FC236}">
                    <a16:creationId xmlns:a16="http://schemas.microsoft.com/office/drawing/2014/main" id="{9A523216-059F-499A-95C1-9155FBD2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1109"/>
                <a:ext cx="912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100"/>
                  <a:t>  1 1 1 0</a:t>
                </a:r>
                <a:endParaRPr lang="en-US" altLang="en-US"/>
              </a:p>
            </p:txBody>
          </p:sp>
        </p:grpSp>
        <p:grpSp>
          <p:nvGrpSpPr>
            <p:cNvPr id="17429" name="Group 29">
              <a:extLst>
                <a:ext uri="{FF2B5EF4-FFF2-40B4-BE49-F238E27FC236}">
                  <a16:creationId xmlns:a16="http://schemas.microsoft.com/office/drawing/2014/main" id="{24A6DC4E-7789-44E0-B0BF-6DEFE9DAF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12477"/>
              <a:ext cx="7980" cy="399"/>
              <a:chOff x="1874" y="11451"/>
              <a:chExt cx="7980" cy="399"/>
            </a:xfrm>
          </p:grpSpPr>
          <p:sp>
            <p:nvSpPr>
              <p:cNvPr id="17434" name="Rectangle 30">
                <a:extLst>
                  <a:ext uri="{FF2B5EF4-FFF2-40B4-BE49-F238E27FC236}">
                    <a16:creationId xmlns:a16="http://schemas.microsoft.com/office/drawing/2014/main" id="{D2A95DF6-A225-4D38-9E17-8CF1DC7F5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1451"/>
                <a:ext cx="6783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Rezervat penru aplicaţii viitoare</a:t>
                </a:r>
                <a:endParaRPr lang="en-US" altLang="en-US" sz="1200"/>
              </a:p>
            </p:txBody>
          </p:sp>
          <p:sp>
            <p:nvSpPr>
              <p:cNvPr id="17435" name="Rectangle 31">
                <a:extLst>
                  <a:ext uri="{FF2B5EF4-FFF2-40B4-BE49-F238E27FC236}">
                    <a16:creationId xmlns:a16="http://schemas.microsoft.com/office/drawing/2014/main" id="{199909D7-0C3F-4D25-B39C-9F0AEC43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1508"/>
                <a:ext cx="228" cy="3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E</a:t>
                </a:r>
                <a:endParaRPr lang="en-US" altLang="en-US"/>
              </a:p>
            </p:txBody>
          </p:sp>
          <p:sp>
            <p:nvSpPr>
              <p:cNvPr id="17436" name="Rectangle 32">
                <a:extLst>
                  <a:ext uri="{FF2B5EF4-FFF2-40B4-BE49-F238E27FC236}">
                    <a16:creationId xmlns:a16="http://schemas.microsoft.com/office/drawing/2014/main" id="{60CE61D4-4047-46DD-A0E9-3D3BE0F2E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1451"/>
                <a:ext cx="912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100"/>
                  <a:t>  1 1 1 1</a:t>
                </a:r>
                <a:endParaRPr lang="en-US" altLang="en-US"/>
              </a:p>
            </p:txBody>
          </p:sp>
        </p:grpSp>
        <p:sp>
          <p:nvSpPr>
            <p:cNvPr id="17430" name="Rectangle 33">
              <a:extLst>
                <a:ext uri="{FF2B5EF4-FFF2-40B4-BE49-F238E27FC236}">
                  <a16:creationId xmlns:a16="http://schemas.microsoft.com/office/drawing/2014/main" id="{014FF668-9502-4F9E-A2DA-71A044DF5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" y="10596"/>
              <a:ext cx="1425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De la 128.0.0.0 la</a:t>
              </a:r>
            </a:p>
            <a:p>
              <a:pPr algn="ctr" eaLnBrk="1" hangingPunct="1"/>
              <a:r>
                <a:rPr lang="en-US" altLang="en-US" sz="1000"/>
                <a:t>191.255.255.255</a:t>
              </a:r>
              <a:endParaRPr lang="en-US" altLang="en-US"/>
            </a:p>
          </p:txBody>
        </p:sp>
        <p:sp>
          <p:nvSpPr>
            <p:cNvPr id="17431" name="Rectangle 34">
              <a:extLst>
                <a:ext uri="{FF2B5EF4-FFF2-40B4-BE49-F238E27FC236}">
                  <a16:creationId xmlns:a16="http://schemas.microsoft.com/office/drawing/2014/main" id="{14EDC556-BFE8-46A4-AA6C-CA73F2F0B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" y="11166"/>
              <a:ext cx="1425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De la 192.0.0.0 la</a:t>
              </a:r>
            </a:p>
            <a:p>
              <a:pPr algn="ctr" eaLnBrk="1" hangingPunct="1"/>
              <a:r>
                <a:rPr lang="en-US" altLang="en-US" sz="1000"/>
                <a:t>223.255.255.255</a:t>
              </a:r>
              <a:endParaRPr lang="en-US" altLang="en-US"/>
            </a:p>
          </p:txBody>
        </p:sp>
        <p:sp>
          <p:nvSpPr>
            <p:cNvPr id="17432" name="Rectangle 35">
              <a:extLst>
                <a:ext uri="{FF2B5EF4-FFF2-40B4-BE49-F238E27FC236}">
                  <a16:creationId xmlns:a16="http://schemas.microsoft.com/office/drawing/2014/main" id="{FA464B1F-D39A-4365-830F-F30FDD0A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" y="11793"/>
              <a:ext cx="1425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De la 224.0.0.0 la</a:t>
              </a:r>
            </a:p>
            <a:p>
              <a:pPr algn="ctr" eaLnBrk="1" hangingPunct="1"/>
              <a:r>
                <a:rPr lang="en-US" altLang="en-US" sz="1000"/>
                <a:t>239.255.255.255</a:t>
              </a:r>
              <a:endParaRPr lang="en-US" altLang="en-US"/>
            </a:p>
          </p:txBody>
        </p:sp>
        <p:sp>
          <p:nvSpPr>
            <p:cNvPr id="17433" name="Rectangle 36">
              <a:extLst>
                <a:ext uri="{FF2B5EF4-FFF2-40B4-BE49-F238E27FC236}">
                  <a16:creationId xmlns:a16="http://schemas.microsoft.com/office/drawing/2014/main" id="{65A47619-5748-427A-AE09-41C411721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" y="12420"/>
              <a:ext cx="1425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De la 240.0.0.0 la</a:t>
              </a:r>
            </a:p>
            <a:p>
              <a:pPr algn="ctr" eaLnBrk="1" hangingPunct="1"/>
              <a:r>
                <a:rPr lang="en-US" altLang="en-US" sz="1000"/>
                <a:t>255.255.255.255</a:t>
              </a:r>
              <a:endParaRPr lang="en-US" altLang="en-US"/>
            </a:p>
          </p:txBody>
        </p:sp>
      </p:grpSp>
      <p:grpSp>
        <p:nvGrpSpPr>
          <p:cNvPr id="17416" name="Group 41">
            <a:extLst>
              <a:ext uri="{FF2B5EF4-FFF2-40B4-BE49-F238E27FC236}">
                <a16:creationId xmlns:a16="http://schemas.microsoft.com/office/drawing/2014/main" id="{420B44EA-A17B-48D9-9456-D3FA55E54A3F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1412875"/>
            <a:ext cx="2593975" cy="304800"/>
            <a:chOff x="1655" y="3158"/>
            <a:chExt cx="1634" cy="232"/>
          </a:xfrm>
        </p:grpSpPr>
        <p:sp>
          <p:nvSpPr>
            <p:cNvPr id="17417" name="Text Box 39">
              <a:extLst>
                <a:ext uri="{FF2B5EF4-FFF2-40B4-BE49-F238E27FC236}">
                  <a16:creationId xmlns:a16="http://schemas.microsoft.com/office/drawing/2014/main" id="{31CB95E0-DC30-4D6A-96F9-3D1A68E1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158"/>
              <a:ext cx="817" cy="232"/>
            </a:xfrm>
            <a:prstGeom prst="rect">
              <a:avLst/>
            </a:prstGeom>
            <a:solidFill>
              <a:schemeClr val="bg2">
                <a:alpha val="58823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o-RO" altLang="en-US" sz="1400"/>
                <a:t>Id. reţea</a:t>
              </a:r>
              <a:endParaRPr lang="en-US" altLang="en-US" sz="1400"/>
            </a:p>
          </p:txBody>
        </p:sp>
        <p:sp>
          <p:nvSpPr>
            <p:cNvPr id="17418" name="Text Box 40">
              <a:extLst>
                <a:ext uri="{FF2B5EF4-FFF2-40B4-BE49-F238E27FC236}">
                  <a16:creationId xmlns:a16="http://schemas.microsoft.com/office/drawing/2014/main" id="{093FB504-706B-405E-B1F9-9BADC8292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158"/>
              <a:ext cx="817" cy="23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o-RO" altLang="en-US" sz="1400"/>
                <a:t>Id. gazdă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F045A6E-2CDB-4A3A-915A-BA7F5C1B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E8C34B11-4487-43D1-B66D-2EF790686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8208962" cy="555783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Adresele IP</a:t>
            </a: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Cea mai mică adresă din Internet este 0.0.0.0 şi cea mai mare 255.255.255.255.</a:t>
            </a: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 Valorile 0 şi 1 au semnificaţie specială. </a:t>
            </a: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	- valoarea 0 înseamnă reţeaua curentă sau gazda curentă.</a:t>
            </a: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	- valoarea 1 este folosită pentru difuzare în reţeaua curentă </a:t>
            </a: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Adresele cu număr de reţea 0 se referă la reţeaua curentă. Ele permit ca maşinile să se adreseze celorlalte maşini din reţeaua proprie </a:t>
            </a: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Adresele numai cu 1 în câmpul gazdă permit difuzarea în propria reţea ca într-un LAN. </a:t>
            </a:r>
          </a:p>
          <a:p>
            <a:pPr eaLnBrk="1" hangingPunct="1"/>
            <a:r>
              <a:rPr lang="ro-RO" altLang="en-US" sz="1600">
                <a:latin typeface="Times New Roman" panose="02020603050405020304" pitchFamily="18" charset="0"/>
              </a:rPr>
              <a:t>Adresele de forma 127.x.y.z sunt folosite pentru testări în bucla locală.</a:t>
            </a:r>
            <a:endParaRPr lang="ro-RO" altLang="en-US" b="1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CCCC2F8-F863-4D7F-AF78-BCA736C0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FDA1DB06-4194-41AE-90BF-473D24E9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DB390F8A-13D5-4AE6-92F1-AA85A70D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39" name="Group 61">
            <a:extLst>
              <a:ext uri="{FF2B5EF4-FFF2-40B4-BE49-F238E27FC236}">
                <a16:creationId xmlns:a16="http://schemas.microsoft.com/office/drawing/2014/main" id="{DBCF051F-CD62-4E44-AFD3-21E83BB47FB7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1376363"/>
            <a:ext cx="6321425" cy="2736850"/>
            <a:chOff x="916" y="867"/>
            <a:chExt cx="3982" cy="1854"/>
          </a:xfrm>
        </p:grpSpPr>
        <p:sp>
          <p:nvSpPr>
            <p:cNvPr id="18440" name="Rectangle 41">
              <a:extLst>
                <a:ext uri="{FF2B5EF4-FFF2-40B4-BE49-F238E27FC236}">
                  <a16:creationId xmlns:a16="http://schemas.microsoft.com/office/drawing/2014/main" id="{BEE54D06-2E7E-4E5C-92B5-5080E280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338"/>
              <a:ext cx="1358" cy="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</a:pPr>
              <a:r>
                <a:rPr lang="ro-RO" altLang="en-US" sz="1200">
                  <a:latin typeface="Times New Roman" panose="02020603050405020304" pitchFamily="18" charset="0"/>
                </a:rPr>
                <a:t>Identificator gazdă</a:t>
              </a:r>
              <a:endParaRPr lang="en-US" altLang="en-US"/>
            </a:p>
          </p:txBody>
        </p:sp>
        <p:sp>
          <p:nvSpPr>
            <p:cNvPr id="18441" name="Rectangle 43">
              <a:extLst>
                <a:ext uri="{FF2B5EF4-FFF2-40B4-BE49-F238E27FC236}">
                  <a16:creationId xmlns:a16="http://schemas.microsoft.com/office/drawing/2014/main" id="{D30ACC1B-D08F-4C38-B148-F4E33F2F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1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100"/>
                <a:t>1</a:t>
              </a:r>
              <a:endParaRPr lang="en-US" altLang="en-US"/>
            </a:p>
          </p:txBody>
        </p:sp>
        <p:sp>
          <p:nvSpPr>
            <p:cNvPr id="18442" name="Rectangle 44">
              <a:extLst>
                <a:ext uri="{FF2B5EF4-FFF2-40B4-BE49-F238E27FC236}">
                  <a16:creationId xmlns:a16="http://schemas.microsoft.com/office/drawing/2014/main" id="{7689F2D7-BB8C-436B-9780-F695EEEF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055"/>
              <a:ext cx="2624" cy="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Times New Roman" panose="02020603050405020304" pitchFamily="18" charset="0"/>
                </a:rPr>
                <a:t>Toţi 0</a:t>
              </a:r>
              <a:endParaRPr lang="en-US" altLang="en-US"/>
            </a:p>
          </p:txBody>
        </p:sp>
        <p:sp>
          <p:nvSpPr>
            <p:cNvPr id="18443" name="Rectangle 45">
              <a:extLst>
                <a:ext uri="{FF2B5EF4-FFF2-40B4-BE49-F238E27FC236}">
                  <a16:creationId xmlns:a16="http://schemas.microsoft.com/office/drawing/2014/main" id="{78435F65-D30A-4F18-AC8F-D026469D0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90"/>
              <a:ext cx="222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24</a:t>
              </a:r>
              <a:endParaRPr lang="en-US" altLang="en-US"/>
            </a:p>
          </p:txBody>
        </p:sp>
        <p:sp>
          <p:nvSpPr>
            <p:cNvPr id="18444" name="Rectangle 46">
              <a:extLst>
                <a:ext uri="{FF2B5EF4-FFF2-40B4-BE49-F238E27FC236}">
                  <a16:creationId xmlns:a16="http://schemas.microsoft.com/office/drawing/2014/main" id="{455B2F67-1347-4257-8CB8-6CA4A11E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890"/>
              <a:ext cx="250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100"/>
                <a:t>    16</a:t>
              </a:r>
              <a:endParaRPr lang="en-US" altLang="en-US"/>
            </a:p>
          </p:txBody>
        </p:sp>
        <p:sp>
          <p:nvSpPr>
            <p:cNvPr id="18445" name="Rectangle 47">
              <a:extLst>
                <a:ext uri="{FF2B5EF4-FFF2-40B4-BE49-F238E27FC236}">
                  <a16:creationId xmlns:a16="http://schemas.microsoft.com/office/drawing/2014/main" id="{0436B473-AE62-4FF7-BE8C-4E2F9404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867"/>
              <a:ext cx="159" cy="1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100"/>
                <a:t>32</a:t>
              </a:r>
              <a:endParaRPr lang="en-US" altLang="en-US"/>
            </a:p>
          </p:txBody>
        </p:sp>
        <p:sp>
          <p:nvSpPr>
            <p:cNvPr id="18446" name="Rectangle 48">
              <a:extLst>
                <a:ext uri="{FF2B5EF4-FFF2-40B4-BE49-F238E27FC236}">
                  <a16:creationId xmlns:a16="http://schemas.microsoft.com/office/drawing/2014/main" id="{D280006F-3E0E-40FC-89F1-692F2C4F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055"/>
              <a:ext cx="926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200"/>
                <a:t>Această gazdă</a:t>
              </a:r>
            </a:p>
          </p:txBody>
        </p:sp>
        <p:sp>
          <p:nvSpPr>
            <p:cNvPr id="18447" name="Rectangle 49">
              <a:extLst>
                <a:ext uri="{FF2B5EF4-FFF2-40B4-BE49-F238E27FC236}">
                  <a16:creationId xmlns:a16="http://schemas.microsoft.com/office/drawing/2014/main" id="{F3EA4F13-4380-425A-A628-8B747B6C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2188"/>
              <a:ext cx="1018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200"/>
                <a:t>Buclă locală</a:t>
              </a:r>
              <a:r>
                <a:rPr lang="en-US" altLang="en-US" sz="1100">
                  <a:latin typeface="Times New Roman" panose="02020603050405020304" pitchFamily="18" charset="0"/>
                </a:rPr>
                <a:t>	      </a:t>
              </a:r>
              <a:endParaRPr lang="en-US" altLang="en-US"/>
            </a:p>
          </p:txBody>
        </p:sp>
        <p:sp>
          <p:nvSpPr>
            <p:cNvPr id="18448" name="Rectangle 50">
              <a:extLst>
                <a:ext uri="{FF2B5EF4-FFF2-40B4-BE49-F238E27FC236}">
                  <a16:creationId xmlns:a16="http://schemas.microsoft.com/office/drawing/2014/main" id="{3920EA35-1826-47E4-99F9-59E40637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338"/>
              <a:ext cx="1266" cy="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Times New Roman" panose="02020603050405020304" pitchFamily="18" charset="0"/>
                </a:rPr>
                <a:t>Toţi 0</a:t>
              </a:r>
              <a:endParaRPr lang="en-US" altLang="en-US"/>
            </a:p>
          </p:txBody>
        </p:sp>
        <p:sp>
          <p:nvSpPr>
            <p:cNvPr id="18449" name="Rectangle 51">
              <a:extLst>
                <a:ext uri="{FF2B5EF4-FFF2-40B4-BE49-F238E27FC236}">
                  <a16:creationId xmlns:a16="http://schemas.microsoft.com/office/drawing/2014/main" id="{04E2B409-75C7-4602-8351-D950BA72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23"/>
              <a:ext cx="1679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100"/>
                <a:t> </a:t>
              </a:r>
              <a:r>
                <a:rPr lang="en-US" altLang="en-US" sz="1200" b="1"/>
                <a:t>Fig. 4.20 Adrese IP speciale</a:t>
              </a:r>
            </a:p>
          </p:txBody>
        </p:sp>
        <p:sp>
          <p:nvSpPr>
            <p:cNvPr id="18450" name="Rectangle 52">
              <a:extLst>
                <a:ext uri="{FF2B5EF4-FFF2-40B4-BE49-F238E27FC236}">
                  <a16:creationId xmlns:a16="http://schemas.microsoft.com/office/drawing/2014/main" id="{2CE891AE-A6DC-47EB-9A6B-28B3C228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338"/>
              <a:ext cx="1234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200"/>
                <a:t>Gazdă în reţeaua curentă</a:t>
              </a:r>
            </a:p>
          </p:txBody>
        </p:sp>
        <p:sp>
          <p:nvSpPr>
            <p:cNvPr id="18451" name="Rectangle 53">
              <a:extLst>
                <a:ext uri="{FF2B5EF4-FFF2-40B4-BE49-F238E27FC236}">
                  <a16:creationId xmlns:a16="http://schemas.microsoft.com/office/drawing/2014/main" id="{C26BAAAC-8801-45E6-AEEB-9766FCAC5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622"/>
              <a:ext cx="2624" cy="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Times New Roman" panose="02020603050405020304" pitchFamily="18" charset="0"/>
                </a:rPr>
                <a:t>Toţi 1</a:t>
              </a:r>
              <a:endParaRPr lang="en-US" altLang="en-US"/>
            </a:p>
          </p:txBody>
        </p:sp>
        <p:sp>
          <p:nvSpPr>
            <p:cNvPr id="18452" name="Rectangle 54">
              <a:extLst>
                <a:ext uri="{FF2B5EF4-FFF2-40B4-BE49-F238E27FC236}">
                  <a16:creationId xmlns:a16="http://schemas.microsoft.com/office/drawing/2014/main" id="{8F33499B-1746-446D-978C-31E04DD5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622"/>
              <a:ext cx="1327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200"/>
                <a:t>Difuzare în reţeaua curentă</a:t>
              </a:r>
            </a:p>
          </p:txBody>
        </p:sp>
        <p:sp>
          <p:nvSpPr>
            <p:cNvPr id="18453" name="Rectangle 55">
              <a:extLst>
                <a:ext uri="{FF2B5EF4-FFF2-40B4-BE49-F238E27FC236}">
                  <a16:creationId xmlns:a16="http://schemas.microsoft.com/office/drawing/2014/main" id="{8D6C8101-5BA4-4A05-83F2-5302C95A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905"/>
              <a:ext cx="1234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200"/>
                <a:t>Difuz. în reţeaua </a:t>
              </a:r>
              <a:r>
                <a:rPr lang="en-US" altLang="en-US" sz="1200" i="1"/>
                <a:t>Id. reţea</a:t>
              </a:r>
              <a:endParaRPr lang="en-US" altLang="en-US" sz="1200"/>
            </a:p>
          </p:txBody>
        </p:sp>
        <p:sp>
          <p:nvSpPr>
            <p:cNvPr id="18454" name="Rectangle 56">
              <a:extLst>
                <a:ext uri="{FF2B5EF4-FFF2-40B4-BE49-F238E27FC236}">
                  <a16:creationId xmlns:a16="http://schemas.microsoft.com/office/drawing/2014/main" id="{D90F6D4A-7001-4FAD-99EF-F5DB6C8F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905"/>
              <a:ext cx="618" cy="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200"/>
                </a:spcBef>
                <a:spcAft>
                  <a:spcPts val="300"/>
                </a:spcAft>
              </a:pPr>
              <a:r>
                <a:rPr lang="ro-RO" altLang="en-US" sz="1200">
                  <a:latin typeface="Times New Roman" panose="02020603050405020304" pitchFamily="18" charset="0"/>
                </a:rPr>
                <a:t>Id. reţea</a:t>
              </a:r>
              <a:endParaRPr lang="en-US" altLang="en-US"/>
            </a:p>
          </p:txBody>
        </p:sp>
        <p:sp>
          <p:nvSpPr>
            <p:cNvPr id="18455" name="Rectangle 57">
              <a:extLst>
                <a:ext uri="{FF2B5EF4-FFF2-40B4-BE49-F238E27FC236}">
                  <a16:creationId xmlns:a16="http://schemas.microsoft.com/office/drawing/2014/main" id="{BCA5A225-65B6-48D7-98A0-4C8E9F416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905"/>
              <a:ext cx="2006" cy="1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Times New Roman" panose="02020603050405020304" pitchFamily="18" charset="0"/>
                </a:rPr>
                <a:t>Toţi 1</a:t>
              </a:r>
              <a:endParaRPr lang="en-US" altLang="en-US"/>
            </a:p>
          </p:txBody>
        </p:sp>
        <p:sp>
          <p:nvSpPr>
            <p:cNvPr id="18456" name="Rectangle 58">
              <a:extLst>
                <a:ext uri="{FF2B5EF4-FFF2-40B4-BE49-F238E27FC236}">
                  <a16:creationId xmlns:a16="http://schemas.microsoft.com/office/drawing/2014/main" id="{799AA03A-296B-46DB-9CE1-02CE1638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188"/>
              <a:ext cx="618" cy="1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200"/>
                </a:spcBef>
                <a:spcAft>
                  <a:spcPts val="300"/>
                </a:spcAft>
              </a:pPr>
              <a:r>
                <a:rPr lang="ro-RO" altLang="en-US" sz="1200" i="1"/>
                <a:t>127</a:t>
              </a:r>
              <a:endParaRPr lang="en-US" altLang="en-US"/>
            </a:p>
          </p:txBody>
        </p:sp>
        <p:sp>
          <p:nvSpPr>
            <p:cNvPr id="18457" name="Rectangle 59">
              <a:extLst>
                <a:ext uri="{FF2B5EF4-FFF2-40B4-BE49-F238E27FC236}">
                  <a16:creationId xmlns:a16="http://schemas.microsoft.com/office/drawing/2014/main" id="{25E049D8-4AFC-4A90-9AD5-3A81895F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188"/>
              <a:ext cx="2006" cy="1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200"/>
                </a:spcBef>
                <a:spcAft>
                  <a:spcPts val="300"/>
                </a:spcAft>
              </a:pPr>
              <a:r>
                <a:rPr lang="ro-RO" altLang="en-US" sz="1200" i="1"/>
                <a:t>Orice</a:t>
              </a:r>
              <a:endParaRPr lang="en-US" altLang="en-US"/>
            </a:p>
          </p:txBody>
        </p:sp>
        <p:sp>
          <p:nvSpPr>
            <p:cNvPr id="18458" name="Rectangle 60">
              <a:extLst>
                <a:ext uri="{FF2B5EF4-FFF2-40B4-BE49-F238E27FC236}">
                  <a16:creationId xmlns:a16="http://schemas.microsoft.com/office/drawing/2014/main" id="{28FBE7F5-EFE0-4FFC-8B2D-4148DB89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91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o-RO" altLang="en-US" sz="1100"/>
                <a:t>8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BB916FB-2DF1-49D0-AD61-15EA8722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904B0DB-8F6F-4DB0-B79B-24C1534B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7740650" cy="36988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Adresele IP</a:t>
            </a:r>
            <a:r>
              <a:rPr lang="en-US" altLang="en-US" b="1">
                <a:solidFill>
                  <a:srgbClr val="3366FF"/>
                </a:solidFill>
              </a:rPr>
              <a:t> clasa D (multicast)</a:t>
            </a:r>
            <a:endParaRPr lang="ro-RO" altLang="en-US" b="1">
              <a:solidFill>
                <a:srgbClr val="3366FF"/>
              </a:solidFill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7FE24FE-1193-4DBD-B810-E95888B7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E4AB33A-877E-4566-A3EA-FD8F24365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CF814A27-DFF2-41AC-8D0F-843A9DC5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3" name="Picture 2">
            <a:extLst>
              <a:ext uri="{FF2B5EF4-FFF2-40B4-BE49-F238E27FC236}">
                <a16:creationId xmlns:a16="http://schemas.microsoft.com/office/drawing/2014/main" id="{ABA63D67-0360-4A86-A8AB-2004B047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412875"/>
            <a:ext cx="4005262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3">
            <a:extLst>
              <a:ext uri="{FF2B5EF4-FFF2-40B4-BE49-F238E27FC236}">
                <a16:creationId xmlns:a16="http://schemas.microsoft.com/office/drawing/2014/main" id="{1FB1EB7C-F713-43D0-9F30-7C985E79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736725"/>
            <a:ext cx="40481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5" name="TextBox 1">
            <a:extLst>
              <a:ext uri="{FF2B5EF4-FFF2-40B4-BE49-F238E27FC236}">
                <a16:creationId xmlns:a16="http://schemas.microsoft.com/office/drawing/2014/main" id="{D105FE52-63F2-425A-B1B6-EF9AB2EC2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270000"/>
            <a:ext cx="270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Adrese pentru conferinte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421EE6-41FA-4795-9346-E95F9FB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25A6046-075B-43B2-9F49-AF25B13E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8208962" cy="555783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Subreţele</a:t>
            </a: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b="1">
              <a:solidFill>
                <a:srgbClr val="3366FF"/>
              </a:solidFill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endParaRPr lang="ro-RO" altLang="en-US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ro-RO" altLang="en-US" sz="1600"/>
              <a:t>Exemplu de </a:t>
            </a:r>
            <a:r>
              <a:rPr lang="ro-RO" altLang="en-US" sz="1600" b="1"/>
              <a:t>reţea de clasă B</a:t>
            </a:r>
            <a:r>
              <a:rPr lang="ro-RO" altLang="en-US" sz="1600"/>
              <a:t> care are adresa de reţea de 16 biţi şi adresa de gazdă tot de 16 biţi. </a:t>
            </a:r>
          </a:p>
          <a:p>
            <a:pPr eaLnBrk="1" hangingPunct="1"/>
            <a:r>
              <a:rPr lang="ro-RO" altLang="en-US" sz="1600"/>
              <a:t>Pe acesta din urmă îl împarte în 2 părţi: </a:t>
            </a:r>
            <a:r>
              <a:rPr lang="ro-RO" altLang="en-US" sz="1600" b="1"/>
              <a:t>6 biţi pentru subreţea</a:t>
            </a:r>
            <a:r>
              <a:rPr lang="ro-RO" altLang="en-US" sz="1600"/>
              <a:t> şi </a:t>
            </a:r>
            <a:r>
              <a:rPr lang="ro-RO" altLang="en-US" sz="1600" b="1"/>
              <a:t>10 biţi pentru gazdă</a:t>
            </a:r>
            <a:r>
              <a:rPr lang="ro-RO" altLang="en-US" sz="1600"/>
              <a:t>. </a:t>
            </a:r>
          </a:p>
          <a:p>
            <a:pPr eaLnBrk="1" hangingPunct="1"/>
            <a:r>
              <a:rPr lang="ro-RO" altLang="en-US" sz="1600"/>
              <a:t>Această divizare permite realizarea a </a:t>
            </a:r>
            <a:r>
              <a:rPr lang="ro-RO" altLang="en-US" sz="1600" b="1"/>
              <a:t>64 de subreţele</a:t>
            </a:r>
            <a:r>
              <a:rPr lang="ro-RO" altLang="en-US" sz="1600"/>
              <a:t>, cu câte </a:t>
            </a:r>
            <a:r>
              <a:rPr lang="ro-RO" altLang="en-US" sz="1600" b="1"/>
              <a:t>1022 de gazde</a:t>
            </a:r>
            <a:r>
              <a:rPr lang="ro-RO" altLang="en-US" sz="1600"/>
              <a:t> fiecare (adresele 0 şi 1 fiind rezervate).</a:t>
            </a:r>
            <a:r>
              <a:rPr lang="en-US" altLang="en-US" sz="1400"/>
              <a:t> </a:t>
            </a:r>
            <a:endParaRPr lang="ro-RO" altLang="en-US" sz="14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CC593D4-D416-4C0A-A204-D60BD3132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BF9C95B-4DBC-4A99-A4B5-8A2FAFE3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35A747D-3EDE-4362-B0D6-8B133522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487" name="Group 27">
            <a:extLst>
              <a:ext uri="{FF2B5EF4-FFF2-40B4-BE49-F238E27FC236}">
                <a16:creationId xmlns:a16="http://schemas.microsoft.com/office/drawing/2014/main" id="{0A4CEF90-1489-4232-B1C5-AB942436565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089025"/>
            <a:ext cx="5292725" cy="2016125"/>
            <a:chOff x="2045" y="2901"/>
            <a:chExt cx="6612" cy="2907"/>
          </a:xfrm>
        </p:grpSpPr>
        <p:grpSp>
          <p:nvGrpSpPr>
            <p:cNvPr id="20521" name="Group 28">
              <a:extLst>
                <a:ext uri="{FF2B5EF4-FFF2-40B4-BE49-F238E27FC236}">
                  <a16:creationId xmlns:a16="http://schemas.microsoft.com/office/drawing/2014/main" id="{06F9A401-56AD-43DE-A8E9-0D1DED9DA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2" y="3243"/>
              <a:ext cx="1824" cy="855"/>
              <a:chOff x="2102" y="3414"/>
              <a:chExt cx="1824" cy="855"/>
            </a:xfrm>
          </p:grpSpPr>
          <p:sp>
            <p:nvSpPr>
              <p:cNvPr id="20581" name="Rectangle 29">
                <a:extLst>
                  <a:ext uri="{FF2B5EF4-FFF2-40B4-BE49-F238E27FC236}">
                    <a16:creationId xmlns:a16="http://schemas.microsoft.com/office/drawing/2014/main" id="{E7148E96-5781-4AE5-A3F9-447FD897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3984"/>
                <a:ext cx="855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Subreţea 1</a:t>
                </a:r>
                <a:endParaRPr lang="en-US" altLang="en-US" sz="1200"/>
              </a:p>
            </p:txBody>
          </p:sp>
          <p:grpSp>
            <p:nvGrpSpPr>
              <p:cNvPr id="20582" name="Group 30">
                <a:extLst>
                  <a:ext uri="{FF2B5EF4-FFF2-40B4-BE49-F238E27FC236}">
                    <a16:creationId xmlns:a16="http://schemas.microsoft.com/office/drawing/2014/main" id="{8C64700B-8B46-42D8-8AA2-858F80B48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102" y="3414"/>
                <a:ext cx="342" cy="513"/>
                <a:chOff x="2387" y="2730"/>
                <a:chExt cx="342" cy="513"/>
              </a:xfrm>
            </p:grpSpPr>
            <p:sp>
              <p:nvSpPr>
                <p:cNvPr id="20593" name="Rectangle 31">
                  <a:extLst>
                    <a:ext uri="{FF2B5EF4-FFF2-40B4-BE49-F238E27FC236}">
                      <a16:creationId xmlns:a16="http://schemas.microsoft.com/office/drawing/2014/main" id="{4BEC7881-AE60-4E1D-AEE0-B13F215DD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3072"/>
                  <a:ext cx="342" cy="1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94" name="Line 32">
                  <a:extLst>
                    <a:ext uri="{FF2B5EF4-FFF2-40B4-BE49-F238E27FC236}">
                      <a16:creationId xmlns:a16="http://schemas.microsoft.com/office/drawing/2014/main" id="{8BBB75AC-AED9-4E13-927B-76A11491B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8" y="2730"/>
                  <a:ext cx="0" cy="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83" name="Group 33">
                <a:extLst>
                  <a:ext uri="{FF2B5EF4-FFF2-40B4-BE49-F238E27FC236}">
                    <a16:creationId xmlns:a16="http://schemas.microsoft.com/office/drawing/2014/main" id="{DB44F43A-0861-4B0E-B1D5-E27FE9FE3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786" y="3414"/>
                <a:ext cx="342" cy="513"/>
                <a:chOff x="2387" y="2730"/>
                <a:chExt cx="342" cy="513"/>
              </a:xfrm>
            </p:grpSpPr>
            <p:sp>
              <p:nvSpPr>
                <p:cNvPr id="20591" name="Rectangle 34">
                  <a:extLst>
                    <a:ext uri="{FF2B5EF4-FFF2-40B4-BE49-F238E27FC236}">
                      <a16:creationId xmlns:a16="http://schemas.microsoft.com/office/drawing/2014/main" id="{BB6ADD21-D19E-42A3-A65E-D0450D69A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3072"/>
                  <a:ext cx="342" cy="1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92" name="Line 35">
                  <a:extLst>
                    <a:ext uri="{FF2B5EF4-FFF2-40B4-BE49-F238E27FC236}">
                      <a16:creationId xmlns:a16="http://schemas.microsoft.com/office/drawing/2014/main" id="{373A7AC8-3C9A-415D-9502-4826053E92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8" y="2730"/>
                  <a:ext cx="0" cy="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84" name="Group 36">
                <a:extLst>
                  <a:ext uri="{FF2B5EF4-FFF2-40B4-BE49-F238E27FC236}">
                    <a16:creationId xmlns:a16="http://schemas.microsoft.com/office/drawing/2014/main" id="{8548FFFC-304C-48A9-99BC-36A77A7E34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42" y="3414"/>
                <a:ext cx="342" cy="513"/>
                <a:chOff x="2387" y="2730"/>
                <a:chExt cx="342" cy="513"/>
              </a:xfrm>
            </p:grpSpPr>
            <p:sp>
              <p:nvSpPr>
                <p:cNvPr id="20589" name="Rectangle 37">
                  <a:extLst>
                    <a:ext uri="{FF2B5EF4-FFF2-40B4-BE49-F238E27FC236}">
                      <a16:creationId xmlns:a16="http://schemas.microsoft.com/office/drawing/2014/main" id="{CE9453B5-27FD-4922-A765-9BF3E94A0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3072"/>
                  <a:ext cx="342" cy="1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90" name="Line 38">
                  <a:extLst>
                    <a:ext uri="{FF2B5EF4-FFF2-40B4-BE49-F238E27FC236}">
                      <a16:creationId xmlns:a16="http://schemas.microsoft.com/office/drawing/2014/main" id="{D9F8400B-33AB-408F-9633-A5CAB79B1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8" y="2730"/>
                  <a:ext cx="0" cy="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85" name="Line 39">
                <a:extLst>
                  <a:ext uri="{FF2B5EF4-FFF2-40B4-BE49-F238E27FC236}">
                    <a16:creationId xmlns:a16="http://schemas.microsoft.com/office/drawing/2014/main" id="{627293DF-F1FF-41B2-ADA0-546AAE6A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3927"/>
                <a:ext cx="18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86" name="Group 40">
                <a:extLst>
                  <a:ext uri="{FF2B5EF4-FFF2-40B4-BE49-F238E27FC236}">
                    <a16:creationId xmlns:a16="http://schemas.microsoft.com/office/drawing/2014/main" id="{21F62856-D5F9-4D1C-A4A4-6F8328866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3528"/>
                <a:ext cx="114" cy="399"/>
                <a:chOff x="3812" y="3300"/>
                <a:chExt cx="114" cy="399"/>
              </a:xfrm>
            </p:grpSpPr>
            <p:sp>
              <p:nvSpPr>
                <p:cNvPr id="20587" name="Line 41">
                  <a:extLst>
                    <a:ext uri="{FF2B5EF4-FFF2-40B4-BE49-F238E27FC236}">
                      <a16:creationId xmlns:a16="http://schemas.microsoft.com/office/drawing/2014/main" id="{D385200A-D9D0-4FC7-A642-13E4D0E3E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9" y="3357"/>
                  <a:ext cx="0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8" name="Oval 42">
                  <a:extLst>
                    <a:ext uri="{FF2B5EF4-FFF2-40B4-BE49-F238E27FC236}">
                      <a16:creationId xmlns:a16="http://schemas.microsoft.com/office/drawing/2014/main" id="{7C49CD9E-788E-482A-B6B2-0F5AB2533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2" y="3300"/>
                  <a:ext cx="114" cy="114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20522" name="Group 43">
              <a:extLst>
                <a:ext uri="{FF2B5EF4-FFF2-40B4-BE49-F238E27FC236}">
                  <a16:creationId xmlns:a16="http://schemas.microsoft.com/office/drawing/2014/main" id="{D182EFCD-2A45-4E91-868C-407ED7285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5" y="4326"/>
              <a:ext cx="1824" cy="855"/>
              <a:chOff x="2102" y="3186"/>
              <a:chExt cx="1824" cy="855"/>
            </a:xfrm>
          </p:grpSpPr>
          <p:sp>
            <p:nvSpPr>
              <p:cNvPr id="20567" name="Rectangle 44">
                <a:extLst>
                  <a:ext uri="{FF2B5EF4-FFF2-40B4-BE49-F238E27FC236}">
                    <a16:creationId xmlns:a16="http://schemas.microsoft.com/office/drawing/2014/main" id="{8795CC1A-41AC-4966-A474-A09FD3D22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3756"/>
                <a:ext cx="855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Subreţea 2</a:t>
                </a:r>
                <a:endParaRPr lang="en-US" altLang="en-US" sz="1200"/>
              </a:p>
            </p:txBody>
          </p:sp>
          <p:grpSp>
            <p:nvGrpSpPr>
              <p:cNvPr id="20568" name="Group 45">
                <a:extLst>
                  <a:ext uri="{FF2B5EF4-FFF2-40B4-BE49-F238E27FC236}">
                    <a16:creationId xmlns:a16="http://schemas.microsoft.com/office/drawing/2014/main" id="{2FEA4DD1-3546-4E2A-B010-B3C31D0B43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102" y="3186"/>
                <a:ext cx="342" cy="513"/>
                <a:chOff x="2387" y="2730"/>
                <a:chExt cx="342" cy="513"/>
              </a:xfrm>
            </p:grpSpPr>
            <p:sp>
              <p:nvSpPr>
                <p:cNvPr id="20579" name="Rectangle 46">
                  <a:extLst>
                    <a:ext uri="{FF2B5EF4-FFF2-40B4-BE49-F238E27FC236}">
                      <a16:creationId xmlns:a16="http://schemas.microsoft.com/office/drawing/2014/main" id="{E877B059-6F2E-4DEC-9064-725259437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3072"/>
                  <a:ext cx="342" cy="1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80" name="Line 47">
                  <a:extLst>
                    <a:ext uri="{FF2B5EF4-FFF2-40B4-BE49-F238E27FC236}">
                      <a16:creationId xmlns:a16="http://schemas.microsoft.com/office/drawing/2014/main" id="{BA67C5D9-642E-4653-B3C8-3334E59C2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8" y="2730"/>
                  <a:ext cx="0" cy="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69" name="Group 48">
                <a:extLst>
                  <a:ext uri="{FF2B5EF4-FFF2-40B4-BE49-F238E27FC236}">
                    <a16:creationId xmlns:a16="http://schemas.microsoft.com/office/drawing/2014/main" id="{B91875ED-86C2-4D00-9C3E-4CFC1A469B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786" y="3186"/>
                <a:ext cx="342" cy="513"/>
                <a:chOff x="2387" y="2730"/>
                <a:chExt cx="342" cy="513"/>
              </a:xfrm>
            </p:grpSpPr>
            <p:sp>
              <p:nvSpPr>
                <p:cNvPr id="20577" name="Rectangle 49">
                  <a:extLst>
                    <a:ext uri="{FF2B5EF4-FFF2-40B4-BE49-F238E27FC236}">
                      <a16:creationId xmlns:a16="http://schemas.microsoft.com/office/drawing/2014/main" id="{F69ADFBA-4659-41FD-ADA5-7F3E0D9D4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3072"/>
                  <a:ext cx="342" cy="1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78" name="Line 50">
                  <a:extLst>
                    <a:ext uri="{FF2B5EF4-FFF2-40B4-BE49-F238E27FC236}">
                      <a16:creationId xmlns:a16="http://schemas.microsoft.com/office/drawing/2014/main" id="{2A39AC6F-1D19-41B0-91CD-2A634C00B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8" y="2730"/>
                  <a:ext cx="0" cy="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70" name="Group 51">
                <a:extLst>
                  <a:ext uri="{FF2B5EF4-FFF2-40B4-BE49-F238E27FC236}">
                    <a16:creationId xmlns:a16="http://schemas.microsoft.com/office/drawing/2014/main" id="{4076BF02-994A-489D-9E77-990E3FE6E4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242" y="3186"/>
                <a:ext cx="342" cy="513"/>
                <a:chOff x="2387" y="2730"/>
                <a:chExt cx="342" cy="513"/>
              </a:xfrm>
            </p:grpSpPr>
            <p:sp>
              <p:nvSpPr>
                <p:cNvPr id="20575" name="Rectangle 52">
                  <a:extLst>
                    <a:ext uri="{FF2B5EF4-FFF2-40B4-BE49-F238E27FC236}">
                      <a16:creationId xmlns:a16="http://schemas.microsoft.com/office/drawing/2014/main" id="{2A3A9612-4319-453B-8C48-090456038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7" y="3072"/>
                  <a:ext cx="342" cy="1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0576" name="Line 53">
                  <a:extLst>
                    <a:ext uri="{FF2B5EF4-FFF2-40B4-BE49-F238E27FC236}">
                      <a16:creationId xmlns:a16="http://schemas.microsoft.com/office/drawing/2014/main" id="{5CBC26FD-F5C4-466D-8B64-0B6613833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8" y="2730"/>
                  <a:ext cx="0" cy="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71" name="Line 54">
                <a:extLst>
                  <a:ext uri="{FF2B5EF4-FFF2-40B4-BE49-F238E27FC236}">
                    <a16:creationId xmlns:a16="http://schemas.microsoft.com/office/drawing/2014/main" id="{6813A306-4114-4204-B300-2414BBEA4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3699"/>
                <a:ext cx="18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72" name="Group 55">
                <a:extLst>
                  <a:ext uri="{FF2B5EF4-FFF2-40B4-BE49-F238E27FC236}">
                    <a16:creationId xmlns:a16="http://schemas.microsoft.com/office/drawing/2014/main" id="{14B7E8BE-A6C7-403F-932C-7AD11E08DE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3300"/>
                <a:ext cx="114" cy="399"/>
                <a:chOff x="3812" y="3300"/>
                <a:chExt cx="114" cy="399"/>
              </a:xfrm>
            </p:grpSpPr>
            <p:sp>
              <p:nvSpPr>
                <p:cNvPr id="20573" name="Line 56">
                  <a:extLst>
                    <a:ext uri="{FF2B5EF4-FFF2-40B4-BE49-F238E27FC236}">
                      <a16:creationId xmlns:a16="http://schemas.microsoft.com/office/drawing/2014/main" id="{4C3478D6-2CA7-43EB-95AC-1645EB11F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9" y="3357"/>
                  <a:ext cx="0" cy="3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4" name="Oval 57">
                  <a:extLst>
                    <a:ext uri="{FF2B5EF4-FFF2-40B4-BE49-F238E27FC236}">
                      <a16:creationId xmlns:a16="http://schemas.microsoft.com/office/drawing/2014/main" id="{6A7D0BCE-21F8-4960-BE2B-70340633D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2" y="3300"/>
                  <a:ext cx="114" cy="114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20523" name="Group 58">
              <a:extLst>
                <a:ext uri="{FF2B5EF4-FFF2-40B4-BE49-F238E27FC236}">
                  <a16:creationId xmlns:a16="http://schemas.microsoft.com/office/drawing/2014/main" id="{74B52A9E-09F1-4C8F-ACD7-164A06565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2" y="3243"/>
              <a:ext cx="2166" cy="855"/>
              <a:chOff x="5522" y="3243"/>
              <a:chExt cx="2166" cy="855"/>
            </a:xfrm>
          </p:grpSpPr>
          <p:sp>
            <p:nvSpPr>
              <p:cNvPr id="20552" name="Rectangle 59">
                <a:extLst>
                  <a:ext uri="{FF2B5EF4-FFF2-40B4-BE49-F238E27FC236}">
                    <a16:creationId xmlns:a16="http://schemas.microsoft.com/office/drawing/2014/main" id="{BFEBCF89-E831-4B70-A694-80562780B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" y="3813"/>
                <a:ext cx="855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Subreţea n</a:t>
                </a:r>
                <a:endParaRPr lang="en-US" altLang="en-US" sz="1200"/>
              </a:p>
            </p:txBody>
          </p:sp>
          <p:grpSp>
            <p:nvGrpSpPr>
              <p:cNvPr id="20553" name="Group 60">
                <a:extLst>
                  <a:ext uri="{FF2B5EF4-FFF2-40B4-BE49-F238E27FC236}">
                    <a16:creationId xmlns:a16="http://schemas.microsoft.com/office/drawing/2014/main" id="{B06AAC53-D8FE-4D6B-88D2-73B78A46EB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2" y="3243"/>
                <a:ext cx="2166" cy="513"/>
                <a:chOff x="5465" y="3585"/>
                <a:chExt cx="2166" cy="513"/>
              </a:xfrm>
            </p:grpSpPr>
            <p:grpSp>
              <p:nvGrpSpPr>
                <p:cNvPr id="20554" name="Group 61">
                  <a:extLst>
                    <a:ext uri="{FF2B5EF4-FFF2-40B4-BE49-F238E27FC236}">
                      <a16:creationId xmlns:a16="http://schemas.microsoft.com/office/drawing/2014/main" id="{25742047-F40B-4985-B691-8D44D38522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921" y="3585"/>
                  <a:ext cx="342" cy="513"/>
                  <a:chOff x="2387" y="2730"/>
                  <a:chExt cx="342" cy="513"/>
                </a:xfrm>
              </p:grpSpPr>
              <p:sp>
                <p:nvSpPr>
                  <p:cNvPr id="20565" name="Rectangle 62">
                    <a:extLst>
                      <a:ext uri="{FF2B5EF4-FFF2-40B4-BE49-F238E27FC236}">
                        <a16:creationId xmlns:a16="http://schemas.microsoft.com/office/drawing/2014/main" id="{49C19154-BCA1-48BB-A131-7750444097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7" y="3072"/>
                    <a:ext cx="342" cy="1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66" name="Line 63">
                    <a:extLst>
                      <a:ext uri="{FF2B5EF4-FFF2-40B4-BE49-F238E27FC236}">
                        <a16:creationId xmlns:a16="http://schemas.microsoft.com/office/drawing/2014/main" id="{A743DAA9-FFB0-4C35-AE44-0B975AE1E6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8" y="2730"/>
                    <a:ext cx="0" cy="3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55" name="Group 64">
                  <a:extLst>
                    <a:ext uri="{FF2B5EF4-FFF2-40B4-BE49-F238E27FC236}">
                      <a16:creationId xmlns:a16="http://schemas.microsoft.com/office/drawing/2014/main" id="{24F6FE05-644F-4B83-9957-EEE192B677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5" y="3699"/>
                  <a:ext cx="114" cy="399"/>
                  <a:chOff x="3812" y="3300"/>
                  <a:chExt cx="114" cy="399"/>
                </a:xfrm>
              </p:grpSpPr>
              <p:sp>
                <p:nvSpPr>
                  <p:cNvPr id="20563" name="Line 65">
                    <a:extLst>
                      <a:ext uri="{FF2B5EF4-FFF2-40B4-BE49-F238E27FC236}">
                        <a16:creationId xmlns:a16="http://schemas.microsoft.com/office/drawing/2014/main" id="{12EE3F27-40B9-428F-B31E-241F3BC994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9" y="3357"/>
                    <a:ext cx="0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4" name="Oval 66">
                    <a:extLst>
                      <a:ext uri="{FF2B5EF4-FFF2-40B4-BE49-F238E27FC236}">
                        <a16:creationId xmlns:a16="http://schemas.microsoft.com/office/drawing/2014/main" id="{15D7F18D-D9FD-4FF2-A2E3-2E87B6CF0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3300"/>
                    <a:ext cx="114" cy="114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0556" name="Line 67">
                  <a:extLst>
                    <a:ext uri="{FF2B5EF4-FFF2-40B4-BE49-F238E27FC236}">
                      <a16:creationId xmlns:a16="http://schemas.microsoft.com/office/drawing/2014/main" id="{596E92F7-F949-4002-B1CE-B82E27EF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22" y="4098"/>
                  <a:ext cx="210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57" name="Group 68">
                  <a:extLst>
                    <a:ext uri="{FF2B5EF4-FFF2-40B4-BE49-F238E27FC236}">
                      <a16:creationId xmlns:a16="http://schemas.microsoft.com/office/drawing/2014/main" id="{2CD83B4D-AABB-4032-898F-8393AAABF0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6377" y="3585"/>
                  <a:ext cx="342" cy="513"/>
                  <a:chOff x="2387" y="2730"/>
                  <a:chExt cx="342" cy="513"/>
                </a:xfrm>
              </p:grpSpPr>
              <p:sp>
                <p:nvSpPr>
                  <p:cNvPr id="20561" name="Rectangle 69">
                    <a:extLst>
                      <a:ext uri="{FF2B5EF4-FFF2-40B4-BE49-F238E27FC236}">
                        <a16:creationId xmlns:a16="http://schemas.microsoft.com/office/drawing/2014/main" id="{5522230B-1498-4865-9675-F1B70FFBAE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7" y="3072"/>
                    <a:ext cx="342" cy="1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62" name="Line 70">
                    <a:extLst>
                      <a:ext uri="{FF2B5EF4-FFF2-40B4-BE49-F238E27FC236}">
                        <a16:creationId xmlns:a16="http://schemas.microsoft.com/office/drawing/2014/main" id="{81E265F8-1E5F-42FC-8EC9-9DBE60555E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8" y="2730"/>
                    <a:ext cx="0" cy="3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58" name="Group 71">
                  <a:extLst>
                    <a:ext uri="{FF2B5EF4-FFF2-40B4-BE49-F238E27FC236}">
                      <a16:creationId xmlns:a16="http://schemas.microsoft.com/office/drawing/2014/main" id="{502092AE-153D-4E8F-8DB6-4C60DDBB98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7175" y="3585"/>
                  <a:ext cx="342" cy="513"/>
                  <a:chOff x="2387" y="2730"/>
                  <a:chExt cx="342" cy="513"/>
                </a:xfrm>
              </p:grpSpPr>
              <p:sp>
                <p:nvSpPr>
                  <p:cNvPr id="20559" name="Rectangle 72">
                    <a:extLst>
                      <a:ext uri="{FF2B5EF4-FFF2-40B4-BE49-F238E27FC236}">
                        <a16:creationId xmlns:a16="http://schemas.microsoft.com/office/drawing/2014/main" id="{195C04C6-AEC3-4C50-A92C-3A4ABFA203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7" y="3072"/>
                    <a:ext cx="342" cy="1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60" name="Line 73">
                    <a:extLst>
                      <a:ext uri="{FF2B5EF4-FFF2-40B4-BE49-F238E27FC236}">
                        <a16:creationId xmlns:a16="http://schemas.microsoft.com/office/drawing/2014/main" id="{AC89246C-425B-45A7-A515-0278CFF096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8" y="2730"/>
                    <a:ext cx="0" cy="3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0524" name="Group 74">
              <a:extLst>
                <a:ext uri="{FF2B5EF4-FFF2-40B4-BE49-F238E27FC236}">
                  <a16:creationId xmlns:a16="http://schemas.microsoft.com/office/drawing/2014/main" id="{1CEA00FC-9906-4D1B-A253-559CFFF01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2" y="4212"/>
              <a:ext cx="2166" cy="855"/>
              <a:chOff x="5522" y="3243"/>
              <a:chExt cx="2166" cy="855"/>
            </a:xfrm>
          </p:grpSpPr>
          <p:sp>
            <p:nvSpPr>
              <p:cNvPr id="20537" name="Rectangle 75">
                <a:extLst>
                  <a:ext uri="{FF2B5EF4-FFF2-40B4-BE49-F238E27FC236}">
                    <a16:creationId xmlns:a16="http://schemas.microsoft.com/office/drawing/2014/main" id="{0A01CD7C-03DF-4272-BD81-02740AEBF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" y="3813"/>
                <a:ext cx="855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Subreţea </a:t>
                </a:r>
                <a:endParaRPr lang="en-US" altLang="en-US" sz="1200"/>
              </a:p>
            </p:txBody>
          </p:sp>
          <p:grpSp>
            <p:nvGrpSpPr>
              <p:cNvPr id="20538" name="Group 76">
                <a:extLst>
                  <a:ext uri="{FF2B5EF4-FFF2-40B4-BE49-F238E27FC236}">
                    <a16:creationId xmlns:a16="http://schemas.microsoft.com/office/drawing/2014/main" id="{053547FB-6F11-4CE0-A3F9-D8538645E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2" y="3243"/>
                <a:ext cx="2166" cy="513"/>
                <a:chOff x="5465" y="3585"/>
                <a:chExt cx="2166" cy="513"/>
              </a:xfrm>
            </p:grpSpPr>
            <p:grpSp>
              <p:nvGrpSpPr>
                <p:cNvPr id="20539" name="Group 77">
                  <a:extLst>
                    <a:ext uri="{FF2B5EF4-FFF2-40B4-BE49-F238E27FC236}">
                      <a16:creationId xmlns:a16="http://schemas.microsoft.com/office/drawing/2014/main" id="{831641FF-E8D7-43F7-A99D-7D954EFC08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921" y="3585"/>
                  <a:ext cx="342" cy="513"/>
                  <a:chOff x="2387" y="2730"/>
                  <a:chExt cx="342" cy="513"/>
                </a:xfrm>
              </p:grpSpPr>
              <p:sp>
                <p:nvSpPr>
                  <p:cNvPr id="20550" name="Rectangle 78">
                    <a:extLst>
                      <a:ext uri="{FF2B5EF4-FFF2-40B4-BE49-F238E27FC236}">
                        <a16:creationId xmlns:a16="http://schemas.microsoft.com/office/drawing/2014/main" id="{D01073E9-89C1-4D8E-8C78-EF3799A57E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7" y="3072"/>
                    <a:ext cx="342" cy="1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51" name="Line 79">
                    <a:extLst>
                      <a:ext uri="{FF2B5EF4-FFF2-40B4-BE49-F238E27FC236}">
                        <a16:creationId xmlns:a16="http://schemas.microsoft.com/office/drawing/2014/main" id="{C407C7C5-34B4-4D91-A6AC-B3A1690AAD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8" y="2730"/>
                    <a:ext cx="0" cy="3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40" name="Group 80">
                  <a:extLst>
                    <a:ext uri="{FF2B5EF4-FFF2-40B4-BE49-F238E27FC236}">
                      <a16:creationId xmlns:a16="http://schemas.microsoft.com/office/drawing/2014/main" id="{0B199D2F-3949-431B-8240-C09DBEF643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5" y="3699"/>
                  <a:ext cx="114" cy="399"/>
                  <a:chOff x="3812" y="3300"/>
                  <a:chExt cx="114" cy="399"/>
                </a:xfrm>
              </p:grpSpPr>
              <p:sp>
                <p:nvSpPr>
                  <p:cNvPr id="20548" name="Line 81">
                    <a:extLst>
                      <a:ext uri="{FF2B5EF4-FFF2-40B4-BE49-F238E27FC236}">
                        <a16:creationId xmlns:a16="http://schemas.microsoft.com/office/drawing/2014/main" id="{B41DDA12-2CCD-40FA-81AE-3505907D09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9" y="3357"/>
                    <a:ext cx="0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49" name="Oval 82">
                    <a:extLst>
                      <a:ext uri="{FF2B5EF4-FFF2-40B4-BE49-F238E27FC236}">
                        <a16:creationId xmlns:a16="http://schemas.microsoft.com/office/drawing/2014/main" id="{DAF4DC49-ED09-4F7F-884E-07219FFA7D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3300"/>
                    <a:ext cx="114" cy="114"/>
                  </a:xfrm>
                  <a:prstGeom prst="ellipse">
                    <a:avLst/>
                  </a:prstGeom>
                  <a:solidFill>
                    <a:srgbClr val="969696"/>
                  </a:solidFill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0541" name="Line 83">
                  <a:extLst>
                    <a:ext uri="{FF2B5EF4-FFF2-40B4-BE49-F238E27FC236}">
                      <a16:creationId xmlns:a16="http://schemas.microsoft.com/office/drawing/2014/main" id="{3D15F1B4-7055-47BC-981F-33AD73CE4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22" y="4098"/>
                  <a:ext cx="210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42" name="Group 84">
                  <a:extLst>
                    <a:ext uri="{FF2B5EF4-FFF2-40B4-BE49-F238E27FC236}">
                      <a16:creationId xmlns:a16="http://schemas.microsoft.com/office/drawing/2014/main" id="{F6E59A03-6B3B-465C-BB33-1F0AF2773E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6377" y="3585"/>
                  <a:ext cx="342" cy="513"/>
                  <a:chOff x="2387" y="2730"/>
                  <a:chExt cx="342" cy="513"/>
                </a:xfrm>
              </p:grpSpPr>
              <p:sp>
                <p:nvSpPr>
                  <p:cNvPr id="20546" name="Rectangle 85">
                    <a:extLst>
                      <a:ext uri="{FF2B5EF4-FFF2-40B4-BE49-F238E27FC236}">
                        <a16:creationId xmlns:a16="http://schemas.microsoft.com/office/drawing/2014/main" id="{55B42B3C-2218-4EC1-96AB-93D23B8D0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7" y="3072"/>
                    <a:ext cx="342" cy="1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47" name="Line 86">
                    <a:extLst>
                      <a:ext uri="{FF2B5EF4-FFF2-40B4-BE49-F238E27FC236}">
                        <a16:creationId xmlns:a16="http://schemas.microsoft.com/office/drawing/2014/main" id="{29858EAA-4AB7-42E7-BAE7-85B1278061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8" y="2730"/>
                    <a:ext cx="0" cy="3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43" name="Group 87">
                  <a:extLst>
                    <a:ext uri="{FF2B5EF4-FFF2-40B4-BE49-F238E27FC236}">
                      <a16:creationId xmlns:a16="http://schemas.microsoft.com/office/drawing/2014/main" id="{0DDF9EF6-2474-4B6E-BD51-20FF055659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7175" y="3585"/>
                  <a:ext cx="342" cy="513"/>
                  <a:chOff x="2387" y="2730"/>
                  <a:chExt cx="342" cy="513"/>
                </a:xfrm>
              </p:grpSpPr>
              <p:sp>
                <p:nvSpPr>
                  <p:cNvPr id="20544" name="Rectangle 88">
                    <a:extLst>
                      <a:ext uri="{FF2B5EF4-FFF2-40B4-BE49-F238E27FC236}">
                        <a16:creationId xmlns:a16="http://schemas.microsoft.com/office/drawing/2014/main" id="{D2115A2E-50EF-45C1-9054-5D27228CE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7" y="3072"/>
                    <a:ext cx="342" cy="1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545" name="Line 89">
                    <a:extLst>
                      <a:ext uri="{FF2B5EF4-FFF2-40B4-BE49-F238E27FC236}">
                        <a16:creationId xmlns:a16="http://schemas.microsoft.com/office/drawing/2014/main" id="{5DBE78BA-E7BE-4EBE-B2DC-E986704D33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8" y="2730"/>
                    <a:ext cx="0" cy="3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0525" name="Oval 90">
              <a:extLst>
                <a:ext uri="{FF2B5EF4-FFF2-40B4-BE49-F238E27FC236}">
                  <a16:creationId xmlns:a16="http://schemas.microsoft.com/office/drawing/2014/main" id="{96B576EF-D919-4207-A10D-8B7946913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3642"/>
              <a:ext cx="285" cy="2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6" name="Line 91">
              <a:extLst>
                <a:ext uri="{FF2B5EF4-FFF2-40B4-BE49-F238E27FC236}">
                  <a16:creationId xmlns:a16="http://schemas.microsoft.com/office/drawing/2014/main" id="{A0FD95F9-2325-456B-AE9B-79C231E0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2" y="3870"/>
              <a:ext cx="798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92">
              <a:extLst>
                <a:ext uri="{FF2B5EF4-FFF2-40B4-BE49-F238E27FC236}">
                  <a16:creationId xmlns:a16="http://schemas.microsoft.com/office/drawing/2014/main" id="{2CDEDA1A-60A5-45D5-BD04-3E7D91C72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" y="3414"/>
              <a:ext cx="684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93">
              <a:extLst>
                <a:ext uri="{FF2B5EF4-FFF2-40B4-BE49-F238E27FC236}">
                  <a16:creationId xmlns:a16="http://schemas.microsoft.com/office/drawing/2014/main" id="{CAB0CA65-9041-4B9F-8D09-D406A4B56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3870"/>
              <a:ext cx="741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94">
              <a:extLst>
                <a:ext uri="{FF2B5EF4-FFF2-40B4-BE49-F238E27FC236}">
                  <a16:creationId xmlns:a16="http://schemas.microsoft.com/office/drawing/2014/main" id="{77700BB0-C109-4576-BA0F-1CE2FFB4A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414"/>
              <a:ext cx="741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95">
              <a:extLst>
                <a:ext uri="{FF2B5EF4-FFF2-40B4-BE49-F238E27FC236}">
                  <a16:creationId xmlns:a16="http://schemas.microsoft.com/office/drawing/2014/main" id="{41DC17A8-1F95-4DCC-BC8B-AEE2850C7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5" y="3927"/>
              <a:ext cx="342" cy="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96">
              <a:extLst>
                <a:ext uri="{FF2B5EF4-FFF2-40B4-BE49-F238E27FC236}">
                  <a16:creationId xmlns:a16="http://schemas.microsoft.com/office/drawing/2014/main" id="{EB00F566-7159-4E19-ABFF-D7CE43F77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" y="3927"/>
              <a:ext cx="342" cy="6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97">
              <a:extLst>
                <a:ext uri="{FF2B5EF4-FFF2-40B4-BE49-F238E27FC236}">
                  <a16:creationId xmlns:a16="http://schemas.microsoft.com/office/drawing/2014/main" id="{7FBC6C7B-0A0B-4906-834A-68D57EBFF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2901"/>
              <a:ext cx="0" cy="7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Text Box 98">
              <a:extLst>
                <a:ext uri="{FF2B5EF4-FFF2-40B4-BE49-F238E27FC236}">
                  <a16:creationId xmlns:a16="http://schemas.microsoft.com/office/drawing/2014/main" id="{2B77940D-0DCA-4460-BD43-8CEC3A678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1" y="2901"/>
              <a:ext cx="570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/>
                <a:t>La ISP</a:t>
              </a:r>
            </a:p>
          </p:txBody>
        </p:sp>
        <p:sp>
          <p:nvSpPr>
            <p:cNvPr id="20534" name="Text Box 99">
              <a:extLst>
                <a:ext uri="{FF2B5EF4-FFF2-40B4-BE49-F238E27FC236}">
                  <a16:creationId xmlns:a16="http://schemas.microsoft.com/office/drawing/2014/main" id="{7ABA7F0B-6CEC-4768-823C-2BEB11843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4041"/>
              <a:ext cx="513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Ruter</a:t>
              </a:r>
              <a:endParaRPr lang="en-US" altLang="en-US"/>
            </a:p>
          </p:txBody>
        </p:sp>
        <p:sp>
          <p:nvSpPr>
            <p:cNvPr id="20535" name="Text Box 100">
              <a:extLst>
                <a:ext uri="{FF2B5EF4-FFF2-40B4-BE49-F238E27FC236}">
                  <a16:creationId xmlns:a16="http://schemas.microsoft.com/office/drawing/2014/main" id="{17D8C229-BC9A-4992-BA22-3ACA85F0E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072"/>
              <a:ext cx="513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Ruter</a:t>
              </a:r>
            </a:p>
            <a:p>
              <a:pPr eaLnBrk="1" hangingPunct="1"/>
              <a:r>
                <a:rPr lang="en-US" altLang="en-US" sz="1200"/>
                <a:t>princ.</a:t>
              </a:r>
            </a:p>
          </p:txBody>
        </p:sp>
        <p:sp>
          <p:nvSpPr>
            <p:cNvPr id="20536" name="Text Box 101">
              <a:extLst>
                <a:ext uri="{FF2B5EF4-FFF2-40B4-BE49-F238E27FC236}">
                  <a16:creationId xmlns:a16="http://schemas.microsoft.com/office/drawing/2014/main" id="{631949EC-9ADA-4615-99B5-9E15C63F0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5466"/>
              <a:ext cx="6498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Times New Roman" panose="02020603050405020304" pitchFamily="18" charset="0"/>
                </a:rPr>
                <a:t>Fig. 4.21 Reţea IP cu subreţele</a:t>
              </a:r>
              <a:r>
                <a:rPr lang="en-US" altLang="en-US" sz="1200">
                  <a:latin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</p:grpSp>
      <p:grpSp>
        <p:nvGrpSpPr>
          <p:cNvPr id="20488" name="Group 102">
            <a:extLst>
              <a:ext uri="{FF2B5EF4-FFF2-40B4-BE49-F238E27FC236}">
                <a16:creationId xmlns:a16="http://schemas.microsoft.com/office/drawing/2014/main" id="{C1FDFF41-5CC3-4ED2-8720-A6264A2024C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84538"/>
            <a:ext cx="6372225" cy="1657350"/>
            <a:chOff x="1760" y="5580"/>
            <a:chExt cx="8208" cy="2052"/>
          </a:xfrm>
        </p:grpSpPr>
        <p:grpSp>
          <p:nvGrpSpPr>
            <p:cNvPr id="20489" name="Group 103">
              <a:extLst>
                <a:ext uri="{FF2B5EF4-FFF2-40B4-BE49-F238E27FC236}">
                  <a16:creationId xmlns:a16="http://schemas.microsoft.com/office/drawing/2014/main" id="{BA35BF4E-9ECA-4528-86D3-816631609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" y="5580"/>
              <a:ext cx="5928" cy="741"/>
              <a:chOff x="2501" y="5580"/>
              <a:chExt cx="5928" cy="741"/>
            </a:xfrm>
          </p:grpSpPr>
          <p:sp>
            <p:nvSpPr>
              <p:cNvPr id="20506" name="Text Box 104">
                <a:extLst>
                  <a:ext uri="{FF2B5EF4-FFF2-40B4-BE49-F238E27FC236}">
                    <a16:creationId xmlns:a16="http://schemas.microsoft.com/office/drawing/2014/main" id="{39CEA78A-CD38-482C-BFD3-5C3B57E55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5580"/>
                <a:ext cx="1254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1                    8                  </a:t>
                </a:r>
                <a:endParaRPr lang="en-US" altLang="en-US"/>
              </a:p>
            </p:txBody>
          </p:sp>
          <p:sp>
            <p:nvSpPr>
              <p:cNvPr id="20507" name="Line 105">
                <a:extLst>
                  <a:ext uri="{FF2B5EF4-FFF2-40B4-BE49-F238E27FC236}">
                    <a16:creationId xmlns:a16="http://schemas.microsoft.com/office/drawing/2014/main" id="{2B795172-6CB6-4DFE-8329-3FF852D01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1" y="5808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106">
                <a:extLst>
                  <a:ext uri="{FF2B5EF4-FFF2-40B4-BE49-F238E27FC236}">
                    <a16:creationId xmlns:a16="http://schemas.microsoft.com/office/drawing/2014/main" id="{061634D9-C2EC-4EFE-A3CE-9909DC38B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9" y="5751"/>
                <a:ext cx="0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Text Box 107">
                <a:extLst>
                  <a:ext uri="{FF2B5EF4-FFF2-40B4-BE49-F238E27FC236}">
                    <a16:creationId xmlns:a16="http://schemas.microsoft.com/office/drawing/2014/main" id="{56CC26C5-0023-45EB-A1F9-2992E1925F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" y="5580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22</a:t>
                </a:r>
                <a:endParaRPr lang="en-US" altLang="en-US"/>
              </a:p>
            </p:txBody>
          </p:sp>
          <p:sp>
            <p:nvSpPr>
              <p:cNvPr id="20510" name="Text Box 108">
                <a:extLst>
                  <a:ext uri="{FF2B5EF4-FFF2-40B4-BE49-F238E27FC236}">
                    <a16:creationId xmlns:a16="http://schemas.microsoft.com/office/drawing/2014/main" id="{1105A13E-3664-4204-BC5D-B0CFBC502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32" y="5580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32</a:t>
                </a:r>
                <a:endParaRPr lang="en-US" altLang="en-US"/>
              </a:p>
            </p:txBody>
          </p:sp>
          <p:sp>
            <p:nvSpPr>
              <p:cNvPr id="20511" name="Text Box 109">
                <a:extLst>
                  <a:ext uri="{FF2B5EF4-FFF2-40B4-BE49-F238E27FC236}">
                    <a16:creationId xmlns:a16="http://schemas.microsoft.com/office/drawing/2014/main" id="{FD568AB8-9EAE-471A-AA79-B0F19EBD80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5580"/>
                <a:ext cx="1311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9                   16                  </a:t>
                </a:r>
                <a:endParaRPr lang="en-US" altLang="en-US"/>
              </a:p>
            </p:txBody>
          </p:sp>
          <p:sp>
            <p:nvSpPr>
              <p:cNvPr id="20512" name="Line 110">
                <a:extLst>
                  <a:ext uri="{FF2B5EF4-FFF2-40B4-BE49-F238E27FC236}">
                    <a16:creationId xmlns:a16="http://schemas.microsoft.com/office/drawing/2014/main" id="{DEE3C830-A189-4FC5-BB5E-8385D9361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03" y="5808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Text Box 111">
                <a:extLst>
                  <a:ext uri="{FF2B5EF4-FFF2-40B4-BE49-F238E27FC236}">
                    <a16:creationId xmlns:a16="http://schemas.microsoft.com/office/drawing/2014/main" id="{461D834D-19A4-453D-96DF-F2D9668C2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6036"/>
                <a:ext cx="285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/>
                  <a:t>1 </a:t>
                </a:r>
                <a:r>
                  <a:rPr lang="ro-RO" altLang="en-US" sz="1000"/>
                  <a:t>0</a:t>
                </a:r>
                <a:r>
                  <a:rPr lang="en-US" altLang="en-US" sz="1000"/>
                  <a:t> </a:t>
                </a:r>
                <a:endParaRPr lang="en-US" altLang="en-US"/>
              </a:p>
            </p:txBody>
          </p:sp>
          <p:sp>
            <p:nvSpPr>
              <p:cNvPr id="20514" name="Text Box 112">
                <a:extLst>
                  <a:ext uri="{FF2B5EF4-FFF2-40B4-BE49-F238E27FC236}">
                    <a16:creationId xmlns:a16="http://schemas.microsoft.com/office/drawing/2014/main" id="{B4F502E4-5395-40B9-8E56-3D8C4BDC5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6" y="6036"/>
                <a:ext cx="2223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Reţea </a:t>
                </a:r>
                <a:endParaRPr lang="en-US" altLang="en-US" sz="1200"/>
              </a:p>
            </p:txBody>
          </p:sp>
          <p:sp>
            <p:nvSpPr>
              <p:cNvPr id="20515" name="Text Box 113">
                <a:extLst>
                  <a:ext uri="{FF2B5EF4-FFF2-40B4-BE49-F238E27FC236}">
                    <a16:creationId xmlns:a16="http://schemas.microsoft.com/office/drawing/2014/main" id="{B174AE7B-B4AD-446C-9755-C98F3FB80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" y="6036"/>
                <a:ext cx="1539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Gazdă</a:t>
                </a:r>
                <a:endParaRPr lang="en-US" altLang="en-US" sz="1200"/>
              </a:p>
            </p:txBody>
          </p:sp>
          <p:sp>
            <p:nvSpPr>
              <p:cNvPr id="20516" name="Text Box 114">
                <a:extLst>
                  <a:ext uri="{FF2B5EF4-FFF2-40B4-BE49-F238E27FC236}">
                    <a16:creationId xmlns:a16="http://schemas.microsoft.com/office/drawing/2014/main" id="{FE49EBEA-AC0B-470D-8112-8664AA343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6036"/>
                <a:ext cx="855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Subreţea</a:t>
                </a:r>
                <a:endParaRPr lang="en-US" altLang="en-US" sz="1200"/>
              </a:p>
            </p:txBody>
          </p:sp>
          <p:sp>
            <p:nvSpPr>
              <p:cNvPr id="20517" name="Line 115">
                <a:extLst>
                  <a:ext uri="{FF2B5EF4-FFF2-40B4-BE49-F238E27FC236}">
                    <a16:creationId xmlns:a16="http://schemas.microsoft.com/office/drawing/2014/main" id="{0DCD2679-F3CB-4DCE-9FF1-2B211F143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4" y="5865"/>
                <a:ext cx="0" cy="1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Line 116">
                <a:extLst>
                  <a:ext uri="{FF2B5EF4-FFF2-40B4-BE49-F238E27FC236}">
                    <a16:creationId xmlns:a16="http://schemas.microsoft.com/office/drawing/2014/main" id="{CE044279-87E8-43CA-A1E3-D24DC25C2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8" y="5808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Text Box 117">
                <a:extLst>
                  <a:ext uri="{FF2B5EF4-FFF2-40B4-BE49-F238E27FC236}">
                    <a16:creationId xmlns:a16="http://schemas.microsoft.com/office/drawing/2014/main" id="{B8A5EA53-E0EE-4C87-BEC9-B71CA0B5A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" y="5580"/>
                <a:ext cx="570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Biţi</a:t>
                </a:r>
                <a:endParaRPr lang="en-US" altLang="en-US"/>
              </a:p>
            </p:txBody>
          </p:sp>
          <p:sp>
            <p:nvSpPr>
              <p:cNvPr id="20520" name="Text Box 118">
                <a:extLst>
                  <a:ext uri="{FF2B5EF4-FFF2-40B4-BE49-F238E27FC236}">
                    <a16:creationId xmlns:a16="http://schemas.microsoft.com/office/drawing/2014/main" id="{43A6F7BB-450D-4F03-9381-54BE3A087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7" y="6036"/>
                <a:ext cx="912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Adresă IP</a:t>
                </a:r>
                <a:endParaRPr lang="en-US" altLang="en-US"/>
              </a:p>
            </p:txBody>
          </p:sp>
        </p:grpSp>
        <p:grpSp>
          <p:nvGrpSpPr>
            <p:cNvPr id="20490" name="Group 119">
              <a:extLst>
                <a:ext uri="{FF2B5EF4-FFF2-40B4-BE49-F238E27FC236}">
                  <a16:creationId xmlns:a16="http://schemas.microsoft.com/office/drawing/2014/main" id="{4063DE5B-8F85-43F1-A240-A00B422D0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0" y="6549"/>
              <a:ext cx="8208" cy="1083"/>
              <a:chOff x="1760" y="6549"/>
              <a:chExt cx="8208" cy="1083"/>
            </a:xfrm>
          </p:grpSpPr>
          <p:sp>
            <p:nvSpPr>
              <p:cNvPr id="20491" name="Line 120">
                <a:extLst>
                  <a:ext uri="{FF2B5EF4-FFF2-40B4-BE49-F238E27FC236}">
                    <a16:creationId xmlns:a16="http://schemas.microsoft.com/office/drawing/2014/main" id="{99B07E75-6311-4C0C-A28A-EDCD0E2C7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1" y="689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492" name="Group 121">
                <a:extLst>
                  <a:ext uri="{FF2B5EF4-FFF2-40B4-BE49-F238E27FC236}">
                    <a16:creationId xmlns:a16="http://schemas.microsoft.com/office/drawing/2014/main" id="{B77E05D9-CA28-4287-96B5-5E7C0EE2C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6549"/>
                <a:ext cx="4902" cy="285"/>
                <a:chOff x="2216" y="5523"/>
                <a:chExt cx="4902" cy="285"/>
              </a:xfrm>
            </p:grpSpPr>
            <p:sp>
              <p:nvSpPr>
                <p:cNvPr id="20503" name="Text Box 122">
                  <a:extLst>
                    <a:ext uri="{FF2B5EF4-FFF2-40B4-BE49-F238E27FC236}">
                      <a16:creationId xmlns:a16="http://schemas.microsoft.com/office/drawing/2014/main" id="{8D103864-AB9A-4042-9BD3-576A3DDE5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6" y="5523"/>
                  <a:ext cx="285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100"/>
                    <a:t>1 </a:t>
                  </a:r>
                  <a:r>
                    <a:rPr lang="ro-RO" altLang="en-US" sz="1100"/>
                    <a:t>1</a:t>
                  </a:r>
                  <a:r>
                    <a:rPr lang="en-US" altLang="en-US" sz="1000"/>
                    <a:t> </a:t>
                  </a:r>
                  <a:endParaRPr lang="en-US" altLang="en-US"/>
                </a:p>
              </p:txBody>
            </p:sp>
            <p:sp>
              <p:nvSpPr>
                <p:cNvPr id="20504" name="Text Box 123">
                  <a:extLst>
                    <a:ext uri="{FF2B5EF4-FFF2-40B4-BE49-F238E27FC236}">
                      <a16:creationId xmlns:a16="http://schemas.microsoft.com/office/drawing/2014/main" id="{520B7248-48FB-4648-9931-0212F543B8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1" y="5523"/>
                  <a:ext cx="3078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100"/>
                    <a:t> 1 1 1 1 1 1 1 1 1 1 1 1 1 1  1 1 1 1 1 1</a:t>
                  </a:r>
                </a:p>
              </p:txBody>
            </p:sp>
            <p:sp>
              <p:nvSpPr>
                <p:cNvPr id="20505" name="Text Box 124">
                  <a:extLst>
                    <a:ext uri="{FF2B5EF4-FFF2-40B4-BE49-F238E27FC236}">
                      <a16:creationId xmlns:a16="http://schemas.microsoft.com/office/drawing/2014/main" id="{F90A1097-46ED-4E5C-BF54-28BB1D32E9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79" y="5523"/>
                  <a:ext cx="1539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100"/>
                    <a:t> 0 0 0 0 0 0 0 0 0 0</a:t>
                  </a:r>
                  <a:r>
                    <a:rPr lang="en-US" altLang="en-US" sz="1000"/>
                    <a:t> </a:t>
                  </a:r>
                  <a:endParaRPr lang="en-US" altLang="en-US"/>
                </a:p>
              </p:txBody>
            </p:sp>
          </p:grpSp>
          <p:sp>
            <p:nvSpPr>
              <p:cNvPr id="20493" name="Text Box 125">
                <a:extLst>
                  <a:ext uri="{FF2B5EF4-FFF2-40B4-BE49-F238E27FC236}">
                    <a16:creationId xmlns:a16="http://schemas.microsoft.com/office/drawing/2014/main" id="{17BEE99E-A0FD-4AF0-870D-A9F281A95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6891"/>
                <a:ext cx="798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255</a:t>
                </a:r>
                <a:endParaRPr lang="en-US" altLang="en-US"/>
              </a:p>
            </p:txBody>
          </p:sp>
          <p:sp>
            <p:nvSpPr>
              <p:cNvPr id="20494" name="Line 126">
                <a:extLst>
                  <a:ext uri="{FF2B5EF4-FFF2-40B4-BE49-F238E27FC236}">
                    <a16:creationId xmlns:a16="http://schemas.microsoft.com/office/drawing/2014/main" id="{BE50B238-2B02-490B-B58E-21B052950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4" y="689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Line 127">
                <a:extLst>
                  <a:ext uri="{FF2B5EF4-FFF2-40B4-BE49-F238E27FC236}">
                    <a16:creationId xmlns:a16="http://schemas.microsoft.com/office/drawing/2014/main" id="{15FF07E1-3D38-4C00-B1BE-0E4E1C93E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49" y="689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Line 128">
                <a:extLst>
                  <a:ext uri="{FF2B5EF4-FFF2-40B4-BE49-F238E27FC236}">
                    <a16:creationId xmlns:a16="http://schemas.microsoft.com/office/drawing/2014/main" id="{D6CCB7BD-9DBD-491B-A645-9BEFA139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9" y="689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129">
                <a:extLst>
                  <a:ext uri="{FF2B5EF4-FFF2-40B4-BE49-F238E27FC236}">
                    <a16:creationId xmlns:a16="http://schemas.microsoft.com/office/drawing/2014/main" id="{74E140C2-9076-45DC-BAFE-8B236EDC0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46" y="689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Text Box 130">
                <a:extLst>
                  <a:ext uri="{FF2B5EF4-FFF2-40B4-BE49-F238E27FC236}">
                    <a16:creationId xmlns:a16="http://schemas.microsoft.com/office/drawing/2014/main" id="{53E16A55-B5CC-4070-8610-553FC78D6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7" y="6891"/>
                <a:ext cx="798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0</a:t>
                </a:r>
                <a:endParaRPr lang="en-US" altLang="en-US"/>
              </a:p>
            </p:txBody>
          </p:sp>
          <p:sp>
            <p:nvSpPr>
              <p:cNvPr id="20499" name="Text Box 131">
                <a:extLst>
                  <a:ext uri="{FF2B5EF4-FFF2-40B4-BE49-F238E27FC236}">
                    <a16:creationId xmlns:a16="http://schemas.microsoft.com/office/drawing/2014/main" id="{AED54133-30D2-42C7-9BD9-AE74CAD40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0" y="6891"/>
                <a:ext cx="798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252</a:t>
                </a:r>
                <a:endParaRPr lang="en-US" altLang="en-US"/>
              </a:p>
            </p:txBody>
          </p:sp>
          <p:sp>
            <p:nvSpPr>
              <p:cNvPr id="20500" name="Text Box 132">
                <a:extLst>
                  <a:ext uri="{FF2B5EF4-FFF2-40B4-BE49-F238E27FC236}">
                    <a16:creationId xmlns:a16="http://schemas.microsoft.com/office/drawing/2014/main" id="{0B3CAA9E-2804-4C64-9FF7-E25BE3B4B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6891"/>
                <a:ext cx="798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255</a:t>
                </a:r>
                <a:endParaRPr lang="en-US" altLang="en-US"/>
              </a:p>
            </p:txBody>
          </p:sp>
          <p:sp>
            <p:nvSpPr>
              <p:cNvPr id="20501" name="Text Box 133">
                <a:extLst>
                  <a:ext uri="{FF2B5EF4-FFF2-40B4-BE49-F238E27FC236}">
                    <a16:creationId xmlns:a16="http://schemas.microsoft.com/office/drawing/2014/main" id="{E348CFA6-B987-47D8-808F-3708B87E68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7" y="6606"/>
                <a:ext cx="1710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Mască de subreţea</a:t>
                </a:r>
                <a:endParaRPr lang="en-US" altLang="en-US"/>
              </a:p>
            </p:txBody>
          </p:sp>
          <p:sp>
            <p:nvSpPr>
              <p:cNvPr id="20502" name="Text Box 134">
                <a:extLst>
                  <a:ext uri="{FF2B5EF4-FFF2-40B4-BE49-F238E27FC236}">
                    <a16:creationId xmlns:a16="http://schemas.microsoft.com/office/drawing/2014/main" id="{1ADD457F-C22A-4AB3-89EC-2399FBDFD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" y="7233"/>
                <a:ext cx="8208" cy="3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latin typeface="Times New Roman" panose="02020603050405020304" pitchFamily="18" charset="0"/>
                  </a:rPr>
                  <a:t>Fig. 4.22  Format de adresă şi mască de subreţea pentru o reţea IP cu 64 de subreţele</a:t>
                </a:r>
                <a:endParaRPr lang="en-US" altLang="en-US" b="1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F18894-1E50-4278-AB8F-3CF93605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4EE6932A-7CFE-4EBF-8559-71483064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135937" cy="552767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600" b="1"/>
              <a:t>Nivelul reţea</a:t>
            </a:r>
            <a:r>
              <a:rPr lang="ro-RO" altLang="en-US" sz="1600"/>
              <a:t> are ca sarcină principală transferul datelor de la sursă la destinaţie</a:t>
            </a:r>
            <a:r>
              <a:rPr lang="en-US" altLang="en-US" sz="1600"/>
              <a:t> </a:t>
            </a:r>
            <a:endParaRPr lang="ro-RO" altLang="en-US" sz="1600"/>
          </a:p>
          <a:p>
            <a:pPr eaLnBrk="1" hangingPunct="1"/>
            <a:r>
              <a:rPr lang="ro-RO" altLang="en-US" sz="1600" b="1"/>
              <a:t>Rutarea </a:t>
            </a:r>
            <a:r>
              <a:rPr lang="ro-RO" altLang="en-US" sz="1600"/>
              <a:t>este operaţia de transportare a informaţiilor într-o reţea, sau între mai multe reţele, de la o sursă la o destinaţie</a:t>
            </a:r>
            <a:r>
              <a:rPr lang="en-US" altLang="en-US" sz="1600"/>
              <a:t> </a:t>
            </a:r>
            <a:endParaRPr lang="ro-RO" altLang="en-US" sz="1600"/>
          </a:p>
          <a:p>
            <a:pPr eaLnBrk="1" hangingPunct="1"/>
            <a:endParaRPr lang="ro-RO" altLang="en-US" sz="900"/>
          </a:p>
          <a:p>
            <a:pPr eaLnBrk="1" hangingPunct="1"/>
            <a:r>
              <a:rPr lang="fr-FR" altLang="en-US" sz="1600"/>
              <a:t>Rutarea implică două activităţi de bază:</a:t>
            </a:r>
            <a:endParaRPr lang="fr-FR" altLang="en-US" sz="1600" b="1"/>
          </a:p>
          <a:p>
            <a:pPr eaLnBrk="1" hangingPunct="1">
              <a:buFontTx/>
              <a:buChar char="•"/>
            </a:pPr>
            <a:r>
              <a:rPr lang="ro-RO" altLang="en-US" sz="1600" b="1"/>
              <a:t>    </a:t>
            </a:r>
            <a:r>
              <a:rPr lang="fr-FR" altLang="en-US" sz="1600" b="1"/>
              <a:t>determinrea căilor optime de rutare</a:t>
            </a:r>
            <a:endParaRPr lang="pt-BR" altLang="en-US" sz="1600" b="1"/>
          </a:p>
          <a:p>
            <a:pPr eaLnBrk="1" hangingPunct="1">
              <a:buFontTx/>
              <a:buChar char="•"/>
            </a:pPr>
            <a:r>
              <a:rPr lang="ro-RO" altLang="en-US" sz="1600" b="1"/>
              <a:t>    </a:t>
            </a:r>
            <a:r>
              <a:rPr lang="pt-BR" altLang="en-US" sz="1600" b="1"/>
              <a:t>transportarea fluxurilor de informaţii</a:t>
            </a:r>
            <a:r>
              <a:rPr lang="pt-BR" altLang="en-US" sz="1600"/>
              <a:t> (sau pachetelor) </a:t>
            </a:r>
            <a:r>
              <a:rPr lang="pt-BR" altLang="en-US" sz="1600" b="1"/>
              <a:t>prin reţea</a:t>
            </a:r>
            <a:r>
              <a:rPr lang="pt-BR" altLang="en-US" sz="1600"/>
              <a:t>.</a:t>
            </a:r>
            <a:endParaRPr lang="ro-RO" altLang="en-US" sz="1600"/>
          </a:p>
          <a:p>
            <a:pPr eaLnBrk="1" hangingPunct="1">
              <a:buFontTx/>
              <a:buChar char="•"/>
            </a:pPr>
            <a:endParaRPr lang="ro-RO" altLang="en-US" sz="900"/>
          </a:p>
          <a:p>
            <a:pPr eaLnBrk="1" hangingPunct="1"/>
            <a:r>
              <a:rPr lang="ro-RO" altLang="en-US" sz="1600"/>
              <a:t>C</a:t>
            </a:r>
            <a:r>
              <a:rPr lang="it-IT" altLang="en-US" sz="1600"/>
              <a:t>ategorii de protocoale:</a:t>
            </a:r>
            <a:endParaRPr lang="it-IT" altLang="en-US" sz="1600" b="1"/>
          </a:p>
          <a:p>
            <a:pPr eaLnBrk="1" hangingPunct="1"/>
            <a:r>
              <a:rPr lang="ro-RO" altLang="en-US" sz="1600" b="1"/>
              <a:t>1. </a:t>
            </a:r>
            <a:r>
              <a:rPr lang="it-IT" altLang="en-US" sz="1600" b="1"/>
              <a:t>protocoale de rutare</a:t>
            </a:r>
            <a:r>
              <a:rPr lang="it-IT" altLang="en-US" sz="1600"/>
              <a:t> </a:t>
            </a:r>
            <a:r>
              <a:rPr lang="ro-RO" altLang="en-US" sz="1600"/>
              <a:t>- </a:t>
            </a:r>
            <a:r>
              <a:rPr lang="it-IT" altLang="en-US" sz="1600"/>
              <a:t>descoperă topologia reţelei şi stabileşte rute între </a:t>
            </a:r>
            <a:r>
              <a:rPr lang="ro-RO" altLang="en-US" sz="1600"/>
              <a:t> </a:t>
            </a:r>
            <a:r>
              <a:rPr lang="it-IT" altLang="en-US" sz="1600"/>
              <a:t>oricare perechi sursă destinaţie;</a:t>
            </a:r>
            <a:endParaRPr lang="it-IT" altLang="en-US" sz="1600" b="1"/>
          </a:p>
          <a:p>
            <a:pPr eaLnBrk="1" hangingPunct="1"/>
            <a:r>
              <a:rPr lang="ro-RO" altLang="en-US" sz="1600" b="1"/>
              <a:t>2. </a:t>
            </a:r>
            <a:r>
              <a:rPr lang="it-IT" altLang="en-US" sz="1600" b="1"/>
              <a:t>protocoale rutabile</a:t>
            </a:r>
            <a:r>
              <a:rPr lang="it-IT" altLang="en-US" sz="1600"/>
              <a:t> </a:t>
            </a:r>
            <a:r>
              <a:rPr lang="ro-RO" altLang="en-US" sz="1600"/>
              <a:t>- </a:t>
            </a:r>
            <a:r>
              <a:rPr lang="it-IT" altLang="en-US" sz="1600"/>
              <a:t>capabile să dirijeze pachetele de date dintr-un nod în altul pe baza rutelor stabilite de protocoalele de rutare;</a:t>
            </a:r>
            <a:endParaRPr lang="it-IT" altLang="en-US" sz="1600" b="1"/>
          </a:p>
          <a:p>
            <a:pPr eaLnBrk="1" hangingPunct="1"/>
            <a:r>
              <a:rPr lang="ro-RO" altLang="en-US" sz="1600" b="1"/>
              <a:t>3. </a:t>
            </a:r>
            <a:r>
              <a:rPr lang="it-IT" altLang="en-US" sz="1600" b="1"/>
              <a:t>protocoale de control</a:t>
            </a:r>
            <a:r>
              <a:rPr lang="ro-RO" altLang="en-US" sz="1600" b="1"/>
              <a:t> - </a:t>
            </a:r>
            <a:r>
              <a:rPr lang="it-IT" altLang="en-US" sz="1600"/>
              <a:t> care menţin controlul transferului </a:t>
            </a:r>
            <a:endParaRPr lang="ro-RO" altLang="en-US" sz="1600"/>
          </a:p>
          <a:p>
            <a:pPr eaLnBrk="1" hangingPunct="1"/>
            <a:endParaRPr lang="ro-RO" altLang="en-US" sz="900"/>
          </a:p>
          <a:p>
            <a:pPr eaLnBrk="1" hangingPunct="1"/>
            <a:r>
              <a:rPr lang="pt-BR" altLang="en-US" sz="1600"/>
              <a:t>Protocoalele de rutare folosesc diferite </a:t>
            </a:r>
            <a:r>
              <a:rPr lang="pt-BR" altLang="en-US" sz="1600" b="1"/>
              <a:t>metrici</a:t>
            </a:r>
            <a:r>
              <a:rPr lang="pt-BR" altLang="en-US" sz="1600" i="1"/>
              <a:t> </a:t>
            </a:r>
            <a:r>
              <a:rPr lang="pt-BR" altLang="en-US" sz="1600"/>
              <a:t>pentru a evalua ce drum este optim </a:t>
            </a:r>
            <a:endParaRPr lang="ro-RO" altLang="en-US" sz="1600"/>
          </a:p>
          <a:p>
            <a:pPr eaLnBrk="1" hangingPunct="1"/>
            <a:r>
              <a:rPr lang="pt-BR" altLang="en-US" sz="1600" b="1"/>
              <a:t>O metrică este o măsură standard, ca de exemplu lăţimea de bandă a canalului de comunicaţie, distanţa dintre sursă şi destinaţie etc.</a:t>
            </a:r>
            <a:r>
              <a:rPr lang="pt-BR" altLang="en-US" sz="1600"/>
              <a:t> </a:t>
            </a:r>
            <a:endParaRPr lang="ro-RO" altLang="en-US" sz="1600"/>
          </a:p>
          <a:p>
            <a:pPr eaLnBrk="1" hangingPunct="1"/>
            <a:endParaRPr lang="ro-RO" altLang="en-US" sz="900"/>
          </a:p>
          <a:p>
            <a:pPr eaLnBrk="1" hangingPunct="1"/>
            <a:r>
              <a:rPr lang="ro-RO" altLang="en-US" sz="1600" b="1"/>
              <a:t>Ruterele trebuie:</a:t>
            </a:r>
          </a:p>
          <a:p>
            <a:pPr eaLnBrk="1" hangingPunct="1"/>
            <a:r>
              <a:rPr lang="ro-RO" altLang="en-US" sz="1600" b="1"/>
              <a:t>     - să cunoască topologia reţelei</a:t>
            </a:r>
            <a:r>
              <a:rPr lang="ro-RO" altLang="en-US" sz="1600"/>
              <a:t>, </a:t>
            </a:r>
          </a:p>
          <a:p>
            <a:pPr eaLnBrk="1" hangingPunct="1"/>
            <a:r>
              <a:rPr lang="ro-RO" altLang="en-US" sz="1600"/>
              <a:t>    - </a:t>
            </a:r>
            <a:r>
              <a:rPr lang="ro-RO" altLang="en-US" sz="1600" b="1"/>
              <a:t>să aibă mereu</a:t>
            </a:r>
            <a:r>
              <a:rPr lang="ro-RO" altLang="en-US" sz="1600"/>
              <a:t> </a:t>
            </a:r>
            <a:r>
              <a:rPr lang="ro-RO" altLang="en-US" sz="1600" b="1"/>
              <a:t>informaţii despre starea rutelor</a:t>
            </a:r>
            <a:r>
              <a:rPr lang="ro-RO" altLang="en-US" sz="1600"/>
              <a:t>, </a:t>
            </a:r>
          </a:p>
          <a:p>
            <a:pPr eaLnBrk="1" hangingPunct="1"/>
            <a:r>
              <a:rPr lang="ro-RO" altLang="en-US" sz="1600"/>
              <a:t>    - </a:t>
            </a:r>
            <a:r>
              <a:rPr lang="ro-RO" altLang="en-US" sz="1600" b="1"/>
              <a:t>să poată folosi diferite</a:t>
            </a:r>
            <a:r>
              <a:rPr lang="ro-RO" altLang="en-US" sz="1600"/>
              <a:t> </a:t>
            </a:r>
            <a:r>
              <a:rPr lang="ro-RO" altLang="en-US" sz="1600" b="1"/>
              <a:t>criterii de performanţă pentru a compara rutele</a:t>
            </a:r>
            <a:r>
              <a:rPr lang="ro-RO" altLang="en-US" sz="1600"/>
              <a:t>, </a:t>
            </a:r>
          </a:p>
          <a:p>
            <a:pPr eaLnBrk="1" hangingPunct="1"/>
            <a:r>
              <a:rPr lang="ro-RO" altLang="en-US" sz="1600"/>
              <a:t>    - </a:t>
            </a:r>
            <a:r>
              <a:rPr lang="ro-RO" altLang="en-US" sz="1600" b="1"/>
              <a:t>să poată</a:t>
            </a:r>
            <a:r>
              <a:rPr lang="ro-RO" altLang="en-US" sz="1600"/>
              <a:t> </a:t>
            </a:r>
            <a:r>
              <a:rPr lang="ro-RO" altLang="en-US" sz="1600" b="1"/>
              <a:t>utiliza algoritmi de rutare</a:t>
            </a:r>
            <a:r>
              <a:rPr lang="ro-RO" altLang="en-US" sz="1600"/>
              <a:t> în timp real.</a:t>
            </a:r>
            <a:endParaRPr lang="en-US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F355666-0836-431B-AA22-52E89274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790A356-0683-4BBC-9305-81355A7B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8388350" cy="59563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Subreţele</a:t>
            </a:r>
          </a:p>
          <a:p>
            <a:pPr eaLnBrk="1" hangingPunct="1"/>
            <a:r>
              <a:rPr lang="ro-RO" altLang="en-US" sz="1600"/>
              <a:t>Se consideră o companie având o adresa de reţea clasă B 130.50.0.0.</a:t>
            </a:r>
          </a:p>
          <a:p>
            <a:pPr eaLnBrk="1" hangingPunct="1"/>
            <a:r>
              <a:rPr lang="ro-RO" altLang="en-US" sz="1600"/>
              <a:t>Ea îşi propune să organizeze până la 64 de subreţele pentru a separa diferite compartimente structurale şi funcţionale. </a:t>
            </a:r>
          </a:p>
          <a:p>
            <a:pPr eaLnBrk="1" hangingPunct="1"/>
            <a:r>
              <a:rPr lang="ro-RO" altLang="en-US" sz="1600"/>
              <a:t>Pentru aceasta împarte  spaţiul de 16 biţi destinat gazdelor de clasă B în 6 biţi pentru subreţea şi 10 biţi pentru gazde. Adresele de subreţea pot fi de tipul de mai jos, fiind atribuite ruterelor de subreţea. 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 b="1"/>
              <a:t>	</a:t>
            </a:r>
            <a:r>
              <a:rPr lang="ro-RO" altLang="en-US" sz="1400" b="1"/>
              <a:t>Subreţea 1	130.50.4.0     =  10000010  00110010    </a:t>
            </a:r>
            <a:r>
              <a:rPr lang="ro-RO" altLang="en-US" sz="1400" b="1">
                <a:solidFill>
                  <a:srgbClr val="FF0066"/>
                </a:solidFill>
              </a:rPr>
              <a:t>000001</a:t>
            </a:r>
            <a:r>
              <a:rPr lang="ro-RO" altLang="en-US" sz="1400" b="1"/>
              <a:t>    | 00  00000000</a:t>
            </a:r>
          </a:p>
          <a:p>
            <a:pPr eaLnBrk="1" hangingPunct="1"/>
            <a:r>
              <a:rPr lang="ro-RO" altLang="en-US" sz="1400" b="1"/>
              <a:t>	Subreţea 2	130.50.8.0     =  10000010  00110010    </a:t>
            </a:r>
            <a:r>
              <a:rPr lang="ro-RO" altLang="en-US" sz="1400" b="1">
                <a:solidFill>
                  <a:srgbClr val="FF0066"/>
                </a:solidFill>
              </a:rPr>
              <a:t>000010   </a:t>
            </a:r>
            <a:r>
              <a:rPr lang="ro-RO" altLang="en-US" sz="1400" b="1"/>
              <a:t> | 00  00000000</a:t>
            </a:r>
          </a:p>
          <a:p>
            <a:pPr eaLnBrk="1" hangingPunct="1"/>
            <a:r>
              <a:rPr lang="ro-RO" altLang="en-US" sz="1400" b="1"/>
              <a:t>	Subreţea 3	130.50.12.0   =  10000010  00110010    </a:t>
            </a:r>
            <a:r>
              <a:rPr lang="ro-RO" altLang="en-US" sz="1400" b="1">
                <a:solidFill>
                  <a:srgbClr val="FF0066"/>
                </a:solidFill>
              </a:rPr>
              <a:t>000011</a:t>
            </a:r>
            <a:r>
              <a:rPr lang="ro-RO" altLang="en-US" sz="1400" b="1"/>
              <a:t>    | 00  00000000</a:t>
            </a:r>
          </a:p>
          <a:p>
            <a:pPr eaLnBrk="1" hangingPunct="1"/>
            <a:r>
              <a:rPr lang="ro-RO" altLang="en-US" sz="1600" b="1"/>
              <a:t>	</a:t>
            </a:r>
            <a:r>
              <a:rPr lang="ro-RO" altLang="en-US" sz="1200" b="1"/>
              <a:t>    			</a:t>
            </a:r>
            <a:r>
              <a:rPr lang="ro-RO" altLang="en-US" sz="1400" b="1"/>
              <a:t>Reţea    </a:t>
            </a:r>
            <a:r>
              <a:rPr lang="ro-RO" altLang="en-US" sz="1400" b="1">
                <a:solidFill>
                  <a:srgbClr val="FF0066"/>
                </a:solidFill>
              </a:rPr>
              <a:t>	      Subreţea</a:t>
            </a:r>
            <a:r>
              <a:rPr lang="ro-RO" altLang="en-US" sz="1400" b="1"/>
              <a:t>        Gazdă</a:t>
            </a:r>
          </a:p>
          <a:p>
            <a:pPr eaLnBrk="1" hangingPunct="1"/>
            <a:r>
              <a:rPr lang="ro-RO" altLang="en-US" sz="1600" b="1"/>
              <a:t>    </a:t>
            </a:r>
            <a:r>
              <a:rPr lang="ro-RO" altLang="en-US" sz="1600"/>
              <a:t>Masca de subreţea va avea primii 22 de biţi de valoarea 1 şi ultimii 10 de valoarea 0, adică formatul este </a:t>
            </a:r>
            <a:r>
              <a:rPr lang="ro-RO" altLang="en-US" sz="1600">
                <a:solidFill>
                  <a:srgbClr val="FF0066"/>
                </a:solidFill>
              </a:rPr>
              <a:t>255.255.252.0</a:t>
            </a:r>
            <a:r>
              <a:rPr lang="ro-RO" altLang="en-US" sz="1600"/>
              <a:t>. </a:t>
            </a:r>
          </a:p>
          <a:p>
            <a:pPr eaLnBrk="1" hangingPunct="1"/>
            <a:r>
              <a:rPr lang="ro-RO" altLang="en-US" sz="1600"/>
              <a:t>     Dacă ruterul principal primeşte un pachet cu adresa </a:t>
            </a:r>
            <a:r>
              <a:rPr lang="ro-RO" altLang="en-US" sz="1600">
                <a:solidFill>
                  <a:srgbClr val="3366FF"/>
                </a:solidFill>
              </a:rPr>
              <a:t>130.50.15.6 </a:t>
            </a:r>
            <a:r>
              <a:rPr lang="ro-RO" altLang="en-US" sz="1600"/>
              <a:t>, el va face ŞI logic cu masca de subreţea pentru a vedea cărui ruter să-l trimită. 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	130.50.15.6.      =  10000010  00110010  000011|11  00000110  </a:t>
            </a:r>
          </a:p>
          <a:p>
            <a:pPr eaLnBrk="1" hangingPunct="1"/>
            <a:r>
              <a:rPr lang="ro-RO" altLang="en-US" sz="1600"/>
              <a:t>	255.255.252.0   =  11111111  11111111  111111|00  00000000</a:t>
            </a:r>
            <a:endParaRPr lang="ro-RO" altLang="en-US" sz="1600" i="1"/>
          </a:p>
          <a:p>
            <a:pPr eaLnBrk="1" hangingPunct="1"/>
            <a:r>
              <a:rPr lang="ro-RO" altLang="en-US" sz="1600" i="1"/>
              <a:t>	   ŞI LOGOC</a:t>
            </a:r>
            <a:r>
              <a:rPr lang="ro-RO" altLang="en-US" sz="1600"/>
              <a:t>      =  10000010  00110010  000011|00  00000000 =</a:t>
            </a:r>
            <a:r>
              <a:rPr lang="ro-RO" altLang="en-US" sz="1600">
                <a:solidFill>
                  <a:srgbClr val="3366FF"/>
                </a:solidFill>
              </a:rPr>
              <a:t>130.50.12.0 </a:t>
            </a:r>
            <a:r>
              <a:rPr lang="ro-RO" altLang="en-US" sz="1600"/>
              <a:t> = </a:t>
            </a:r>
            <a:r>
              <a:rPr lang="ro-RO" altLang="en-US" sz="1600" i="1">
                <a:solidFill>
                  <a:srgbClr val="3366FF"/>
                </a:solidFill>
              </a:rPr>
              <a:t>Subreţeaua 3</a:t>
            </a:r>
            <a:endParaRPr lang="ro-RO" altLang="en-US" sz="1600">
              <a:solidFill>
                <a:srgbClr val="3366FF"/>
              </a:solidFill>
            </a:endParaRPr>
          </a:p>
          <a:p>
            <a:pPr eaLnBrk="1" hangingPunct="1"/>
            <a:r>
              <a:rPr lang="ro-RO" altLang="en-US" sz="1600"/>
              <a:t>	</a:t>
            </a:r>
          </a:p>
          <a:p>
            <a:pPr eaLnBrk="1" hangingPunct="1"/>
            <a:r>
              <a:rPr lang="ro-RO" altLang="en-US" sz="1600"/>
              <a:t>	Rezultă adresa subreţelei 3. Din tabela de dirijare ruterul principal vede la ce port este conectat ruterul 3 şi trimite pachetul acolo.</a:t>
            </a:r>
            <a:r>
              <a:rPr lang="ro-RO" altLang="en-US"/>
              <a:t> 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CE9772D-A06F-46C6-A83B-2E7914559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21EDC1C1-3842-4976-9116-B513CEA2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67D0C164-887A-4AE8-A5B4-C878F1353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5A616B6-E40E-486B-A477-1739A7D5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40ED81E8-92E6-4CB2-A8B9-8452A89E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30B70DD9-77A9-4D3D-BC1B-93F7DE34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785F934D-1506-4653-BEB5-7DF7067B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0ABC1943-4281-44CE-B0D6-747738DD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73350"/>
            <a:ext cx="5880100" cy="37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TextBox 1">
            <a:extLst>
              <a:ext uri="{FF2B5EF4-FFF2-40B4-BE49-F238E27FC236}">
                <a16:creationId xmlns:a16="http://schemas.microsoft.com/office/drawing/2014/main" id="{8F9B1B66-4D58-41C0-84E6-6EC3FB6F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92163"/>
            <a:ext cx="698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Masc</a:t>
            </a:r>
            <a:r>
              <a:rPr lang="ro-RO" altLang="en-US" b="1"/>
              <a:t>ă implicită şi mască  de reţea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Pentru adresa 141.14.72.24, masca implicită este 255.255.0.0. Rezultă ca adresa de reţea este 141.14.0.0. </a:t>
            </a:r>
          </a:p>
          <a:p>
            <a:pPr eaLnBrk="1" hangingPunct="1"/>
            <a:r>
              <a:rPr lang="ro-RO" altLang="en-US" sz="1600"/>
              <a:t>Pentru adresa 141.14.72.24 cu masca 255.255.192.0, rezultă că este o subnetare, si adresa de subreţea este 141.14.64.0</a:t>
            </a:r>
            <a:endParaRPr lang="en-US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269E87-9788-481B-A6E8-F452CC64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B350EEB-24BB-4F0E-A0F4-F3985612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8208962" cy="540861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Soluţii pentru depăşirea limitelor sistemului de adresare IPv4</a:t>
            </a:r>
            <a:r>
              <a:rPr lang="ro-RO" altLang="en-US"/>
              <a:t>  </a:t>
            </a:r>
          </a:p>
          <a:p>
            <a:pPr eaLnBrk="1" hangingPunct="1"/>
            <a:endParaRPr lang="ro-RO" altLang="en-US" sz="1000"/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Formatul clasic de adresare IP a dus la epuizarea spaţiului de adrese.</a:t>
            </a:r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Soluţii propuse la începutul anilor </a:t>
            </a:r>
            <a:r>
              <a:rPr lang="ro-RO" altLang="en-US" sz="1600">
                <a:hlinkClick r:id="rId2" tooltip="Anii 1990"/>
              </a:rPr>
              <a:t>'90</a:t>
            </a:r>
            <a:r>
              <a:rPr lang="ro-RO" altLang="en-US" sz="1600"/>
              <a:t>:</a:t>
            </a:r>
            <a:endParaRPr lang="en-US" altLang="en-US" sz="1600"/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   1. adrese private (NAT)</a:t>
            </a:r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   2. CIDR </a:t>
            </a:r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   3. VLSM </a:t>
            </a:r>
            <a:endParaRPr lang="en-US" altLang="en-US" sz="1600"/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   4. IPv6</a:t>
            </a:r>
          </a:p>
          <a:p>
            <a:pPr eaLnBrk="1" hangingPunct="1">
              <a:lnSpc>
                <a:spcPct val="120000"/>
              </a:lnSpc>
            </a:pPr>
            <a:endParaRPr lang="ro-RO" altLang="en-US" sz="900"/>
          </a:p>
          <a:p>
            <a:pPr eaLnBrk="1" hangingPunct="1"/>
            <a:r>
              <a:rPr lang="ro-RO" altLang="en-US" sz="1600" b="1"/>
              <a:t>Adrese private</a:t>
            </a:r>
            <a:endParaRPr lang="en-US" altLang="en-US" sz="1600" b="1"/>
          </a:p>
          <a:p>
            <a:pPr eaLnBrk="1" hangingPunct="1"/>
            <a:r>
              <a:rPr lang="ro-RO" altLang="en-US" sz="1600"/>
              <a:t>Dispozitivele neconectate la Internet nu au nevoie de o adresă IP unică. </a:t>
            </a:r>
          </a:p>
          <a:p>
            <a:pPr eaLnBrk="1" hangingPunct="1"/>
            <a:r>
              <a:rPr lang="ro-RO" altLang="en-US" sz="1600"/>
              <a:t>Pentru aceste dispozitive au fost standardizate </a:t>
            </a:r>
            <a:r>
              <a:rPr lang="ro-RO" altLang="en-US" sz="1600">
                <a:solidFill>
                  <a:srgbClr val="FF0066"/>
                </a:solidFill>
              </a:rPr>
              <a:t>adresele private</a:t>
            </a:r>
            <a:r>
              <a:rPr lang="ro-RO" altLang="en-US" sz="1600"/>
              <a:t>.</a:t>
            </a:r>
          </a:p>
          <a:p>
            <a:pPr eaLnBrk="1" hangingPunct="1"/>
            <a:r>
              <a:rPr lang="ro-RO" altLang="en-US" sz="1600"/>
              <a:t> Aceste adrese nu sunt unice la nivelul Internetului şi de aceea </a:t>
            </a:r>
            <a:r>
              <a:rPr lang="ro-RO" altLang="en-US" sz="1600">
                <a:solidFill>
                  <a:srgbClr val="FF0066"/>
                </a:solidFill>
              </a:rPr>
              <a:t>nu sunt rutate</a:t>
            </a:r>
            <a:r>
              <a:rPr lang="ro-RO" altLang="en-US" sz="1600"/>
              <a:t> de rutere</a:t>
            </a:r>
            <a:endParaRPr lang="ro-RO" altLang="en-US" sz="1600" u="sng"/>
          </a:p>
          <a:p>
            <a:pPr eaLnBrk="1" hangingPunct="1"/>
            <a:r>
              <a:rPr lang="ro-RO" altLang="en-US" sz="1600"/>
              <a:t>Sunt definiteîn </a:t>
            </a:r>
            <a:r>
              <a:rPr lang="ro-RO" altLang="en-US" sz="1600">
                <a:solidFill>
                  <a:srgbClr val="3366FF"/>
                </a:solidFill>
              </a:rPr>
              <a:t>RFC 1918:</a:t>
            </a:r>
            <a:endParaRPr lang="en-US" altLang="en-US" sz="1600"/>
          </a:p>
          <a:p>
            <a:pPr eaLnBrk="1" hangingPunct="1"/>
            <a:r>
              <a:rPr lang="ro-RO" altLang="en-US" sz="1600"/>
              <a:t>Adrese rezervate pentru clasa A: 	</a:t>
            </a:r>
            <a:r>
              <a:rPr lang="ro-RO" altLang="en-US" sz="1600">
                <a:solidFill>
                  <a:srgbClr val="FF0066"/>
                </a:solidFill>
              </a:rPr>
              <a:t>10.0.0.0 - 10.255.255.255</a:t>
            </a:r>
            <a:r>
              <a:rPr lang="ro-RO" altLang="en-US" sz="1600"/>
              <a:t> </a:t>
            </a:r>
          </a:p>
          <a:p>
            <a:pPr eaLnBrk="1" hangingPunct="1"/>
            <a:r>
              <a:rPr lang="ro-RO" altLang="en-US" sz="1600"/>
              <a:t>Adrese rezervate pentru clasa B: 	</a:t>
            </a:r>
            <a:r>
              <a:rPr lang="ro-RO" altLang="en-US" sz="1600">
                <a:solidFill>
                  <a:srgbClr val="FF0066"/>
                </a:solidFill>
              </a:rPr>
              <a:t>172.16.0.0 - 172.31.255.255 </a:t>
            </a:r>
          </a:p>
          <a:p>
            <a:pPr eaLnBrk="1" hangingPunct="1"/>
            <a:r>
              <a:rPr lang="ro-RO" altLang="en-US" sz="1600"/>
              <a:t>Adrese rezervate pentru clasa C: 	</a:t>
            </a:r>
            <a:r>
              <a:rPr lang="ro-RO" altLang="en-US" sz="1600">
                <a:solidFill>
                  <a:srgbClr val="FF0066"/>
                </a:solidFill>
              </a:rPr>
              <a:t>192.168.0.0 - 192.168.255.255</a:t>
            </a:r>
            <a:r>
              <a:rPr lang="ro-RO" altLang="en-US" sz="1600"/>
              <a:t> </a:t>
            </a:r>
            <a:endParaRPr lang="en-US" altLang="en-US" sz="1600"/>
          </a:p>
          <a:p>
            <a:pPr eaLnBrk="1" hangingPunct="1"/>
            <a:r>
              <a:rPr lang="ro-RO" altLang="en-US" sz="1600"/>
              <a:t>Nu este obligatoriu ca fiecare bloc de adrese să fie alocat unei singure reţele. </a:t>
            </a:r>
          </a:p>
          <a:p>
            <a:pPr eaLnBrk="1" hangingPunct="1"/>
            <a:r>
              <a:rPr lang="ro-RO" altLang="en-US" sz="1600"/>
              <a:t>De obicei, administratorul de reţea va împărţi un bloc în subreţele; de exemplu, multe rutere pentru uz personal folosesc subreţeaua 192.168.0.0 - 192.168.0.255 (192.168.0.0/24).</a:t>
            </a:r>
            <a:r>
              <a:rPr lang="en-US" altLang="en-US"/>
              <a:t> </a:t>
            </a:r>
            <a:endParaRPr lang="ro-RO" altLang="en-US" sz="16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A1B89E6-6E99-4AA3-AEF2-CCF77275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65F6A31-AB79-4756-8A39-36607505E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7644E44-8F3F-4A22-9270-AEF38EDB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35E737D-D7D5-438A-89D7-6DB740E8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11A6119-0D02-42F3-89FF-01D130163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836613"/>
            <a:ext cx="8245475" cy="496093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IPv6 (Simple Internet Protocol Plus – SIPP)</a:t>
            </a:r>
            <a:r>
              <a:rPr lang="ro-RO" altLang="en-US"/>
              <a:t>  </a:t>
            </a:r>
          </a:p>
          <a:p>
            <a:pPr eaLnBrk="1" hangingPunct="1"/>
            <a:endParaRPr lang="ro-RO" altLang="en-US" sz="1000"/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Formatul clasic de adresare IP a dus la epuizarea spaţiului de adrese.</a:t>
            </a:r>
          </a:p>
          <a:p>
            <a:pPr eaLnBrk="1" hangingPunct="1">
              <a:lnSpc>
                <a:spcPct val="120000"/>
              </a:lnSpc>
            </a:pPr>
            <a:r>
              <a:rPr lang="ro-RO" altLang="en-US" sz="1600"/>
              <a:t>Obiectivele majore urmărite cu </a:t>
            </a:r>
            <a:r>
              <a:rPr lang="ro-RO" altLang="en-US"/>
              <a:t>IPv6:</a:t>
            </a:r>
            <a:endParaRPr lang="ro-RO" altLang="en-US" sz="1600"/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suporte miliarde de gazde;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reducă dimensiunile tabelelor de dirijare;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simplifice protocolul, ruterele să proceseze mai repede pachetele;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asigure securitate (autentificare şi confidenţialitate) mai bună decât în prezent;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permită servicii diferenţiate cu grad specific de QoS;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permită transmiterea multiplă în reţele  distante;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asigure mobilitate sporită a gazdelor fără schimbarea adresei;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permită operarea cu diferite tipuri de protocoale existente sau viitoare;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ro-RO" altLang="en-US" sz="1600"/>
              <a:t>să poată conlucra încă mulţi ani cu actualul IPv4.</a:t>
            </a:r>
            <a:endParaRPr lang="en-US" altLang="en-US" sz="1600"/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AF2D5E5-CCCE-4AD4-B35E-8175EAF0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71E3E22-3164-4B79-B500-7F3708DE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5967FB73-C2BE-4419-A007-AEEB9CF1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F920BBB-99F6-4DF2-84CA-473AA1FE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F5B488C-B930-470A-9AE2-A1686B4A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8245475" cy="607536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rgbClr val="3366FF"/>
                </a:solidFill>
              </a:rPr>
              <a:t>Formatul adresei IPv6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r>
              <a:rPr lang="ro-RO" altLang="en-US">
                <a:solidFill>
                  <a:srgbClr val="3366FF"/>
                </a:solidFill>
              </a:rPr>
              <a:t>Abrevierea </a:t>
            </a:r>
            <a:r>
              <a:rPr lang="en-US" altLang="en-US">
                <a:solidFill>
                  <a:srgbClr val="3366FF"/>
                </a:solidFill>
              </a:rPr>
              <a:t>adresei IPv6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3DC19D7-69EC-4195-A2A8-768F3910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D048F9C-7E6D-4B75-A4AA-6AE43A6F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FBCF049-F1B9-4DCE-B9EE-80244F4A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5607" name="Picture 8">
            <a:extLst>
              <a:ext uri="{FF2B5EF4-FFF2-40B4-BE49-F238E27FC236}">
                <a16:creationId xmlns:a16="http://schemas.microsoft.com/office/drawing/2014/main" id="{2844EA4F-80C1-422C-A2D6-8CCF6D2A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860800"/>
            <a:ext cx="586898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9">
            <a:extLst>
              <a:ext uri="{FF2B5EF4-FFF2-40B4-BE49-F238E27FC236}">
                <a16:creationId xmlns:a16="http://schemas.microsoft.com/office/drawing/2014/main" id="{94F17562-8FA7-4E18-9470-AD42FF23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5364163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299F848-2190-4A1D-B357-F7BC9814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BFA2C98-3805-48B6-8CCA-AF816F45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8245475" cy="48641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Conversia adresei IPv4 </a:t>
            </a:r>
            <a:r>
              <a:rPr lang="ro-RO" altLang="en-US" b="1">
                <a:solidFill>
                  <a:srgbClr val="3366FF"/>
                </a:solidFill>
              </a:rPr>
              <a:t>în </a:t>
            </a:r>
            <a:r>
              <a:rPr lang="en-US" altLang="en-US" b="1">
                <a:solidFill>
                  <a:srgbClr val="3366FF"/>
                </a:solidFill>
              </a:rPr>
              <a:t>IPv6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76F61E1-7C38-4666-8DE3-DEA01C05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33C1485-8E4A-4F5B-8469-B7B53FDE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B1C49BF3-DDED-4B99-A08A-57F15F75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31" name="Picture 9">
            <a:extLst>
              <a:ext uri="{FF2B5EF4-FFF2-40B4-BE49-F238E27FC236}">
                <a16:creationId xmlns:a16="http://schemas.microsoft.com/office/drawing/2014/main" id="{CCD17429-7B3D-4AEB-B7A3-283991D2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92263"/>
            <a:ext cx="5867400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D3B703-F772-416A-A1D0-3456333D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10F9E24E-897F-4176-B4DE-7B25E77E3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48990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Prefixe utilizate</a:t>
            </a:r>
            <a:r>
              <a:rPr lang="en-US" altLang="en-US" sz="2000" b="1">
                <a:solidFill>
                  <a:srgbClr val="3366FF"/>
                </a:solidFill>
              </a:rPr>
              <a:t> </a:t>
            </a:r>
            <a:r>
              <a:rPr lang="ro-RO" altLang="en-US" sz="2000" b="1">
                <a:solidFill>
                  <a:srgbClr val="3366FF"/>
                </a:solidFill>
              </a:rPr>
              <a:t>în </a:t>
            </a:r>
            <a:r>
              <a:rPr lang="en-US" altLang="en-US" sz="2000" b="1">
                <a:solidFill>
                  <a:srgbClr val="3366FF"/>
                </a:solidFill>
              </a:rPr>
              <a:t>IPv6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2B4091E-ABA1-4C46-99E4-BA0667BE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6E69903-CB10-4B33-8F77-F3DEAB49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758F4848-AE9D-4569-AD58-0868DFCE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7655" name="Picture 8">
            <a:extLst>
              <a:ext uri="{FF2B5EF4-FFF2-40B4-BE49-F238E27FC236}">
                <a16:creationId xmlns:a16="http://schemas.microsoft.com/office/drawing/2014/main" id="{E4E62652-7644-482F-9EE5-BB7C65BC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76363"/>
            <a:ext cx="6481762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074578F-31D1-4284-8021-73E95C0E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B80502A-7B4A-4D71-A48E-38DF30C6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48990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Indicatorul interfeţei în Internet (</a:t>
            </a:r>
            <a:r>
              <a:rPr lang="ro-RO" altLang="en-US" b="1">
                <a:solidFill>
                  <a:srgbClr val="3366FF"/>
                </a:solidFill>
              </a:rPr>
              <a:t>conversia adr. MAC în adr. IPv6)</a:t>
            </a: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7E12C57-50AC-446A-AAA8-DDD8DF7F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5315EF5-7457-4CA6-BD3C-E2B8352D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72718A37-85FF-4C90-8797-471CD0AE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8679" name="Picture 8">
            <a:extLst>
              <a:ext uri="{FF2B5EF4-FFF2-40B4-BE49-F238E27FC236}">
                <a16:creationId xmlns:a16="http://schemas.microsoft.com/office/drawing/2014/main" id="{535A4D5E-7A6C-4878-AC34-7004E3A80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76363"/>
            <a:ext cx="6602413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FBD49C1-9D62-4CC6-BB03-EA824988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4A52FD6A-5ABC-4FA1-AA15-6387EA9B1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1498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Tipuri de adrese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Spaţiul glogal de adrese unicast este 2000::</a:t>
            </a:r>
            <a:r>
              <a:rPr lang="en-US" altLang="en-US"/>
              <a:t>/</a:t>
            </a:r>
            <a:r>
              <a:rPr lang="ro-RO" altLang="en-US"/>
              <a:t>3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- Exemplu: 2023:0::0:9C1:4322:AA43</a:t>
            </a:r>
            <a:r>
              <a:rPr lang="en-US" altLang="en-US"/>
              <a:t>/96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- </a:t>
            </a:r>
            <a:r>
              <a:rPr lang="en-US" altLang="en-US"/>
              <a:t>Adresele FE80::/10 se numesc local link addresses, unicitatea lor trebuind </a:t>
            </a:r>
            <a:r>
              <a:rPr lang="ro-RO" altLang="en-US"/>
              <a:t>f</a:t>
            </a:r>
            <a:r>
              <a:rPr lang="en-US" altLang="en-US"/>
              <a:t>i asigurat</a:t>
            </a:r>
            <a:r>
              <a:rPr lang="ro-RO" altLang="en-US"/>
              <a:t>ă doar la nivelul reţelei locale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000"/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Adresele de anycast </a:t>
            </a:r>
            <a:r>
              <a:rPr lang="ro-RO" altLang="en-US"/>
              <a:t>fac parte din spaţiuu de adrese de unicast</a:t>
            </a:r>
            <a:endParaRPr lang="en-US" altLang="en-US"/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- o adresă de anycast este o adresă care are identificatorul interfeţei 0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- nu poate fi adresa sursă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- Se pot asocia doar ruterelor (nu şi staţiilor)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- exemplu: 2023:34FA:::</a:t>
            </a:r>
            <a:r>
              <a:rPr lang="en-US" altLang="en-US"/>
              <a:t>/</a:t>
            </a:r>
            <a:r>
              <a:rPr lang="ro-RO" altLang="en-US"/>
              <a:t>96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1000"/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Spaţiul de adrese multicast este FF::</a:t>
            </a:r>
            <a:r>
              <a:rPr lang="en-US" altLang="en-US"/>
              <a:t>/</a:t>
            </a:r>
            <a:r>
              <a:rPr lang="ro-RO" altLang="en-US"/>
              <a:t>8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/>
              <a:t>   exemplu: FF15:0:34FA::0.0.9C1:4322:AA43</a:t>
            </a:r>
            <a:r>
              <a:rPr lang="en-US" altLang="en-US"/>
              <a:t>/</a:t>
            </a:r>
            <a:r>
              <a:rPr lang="ro-RO" altLang="en-US"/>
              <a:t>96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09C008A-FD31-4205-B309-CFF96C57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3F7C892B-07C8-487B-9669-9764094B8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A5F4444-674E-415D-BC2E-4A1CAE0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076248F-2E2C-4A4D-AE51-A5A74F645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5EB38FC-0B38-46F5-94C2-E54BF92D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62927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Antetul IPv6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E7D0EC2-7512-459F-A5AA-0D27485A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961838F-BBF9-492A-821E-A0FFD5D0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913C3563-A6C0-4CA5-B6D5-94A5F5CD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27" name="Picture 8">
            <a:extLst>
              <a:ext uri="{FF2B5EF4-FFF2-40B4-BE49-F238E27FC236}">
                <a16:creationId xmlns:a16="http://schemas.microsoft.com/office/drawing/2014/main" id="{3583B915-A74A-456F-8BE4-12CFD9D1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8775"/>
            <a:ext cx="6551613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B921EE7-F76B-4885-9463-F578732D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EA01E5B-3E7C-4554-81B1-0A92C552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135937" cy="534193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Algoritmi de rutare</a:t>
            </a:r>
            <a:r>
              <a:rPr lang="en-US" altLang="en-US"/>
              <a:t> </a:t>
            </a:r>
            <a:endParaRPr lang="ro-RO" altLang="en-US"/>
          </a:p>
          <a:p>
            <a:pPr eaLnBrk="1" hangingPunct="1"/>
            <a:endParaRPr lang="ro-RO" altLang="en-US" sz="1200"/>
          </a:p>
          <a:p>
            <a:pPr eaLnBrk="1" hangingPunct="1"/>
            <a:r>
              <a:rPr lang="ro-RO" altLang="en-US" sz="1600" b="1" i="1"/>
              <a:t>Algoritmul</a:t>
            </a:r>
            <a:r>
              <a:rPr lang="ro-RO" altLang="en-US" sz="1600" b="1"/>
              <a:t> </a:t>
            </a:r>
            <a:r>
              <a:rPr lang="ro-RO" altLang="en-US" sz="1600"/>
              <a:t>reprezintă un set de reguli care dau o secvenţă de operaţii pentru soluţionarea unui tip specific de probleme.</a:t>
            </a:r>
          </a:p>
          <a:p>
            <a:pPr eaLnBrk="1" hangingPunct="1"/>
            <a:endParaRPr lang="ro-RO" altLang="en-US" sz="900"/>
          </a:p>
          <a:p>
            <a:pPr eaLnBrk="1" hangingPunct="1"/>
            <a:r>
              <a:rPr lang="ro-RO" altLang="en-US" sz="1600" b="1"/>
              <a:t>Caracteristicile unui algoritm:</a:t>
            </a:r>
            <a:endParaRPr lang="ro-RO" altLang="en-US" sz="1600" i="1"/>
          </a:p>
          <a:p>
            <a:pPr eaLnBrk="1" hangingPunct="1"/>
            <a:r>
              <a:rPr lang="ro-RO" altLang="en-US" sz="1600" i="1"/>
              <a:t>   </a:t>
            </a:r>
            <a:r>
              <a:rPr lang="ro-RO" altLang="en-US" sz="1600" b="1" i="1"/>
              <a:t>- generalitate</a:t>
            </a:r>
            <a:r>
              <a:rPr lang="ro-RO" altLang="en-US" sz="1600"/>
              <a:t> =</a:t>
            </a:r>
            <a:r>
              <a:rPr lang="ro-RO" altLang="en-US" sz="1600" i="1"/>
              <a:t> </a:t>
            </a:r>
            <a:r>
              <a:rPr lang="ro-RO" altLang="en-US" sz="1600"/>
              <a:t>algoritmul nu trebuie să rezolve o clasă de  probleme</a:t>
            </a:r>
          </a:p>
          <a:p>
            <a:pPr eaLnBrk="1" hangingPunct="1"/>
            <a:r>
              <a:rPr lang="ro-RO" altLang="en-US" sz="800"/>
              <a:t> </a:t>
            </a:r>
          </a:p>
          <a:p>
            <a:pPr eaLnBrk="1" hangingPunct="1"/>
            <a:r>
              <a:rPr lang="ro-RO" altLang="en-US" sz="1600"/>
              <a:t>   </a:t>
            </a:r>
            <a:r>
              <a:rPr lang="ro-RO" altLang="en-US" sz="1600" b="1" i="1"/>
              <a:t>-</a:t>
            </a:r>
            <a:r>
              <a:rPr lang="ro-RO" altLang="en-US" sz="1600" i="1"/>
              <a:t> </a:t>
            </a:r>
            <a:r>
              <a:rPr lang="ro-RO" altLang="en-US" sz="1600" b="1" i="1"/>
              <a:t>finititudine</a:t>
            </a:r>
            <a:r>
              <a:rPr lang="ro-RO" altLang="en-US" sz="1600" i="1"/>
              <a:t> </a:t>
            </a:r>
            <a:r>
              <a:rPr lang="ro-RO" altLang="en-US" sz="1600"/>
              <a:t>= numărul finit de paşi până la soliţia finală</a:t>
            </a:r>
          </a:p>
          <a:p>
            <a:pPr eaLnBrk="1" hangingPunct="1"/>
            <a:endParaRPr lang="ro-RO" altLang="en-US" sz="800" i="1"/>
          </a:p>
          <a:p>
            <a:pPr eaLnBrk="1" hangingPunct="1"/>
            <a:r>
              <a:rPr lang="ro-RO" altLang="en-US" sz="1600" i="1"/>
              <a:t>   </a:t>
            </a:r>
            <a:r>
              <a:rPr lang="ro-RO" altLang="en-US" sz="1600" b="1" i="1"/>
              <a:t>- unicitate</a:t>
            </a:r>
            <a:r>
              <a:rPr lang="ro-RO" altLang="en-US" sz="1600" i="1"/>
              <a:t> </a:t>
            </a:r>
            <a:r>
              <a:rPr lang="ro-RO" altLang="en-US" sz="1600"/>
              <a:t>= toţi operaţiile aplicaţe informaţiei iniţiale sunt unic determinate </a:t>
            </a:r>
          </a:p>
          <a:p>
            <a:pPr eaLnBrk="1" hangingPunct="1"/>
            <a:endParaRPr lang="ro-RO" altLang="en-US" sz="800"/>
          </a:p>
          <a:p>
            <a:pPr eaLnBrk="1" hangingPunct="1"/>
            <a:r>
              <a:rPr lang="ro-RO" altLang="en-US" sz="1600"/>
              <a:t>   </a:t>
            </a:r>
            <a:r>
              <a:rPr lang="ro-RO" altLang="en-US" sz="1600" b="1" i="1"/>
              <a:t>- claritate</a:t>
            </a:r>
            <a:r>
              <a:rPr lang="ro-RO" altLang="en-US" sz="1600" i="1"/>
              <a:t> </a:t>
            </a:r>
            <a:r>
              <a:rPr lang="ro-RO" altLang="en-US" sz="1600"/>
              <a:t>= fiecare pas, etapă, procedură al unui algoritm trebuie definite în mod precis şi fără ambiguităţi;</a:t>
            </a:r>
            <a:endParaRPr lang="ro-RO" altLang="en-US" sz="1600" i="1"/>
          </a:p>
          <a:p>
            <a:pPr eaLnBrk="1" hangingPunct="1"/>
            <a:r>
              <a:rPr lang="ro-RO" altLang="en-US" sz="900" i="1"/>
              <a:t>  </a:t>
            </a:r>
          </a:p>
          <a:p>
            <a:pPr eaLnBrk="1" hangingPunct="1"/>
            <a:r>
              <a:rPr lang="ro-RO" altLang="en-US" sz="1600" i="1"/>
              <a:t>    </a:t>
            </a:r>
            <a:r>
              <a:rPr lang="ro-RO" altLang="en-US" sz="1600" b="1" i="1"/>
              <a:t>- eficacitate</a:t>
            </a:r>
            <a:r>
              <a:rPr lang="ro-RO" altLang="en-US" sz="1600" i="1"/>
              <a:t> </a:t>
            </a:r>
            <a:r>
              <a:rPr lang="ro-RO" altLang="en-US" sz="1600"/>
              <a:t>= orice algoritm trebuie să ne conducă la rezultatul scontat în timp optim</a:t>
            </a:r>
          </a:p>
          <a:p>
            <a:pPr eaLnBrk="1" hangingPunct="1"/>
            <a:r>
              <a:rPr lang="ro-RO" altLang="en-US" sz="900"/>
              <a:t>   </a:t>
            </a:r>
            <a:r>
              <a:rPr lang="ro-RO" altLang="en-US" sz="900" b="1" i="1"/>
              <a:t>     </a:t>
            </a:r>
          </a:p>
          <a:p>
            <a:pPr eaLnBrk="1" hangingPunct="1"/>
            <a:r>
              <a:rPr lang="ro-RO" altLang="en-US" sz="1600" b="1" i="1"/>
              <a:t>    - intrarea</a:t>
            </a:r>
            <a:r>
              <a:rPr lang="ro-RO" altLang="en-US" sz="1600" i="1"/>
              <a:t> </a:t>
            </a:r>
            <a:r>
              <a:rPr lang="ro-RO" altLang="en-US" sz="1600"/>
              <a:t>= un algoritm are una sau mai multe intrări constituite din valorile iniţiale luate dintr-un set specific de obiecte;</a:t>
            </a:r>
            <a:endParaRPr lang="ro-RO" altLang="en-US" sz="1600" i="1"/>
          </a:p>
          <a:p>
            <a:pPr eaLnBrk="1" hangingPunct="1"/>
            <a:r>
              <a:rPr lang="ro-RO" altLang="en-US" sz="900" b="1" i="1"/>
              <a:t>   </a:t>
            </a:r>
          </a:p>
          <a:p>
            <a:pPr eaLnBrk="1" hangingPunct="1"/>
            <a:r>
              <a:rPr lang="ro-RO" altLang="en-US" sz="1600" b="1" i="1"/>
              <a:t> - ieşirea</a:t>
            </a:r>
            <a:r>
              <a:rPr lang="ro-RO" altLang="en-US" sz="1600" i="1"/>
              <a:t> </a:t>
            </a:r>
            <a:r>
              <a:rPr lang="ro-RO" altLang="en-US" sz="1600"/>
              <a:t>= un algoritm are una sau mai multe ieşiri, adică acele cantităţi ce sunt într-o relaţie specifică cu intrările.</a:t>
            </a:r>
          </a:p>
          <a:p>
            <a:pPr eaLnBrk="1" hangingPunct="1"/>
            <a:endParaRPr lang="ro-RO" altLang="en-US" sz="1200"/>
          </a:p>
          <a:p>
            <a:pPr eaLnBrk="1" hangingPunct="1"/>
            <a:r>
              <a:rPr lang="ro-RO" altLang="en-US" b="1"/>
              <a:t>Metrici:  </a:t>
            </a:r>
            <a:r>
              <a:rPr lang="ro-RO" altLang="en-US" sz="1600" b="1"/>
              <a:t>Lungimea drumului;  </a:t>
            </a:r>
            <a:r>
              <a:rPr lang="ro-RO" altLang="en-US" sz="1600"/>
              <a:t> </a:t>
            </a:r>
            <a:r>
              <a:rPr lang="pt-BR" altLang="en-US" sz="1600" b="1"/>
              <a:t>Siguranţă</a:t>
            </a:r>
            <a:r>
              <a:rPr lang="ro-RO" altLang="en-US" sz="1600" b="1"/>
              <a:t>;  </a:t>
            </a:r>
            <a:r>
              <a:rPr lang="pt-BR" altLang="en-US" sz="1600"/>
              <a:t> </a:t>
            </a:r>
            <a:r>
              <a:rPr lang="pt-BR" altLang="en-US" sz="1600" b="1"/>
              <a:t>Întârziere</a:t>
            </a:r>
            <a:r>
              <a:rPr lang="ro-RO" altLang="en-US" sz="1600" b="1"/>
              <a:t>;  </a:t>
            </a:r>
            <a:r>
              <a:rPr lang="pt-BR" altLang="en-US" sz="1600"/>
              <a:t> </a:t>
            </a:r>
            <a:r>
              <a:rPr lang="it-IT" altLang="en-US" sz="1600" b="1"/>
              <a:t>Lăţimea de bandă</a:t>
            </a:r>
            <a:r>
              <a:rPr lang="it-IT" altLang="en-US" sz="1600"/>
              <a:t> </a:t>
            </a:r>
            <a:r>
              <a:rPr lang="ro-RO" altLang="en-US" sz="1600" b="1"/>
              <a:t>î</a:t>
            </a:r>
            <a:r>
              <a:rPr lang="fr-FR" altLang="en-US" sz="1600" b="1"/>
              <a:t>ncărcare</a:t>
            </a:r>
            <a:r>
              <a:rPr lang="ro-RO" altLang="en-US" sz="1600" b="1"/>
              <a:t>;  </a:t>
            </a:r>
            <a:r>
              <a:rPr lang="fr-FR" altLang="en-US" sz="1600" b="1"/>
              <a:t>Costul comunicaţiei</a:t>
            </a:r>
            <a:endParaRPr lang="ro-RO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CF644A-1CF3-48BD-BC93-FEA63086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6E1F0FBC-C7DF-4333-B90C-E96F9324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59593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b="1">
                <a:solidFill>
                  <a:srgbClr val="3366FF"/>
                </a:solidFill>
              </a:rPr>
              <a:t>Antetul IPv6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ro-RO" altLang="en-US" b="1">
                <a:solidFill>
                  <a:srgbClr val="3366FF"/>
                </a:solidFill>
              </a:rPr>
              <a:t>Antetul IPv4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0893FF69-F1AD-475F-98E4-5EAE3118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8DA7601-FBAD-4C05-A039-BFF55A89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14E11253-5AF4-4837-98F1-E84B2D9C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1751" name="Picture 8">
            <a:extLst>
              <a:ext uri="{FF2B5EF4-FFF2-40B4-BE49-F238E27FC236}">
                <a16:creationId xmlns:a16="http://schemas.microsoft.com/office/drawing/2014/main" id="{7158E4CC-748B-44BD-94DB-4207319C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33488"/>
            <a:ext cx="5976937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2" name="Picture 9">
            <a:extLst>
              <a:ext uri="{FF2B5EF4-FFF2-40B4-BE49-F238E27FC236}">
                <a16:creationId xmlns:a16="http://schemas.microsoft.com/office/drawing/2014/main" id="{68B66036-DD9E-40C5-9BBF-4C3711D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5653088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2FF6811-98DA-4F04-98A8-61B33775A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F316C378-E5B3-440D-A8E6-34CD1C0B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8102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Clasa de trafic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ro-RO" altLang="en-US" b="1">
                <a:solidFill>
                  <a:srgbClr val="3366FF"/>
                </a:solidFill>
              </a:rPr>
              <a:t>Etchieta de flux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5F2F806-B08C-40B8-8C2C-8EC1846EF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C1A1CCE-ECCB-4B2E-98C9-C986248A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15A6BEA-A0D5-4A0D-BC47-0B044259C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2775" name="Picture 9">
            <a:extLst>
              <a:ext uri="{FF2B5EF4-FFF2-40B4-BE49-F238E27FC236}">
                <a16:creationId xmlns:a16="http://schemas.microsoft.com/office/drawing/2014/main" id="{87B8584E-A51E-401D-A513-5CB94CA1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4925"/>
            <a:ext cx="6013450" cy="24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6" name="Picture 10">
            <a:extLst>
              <a:ext uri="{FF2B5EF4-FFF2-40B4-BE49-F238E27FC236}">
                <a16:creationId xmlns:a16="http://schemas.microsoft.com/office/drawing/2014/main" id="{CDC2F260-FBA6-4011-8BA2-DD32CAF0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545013"/>
            <a:ext cx="57610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9771EB6-F7E2-4BF3-AFF9-3B16AA1F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3ED4BBFC-30E0-4F20-91F8-2E9155468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8102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Lungimea antetului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5567F6B-7678-45F0-955E-5B58A1F0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862581DE-66A7-4E79-B56F-7C3E68D7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158357A9-F26B-4693-86AA-A6886516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9" name="Picture 9">
            <a:extLst>
              <a:ext uri="{FF2B5EF4-FFF2-40B4-BE49-F238E27FC236}">
                <a16:creationId xmlns:a16="http://schemas.microsoft.com/office/drawing/2014/main" id="{D9AA6181-ABD2-48E6-B8BA-1B4FC04D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68413"/>
            <a:ext cx="6769100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3B8E049-2B45-4D83-A889-CBFE18F3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2C6510B-4638-4A76-AA95-DB366A72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88327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Interoperabilitatea IPv4 peste IPv6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r>
              <a:rPr lang="ro-RO" altLang="en-US" b="1">
                <a:solidFill>
                  <a:srgbClr val="3366FF"/>
                </a:solidFill>
              </a:rPr>
              <a:t>Stiva duală</a:t>
            </a:r>
            <a:endParaRPr lang="en-US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BF8746B-8DDB-41A3-BA3F-9F1CADD5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508C321-72C4-4788-BBC6-DC6AA72D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AEE7AD4-5B73-45F0-A388-7310A155C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23" name="Picture 8">
            <a:extLst>
              <a:ext uri="{FF2B5EF4-FFF2-40B4-BE49-F238E27FC236}">
                <a16:creationId xmlns:a16="http://schemas.microsoft.com/office/drawing/2014/main" id="{78F6AA96-7872-405E-8252-C9E058C5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4925"/>
            <a:ext cx="48609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9">
            <a:extLst>
              <a:ext uri="{FF2B5EF4-FFF2-40B4-BE49-F238E27FC236}">
                <a16:creationId xmlns:a16="http://schemas.microsoft.com/office/drawing/2014/main" id="{A4B0E296-05A7-456F-ADD5-2AFAE62E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92488"/>
            <a:ext cx="604837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B1F55B3-5DA1-4A8C-9BF6-645A37A0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3FC902F-C717-4183-9D07-42548F92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800100"/>
            <a:ext cx="8245475" cy="58102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Tunelarea IPv6 cu IPv4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ro-RO" altLang="en-US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lvl="1" eaLnBrk="1" hangingPunct="1">
              <a:lnSpc>
                <a:spcPct val="120000"/>
              </a:lnSpc>
            </a:pPr>
            <a:endParaRPr lang="ro-RO" altLang="en-US" sz="16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D6BEC4A-F64A-4608-9568-2394FCB14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B8A52FB0-5919-42CF-8946-16DA84CE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62353B0-82BC-4082-9E5E-01871345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5847" name="Picture 9">
            <a:extLst>
              <a:ext uri="{FF2B5EF4-FFF2-40B4-BE49-F238E27FC236}">
                <a16:creationId xmlns:a16="http://schemas.microsoft.com/office/drawing/2014/main" id="{FF761048-A1E9-413D-A60D-73016F8C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6938962" cy="39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9C8EA2E-7092-413F-9316-EDFB7F09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C949ED1-9F57-4FB0-BCA8-04395B18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765175"/>
            <a:ext cx="8424863" cy="575786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ro-RO" altLang="en-US" sz="2000" b="1">
                <a:solidFill>
                  <a:srgbClr val="3366FF"/>
                </a:solidFill>
              </a:rPr>
              <a:t>Adrese IPv4 înglobate în IPv6</a:t>
            </a:r>
            <a:endParaRPr lang="en-US" altLang="en-US" sz="2000" b="1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/>
              <a:t>Adrese </a:t>
            </a:r>
            <a:r>
              <a:rPr lang="ro-RO" altLang="en-US" sz="1600"/>
              <a:t>IPv6 compatibile cu adrese IPv4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o-RO" altLang="en-US" sz="1400" b="1"/>
              <a:t>se pă</a:t>
            </a:r>
            <a:r>
              <a:rPr lang="en-US" altLang="en-US" sz="1400" b="1"/>
              <a:t>s</a:t>
            </a:r>
            <a:r>
              <a:rPr lang="ro-RO" altLang="en-US" sz="1400" b="1"/>
              <a:t>trează cei 32 biţi ai adr IPv4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o-RO" altLang="en-US" sz="1400" b="1"/>
              <a:t>Se completează cu 96 de biţi 0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>
                <a:solidFill>
                  <a:srgbClr val="FF0066"/>
                </a:solidFill>
              </a:rPr>
              <a:t>Exemplu    :: 194.20.10.1</a:t>
            </a:r>
          </a:p>
          <a:p>
            <a:pPr lvl="1" eaLnBrk="1" hangingPunct="1">
              <a:lnSpc>
                <a:spcPct val="120000"/>
              </a:lnSpc>
            </a:pPr>
            <a:endParaRPr lang="ro-RO" altLang="en-US" sz="900">
              <a:solidFill>
                <a:srgbClr val="FF0066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/>
              <a:t>Adrese </a:t>
            </a:r>
            <a:r>
              <a:rPr lang="ro-RO" altLang="en-US" sz="1600"/>
              <a:t>IPv6 mapate în adrese IPv4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o-RO" altLang="en-US" sz="1400" b="1"/>
              <a:t>Se păstrează cei 32 de biţi ai adresei IPv4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o-RO" altLang="en-US" sz="1400" b="1"/>
              <a:t>Se completează cu 80 de biţi 0 şi 16 biţi de 1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>
                <a:solidFill>
                  <a:srgbClr val="FF0066"/>
                </a:solidFill>
              </a:rPr>
              <a:t>Exemplu      ::FFFF:194.20.10.1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800"/>
          </a:p>
          <a:p>
            <a:pPr lvl="1" eaLnBrk="1" hangingPunct="1">
              <a:lnSpc>
                <a:spcPct val="120000"/>
              </a:lnSpc>
            </a:pPr>
            <a:r>
              <a:rPr lang="ro-RO" altLang="en-US" sz="1400"/>
              <a:t> </a:t>
            </a:r>
            <a:r>
              <a:rPr lang="ro-RO" altLang="en-US" sz="1600"/>
              <a:t>Adrese IPv6</a:t>
            </a:r>
            <a:r>
              <a:rPr lang="ro-RO" altLang="en-US" sz="1600">
                <a:solidFill>
                  <a:srgbClr val="FF0066"/>
                </a:solidFill>
              </a:rPr>
              <a:t> </a:t>
            </a:r>
            <a:r>
              <a:rPr lang="ro-RO" altLang="en-US" sz="1600"/>
              <a:t>care pot fi rutate în reţele IPv4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o-RO" altLang="en-US" sz="1400" b="1"/>
              <a:t>IANA a alocat un identificator (</a:t>
            </a:r>
            <a:r>
              <a:rPr lang="ro-RO" altLang="en-US" sz="1400" b="1">
                <a:solidFill>
                  <a:srgbClr val="3366FF"/>
                </a:solidFill>
              </a:rPr>
              <a:t>0x0002</a:t>
            </a:r>
            <a:r>
              <a:rPr lang="ro-RO" altLang="en-US" sz="1400" b="1"/>
              <a:t>) pentru adrese unicast care pot fi folosite direct în reţele IP4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o-RO" altLang="en-US" sz="1400" b="1"/>
              <a:t>În general sunt folosite adrese de forma:</a:t>
            </a:r>
          </a:p>
          <a:p>
            <a:pPr lvl="2" eaLnBrk="1" hangingPunct="1">
              <a:lnSpc>
                <a:spcPct val="120000"/>
              </a:lnSpc>
              <a:buFontTx/>
              <a:buAutoNum type="arabicPeriod"/>
            </a:pPr>
            <a:r>
              <a:rPr lang="ro-RO" altLang="en-US" sz="1400"/>
              <a:t>Prefix global de rutare – 48 biţi</a:t>
            </a:r>
          </a:p>
          <a:p>
            <a:pPr lvl="2" eaLnBrk="1" hangingPunct="1">
              <a:lnSpc>
                <a:spcPct val="120000"/>
              </a:lnSpc>
              <a:buFontTx/>
              <a:buAutoNum type="arabicPeriod"/>
            </a:pPr>
            <a:r>
              <a:rPr lang="ro-RO" altLang="en-US" sz="1400"/>
              <a:t>Identificator de subreţea - 16 biţi</a:t>
            </a:r>
          </a:p>
          <a:p>
            <a:pPr lvl="2" eaLnBrk="1" hangingPunct="1">
              <a:lnSpc>
                <a:spcPct val="120000"/>
              </a:lnSpc>
              <a:buFontTx/>
              <a:buAutoNum type="arabicPeriod"/>
            </a:pPr>
            <a:r>
              <a:rPr lang="ro-RO" altLang="en-US" sz="1400"/>
              <a:t>Identificator de interfaţă – 64 biţi</a:t>
            </a:r>
          </a:p>
          <a:p>
            <a:pPr lvl="1" eaLnBrk="1" hangingPunct="1">
              <a:lnSpc>
                <a:spcPct val="120000"/>
              </a:lnSpc>
            </a:pPr>
            <a:r>
              <a:rPr lang="ro-RO" altLang="en-US" sz="1400" b="1"/>
              <a:t>RIR-urile distribuie către LIR-uri spaţii </a:t>
            </a:r>
            <a:r>
              <a:rPr lang="en-US" altLang="en-US" sz="1400" b="1"/>
              <a:t>/32</a:t>
            </a:r>
            <a:r>
              <a:rPr lang="en-US" altLang="en-US" sz="1400" b="1">
                <a:cs typeface="Arial" panose="020B0604020202020204" pitchFamily="34" charset="0"/>
              </a:rPr>
              <a:t>÷/35, iar LIR-urile distribuie c</a:t>
            </a:r>
            <a:r>
              <a:rPr lang="ro-RO" altLang="en-US" sz="1400" b="1">
                <a:cs typeface="Arial" panose="020B0604020202020204" pitchFamily="34" charset="0"/>
              </a:rPr>
              <a:t>ătre clienţi spaţii </a:t>
            </a:r>
            <a:r>
              <a:rPr lang="en-US" altLang="en-US" sz="1400" b="1">
                <a:cs typeface="Arial" panose="020B0604020202020204" pitchFamily="34" charset="0"/>
              </a:rPr>
              <a:t>/48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900" b="1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1200"/>
              <a:t>A </a:t>
            </a:r>
            <a:r>
              <a:rPr lang="en-US" altLang="en-US" sz="1200" b="1"/>
              <a:t>Local Internet Registry</a:t>
            </a:r>
            <a:r>
              <a:rPr lang="en-US" altLang="en-US" sz="1200"/>
              <a:t> (</a:t>
            </a:r>
            <a:r>
              <a:rPr lang="en-US" altLang="en-US" sz="1200" b="1"/>
              <a:t>LIR</a:t>
            </a:r>
            <a:r>
              <a:rPr lang="en-US" altLang="en-US" sz="1200"/>
              <a:t>) is an organization which has received an </a:t>
            </a:r>
            <a:r>
              <a:rPr lang="en-US" altLang="en-US" sz="1200" u="sng">
                <a:hlinkClick r:id="rId2" tooltip="IP address"/>
              </a:rPr>
              <a:t>IP address</a:t>
            </a:r>
            <a:r>
              <a:rPr lang="en-US" altLang="en-US" sz="1200"/>
              <a:t> allocation from a </a:t>
            </a:r>
            <a:r>
              <a:rPr lang="en-US" altLang="en-US" sz="1200" b="1">
                <a:hlinkClick r:id="rId3" tooltip="Regional Internet registry"/>
              </a:rPr>
              <a:t>Regional Internet Registry</a:t>
            </a:r>
            <a:r>
              <a:rPr lang="en-US" altLang="en-US" sz="1200" b="1"/>
              <a:t> (RIR</a:t>
            </a:r>
            <a:r>
              <a:rPr lang="en-US" altLang="en-US" sz="1200"/>
              <a:t>), and which may assign parts of this allocation to its own customers. An LIR is thus typically an </a:t>
            </a:r>
            <a:r>
              <a:rPr lang="en-US" altLang="en-US" sz="1200" b="1">
                <a:hlinkClick r:id="rId4" tooltip="Internet service provider"/>
              </a:rPr>
              <a:t>Internet service provider</a:t>
            </a:r>
            <a:r>
              <a:rPr lang="en-US" altLang="en-US" sz="1200" b="1"/>
              <a:t>.</a:t>
            </a:r>
            <a:r>
              <a:rPr lang="en-US" altLang="en-US" sz="1200"/>
              <a:t>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D57D078D-CFA7-48A4-A51F-0B84CA31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771D2C97-A44D-431B-8A42-283E4747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DEF1D91-692F-4BDB-A94B-61B35D6F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4045304-5E7C-48FE-A097-7A738442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1F84F114-06D1-4D63-A676-C66C56DE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135937" cy="485775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Algoritm de rutare pe bază de flux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endParaRPr lang="ro-RO" altLang="en-US">
              <a:solidFill>
                <a:srgbClr val="3366FF"/>
              </a:solidFill>
            </a:endParaRPr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/>
              <a:t>Criteriu de optimizare -  </a:t>
            </a:r>
            <a:r>
              <a:rPr lang="ro-RO" altLang="en-US" sz="1600"/>
              <a:t>minimizarea întârzierii medii a pachetelor în reţea</a:t>
            </a:r>
          </a:p>
          <a:p>
            <a:pPr eaLnBrk="1" hangingPunct="1"/>
            <a:r>
              <a:rPr lang="ro-RO" altLang="en-US" sz="1600"/>
              <a:t>Se dau:</a:t>
            </a:r>
          </a:p>
          <a:p>
            <a:pPr eaLnBrk="1" hangingPunct="1"/>
            <a:r>
              <a:rPr lang="ro-RO" altLang="en-US" sz="1600"/>
              <a:t>  -</a:t>
            </a:r>
            <a:r>
              <a:rPr lang="ro-RO" altLang="en-US" b="1"/>
              <a:t>     </a:t>
            </a:r>
            <a:r>
              <a:rPr lang="ro-RO" altLang="en-US" sz="1600"/>
              <a:t>topologia reţelei;</a:t>
            </a:r>
          </a:p>
          <a:p>
            <a:pPr eaLnBrk="1" hangingPunct="1"/>
            <a:r>
              <a:rPr lang="ro-RO" altLang="en-US" sz="1600"/>
              <a:t>  -     matricea traficului (</a:t>
            </a:r>
            <a:r>
              <a:rPr lang="ro-RO" altLang="en-US" sz="1600" i="1"/>
              <a:t>Tij</a:t>
            </a:r>
            <a:r>
              <a:rPr lang="ro-RO" altLang="en-US" sz="1600"/>
              <a:t>)</a:t>
            </a:r>
          </a:p>
          <a:p>
            <a:pPr eaLnBrk="1" hangingPunct="1"/>
            <a:r>
              <a:rPr lang="ro-RO" altLang="en-US" sz="1600"/>
              <a:t>  -     capacităţile liniilor (</a:t>
            </a:r>
            <a:r>
              <a:rPr lang="ro-RO" altLang="en-US" sz="1600" i="1"/>
              <a:t>Ci</a:t>
            </a:r>
            <a:r>
              <a:rPr lang="ro-RO" altLang="en-US" sz="1600"/>
              <a:t>)</a:t>
            </a:r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</p:txBody>
      </p:sp>
      <p:grpSp>
        <p:nvGrpSpPr>
          <p:cNvPr id="5124" name="Group 5">
            <a:extLst>
              <a:ext uri="{FF2B5EF4-FFF2-40B4-BE49-F238E27FC236}">
                <a16:creationId xmlns:a16="http://schemas.microsoft.com/office/drawing/2014/main" id="{02593613-3350-4EC6-99D1-0D8D6A3B8EC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213100"/>
            <a:ext cx="2808287" cy="1944688"/>
            <a:chOff x="1532" y="1989"/>
            <a:chExt cx="2917" cy="1698"/>
          </a:xfrm>
        </p:grpSpPr>
        <p:sp>
          <p:nvSpPr>
            <p:cNvPr id="5191" name="Oval 6">
              <a:extLst>
                <a:ext uri="{FF2B5EF4-FFF2-40B4-BE49-F238E27FC236}">
                  <a16:creationId xmlns:a16="http://schemas.microsoft.com/office/drawing/2014/main" id="{3DE628B4-32D4-4EAF-AD92-BD1D8CDA9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730"/>
              <a:ext cx="121" cy="12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2" name="Oval 7">
              <a:extLst>
                <a:ext uri="{FF2B5EF4-FFF2-40B4-BE49-F238E27FC236}">
                  <a16:creationId xmlns:a16="http://schemas.microsoft.com/office/drawing/2014/main" id="{FE9DDAF5-05C4-4CBA-8A0B-1C024A13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217"/>
              <a:ext cx="121" cy="12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3" name="Oval 8">
              <a:extLst>
                <a:ext uri="{FF2B5EF4-FFF2-40B4-BE49-F238E27FC236}">
                  <a16:creationId xmlns:a16="http://schemas.microsoft.com/office/drawing/2014/main" id="{77356274-A2C6-45F5-B34C-BFD608EE1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0"/>
              <a:ext cx="121" cy="12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4" name="Oval 9">
              <a:extLst>
                <a:ext uri="{FF2B5EF4-FFF2-40B4-BE49-F238E27FC236}">
                  <a16:creationId xmlns:a16="http://schemas.microsoft.com/office/drawing/2014/main" id="{0C478758-432E-4922-8BC9-98409CE1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3300"/>
              <a:ext cx="121" cy="12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5" name="Oval 10">
              <a:extLst>
                <a:ext uri="{FF2B5EF4-FFF2-40B4-BE49-F238E27FC236}">
                  <a16:creationId xmlns:a16="http://schemas.microsoft.com/office/drawing/2014/main" id="{E3AE9ED8-E429-4193-AC09-92AAC215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217"/>
              <a:ext cx="121" cy="12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6" name="Oval 11">
              <a:extLst>
                <a:ext uri="{FF2B5EF4-FFF2-40B4-BE49-F238E27FC236}">
                  <a16:creationId xmlns:a16="http://schemas.microsoft.com/office/drawing/2014/main" id="{38D65AEA-4A7B-4102-8BD3-F77FB4BB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2787"/>
              <a:ext cx="121" cy="12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7" name="Text Box 12">
              <a:extLst>
                <a:ext uri="{FF2B5EF4-FFF2-40B4-BE49-F238E27FC236}">
                  <a16:creationId xmlns:a16="http://schemas.microsoft.com/office/drawing/2014/main" id="{9335A2A9-9B96-4261-B8D1-36D13629B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2673"/>
              <a:ext cx="181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A</a:t>
              </a:r>
              <a:endParaRPr lang="en-US" altLang="en-US"/>
            </a:p>
          </p:txBody>
        </p:sp>
        <p:sp>
          <p:nvSpPr>
            <p:cNvPr id="5198" name="Text Box 13">
              <a:extLst>
                <a:ext uri="{FF2B5EF4-FFF2-40B4-BE49-F238E27FC236}">
                  <a16:creationId xmlns:a16="http://schemas.microsoft.com/office/drawing/2014/main" id="{AA6C32A7-44C7-4655-88FD-CEE3B8971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1989"/>
              <a:ext cx="181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B</a:t>
              </a:r>
              <a:endParaRPr lang="en-US" altLang="en-US"/>
            </a:p>
          </p:txBody>
        </p:sp>
        <p:sp>
          <p:nvSpPr>
            <p:cNvPr id="5199" name="Text Box 14">
              <a:extLst>
                <a:ext uri="{FF2B5EF4-FFF2-40B4-BE49-F238E27FC236}">
                  <a16:creationId xmlns:a16="http://schemas.microsoft.com/office/drawing/2014/main" id="{7A5D6639-54E4-4D13-8069-BCD71AECC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989"/>
              <a:ext cx="181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C</a:t>
              </a:r>
              <a:endParaRPr lang="en-US" altLang="en-US"/>
            </a:p>
          </p:txBody>
        </p:sp>
        <p:sp>
          <p:nvSpPr>
            <p:cNvPr id="5200" name="Text Box 15">
              <a:extLst>
                <a:ext uri="{FF2B5EF4-FFF2-40B4-BE49-F238E27FC236}">
                  <a16:creationId xmlns:a16="http://schemas.microsoft.com/office/drawing/2014/main" id="{7FDD6FF0-6821-43C8-88CF-A8E0981E0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787"/>
              <a:ext cx="181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</a:t>
              </a:r>
              <a:endParaRPr lang="en-US" altLang="en-US"/>
            </a:p>
          </p:txBody>
        </p:sp>
        <p:sp>
          <p:nvSpPr>
            <p:cNvPr id="5201" name="Text Box 16">
              <a:extLst>
                <a:ext uri="{FF2B5EF4-FFF2-40B4-BE49-F238E27FC236}">
                  <a16:creationId xmlns:a16="http://schemas.microsoft.com/office/drawing/2014/main" id="{498CBBA9-F805-4072-B47E-63EC2B3C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3471"/>
              <a:ext cx="181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E</a:t>
              </a:r>
              <a:endParaRPr lang="en-US" altLang="en-US"/>
            </a:p>
          </p:txBody>
        </p:sp>
        <p:sp>
          <p:nvSpPr>
            <p:cNvPr id="5202" name="Text Box 17">
              <a:extLst>
                <a:ext uri="{FF2B5EF4-FFF2-40B4-BE49-F238E27FC236}">
                  <a16:creationId xmlns:a16="http://schemas.microsoft.com/office/drawing/2014/main" id="{DD5B5D83-1447-4429-B166-CB47C9DCF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3471"/>
              <a:ext cx="181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F</a:t>
              </a:r>
              <a:endParaRPr lang="en-US" altLang="en-US"/>
            </a:p>
          </p:txBody>
        </p:sp>
        <p:sp>
          <p:nvSpPr>
            <p:cNvPr id="5203" name="Line 18">
              <a:extLst>
                <a:ext uri="{FF2B5EF4-FFF2-40B4-BE49-F238E27FC236}">
                  <a16:creationId xmlns:a16="http://schemas.microsoft.com/office/drawing/2014/main" id="{2D8B7851-02C6-4055-99B9-0EA8E2BE8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" y="2331"/>
              <a:ext cx="684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Line 19">
              <a:extLst>
                <a:ext uri="{FF2B5EF4-FFF2-40B4-BE49-F238E27FC236}">
                  <a16:creationId xmlns:a16="http://schemas.microsoft.com/office/drawing/2014/main" id="{A852AAC1-53A0-4014-8CDB-81FEE0191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2274"/>
              <a:ext cx="8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Line 20">
              <a:extLst>
                <a:ext uri="{FF2B5EF4-FFF2-40B4-BE49-F238E27FC236}">
                  <a16:creationId xmlns:a16="http://schemas.microsoft.com/office/drawing/2014/main" id="{CF5287E3-EB86-4822-9983-F5AC60D5B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4" y="2274"/>
              <a:ext cx="57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Line 21">
              <a:extLst>
                <a:ext uri="{FF2B5EF4-FFF2-40B4-BE49-F238E27FC236}">
                  <a16:creationId xmlns:a16="http://schemas.microsoft.com/office/drawing/2014/main" id="{41DDA3EC-AED6-4DE0-BA6C-F11C31577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7" y="2901"/>
              <a:ext cx="627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Line 22">
              <a:extLst>
                <a:ext uri="{FF2B5EF4-FFF2-40B4-BE49-F238E27FC236}">
                  <a16:creationId xmlns:a16="http://schemas.microsoft.com/office/drawing/2014/main" id="{B8EAF04F-E601-4CA3-AFFB-A94DF6ED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3357"/>
              <a:ext cx="9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Line 23">
              <a:extLst>
                <a:ext uri="{FF2B5EF4-FFF2-40B4-BE49-F238E27FC236}">
                  <a16:creationId xmlns:a16="http://schemas.microsoft.com/office/drawing/2014/main" id="{C0E08049-9DBA-498B-BE17-52571167E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2787"/>
              <a:ext cx="684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Line 24">
              <a:extLst>
                <a:ext uri="{FF2B5EF4-FFF2-40B4-BE49-F238E27FC236}">
                  <a16:creationId xmlns:a16="http://schemas.microsoft.com/office/drawing/2014/main" id="{8123CADD-B530-4B23-A730-F94F35436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1" y="2274"/>
              <a:ext cx="1026" cy="10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Line 25">
              <a:extLst>
                <a:ext uri="{FF2B5EF4-FFF2-40B4-BE49-F238E27FC236}">
                  <a16:creationId xmlns:a16="http://schemas.microsoft.com/office/drawing/2014/main" id="{6F58266E-77B9-4682-8CD3-CEF55E18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331"/>
              <a:ext cx="912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Text Box 26">
              <a:extLst>
                <a:ext uri="{FF2B5EF4-FFF2-40B4-BE49-F238E27FC236}">
                  <a16:creationId xmlns:a16="http://schemas.microsoft.com/office/drawing/2014/main" id="{7DE8D116-94D3-4572-996E-ABACBA87B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2388"/>
              <a:ext cx="285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20</a:t>
              </a:r>
              <a:endParaRPr lang="en-US" altLang="en-US"/>
            </a:p>
          </p:txBody>
        </p:sp>
        <p:sp>
          <p:nvSpPr>
            <p:cNvPr id="5212" name="Text Box 27">
              <a:extLst>
                <a:ext uri="{FF2B5EF4-FFF2-40B4-BE49-F238E27FC236}">
                  <a16:creationId xmlns:a16="http://schemas.microsoft.com/office/drawing/2014/main" id="{7260699F-AA90-45C8-8A3B-EF92B28A5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015"/>
              <a:ext cx="285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20</a:t>
              </a:r>
              <a:endParaRPr lang="en-US" altLang="en-US"/>
            </a:p>
          </p:txBody>
        </p:sp>
        <p:sp>
          <p:nvSpPr>
            <p:cNvPr id="5213" name="Text Box 28">
              <a:extLst>
                <a:ext uri="{FF2B5EF4-FFF2-40B4-BE49-F238E27FC236}">
                  <a16:creationId xmlns:a16="http://schemas.microsoft.com/office/drawing/2014/main" id="{9388CC22-3D05-4B02-92F7-25E953187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9" y="3414"/>
              <a:ext cx="342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50</a:t>
              </a:r>
              <a:endParaRPr lang="en-US" altLang="en-US"/>
            </a:p>
          </p:txBody>
        </p:sp>
        <p:sp>
          <p:nvSpPr>
            <p:cNvPr id="5214" name="Text Box 29">
              <a:extLst>
                <a:ext uri="{FF2B5EF4-FFF2-40B4-BE49-F238E27FC236}">
                  <a16:creationId xmlns:a16="http://schemas.microsoft.com/office/drawing/2014/main" id="{CAAE6C47-4093-41CB-BFCF-9862EBB2E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" y="2046"/>
              <a:ext cx="28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20</a:t>
              </a:r>
              <a:endParaRPr lang="en-US" altLang="en-US"/>
            </a:p>
          </p:txBody>
        </p:sp>
        <p:sp>
          <p:nvSpPr>
            <p:cNvPr id="5215" name="Text Box 30">
              <a:extLst>
                <a:ext uri="{FF2B5EF4-FFF2-40B4-BE49-F238E27FC236}">
                  <a16:creationId xmlns:a16="http://schemas.microsoft.com/office/drawing/2014/main" id="{CCD0D38F-8AA0-4252-893D-D2D00D231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2274"/>
              <a:ext cx="28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20</a:t>
              </a:r>
              <a:endParaRPr lang="en-US" altLang="en-US"/>
            </a:p>
          </p:txBody>
        </p:sp>
        <p:sp>
          <p:nvSpPr>
            <p:cNvPr id="5216" name="Text Box 31">
              <a:extLst>
                <a:ext uri="{FF2B5EF4-FFF2-40B4-BE49-F238E27FC236}">
                  <a16:creationId xmlns:a16="http://schemas.microsoft.com/office/drawing/2014/main" id="{B7C69F79-7C96-43F2-A5A0-0B7CDA439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3129"/>
              <a:ext cx="28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10</a:t>
              </a:r>
              <a:endParaRPr lang="en-US" altLang="en-US"/>
            </a:p>
          </p:txBody>
        </p:sp>
        <p:sp>
          <p:nvSpPr>
            <p:cNvPr id="5217" name="Text Box 32">
              <a:extLst>
                <a:ext uri="{FF2B5EF4-FFF2-40B4-BE49-F238E27FC236}">
                  <a16:creationId xmlns:a16="http://schemas.microsoft.com/office/drawing/2014/main" id="{5981FF27-807E-4F1E-B830-852ED8ADE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844"/>
              <a:ext cx="28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20</a:t>
              </a:r>
              <a:endParaRPr lang="en-US" altLang="en-US"/>
            </a:p>
          </p:txBody>
        </p:sp>
        <p:sp>
          <p:nvSpPr>
            <p:cNvPr id="5218" name="Text Box 33">
              <a:extLst>
                <a:ext uri="{FF2B5EF4-FFF2-40B4-BE49-F238E27FC236}">
                  <a16:creationId xmlns:a16="http://schemas.microsoft.com/office/drawing/2014/main" id="{705B75FA-E1DC-4DC3-81AA-3E37CE126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2844"/>
              <a:ext cx="28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20</a:t>
              </a:r>
              <a:endParaRPr lang="en-US" altLang="en-US"/>
            </a:p>
          </p:txBody>
        </p:sp>
      </p:grpSp>
      <p:graphicFrame>
        <p:nvGraphicFramePr>
          <p:cNvPr id="5250" name="Group 130">
            <a:extLst>
              <a:ext uri="{FF2B5EF4-FFF2-40B4-BE49-F238E27FC236}">
                <a16:creationId xmlns:a16="http://schemas.microsoft.com/office/drawing/2014/main" id="{5A10FE66-2A6F-4900-AF58-F1FC33AB4158}"/>
              </a:ext>
            </a:extLst>
          </p:cNvPr>
          <p:cNvGraphicFramePr>
            <a:graphicFrameLocks noGrp="1"/>
          </p:cNvGraphicFramePr>
          <p:nvPr/>
        </p:nvGraphicFramePr>
        <p:xfrm>
          <a:off x="3563938" y="2060575"/>
          <a:ext cx="4679950" cy="3700463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ABFD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BFD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BFE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CBA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DFBA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49375C-31C6-476F-828C-78060B27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992C3653-C2E9-4BA7-8CC6-6E5B2663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135938" cy="54959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Algoritm de rutare pe bază de flux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endParaRPr lang="ro-RO" altLang="en-US">
              <a:solidFill>
                <a:srgbClr val="3366FF"/>
              </a:solidFill>
            </a:endParaRPr>
          </a:p>
          <a:p>
            <a:pPr eaLnBrk="1" hangingPunct="1"/>
            <a:r>
              <a:rPr lang="ro-RO" altLang="en-US" sz="1600"/>
              <a:t>Ipoteze de calcul</a:t>
            </a:r>
          </a:p>
          <a:p>
            <a:pPr eaLnBrk="1" hangingPunct="1"/>
            <a:r>
              <a:rPr lang="ro-RO" altLang="en-US" sz="1600"/>
              <a:t>    - </a:t>
            </a:r>
            <a:r>
              <a:rPr lang="ro-RO" altLang="en-US" sz="1400"/>
              <a:t>lungimea medie a unui pachet de 800 biţi (</a:t>
            </a:r>
            <a:r>
              <a:rPr lang="ro-RO" altLang="en-US" sz="1400">
                <a:sym typeface="Symbol" panose="05050102010706020507" pitchFamily="18" charset="2"/>
              </a:rPr>
              <a:t></a:t>
            </a:r>
            <a:r>
              <a:rPr lang="ro-RO" altLang="en-US" sz="1400"/>
              <a:t>=1/800)</a:t>
            </a:r>
            <a:r>
              <a:rPr lang="en-US" altLang="en-US" sz="1400"/>
              <a:t> </a:t>
            </a:r>
            <a:endParaRPr lang="ro-RO" altLang="en-US" sz="1400">
              <a:solidFill>
                <a:srgbClr val="3366FF"/>
              </a:solidFill>
            </a:endParaRPr>
          </a:p>
          <a:p>
            <a:pPr eaLnBrk="1" hangingPunct="1"/>
            <a:r>
              <a:rPr lang="ro-RO" altLang="en-US" sz="1400"/>
              <a:t>     - rata medie a pachetelor pe linie este </a:t>
            </a:r>
            <a:r>
              <a:rPr lang="ro-RO" altLang="en-US" sz="1400">
                <a:sym typeface="Symbol" panose="05050102010706020507" pitchFamily="18" charset="2"/>
              </a:rPr>
              <a:t></a:t>
            </a:r>
            <a:r>
              <a:rPr lang="ro-RO" altLang="en-US" sz="1400"/>
              <a:t>Ci [pachete/s]</a:t>
            </a:r>
            <a:r>
              <a:rPr lang="en-US" altLang="en-US" sz="1400"/>
              <a:t> </a:t>
            </a:r>
            <a:endParaRPr lang="ro-RO" altLang="en-US" sz="1400">
              <a:solidFill>
                <a:srgbClr val="3366FF"/>
              </a:solidFill>
            </a:endParaRPr>
          </a:p>
          <a:p>
            <a:pPr eaLnBrk="1" hangingPunct="1"/>
            <a:r>
              <a:rPr lang="ro-RO" altLang="en-US" sz="1400"/>
              <a:t>     - întârzierea medie pe fiecare link</a:t>
            </a:r>
            <a:r>
              <a:rPr lang="en-US" altLang="en-US" sz="1400"/>
              <a:t> </a:t>
            </a:r>
            <a:r>
              <a:rPr lang="ro-RO" altLang="en-US" sz="1400"/>
              <a:t>T</a:t>
            </a:r>
            <a:r>
              <a:rPr lang="ro-RO" altLang="en-US" sz="1400" baseline="-25000"/>
              <a:t>i</a:t>
            </a:r>
            <a:r>
              <a:rPr lang="ro-RO" altLang="en-US" sz="1400"/>
              <a:t> este:</a:t>
            </a:r>
            <a:endParaRPr lang="ro-RO" altLang="en-US" sz="1400">
              <a:solidFill>
                <a:srgbClr val="3366FF"/>
              </a:solidFill>
            </a:endParaRP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Traficul total în fiecare linie orientată de la stânga la dreapta este</a:t>
            </a:r>
            <a:r>
              <a:rPr lang="en-US" altLang="en-US"/>
              <a:t> </a:t>
            </a:r>
            <a:r>
              <a:rPr lang="ro-RO" altLang="en-US" sz="1400"/>
              <a:t>în Tabelul: </a:t>
            </a:r>
            <a:endParaRPr lang="ro-RO" altLang="en-US" sz="1400">
              <a:solidFill>
                <a:srgbClr val="3366FF"/>
              </a:solidFill>
            </a:endParaRPr>
          </a:p>
          <a:p>
            <a:pPr eaLnBrk="1" hangingPunct="1"/>
            <a:endParaRPr lang="ro-RO" altLang="en-US" sz="1400">
              <a:solidFill>
                <a:srgbClr val="3366FF"/>
              </a:solidFill>
            </a:endParaRP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Întârzierea medie a pachetelor în reţea este suma ponderată a întârzierilor pe fiecare link:  </a:t>
            </a:r>
          </a:p>
          <a:p>
            <a:pPr eaLnBrk="1" hangingPunct="1"/>
            <a:r>
              <a:rPr lang="ro-RO" altLang="en-US"/>
              <a:t>			</a:t>
            </a:r>
            <a:r>
              <a:rPr lang="en-US" altLang="en-US"/>
              <a:t> </a:t>
            </a:r>
            <a:r>
              <a:rPr lang="ro-RO" altLang="en-US"/>
              <a:t>	   </a:t>
            </a:r>
            <a:r>
              <a:rPr lang="en-US" altLang="en-US"/>
              <a:t> </a:t>
            </a:r>
            <a:endParaRPr lang="ro-RO" altLang="en-US"/>
          </a:p>
        </p:txBody>
      </p:sp>
      <p:graphicFrame>
        <p:nvGraphicFramePr>
          <p:cNvPr id="6413" name="Group 269">
            <a:extLst>
              <a:ext uri="{FF2B5EF4-FFF2-40B4-BE49-F238E27FC236}">
                <a16:creationId xmlns:a16="http://schemas.microsoft.com/office/drawing/2014/main" id="{2B536C16-3BF9-43DE-BC56-D70EBC1F73D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852738"/>
          <a:ext cx="7200900" cy="259109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linia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</a:t>
                      </a: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 [pachete/s]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 [kbps]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</a:t>
                      </a: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ro-RO" sz="1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[pachete/s]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 [ms]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ro-RO" sz="1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      (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AB+ABC+ABEF)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           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(BC+ABC)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0,146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          (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CD+ECD)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     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(AE+AEF)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0,134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  (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EF+AEF+EFB+CEF)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62,5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0,159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8         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(FD+ABFD+BFD)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0,098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(ABFD+BFD+BFE+BF)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8     </a:t>
                      </a:r>
                      <a:r>
                        <a:rPr kumimoji="0" lang="ro-RO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(EC+ECD+FEC)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0,098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35994" marB="359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30" name="Rectangle 257">
            <a:extLst>
              <a:ext uri="{FF2B5EF4-FFF2-40B4-BE49-F238E27FC236}">
                <a16:creationId xmlns:a16="http://schemas.microsoft.com/office/drawing/2014/main" id="{2777E750-C8F7-4B58-BD9E-206EAFF8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231" name="Object 256">
            <a:extLst>
              <a:ext uri="{FF2B5EF4-FFF2-40B4-BE49-F238E27FC236}">
                <a16:creationId xmlns:a16="http://schemas.microsoft.com/office/drawing/2014/main" id="{E6673A88-2664-45E6-841A-E7990BC36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700213"/>
          <a:ext cx="13684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3" imgW="876300" imgH="431800" progId="Equation.3">
                  <p:embed/>
                </p:oleObj>
              </mc:Choice>
              <mc:Fallback>
                <p:oleObj name="Equation" r:id="rId3" imgW="876300" imgH="43180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0213"/>
                        <a:ext cx="13684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2" name="Rectangle 259">
            <a:extLst>
              <a:ext uri="{FF2B5EF4-FFF2-40B4-BE49-F238E27FC236}">
                <a16:creationId xmlns:a16="http://schemas.microsoft.com/office/drawing/2014/main" id="{C67CB9C1-A7E8-408B-845B-98F46096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233" name="Object 258">
            <a:extLst>
              <a:ext uri="{FF2B5EF4-FFF2-40B4-BE49-F238E27FC236}">
                <a16:creationId xmlns:a16="http://schemas.microsoft.com/office/drawing/2014/main" id="{2950D394-A786-4DB0-A623-F82D40407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949950"/>
          <a:ext cx="2159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5" imgW="1307532" imgH="253890" progId="Equation.3">
                  <p:embed/>
                </p:oleObj>
              </mc:Choice>
              <mc:Fallback>
                <p:oleObj name="Equation" r:id="rId5" imgW="1307532" imgH="253890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949950"/>
                        <a:ext cx="2159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B25E08-3834-418F-A568-9B26F1E2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42F72C12-54B0-4654-80A2-B3A68855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8280400" cy="531336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Dirijarea cu vectori distanţă</a:t>
            </a:r>
          </a:p>
          <a:p>
            <a:pPr eaLnBrk="1" hangingPunct="1"/>
            <a:r>
              <a:rPr lang="ro-RO" altLang="en-US" sz="1600" b="1"/>
              <a:t>algoritmul lui Ford – Fulkerson </a:t>
            </a:r>
            <a:r>
              <a:rPr lang="ro-RO" altLang="en-US" sz="1600"/>
              <a:t>sau </a:t>
            </a:r>
            <a:r>
              <a:rPr lang="ro-RO" altLang="en-US" sz="1600" b="1"/>
              <a:t>algoritmul lui Bellman – Ford</a:t>
            </a:r>
            <a:r>
              <a:rPr lang="en-US" altLang="en-US" sz="1600" b="1"/>
              <a:t> </a:t>
            </a:r>
            <a:endParaRPr lang="ro-RO" altLang="en-US" sz="1600" b="1">
              <a:solidFill>
                <a:srgbClr val="3366FF"/>
              </a:solidFill>
            </a:endParaRPr>
          </a:p>
          <a:p>
            <a:pPr eaLnBrk="1" hangingPunct="1"/>
            <a:r>
              <a:rPr lang="ro-RO" altLang="en-US" sz="1600"/>
              <a:t>Fiecare ruter menţine </a:t>
            </a:r>
            <a:r>
              <a:rPr lang="ro-RO" altLang="en-US" sz="1600" b="1"/>
              <a:t>o tabelă</a:t>
            </a:r>
            <a:r>
              <a:rPr lang="ro-RO" altLang="en-US" sz="1600"/>
              <a:t> (</a:t>
            </a:r>
            <a:r>
              <a:rPr lang="ro-RO" altLang="en-US" sz="1600" b="1"/>
              <a:t>un vector</a:t>
            </a:r>
            <a:r>
              <a:rPr lang="ro-RO" altLang="en-US" sz="1600"/>
              <a:t>) care păstrează:</a:t>
            </a:r>
          </a:p>
          <a:p>
            <a:pPr eaLnBrk="1" hangingPunct="1"/>
            <a:r>
              <a:rPr lang="ro-RO" altLang="en-US" sz="1600"/>
              <a:t>   - </a:t>
            </a:r>
            <a:r>
              <a:rPr lang="ro-RO" altLang="en-US" sz="1600" b="1"/>
              <a:t>cea mai bună distanţă</a:t>
            </a:r>
            <a:r>
              <a:rPr lang="ro-RO" altLang="en-US" sz="1600"/>
              <a:t> cunoscută spre fiecare destinaţie </a:t>
            </a:r>
          </a:p>
          <a:p>
            <a:pPr eaLnBrk="1" hangingPunct="1"/>
            <a:r>
              <a:rPr lang="ro-RO" altLang="en-US" sz="1600"/>
              <a:t>   - </a:t>
            </a:r>
            <a:r>
              <a:rPr lang="ro-RO" altLang="en-US" sz="1600" b="1"/>
              <a:t>linia </a:t>
            </a:r>
            <a:r>
              <a:rPr lang="ro-RO" altLang="en-US" sz="1600"/>
              <a:t>(ieşirea) spre acea destinaţie</a:t>
            </a:r>
          </a:p>
          <a:p>
            <a:pPr eaLnBrk="1" hangingPunct="1"/>
            <a:r>
              <a:rPr lang="ro-RO" altLang="en-US" sz="1600"/>
              <a:t>Ca </a:t>
            </a:r>
            <a:r>
              <a:rPr lang="ro-RO" altLang="en-US" sz="1600" b="1"/>
              <a:t>metrică</a:t>
            </a:r>
            <a:r>
              <a:rPr lang="ro-RO" altLang="en-US" sz="1600"/>
              <a:t> se pot folosi: </a:t>
            </a:r>
            <a:r>
              <a:rPr lang="ro-RO" altLang="en-US" sz="1600" b="1"/>
              <a:t>numărul de salturi</a:t>
            </a:r>
            <a:r>
              <a:rPr lang="ro-RO" altLang="en-US" sz="1600"/>
              <a:t>, </a:t>
            </a:r>
            <a:r>
              <a:rPr lang="ro-RO" altLang="en-US" sz="1600" b="1"/>
              <a:t>întârzierea</a:t>
            </a:r>
            <a:r>
              <a:rPr lang="ro-RO" altLang="en-US" sz="1600"/>
              <a:t>, </a:t>
            </a:r>
            <a:r>
              <a:rPr lang="ro-RO" altLang="en-US" sz="1600" b="1"/>
              <a:t>lungimea cozii</a:t>
            </a:r>
            <a:r>
              <a:rPr lang="ro-RO" altLang="en-US" sz="1600"/>
              <a:t> etc.</a:t>
            </a:r>
            <a:r>
              <a:rPr lang="ro-RO" altLang="en-US"/>
              <a:t> </a:t>
            </a:r>
          </a:p>
          <a:p>
            <a:pPr eaLnBrk="1" hangingPunct="1"/>
            <a:r>
              <a:rPr lang="ro-RO" altLang="en-US" sz="1600"/>
              <a:t>În exemplul următor metrica este </a:t>
            </a:r>
            <a:r>
              <a:rPr lang="ro-RO" altLang="en-US" sz="1600" b="1"/>
              <a:t>întârzierea minimă</a:t>
            </a:r>
            <a:r>
              <a:rPr lang="ro-RO" altLang="en-US" sz="1600"/>
              <a:t> de la sursă la destinaţie.</a:t>
            </a:r>
            <a:endParaRPr lang="ro-RO" altLang="en-US" sz="1600">
              <a:solidFill>
                <a:srgbClr val="3366FF"/>
              </a:solidFill>
            </a:endParaRPr>
          </a:p>
          <a:p>
            <a:pPr eaLnBrk="1" hangingPunct="1"/>
            <a:r>
              <a:rPr lang="ro-RO" altLang="en-US" sz="1600"/>
              <a:t> </a:t>
            </a:r>
          </a:p>
          <a:p>
            <a:pPr eaLnBrk="1" hangingPunct="1"/>
            <a:r>
              <a:rPr lang="ro-RO" altLang="en-US" sz="1600"/>
              <a:t>				</a:t>
            </a:r>
          </a:p>
          <a:p>
            <a:pPr eaLnBrk="1" hangingPunct="1"/>
            <a:r>
              <a:rPr lang="ro-RO" altLang="en-US" sz="1600"/>
              <a:t>		                                                                                                             </a:t>
            </a:r>
          </a:p>
          <a:p>
            <a:pPr eaLnBrk="1" hangingPunct="1"/>
            <a:r>
              <a:rPr lang="ro-RO" altLang="en-US" sz="1600"/>
              <a:t>					</a:t>
            </a: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/>
              <a:t>			</a:t>
            </a:r>
            <a:r>
              <a:rPr lang="en-US" altLang="en-US"/>
              <a:t> </a:t>
            </a:r>
            <a:r>
              <a:rPr lang="ro-RO" altLang="en-US"/>
              <a:t>	   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7172" name="Rectangle 86">
            <a:extLst>
              <a:ext uri="{FF2B5EF4-FFF2-40B4-BE49-F238E27FC236}">
                <a16:creationId xmlns:a16="http://schemas.microsoft.com/office/drawing/2014/main" id="{19BE681C-1264-4241-80C7-273F6D3F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88">
            <a:extLst>
              <a:ext uri="{FF2B5EF4-FFF2-40B4-BE49-F238E27FC236}">
                <a16:creationId xmlns:a16="http://schemas.microsoft.com/office/drawing/2014/main" id="{7352D9E2-18C2-46C4-AB49-15BFF102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74" name="Group 207">
            <a:extLst>
              <a:ext uri="{FF2B5EF4-FFF2-40B4-BE49-F238E27FC236}">
                <a16:creationId xmlns:a16="http://schemas.microsoft.com/office/drawing/2014/main" id="{825A9BE0-0056-469F-8C36-6051AD61934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00438"/>
            <a:ext cx="2376488" cy="2089150"/>
            <a:chOff x="204" y="2205"/>
            <a:chExt cx="1497" cy="1316"/>
          </a:xfrm>
        </p:grpSpPr>
        <p:sp>
          <p:nvSpPr>
            <p:cNvPr id="7263" name="Oval 91">
              <a:extLst>
                <a:ext uri="{FF2B5EF4-FFF2-40B4-BE49-F238E27FC236}">
                  <a16:creationId xmlns:a16="http://schemas.microsoft.com/office/drawing/2014/main" id="{5DEDF627-FB42-463E-8E27-BBA3CEB5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2375"/>
              <a:ext cx="70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4" name="Text Box 92">
              <a:extLst>
                <a:ext uri="{FF2B5EF4-FFF2-40B4-BE49-F238E27FC236}">
                  <a16:creationId xmlns:a16="http://schemas.microsoft.com/office/drawing/2014/main" id="{407E1EA2-D338-4C0A-9AB4-489C2E1A8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332"/>
              <a:ext cx="13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A</a:t>
              </a:r>
              <a:endParaRPr lang="en-US" altLang="en-US"/>
            </a:p>
          </p:txBody>
        </p:sp>
        <p:sp>
          <p:nvSpPr>
            <p:cNvPr id="7265" name="Text Box 93">
              <a:extLst>
                <a:ext uri="{FF2B5EF4-FFF2-40B4-BE49-F238E27FC236}">
                  <a16:creationId xmlns:a16="http://schemas.microsoft.com/office/drawing/2014/main" id="{404DE64D-C6D5-43EF-B670-3A765FB8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3351"/>
              <a:ext cx="13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C</a:t>
              </a:r>
              <a:endParaRPr lang="en-US" altLang="en-US"/>
            </a:p>
          </p:txBody>
        </p:sp>
        <p:sp>
          <p:nvSpPr>
            <p:cNvPr id="7266" name="Text Box 94">
              <a:extLst>
                <a:ext uri="{FF2B5EF4-FFF2-40B4-BE49-F238E27FC236}">
                  <a16:creationId xmlns:a16="http://schemas.microsoft.com/office/drawing/2014/main" id="{468C5A03-E38C-4F5D-8E4B-428D5DD84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2715"/>
              <a:ext cx="139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D</a:t>
              </a:r>
              <a:endParaRPr lang="en-US" altLang="en-US"/>
            </a:p>
          </p:txBody>
        </p:sp>
        <p:sp>
          <p:nvSpPr>
            <p:cNvPr id="7267" name="Text Box 95">
              <a:extLst>
                <a:ext uri="{FF2B5EF4-FFF2-40B4-BE49-F238E27FC236}">
                  <a16:creationId xmlns:a16="http://schemas.microsoft.com/office/drawing/2014/main" id="{DA4F614C-2CB1-4DBE-BB1D-AB753881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2205"/>
              <a:ext cx="13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B</a:t>
              </a:r>
              <a:endParaRPr lang="en-US" altLang="en-US"/>
            </a:p>
          </p:txBody>
        </p:sp>
        <p:sp>
          <p:nvSpPr>
            <p:cNvPr id="7268" name="Text Box 96">
              <a:extLst>
                <a:ext uri="{FF2B5EF4-FFF2-40B4-BE49-F238E27FC236}">
                  <a16:creationId xmlns:a16="http://schemas.microsoft.com/office/drawing/2014/main" id="{CD109E5D-AFA7-4E4F-9DBA-C2048F18D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2757"/>
              <a:ext cx="13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F</a:t>
              </a:r>
              <a:endParaRPr lang="en-US" altLang="en-US"/>
            </a:p>
          </p:txBody>
        </p:sp>
        <p:sp>
          <p:nvSpPr>
            <p:cNvPr id="7269" name="Oval 97">
              <a:extLst>
                <a:ext uri="{FF2B5EF4-FFF2-40B4-BE49-F238E27FC236}">
                  <a16:creationId xmlns:a16="http://schemas.microsoft.com/office/drawing/2014/main" id="{DC4CFDD6-9DEA-40AF-A861-73B5F7E5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3224"/>
              <a:ext cx="70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0" name="Oval 98">
              <a:extLst>
                <a:ext uri="{FF2B5EF4-FFF2-40B4-BE49-F238E27FC236}">
                  <a16:creationId xmlns:a16="http://schemas.microsoft.com/office/drawing/2014/main" id="{9CFFC7DD-8F2F-4EBE-9984-5A273EF65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757"/>
              <a:ext cx="70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1" name="Oval 99">
              <a:extLst>
                <a:ext uri="{FF2B5EF4-FFF2-40B4-BE49-F238E27FC236}">
                  <a16:creationId xmlns:a16="http://schemas.microsoft.com/office/drawing/2014/main" id="{37138C3B-1BAA-48FC-9EC7-5D18E106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757"/>
              <a:ext cx="69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2" name="Oval 100">
              <a:extLst>
                <a:ext uri="{FF2B5EF4-FFF2-40B4-BE49-F238E27FC236}">
                  <a16:creationId xmlns:a16="http://schemas.microsoft.com/office/drawing/2014/main" id="{F26DC614-E577-4C1B-A286-547CDE96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375"/>
              <a:ext cx="70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3" name="Oval 101">
              <a:extLst>
                <a:ext uri="{FF2B5EF4-FFF2-40B4-BE49-F238E27FC236}">
                  <a16:creationId xmlns:a16="http://schemas.microsoft.com/office/drawing/2014/main" id="{B4B6F653-0BD8-4161-A7A3-EB2E2E94B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224"/>
              <a:ext cx="70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4" name="Oval 102">
              <a:extLst>
                <a:ext uri="{FF2B5EF4-FFF2-40B4-BE49-F238E27FC236}">
                  <a16:creationId xmlns:a16="http://schemas.microsoft.com/office/drawing/2014/main" id="{39B4F727-999D-4829-AC8A-EB699EA41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3224"/>
              <a:ext cx="69" cy="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5" name="Text Box 103">
              <a:extLst>
                <a:ext uri="{FF2B5EF4-FFF2-40B4-BE49-F238E27FC236}">
                  <a16:creationId xmlns:a16="http://schemas.microsoft.com/office/drawing/2014/main" id="{2604EAEC-2439-4815-B519-410AD791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3351"/>
              <a:ext cx="13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G</a:t>
              </a:r>
              <a:endParaRPr lang="en-US" altLang="en-US"/>
            </a:p>
          </p:txBody>
        </p:sp>
        <p:sp>
          <p:nvSpPr>
            <p:cNvPr id="7276" name="Line 104">
              <a:extLst>
                <a:ext uri="{FF2B5EF4-FFF2-40B4-BE49-F238E27FC236}">
                  <a16:creationId xmlns:a16="http://schemas.microsoft.com/office/drawing/2014/main" id="{6FC59526-693D-41F2-9AB0-F0FF75816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" y="2417"/>
              <a:ext cx="10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Line 105">
              <a:extLst>
                <a:ext uri="{FF2B5EF4-FFF2-40B4-BE49-F238E27FC236}">
                  <a16:creationId xmlns:a16="http://schemas.microsoft.com/office/drawing/2014/main" id="{FA1BDB34-5DBC-4456-99BA-581689237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" y="2799"/>
              <a:ext cx="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Line 106">
              <a:extLst>
                <a:ext uri="{FF2B5EF4-FFF2-40B4-BE49-F238E27FC236}">
                  <a16:creationId xmlns:a16="http://schemas.microsoft.com/office/drawing/2014/main" id="{FBE8F786-1963-46BE-A6BD-D2D2FBE3E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" y="3266"/>
              <a:ext cx="1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" name="Line 107">
              <a:extLst>
                <a:ext uri="{FF2B5EF4-FFF2-40B4-BE49-F238E27FC236}">
                  <a16:creationId xmlns:a16="http://schemas.microsoft.com/office/drawing/2014/main" id="{3E37098B-21E9-4B14-9DF1-63E0C98C6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2417"/>
              <a:ext cx="278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" name="Line 108">
              <a:extLst>
                <a:ext uri="{FF2B5EF4-FFF2-40B4-BE49-F238E27FC236}">
                  <a16:creationId xmlns:a16="http://schemas.microsoft.com/office/drawing/2014/main" id="{2253E7C5-5272-4EAB-9116-8FD5FF2C1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2799"/>
              <a:ext cx="313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Line 109">
              <a:extLst>
                <a:ext uri="{FF2B5EF4-FFF2-40B4-BE49-F238E27FC236}">
                  <a16:creationId xmlns:a16="http://schemas.microsoft.com/office/drawing/2014/main" id="{E22DB8DD-BFF5-450B-B648-DD6881D08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" y="2799"/>
              <a:ext cx="244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Line 110">
              <a:extLst>
                <a:ext uri="{FF2B5EF4-FFF2-40B4-BE49-F238E27FC236}">
                  <a16:creationId xmlns:a16="http://schemas.microsoft.com/office/drawing/2014/main" id="{46BB6A4E-F208-4950-9801-A09D1353C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2" y="2375"/>
              <a:ext cx="105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111">
              <a:extLst>
                <a:ext uri="{FF2B5EF4-FFF2-40B4-BE49-F238E27FC236}">
                  <a16:creationId xmlns:a16="http://schemas.microsoft.com/office/drawing/2014/main" id="{27272A74-216A-441C-ACEA-DB4ED9AAC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2799"/>
              <a:ext cx="174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373" name="Group 205">
            <a:extLst>
              <a:ext uri="{FF2B5EF4-FFF2-40B4-BE49-F238E27FC236}">
                <a16:creationId xmlns:a16="http://schemas.microsoft.com/office/drawing/2014/main" id="{40580071-341D-42A2-A5D8-A69B5AEF2B24}"/>
              </a:ext>
            </a:extLst>
          </p:cNvPr>
          <p:cNvGraphicFramePr>
            <a:graphicFrameLocks noGrp="1"/>
          </p:cNvGraphicFramePr>
          <p:nvPr/>
        </p:nvGraphicFramePr>
        <p:xfrm>
          <a:off x="3419475" y="3860800"/>
          <a:ext cx="4826000" cy="2438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ro-RO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linia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58" name="Rectangle 204">
            <a:extLst>
              <a:ext uri="{FF2B5EF4-FFF2-40B4-BE49-F238E27FC236}">
                <a16:creationId xmlns:a16="http://schemas.microsoft.com/office/drawing/2014/main" id="{C19C8B59-0F48-4E5A-B938-C040C4DD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3860800"/>
            <a:ext cx="538162" cy="2447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59" name="Text Box 206">
            <a:extLst>
              <a:ext uri="{FF2B5EF4-FFF2-40B4-BE49-F238E27FC236}">
                <a16:creationId xmlns:a16="http://schemas.microsoft.com/office/drawing/2014/main" id="{A5E33207-D2D0-4B55-80A0-4A4EA508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300663"/>
            <a:ext cx="2206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400" b="1">
                <a:solidFill>
                  <a:srgbClr val="FF0066"/>
                </a:solidFill>
              </a:rPr>
              <a:t>E</a:t>
            </a:r>
            <a:endParaRPr lang="en-US" altLang="en-US" sz="1400" b="1">
              <a:solidFill>
                <a:srgbClr val="FF0066"/>
              </a:solidFill>
            </a:endParaRPr>
          </a:p>
        </p:txBody>
      </p:sp>
      <p:sp>
        <p:nvSpPr>
          <p:cNvPr id="7260" name="Text Box 208">
            <a:extLst>
              <a:ext uri="{FF2B5EF4-FFF2-40B4-BE49-F238E27FC236}">
                <a16:creationId xmlns:a16="http://schemas.microsoft.com/office/drawing/2014/main" id="{DB75B249-9E8C-4B18-A0BB-787AD1AE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24175"/>
            <a:ext cx="25908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sz="1400"/>
              <a:t>Tabela b) </a:t>
            </a:r>
          </a:p>
          <a:p>
            <a:pPr eaLnBrk="1" hangingPunct="1">
              <a:spcBef>
                <a:spcPct val="50000"/>
              </a:spcBef>
            </a:pPr>
            <a:r>
              <a:rPr lang="ro-RO" altLang="en-US" sz="1400"/>
              <a:t> Distanţele  nodurilor vecine cu E faţă de celelalte</a:t>
            </a:r>
            <a:r>
              <a:rPr lang="en-US" altLang="en-US" sz="1400"/>
              <a:t> noduri</a:t>
            </a:r>
          </a:p>
        </p:txBody>
      </p:sp>
      <p:sp>
        <p:nvSpPr>
          <p:cNvPr id="7261" name="Text Box 209">
            <a:extLst>
              <a:ext uri="{FF2B5EF4-FFF2-40B4-BE49-F238E27FC236}">
                <a16:creationId xmlns:a16="http://schemas.microsoft.com/office/drawing/2014/main" id="{7F04FA2D-BBE8-4333-99EA-A20CD7A9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924175"/>
            <a:ext cx="230505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sz="1400"/>
              <a:t>Tabela c)  </a:t>
            </a:r>
          </a:p>
          <a:p>
            <a:pPr eaLnBrk="1" hangingPunct="1">
              <a:spcBef>
                <a:spcPct val="50000"/>
              </a:spcBef>
            </a:pPr>
            <a:r>
              <a:rPr lang="ro-RO" altLang="en-US" sz="1400"/>
              <a:t>Noile distanţe ale nodului E faţă de celelelte</a:t>
            </a:r>
            <a:r>
              <a:rPr lang="en-US" altLang="en-US" sz="1400"/>
              <a:t> noduri</a:t>
            </a:r>
          </a:p>
        </p:txBody>
      </p:sp>
      <p:sp>
        <p:nvSpPr>
          <p:cNvPr id="7262" name="Text Box 211">
            <a:extLst>
              <a:ext uri="{FF2B5EF4-FFF2-40B4-BE49-F238E27FC236}">
                <a16:creationId xmlns:a16="http://schemas.microsoft.com/office/drawing/2014/main" id="{58E7CEE4-C5B4-4B7D-BBBE-7013ED3F6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172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altLang="en-US" sz="1400" b="1"/>
              <a:t>Topologia reţelei:</a:t>
            </a:r>
            <a:endParaRPr lang="en-US" alt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A67706-26A7-44B6-B8A1-8A25F5D7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438E2C94-6831-4C7C-83E4-CA567FF3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280400" cy="52832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b="1">
                <a:solidFill>
                  <a:srgbClr val="3366FF"/>
                </a:solidFill>
              </a:rPr>
              <a:t>Dirijarea cu vectori distanţă </a:t>
            </a:r>
            <a:r>
              <a:rPr lang="ro-RO" altLang="en-US">
                <a:solidFill>
                  <a:srgbClr val="3366FF"/>
                </a:solidFill>
              </a:rPr>
              <a:t>(continuare)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Periodic  nodurile </a:t>
            </a:r>
            <a:r>
              <a:rPr lang="ro-RO" altLang="en-US" sz="1600" b="1"/>
              <a:t>recalculează distanţele</a:t>
            </a:r>
            <a:r>
              <a:rPr lang="ro-RO" altLang="en-US" sz="1600"/>
              <a:t> faţă de nodurile vecine. </a:t>
            </a:r>
          </a:p>
          <a:p>
            <a:pPr eaLnBrk="1" hangingPunct="1"/>
            <a:r>
              <a:rPr lang="ro-RO" altLang="en-US" sz="1600" b="1"/>
              <a:t>Nodul E</a:t>
            </a:r>
            <a:r>
              <a:rPr lang="ro-RO" altLang="en-US" sz="1600"/>
              <a:t> recalculează întârzierile faţă de nodurile vecine şi găseşte:</a:t>
            </a:r>
          </a:p>
          <a:p>
            <a:pPr eaLnBrk="1" hangingPunct="1"/>
            <a:r>
              <a:rPr lang="ro-RO" altLang="en-US" sz="1600" i="1"/>
              <a:t>    t</a:t>
            </a:r>
            <a:r>
              <a:rPr lang="ro-RO" altLang="en-US" sz="1600" i="1" baseline="-25000"/>
              <a:t>EC</a:t>
            </a:r>
            <a:r>
              <a:rPr lang="ro-RO" altLang="en-US" sz="1600" i="1"/>
              <a:t>=8, t</a:t>
            </a:r>
            <a:r>
              <a:rPr lang="ro-RO" altLang="en-US" sz="1600" i="1" baseline="-25000"/>
              <a:t>ED</a:t>
            </a:r>
            <a:r>
              <a:rPr lang="ro-RO" altLang="en-US" sz="1600" i="1"/>
              <a:t>=</a:t>
            </a:r>
            <a:r>
              <a:rPr lang="ro-RO" altLang="en-US" sz="1600"/>
              <a:t>6, </a:t>
            </a:r>
            <a:r>
              <a:rPr lang="ro-RO" altLang="en-US" sz="1600" i="1"/>
              <a:t>t</a:t>
            </a:r>
            <a:r>
              <a:rPr lang="ro-RO" altLang="en-US" sz="1600" i="1" baseline="-25000"/>
              <a:t>EG</a:t>
            </a:r>
            <a:r>
              <a:rPr lang="ro-RO" altLang="en-US" sz="1600" i="1"/>
              <a:t>=</a:t>
            </a:r>
            <a:r>
              <a:rPr lang="ro-RO" altLang="en-US" sz="1600"/>
              <a:t>15 diferite de valorile anterioare de 10, 7 şi respectiv 13.</a:t>
            </a:r>
            <a:r>
              <a:rPr lang="ro-RO" altLang="en-US"/>
              <a:t> </a:t>
            </a:r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 sz="1600"/>
              <a:t>Cu aceste </a:t>
            </a:r>
            <a:r>
              <a:rPr lang="ro-RO" altLang="en-US" sz="1600" b="1"/>
              <a:t>noi valori</a:t>
            </a:r>
            <a:r>
              <a:rPr lang="ro-RO" altLang="en-US" sz="1600"/>
              <a:t> şi cu </a:t>
            </a:r>
            <a:r>
              <a:rPr lang="ro-RO" altLang="en-US" sz="1600" b="1"/>
              <a:t>tabela distanţelor vecinilor</a:t>
            </a:r>
            <a:r>
              <a:rPr lang="ro-RO" altLang="en-US" sz="1600"/>
              <a:t> faţă de noduri, el îşi actualizează tabela proprie a distanţelor faţă de nodurile din reţea (tabela c)), pe care o comunică ulterior nodurilor vecine.  </a:t>
            </a:r>
          </a:p>
          <a:p>
            <a:pPr eaLnBrk="1" hangingPunct="1"/>
            <a:r>
              <a:rPr lang="ro-RO" altLang="en-US" sz="1600"/>
              <a:t>Tabela c) este este rezultatul unor calcule succesive.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 Astfel, de la nodul E se poate ajunge în A prin C, D sau G. Pentru fiecare variantă se calculează întârzierile:</a:t>
            </a:r>
          </a:p>
          <a:p>
            <a:pPr eaLnBrk="1" hangingPunct="1"/>
            <a:r>
              <a:rPr lang="ro-RO" altLang="en-US"/>
              <a:t>			</a:t>
            </a:r>
            <a:r>
              <a:rPr lang="en-US" altLang="en-US"/>
              <a:t> </a:t>
            </a:r>
            <a:r>
              <a:rPr lang="ro-RO" altLang="en-US" sz="1600"/>
              <a:t>	</a:t>
            </a: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/>
              <a:t>			</a:t>
            </a:r>
            <a:r>
              <a:rPr lang="en-US" altLang="en-US"/>
              <a:t> </a:t>
            </a:r>
            <a:r>
              <a:rPr lang="ro-RO" altLang="en-US"/>
              <a:t>	   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018AA75-DCC1-4457-B68B-6F5DA529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901AB3F9-706E-4B36-8B64-D718A8BD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8C9CF0F6-4BB4-4AE9-9F46-7E433325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9" name="Object 111">
            <a:extLst>
              <a:ext uri="{FF2B5EF4-FFF2-40B4-BE49-F238E27FC236}">
                <a16:creationId xmlns:a16="http://schemas.microsoft.com/office/drawing/2014/main" id="{2AAADD71-9160-48A0-9EF4-7F35A8F39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508500"/>
          <a:ext cx="3168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816100" imgH="685800" progId="Equation.3">
                  <p:embed/>
                </p:oleObj>
              </mc:Choice>
              <mc:Fallback>
                <p:oleObj name="Equation" r:id="rId3" imgW="1816100" imgH="6858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31686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115CBC8-B8C5-4BD0-AE90-9CFFCD64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3065C46-BAE1-41DB-B16D-FA073F3E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280400" cy="49022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Algoritmul de rutare folosind starea legăturilor</a:t>
            </a:r>
            <a:r>
              <a:rPr lang="en-US" altLang="en-US"/>
              <a:t> </a:t>
            </a:r>
            <a:endParaRPr lang="ro-RO" altLang="en-US" sz="1600"/>
          </a:p>
          <a:p>
            <a:pPr eaLnBrk="1" hangingPunct="1"/>
            <a:r>
              <a:rPr lang="ro-RO" altLang="en-US" sz="1600"/>
              <a:t>Algoritm adaptiv des utilizat în reţelele actuale</a:t>
            </a:r>
            <a:r>
              <a:rPr lang="ro-RO" altLang="en-US"/>
              <a:t> 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1600"/>
              <a:t>Ac</a:t>
            </a:r>
            <a:r>
              <a:rPr lang="ro-RO" altLang="en-US" sz="1600"/>
              <a:t>ţiuni:</a:t>
            </a:r>
            <a:r>
              <a:rPr lang="ro-RO" altLang="en-US"/>
              <a:t> 			</a:t>
            </a:r>
            <a:r>
              <a:rPr lang="en-US" altLang="en-US"/>
              <a:t> </a:t>
            </a:r>
            <a:r>
              <a:rPr lang="ro-RO" altLang="en-US" sz="1600"/>
              <a:t>	</a:t>
            </a:r>
          </a:p>
          <a:p>
            <a:pPr eaLnBrk="1" hangingPunct="1"/>
            <a:r>
              <a:rPr lang="ro-RO" altLang="en-US" sz="1600" i="1"/>
              <a:t>  1. Descoperire vecini din reţea şi aflarea adreselor acestora;</a:t>
            </a:r>
          </a:p>
          <a:p>
            <a:pPr eaLnBrk="1" hangingPunct="1"/>
            <a:r>
              <a:rPr lang="ro-RO" altLang="en-US" sz="1600" i="1"/>
              <a:t>      </a:t>
            </a:r>
            <a:r>
              <a:rPr lang="ro-RO" altLang="en-US" sz="1600"/>
              <a:t>- la instalare în reţea</a:t>
            </a:r>
            <a:r>
              <a:rPr lang="ro-RO" altLang="en-US" sz="1600" i="1"/>
              <a:t> </a:t>
            </a:r>
            <a:r>
              <a:rPr lang="ro-RO" altLang="en-US" sz="1600"/>
              <a:t>trimite un pachet de salut </a:t>
            </a:r>
            <a:r>
              <a:rPr lang="ro-RO" altLang="en-US" sz="1600" b="1"/>
              <a:t>HELLO</a:t>
            </a:r>
            <a:r>
              <a:rPr lang="ro-RO" altLang="en-US" sz="1600"/>
              <a:t> cu identitatea</a:t>
            </a:r>
          </a:p>
          <a:p>
            <a:pPr eaLnBrk="1" hangingPunct="1"/>
            <a:r>
              <a:rPr lang="ro-RO" altLang="en-US" sz="1600"/>
              <a:t>      - ruterele apelate sunt obligate să răspundă</a:t>
            </a:r>
          </a:p>
          <a:p>
            <a:pPr eaLnBrk="1" hangingPunct="1"/>
            <a:endParaRPr lang="ro-RO" altLang="en-US" sz="900"/>
          </a:p>
          <a:p>
            <a:pPr eaLnBrk="1" hangingPunct="1"/>
            <a:r>
              <a:rPr lang="ro-RO" altLang="en-US" sz="1600" i="1"/>
              <a:t>  2. Măsurare costuri până la fiecare din vecinii săi;</a:t>
            </a:r>
          </a:p>
          <a:p>
            <a:pPr eaLnBrk="1" hangingPunct="1"/>
            <a:r>
              <a:rPr lang="ro-RO" altLang="en-US" sz="1600" i="1"/>
              <a:t>      </a:t>
            </a:r>
            <a:r>
              <a:rPr lang="ro-RO" altLang="en-US" sz="1600"/>
              <a:t>- trimite pachete de sondare </a:t>
            </a:r>
            <a:r>
              <a:rPr lang="ro-RO" altLang="en-US" sz="1600" b="1"/>
              <a:t>ECHO</a:t>
            </a:r>
          </a:p>
          <a:p>
            <a:pPr eaLnBrk="1" hangingPunct="1"/>
            <a:r>
              <a:rPr lang="ro-RO" altLang="en-US" sz="1600"/>
              <a:t>      - pe baza răspunsului măsoară timpul dus-întors (întârzierea)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 i="1"/>
              <a:t>  3. Construieşte pachete cu starea legăturii;</a:t>
            </a:r>
          </a:p>
          <a:p>
            <a:pPr eaLnBrk="1" hangingPunct="1"/>
            <a:endParaRPr lang="ro-RO" altLang="en-US" sz="1600" i="1"/>
          </a:p>
          <a:p>
            <a:pPr eaLnBrk="1" hangingPunct="1"/>
            <a:r>
              <a:rPr lang="ro-RO" altLang="en-US" sz="1600" i="1"/>
              <a:t>  4. Distribuie aceste pachete către toate ruterele din reţea;</a:t>
            </a:r>
          </a:p>
          <a:p>
            <a:pPr eaLnBrk="1" hangingPunct="1"/>
            <a:endParaRPr lang="ro-RO" altLang="en-US" sz="1600" i="1"/>
          </a:p>
          <a:p>
            <a:pPr eaLnBrk="1" hangingPunct="1"/>
            <a:r>
              <a:rPr lang="ro-RO" altLang="en-US" sz="1600" i="1"/>
              <a:t>  5. Calculează cea mai scurtă cale spre fiecare ruter</a:t>
            </a:r>
            <a:r>
              <a:rPr lang="ro-RO" altLang="en-US" sz="1600"/>
              <a:t> </a:t>
            </a:r>
          </a:p>
          <a:p>
            <a:pPr eaLnBrk="1" hangingPunct="1"/>
            <a:endParaRPr lang="ro-RO" altLang="en-US" sz="1600"/>
          </a:p>
          <a:p>
            <a:pPr eaLnBrk="1" hangingPunct="1"/>
            <a:r>
              <a:rPr lang="ro-RO" altLang="en-US" sz="1600"/>
              <a:t>  6. </a:t>
            </a:r>
            <a:r>
              <a:rPr lang="ro-RO" altLang="en-US" sz="1600" i="1"/>
              <a:t>Completează tabelul de rutare</a:t>
            </a:r>
          </a:p>
          <a:p>
            <a:pPr eaLnBrk="1" hangingPunct="1"/>
            <a:r>
              <a:rPr lang="ro-RO" altLang="en-US"/>
              <a:t>		</a:t>
            </a:r>
            <a:r>
              <a:rPr lang="en-US" altLang="en-US"/>
              <a:t> </a:t>
            </a:r>
            <a:r>
              <a:rPr lang="ro-RO" altLang="en-US"/>
              <a:t>	   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FDD6798-4F6A-4D3D-9FF4-B1E855F1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A1898AB-2DED-4457-9EAD-B57A0F27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242CDDA-EA5E-45D5-9AA3-FD19F5CD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7DCBC42-40E4-4B8E-8E9D-7DD8EF039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NIVELUL Re</a:t>
            </a:r>
            <a:r>
              <a:rPr lang="ro-RO" altLang="en-US" sz="2000" b="1">
                <a:solidFill>
                  <a:schemeClr val="tx2"/>
                </a:solidFill>
              </a:rPr>
              <a:t>ţea</a:t>
            </a:r>
            <a:endParaRPr lang="en-US" altLang="en-US" sz="2000" b="1">
              <a:solidFill>
                <a:schemeClr val="tx2"/>
              </a:solidFill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BA1C98FF-FA7A-4E5F-91EE-A117B134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280400" cy="448627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>
                <a:solidFill>
                  <a:srgbClr val="3366FF"/>
                </a:solidFill>
              </a:rPr>
              <a:t>Algoritmul de rutare folosind starea legăturilor</a:t>
            </a:r>
            <a:r>
              <a:rPr lang="en-US" altLang="en-US"/>
              <a:t> </a:t>
            </a:r>
            <a:endParaRPr lang="ro-RO" altLang="en-US" sz="1600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  <a:p>
            <a:pPr eaLnBrk="1" hangingPunct="1"/>
            <a:r>
              <a:rPr lang="ro-RO" altLang="en-US"/>
              <a:t>		</a:t>
            </a:r>
            <a:r>
              <a:rPr lang="en-US" altLang="en-US"/>
              <a:t> </a:t>
            </a:r>
            <a:r>
              <a:rPr lang="ro-RO" altLang="en-US"/>
              <a:t>	   </a:t>
            </a:r>
            <a:r>
              <a:rPr lang="en-US" altLang="en-US"/>
              <a:t> </a:t>
            </a:r>
            <a:endParaRPr lang="ro-RO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5B051C0-0D02-4E29-A687-D3BACC9E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963564D-DC5F-4D58-9154-C4F2F9350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C60C65A-6BBA-4297-91F3-FD6F28B5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47" name="Group 7">
            <a:extLst>
              <a:ext uri="{FF2B5EF4-FFF2-40B4-BE49-F238E27FC236}">
                <a16:creationId xmlns:a16="http://schemas.microsoft.com/office/drawing/2014/main" id="{14E09415-2346-4D0F-A892-CEC938B06C2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557338"/>
            <a:ext cx="7488237" cy="2519362"/>
            <a:chOff x="1817" y="10995"/>
            <a:chExt cx="9234" cy="3249"/>
          </a:xfrm>
        </p:grpSpPr>
        <p:grpSp>
          <p:nvGrpSpPr>
            <p:cNvPr id="10248" name="Group 8">
              <a:extLst>
                <a:ext uri="{FF2B5EF4-FFF2-40B4-BE49-F238E27FC236}">
                  <a16:creationId xmlns:a16="http://schemas.microsoft.com/office/drawing/2014/main" id="{4483F220-0A3B-4A5B-8E5E-AFEA99638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7" y="10995"/>
              <a:ext cx="2907" cy="2109"/>
              <a:chOff x="1760" y="6492"/>
              <a:chExt cx="2451" cy="1767"/>
            </a:xfrm>
          </p:grpSpPr>
          <p:sp>
            <p:nvSpPr>
              <p:cNvPr id="10313" name="Oval 9">
                <a:extLst>
                  <a:ext uri="{FF2B5EF4-FFF2-40B4-BE49-F238E27FC236}">
                    <a16:creationId xmlns:a16="http://schemas.microsoft.com/office/drawing/2014/main" id="{E1EC972B-E3EF-4D19-AC56-1238E23E0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6720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14" name="Text Box 10">
                <a:extLst>
                  <a:ext uri="{FF2B5EF4-FFF2-40B4-BE49-F238E27FC236}">
                    <a16:creationId xmlns:a16="http://schemas.microsoft.com/office/drawing/2014/main" id="{EED03D33-E467-48FE-8DA0-10A87F9AE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" y="6663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A</a:t>
                </a:r>
                <a:endParaRPr lang="en-US" altLang="en-US"/>
              </a:p>
            </p:txBody>
          </p:sp>
          <p:sp>
            <p:nvSpPr>
              <p:cNvPr id="10315" name="Text Box 11">
                <a:extLst>
                  <a:ext uri="{FF2B5EF4-FFF2-40B4-BE49-F238E27FC236}">
                    <a16:creationId xmlns:a16="http://schemas.microsoft.com/office/drawing/2014/main" id="{9FCF58E5-9C61-43F1-B708-096AB369F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" y="8031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C</a:t>
                </a:r>
                <a:endParaRPr lang="en-US" altLang="en-US"/>
              </a:p>
            </p:txBody>
          </p:sp>
          <p:sp>
            <p:nvSpPr>
              <p:cNvPr id="10316" name="Text Box 12">
                <a:extLst>
                  <a:ext uri="{FF2B5EF4-FFF2-40B4-BE49-F238E27FC236}">
                    <a16:creationId xmlns:a16="http://schemas.microsoft.com/office/drawing/2014/main" id="{0533B72F-F297-4116-99D4-4474B5531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9" y="7176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D</a:t>
                </a:r>
                <a:endParaRPr lang="en-US" altLang="en-US"/>
              </a:p>
            </p:txBody>
          </p:sp>
          <p:sp>
            <p:nvSpPr>
              <p:cNvPr id="10317" name="Text Box 13">
                <a:extLst>
                  <a:ext uri="{FF2B5EF4-FFF2-40B4-BE49-F238E27FC236}">
                    <a16:creationId xmlns:a16="http://schemas.microsoft.com/office/drawing/2014/main" id="{D6E1BB2E-7ABE-4B09-95A9-AC6CA039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6492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B</a:t>
                </a:r>
                <a:endParaRPr lang="en-US" altLang="en-US"/>
              </a:p>
            </p:txBody>
          </p:sp>
          <p:sp>
            <p:nvSpPr>
              <p:cNvPr id="10318" name="Text Box 14">
                <a:extLst>
                  <a:ext uri="{FF2B5EF4-FFF2-40B4-BE49-F238E27FC236}">
                    <a16:creationId xmlns:a16="http://schemas.microsoft.com/office/drawing/2014/main" id="{4B65EB4C-FB66-4FA4-BBB3-67F5A8F36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7233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F</a:t>
                </a:r>
                <a:endParaRPr lang="en-US" altLang="en-US"/>
              </a:p>
            </p:txBody>
          </p:sp>
          <p:sp>
            <p:nvSpPr>
              <p:cNvPr id="10319" name="Oval 15">
                <a:extLst>
                  <a:ext uri="{FF2B5EF4-FFF2-40B4-BE49-F238E27FC236}">
                    <a16:creationId xmlns:a16="http://schemas.microsoft.com/office/drawing/2014/main" id="{E43F9F66-AA7E-4E35-92FA-476CD1239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5" y="7860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0" name="Oval 16">
                <a:extLst>
                  <a:ext uri="{FF2B5EF4-FFF2-40B4-BE49-F238E27FC236}">
                    <a16:creationId xmlns:a16="http://schemas.microsoft.com/office/drawing/2014/main" id="{B194826E-4E86-4832-889A-EAE996EA2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7233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1" name="Oval 17">
                <a:extLst>
                  <a:ext uri="{FF2B5EF4-FFF2-40B4-BE49-F238E27FC236}">
                    <a16:creationId xmlns:a16="http://schemas.microsoft.com/office/drawing/2014/main" id="{7D5CEE87-53AC-447B-A90C-6508515E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" y="7233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2" name="Oval 18">
                <a:extLst>
                  <a:ext uri="{FF2B5EF4-FFF2-40B4-BE49-F238E27FC236}">
                    <a16:creationId xmlns:a16="http://schemas.microsoft.com/office/drawing/2014/main" id="{CBDF73FC-9D91-4520-9CB6-3A5F244E5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" y="6720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3" name="Oval 19">
                <a:extLst>
                  <a:ext uri="{FF2B5EF4-FFF2-40B4-BE49-F238E27FC236}">
                    <a16:creationId xmlns:a16="http://schemas.microsoft.com/office/drawing/2014/main" id="{07F717EC-F709-4156-B169-6F3130DF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7860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4" name="Oval 20">
                <a:extLst>
                  <a:ext uri="{FF2B5EF4-FFF2-40B4-BE49-F238E27FC236}">
                    <a16:creationId xmlns:a16="http://schemas.microsoft.com/office/drawing/2014/main" id="{72364561-34E7-408E-B696-139139980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7860"/>
                <a:ext cx="114" cy="1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5" name="Text Box 21">
                <a:extLst>
                  <a:ext uri="{FF2B5EF4-FFF2-40B4-BE49-F238E27FC236}">
                    <a16:creationId xmlns:a16="http://schemas.microsoft.com/office/drawing/2014/main" id="{F83CDAAD-0525-4168-8709-ADDBF6DE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0" y="8031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ro-RO" altLang="en-US" sz="1100" b="1"/>
                  <a:t>E</a:t>
                </a:r>
                <a:endParaRPr lang="en-US" altLang="en-US"/>
              </a:p>
            </p:txBody>
          </p:sp>
          <p:sp>
            <p:nvSpPr>
              <p:cNvPr id="10326" name="Text Box 22">
                <a:extLst>
                  <a:ext uri="{FF2B5EF4-FFF2-40B4-BE49-F238E27FC236}">
                    <a16:creationId xmlns:a16="http://schemas.microsoft.com/office/drawing/2014/main" id="{E62284A9-85D5-4691-B475-D004F494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8031"/>
                <a:ext cx="22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G</a:t>
                </a:r>
                <a:endParaRPr lang="en-US" altLang="en-US"/>
              </a:p>
            </p:txBody>
          </p:sp>
          <p:sp>
            <p:nvSpPr>
              <p:cNvPr id="10327" name="Line 23">
                <a:extLst>
                  <a:ext uri="{FF2B5EF4-FFF2-40B4-BE49-F238E27FC236}">
                    <a16:creationId xmlns:a16="http://schemas.microsoft.com/office/drawing/2014/main" id="{FDCF70ED-C4FB-4843-888F-237509B00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6" y="6777"/>
                <a:ext cx="16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8" name="Line 24">
                <a:extLst>
                  <a:ext uri="{FF2B5EF4-FFF2-40B4-BE49-F238E27FC236}">
                    <a16:creationId xmlns:a16="http://schemas.microsoft.com/office/drawing/2014/main" id="{E1453B19-73DD-48E3-820F-9BE6347AA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5" y="7290"/>
                <a:ext cx="10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9" name="Line 25">
                <a:extLst>
                  <a:ext uri="{FF2B5EF4-FFF2-40B4-BE49-F238E27FC236}">
                    <a16:creationId xmlns:a16="http://schemas.microsoft.com/office/drawing/2014/main" id="{0B0A7CFD-E9A3-45EA-BA21-FCDE30732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7917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0" name="Line 26">
                <a:extLst>
                  <a:ext uri="{FF2B5EF4-FFF2-40B4-BE49-F238E27FC236}">
                    <a16:creationId xmlns:a16="http://schemas.microsoft.com/office/drawing/2014/main" id="{6F4EE246-C663-44F5-94C7-1F65AB2E7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9" y="6777"/>
                <a:ext cx="456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1" name="Line 27">
                <a:extLst>
                  <a:ext uri="{FF2B5EF4-FFF2-40B4-BE49-F238E27FC236}">
                    <a16:creationId xmlns:a16="http://schemas.microsoft.com/office/drawing/2014/main" id="{B8D82A60-B176-42CD-A913-B76C62A4F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2" y="7290"/>
                <a:ext cx="513" cy="6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2" name="Line 28">
                <a:extLst>
                  <a:ext uri="{FF2B5EF4-FFF2-40B4-BE49-F238E27FC236}">
                    <a16:creationId xmlns:a16="http://schemas.microsoft.com/office/drawing/2014/main" id="{4BAF351E-E535-4FA5-A22E-6F66133E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5" y="7290"/>
                <a:ext cx="399" cy="6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Line 29">
                <a:extLst>
                  <a:ext uri="{FF2B5EF4-FFF2-40B4-BE49-F238E27FC236}">
                    <a16:creationId xmlns:a16="http://schemas.microsoft.com/office/drawing/2014/main" id="{2C36AA40-EE88-42B8-86E9-1AF20CFE5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5" y="6720"/>
                <a:ext cx="171" cy="6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4" name="Line 30">
                <a:extLst>
                  <a:ext uri="{FF2B5EF4-FFF2-40B4-BE49-F238E27FC236}">
                    <a16:creationId xmlns:a16="http://schemas.microsoft.com/office/drawing/2014/main" id="{62595A1A-1A09-4EE7-804E-F0BAA5F1F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" y="7290"/>
                <a:ext cx="285" cy="6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49" name="Group 31">
              <a:extLst>
                <a:ext uri="{FF2B5EF4-FFF2-40B4-BE49-F238E27FC236}">
                  <a16:creationId xmlns:a16="http://schemas.microsoft.com/office/drawing/2014/main" id="{354103A0-ADAA-4C3C-9CA2-7D0827425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3" y="11337"/>
              <a:ext cx="798" cy="1425"/>
              <a:chOff x="6035" y="11451"/>
              <a:chExt cx="798" cy="1425"/>
            </a:xfrm>
          </p:grpSpPr>
          <p:sp>
            <p:nvSpPr>
              <p:cNvPr id="10307" name="Text Box 32">
                <a:extLst>
                  <a:ext uri="{FF2B5EF4-FFF2-40B4-BE49-F238E27FC236}">
                    <a16:creationId xmlns:a16="http://schemas.microsoft.com/office/drawing/2014/main" id="{30213BC2-B589-4D79-BBCF-F8FC45719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45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A</a:t>
                </a:r>
                <a:endParaRPr lang="en-US" altLang="en-US"/>
              </a:p>
            </p:txBody>
          </p:sp>
          <p:sp>
            <p:nvSpPr>
              <p:cNvPr id="10308" name="Text Box 33">
                <a:extLst>
                  <a:ext uri="{FF2B5EF4-FFF2-40B4-BE49-F238E27FC236}">
                    <a16:creationId xmlns:a16="http://schemas.microsoft.com/office/drawing/2014/main" id="{E54DDF61-FE93-4276-BFA4-A48817BAD3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736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Secv.</a:t>
                </a:r>
                <a:endParaRPr lang="en-US" altLang="en-US"/>
              </a:p>
            </p:txBody>
          </p:sp>
          <p:sp>
            <p:nvSpPr>
              <p:cNvPr id="10309" name="Text Box 34">
                <a:extLst>
                  <a:ext uri="{FF2B5EF4-FFF2-40B4-BE49-F238E27FC236}">
                    <a16:creationId xmlns:a16="http://schemas.microsoft.com/office/drawing/2014/main" id="{1AA4AE42-8E27-4930-B42A-51812522B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02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Vârstă</a:t>
                </a:r>
                <a:endParaRPr lang="en-US" altLang="en-US"/>
              </a:p>
            </p:txBody>
          </p:sp>
          <p:sp>
            <p:nvSpPr>
              <p:cNvPr id="10310" name="Text Box 35">
                <a:extLst>
                  <a:ext uri="{FF2B5EF4-FFF2-40B4-BE49-F238E27FC236}">
                    <a16:creationId xmlns:a16="http://schemas.microsoft.com/office/drawing/2014/main" id="{B2A775B8-4703-49D7-BE78-820C752D2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306"/>
                <a:ext cx="741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100"/>
                  <a:t> B    5</a:t>
                </a:r>
                <a:endParaRPr lang="ro-RO" altLang="en-US" sz="1100"/>
              </a:p>
              <a:p>
                <a:pPr algn="just" eaLnBrk="1" hangingPunct="1"/>
                <a:r>
                  <a:rPr lang="en-US" altLang="en-US" sz="1100"/>
                  <a:t> D    4</a:t>
                </a:r>
              </a:p>
            </p:txBody>
          </p:sp>
          <p:sp>
            <p:nvSpPr>
              <p:cNvPr id="10311" name="Line 36">
                <a:extLst>
                  <a:ext uri="{FF2B5EF4-FFF2-40B4-BE49-F238E27FC236}">
                    <a16:creationId xmlns:a16="http://schemas.microsoft.com/office/drawing/2014/main" id="{C0DF86E8-CDBE-448F-A2ED-84F7949D3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5" y="12591"/>
                <a:ext cx="7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" name="Line 37">
                <a:extLst>
                  <a:ext uri="{FF2B5EF4-FFF2-40B4-BE49-F238E27FC236}">
                    <a16:creationId xmlns:a16="http://schemas.microsoft.com/office/drawing/2014/main" id="{94951154-1255-44C7-9267-ED175E9E3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7" y="12306"/>
                <a:ext cx="0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0" name="Group 38">
              <a:extLst>
                <a:ext uri="{FF2B5EF4-FFF2-40B4-BE49-F238E27FC236}">
                  <a16:creationId xmlns:a16="http://schemas.microsoft.com/office/drawing/2014/main" id="{54E4C50C-563B-4E68-AF3A-0CCD16326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8" y="11337"/>
              <a:ext cx="798" cy="1425"/>
              <a:chOff x="6035" y="11451"/>
              <a:chExt cx="798" cy="1425"/>
            </a:xfrm>
          </p:grpSpPr>
          <p:sp>
            <p:nvSpPr>
              <p:cNvPr id="10301" name="Text Box 39">
                <a:extLst>
                  <a:ext uri="{FF2B5EF4-FFF2-40B4-BE49-F238E27FC236}">
                    <a16:creationId xmlns:a16="http://schemas.microsoft.com/office/drawing/2014/main" id="{240EDAAD-A97A-4F9E-9C2D-28302FD2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45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B</a:t>
                </a:r>
                <a:endParaRPr lang="en-US" altLang="en-US"/>
              </a:p>
            </p:txBody>
          </p:sp>
          <p:sp>
            <p:nvSpPr>
              <p:cNvPr id="10302" name="Text Box 40">
                <a:extLst>
                  <a:ext uri="{FF2B5EF4-FFF2-40B4-BE49-F238E27FC236}">
                    <a16:creationId xmlns:a16="http://schemas.microsoft.com/office/drawing/2014/main" id="{B9234EA6-2F19-4B32-BCA2-1DCD6DFD7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736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Secv.</a:t>
                </a:r>
                <a:endParaRPr lang="en-US" altLang="en-US"/>
              </a:p>
            </p:txBody>
          </p:sp>
          <p:sp>
            <p:nvSpPr>
              <p:cNvPr id="10303" name="Text Box 41">
                <a:extLst>
                  <a:ext uri="{FF2B5EF4-FFF2-40B4-BE49-F238E27FC236}">
                    <a16:creationId xmlns:a16="http://schemas.microsoft.com/office/drawing/2014/main" id="{13CC51AD-0E44-4C93-8BEF-F11B4267C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02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Vârstă</a:t>
                </a:r>
                <a:endParaRPr lang="en-US" altLang="en-US"/>
              </a:p>
            </p:txBody>
          </p:sp>
          <p:sp>
            <p:nvSpPr>
              <p:cNvPr id="10304" name="Text Box 42">
                <a:extLst>
                  <a:ext uri="{FF2B5EF4-FFF2-40B4-BE49-F238E27FC236}">
                    <a16:creationId xmlns:a16="http://schemas.microsoft.com/office/drawing/2014/main" id="{CE23946E-ADC1-46B4-AF76-FB898B430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306"/>
                <a:ext cx="741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100"/>
                  <a:t> A    5</a:t>
                </a:r>
              </a:p>
              <a:p>
                <a:pPr algn="just" eaLnBrk="1" hangingPunct="1"/>
                <a:r>
                  <a:rPr lang="en-US" altLang="en-US" sz="1100"/>
                  <a:t> F    9</a:t>
                </a:r>
                <a:endParaRPr lang="en-US" altLang="en-US"/>
              </a:p>
            </p:txBody>
          </p:sp>
          <p:sp>
            <p:nvSpPr>
              <p:cNvPr id="10305" name="Line 43">
                <a:extLst>
                  <a:ext uri="{FF2B5EF4-FFF2-40B4-BE49-F238E27FC236}">
                    <a16:creationId xmlns:a16="http://schemas.microsoft.com/office/drawing/2014/main" id="{D67FC0B3-7B26-4DF4-BA03-8C9A87B9C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5" y="12591"/>
                <a:ext cx="7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6" name="Line 44">
                <a:extLst>
                  <a:ext uri="{FF2B5EF4-FFF2-40B4-BE49-F238E27FC236}">
                    <a16:creationId xmlns:a16="http://schemas.microsoft.com/office/drawing/2014/main" id="{8ACF6EBE-BDE9-46E7-ADC2-0BA4724A3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7" y="12306"/>
                <a:ext cx="0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1" name="Group 45">
              <a:extLst>
                <a:ext uri="{FF2B5EF4-FFF2-40B4-BE49-F238E27FC236}">
                  <a16:creationId xmlns:a16="http://schemas.microsoft.com/office/drawing/2014/main" id="{11D807B7-EE5E-4F28-A419-1F44F09A2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3" y="11337"/>
              <a:ext cx="798" cy="1425"/>
              <a:chOff x="6035" y="11451"/>
              <a:chExt cx="798" cy="1425"/>
            </a:xfrm>
          </p:grpSpPr>
          <p:sp>
            <p:nvSpPr>
              <p:cNvPr id="10295" name="Text Box 46">
                <a:extLst>
                  <a:ext uri="{FF2B5EF4-FFF2-40B4-BE49-F238E27FC236}">
                    <a16:creationId xmlns:a16="http://schemas.microsoft.com/office/drawing/2014/main" id="{A47625BE-72EF-4B45-A58E-F7B8DA8ED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45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C</a:t>
                </a:r>
                <a:endParaRPr lang="en-US" altLang="en-US"/>
              </a:p>
            </p:txBody>
          </p:sp>
          <p:sp>
            <p:nvSpPr>
              <p:cNvPr id="10296" name="Text Box 47">
                <a:extLst>
                  <a:ext uri="{FF2B5EF4-FFF2-40B4-BE49-F238E27FC236}">
                    <a16:creationId xmlns:a16="http://schemas.microsoft.com/office/drawing/2014/main" id="{73CC5EA6-21EB-48A7-AD13-598157720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736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Secv.</a:t>
                </a:r>
                <a:endParaRPr lang="en-US" altLang="en-US"/>
              </a:p>
            </p:txBody>
          </p:sp>
          <p:sp>
            <p:nvSpPr>
              <p:cNvPr id="10297" name="Text Box 48">
                <a:extLst>
                  <a:ext uri="{FF2B5EF4-FFF2-40B4-BE49-F238E27FC236}">
                    <a16:creationId xmlns:a16="http://schemas.microsoft.com/office/drawing/2014/main" id="{FB714A5A-F586-46DF-9A3A-3EE290A49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02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Vârstă</a:t>
                </a:r>
                <a:endParaRPr lang="en-US" altLang="en-US"/>
              </a:p>
            </p:txBody>
          </p:sp>
          <p:sp>
            <p:nvSpPr>
              <p:cNvPr id="10298" name="Text Box 49">
                <a:extLst>
                  <a:ext uri="{FF2B5EF4-FFF2-40B4-BE49-F238E27FC236}">
                    <a16:creationId xmlns:a16="http://schemas.microsoft.com/office/drawing/2014/main" id="{4F6FCE59-477C-4038-B05A-78720C03B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306"/>
                <a:ext cx="741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100"/>
                  <a:t> D    3</a:t>
                </a:r>
                <a:endParaRPr lang="ro-RO" altLang="en-US" sz="1100"/>
              </a:p>
              <a:p>
                <a:pPr algn="just" eaLnBrk="1" hangingPunct="1"/>
                <a:r>
                  <a:rPr lang="ro-RO" altLang="en-US" sz="1100"/>
                  <a:t> </a:t>
                </a:r>
                <a:r>
                  <a:rPr lang="en-US" altLang="en-US" sz="1100"/>
                  <a:t>E    4</a:t>
                </a:r>
              </a:p>
            </p:txBody>
          </p:sp>
          <p:sp>
            <p:nvSpPr>
              <p:cNvPr id="10299" name="Line 50">
                <a:extLst>
                  <a:ext uri="{FF2B5EF4-FFF2-40B4-BE49-F238E27FC236}">
                    <a16:creationId xmlns:a16="http://schemas.microsoft.com/office/drawing/2014/main" id="{42BB817F-4E46-4721-97C8-BCB439D0C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5" y="12591"/>
                <a:ext cx="7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51">
                <a:extLst>
                  <a:ext uri="{FF2B5EF4-FFF2-40B4-BE49-F238E27FC236}">
                    <a16:creationId xmlns:a16="http://schemas.microsoft.com/office/drawing/2014/main" id="{C4F27474-ADBA-4DDE-9320-882E48BBE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7" y="12306"/>
                <a:ext cx="0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2" name="Group 52">
              <a:extLst>
                <a:ext uri="{FF2B5EF4-FFF2-40B4-BE49-F238E27FC236}">
                  <a16:creationId xmlns:a16="http://schemas.microsoft.com/office/drawing/2014/main" id="{FC1F09F3-4FCC-4EE1-86B8-1E8F2D77D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3" y="11337"/>
              <a:ext cx="798" cy="1425"/>
              <a:chOff x="6035" y="11451"/>
              <a:chExt cx="798" cy="1425"/>
            </a:xfrm>
          </p:grpSpPr>
          <p:sp>
            <p:nvSpPr>
              <p:cNvPr id="10289" name="Text Box 53">
                <a:extLst>
                  <a:ext uri="{FF2B5EF4-FFF2-40B4-BE49-F238E27FC236}">
                    <a16:creationId xmlns:a16="http://schemas.microsoft.com/office/drawing/2014/main" id="{F1ADE9F5-D0FD-4A19-BE2B-16ED27382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45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G</a:t>
                </a:r>
                <a:endParaRPr lang="en-US" altLang="en-US"/>
              </a:p>
            </p:txBody>
          </p:sp>
          <p:sp>
            <p:nvSpPr>
              <p:cNvPr id="10290" name="Text Box 54">
                <a:extLst>
                  <a:ext uri="{FF2B5EF4-FFF2-40B4-BE49-F238E27FC236}">
                    <a16:creationId xmlns:a16="http://schemas.microsoft.com/office/drawing/2014/main" id="{BE17A364-9729-4FDE-979A-98F3971C4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1736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/>
                  <a:t>Secv.</a:t>
                </a:r>
                <a:endParaRPr lang="en-US" altLang="en-US"/>
              </a:p>
            </p:txBody>
          </p:sp>
          <p:sp>
            <p:nvSpPr>
              <p:cNvPr id="10291" name="Text Box 55">
                <a:extLst>
                  <a:ext uri="{FF2B5EF4-FFF2-40B4-BE49-F238E27FC236}">
                    <a16:creationId xmlns:a16="http://schemas.microsoft.com/office/drawing/2014/main" id="{BB4EB2E2-81CC-4D99-99F9-6A1B2F6A1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021"/>
                <a:ext cx="741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Times New Roman" panose="02020603050405020304" pitchFamily="18" charset="0"/>
                  </a:rPr>
                  <a:t>Vârstă</a:t>
                </a:r>
                <a:endParaRPr lang="en-US" altLang="en-US"/>
              </a:p>
            </p:txBody>
          </p:sp>
          <p:sp>
            <p:nvSpPr>
              <p:cNvPr id="10292" name="Text Box 56">
                <a:extLst>
                  <a:ext uri="{FF2B5EF4-FFF2-40B4-BE49-F238E27FC236}">
                    <a16:creationId xmlns:a16="http://schemas.microsoft.com/office/drawing/2014/main" id="{B75BF089-5218-45D1-A293-72B63EE55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" y="12306"/>
                <a:ext cx="741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100"/>
                  <a:t> </a:t>
                </a:r>
                <a:r>
                  <a:rPr lang="en-US" altLang="en-US" sz="1200"/>
                  <a:t>E    7</a:t>
                </a:r>
              </a:p>
              <a:p>
                <a:pPr algn="just" eaLnBrk="1" hangingPunct="1"/>
                <a:r>
                  <a:rPr lang="en-US" altLang="en-US" sz="1200"/>
                  <a:t> F    7</a:t>
                </a:r>
              </a:p>
            </p:txBody>
          </p:sp>
          <p:sp>
            <p:nvSpPr>
              <p:cNvPr id="10293" name="Line 57">
                <a:extLst>
                  <a:ext uri="{FF2B5EF4-FFF2-40B4-BE49-F238E27FC236}">
                    <a16:creationId xmlns:a16="http://schemas.microsoft.com/office/drawing/2014/main" id="{7666A818-D706-4953-AB0A-0D69692E8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5" y="12591"/>
                <a:ext cx="7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4" name="Line 58">
                <a:extLst>
                  <a:ext uri="{FF2B5EF4-FFF2-40B4-BE49-F238E27FC236}">
                    <a16:creationId xmlns:a16="http://schemas.microsoft.com/office/drawing/2014/main" id="{1DE78AAD-2DC7-4869-A9CC-2FFABA270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7" y="12306"/>
                <a:ext cx="0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3" name="Text Box 59">
              <a:extLst>
                <a:ext uri="{FF2B5EF4-FFF2-40B4-BE49-F238E27FC236}">
                  <a16:creationId xmlns:a16="http://schemas.microsoft.com/office/drawing/2014/main" id="{B9E09C43-156E-4DDC-89C2-2D85A2C1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3" y="11337"/>
              <a:ext cx="741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E</a:t>
              </a:r>
              <a:endParaRPr lang="en-US" altLang="en-US"/>
            </a:p>
          </p:txBody>
        </p:sp>
        <p:sp>
          <p:nvSpPr>
            <p:cNvPr id="10254" name="Text Box 60">
              <a:extLst>
                <a:ext uri="{FF2B5EF4-FFF2-40B4-BE49-F238E27FC236}">
                  <a16:creationId xmlns:a16="http://schemas.microsoft.com/office/drawing/2014/main" id="{90E78F71-04EA-4D6C-B746-1D9522055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3" y="11622"/>
              <a:ext cx="741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Secv.</a:t>
              </a:r>
              <a:endParaRPr lang="en-US" altLang="en-US"/>
            </a:p>
          </p:txBody>
        </p:sp>
        <p:sp>
          <p:nvSpPr>
            <p:cNvPr id="10255" name="Text Box 61">
              <a:extLst>
                <a:ext uri="{FF2B5EF4-FFF2-40B4-BE49-F238E27FC236}">
                  <a16:creationId xmlns:a16="http://schemas.microsoft.com/office/drawing/2014/main" id="{28782ABF-5E1D-4CCC-85DE-EC7566C6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3" y="11907"/>
              <a:ext cx="741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Times New Roman" panose="02020603050405020304" pitchFamily="18" charset="0"/>
                </a:rPr>
                <a:t>Vârstă</a:t>
              </a:r>
              <a:endParaRPr lang="en-US" altLang="en-US"/>
            </a:p>
          </p:txBody>
        </p:sp>
        <p:sp>
          <p:nvSpPr>
            <p:cNvPr id="10256" name="Text Box 62">
              <a:extLst>
                <a:ext uri="{FF2B5EF4-FFF2-40B4-BE49-F238E27FC236}">
                  <a16:creationId xmlns:a16="http://schemas.microsoft.com/office/drawing/2014/main" id="{F7FCAA69-AF89-4F04-AD42-2DB17813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3" y="12192"/>
              <a:ext cx="741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100"/>
                <a:t> </a:t>
              </a:r>
              <a:r>
                <a:rPr lang="en-US" altLang="en-US" sz="1200"/>
                <a:t>C    4</a:t>
              </a:r>
            </a:p>
            <a:p>
              <a:pPr algn="just" eaLnBrk="1" hangingPunct="1"/>
              <a:r>
                <a:rPr lang="en-US" altLang="en-US" sz="1200"/>
                <a:t> D    9</a:t>
              </a:r>
            </a:p>
            <a:p>
              <a:pPr algn="just" eaLnBrk="1" hangingPunct="1"/>
              <a:r>
                <a:rPr lang="en-US" altLang="en-US" sz="1200"/>
                <a:t> G    7</a:t>
              </a:r>
            </a:p>
          </p:txBody>
        </p:sp>
        <p:sp>
          <p:nvSpPr>
            <p:cNvPr id="10257" name="Line 63">
              <a:extLst>
                <a:ext uri="{FF2B5EF4-FFF2-40B4-BE49-F238E27FC236}">
                  <a16:creationId xmlns:a16="http://schemas.microsoft.com/office/drawing/2014/main" id="{049C15A8-4CD6-4EBD-BB73-A1F236322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3" y="12477"/>
              <a:ext cx="7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64">
              <a:extLst>
                <a:ext uri="{FF2B5EF4-FFF2-40B4-BE49-F238E27FC236}">
                  <a16:creationId xmlns:a16="http://schemas.microsoft.com/office/drawing/2014/main" id="{C25CE8DA-E9AD-4453-85F0-39425E509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5" y="12192"/>
              <a:ext cx="0" cy="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Text Box 65">
              <a:extLst>
                <a:ext uri="{FF2B5EF4-FFF2-40B4-BE49-F238E27FC236}">
                  <a16:creationId xmlns:a16="http://schemas.microsoft.com/office/drawing/2014/main" id="{9F88BA68-2C61-4FAB-9E7D-C2F6511CA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" y="11337"/>
              <a:ext cx="741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F</a:t>
              </a:r>
              <a:endParaRPr lang="en-US" altLang="en-US"/>
            </a:p>
          </p:txBody>
        </p:sp>
        <p:sp>
          <p:nvSpPr>
            <p:cNvPr id="10260" name="Text Box 66">
              <a:extLst>
                <a:ext uri="{FF2B5EF4-FFF2-40B4-BE49-F238E27FC236}">
                  <a16:creationId xmlns:a16="http://schemas.microsoft.com/office/drawing/2014/main" id="{D89ECC83-65A4-4105-8F06-6D482FAE5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" y="11622"/>
              <a:ext cx="741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Secv.</a:t>
              </a:r>
              <a:endParaRPr lang="en-US" altLang="en-US"/>
            </a:p>
          </p:txBody>
        </p:sp>
        <p:sp>
          <p:nvSpPr>
            <p:cNvPr id="10261" name="Text Box 67">
              <a:extLst>
                <a:ext uri="{FF2B5EF4-FFF2-40B4-BE49-F238E27FC236}">
                  <a16:creationId xmlns:a16="http://schemas.microsoft.com/office/drawing/2014/main" id="{CD63DA91-1B1F-4A16-8C05-4DA0677D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" y="11907"/>
              <a:ext cx="741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Times New Roman" panose="02020603050405020304" pitchFamily="18" charset="0"/>
                </a:rPr>
                <a:t>Vârstă</a:t>
              </a:r>
              <a:endParaRPr lang="en-US" altLang="en-US"/>
            </a:p>
          </p:txBody>
        </p:sp>
        <p:sp>
          <p:nvSpPr>
            <p:cNvPr id="10262" name="Text Box 68">
              <a:extLst>
                <a:ext uri="{FF2B5EF4-FFF2-40B4-BE49-F238E27FC236}">
                  <a16:creationId xmlns:a16="http://schemas.microsoft.com/office/drawing/2014/main" id="{1827D280-F8BF-40F4-9680-DF19E6A09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" y="12192"/>
              <a:ext cx="741" cy="7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100"/>
                <a:t> </a:t>
              </a:r>
              <a:r>
                <a:rPr lang="en-US" altLang="en-US" sz="1200"/>
                <a:t>B    9</a:t>
              </a:r>
            </a:p>
            <a:p>
              <a:pPr algn="just" eaLnBrk="1" hangingPunct="1"/>
              <a:r>
                <a:rPr lang="en-US" altLang="en-US" sz="1200"/>
                <a:t> D    7</a:t>
              </a:r>
            </a:p>
            <a:p>
              <a:pPr algn="just" eaLnBrk="1" hangingPunct="1"/>
              <a:r>
                <a:rPr lang="en-US" altLang="en-US" sz="1200"/>
                <a:t> G    7</a:t>
              </a:r>
            </a:p>
          </p:txBody>
        </p:sp>
        <p:sp>
          <p:nvSpPr>
            <p:cNvPr id="10263" name="Line 69">
              <a:extLst>
                <a:ext uri="{FF2B5EF4-FFF2-40B4-BE49-F238E27FC236}">
                  <a16:creationId xmlns:a16="http://schemas.microsoft.com/office/drawing/2014/main" id="{2F31923B-6AB9-4251-ABEC-65F8D3A61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" y="12477"/>
              <a:ext cx="7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70">
              <a:extLst>
                <a:ext uri="{FF2B5EF4-FFF2-40B4-BE49-F238E27FC236}">
                  <a16:creationId xmlns:a16="http://schemas.microsoft.com/office/drawing/2014/main" id="{DFA68A73-CDD2-4E60-8AD1-4F1AC7876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0" y="12192"/>
              <a:ext cx="0" cy="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5" name="Group 71">
              <a:extLst>
                <a:ext uri="{FF2B5EF4-FFF2-40B4-BE49-F238E27FC236}">
                  <a16:creationId xmlns:a16="http://schemas.microsoft.com/office/drawing/2014/main" id="{9842A851-548D-425A-930D-CAD56A671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8" y="11337"/>
              <a:ext cx="809" cy="1881"/>
              <a:chOff x="8418" y="13275"/>
              <a:chExt cx="809" cy="1881"/>
            </a:xfrm>
          </p:grpSpPr>
          <p:grpSp>
            <p:nvGrpSpPr>
              <p:cNvPr id="10280" name="Group 72">
                <a:extLst>
                  <a:ext uri="{FF2B5EF4-FFF2-40B4-BE49-F238E27FC236}">
                    <a16:creationId xmlns:a16="http://schemas.microsoft.com/office/drawing/2014/main" id="{52DA45E3-3C39-414E-8480-512FE7B4F8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9" y="13275"/>
                <a:ext cx="798" cy="1881"/>
                <a:chOff x="6719" y="11394"/>
                <a:chExt cx="798" cy="1881"/>
              </a:xfrm>
            </p:grpSpPr>
            <p:sp>
              <p:nvSpPr>
                <p:cNvPr id="10283" name="Text Box 73">
                  <a:extLst>
                    <a:ext uri="{FF2B5EF4-FFF2-40B4-BE49-F238E27FC236}">
                      <a16:creationId xmlns:a16="http://schemas.microsoft.com/office/drawing/2014/main" id="{426C4936-DC4C-48C4-893B-BEB32882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9" y="11394"/>
                  <a:ext cx="741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100"/>
                    <a:t>D</a:t>
                  </a:r>
                  <a:endParaRPr lang="en-US" altLang="en-US"/>
                </a:p>
              </p:txBody>
            </p:sp>
            <p:sp>
              <p:nvSpPr>
                <p:cNvPr id="10284" name="Text Box 74">
                  <a:extLst>
                    <a:ext uri="{FF2B5EF4-FFF2-40B4-BE49-F238E27FC236}">
                      <a16:creationId xmlns:a16="http://schemas.microsoft.com/office/drawing/2014/main" id="{712AF566-6064-42A8-9A2E-1391E5AD5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9" y="11679"/>
                  <a:ext cx="741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100"/>
                    <a:t>Secv.</a:t>
                  </a:r>
                  <a:endParaRPr lang="en-US" altLang="en-US"/>
                </a:p>
              </p:txBody>
            </p:sp>
            <p:sp>
              <p:nvSpPr>
                <p:cNvPr id="10285" name="Text Box 75">
                  <a:extLst>
                    <a:ext uri="{FF2B5EF4-FFF2-40B4-BE49-F238E27FC236}">
                      <a16:creationId xmlns:a16="http://schemas.microsoft.com/office/drawing/2014/main" id="{5E074695-ED63-4444-983F-9DFD914C39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9" y="11964"/>
                  <a:ext cx="741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100">
                      <a:latin typeface="Times New Roman" panose="02020603050405020304" pitchFamily="18" charset="0"/>
                    </a:rPr>
                    <a:t>Vârstă</a:t>
                  </a:r>
                  <a:endParaRPr lang="en-US" altLang="en-US"/>
                </a:p>
              </p:txBody>
            </p:sp>
            <p:sp>
              <p:nvSpPr>
                <p:cNvPr id="10286" name="Text Box 76">
                  <a:extLst>
                    <a:ext uri="{FF2B5EF4-FFF2-40B4-BE49-F238E27FC236}">
                      <a16:creationId xmlns:a16="http://schemas.microsoft.com/office/drawing/2014/main" id="{AF6A2459-61DB-4925-ABC8-5000E6BBD8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9" y="12249"/>
                  <a:ext cx="741" cy="10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/>
                  <a:r>
                    <a:rPr lang="en-US" altLang="en-US" sz="1100"/>
                    <a:t> </a:t>
                  </a:r>
                  <a:r>
                    <a:rPr lang="en-US" altLang="en-US" sz="1200"/>
                    <a:t>A    4</a:t>
                  </a:r>
                </a:p>
                <a:p>
                  <a:pPr algn="just" eaLnBrk="1" hangingPunct="1"/>
                  <a:r>
                    <a:rPr lang="en-US" altLang="en-US" sz="1200"/>
                    <a:t> C    3</a:t>
                  </a:r>
                </a:p>
                <a:p>
                  <a:pPr algn="just" eaLnBrk="1" hangingPunct="1"/>
                  <a:r>
                    <a:rPr lang="en-US" altLang="en-US" sz="1200"/>
                    <a:t> E    9</a:t>
                  </a:r>
                </a:p>
                <a:p>
                  <a:pPr algn="just" eaLnBrk="1" hangingPunct="1"/>
                  <a:r>
                    <a:rPr lang="en-US" altLang="en-US" sz="1200"/>
                    <a:t> F    7</a:t>
                  </a:r>
                </a:p>
              </p:txBody>
            </p:sp>
            <p:sp>
              <p:nvSpPr>
                <p:cNvPr id="10287" name="Line 77">
                  <a:extLst>
                    <a:ext uri="{FF2B5EF4-FFF2-40B4-BE49-F238E27FC236}">
                      <a16:creationId xmlns:a16="http://schemas.microsoft.com/office/drawing/2014/main" id="{581D9F3C-73FE-4A9B-8399-63825263E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9" y="12534"/>
                  <a:ext cx="79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8" name="Line 78">
                  <a:extLst>
                    <a:ext uri="{FF2B5EF4-FFF2-40B4-BE49-F238E27FC236}">
                      <a16:creationId xmlns:a16="http://schemas.microsoft.com/office/drawing/2014/main" id="{8DBA4EA8-0470-475E-A7DB-CD023C3E2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61" y="12249"/>
                  <a:ext cx="0" cy="1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81" name="Line 79">
                <a:extLst>
                  <a:ext uri="{FF2B5EF4-FFF2-40B4-BE49-F238E27FC236}">
                    <a16:creationId xmlns:a16="http://schemas.microsoft.com/office/drawing/2014/main" id="{4440E83E-DE46-4FF6-B829-F1B62827B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9" y="14643"/>
                <a:ext cx="7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2" name="Line 80">
                <a:extLst>
                  <a:ext uri="{FF2B5EF4-FFF2-40B4-BE49-F238E27FC236}">
                    <a16:creationId xmlns:a16="http://schemas.microsoft.com/office/drawing/2014/main" id="{5AE5D142-99F0-4050-9E63-D65EC755B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18" y="14895"/>
                <a:ext cx="7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6" name="Line 81">
              <a:extLst>
                <a:ext uri="{FF2B5EF4-FFF2-40B4-BE49-F238E27FC236}">
                  <a16:creationId xmlns:a16="http://schemas.microsoft.com/office/drawing/2014/main" id="{9455BCDC-A538-4A92-BD17-DC04C460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3" y="12705"/>
              <a:ext cx="7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82">
              <a:extLst>
                <a:ext uri="{FF2B5EF4-FFF2-40B4-BE49-F238E27FC236}">
                  <a16:creationId xmlns:a16="http://schemas.microsoft.com/office/drawing/2014/main" id="{415AA826-92F5-4BEE-9769-C46B0FAF7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13275"/>
              <a:ext cx="1881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a) topologia reţelei</a:t>
              </a:r>
              <a:endParaRPr lang="en-US" altLang="en-US" sz="1400"/>
            </a:p>
          </p:txBody>
        </p:sp>
        <p:sp>
          <p:nvSpPr>
            <p:cNvPr id="10268" name="Text Box 83">
              <a:extLst>
                <a:ext uri="{FF2B5EF4-FFF2-40B4-BE49-F238E27FC236}">
                  <a16:creationId xmlns:a16="http://schemas.microsoft.com/office/drawing/2014/main" id="{F2A45BF1-0601-4CEB-AC15-889E349A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4" y="13332"/>
              <a:ext cx="3306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b) pachete cu starea legăturilor</a:t>
              </a:r>
              <a:endParaRPr lang="en-US" altLang="en-US" sz="1400"/>
            </a:p>
          </p:txBody>
        </p:sp>
        <p:sp>
          <p:nvSpPr>
            <p:cNvPr id="10269" name="Text Box 84">
              <a:extLst>
                <a:ext uri="{FF2B5EF4-FFF2-40B4-BE49-F238E27FC236}">
                  <a16:creationId xmlns:a16="http://schemas.microsoft.com/office/drawing/2014/main" id="{BA5D74D6-415D-402C-BEC8-5BBC73DCA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13902"/>
              <a:ext cx="7353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Fig. 4.6  Algoritm de rutare bazat pe starea legăturilor</a:t>
              </a:r>
              <a:endParaRPr lang="en-US" altLang="en-US" sz="1400"/>
            </a:p>
          </p:txBody>
        </p:sp>
        <p:sp>
          <p:nvSpPr>
            <p:cNvPr id="10270" name="Text Box 85">
              <a:extLst>
                <a:ext uri="{FF2B5EF4-FFF2-40B4-BE49-F238E27FC236}">
                  <a16:creationId xmlns:a16="http://schemas.microsoft.com/office/drawing/2014/main" id="{B8DE68E0-2CCC-4E1E-AD25-89AB91677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11109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5</a:t>
              </a:r>
              <a:endParaRPr lang="en-US" altLang="en-US"/>
            </a:p>
          </p:txBody>
        </p:sp>
        <p:sp>
          <p:nvSpPr>
            <p:cNvPr id="10271" name="Text Box 86">
              <a:extLst>
                <a:ext uri="{FF2B5EF4-FFF2-40B4-BE49-F238E27FC236}">
                  <a16:creationId xmlns:a16="http://schemas.microsoft.com/office/drawing/2014/main" id="{05740486-EDCE-4335-A098-25C4D0F58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1508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4</a:t>
              </a:r>
              <a:endParaRPr lang="en-US" altLang="en-US"/>
            </a:p>
          </p:txBody>
        </p:sp>
        <p:sp>
          <p:nvSpPr>
            <p:cNvPr id="10272" name="Text Box 87">
              <a:extLst>
                <a:ext uri="{FF2B5EF4-FFF2-40B4-BE49-F238E27FC236}">
                  <a16:creationId xmlns:a16="http://schemas.microsoft.com/office/drawing/2014/main" id="{30A4D2FB-5DA6-4E51-A8E8-4AF3343ED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12135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3</a:t>
              </a:r>
              <a:endParaRPr lang="en-US" altLang="en-US"/>
            </a:p>
          </p:txBody>
        </p:sp>
        <p:sp>
          <p:nvSpPr>
            <p:cNvPr id="10273" name="Text Box 88">
              <a:extLst>
                <a:ext uri="{FF2B5EF4-FFF2-40B4-BE49-F238E27FC236}">
                  <a16:creationId xmlns:a16="http://schemas.microsoft.com/office/drawing/2014/main" id="{B5A56A1E-4BE9-4AFA-9B66-159930F6A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1679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4</a:t>
              </a:r>
              <a:endParaRPr lang="en-US" altLang="en-US"/>
            </a:p>
          </p:txBody>
        </p:sp>
        <p:sp>
          <p:nvSpPr>
            <p:cNvPr id="10274" name="Text Box 89">
              <a:extLst>
                <a:ext uri="{FF2B5EF4-FFF2-40B4-BE49-F238E27FC236}">
                  <a16:creationId xmlns:a16="http://schemas.microsoft.com/office/drawing/2014/main" id="{44191948-76E1-47F9-8568-90C8EB549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508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9</a:t>
              </a:r>
              <a:endParaRPr lang="en-US" altLang="en-US"/>
            </a:p>
          </p:txBody>
        </p:sp>
        <p:sp>
          <p:nvSpPr>
            <p:cNvPr id="10275" name="Text Box 90">
              <a:extLst>
                <a:ext uri="{FF2B5EF4-FFF2-40B4-BE49-F238E27FC236}">
                  <a16:creationId xmlns:a16="http://schemas.microsoft.com/office/drawing/2014/main" id="{A52B7D34-08BC-4A69-8B1E-BC6A982A5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12420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7</a:t>
              </a:r>
              <a:endParaRPr lang="en-US" altLang="en-US"/>
            </a:p>
          </p:txBody>
        </p:sp>
        <p:sp>
          <p:nvSpPr>
            <p:cNvPr id="10276" name="Text Box 91">
              <a:extLst>
                <a:ext uri="{FF2B5EF4-FFF2-40B4-BE49-F238E27FC236}">
                  <a16:creationId xmlns:a16="http://schemas.microsoft.com/office/drawing/2014/main" id="{5190B987-6BA7-44D9-A49C-48C0F21EE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" y="12192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9</a:t>
              </a:r>
              <a:endParaRPr lang="en-US" altLang="en-US"/>
            </a:p>
          </p:txBody>
        </p:sp>
        <p:sp>
          <p:nvSpPr>
            <p:cNvPr id="10277" name="Text Box 92">
              <a:extLst>
                <a:ext uri="{FF2B5EF4-FFF2-40B4-BE49-F238E27FC236}">
                  <a16:creationId xmlns:a16="http://schemas.microsoft.com/office/drawing/2014/main" id="{DC1B5AD8-A773-4F37-8C66-F619ABA7F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2420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4</a:t>
              </a:r>
              <a:endParaRPr lang="en-US" altLang="en-US"/>
            </a:p>
          </p:txBody>
        </p:sp>
        <p:sp>
          <p:nvSpPr>
            <p:cNvPr id="10278" name="Text Box 93">
              <a:extLst>
                <a:ext uri="{FF2B5EF4-FFF2-40B4-BE49-F238E27FC236}">
                  <a16:creationId xmlns:a16="http://schemas.microsoft.com/office/drawing/2014/main" id="{4AFE668F-EED4-4F58-8E1B-D33DD79FB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12249"/>
              <a:ext cx="22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7</a:t>
              </a:r>
              <a:endParaRPr lang="en-US" altLang="en-US"/>
            </a:p>
          </p:txBody>
        </p:sp>
        <p:sp>
          <p:nvSpPr>
            <p:cNvPr id="10279" name="Line 94">
              <a:extLst>
                <a:ext uri="{FF2B5EF4-FFF2-40B4-BE49-F238E27FC236}">
                  <a16:creationId xmlns:a16="http://schemas.microsoft.com/office/drawing/2014/main" id="{0A1530C9-89E2-40D2-9633-C29EE1F91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" y="12705"/>
              <a:ext cx="7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1274D55-C73A-4821-BCAD-675D5F6DF3FC}"/>
</file>

<file path=customXml/itemProps2.xml><?xml version="1.0" encoding="utf-8"?>
<ds:datastoreItem xmlns:ds="http://schemas.openxmlformats.org/officeDocument/2006/customXml" ds:itemID="{64771C01-1F27-492A-BCFF-9CEFDB35C34C}"/>
</file>

<file path=customXml/itemProps3.xml><?xml version="1.0" encoding="utf-8"?>
<ds:datastoreItem xmlns:ds="http://schemas.openxmlformats.org/officeDocument/2006/customXml" ds:itemID="{69A20A92-3911-4438-9440-53AC0EDCD3AD}"/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3702</Words>
  <Application>Microsoft Office PowerPoint</Application>
  <PresentationFormat>On-screen Show (4:3)</PresentationFormat>
  <Paragraphs>1013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Symbol</vt:lpstr>
      <vt:lpstr>Default Design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Praoveanu</dc:creator>
  <cp:lastModifiedBy>Iosif Praoveanu</cp:lastModifiedBy>
  <cp:revision>101</cp:revision>
  <dcterms:created xsi:type="dcterms:W3CDTF">2009-10-23T04:46:01Z</dcterms:created>
  <dcterms:modified xsi:type="dcterms:W3CDTF">2020-10-11T06:57:04Z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