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62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15" r:id="rId16"/>
    <p:sldId id="306" r:id="rId17"/>
    <p:sldId id="309" r:id="rId18"/>
    <p:sldId id="310" r:id="rId19"/>
    <p:sldId id="311" r:id="rId20"/>
    <p:sldId id="267" r:id="rId21"/>
    <p:sldId id="268" r:id="rId22"/>
    <p:sldId id="312" r:id="rId23"/>
    <p:sldId id="313" r:id="rId24"/>
    <p:sldId id="31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4" autoAdjust="0"/>
    <p:restoredTop sz="94660"/>
  </p:normalViewPr>
  <p:slideViewPr>
    <p:cSldViewPr>
      <p:cViewPr varScale="1">
        <p:scale>
          <a:sx n="81" d="100"/>
          <a:sy n="81" d="100"/>
        </p:scale>
        <p:origin x="150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318086-BB07-430F-B032-5314AB9CBE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685032-3151-492F-8939-BD57E06865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71F360-9643-4E39-A261-636C69BF6D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6399F-1C3B-4CAB-9B62-21873E4B43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80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8D133A-96CC-439D-85BF-D6A4C64270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133340-DED7-4AA3-A009-E8E31FB748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EF21DF-9C68-49C7-917A-63F7729D4E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5FDDE-DD11-401D-80DE-928D0AC0AA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2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DD048A-7D3C-4DB9-91FB-F19F7C58AD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72F988-5C71-4CE9-81D4-6F1E768DBE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2E125E-0BC9-4841-9E8C-3A32E26105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20F60-595F-404F-BB72-7978E61C1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62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59B707-E395-47D5-A2A6-03BEE7990B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CB659B-0EA4-49A1-89F0-76B801181F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1C1E09-C8FD-4004-8D8B-910655C51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FEA8B4-1ECF-4585-92D9-9B28BCF46A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97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93890B-9D2F-423D-9401-AF2B47DEF4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D039A8-7C7C-425F-B019-A1FB498C6D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197436-1690-4C13-90CE-D0B469781A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546F0-F3DF-44FA-82F3-A57DDA1C06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2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F8772-8370-4D3A-BDB3-E3132DB57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C65AAA-F07C-45F2-AFAE-081BFD108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3438E-F3B3-4B81-B6F7-3C8EBEA094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F0B49E-BA15-4DE1-B0D6-DA18D70BF8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61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D1C3C9D-39BE-462D-91A3-4D62BFE825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E35E59-AF06-496A-BC0C-E042B9D98E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9CA8AD-07C7-4292-82B7-7ABAB11F5B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D3EC3C-49BF-4DD1-8CB0-7FED444164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23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14F03A7-5DF7-4B62-B741-96605A07F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A842237-F698-4DD7-9122-EF2C282DE0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85FFE4-B906-4E69-AA17-DF82C88EFE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4EB96-9E52-4217-9834-4412F63EC1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7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0AD6D3D-36EC-48C5-AC67-2512450CC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9C5CDA-D446-4C56-93B7-6574603832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53C169-FBE6-43DD-AFD5-B9376038B5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4499F-377E-49ED-9E58-8FB025C1AB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4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BC5544-234E-45F8-AE64-5A4E69AC31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A19E8-60CE-489A-9F1B-D043FA5A5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D33BB-6B3D-43E9-87FE-72072C2B4A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9E94C-5A12-4473-9D04-DB97751D46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55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13451-BBE1-41CF-8261-27F5F0100D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02B64-9869-42DD-83FE-A7A66E7B1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B4955E-6BAC-42F4-9200-C3165AD7B5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BCD29-0E58-4731-B9C0-9CD1989642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87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8AE5779-B096-4DE3-9535-0AAB5330A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8B95A3-CF16-40CA-8BB6-B780081B2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208626D-9640-4AC5-B526-7FC811882D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318A723-3CDD-47BF-8C3D-D11A4C517F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2EC6507-15DC-48B1-95EC-27DBE99B2E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5BDAEF-A9B4-4CCC-A461-D73B078883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497D8354-26F6-4B06-ABB5-8E43C3F99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9"/>
            <a:ext cx="8147050" cy="490066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CB0F82FF-4AEE-49B4-93C8-C1FEFB13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797162"/>
            <a:ext cx="8207375" cy="6093976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err="1"/>
              <a:t>Protocoale</a:t>
            </a:r>
            <a:r>
              <a:rPr lang="en-US" dirty="0"/>
              <a:t> de </a:t>
            </a:r>
            <a:r>
              <a:rPr lang="en-US" dirty="0" err="1"/>
              <a:t>rutare</a:t>
            </a:r>
            <a:r>
              <a:rPr lang="en-US" dirty="0"/>
              <a:t>: permit </a:t>
            </a:r>
            <a:r>
              <a:rPr lang="en-US" dirty="0" err="1"/>
              <a:t>ruterelor</a:t>
            </a:r>
            <a:r>
              <a:rPr lang="ro-RO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facă</a:t>
            </a:r>
            <a:r>
              <a:rPr lang="en-US" dirty="0"/>
              <a:t> </a:t>
            </a:r>
            <a:r>
              <a:rPr lang="en-US" dirty="0" err="1"/>
              <a:t>schimb</a:t>
            </a:r>
            <a:r>
              <a:rPr lang="en-US" dirty="0"/>
              <a:t> de </a:t>
            </a:r>
            <a:r>
              <a:rPr lang="en-US" dirty="0" err="1"/>
              <a:t>informaţii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cărora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îşi</a:t>
            </a:r>
            <a:r>
              <a:rPr lang="en-US" dirty="0"/>
              <a:t> </a:t>
            </a:r>
            <a:r>
              <a:rPr lang="ro-RO" dirty="0"/>
              <a:t>crează și </a:t>
            </a:r>
            <a:r>
              <a:rPr lang="en-US" dirty="0" err="1"/>
              <a:t>actualizează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tabela</a:t>
            </a:r>
            <a:r>
              <a:rPr lang="en-US" dirty="0">
                <a:highlight>
                  <a:srgbClr val="FFFF00"/>
                </a:highlight>
              </a:rPr>
              <a:t> de </a:t>
            </a:r>
            <a:r>
              <a:rPr lang="en-US" dirty="0" err="1">
                <a:highlight>
                  <a:srgbClr val="FFFF00"/>
                </a:highlight>
              </a:rPr>
              <a:t>rutare</a:t>
            </a:r>
            <a:r>
              <a:rPr lang="ro-RO" dirty="0"/>
              <a:t>.</a:t>
            </a:r>
          </a:p>
          <a:p>
            <a:pPr eaLnBrk="1" hangingPunct="1"/>
            <a:r>
              <a:rPr lang="ro-RO" dirty="0"/>
              <a:t>Exemple RIP, OSPF, IS-IS, EIGRP, BGP etc.</a:t>
            </a:r>
          </a:p>
          <a:p>
            <a:pPr eaLnBrk="1" hangingPunct="1"/>
            <a:endParaRPr lang="ro-RO" dirty="0"/>
          </a:p>
          <a:p>
            <a:r>
              <a:rPr lang="ro-RO" dirty="0"/>
              <a:t>Procesul de rutare </a:t>
            </a:r>
            <a:r>
              <a:rPr lang="en-US" dirty="0" err="1"/>
              <a:t>este</a:t>
            </a:r>
            <a:r>
              <a:rPr lang="ro-RO" dirty="0"/>
              <a:t> </a:t>
            </a:r>
            <a:r>
              <a:rPr lang="en-US" dirty="0" err="1"/>
              <a:t>alcătuit</a:t>
            </a:r>
            <a:r>
              <a:rPr lang="ro-RO" dirty="0"/>
              <a:t> </a:t>
            </a:r>
            <a:r>
              <a:rPr lang="en-US" dirty="0"/>
              <a:t>din </a:t>
            </a:r>
            <a:r>
              <a:rPr lang="en-US" dirty="0" err="1"/>
              <a:t>două</a:t>
            </a:r>
            <a:r>
              <a:rPr lang="ro-RO" dirty="0"/>
              <a:t> </a:t>
            </a:r>
            <a:r>
              <a:rPr lang="en-US" dirty="0" err="1"/>
              <a:t>mecanisme</a:t>
            </a:r>
            <a:r>
              <a:rPr lang="en-US" dirty="0"/>
              <a:t>:</a:t>
            </a:r>
          </a:p>
          <a:p>
            <a:r>
              <a:rPr lang="ro-RO" b="1" dirty="0"/>
              <a:t> - </a:t>
            </a:r>
            <a:r>
              <a:rPr lang="en-US" b="1" dirty="0" err="1"/>
              <a:t>Determinarea</a:t>
            </a:r>
            <a:r>
              <a:rPr lang="ro-RO" b="1" dirty="0"/>
              <a:t> </a:t>
            </a:r>
            <a:r>
              <a:rPr lang="en-US" b="1" dirty="0" err="1"/>
              <a:t>căii</a:t>
            </a:r>
            <a:r>
              <a:rPr lang="en-US" b="1" dirty="0"/>
              <a:t> optime</a:t>
            </a:r>
            <a:r>
              <a:rPr lang="ro-RO" b="1" dirty="0"/>
              <a:t> spre o destinație</a:t>
            </a:r>
            <a:r>
              <a:rPr lang="en-US" dirty="0"/>
              <a:t>: </a:t>
            </a:r>
            <a:r>
              <a:rPr lang="ro-RO" dirty="0"/>
              <a:t>se calculează </a:t>
            </a:r>
            <a:r>
              <a:rPr lang="en-US" dirty="0" err="1"/>
              <a:t>tabela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en-US" dirty="0" err="1"/>
              <a:t>rutare</a:t>
            </a:r>
            <a:endParaRPr lang="en-US" dirty="0"/>
          </a:p>
          <a:p>
            <a:r>
              <a:rPr lang="ro-RO" b="1" dirty="0"/>
              <a:t> - </a:t>
            </a:r>
            <a:r>
              <a:rPr lang="en-US" b="1" dirty="0" err="1"/>
              <a:t>Comutarea</a:t>
            </a:r>
            <a:r>
              <a:rPr lang="ro-RO" b="1" dirty="0"/>
              <a:t> </a:t>
            </a:r>
            <a:r>
              <a:rPr lang="en-US" b="1" dirty="0" err="1"/>
              <a:t>pachetelor</a:t>
            </a:r>
            <a:r>
              <a:rPr lang="ro-RO" b="1" dirty="0"/>
              <a:t> </a:t>
            </a:r>
            <a:r>
              <a:rPr lang="en-US" dirty="0"/>
              <a:t>(forwarding): </a:t>
            </a:r>
            <a:r>
              <a:rPr lang="en-US" dirty="0" err="1"/>
              <a:t>primirea</a:t>
            </a:r>
            <a:r>
              <a:rPr lang="ro-RO" dirty="0"/>
              <a:t> </a:t>
            </a:r>
            <a:r>
              <a:rPr lang="en-US" dirty="0" err="1"/>
              <a:t>unui</a:t>
            </a:r>
            <a:r>
              <a:rPr lang="ro-RO" dirty="0"/>
              <a:t> </a:t>
            </a:r>
            <a:r>
              <a:rPr lang="en-US" dirty="0" err="1"/>
              <a:t>pachet</a:t>
            </a:r>
            <a:r>
              <a:rPr lang="ro-RO" dirty="0"/>
              <a:t> </a:t>
            </a:r>
            <a:r>
              <a:rPr lang="en-US" dirty="0"/>
              <a:t>pe</a:t>
            </a:r>
            <a:r>
              <a:rPr lang="ro-RO" dirty="0"/>
              <a:t> </a:t>
            </a:r>
            <a:r>
              <a:rPr lang="en-US" dirty="0"/>
              <a:t>o </a:t>
            </a:r>
            <a:r>
              <a:rPr lang="en-US" dirty="0" err="1"/>
              <a:t>interfaţă</a:t>
            </a:r>
            <a:r>
              <a:rPr lang="ro-RO" dirty="0"/>
              <a:t> </a:t>
            </a:r>
            <a:r>
              <a:rPr lang="en-US" dirty="0" err="1"/>
              <a:t>şi</a:t>
            </a:r>
            <a:r>
              <a:rPr lang="ro-RO" dirty="0"/>
              <a:t> </a:t>
            </a:r>
            <a:r>
              <a:rPr lang="en-US" dirty="0" err="1"/>
              <a:t>trimitere</a:t>
            </a:r>
            <a:r>
              <a:rPr lang="ro-RO" dirty="0"/>
              <a:t>a </a:t>
            </a:r>
            <a:r>
              <a:rPr lang="en-US" dirty="0" err="1"/>
              <a:t>lui</a:t>
            </a:r>
            <a:r>
              <a:rPr lang="ro-RO" dirty="0"/>
              <a:t> </a:t>
            </a:r>
            <a:r>
              <a:rPr lang="en-US" dirty="0"/>
              <a:t>pe</a:t>
            </a:r>
            <a:r>
              <a:rPr lang="ro-RO" dirty="0"/>
              <a:t> </a:t>
            </a:r>
            <a:r>
              <a:rPr lang="en-US" dirty="0" err="1"/>
              <a:t>alta.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Ruterele</a:t>
            </a:r>
            <a:r>
              <a:rPr lang="ro-RO" dirty="0"/>
              <a:t> </a:t>
            </a:r>
            <a:r>
              <a:rPr lang="en-US" dirty="0" err="1"/>
              <a:t>crează</a:t>
            </a:r>
            <a:r>
              <a:rPr lang="ro-RO" dirty="0"/>
              <a:t> </a:t>
            </a:r>
            <a:r>
              <a:rPr lang="en-US" b="1" dirty="0" err="1"/>
              <a:t>tabele</a:t>
            </a:r>
            <a:r>
              <a:rPr lang="ro-RO" b="1" dirty="0"/>
              <a:t> </a:t>
            </a:r>
            <a:r>
              <a:rPr lang="en-US" b="1" dirty="0"/>
              <a:t>de </a:t>
            </a:r>
            <a:r>
              <a:rPr lang="en-US" b="1" dirty="0" err="1"/>
              <a:t>rutare</a:t>
            </a:r>
            <a:endParaRPr lang="en-US" b="1" dirty="0"/>
          </a:p>
          <a:p>
            <a:r>
              <a:rPr lang="en-US" dirty="0"/>
              <a:t>O </a:t>
            </a:r>
            <a:r>
              <a:rPr lang="en-US" dirty="0" err="1"/>
              <a:t>rută</a:t>
            </a:r>
            <a:r>
              <a:rPr lang="ro-RO" dirty="0"/>
              <a:t> (înregistrare din tabelul de rutare)</a:t>
            </a:r>
            <a:r>
              <a:rPr lang="en-US" dirty="0"/>
              <a:t> </a:t>
            </a:r>
            <a:r>
              <a:rPr lang="en-US" dirty="0" err="1"/>
              <a:t>conţine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spaţiul</a:t>
            </a:r>
            <a:r>
              <a:rPr lang="en-US" dirty="0"/>
              <a:t> de </a:t>
            </a:r>
            <a:r>
              <a:rPr lang="en-US" dirty="0" err="1"/>
              <a:t>adrese</a:t>
            </a:r>
            <a:r>
              <a:rPr lang="en-US" dirty="0"/>
              <a:t> </a:t>
            </a:r>
            <a:r>
              <a:rPr lang="en-US" dirty="0" err="1"/>
              <a:t>destinaţie</a:t>
            </a:r>
            <a:r>
              <a:rPr lang="en-US" dirty="0"/>
              <a:t> (</a:t>
            </a:r>
            <a:r>
              <a:rPr lang="en-US" dirty="0" err="1"/>
              <a:t>adresă</a:t>
            </a:r>
            <a:r>
              <a:rPr lang="en-US" dirty="0"/>
              <a:t> de </a:t>
            </a:r>
            <a:r>
              <a:rPr lang="en-US" dirty="0" err="1"/>
              <a:t>reţea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masca</a:t>
            </a:r>
            <a:r>
              <a:rPr lang="en-US" dirty="0"/>
              <a:t> </a:t>
            </a:r>
            <a:r>
              <a:rPr lang="en-US" dirty="0" err="1"/>
              <a:t>asociată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următorului</a:t>
            </a:r>
            <a:r>
              <a:rPr lang="en-US" dirty="0"/>
              <a:t> hop </a:t>
            </a:r>
            <a:r>
              <a:rPr lang="en-US" dirty="0" err="1"/>
              <a:t>sau</a:t>
            </a:r>
            <a:r>
              <a:rPr lang="en-US" dirty="0"/>
              <a:t>/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interfaţa</a:t>
            </a:r>
            <a:r>
              <a:rPr lang="en-US" dirty="0"/>
              <a:t> de </a:t>
            </a:r>
            <a:r>
              <a:rPr lang="en-US" dirty="0" err="1"/>
              <a:t>ieşire</a:t>
            </a:r>
            <a:r>
              <a:rPr lang="ro-RO" dirty="0"/>
              <a:t>, cost/Dist.Admin</a:t>
            </a:r>
            <a:endParaRPr lang="en-US" dirty="0"/>
          </a:p>
          <a:p>
            <a:endParaRPr lang="ro-RO" dirty="0"/>
          </a:p>
          <a:p>
            <a:endParaRPr lang="en-US" dirty="0"/>
          </a:p>
          <a:p>
            <a:r>
              <a:rPr lang="en-US" b="1" dirty="0" err="1"/>
              <a:t>Trei</a:t>
            </a:r>
            <a:r>
              <a:rPr lang="ro-RO" b="1" dirty="0"/>
              <a:t> </a:t>
            </a:r>
            <a:r>
              <a:rPr lang="en-US" b="1" dirty="0" err="1"/>
              <a:t>feluri</a:t>
            </a:r>
            <a:r>
              <a:rPr lang="ro-RO" b="1" dirty="0"/>
              <a:t> </a:t>
            </a:r>
            <a:r>
              <a:rPr lang="en-US" b="1" dirty="0"/>
              <a:t>de </a:t>
            </a:r>
            <a:r>
              <a:rPr lang="en-US" b="1" dirty="0" err="1"/>
              <a:t>rute</a:t>
            </a:r>
            <a:r>
              <a:rPr lang="en-US" b="1" dirty="0"/>
              <a:t>:</a:t>
            </a:r>
            <a:endParaRPr lang="ro-RO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Reţele</a:t>
            </a:r>
            <a:r>
              <a:rPr lang="ro-RO" sz="1600" b="1" dirty="0"/>
              <a:t> </a:t>
            </a:r>
            <a:r>
              <a:rPr lang="en-US" sz="1600" b="1" dirty="0"/>
              <a:t>direct </a:t>
            </a:r>
            <a:r>
              <a:rPr lang="en-US" sz="1600" b="1" dirty="0" err="1"/>
              <a:t>conectate</a:t>
            </a:r>
            <a:r>
              <a:rPr lang="ro-RO" sz="1600" b="1" dirty="0"/>
              <a:t> </a:t>
            </a:r>
            <a:r>
              <a:rPr lang="ro-RO" sz="1600" dirty="0"/>
              <a:t>(C)</a:t>
            </a:r>
            <a:r>
              <a:rPr lang="en-US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Rute</a:t>
            </a:r>
            <a:r>
              <a:rPr lang="ro-RO" sz="1600" b="1" dirty="0"/>
              <a:t> </a:t>
            </a:r>
            <a:r>
              <a:rPr lang="en-US" sz="1600" b="1" dirty="0" err="1"/>
              <a:t>statice</a:t>
            </a:r>
            <a:r>
              <a:rPr lang="ro-RO" sz="1600" b="1" dirty="0"/>
              <a:t> </a:t>
            </a:r>
            <a:r>
              <a:rPr lang="ro-RO" sz="1600" dirty="0"/>
              <a:t>(S)</a:t>
            </a:r>
            <a:r>
              <a:rPr lang="en-US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Rute</a:t>
            </a:r>
            <a:r>
              <a:rPr lang="ro-RO" sz="1600" b="1" dirty="0"/>
              <a:t> </a:t>
            </a:r>
            <a:r>
              <a:rPr lang="en-US" sz="1600" b="1" dirty="0" err="1"/>
              <a:t>dinamice</a:t>
            </a:r>
            <a:r>
              <a:rPr lang="ro-RO" sz="1600" b="1" dirty="0"/>
              <a:t> </a:t>
            </a:r>
            <a:r>
              <a:rPr lang="ro-RO" sz="1600" dirty="0"/>
              <a:t>(R,O,B,….)</a:t>
            </a:r>
            <a:endParaRPr lang="en-US" sz="1600" dirty="0"/>
          </a:p>
          <a:p>
            <a:pPr eaLnBrk="1" hangingPunct="1"/>
            <a:endParaRPr lang="en-US" dirty="0"/>
          </a:p>
          <a:p>
            <a:pPr eaLnBrk="1" hangingPunct="1"/>
            <a:endParaRPr lang="en-US" alt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077C1-84B8-4FDD-8398-0BEF7B97EAD9}"/>
              </a:ext>
            </a:extLst>
          </p:cNvPr>
          <p:cNvSpPr txBox="1"/>
          <p:nvPr/>
        </p:nvSpPr>
        <p:spPr>
          <a:xfrm>
            <a:off x="3635896" y="4689140"/>
            <a:ext cx="52205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Rută default</a:t>
            </a:r>
          </a:p>
          <a:p>
            <a:r>
              <a:rPr lang="ro-RO" altLang="en-US" sz="1600" dirty="0"/>
              <a:t>Este o rută </a:t>
            </a:r>
            <a:r>
              <a:rPr lang="ro-RO" altLang="en-US" sz="1600" dirty="0">
                <a:highlight>
                  <a:srgbClr val="FFFF00"/>
                </a:highlight>
              </a:rPr>
              <a:t>statică specială</a:t>
            </a:r>
          </a:p>
          <a:p>
            <a:r>
              <a:rPr lang="ro-RO" altLang="en-US" sz="1600" dirty="0"/>
              <a:t>Se mai numeşte şi </a:t>
            </a:r>
            <a:r>
              <a:rPr lang="en-US" altLang="en-US" sz="1600" dirty="0"/>
              <a:t>“</a:t>
            </a:r>
            <a:r>
              <a:rPr lang="ro-RO" altLang="en-US" sz="1600" dirty="0">
                <a:highlight>
                  <a:srgbClr val="FFFF00"/>
                </a:highlight>
              </a:rPr>
              <a:t>quad zero route</a:t>
            </a:r>
            <a:r>
              <a:rPr lang="en-US" altLang="en-US" sz="1600" dirty="0"/>
              <a:t>”</a:t>
            </a:r>
            <a:endParaRPr lang="ro-RO" altLang="en-US" sz="1600" dirty="0"/>
          </a:p>
          <a:p>
            <a:r>
              <a:rPr lang="ro-RO" altLang="en-US" sz="1600" dirty="0"/>
              <a:t>Toate pachetele care nu au destinaţia înregistrată în Tabela de rutare vor fi trimise pe această rută</a:t>
            </a:r>
          </a:p>
          <a:p>
            <a:endParaRPr lang="ro-RO" altLang="en-US" sz="1600" dirty="0"/>
          </a:p>
          <a:p>
            <a:r>
              <a:rPr lang="ro-RO" altLang="en-US" sz="1600" i="1" dirty="0"/>
              <a:t>Router(config)</a:t>
            </a:r>
            <a:r>
              <a:rPr lang="en-US" altLang="en-US" sz="1600" i="1" dirty="0"/>
              <a:t>#</a:t>
            </a:r>
            <a:r>
              <a:rPr lang="ro-RO" altLang="en-US" sz="1600" dirty="0"/>
              <a:t> </a:t>
            </a:r>
            <a:r>
              <a:rPr lang="ro-RO" altLang="en-US" sz="1600" i="1" dirty="0">
                <a:solidFill>
                  <a:srgbClr val="0066FF"/>
                </a:solidFill>
              </a:rPr>
              <a:t>route 0.0.0.0 0.0.0.0 </a:t>
            </a:r>
            <a:r>
              <a:rPr lang="en-US" altLang="en-US" sz="1600" i="1" dirty="0">
                <a:solidFill>
                  <a:srgbClr val="0066FF"/>
                </a:solidFill>
              </a:rPr>
              <a:t>{</a:t>
            </a:r>
            <a:r>
              <a:rPr lang="ro-RO" altLang="en-US" sz="1600" i="1" dirty="0">
                <a:solidFill>
                  <a:srgbClr val="0066FF"/>
                </a:solidFill>
              </a:rPr>
              <a:t>address</a:t>
            </a:r>
            <a:r>
              <a:rPr lang="en-US" altLang="en-US" sz="1600" i="1" dirty="0">
                <a:solidFill>
                  <a:srgbClr val="0066FF"/>
                </a:solidFill>
              </a:rPr>
              <a:t>|interface}</a:t>
            </a:r>
            <a:endParaRPr lang="ro-RO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1107543"/>
            <a:ext cx="8496424" cy="1477328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o-RO" b="1" dirty="0"/>
              <a:t>Bucle de rutare</a:t>
            </a:r>
          </a:p>
          <a:p>
            <a:endParaRPr lang="ro-R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R1 </a:t>
            </a:r>
            <a:r>
              <a:rPr lang="en-US" dirty="0" err="1"/>
              <a:t>instalează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10.0.0.0 </a:t>
            </a:r>
            <a:r>
              <a:rPr lang="en-US" dirty="0" err="1"/>
              <a:t>crezând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R2 </a:t>
            </a:r>
            <a:r>
              <a:rPr lang="en-US" dirty="0" err="1"/>
              <a:t>cunoaște</a:t>
            </a:r>
            <a:r>
              <a:rPr lang="en-US" dirty="0"/>
              <a:t>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cale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reţea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Se creează o buclă de rutare între R1 și R2 </a:t>
            </a:r>
            <a:r>
              <a:rPr lang="ro-RO" altLang="en-US" dirty="0"/>
              <a:t>			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CE09A9-B3F0-4A4D-B8B6-49AEAD44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926383"/>
            <a:ext cx="8724900" cy="323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1107543"/>
            <a:ext cx="8496424" cy="4247317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 err="1"/>
              <a:t>Prevenirea</a:t>
            </a:r>
            <a:r>
              <a:rPr lang="en-US" b="1" dirty="0"/>
              <a:t> </a:t>
            </a:r>
            <a:r>
              <a:rPr lang="en-US" b="1" dirty="0" err="1"/>
              <a:t>buclelor</a:t>
            </a:r>
            <a:r>
              <a:rPr lang="en-US" b="1" dirty="0"/>
              <a:t> de </a:t>
            </a:r>
            <a:r>
              <a:rPr lang="en-US" b="1" dirty="0" err="1"/>
              <a:t>rutare</a:t>
            </a:r>
            <a:endParaRPr lang="ro-RO" b="1" dirty="0"/>
          </a:p>
          <a:p>
            <a:endParaRPr lang="ro-RO" dirty="0"/>
          </a:p>
          <a:p>
            <a:r>
              <a:rPr lang="en-US" dirty="0" err="1"/>
              <a:t>Cauze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ale </a:t>
            </a:r>
            <a:r>
              <a:rPr lang="en-US" dirty="0" err="1"/>
              <a:t>buclelor</a:t>
            </a:r>
            <a:r>
              <a:rPr lang="en-US" dirty="0"/>
              <a:t>:</a:t>
            </a:r>
            <a:endParaRPr lang="ro-RO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Actualizări</a:t>
            </a:r>
            <a:r>
              <a:rPr lang="en-US" dirty="0"/>
              <a:t> </a:t>
            </a:r>
            <a:r>
              <a:rPr lang="en-US" dirty="0" err="1"/>
              <a:t>incorecte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inconsecven</a:t>
            </a:r>
            <a:r>
              <a:rPr lang="ro-RO" dirty="0"/>
              <a:t>ț</a:t>
            </a:r>
            <a:r>
              <a:rPr lang="en-US" dirty="0"/>
              <a:t>e </a:t>
            </a:r>
            <a:r>
              <a:rPr lang="en-US" dirty="0" err="1"/>
              <a:t>datorate</a:t>
            </a:r>
            <a:r>
              <a:rPr lang="en-US" dirty="0"/>
              <a:t> </a:t>
            </a:r>
            <a:r>
              <a:rPr lang="en-US" dirty="0" err="1"/>
              <a:t>convergenţei</a:t>
            </a:r>
            <a:r>
              <a:rPr lang="en-US" dirty="0"/>
              <a:t> </a:t>
            </a:r>
            <a:r>
              <a:rPr lang="en-US" dirty="0" err="1"/>
              <a:t>lente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o </a:t>
            </a:r>
            <a:r>
              <a:rPr lang="en-US" dirty="0" err="1"/>
              <a:t>schimbare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topologie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Informaţii</a:t>
            </a:r>
            <a:r>
              <a:rPr lang="en-US" dirty="0"/>
              <a:t> de </a:t>
            </a:r>
            <a:r>
              <a:rPr lang="en-US" dirty="0" err="1"/>
              <a:t>rutare</a:t>
            </a:r>
            <a:r>
              <a:rPr lang="en-US" dirty="0"/>
              <a:t> </a:t>
            </a:r>
            <a:r>
              <a:rPr lang="en-US" dirty="0" err="1"/>
              <a:t>incorecte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incomplete</a:t>
            </a:r>
            <a:endParaRPr lang="ro-RO" dirty="0"/>
          </a:p>
          <a:p>
            <a:endParaRPr lang="en-US" dirty="0"/>
          </a:p>
          <a:p>
            <a:r>
              <a:rPr lang="en-US" dirty="0" err="1"/>
              <a:t>Protocoalele</a:t>
            </a:r>
            <a:r>
              <a:rPr lang="en-US" dirty="0"/>
              <a:t> DV </a:t>
            </a:r>
            <a:r>
              <a:rPr lang="en-US" dirty="0" err="1"/>
              <a:t>implementează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metode</a:t>
            </a:r>
            <a:r>
              <a:rPr lang="en-US" dirty="0">
                <a:highlight>
                  <a:srgbClr val="FFFF00"/>
                </a:highlight>
              </a:rPr>
              <a:t> de </a:t>
            </a:r>
            <a:r>
              <a:rPr lang="en-US" dirty="0" err="1">
                <a:highlight>
                  <a:srgbClr val="FFFF00"/>
                </a:highlight>
              </a:rPr>
              <a:t>evitare</a:t>
            </a:r>
            <a:r>
              <a:rPr lang="en-US" dirty="0">
                <a:highlight>
                  <a:srgbClr val="FFFF00"/>
                </a:highlight>
              </a:rPr>
              <a:t> a </a:t>
            </a:r>
            <a:r>
              <a:rPr lang="en-US" dirty="0" err="1">
                <a:highlight>
                  <a:srgbClr val="FFFF00"/>
                </a:highlight>
              </a:rPr>
              <a:t>buclelor</a:t>
            </a:r>
            <a:r>
              <a:rPr lang="en-US" dirty="0"/>
              <a:t>:</a:t>
            </a:r>
            <a:endParaRPr lang="ro-RO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Max hop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Split horizon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Route Poisoning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Hold-down timers</a:t>
            </a:r>
          </a:p>
          <a:p>
            <a:r>
              <a:rPr lang="ro-RO" altLang="en-US" dirty="0"/>
              <a:t>		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26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1107543"/>
            <a:ext cx="8496424" cy="4247317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RIP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Protocol distance</a:t>
            </a:r>
            <a:r>
              <a:rPr lang="ro-RO" dirty="0"/>
              <a:t> </a:t>
            </a:r>
            <a:r>
              <a:rPr lang="en-US" dirty="0"/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periodic: 30 </a:t>
            </a:r>
            <a:r>
              <a:rPr lang="en-US" dirty="0" err="1"/>
              <a:t>secunde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Metrica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</a:rPr>
              <a:t>hop count </a:t>
            </a:r>
            <a:r>
              <a:rPr lang="en-US" dirty="0"/>
              <a:t>(max=15)</a:t>
            </a:r>
            <a:endParaRPr lang="ro-RO" dirty="0"/>
          </a:p>
          <a:p>
            <a:endParaRPr lang="en-US" dirty="0"/>
          </a:p>
          <a:p>
            <a:r>
              <a:rPr lang="en-US" dirty="0" err="1"/>
              <a:t>Două</a:t>
            </a:r>
            <a:r>
              <a:rPr lang="ro-RO" dirty="0"/>
              <a:t> </a:t>
            </a:r>
            <a:r>
              <a:rPr lang="en-US" dirty="0" err="1"/>
              <a:t>versiuni</a:t>
            </a:r>
            <a:r>
              <a:rPr lang="en-US" dirty="0"/>
              <a:t>:</a:t>
            </a:r>
            <a:endParaRPr lang="ro-RO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 v1: -classful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 v2: -classless</a:t>
            </a:r>
            <a:endParaRPr lang="ro-RO" dirty="0"/>
          </a:p>
          <a:p>
            <a:endParaRPr lang="en-US" dirty="0"/>
          </a:p>
          <a:p>
            <a:r>
              <a:rPr lang="en-US" dirty="0"/>
              <a:t>RIP </a:t>
            </a:r>
            <a:r>
              <a:rPr lang="en-US" dirty="0" err="1"/>
              <a:t>implementează</a:t>
            </a:r>
            <a:r>
              <a:rPr lang="ro-RO" dirty="0"/>
              <a:t> </a:t>
            </a:r>
            <a:r>
              <a:rPr lang="en-US" dirty="0" err="1"/>
              <a:t>mecanismele</a:t>
            </a:r>
            <a:r>
              <a:rPr lang="ro-RO" dirty="0"/>
              <a:t> </a:t>
            </a:r>
            <a:r>
              <a:rPr lang="en-US" dirty="0"/>
              <a:t>de Split Horizon</a:t>
            </a:r>
            <a:r>
              <a:rPr lang="ro-RO" dirty="0"/>
              <a:t> </a:t>
            </a:r>
            <a:r>
              <a:rPr lang="en-US" dirty="0"/>
              <a:t>with</a:t>
            </a:r>
            <a:r>
              <a:rPr lang="ro-RO" dirty="0"/>
              <a:t> </a:t>
            </a:r>
            <a:r>
              <a:rPr lang="en-US" dirty="0"/>
              <a:t>Poison</a:t>
            </a:r>
            <a:r>
              <a:rPr lang="ro-RO" dirty="0"/>
              <a:t> </a:t>
            </a:r>
            <a:r>
              <a:rPr lang="en-US" dirty="0"/>
              <a:t>reverse</a:t>
            </a:r>
            <a:r>
              <a:rPr lang="ro-RO" dirty="0"/>
              <a:t> </a:t>
            </a:r>
            <a:r>
              <a:rPr lang="en-US" dirty="0" err="1"/>
              <a:t>şi</a:t>
            </a:r>
            <a:r>
              <a:rPr lang="ro-RO" dirty="0"/>
              <a:t> </a:t>
            </a:r>
            <a:r>
              <a:rPr lang="en-US" dirty="0" err="1"/>
              <a:t>Holddown</a:t>
            </a:r>
            <a:r>
              <a:rPr lang="ro-RO" dirty="0"/>
              <a:t> </a:t>
            </a:r>
            <a:r>
              <a:rPr lang="en-US" dirty="0"/>
              <a:t>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foloseşte</a:t>
            </a:r>
            <a:r>
              <a:rPr lang="ro-RO" dirty="0"/>
              <a:t> </a:t>
            </a:r>
            <a:r>
              <a:rPr lang="en-US" dirty="0" err="1">
                <a:highlight>
                  <a:srgbClr val="FFFF00"/>
                </a:highlight>
              </a:rPr>
              <a:t>protocolul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UDP pe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portul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520 </a:t>
            </a:r>
            <a:r>
              <a:rPr lang="en-US" dirty="0" err="1"/>
              <a:t>pentru</a:t>
            </a:r>
            <a:r>
              <a:rPr lang="ro-RO" dirty="0"/>
              <a:t> </a:t>
            </a:r>
            <a:r>
              <a:rPr lang="en-US" dirty="0" err="1"/>
              <a:t>trimiterea</a:t>
            </a:r>
            <a:r>
              <a:rPr lang="ro-RO" dirty="0"/>
              <a:t> </a:t>
            </a:r>
            <a:r>
              <a:rPr lang="en-US" dirty="0" err="1"/>
              <a:t>actualizărilor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folosește</a:t>
            </a:r>
            <a:r>
              <a:rPr lang="en-US" dirty="0"/>
              <a:t> triggered</a:t>
            </a:r>
            <a:r>
              <a:rPr lang="ro-RO" dirty="0"/>
              <a:t> </a:t>
            </a:r>
            <a:r>
              <a:rPr lang="en-US" dirty="0"/>
              <a:t>updates</a:t>
            </a:r>
            <a:r>
              <a:rPr lang="ro-RO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grăbi</a:t>
            </a:r>
            <a:r>
              <a:rPr lang="en-US" dirty="0"/>
              <a:t> </a:t>
            </a:r>
            <a:r>
              <a:rPr lang="en-US" dirty="0" err="1"/>
              <a:t>propagarea</a:t>
            </a:r>
            <a:r>
              <a:rPr lang="en-US" dirty="0"/>
              <a:t> </a:t>
            </a:r>
            <a:r>
              <a:rPr lang="en-US" dirty="0" err="1"/>
              <a:t>informaţiei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reţea</a:t>
            </a:r>
            <a:endParaRPr lang="en-US" dirty="0"/>
          </a:p>
          <a:p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21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91" y="200264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RIPv1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07AE7E-551E-408D-9C14-3E0834DF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884" y="1245554"/>
            <a:ext cx="3886200" cy="800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B7C14-4F20-4F44-929F-117D4F0D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27" y="2245592"/>
            <a:ext cx="4702173" cy="138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8BBABF-9A4A-4020-9A18-6DB75FB58B50}"/>
              </a:ext>
            </a:extLst>
          </p:cNvPr>
          <p:cNvSpPr txBox="1"/>
          <p:nvPr/>
        </p:nvSpPr>
        <p:spPr>
          <a:xfrm>
            <a:off x="1043608" y="130699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Configurare RIP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E0C6B7-D7CF-43BD-8F87-3D9772262382}"/>
              </a:ext>
            </a:extLst>
          </p:cNvPr>
          <p:cNvSpPr/>
          <p:nvPr/>
        </p:nvSpPr>
        <p:spPr>
          <a:xfrm>
            <a:off x="848733" y="4445957"/>
            <a:ext cx="77048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Comanda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network</a:t>
            </a:r>
            <a:r>
              <a:rPr lang="ro-RO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are 3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funcţii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Wingdings 3" panose="05040102010807070707" pitchFamily="18" charset="2"/>
              </a:rPr>
              <a:t>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reţele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vor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fi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incluse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în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update</a:t>
            </a:r>
            <a:r>
              <a:rPr lang="ro-RO" b="1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uri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Wingdings 3" panose="05040102010807070707" pitchFamily="18" charset="2"/>
              </a:rPr>
              <a:t>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pe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interfeţe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să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trimită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actualizări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Wingdings 3" panose="05040102010807070707" pitchFamily="18" charset="2"/>
              </a:rPr>
              <a:t>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pe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interfeţe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să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asculte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pentru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actualizări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Wingdings 3" panose="05040102010807070707" pitchFamily="18" charset="2"/>
              </a:rPr>
              <a:t>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Obs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Comanda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network</a:t>
            </a:r>
            <a:r>
              <a:rPr lang="ro-RO" b="1" i="1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alibri" panose="020F0502020204030204" pitchFamily="34" charset="0"/>
              </a:rPr>
              <a:t>se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foloseşte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numai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pentru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reţelele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direct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conectate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Wingdings 3" panose="05040102010807070707" pitchFamily="18" charset="2"/>
              </a:rPr>
              <a:t>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Obs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: RIP are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comportament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classful</a:t>
            </a:r>
            <a:r>
              <a:rPr lang="ro-RO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la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activare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27F76-C898-4C28-903C-BFCFA6B1DD83}"/>
              </a:ext>
            </a:extLst>
          </p:cNvPr>
          <p:cNvSpPr txBox="1"/>
          <p:nvPr/>
        </p:nvSpPr>
        <p:spPr>
          <a:xfrm>
            <a:off x="791580" y="3633896"/>
            <a:ext cx="7824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highlight>
                  <a:srgbClr val="FFFF00"/>
                </a:highlight>
              </a:rPr>
              <a:t>OBS. Rețelele se pot anunța classles sau classful. Efectul este același, deoarece la </a:t>
            </a:r>
          </a:p>
          <a:p>
            <a:r>
              <a:rPr lang="ro-RO" sz="1600" dirty="0">
                <a:highlight>
                  <a:srgbClr val="FFFF00"/>
                </a:highlight>
              </a:rPr>
              <a:t>RIPv1 nu se transmit măștile de rețea si se consideră măștile implicite. </a:t>
            </a:r>
            <a:endParaRPr 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4513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91" y="200264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RIPv1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BBABF-9A4A-4020-9A18-6DB75FB58B50}"/>
              </a:ext>
            </a:extLst>
          </p:cNvPr>
          <p:cNvSpPr txBox="1"/>
          <p:nvPr/>
        </p:nvSpPr>
        <p:spPr>
          <a:xfrm>
            <a:off x="827584" y="1306990"/>
            <a:ext cx="737054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pot face </a:t>
            </a:r>
            <a:r>
              <a:rPr lang="en-US" b="1" dirty="0" err="1"/>
              <a:t>configurări</a:t>
            </a:r>
            <a:r>
              <a:rPr lang="ro-RO" b="1" dirty="0"/>
              <a:t> </a:t>
            </a:r>
            <a:r>
              <a:rPr lang="en-US" b="1" dirty="0" err="1"/>
              <a:t>mai</a:t>
            </a:r>
            <a:r>
              <a:rPr lang="ro-RO" b="1" dirty="0"/>
              <a:t> </a:t>
            </a:r>
            <a:r>
              <a:rPr lang="en-US" b="1" dirty="0" err="1"/>
              <a:t>avansate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ro-RO" dirty="0"/>
              <a:t> </a:t>
            </a:r>
            <a:r>
              <a:rPr lang="en-US" dirty="0" err="1"/>
              <a:t>mărirea</a:t>
            </a:r>
            <a:r>
              <a:rPr lang="ro-RO" dirty="0"/>
              <a:t> </a:t>
            </a:r>
            <a:r>
              <a:rPr lang="en-US" dirty="0" err="1"/>
              <a:t>performanţei</a:t>
            </a:r>
            <a:r>
              <a:rPr lang="en-US" dirty="0"/>
              <a:t>:</a:t>
            </a:r>
            <a:endParaRPr lang="ro-RO" dirty="0"/>
          </a:p>
          <a:p>
            <a:endParaRPr lang="en-US" dirty="0"/>
          </a:p>
          <a:p>
            <a:r>
              <a:rPr lang="ro-RO" dirty="0"/>
              <a:t>1. </a:t>
            </a:r>
            <a:r>
              <a:rPr lang="en-US" b="1" dirty="0" err="1"/>
              <a:t>Dezactivarea</a:t>
            </a:r>
            <a:r>
              <a:rPr lang="ro-RO" b="1" dirty="0"/>
              <a:t> </a:t>
            </a:r>
            <a:r>
              <a:rPr lang="en-US" b="1" dirty="0"/>
              <a:t>Split-horizon</a:t>
            </a:r>
          </a:p>
          <a:p>
            <a:r>
              <a:rPr lang="en-US" sz="1600" i="1" dirty="0"/>
              <a:t>Router(config-router)# no </a:t>
            </a:r>
            <a:r>
              <a:rPr lang="en-US" sz="1600" i="1" dirty="0" err="1"/>
              <a:t>ipsplit</a:t>
            </a:r>
            <a:r>
              <a:rPr lang="en-US" sz="1600" i="1" dirty="0"/>
              <a:t>-horizon</a:t>
            </a:r>
            <a:endParaRPr lang="ro-RO" sz="1600" i="1" dirty="0"/>
          </a:p>
          <a:p>
            <a:endParaRPr lang="en-US" dirty="0"/>
          </a:p>
          <a:p>
            <a:r>
              <a:rPr lang="ro-RO" dirty="0"/>
              <a:t>2. </a:t>
            </a:r>
            <a:r>
              <a:rPr lang="en-US" b="1" dirty="0" err="1"/>
              <a:t>Setarea</a:t>
            </a:r>
            <a:r>
              <a:rPr lang="ro-RO" b="1" dirty="0"/>
              <a:t> </a:t>
            </a:r>
            <a:r>
              <a:rPr lang="en-US" b="1" dirty="0" err="1"/>
              <a:t>timpilor</a:t>
            </a:r>
            <a:r>
              <a:rPr lang="ro-RO" b="1" dirty="0"/>
              <a:t> </a:t>
            </a:r>
            <a:r>
              <a:rPr lang="en-US" dirty="0"/>
              <a:t>(update, invalid, </a:t>
            </a:r>
            <a:r>
              <a:rPr lang="en-US" dirty="0" err="1"/>
              <a:t>holddown</a:t>
            </a:r>
            <a:r>
              <a:rPr lang="en-US" dirty="0"/>
              <a:t>, flush)</a:t>
            </a:r>
          </a:p>
          <a:p>
            <a:r>
              <a:rPr lang="en-US" sz="1600" i="1" dirty="0"/>
              <a:t>Router(config-router)# timers basic 30 180 180 240</a:t>
            </a:r>
          </a:p>
          <a:p>
            <a:endParaRPr lang="ro-RO" dirty="0"/>
          </a:p>
          <a:p>
            <a:r>
              <a:rPr lang="ro-RO" dirty="0"/>
              <a:t>3. </a:t>
            </a:r>
            <a:r>
              <a:rPr lang="en-US" b="1" dirty="0" err="1"/>
              <a:t>Setarea</a:t>
            </a:r>
            <a:r>
              <a:rPr lang="ro-RO" b="1" dirty="0"/>
              <a:t> </a:t>
            </a:r>
            <a:r>
              <a:rPr lang="en-US" b="1" dirty="0" err="1"/>
              <a:t>intervalului</a:t>
            </a:r>
            <a:r>
              <a:rPr lang="ro-RO" b="1" dirty="0"/>
              <a:t> </a:t>
            </a:r>
            <a:r>
              <a:rPr lang="en-US" b="1" dirty="0"/>
              <a:t>de update</a:t>
            </a:r>
          </a:p>
          <a:p>
            <a:r>
              <a:rPr lang="en-US" sz="1600" i="1" dirty="0"/>
              <a:t>Router(config-router)# update-timer 40</a:t>
            </a:r>
            <a:endParaRPr lang="ro-RO" sz="1600" i="1" dirty="0"/>
          </a:p>
          <a:p>
            <a:endParaRPr lang="en-US" dirty="0"/>
          </a:p>
          <a:p>
            <a:r>
              <a:rPr lang="ro-RO" dirty="0"/>
              <a:t>4. </a:t>
            </a:r>
            <a:r>
              <a:rPr lang="en-US" b="1" dirty="0" err="1"/>
              <a:t>Dezactivarea</a:t>
            </a:r>
            <a:r>
              <a:rPr lang="ro-RO" b="1" dirty="0"/>
              <a:t> </a:t>
            </a:r>
            <a:r>
              <a:rPr lang="en-US" b="1" dirty="0"/>
              <a:t>update-</a:t>
            </a:r>
            <a:r>
              <a:rPr lang="en-US" b="1" dirty="0" err="1"/>
              <a:t>urilor</a:t>
            </a:r>
            <a:r>
              <a:rPr lang="ro-RO" b="1" dirty="0"/>
              <a:t> </a:t>
            </a:r>
            <a:r>
              <a:rPr lang="en-US" b="1" dirty="0"/>
              <a:t>pe</a:t>
            </a:r>
            <a:r>
              <a:rPr lang="ro-RO" b="1" dirty="0"/>
              <a:t> </a:t>
            </a:r>
            <a:r>
              <a:rPr lang="en-US" b="1" dirty="0"/>
              <a:t>o </a:t>
            </a:r>
            <a:r>
              <a:rPr lang="en-US" b="1" dirty="0" err="1"/>
              <a:t>interfaţă</a:t>
            </a:r>
            <a:endParaRPr lang="en-US" b="1" dirty="0"/>
          </a:p>
          <a:p>
            <a:r>
              <a:rPr lang="en-US" sz="1600" i="1" dirty="0"/>
              <a:t>Router(config-router)# passive-interface f0/0</a:t>
            </a:r>
            <a:r>
              <a:rPr lang="ro-RO" sz="1600" i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4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69669"/>
            <a:ext cx="8280400" cy="455646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o-RO" sz="2000" b="1" dirty="0"/>
              <a:t>Verificare RIP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CEFA20-0558-42A8-953E-E41B7E26A49A}"/>
              </a:ext>
            </a:extLst>
          </p:cNvPr>
          <p:cNvSpPr/>
          <p:nvPr/>
        </p:nvSpPr>
        <p:spPr>
          <a:xfrm>
            <a:off x="745758" y="625315"/>
            <a:ext cx="8123551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highlight>
                  <a:srgbClr val="FFFF00"/>
                </a:highlight>
              </a:rPr>
              <a:t>Router#</a:t>
            </a:r>
            <a:r>
              <a:rPr lang="en-US" sz="1600" b="1" i="1" dirty="0" err="1">
                <a:highlight>
                  <a:srgbClr val="FFFF00"/>
                </a:highlight>
              </a:rPr>
              <a:t>sh</a:t>
            </a:r>
            <a:r>
              <a:rPr lang="en-US" sz="1600" b="1" i="1" dirty="0">
                <a:highlight>
                  <a:srgbClr val="FFFF00"/>
                </a:highlight>
              </a:rPr>
              <a:t> </a:t>
            </a:r>
            <a:r>
              <a:rPr lang="en-US" sz="1600" b="1" i="1" dirty="0" err="1">
                <a:highlight>
                  <a:srgbClr val="FFFF00"/>
                </a:highlight>
              </a:rPr>
              <a:t>ip</a:t>
            </a:r>
            <a:r>
              <a:rPr lang="en-US" sz="1600" b="1" i="1" dirty="0">
                <a:highlight>
                  <a:srgbClr val="FFFF00"/>
                </a:highlight>
              </a:rPr>
              <a:t> protocols </a:t>
            </a:r>
            <a:endParaRPr lang="ro-RO" sz="1600" b="1" i="1" dirty="0">
              <a:highlight>
                <a:srgbClr val="FFFF00"/>
              </a:highlight>
            </a:endParaRPr>
          </a:p>
          <a:p>
            <a:endParaRPr lang="en-US" sz="1600" b="1" i="1" dirty="0">
              <a:highlight>
                <a:srgbClr val="FFFF00"/>
              </a:highlight>
            </a:endParaRPr>
          </a:p>
          <a:p>
            <a:r>
              <a:rPr lang="en-US" sz="1600" b="1" i="1" dirty="0"/>
              <a:t>Routing Protocol is "rip"</a:t>
            </a:r>
          </a:p>
          <a:p>
            <a:r>
              <a:rPr lang="en-US" sz="1600" b="1" i="1" dirty="0"/>
              <a:t>Sending updates every 30 seconds, next due in 12 seconds</a:t>
            </a:r>
          </a:p>
          <a:p>
            <a:r>
              <a:rPr lang="en-US" sz="1600" b="1" i="1" dirty="0"/>
              <a:t>Invalid after 180 seconds, hold down 180, flushed after 240</a:t>
            </a:r>
          </a:p>
          <a:p>
            <a:r>
              <a:rPr lang="en-US" sz="1600" b="1" i="1" dirty="0"/>
              <a:t>Outgoing update filter list for all interfaces is not set</a:t>
            </a:r>
          </a:p>
          <a:p>
            <a:r>
              <a:rPr lang="en-US" sz="1600" b="1" i="1" dirty="0"/>
              <a:t>Incoming update filter list for all interfaces is not set</a:t>
            </a:r>
          </a:p>
          <a:p>
            <a:r>
              <a:rPr lang="en-US" sz="1600" b="1" i="1" dirty="0"/>
              <a:t>Redistributing: rip</a:t>
            </a:r>
          </a:p>
          <a:p>
            <a:r>
              <a:rPr lang="en-US" sz="1600" b="1" i="1" dirty="0"/>
              <a:t>Default version control: send version 2, receive 2</a:t>
            </a:r>
          </a:p>
          <a:p>
            <a:r>
              <a:rPr lang="en-US" sz="1600" b="1" i="1" dirty="0"/>
              <a:t>Interface Send </a:t>
            </a:r>
            <a:r>
              <a:rPr lang="en-US" sz="1600" b="1" i="1" dirty="0" err="1"/>
              <a:t>Recv</a:t>
            </a:r>
            <a:r>
              <a:rPr lang="en-US" sz="1600" b="1" i="1" dirty="0"/>
              <a:t> Triggered RIP Key-chain</a:t>
            </a:r>
          </a:p>
          <a:p>
            <a:r>
              <a:rPr lang="en-US" sz="1600" b="1" i="1" dirty="0"/>
              <a:t>FastEthernet0/0 2 2 </a:t>
            </a:r>
          </a:p>
          <a:p>
            <a:r>
              <a:rPr lang="en-US" sz="1600" b="1" i="1" dirty="0"/>
              <a:t>FastEthernet0/1 2 2 </a:t>
            </a:r>
          </a:p>
          <a:p>
            <a:r>
              <a:rPr lang="en-US" sz="1600" b="1" i="1" dirty="0"/>
              <a:t>Serial0/1/0 2 2 </a:t>
            </a:r>
          </a:p>
          <a:p>
            <a:r>
              <a:rPr lang="en-US" sz="1600" b="1" i="1" dirty="0"/>
              <a:t>Automatic network summarization is in effect</a:t>
            </a:r>
          </a:p>
          <a:p>
            <a:r>
              <a:rPr lang="en-US" sz="1600" b="1" i="1" dirty="0"/>
              <a:t>Maximum path: 4</a:t>
            </a:r>
          </a:p>
          <a:p>
            <a:r>
              <a:rPr lang="en-US" sz="1600" b="1" i="1" dirty="0"/>
              <a:t>Routing for Networks:</a:t>
            </a:r>
          </a:p>
          <a:p>
            <a:r>
              <a:rPr lang="en-US" sz="1600" b="1" i="1" dirty="0"/>
              <a:t>10.0.0.0</a:t>
            </a:r>
          </a:p>
          <a:p>
            <a:r>
              <a:rPr lang="en-US" sz="1600" b="1" i="1" dirty="0"/>
              <a:t>11.0.0.0</a:t>
            </a:r>
          </a:p>
          <a:p>
            <a:r>
              <a:rPr lang="en-US" sz="1600" b="1" i="1" dirty="0"/>
              <a:t>Passive Interface(s):</a:t>
            </a:r>
          </a:p>
          <a:p>
            <a:r>
              <a:rPr lang="en-US" sz="1600" b="1" i="1" dirty="0"/>
              <a:t>Routing Information Sources:</a:t>
            </a:r>
          </a:p>
          <a:p>
            <a:r>
              <a:rPr lang="en-US" sz="1600" b="1" i="1" dirty="0"/>
              <a:t>Gateway Distance Last Update</a:t>
            </a:r>
          </a:p>
          <a:p>
            <a:r>
              <a:rPr lang="en-US" sz="1600" b="1" i="1" dirty="0"/>
              <a:t>11.1.1.2 120 00:00:11</a:t>
            </a:r>
          </a:p>
          <a:p>
            <a:r>
              <a:rPr lang="en-US" sz="1600" b="1" i="1" dirty="0"/>
              <a:t>Distance: (default is 120)</a:t>
            </a:r>
          </a:p>
        </p:txBody>
      </p:sp>
    </p:spTree>
    <p:extLst>
      <p:ext uri="{BB962C8B-B14F-4D97-AF65-F5344CB8AC3E}">
        <p14:creationId xmlns:p14="http://schemas.microsoft.com/office/powerpoint/2010/main" val="407177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91" y="200264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RIPv2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384691-294B-4B03-BD2A-39C7DEA18DD2}"/>
              </a:ext>
            </a:extLst>
          </p:cNvPr>
          <p:cNvSpPr/>
          <p:nvPr/>
        </p:nvSpPr>
        <p:spPr>
          <a:xfrm>
            <a:off x="575556" y="1120676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Versiunea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două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protocolului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dus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îmbunătăţiri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notabile</a:t>
            </a:r>
            <a:endParaRPr lang="ro-RO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Comportament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clasless</a:t>
            </a:r>
            <a:r>
              <a:rPr lang="ro-RO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masca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reţea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trimisă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în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update-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uri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ro-RO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1600" dirty="0">
              <a:solidFill>
                <a:srgbClr val="000000"/>
              </a:solidFill>
              <a:latin typeface="Wingdings 3" panose="05040102010807070707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Autentificare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folosind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clear-text</a:t>
            </a:r>
            <a:r>
              <a:rPr lang="ro-RO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sau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MD5 </a:t>
            </a:r>
          </a:p>
          <a:p>
            <a:pPr marL="285750" indent="-285750">
              <a:buFont typeface="Wingdings 3" panose="05040102010807070707" pitchFamily="18" charset="2"/>
              <a:buChar char=" 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există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opţiunea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de a face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autentificare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clear-text?</a:t>
            </a:r>
            <a:endParaRPr lang="ro-RO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 3" panose="05040102010807070707" pitchFamily="18" charset="2"/>
              <a:buChar char=" 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Sumarizarea</a:t>
            </a:r>
            <a:r>
              <a:rPr lang="ro-RO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manuală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</a:p>
          <a:p>
            <a:r>
              <a:rPr lang="ro-RO" sz="1400" dirty="0">
                <a:solidFill>
                  <a:srgbClr val="000000"/>
                </a:solidFill>
                <a:latin typeface="Wingdings 3" panose="05040102010807070707" pitchFamily="18" charset="2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În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loc de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trimiterea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rutelor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specifice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administratorul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poate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decide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să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o-RO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trimită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rută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mai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generală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pe care o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specifică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manual </a:t>
            </a:r>
          </a:p>
          <a:p>
            <a:r>
              <a:rPr lang="ro-RO" sz="1400" dirty="0">
                <a:solidFill>
                  <a:srgbClr val="000000"/>
                </a:solidFill>
                <a:latin typeface="Wingdings 3" panose="05040102010807070707" pitchFamily="18" charset="2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În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mod implicit RIPv2 face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sumarizare</a:t>
            </a:r>
            <a:r>
              <a:rPr lang="ro-RO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automată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la classful</a:t>
            </a:r>
            <a:r>
              <a:rPr lang="ro-RO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boundary</a:t>
            </a:r>
            <a:endParaRPr lang="ro-RO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Update-urile</a:t>
            </a:r>
            <a:r>
              <a:rPr lang="ro-RO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sunt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trimise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folosind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multicast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(224.0.0.9)</a:t>
            </a:r>
          </a:p>
        </p:txBody>
      </p:sp>
    </p:spTree>
    <p:extLst>
      <p:ext uri="{BB962C8B-B14F-4D97-AF65-F5344CB8AC3E}">
        <p14:creationId xmlns:p14="http://schemas.microsoft.com/office/powerpoint/2010/main" val="402285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6C7FE9-C6ED-4FE7-901F-F6CD45EFA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05" y="296652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1" dirty="0"/>
              <a:t>RIPv1 vs RIPv2</a:t>
            </a:r>
            <a:endParaRPr lang="en-US" altLang="en-US" sz="2400" b="1" dirty="0">
              <a:solidFill>
                <a:schemeClr val="tx2"/>
              </a:solidFill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DB6A420-1CDB-4E2C-B293-359EFF99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362DBF7-7429-44A8-B30A-7E4E32B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A8F2AF33-22D4-41F1-9321-BB0078E85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69FAC1-2EAF-4F3B-B386-96A041E4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05" y="1448780"/>
            <a:ext cx="86391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5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6C7FE9-C6ED-4FE7-901F-F6CD45EFA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05" y="296652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1" dirty="0"/>
              <a:t>RIPv1 vs RIPv2</a:t>
            </a:r>
            <a:endParaRPr lang="en-US" altLang="en-US" sz="2400" b="1" dirty="0">
              <a:solidFill>
                <a:schemeClr val="tx2"/>
              </a:solidFill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C6EA8CD7-D2AA-4740-AC0F-894EEFD1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313943"/>
            <a:ext cx="8280400" cy="369332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/>
              <a:t>Pachetul RIPv1 vsRIPv2</a:t>
            </a:r>
            <a:endParaRPr lang="ro-RO" alt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DB6A420-1CDB-4E2C-B293-359EFF99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362DBF7-7429-44A8-B30A-7E4E32B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A8F2AF33-22D4-41F1-9321-BB0078E85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D12D2-6657-45E6-B766-1721F2DEB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1880828"/>
            <a:ext cx="83153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9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6C7FE9-C6ED-4FE7-901F-F6CD45EFA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05" y="296652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1" dirty="0"/>
              <a:t>RIPv1 vs RIPv2</a:t>
            </a:r>
            <a:endParaRPr lang="en-US" altLang="en-US" sz="2400" b="1" dirty="0">
              <a:solidFill>
                <a:schemeClr val="tx2"/>
              </a:solidFill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C6EA8CD7-D2AA-4740-AC0F-894EEFD1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313943"/>
            <a:ext cx="8280400" cy="369332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/>
              <a:t>Pachetul RIPv1 vsRIPv2</a:t>
            </a:r>
            <a:endParaRPr lang="ro-RO" alt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DB6A420-1CDB-4E2C-B293-359EFF99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362DBF7-7429-44A8-B30A-7E4E32B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A8F2AF33-22D4-41F1-9321-BB0078E85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D12D2-6657-45E6-B766-1721F2DEB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1880828"/>
            <a:ext cx="83153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497D8354-26F6-4B06-ABB5-8E43C3F99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14705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CB0F82FF-4AEE-49B4-93C8-C1FEFB13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074164"/>
            <a:ext cx="8207375" cy="2031325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modalităţi</a:t>
            </a:r>
            <a:r>
              <a:rPr lang="en-US" dirty="0"/>
              <a:t> de </a:t>
            </a:r>
            <a:r>
              <a:rPr lang="en-US" dirty="0" err="1"/>
              <a:t>evaluare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Distanţă</a:t>
            </a:r>
            <a:r>
              <a:rPr lang="en-US" b="1" dirty="0"/>
              <a:t> </a:t>
            </a:r>
            <a:r>
              <a:rPr lang="en-US" b="1" dirty="0" err="1"/>
              <a:t>administrativă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Metrică</a:t>
            </a:r>
            <a:endParaRPr lang="en-US" b="1" dirty="0"/>
          </a:p>
          <a:p>
            <a:r>
              <a:rPr lang="en-US" dirty="0" err="1"/>
              <a:t>Distanţa</a:t>
            </a:r>
            <a:r>
              <a:rPr lang="en-US" dirty="0"/>
              <a:t> </a:t>
            </a:r>
            <a:r>
              <a:rPr lang="en-US" dirty="0" err="1"/>
              <a:t>administrativă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ro-RO" dirty="0"/>
              <a:t> </a:t>
            </a:r>
            <a:r>
              <a:rPr lang="en-US" dirty="0"/>
              <a:t>o </a:t>
            </a:r>
            <a:r>
              <a:rPr lang="en-US" dirty="0" err="1"/>
              <a:t>metodă</a:t>
            </a:r>
            <a:r>
              <a:rPr lang="en-US" dirty="0"/>
              <a:t> de a </a:t>
            </a:r>
            <a:r>
              <a:rPr lang="en-US" dirty="0" err="1"/>
              <a:t>cuantifica</a:t>
            </a:r>
            <a:r>
              <a:rPr lang="en-US" dirty="0"/>
              <a:t> </a:t>
            </a:r>
            <a:r>
              <a:rPr lang="en-US" dirty="0" err="1"/>
              <a:t>încrederea</a:t>
            </a:r>
            <a:r>
              <a:rPr lang="en-US" dirty="0"/>
              <a:t> </a:t>
            </a:r>
            <a:r>
              <a:rPr lang="en-US" dirty="0" err="1"/>
              <a:t>avută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diferitele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învăţare</a:t>
            </a:r>
            <a:r>
              <a:rPr lang="en-US" dirty="0"/>
              <a:t> a </a:t>
            </a:r>
            <a:r>
              <a:rPr lang="en-US" dirty="0" err="1"/>
              <a:t>rutelor</a:t>
            </a:r>
            <a:r>
              <a:rPr lang="en-US" dirty="0"/>
              <a:t>.</a:t>
            </a:r>
          </a:p>
          <a:p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ruterul</a:t>
            </a:r>
            <a:r>
              <a:rPr lang="en-US" dirty="0"/>
              <a:t> </a:t>
            </a:r>
            <a:r>
              <a:rPr lang="en-US" dirty="0" err="1"/>
              <a:t>află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aceeaşi</a:t>
            </a:r>
            <a:r>
              <a:rPr lang="en-US" dirty="0"/>
              <a:t> </a:t>
            </a:r>
            <a:r>
              <a:rPr lang="en-US" dirty="0" err="1"/>
              <a:t>destinaţie</a:t>
            </a:r>
            <a:r>
              <a:rPr lang="ro-RO" dirty="0"/>
              <a:t> cu același cost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pune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rutare</a:t>
            </a:r>
            <a:r>
              <a:rPr lang="en-US" dirty="0"/>
              <a:t> pe </a:t>
            </a:r>
            <a:r>
              <a:rPr lang="en-US" dirty="0" err="1"/>
              <a:t>cea</a:t>
            </a:r>
            <a:r>
              <a:rPr lang="en-US" dirty="0"/>
              <a:t> cu DA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B31A96-C7A0-4F35-B77C-81957554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88040"/>
            <a:ext cx="7344816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40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50EB004-CC69-41B9-97B7-BD34CAA91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200819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ECC5FC08-C7B8-4742-9CAF-5643E0545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8280400" cy="589280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dirty="0">
                <a:solidFill>
                  <a:srgbClr val="3366FF"/>
                </a:solidFill>
              </a:rPr>
              <a:t>Routing Information Protocol (RIP)</a:t>
            </a:r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r>
              <a:rPr lang="ro-RO" altLang="en-US" sz="1600" b="1" dirty="0"/>
              <a:t>comandă </a:t>
            </a:r>
            <a:r>
              <a:rPr lang="ro-RO" altLang="en-US" sz="1600" dirty="0"/>
              <a:t>- indică dacă pachetul este o</a:t>
            </a:r>
            <a:r>
              <a:rPr lang="ro-RO" altLang="en-US" sz="1600" b="1" dirty="0"/>
              <a:t> cerere </a:t>
            </a:r>
            <a:r>
              <a:rPr lang="ro-RO" altLang="en-US" sz="1600" dirty="0"/>
              <a:t>(</a:t>
            </a:r>
            <a:r>
              <a:rPr lang="ro-RO" altLang="en-US" sz="1600" i="1" dirty="0"/>
              <a:t>request</a:t>
            </a:r>
            <a:r>
              <a:rPr lang="ro-RO" altLang="en-US" sz="1600" dirty="0"/>
              <a:t>) sau un </a:t>
            </a:r>
            <a:r>
              <a:rPr lang="ro-RO" altLang="en-US" sz="1600" b="1" dirty="0"/>
              <a:t>răspuns</a:t>
            </a:r>
            <a:r>
              <a:rPr lang="ro-RO" altLang="en-US" sz="1600" dirty="0"/>
              <a:t> (</a:t>
            </a:r>
            <a:r>
              <a:rPr lang="ro-RO" altLang="en-US" sz="1600" i="1" dirty="0"/>
              <a:t>response</a:t>
            </a:r>
            <a:r>
              <a:rPr lang="ro-RO" altLang="en-US" sz="1600" dirty="0"/>
              <a:t>),</a:t>
            </a:r>
          </a:p>
          <a:p>
            <a:pPr eaLnBrk="1" hangingPunct="1"/>
            <a:r>
              <a:rPr lang="ro-RO" altLang="en-US" sz="1600" b="1" dirty="0"/>
              <a:t>request - </a:t>
            </a:r>
            <a:r>
              <a:rPr lang="ro-RO" altLang="en-US" sz="1600" dirty="0"/>
              <a:t>se trimite pentru a primi înapoi de la router un update, iar </a:t>
            </a:r>
          </a:p>
          <a:p>
            <a:pPr eaLnBrk="1" hangingPunct="1"/>
            <a:r>
              <a:rPr lang="ro-RO" altLang="en-US" sz="1600" b="1" dirty="0"/>
              <a:t>response</a:t>
            </a:r>
            <a:r>
              <a:rPr lang="ro-RO" altLang="en-US" sz="1600" dirty="0"/>
              <a:t> - se primeşte </a:t>
            </a:r>
            <a:r>
              <a:rPr lang="ro-RO" altLang="en-US" sz="1600" b="1" dirty="0"/>
              <a:t>nesolicitat (regulat) </a:t>
            </a:r>
            <a:r>
              <a:rPr lang="ro-RO" altLang="en-US" sz="1600" dirty="0"/>
              <a:t>sau ca </a:t>
            </a:r>
            <a:r>
              <a:rPr lang="ro-RO" altLang="en-US" sz="1600" b="1" dirty="0"/>
              <a:t>răspuns la un request</a:t>
            </a:r>
            <a:r>
              <a:rPr lang="ro-RO" altLang="en-US" sz="1600" dirty="0"/>
              <a:t>;</a:t>
            </a:r>
          </a:p>
          <a:p>
            <a:pPr eaLnBrk="1" hangingPunct="1"/>
            <a:r>
              <a:rPr lang="ro-RO" altLang="en-US" sz="1600" b="1" dirty="0"/>
              <a:t>Versiune</a:t>
            </a:r>
            <a:r>
              <a:rPr lang="en-US" altLang="en-US" sz="1600" b="1" dirty="0"/>
              <a:t> </a:t>
            </a:r>
            <a:r>
              <a:rPr lang="ro-RO" altLang="en-US" sz="1600" dirty="0"/>
              <a:t>-</a:t>
            </a:r>
            <a:r>
              <a:rPr lang="en-US" altLang="en-US" sz="1600" dirty="0"/>
              <a:t> </a:t>
            </a:r>
            <a:r>
              <a:rPr lang="ro-RO" altLang="en-US" sz="1600" dirty="0"/>
              <a:t>versiunea RIP;</a:t>
            </a:r>
          </a:p>
          <a:p>
            <a:pPr eaLnBrk="1" hangingPunct="1"/>
            <a:r>
              <a:rPr lang="ro-RO" altLang="en-US" sz="1600" b="1" dirty="0"/>
              <a:t>Zero</a:t>
            </a:r>
            <a:r>
              <a:rPr lang="ro-RO" altLang="en-US" sz="1600" dirty="0"/>
              <a:t> - nu este folosit, are valoarea 0;</a:t>
            </a:r>
          </a:p>
          <a:p>
            <a:pPr eaLnBrk="1" hangingPunct="1"/>
            <a:r>
              <a:rPr lang="ro-RO" altLang="en-US" sz="1600" b="1" dirty="0"/>
              <a:t>address-family identifier (AFI)</a:t>
            </a:r>
            <a:r>
              <a:rPr lang="ro-RO" altLang="en-US" sz="1600" dirty="0"/>
              <a:t> - </a:t>
            </a:r>
            <a:r>
              <a:rPr lang="fr-FR" altLang="en-US" sz="1600" dirty="0" err="1"/>
              <a:t>specifică</a:t>
            </a:r>
            <a:r>
              <a:rPr lang="fr-FR" altLang="en-US" sz="1600" dirty="0"/>
              <a:t> </a:t>
            </a:r>
            <a:r>
              <a:rPr lang="fr-FR" altLang="en-US" sz="1600" dirty="0" err="1"/>
              <a:t>familia</a:t>
            </a:r>
            <a:r>
              <a:rPr lang="fr-FR" altLang="en-US" sz="1600" dirty="0"/>
              <a:t> de </a:t>
            </a:r>
            <a:r>
              <a:rPr lang="fr-FR" altLang="en-US" sz="1600" dirty="0" err="1"/>
              <a:t>protocoale</a:t>
            </a:r>
            <a:r>
              <a:rPr lang="fr-FR" altLang="en-US" sz="1600" dirty="0"/>
              <a:t> </a:t>
            </a:r>
            <a:r>
              <a:rPr lang="fr-FR" altLang="en-US" sz="1600" dirty="0" err="1"/>
              <a:t>folosită</a:t>
            </a:r>
            <a:r>
              <a:rPr lang="fr-FR" altLang="en-US" sz="1600" dirty="0"/>
              <a:t>, </a:t>
            </a:r>
            <a:r>
              <a:rPr lang="fr-FR" altLang="en-US" sz="1600" dirty="0" err="1"/>
              <a:t>pentru</a:t>
            </a:r>
            <a:r>
              <a:rPr lang="fr-FR" altLang="en-US" sz="1600" dirty="0"/>
              <a:t> IP </a:t>
            </a:r>
            <a:r>
              <a:rPr lang="fr-FR" altLang="en-US" sz="1600" dirty="0" err="1"/>
              <a:t>valoarea</a:t>
            </a:r>
            <a:r>
              <a:rPr lang="fr-FR" altLang="en-US" sz="1600" dirty="0"/>
              <a:t> este 2;</a:t>
            </a:r>
            <a:endParaRPr lang="ro-RO" altLang="en-US" sz="1600" dirty="0"/>
          </a:p>
          <a:p>
            <a:pPr eaLnBrk="1" hangingPunct="1"/>
            <a:r>
              <a:rPr lang="ro-RO" altLang="en-US" sz="1600" b="1" dirty="0"/>
              <a:t>adresă IP</a:t>
            </a:r>
            <a:r>
              <a:rPr lang="ro-RO" altLang="en-US" sz="1600" dirty="0"/>
              <a:t> - adresa IP pentru intrare;</a:t>
            </a:r>
          </a:p>
          <a:p>
            <a:pPr eaLnBrk="1" hangingPunct="1"/>
            <a:r>
              <a:rPr lang="ro-RO" altLang="en-US" sz="1600" b="1" dirty="0"/>
              <a:t>metrică </a:t>
            </a:r>
            <a:r>
              <a:rPr lang="ro-RO" altLang="en-US" sz="1600" dirty="0"/>
              <a:t>- numărul</a:t>
            </a:r>
            <a:r>
              <a:rPr lang="ro-RO" altLang="en-US" dirty="0"/>
              <a:t> de hopuri sau infinit pentru unreachable (adică valoarea 16);</a:t>
            </a:r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204103F-8375-4D79-B110-C7679D0C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50685BE6-B85B-4632-AD0D-E26296918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AE80B664-5066-4EE4-BE30-D0E35CA66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3319" name="Picture 8">
            <a:extLst>
              <a:ext uri="{FF2B5EF4-FFF2-40B4-BE49-F238E27FC236}">
                <a16:creationId xmlns:a16="http://schemas.microsoft.com/office/drawing/2014/main" id="{DF284FA4-69F4-4F60-8669-068B31344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755967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9">
            <a:extLst>
              <a:ext uri="{FF2B5EF4-FFF2-40B4-BE49-F238E27FC236}">
                <a16:creationId xmlns:a16="http://schemas.microsoft.com/office/drawing/2014/main" id="{D82D2CA0-1D30-4BDF-9B11-E7DC9583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300663"/>
            <a:ext cx="69119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B40057-6835-4B88-BB30-D6B61E26E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RIPv2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80F81493-6B40-46F3-A5A3-84A0E854D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46" y="938188"/>
            <a:ext cx="8280400" cy="5324535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err="1"/>
              <a:t>Configurarea</a:t>
            </a:r>
            <a:r>
              <a:rPr lang="en-US" b="1" dirty="0"/>
              <a:t> </a:t>
            </a:r>
            <a:r>
              <a:rPr lang="en-US" b="1" dirty="0" err="1"/>
              <a:t>autentificării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RIPv2</a:t>
            </a:r>
            <a:endParaRPr lang="ro-RO" b="1" dirty="0"/>
          </a:p>
          <a:p>
            <a:pPr eaLnBrk="1" hangingPunct="1"/>
            <a:endParaRPr lang="ro-RO" b="1" dirty="0"/>
          </a:p>
          <a:p>
            <a:r>
              <a:rPr lang="en-US" dirty="0" err="1">
                <a:highlight>
                  <a:srgbClr val="FFFF00"/>
                </a:highlight>
              </a:rPr>
              <a:t>Autentificarea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se </a:t>
            </a:r>
            <a:r>
              <a:rPr lang="en-US" dirty="0" err="1">
                <a:highlight>
                  <a:srgbClr val="FFFF00"/>
                </a:highlight>
              </a:rPr>
              <a:t>realizează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la </a:t>
            </a:r>
            <a:r>
              <a:rPr lang="en-US" dirty="0" err="1">
                <a:highlight>
                  <a:srgbClr val="FFFF00"/>
                </a:highlight>
              </a:rPr>
              <a:t>nivel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de </a:t>
            </a:r>
            <a:r>
              <a:rPr lang="en-US" dirty="0" err="1">
                <a:highlight>
                  <a:srgbClr val="FFFF00"/>
                </a:highlight>
              </a:rPr>
              <a:t>interfaţă</a:t>
            </a:r>
            <a:r>
              <a:rPr lang="en-US" dirty="0"/>
              <a:t>.</a:t>
            </a:r>
            <a:endParaRPr lang="ro-RO" dirty="0"/>
          </a:p>
          <a:p>
            <a:endParaRPr lang="en-US" dirty="0"/>
          </a:p>
          <a:p>
            <a:r>
              <a:rPr lang="ro-RO" sz="1600" dirty="0"/>
              <a:t>1. </a:t>
            </a:r>
            <a:r>
              <a:rPr lang="en-US" dirty="0" err="1"/>
              <a:t>Primul</a:t>
            </a:r>
            <a:r>
              <a:rPr lang="ro-RO" dirty="0"/>
              <a:t> </a:t>
            </a:r>
            <a:r>
              <a:rPr lang="en-US" dirty="0"/>
              <a:t>pas –</a:t>
            </a:r>
            <a:r>
              <a:rPr lang="en-US" dirty="0" err="1"/>
              <a:t>crearea</a:t>
            </a:r>
            <a:r>
              <a:rPr lang="ro-RO" dirty="0"/>
              <a:t> </a:t>
            </a:r>
            <a:r>
              <a:rPr lang="en-US" dirty="0" err="1"/>
              <a:t>unui</a:t>
            </a:r>
            <a:r>
              <a:rPr lang="ro-RO" dirty="0"/>
              <a:t> </a:t>
            </a:r>
            <a:r>
              <a:rPr lang="en-US" dirty="0"/>
              <a:t>key chain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Numele</a:t>
            </a:r>
            <a:r>
              <a:rPr lang="ro-RO" dirty="0"/>
              <a:t> </a:t>
            </a:r>
            <a:r>
              <a:rPr lang="en-US" dirty="0"/>
              <a:t>key chain-</a:t>
            </a:r>
            <a:r>
              <a:rPr lang="en-US" dirty="0" err="1"/>
              <a:t>ului</a:t>
            </a:r>
            <a:r>
              <a:rPr lang="ro-RO" dirty="0"/>
              <a:t> </a:t>
            </a:r>
            <a:r>
              <a:rPr lang="en-US" dirty="0" err="1"/>
              <a:t>este</a:t>
            </a:r>
            <a:r>
              <a:rPr lang="ro-RO" dirty="0"/>
              <a:t> </a:t>
            </a:r>
            <a:r>
              <a:rPr lang="en-US" i="1" dirty="0"/>
              <a:t>MYRIP</a:t>
            </a:r>
            <a:r>
              <a:rPr lang="en-US" dirty="0"/>
              <a:t>, cu o </a:t>
            </a:r>
            <a:r>
              <a:rPr lang="en-US" dirty="0" err="1"/>
              <a:t>cheie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en-US" dirty="0" err="1"/>
              <a:t>parolă</a:t>
            </a:r>
            <a:r>
              <a:rPr lang="en-US" dirty="0"/>
              <a:t>) “</a:t>
            </a:r>
            <a:r>
              <a:rPr lang="en-US" i="1" dirty="0"/>
              <a:t>cisco</a:t>
            </a:r>
            <a:r>
              <a:rPr lang="en-US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Indexul</a:t>
            </a:r>
            <a:r>
              <a:rPr lang="ro-RO" dirty="0"/>
              <a:t> </a:t>
            </a:r>
            <a:r>
              <a:rPr lang="en-US" dirty="0" err="1"/>
              <a:t>cheii</a:t>
            </a:r>
            <a:r>
              <a:rPr lang="ro-RO" dirty="0"/>
              <a:t> </a:t>
            </a:r>
            <a:r>
              <a:rPr lang="en-US" dirty="0"/>
              <a:t>nu e relevant</a:t>
            </a:r>
          </a:p>
          <a:p>
            <a:pPr eaLnBrk="1" hangingPunct="1"/>
            <a:endParaRPr lang="ro-RO" altLang="en-US" sz="1600" b="1" dirty="0"/>
          </a:p>
          <a:p>
            <a:r>
              <a:rPr lang="ro-RO" sz="1600" i="1" dirty="0"/>
              <a:t>	</a:t>
            </a:r>
            <a:r>
              <a:rPr lang="en-US" sz="1600" i="1" dirty="0"/>
              <a:t>R2(config)#key chain MYRIP </a:t>
            </a:r>
          </a:p>
          <a:p>
            <a:r>
              <a:rPr lang="ro-RO" sz="1600" i="1" dirty="0"/>
              <a:t>	</a:t>
            </a:r>
            <a:r>
              <a:rPr lang="en-US" sz="1600" i="1" dirty="0"/>
              <a:t>R2(config-keychain)#key 1 </a:t>
            </a:r>
          </a:p>
          <a:p>
            <a:r>
              <a:rPr lang="ro-RO" sz="1600" i="1" dirty="0"/>
              <a:t>	</a:t>
            </a:r>
            <a:r>
              <a:rPr lang="en-US" sz="1600" i="1" dirty="0"/>
              <a:t>R2(config-keychain-key)#key-string cisco</a:t>
            </a:r>
            <a:endParaRPr lang="ro-RO" sz="1600" i="1" dirty="0"/>
          </a:p>
          <a:p>
            <a:endParaRPr lang="ro-RO" altLang="en-US" sz="1600" i="1" dirty="0"/>
          </a:p>
          <a:p>
            <a:r>
              <a:rPr lang="ro-RO" altLang="en-US" sz="1600" i="1" dirty="0"/>
              <a:t>2. </a:t>
            </a:r>
            <a:r>
              <a:rPr lang="en-US" dirty="0"/>
              <a:t>Al </a:t>
            </a:r>
            <a:r>
              <a:rPr lang="en-US" dirty="0" err="1"/>
              <a:t>doilea</a:t>
            </a:r>
            <a:r>
              <a:rPr lang="ro-RO" dirty="0"/>
              <a:t> </a:t>
            </a:r>
            <a:r>
              <a:rPr lang="en-US" dirty="0"/>
              <a:t>pas: </a:t>
            </a:r>
            <a:r>
              <a:rPr lang="en-US" dirty="0" err="1"/>
              <a:t>activarea</a:t>
            </a:r>
            <a:r>
              <a:rPr lang="ro-RO" dirty="0"/>
              <a:t> </a:t>
            </a:r>
            <a:r>
              <a:rPr lang="en-US" dirty="0" err="1"/>
              <a:t>autentificării</a:t>
            </a:r>
            <a:r>
              <a:rPr lang="ro-RO" dirty="0"/>
              <a:t> </a:t>
            </a:r>
            <a:r>
              <a:rPr lang="en-US" dirty="0"/>
              <a:t>pe</a:t>
            </a:r>
            <a:r>
              <a:rPr lang="ro-RO" dirty="0"/>
              <a:t> </a:t>
            </a:r>
            <a:r>
              <a:rPr lang="en-US" dirty="0" err="1"/>
              <a:t>interfaţă</a:t>
            </a:r>
            <a:endParaRPr lang="ro-RO" dirty="0"/>
          </a:p>
          <a:p>
            <a:endParaRPr lang="en-US" dirty="0"/>
          </a:p>
          <a:p>
            <a:r>
              <a:rPr lang="ro-RO" dirty="0"/>
              <a:t>	</a:t>
            </a:r>
            <a:r>
              <a:rPr lang="pt-BR" sz="1600" i="1" dirty="0"/>
              <a:t>R2(config)#interface serial 0/0/1</a:t>
            </a:r>
          </a:p>
          <a:p>
            <a:r>
              <a:rPr lang="ro-RO" sz="1600" i="1" dirty="0"/>
              <a:t>	</a:t>
            </a:r>
            <a:r>
              <a:rPr lang="en-US" sz="1600" i="1" dirty="0"/>
              <a:t>R2(config-if)#</a:t>
            </a:r>
            <a:r>
              <a:rPr lang="en-US" sz="1600" i="1" dirty="0" err="1"/>
              <a:t>iprip</a:t>
            </a:r>
            <a:r>
              <a:rPr lang="en-US" sz="1600" i="1" dirty="0"/>
              <a:t> authentication mode ? </a:t>
            </a:r>
          </a:p>
          <a:p>
            <a:r>
              <a:rPr lang="ro-RO" sz="1600" i="1" dirty="0"/>
              <a:t>	</a:t>
            </a:r>
            <a:r>
              <a:rPr lang="en-US" sz="1600" i="1" dirty="0"/>
              <a:t>md5 Keyed message digest </a:t>
            </a:r>
          </a:p>
          <a:p>
            <a:r>
              <a:rPr lang="ro-RO" sz="1600" i="1" dirty="0"/>
              <a:t>	</a:t>
            </a:r>
            <a:r>
              <a:rPr lang="en-US" sz="1600" i="1" dirty="0"/>
              <a:t>Text Clear text authentication </a:t>
            </a:r>
          </a:p>
          <a:p>
            <a:r>
              <a:rPr lang="ro-RO" sz="1600" i="1" dirty="0"/>
              <a:t>	</a:t>
            </a:r>
            <a:r>
              <a:rPr lang="en-US" sz="1600" i="1" dirty="0"/>
              <a:t>R2(config-if)#</a:t>
            </a:r>
            <a:r>
              <a:rPr lang="en-US" sz="1600" i="1" dirty="0" err="1"/>
              <a:t>iprip</a:t>
            </a:r>
            <a:r>
              <a:rPr lang="en-US" sz="1600" i="1" dirty="0"/>
              <a:t> authentication mode md5</a:t>
            </a:r>
          </a:p>
          <a:p>
            <a:r>
              <a:rPr lang="ro-RO" sz="1600" i="1" dirty="0"/>
              <a:t>	</a:t>
            </a:r>
            <a:r>
              <a:rPr lang="en-US" sz="1600" i="1" dirty="0"/>
              <a:t>R2(config-if)#</a:t>
            </a:r>
            <a:r>
              <a:rPr lang="en-US" sz="1600" i="1" dirty="0" err="1"/>
              <a:t>iprip</a:t>
            </a:r>
            <a:r>
              <a:rPr lang="en-US" sz="1600" i="1" dirty="0"/>
              <a:t> authentication key-chain MYRIP </a:t>
            </a:r>
            <a:endParaRPr lang="ro-RO" altLang="en-US" sz="1600" i="1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74193C7-F432-4CE3-9738-C3347C12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3331641-27A6-4FFE-9525-A2ED6CDD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7FBCFA3-6A65-4C30-9BCE-09D88116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B40057-6835-4B88-BB30-D6B61E26E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RIPv2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80F81493-6B40-46F3-A5A3-84A0E854D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46" y="938188"/>
            <a:ext cx="8280400" cy="1231106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o-RO" sz="2000" b="1" dirty="0"/>
              <a:t>Sumarizarea în RIPv2</a:t>
            </a:r>
          </a:p>
          <a:p>
            <a:endParaRPr lang="ro-RO" dirty="0"/>
          </a:p>
          <a:p>
            <a:r>
              <a:rPr lang="en-US" dirty="0"/>
              <a:t>Implicit, RIPv2 </a:t>
            </a:r>
            <a:r>
              <a:rPr lang="en-US" dirty="0" err="1"/>
              <a:t>trimite</a:t>
            </a:r>
            <a:r>
              <a:rPr lang="ro-RO" dirty="0"/>
              <a:t> </a:t>
            </a:r>
            <a:r>
              <a:rPr lang="en-US" dirty="0" err="1"/>
              <a:t>masca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en-US" dirty="0" err="1"/>
              <a:t>reţea</a:t>
            </a:r>
            <a:r>
              <a:rPr lang="ro-RO" dirty="0"/>
              <a:t> </a:t>
            </a:r>
            <a:r>
              <a:rPr lang="en-US" dirty="0" err="1"/>
              <a:t>dar</a:t>
            </a:r>
            <a:r>
              <a:rPr lang="ro-RO" dirty="0"/>
              <a:t> </a:t>
            </a:r>
            <a:r>
              <a:rPr lang="en-US" dirty="0">
                <a:highlight>
                  <a:srgbClr val="FFFF00"/>
                </a:highlight>
              </a:rPr>
              <a:t>face </a:t>
            </a:r>
            <a:r>
              <a:rPr lang="en-US" dirty="0" err="1">
                <a:highlight>
                  <a:srgbClr val="FFFF00"/>
                </a:highlight>
              </a:rPr>
              <a:t>aceeași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sumarizare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classful</a:t>
            </a:r>
            <a:r>
              <a:rPr lang="en-US" dirty="0"/>
              <a:t>, ca </a:t>
            </a:r>
            <a:r>
              <a:rPr lang="en-US" dirty="0" err="1"/>
              <a:t>și</a:t>
            </a:r>
            <a:r>
              <a:rPr lang="ro-RO" dirty="0"/>
              <a:t> </a:t>
            </a:r>
            <a:r>
              <a:rPr lang="en-US" dirty="0"/>
              <a:t>RIPv1: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74193C7-F432-4CE3-9738-C3347C12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3331641-27A6-4FFE-9525-A2ED6CDD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7FBCFA3-6A65-4C30-9BCE-09D88116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BD67A1-76F9-4977-B7EE-DC329BB7F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2348880"/>
            <a:ext cx="6629400" cy="30194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8FE409-9115-45EE-B346-8B0273E60CE1}"/>
              </a:ext>
            </a:extLst>
          </p:cNvPr>
          <p:cNvSpPr/>
          <p:nvPr/>
        </p:nvSpPr>
        <p:spPr>
          <a:xfrm>
            <a:off x="431540" y="5437981"/>
            <a:ext cx="73088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Dezactivarea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sumarizării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ro-RO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ro-RO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i="1" dirty="0">
                <a:solidFill>
                  <a:srgbClr val="000000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600" i="1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no auto-summary</a:t>
            </a:r>
          </a:p>
        </p:txBody>
      </p:sp>
    </p:spTree>
    <p:extLst>
      <p:ext uri="{BB962C8B-B14F-4D97-AF65-F5344CB8AC3E}">
        <p14:creationId xmlns:p14="http://schemas.microsoft.com/office/powerpoint/2010/main" val="3809755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B40057-6835-4B88-BB30-D6B61E26E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RIPv2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80F81493-6B40-46F3-A5A3-84A0E854D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46" y="938188"/>
            <a:ext cx="8280400" cy="1508105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o-RO" sz="2000" b="1" dirty="0"/>
              <a:t>Sumarizarea manuală</a:t>
            </a:r>
          </a:p>
          <a:p>
            <a:endParaRPr lang="ro-RO" dirty="0"/>
          </a:p>
          <a:p>
            <a:r>
              <a:rPr lang="en-US" dirty="0" err="1"/>
              <a:t>Dacă</a:t>
            </a:r>
            <a:r>
              <a:rPr lang="en-US" dirty="0"/>
              <a:t> se </a:t>
            </a:r>
            <a:r>
              <a:rPr lang="en-US" dirty="0" err="1"/>
              <a:t>dorește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sumarizarea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la o </a:t>
            </a:r>
            <a:r>
              <a:rPr lang="en-US" dirty="0" err="1">
                <a:highlight>
                  <a:srgbClr val="FFFF00"/>
                </a:highlight>
              </a:rPr>
              <a:t>mască</a:t>
            </a:r>
            <a:r>
              <a:rPr lang="en-US" dirty="0">
                <a:highlight>
                  <a:srgbClr val="FFFF00"/>
                </a:highlight>
              </a:rPr>
              <a:t> non-classful</a:t>
            </a:r>
            <a:r>
              <a:rPr lang="en-US" dirty="0"/>
              <a:t>, </a:t>
            </a:r>
            <a:r>
              <a:rPr lang="en-US" dirty="0" err="1"/>
              <a:t>administratorul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RIPv2</a:t>
            </a:r>
          </a:p>
          <a:p>
            <a:r>
              <a:rPr lang="es-ES" dirty="0" err="1"/>
              <a:t>Configurarea</a:t>
            </a:r>
            <a:r>
              <a:rPr lang="es-ES" dirty="0"/>
              <a:t> se </a:t>
            </a:r>
            <a:r>
              <a:rPr lang="es-ES" dirty="0" err="1"/>
              <a:t>face</a:t>
            </a:r>
            <a:r>
              <a:rPr lang="es-ES" dirty="0"/>
              <a:t> la </a:t>
            </a:r>
            <a:r>
              <a:rPr lang="es-ES" dirty="0">
                <a:highlight>
                  <a:srgbClr val="FFFF00"/>
                </a:highlight>
              </a:rPr>
              <a:t>nivel de </a:t>
            </a:r>
            <a:r>
              <a:rPr lang="es-ES" dirty="0" err="1">
                <a:highlight>
                  <a:srgbClr val="FFFF00"/>
                </a:highlight>
              </a:rPr>
              <a:t>interfaţă</a:t>
            </a:r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74193C7-F432-4CE3-9738-C3347C12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3331641-27A6-4FFE-9525-A2ED6CDD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7FBCFA3-6A65-4C30-9BCE-09D88116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80D09-4CC2-4FD5-AFC3-66034B0F8D74}"/>
              </a:ext>
            </a:extLst>
          </p:cNvPr>
          <p:cNvSpPr/>
          <p:nvPr/>
        </p:nvSpPr>
        <p:spPr>
          <a:xfrm>
            <a:off x="935596" y="5569511"/>
            <a:ext cx="6102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600" i="1" dirty="0">
                <a:solidFill>
                  <a:srgbClr val="000000"/>
                </a:solidFill>
                <a:latin typeface="+mn-lt"/>
              </a:rPr>
              <a:t>R</a:t>
            </a:r>
            <a:r>
              <a:rPr lang="en-US" sz="1600" i="1" dirty="0">
                <a:solidFill>
                  <a:srgbClr val="000000"/>
                </a:solidFill>
                <a:latin typeface="+mn-lt"/>
              </a:rPr>
              <a:t>(config-if)#</a:t>
            </a:r>
            <a:r>
              <a:rPr lang="en-US" sz="1600" i="1" dirty="0" err="1">
                <a:solidFill>
                  <a:srgbClr val="000000"/>
                </a:solidFill>
                <a:latin typeface="+mn-lt"/>
              </a:rPr>
              <a:t>ipsummary</a:t>
            </a:r>
            <a:r>
              <a:rPr lang="en-US" sz="1600" i="1" dirty="0">
                <a:solidFill>
                  <a:srgbClr val="000000"/>
                </a:solidFill>
                <a:latin typeface="+mn-lt"/>
              </a:rPr>
              <a:t>-address rip 207.21.24.0 255.255.254.0</a:t>
            </a:r>
            <a:endParaRPr lang="en-US" sz="1600" i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4DFA2-FBCC-4C3C-8971-E079DFEE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3143442"/>
            <a:ext cx="50482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62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B40057-6835-4B88-BB30-D6B61E26E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RIPv2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80F81493-6B40-46F3-A5A3-84A0E854D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46" y="938188"/>
            <a:ext cx="8280400" cy="369332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 err="1"/>
              <a:t>Verificarea</a:t>
            </a:r>
            <a:r>
              <a:rPr lang="en-US" b="1" dirty="0"/>
              <a:t> RIPv2</a:t>
            </a:r>
            <a:endParaRPr lang="es-E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74193C7-F432-4CE3-9738-C3347C12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3331641-27A6-4FFE-9525-A2ED6CDD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7FBCFA3-6A65-4C30-9BCE-09D88116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9D9CA4-33EA-4FE4-9AC5-50C6A3683FD9}"/>
              </a:ext>
            </a:extLst>
          </p:cNvPr>
          <p:cNvSpPr/>
          <p:nvPr/>
        </p:nvSpPr>
        <p:spPr>
          <a:xfrm>
            <a:off x="1079612" y="206084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# show 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ip</a:t>
            </a:r>
            <a:r>
              <a:rPr lang="ro-RO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protocols</a:t>
            </a:r>
          </a:p>
          <a:p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# show 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ip</a:t>
            </a:r>
            <a:r>
              <a:rPr lang="ro-RO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route</a:t>
            </a:r>
          </a:p>
          <a:p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# show 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ip</a:t>
            </a:r>
            <a:r>
              <a:rPr lang="ro-RO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Lucida Console" panose="020B0609040504020204" pitchFamily="49" charset="0"/>
              </a:rPr>
              <a:t>interface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brief </a:t>
            </a:r>
          </a:p>
          <a:p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# show running-config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0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104811"/>
            <a:ext cx="8280400" cy="5632311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err="1"/>
              <a:t>Există</a:t>
            </a:r>
            <a:r>
              <a:rPr lang="ro-RO" dirty="0"/>
              <a:t> </a:t>
            </a:r>
            <a:r>
              <a:rPr lang="en-US" dirty="0" err="1"/>
              <a:t>două</a:t>
            </a:r>
            <a:r>
              <a:rPr lang="ro-RO" dirty="0"/>
              <a:t>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protocoale</a:t>
            </a:r>
            <a:r>
              <a:rPr lang="ro-RO" dirty="0"/>
              <a:t> de rutare</a:t>
            </a:r>
            <a:r>
              <a:rPr lang="en-US" dirty="0"/>
              <a:t>:</a:t>
            </a:r>
            <a:r>
              <a:rPr lang="ro-RO" dirty="0"/>
              <a:t>  </a:t>
            </a:r>
          </a:p>
          <a:p>
            <a:endParaRPr lang="en-US" dirty="0"/>
          </a:p>
          <a:p>
            <a:r>
              <a:rPr lang="ro-RO" b="1" dirty="0">
                <a:highlight>
                  <a:srgbClr val="FFFF00"/>
                </a:highlight>
              </a:rPr>
              <a:t>1. </a:t>
            </a:r>
            <a:r>
              <a:rPr lang="en-US" b="1" dirty="0">
                <a:highlight>
                  <a:srgbClr val="FFFF00"/>
                </a:highlight>
              </a:rPr>
              <a:t>Distance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Algoritmul de rutare transmite </a:t>
            </a:r>
            <a:r>
              <a:rPr lang="pt-BR" dirty="0">
                <a:highlight>
                  <a:srgbClr val="FFFF00"/>
                </a:highlight>
              </a:rPr>
              <a:t>tuturor ruterelor vecine </a:t>
            </a:r>
            <a:r>
              <a:rPr lang="pt-BR" dirty="0"/>
              <a:t>o </a:t>
            </a:r>
            <a:r>
              <a:rPr lang="pt-BR" dirty="0">
                <a:highlight>
                  <a:srgbClr val="FFFF00"/>
                </a:highlight>
              </a:rPr>
              <a:t>copie a tabelei </a:t>
            </a:r>
            <a:r>
              <a:rPr lang="pt-BR" dirty="0"/>
              <a:t>de rutare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Ruterele</a:t>
            </a:r>
            <a:r>
              <a:rPr lang="en-US" dirty="0"/>
              <a:t> </a:t>
            </a:r>
            <a:r>
              <a:rPr lang="en-US" dirty="0" err="1"/>
              <a:t>vecine</a:t>
            </a:r>
            <a:r>
              <a:rPr lang="en-US" dirty="0"/>
              <a:t> </a:t>
            </a:r>
            <a:r>
              <a:rPr lang="en-US" dirty="0" err="1"/>
              <a:t>îşi</a:t>
            </a:r>
            <a:r>
              <a:rPr lang="ro-RO" dirty="0"/>
              <a:t> </a:t>
            </a:r>
            <a:r>
              <a:rPr lang="en-US" dirty="0" err="1"/>
              <a:t>actualizează</a:t>
            </a:r>
            <a:r>
              <a:rPr lang="ro-RO" dirty="0"/>
              <a:t> </a:t>
            </a:r>
            <a:r>
              <a:rPr lang="en-US" dirty="0" err="1"/>
              <a:t>tabela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en-US" dirty="0" err="1"/>
              <a:t>rutare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funcţie</a:t>
            </a:r>
            <a:r>
              <a:rPr lang="en-US" dirty="0"/>
              <a:t> de </a:t>
            </a:r>
            <a:r>
              <a:rPr lang="en-US" dirty="0" err="1"/>
              <a:t>informaţiile</a:t>
            </a:r>
            <a:r>
              <a:rPr lang="en-US" dirty="0"/>
              <a:t> </a:t>
            </a:r>
            <a:r>
              <a:rPr lang="en-US" dirty="0" err="1"/>
              <a:t>primite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generează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pachet</a:t>
            </a:r>
            <a:r>
              <a:rPr lang="en-US" dirty="0"/>
              <a:t> de </a:t>
            </a:r>
            <a:r>
              <a:rPr lang="en-US" dirty="0" err="1"/>
              <a:t>actualizare</a:t>
            </a:r>
            <a:r>
              <a:rPr lang="ro-RO" dirty="0"/>
              <a:t> pe care îl trimite ruterelor vecine</a:t>
            </a:r>
            <a:endParaRPr lang="en-US" dirty="0"/>
          </a:p>
          <a:p>
            <a:pPr eaLnBrk="1" hangingPunct="1"/>
            <a:r>
              <a:rPr lang="ro-RO" altLang="en-US" dirty="0"/>
              <a:t>			</a:t>
            </a:r>
            <a:r>
              <a:rPr lang="en-US" altLang="en-US" dirty="0"/>
              <a:t> </a:t>
            </a:r>
            <a:r>
              <a:rPr lang="ro-RO" altLang="en-US" sz="1600" dirty="0"/>
              <a:t>	</a:t>
            </a:r>
          </a:p>
          <a:p>
            <a:pPr eaLnBrk="1" hangingPunct="1"/>
            <a:r>
              <a:rPr lang="ro-RO" altLang="en-US" b="1" dirty="0">
                <a:highlight>
                  <a:srgbClr val="FFFF00"/>
                </a:highlight>
              </a:rPr>
              <a:t>2. </a:t>
            </a:r>
            <a:r>
              <a:rPr lang="en-US" b="1" dirty="0">
                <a:highlight>
                  <a:srgbClr val="FFFF00"/>
                </a:highlight>
              </a:rPr>
              <a:t>Link State</a:t>
            </a:r>
            <a:endParaRPr lang="ro-RO" altLang="en-US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Pachetele</a:t>
            </a:r>
            <a:r>
              <a:rPr lang="en-US" dirty="0"/>
              <a:t> de </a:t>
            </a:r>
            <a:r>
              <a:rPr lang="en-US" dirty="0" err="1"/>
              <a:t>actualizare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ajung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în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toată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reţeaua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(nu </a:t>
            </a:r>
            <a:r>
              <a:rPr lang="en-US" dirty="0" err="1"/>
              <a:t>doar</a:t>
            </a:r>
            <a:r>
              <a:rPr lang="en-US" dirty="0"/>
              <a:t> la </a:t>
            </a:r>
            <a:r>
              <a:rPr lang="en-US" dirty="0" err="1"/>
              <a:t>vecini</a:t>
            </a:r>
            <a:r>
              <a:rPr lang="en-US" dirty="0"/>
              <a:t>)</a:t>
            </a:r>
            <a:endParaRPr lang="ro-RO" dirty="0"/>
          </a:p>
          <a:p>
            <a:r>
              <a:rPr lang="ro-RO" dirty="0"/>
              <a:t>Crează trei tabele: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ighlight>
                  <a:srgbClr val="FFFF00"/>
                </a:highlight>
              </a:rPr>
              <a:t>T</a:t>
            </a:r>
            <a:r>
              <a:rPr lang="en-US" dirty="0" err="1">
                <a:highlight>
                  <a:srgbClr val="FFFF00"/>
                </a:highlight>
              </a:rPr>
              <a:t>abela</a:t>
            </a:r>
            <a:r>
              <a:rPr lang="en-US" dirty="0">
                <a:highlight>
                  <a:srgbClr val="FFFF00"/>
                </a:highlight>
              </a:rPr>
              <a:t> de </a:t>
            </a:r>
            <a:r>
              <a:rPr lang="en-US" dirty="0" err="1">
                <a:highlight>
                  <a:srgbClr val="FFFF00"/>
                </a:highlight>
              </a:rPr>
              <a:t>rutare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-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</a:t>
            </a:r>
            <a:r>
              <a:rPr lang="en-US" dirty="0" err="1"/>
              <a:t>căi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ighlight>
                  <a:srgbClr val="FFFF00"/>
                </a:highlight>
              </a:rPr>
              <a:t>T</a:t>
            </a:r>
            <a:r>
              <a:rPr lang="pt-BR" dirty="0">
                <a:highlight>
                  <a:srgbClr val="FFFF00"/>
                </a:highlight>
              </a:rPr>
              <a:t>abela de topologie </a:t>
            </a:r>
            <a:r>
              <a:rPr lang="pt-BR" dirty="0"/>
              <a:t>-colecţia tuturor rutelor</a:t>
            </a:r>
            <a:r>
              <a:rPr lang="ro-RO" dirty="0"/>
              <a:t> (harta rețelei)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ighlight>
                  <a:srgbClr val="FFFF00"/>
                </a:highlight>
              </a:rPr>
              <a:t>T</a:t>
            </a:r>
            <a:r>
              <a:rPr lang="pt-BR" dirty="0">
                <a:highlight>
                  <a:srgbClr val="FFFF00"/>
                </a:highlight>
              </a:rPr>
              <a:t>abela de adiacenţă </a:t>
            </a:r>
            <a:r>
              <a:rPr lang="pt-BR" dirty="0"/>
              <a:t>-lista tuturor vecinilor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r>
              <a:rPr lang="ro-RO" altLang="en-US" dirty="0"/>
              <a:t>			</a:t>
            </a:r>
            <a:r>
              <a:rPr lang="en-US" altLang="en-US" dirty="0"/>
              <a:t> </a:t>
            </a:r>
            <a:r>
              <a:rPr lang="ro-RO" altLang="en-US" dirty="0"/>
              <a:t>	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8" y="1107543"/>
            <a:ext cx="8280400" cy="50783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o-RO" b="1" dirty="0"/>
              <a:t>Comparație Distance-Vector Link-State</a:t>
            </a:r>
          </a:p>
          <a:p>
            <a:endParaRPr lang="ro-RO" b="1" dirty="0"/>
          </a:p>
          <a:p>
            <a:r>
              <a:rPr lang="en-US" b="1" dirty="0"/>
              <a:t>DV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Transmit </a:t>
            </a:r>
            <a:r>
              <a:rPr lang="en-US" dirty="0" err="1"/>
              <a:t>informaţii</a:t>
            </a:r>
            <a:r>
              <a:rPr lang="en-US" dirty="0"/>
              <a:t> la </a:t>
            </a:r>
            <a:r>
              <a:rPr lang="en-US" dirty="0" err="1"/>
              <a:t>vecini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Transmit </a:t>
            </a:r>
            <a:r>
              <a:rPr lang="en-US" dirty="0" err="1"/>
              <a:t>intreaga</a:t>
            </a:r>
            <a:r>
              <a:rPr lang="en-US" dirty="0"/>
              <a:t> </a:t>
            </a:r>
            <a:r>
              <a:rPr lang="en-US" dirty="0" err="1"/>
              <a:t>tabelă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en-US" dirty="0" err="1"/>
              <a:t>rutare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periodice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puţine</a:t>
            </a:r>
            <a:r>
              <a:rPr lang="en-US" dirty="0"/>
              <a:t> </a:t>
            </a:r>
            <a:r>
              <a:rPr lang="en-US" dirty="0" err="1"/>
              <a:t>resurse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Convergenţă</a:t>
            </a:r>
            <a:r>
              <a:rPr lang="ro-RO" dirty="0"/>
              <a:t> </a:t>
            </a:r>
            <a:r>
              <a:rPr lang="en-US" dirty="0" err="1"/>
              <a:t>greoaie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Puţin</a:t>
            </a:r>
            <a:r>
              <a:rPr lang="en-US" dirty="0"/>
              <a:t> </a:t>
            </a:r>
            <a:r>
              <a:rPr lang="en-US" dirty="0" err="1"/>
              <a:t>scalabile</a:t>
            </a:r>
            <a:endParaRPr lang="ro-RO" dirty="0"/>
          </a:p>
          <a:p>
            <a:endParaRPr lang="en-US" dirty="0"/>
          </a:p>
          <a:p>
            <a:r>
              <a:rPr lang="en-US" b="1" dirty="0"/>
              <a:t>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Transmit </a:t>
            </a:r>
            <a:r>
              <a:rPr lang="en-US" dirty="0" err="1"/>
              <a:t>informaţii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întreaga</a:t>
            </a:r>
            <a:r>
              <a:rPr lang="en-US" dirty="0"/>
              <a:t> </a:t>
            </a:r>
            <a:r>
              <a:rPr lang="en-US" dirty="0" err="1"/>
              <a:t>reţea</a:t>
            </a:r>
            <a:r>
              <a:rPr lang="en-US" dirty="0"/>
              <a:t> (</a:t>
            </a:r>
            <a:r>
              <a:rPr lang="en-US" dirty="0" err="1"/>
              <a:t>porţiuni</a:t>
            </a:r>
            <a:r>
              <a:rPr lang="en-US" dirty="0"/>
              <a:t> din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rutare</a:t>
            </a:r>
            <a:r>
              <a:rPr lang="en-US" dirty="0"/>
              <a:t>)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Imagine de ansamblu a reţelei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Update-uri determinate de schimbări în topologie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Cerinţe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hardware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lăţime</a:t>
            </a:r>
            <a:r>
              <a:rPr lang="en-US" dirty="0"/>
              <a:t> de </a:t>
            </a:r>
            <a:r>
              <a:rPr lang="en-US" dirty="0" err="1"/>
              <a:t>bandă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Mai puţin predispuse la bucle</a:t>
            </a:r>
            <a:r>
              <a:rPr lang="ro-RO" dirty="0"/>
              <a:t> </a:t>
            </a:r>
            <a:r>
              <a:rPr lang="it-IT" dirty="0"/>
              <a:t>de rutare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Convergenţă</a:t>
            </a:r>
            <a:r>
              <a:rPr lang="ro-RO" dirty="0"/>
              <a:t> </a:t>
            </a:r>
            <a:r>
              <a:rPr lang="en-US" dirty="0" err="1"/>
              <a:t>rapidă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en-US" dirty="0"/>
              <a:t>Crează trei tabele (rutare, topologie, adiacențe)			</a:t>
            </a:r>
            <a:r>
              <a:rPr lang="en-US" altLang="en-US" dirty="0"/>
              <a:t> </a:t>
            </a:r>
            <a:r>
              <a:rPr lang="ro-RO" altLang="en-US" dirty="0"/>
              <a:t>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56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038529"/>
            <a:ext cx="8280400" cy="1200329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 err="1"/>
              <a:t>Protocoale</a:t>
            </a:r>
            <a:r>
              <a:rPr lang="en-US" b="1" dirty="0"/>
              <a:t> DV – </a:t>
            </a:r>
            <a:r>
              <a:rPr lang="en-US" b="1" dirty="0" err="1"/>
              <a:t>funcţionare</a:t>
            </a:r>
            <a:r>
              <a:rPr lang="en-US" b="1" dirty="0"/>
              <a:t> </a:t>
            </a:r>
            <a:endParaRPr lang="ro-RO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ruter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cunoaște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vecinii</a:t>
            </a:r>
            <a:r>
              <a:rPr lang="en-US" dirty="0"/>
              <a:t> direct </a:t>
            </a:r>
            <a:r>
              <a:rPr lang="en-US" dirty="0" err="1"/>
              <a:t>conectaţi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întreaga</a:t>
            </a:r>
            <a:r>
              <a:rPr lang="en-US" dirty="0"/>
              <a:t> </a:t>
            </a:r>
            <a:r>
              <a:rPr lang="en-US" dirty="0" err="1"/>
              <a:t>tabelă</a:t>
            </a:r>
            <a:r>
              <a:rPr lang="en-US" dirty="0"/>
              <a:t> de </a:t>
            </a:r>
            <a:r>
              <a:rPr lang="en-US" dirty="0" err="1"/>
              <a:t>rutare</a:t>
            </a:r>
            <a:r>
              <a:rPr lang="en-US" dirty="0"/>
              <a:t> </a:t>
            </a:r>
            <a:r>
              <a:rPr lang="en-US" dirty="0" err="1"/>
              <a:t>vecinilor</a:t>
            </a:r>
            <a:r>
              <a:rPr lang="en-US" dirty="0"/>
              <a:t> </a:t>
            </a:r>
            <a:r>
              <a:rPr lang="ro-RO" altLang="en-US" dirty="0"/>
              <a:t>			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2D5F18-177A-47E5-901F-CC4DAA1C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67" y="2421057"/>
            <a:ext cx="8280400" cy="3379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8C69B3-D911-494A-B156-8413BFE82F6D}"/>
              </a:ext>
            </a:extLst>
          </p:cNvPr>
          <p:cNvSpPr txBox="1"/>
          <p:nvPr/>
        </p:nvSpPr>
        <p:spPr>
          <a:xfrm>
            <a:off x="539552" y="5877272"/>
            <a:ext cx="7533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i="1" dirty="0"/>
              <a:t>Fig. 1 Tabelele de rutare create de fiecare ruter, rezultate din cunoașterea rețelelor conectate</a:t>
            </a:r>
          </a:p>
          <a:p>
            <a:r>
              <a:rPr lang="ro-RO" sz="1400" i="1" dirty="0"/>
              <a:t> direct pe interfețele lor. Ele vor fi transmise ruterelor vecine ca pachete update.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7268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8" y="1107543"/>
            <a:ext cx="8280400" cy="369332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rutare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update </a:t>
            </a:r>
            <a:r>
              <a:rPr lang="ro-RO" altLang="en-US" dirty="0"/>
              <a:t>			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80AB4A-1EEB-4439-8CE7-FE679C74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7" y="1677716"/>
            <a:ext cx="8626786" cy="3924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809BC-9DD8-4F79-A60A-52C574D01CAD}"/>
              </a:ext>
            </a:extLst>
          </p:cNvPr>
          <p:cNvSpPr txBox="1"/>
          <p:nvPr/>
        </p:nvSpPr>
        <p:spPr>
          <a:xfrm>
            <a:off x="365486" y="5750457"/>
            <a:ext cx="8202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i="1" dirty="0"/>
              <a:t>Fig. 2 </a:t>
            </a:r>
            <a:r>
              <a:rPr lang="en-US" sz="1400" i="1" dirty="0" err="1"/>
              <a:t>Tabel</a:t>
            </a:r>
            <a:r>
              <a:rPr lang="ro-RO" sz="1400" i="1" dirty="0"/>
              <a:t>ele</a:t>
            </a:r>
            <a:r>
              <a:rPr lang="en-US" sz="1400" i="1" dirty="0"/>
              <a:t> de </a:t>
            </a:r>
            <a:r>
              <a:rPr lang="en-US" sz="1400" i="1" dirty="0" err="1"/>
              <a:t>rutare</a:t>
            </a:r>
            <a:r>
              <a:rPr lang="en-US" sz="1400" i="1" dirty="0"/>
              <a:t> </a:t>
            </a:r>
            <a:r>
              <a:rPr lang="en-US" sz="1400" i="1" dirty="0" err="1"/>
              <a:t>după</a:t>
            </a:r>
            <a:r>
              <a:rPr lang="en-US" sz="1400" i="1" dirty="0"/>
              <a:t> </a:t>
            </a:r>
            <a:r>
              <a:rPr lang="en-US" sz="1400" i="1" dirty="0" err="1"/>
              <a:t>primul</a:t>
            </a:r>
            <a:r>
              <a:rPr lang="en-US" sz="1400" i="1" dirty="0"/>
              <a:t> update</a:t>
            </a:r>
            <a:r>
              <a:rPr lang="ro-RO" sz="1400" i="1" dirty="0"/>
              <a:t>. Ele vor fi transmise ruterelor vecine pentru calcularea si </a:t>
            </a:r>
          </a:p>
          <a:p>
            <a:r>
              <a:rPr lang="ro-RO" sz="1400" i="1" dirty="0"/>
              <a:t>actualizarea  propriilor tabele de rutare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17881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8" y="1107543"/>
            <a:ext cx="8280400" cy="369332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rutare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al </a:t>
            </a:r>
            <a:r>
              <a:rPr lang="en-US" dirty="0" err="1"/>
              <a:t>doilea</a:t>
            </a:r>
            <a:r>
              <a:rPr lang="en-US" dirty="0"/>
              <a:t> update</a:t>
            </a:r>
            <a:r>
              <a:rPr lang="ro-RO" dirty="0"/>
              <a:t>. </a:t>
            </a:r>
            <a:r>
              <a:rPr lang="ro-RO" altLang="en-US" dirty="0"/>
              <a:t>		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A0D42-D92F-4036-A145-165737D9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3" y="1740433"/>
            <a:ext cx="8820150" cy="377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799523-5349-40A1-A65E-849C2FA72D26}"/>
              </a:ext>
            </a:extLst>
          </p:cNvPr>
          <p:cNvSpPr txBox="1"/>
          <p:nvPr/>
        </p:nvSpPr>
        <p:spPr>
          <a:xfrm>
            <a:off x="930035" y="5661248"/>
            <a:ext cx="699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i="1" dirty="0"/>
              <a:t>Fig. 3 </a:t>
            </a:r>
            <a:r>
              <a:rPr lang="en-US" sz="1400" i="1" dirty="0" err="1"/>
              <a:t>Tabel</a:t>
            </a:r>
            <a:r>
              <a:rPr lang="ro-RO" sz="1400" i="1" dirty="0"/>
              <a:t>ele</a:t>
            </a:r>
            <a:r>
              <a:rPr lang="en-US" sz="1400" i="1" dirty="0"/>
              <a:t> de </a:t>
            </a:r>
            <a:r>
              <a:rPr lang="en-US" sz="1400" i="1" dirty="0" err="1"/>
              <a:t>rutare</a:t>
            </a:r>
            <a:r>
              <a:rPr lang="en-US" sz="1400" i="1" dirty="0"/>
              <a:t> </a:t>
            </a:r>
            <a:r>
              <a:rPr lang="en-US" sz="1400" i="1" dirty="0" err="1"/>
              <a:t>după</a:t>
            </a:r>
            <a:r>
              <a:rPr lang="en-US" sz="1400" i="1" dirty="0"/>
              <a:t> </a:t>
            </a:r>
            <a:r>
              <a:rPr lang="ro-RO" sz="1400" i="1" dirty="0"/>
              <a:t>următorul</a:t>
            </a:r>
            <a:r>
              <a:rPr lang="en-US" sz="1400" i="1" dirty="0"/>
              <a:t> update</a:t>
            </a:r>
            <a:r>
              <a:rPr lang="ro-RO" sz="1400" i="1" dirty="0"/>
              <a:t>. Fiecare ruter are o  tabelă completă, </a:t>
            </a:r>
          </a:p>
          <a:p>
            <a:r>
              <a:rPr lang="ro-RO" sz="1400" i="1" dirty="0"/>
              <a:t>cunoaște întreaga rețea. </a:t>
            </a:r>
            <a:r>
              <a:rPr lang="ro-RO" altLang="en-US" sz="1400" i="1" dirty="0"/>
              <a:t>Rutarea a convers.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93157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8" y="1107543"/>
            <a:ext cx="8280400" cy="1200329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o-RO" b="1" dirty="0"/>
              <a:t>Bucle de rutare</a:t>
            </a:r>
          </a:p>
          <a:p>
            <a:endParaRPr lang="ro-RO" b="1" dirty="0"/>
          </a:p>
          <a:p>
            <a:r>
              <a:rPr lang="en-US" dirty="0"/>
              <a:t>Din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comportamentului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funcţionarea</a:t>
            </a:r>
            <a:r>
              <a:rPr lang="en-US" dirty="0"/>
              <a:t> </a:t>
            </a:r>
            <a:r>
              <a:rPr lang="en-US" dirty="0" err="1"/>
              <a:t>timerelor</a:t>
            </a:r>
            <a:r>
              <a:rPr lang="en-US" dirty="0"/>
              <a:t> la </a:t>
            </a:r>
            <a:r>
              <a:rPr lang="en-US" dirty="0" err="1"/>
              <a:t>intervale</a:t>
            </a:r>
            <a:r>
              <a:rPr lang="en-US" dirty="0"/>
              <a:t> fixe, se pot produce </a:t>
            </a:r>
            <a:r>
              <a:rPr lang="en-US" dirty="0" err="1"/>
              <a:t>inconsistenţe</a:t>
            </a:r>
            <a:r>
              <a:rPr lang="en-US" dirty="0"/>
              <a:t> de </a:t>
            </a:r>
            <a:r>
              <a:rPr lang="en-US" dirty="0" err="1"/>
              <a:t>rutare</a:t>
            </a:r>
            <a:r>
              <a:rPr lang="en-US" dirty="0"/>
              <a:t> </a:t>
            </a:r>
            <a:r>
              <a:rPr lang="ro-RO" altLang="en-US" dirty="0"/>
              <a:t>			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0CD841-A39F-4929-8CBF-32F29D3A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2617332"/>
            <a:ext cx="8715375" cy="31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8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1107543"/>
            <a:ext cx="8496424" cy="1477328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o-RO" b="1" dirty="0"/>
              <a:t>Bucle de rutare</a:t>
            </a:r>
          </a:p>
          <a:p>
            <a:endParaRPr lang="ro-RO" b="1" dirty="0"/>
          </a:p>
          <a:p>
            <a:r>
              <a:rPr lang="pt-BR" dirty="0"/>
              <a:t>Când reţeaua direct conectată a lui R1 pică, acesta o scoate din tabela de rutare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Înainte</a:t>
            </a:r>
            <a:r>
              <a:rPr lang="en-US" dirty="0"/>
              <a:t> ca R1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poată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update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reţeaua</a:t>
            </a:r>
            <a:r>
              <a:rPr lang="en-US" dirty="0"/>
              <a:t> </a:t>
            </a:r>
            <a:r>
              <a:rPr lang="en-US" dirty="0" err="1"/>
              <a:t>picată</a:t>
            </a:r>
            <a:r>
              <a:rPr lang="en-US" dirty="0"/>
              <a:t>, R2 </a:t>
            </a:r>
            <a:r>
              <a:rPr lang="en-US" dirty="0" err="1"/>
              <a:t>anunţă</a:t>
            </a:r>
            <a:r>
              <a:rPr lang="en-US" dirty="0"/>
              <a:t> </a:t>
            </a:r>
            <a:r>
              <a:rPr lang="en-US" dirty="0" err="1"/>
              <a:t>aceeași</a:t>
            </a:r>
            <a:r>
              <a:rPr lang="en-US" dirty="0"/>
              <a:t> </a:t>
            </a:r>
            <a:r>
              <a:rPr lang="en-US" dirty="0" err="1"/>
              <a:t>reţea</a:t>
            </a:r>
            <a:r>
              <a:rPr lang="en-US" dirty="0"/>
              <a:t> cu </a:t>
            </a:r>
            <a:r>
              <a:rPr lang="en-US" dirty="0" err="1"/>
              <a:t>cale</a:t>
            </a:r>
            <a:r>
              <a:rPr lang="en-US" dirty="0"/>
              <a:t> de 1 hop </a:t>
            </a:r>
            <a:r>
              <a:rPr lang="en-US" dirty="0" err="1"/>
              <a:t>prin</a:t>
            </a:r>
            <a:r>
              <a:rPr lang="en-US" dirty="0"/>
              <a:t> el </a:t>
            </a:r>
            <a:r>
              <a:rPr lang="ro-RO" altLang="en-US" dirty="0"/>
              <a:t>			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F66F0-0C05-40F8-B777-90BD6265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52" y="3212982"/>
            <a:ext cx="8686800" cy="303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48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6C285F6-DF22-4FAA-A18E-494F7E71EC3B}"/>
</file>

<file path=customXml/itemProps2.xml><?xml version="1.0" encoding="utf-8"?>
<ds:datastoreItem xmlns:ds="http://schemas.openxmlformats.org/officeDocument/2006/customXml" ds:itemID="{8A376D4B-E0CF-40B0-BD44-6E9CE7132AF0}"/>
</file>

<file path=customXml/itemProps3.xml><?xml version="1.0" encoding="utf-8"?>
<ds:datastoreItem xmlns:ds="http://schemas.openxmlformats.org/officeDocument/2006/customXml" ds:itemID="{8CA8213E-A9CA-4F7C-AFFF-E0ED9C001CDE}"/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1501</Words>
  <Application>Microsoft Office PowerPoint</Application>
  <PresentationFormat>On-screen Show (4:3)</PresentationFormat>
  <Paragraphs>252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Lucida Console</vt:lpstr>
      <vt:lpstr>Wingdings 3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Praoveanu</dc:creator>
  <cp:lastModifiedBy>Iosif Praoveanu</cp:lastModifiedBy>
  <cp:revision>129</cp:revision>
  <dcterms:created xsi:type="dcterms:W3CDTF">2009-10-23T04:46:01Z</dcterms:created>
  <dcterms:modified xsi:type="dcterms:W3CDTF">2021-11-12T07:35:45Z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