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84" r:id="rId2"/>
  </p:sldMasterIdLst>
  <p:notesMasterIdLst>
    <p:notesMasterId r:id="rId62"/>
  </p:notesMasterIdLst>
  <p:handoutMasterIdLst>
    <p:handoutMasterId r:id="rId63"/>
  </p:handoutMasterIdLst>
  <p:sldIdLst>
    <p:sldId id="604" r:id="rId3"/>
    <p:sldId id="257" r:id="rId4"/>
    <p:sldId id="585" r:id="rId5"/>
    <p:sldId id="684" r:id="rId6"/>
    <p:sldId id="587" r:id="rId7"/>
    <p:sldId id="772" r:id="rId8"/>
    <p:sldId id="773" r:id="rId9"/>
    <p:sldId id="691" r:id="rId10"/>
    <p:sldId id="770" r:id="rId11"/>
    <p:sldId id="649" r:id="rId12"/>
    <p:sldId id="673" r:id="rId13"/>
    <p:sldId id="609" r:id="rId14"/>
    <p:sldId id="670" r:id="rId15"/>
    <p:sldId id="397" r:id="rId16"/>
    <p:sldId id="672" r:id="rId17"/>
    <p:sldId id="727" r:id="rId18"/>
    <p:sldId id="728" r:id="rId19"/>
    <p:sldId id="732" r:id="rId20"/>
    <p:sldId id="774" r:id="rId21"/>
    <p:sldId id="776" r:id="rId22"/>
    <p:sldId id="733" r:id="rId23"/>
    <p:sldId id="674" r:id="rId24"/>
    <p:sldId id="475" r:id="rId25"/>
    <p:sldId id="618" r:id="rId26"/>
    <p:sldId id="651" r:id="rId27"/>
    <p:sldId id="650" r:id="rId28"/>
    <p:sldId id="652" r:id="rId29"/>
    <p:sldId id="700" r:id="rId30"/>
    <p:sldId id="648" r:id="rId31"/>
    <p:sldId id="739" r:id="rId32"/>
    <p:sldId id="712" r:id="rId33"/>
    <p:sldId id="740" r:id="rId34"/>
    <p:sldId id="704" r:id="rId35"/>
    <p:sldId id="708" r:id="rId36"/>
    <p:sldId id="660" r:id="rId37"/>
    <p:sldId id="775" r:id="rId38"/>
    <p:sldId id="748" r:id="rId39"/>
    <p:sldId id="749" r:id="rId40"/>
    <p:sldId id="750" r:id="rId41"/>
    <p:sldId id="753" r:id="rId42"/>
    <p:sldId id="751" r:id="rId43"/>
    <p:sldId id="754" r:id="rId44"/>
    <p:sldId id="755" r:id="rId45"/>
    <p:sldId id="758" r:id="rId46"/>
    <p:sldId id="756" r:id="rId47"/>
    <p:sldId id="759" r:id="rId48"/>
    <p:sldId id="760" r:id="rId49"/>
    <p:sldId id="757" r:id="rId50"/>
    <p:sldId id="761" r:id="rId51"/>
    <p:sldId id="763" r:id="rId52"/>
    <p:sldId id="762" r:id="rId53"/>
    <p:sldId id="765" r:id="rId54"/>
    <p:sldId id="766" r:id="rId55"/>
    <p:sldId id="767" r:id="rId56"/>
    <p:sldId id="768" r:id="rId57"/>
    <p:sldId id="769" r:id="rId58"/>
    <p:sldId id="580" r:id="rId59"/>
    <p:sldId id="716" r:id="rId60"/>
    <p:sldId id="717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531" autoAdjust="0"/>
  </p:normalViewPr>
  <p:slideViewPr>
    <p:cSldViewPr>
      <p:cViewPr varScale="1">
        <p:scale>
          <a:sx n="86" d="100"/>
          <a:sy n="86" d="100"/>
        </p:scale>
        <p:origin x="15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17AE30AA-7AC0-40CE-83B6-86906FBC9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2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F0E7B517-7867-4DF4-BE47-34FC46DD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11DEF2-D1C7-42A5-89CB-3A260FD2BA3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3C05D-5A0F-49C8-8056-4E1AB3BA288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E9529-2B85-49BC-9B66-1FEB83D986D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76265-686A-4A3A-976E-44F4A2D24E2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7345DE-FA3D-47AA-BFE0-7D7D854CBF1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87814E-20F6-4519-ACED-D36D5826EC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832E6-2A90-4184-A7F4-E5781B0D30A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3996E-CA9C-465F-A786-0B893C9EF7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3C27D-0A62-4364-9E5E-FB7382E4839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3C27D-0A62-4364-9E5E-FB7382E4839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3C27D-0A62-4364-9E5E-FB7382E4839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A71E04-1BA7-455D-A412-FD4D6436EC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AAAB4-EEFE-4B19-B903-EB5C322309B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9A359-F809-4914-BD15-BE75F9BA01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57BAB2-B14B-46D2-A528-F650D4088A1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757C21-5B39-4D88-A188-29E98B3EDC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208D3-D126-4956-B569-129640F5652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6628E3-34C7-4893-8668-47F0CD7CE6B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742BC-07E8-41FB-9499-5234E1EBC7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43D7D-3B17-46BC-9C8B-B76FB572F2D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67C79-4C50-410C-89D9-618C41ABFAF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B59D7-64BD-49AD-B8CD-ED167823374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44AF1-4A15-4425-8758-40BFAF0044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FD8D8B-CC97-4906-A009-5A86A3B77A4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AB875C-DD4F-419D-A974-A58ABAAB623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E5DEA7-29B9-4C18-943B-1973F2FAB25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310E4-0432-4555-BD67-0F4A4F1FB6E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CB35CE-340B-468B-8440-8C48FE7C68A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CB35CE-340B-468B-8440-8C48FE7C68A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C2D6-8685-4E30-8A04-8E0B562757B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E139D0-7389-4758-A590-254839C6399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BDBFC-27DA-4948-81D7-EE5A1B98EDB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8D27E-A143-42E3-9770-2A705CFD81B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7A210-BD36-4A88-93EF-26E648C58A7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DC657-0BF5-4739-876E-8481B296B67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3F2BD-6615-4506-A744-7EECA57037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AE1AA-8AC9-4B83-B701-F0AC6001111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35369-FD10-49B6-BF3D-5376AEFE4C9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83ABF-2DA8-4F0E-8C4E-DD933393806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1854DF-A073-4FD8-9DA6-81ED6C3AB39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29C8C8-3E74-42D1-8C33-212BFA5CDDD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BAC9D-4A16-4C41-AB13-E1121A02E05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DF0EE-1B87-47F3-92A3-F935DE1C745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CDF44-16E4-48F9-AECC-F868EFB145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D4D5C-3031-4E25-AC57-AE79208C39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DBADEE-6FFC-4482-BD2A-1B162800384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3B9904-A265-4138-8FDE-2E97EDCA32FF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FB484A-9176-47D2-9D2A-D55E7DADF02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E7063-C1AB-41EC-8279-C9A359A9FD32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955AC-A7CF-426E-BB58-3D02F026551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EF0BA-D15D-417C-9EBB-9B736E55BBA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FF19E-9EED-45A3-A498-EA4BFBC4679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E7FFD-A6C4-482E-B8D4-095E75B58D7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15829-6A65-42D2-8FA6-4A0DAFFD5A3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D4D5C-3031-4E25-AC57-AE79208C39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D4D5C-3031-4E25-AC57-AE79208C39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590E7-AA6B-4E21-AAC0-8B2F65BF2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BB502-64AF-491C-8E2B-15996EC79E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dirty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1CF0C38F-64A6-43B0-9B69-392B999AA8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30B3D-BB13-4FC6-BA7F-D6719CDA9E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66E2F-38BD-4DE1-BAE5-8613130EAC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48AA6-754C-43AE-816F-B066694A3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A4E5-F576-41E3-A660-D411BB3CD8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175-45C3-425F-ABB1-948B364979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ABA4-8724-4091-B172-5BDFD52D1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E298A-CEFA-474C-8AEC-7236B3387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74B55-CB8B-4021-BE24-5855D331E8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87678-72E7-4FD9-B7E6-B787816B1D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B0AA-25AB-4058-BCD0-26BB54F47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EC8B5-EC36-4087-A402-8DE9BC038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84DB3-52AB-4764-8F0A-CF84284927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88F52-A239-46EB-9A2F-ABBDADD2A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23D70-6BCF-4B32-B44B-E17761D78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BC2B-B458-40DE-9B51-798C58E29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5F77-4CE1-4092-8FBA-86FD95639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7A6A3-CE4C-475E-A101-47011212F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36C05-02A3-4AB4-B905-63E8847F9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DF821-8DCA-4018-BFA4-280510EBE2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55D6-8438-4E8E-965F-CB84FD8F14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E03CA-5D4A-47A6-9F3F-8B33F4CDA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F16EEE-354B-4B9A-A4FB-AFF2CFCBC9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587F1D4-647A-4C1C-A36C-4502236E87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sz="4400" dirty="0"/>
              <a:t>CCNA Guide to Cisco Networking Fundamentals </a:t>
            </a:r>
            <a:br>
              <a:rPr lang="en-US" sz="4400" dirty="0"/>
            </a:br>
            <a:r>
              <a:rPr lang="en-US" sz="3200" i="1" dirty="0"/>
              <a:t>Fourth Edition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/>
              <a:t>PPP and Frame Relay</a:t>
            </a:r>
          </a:p>
        </p:txBody>
      </p:sp>
      <p:pic>
        <p:nvPicPr>
          <p:cNvPr id="4100" name="Picture 3" descr="Cengage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r>
              <a:rPr lang="en-US" sz="2800" dirty="0"/>
              <a:t>Frame Format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4876800"/>
          </a:xfrm>
        </p:spPr>
        <p:txBody>
          <a:bodyPr/>
          <a:lstStyle/>
          <a:p>
            <a:r>
              <a:rPr lang="en-US" sz="2400" dirty="0"/>
              <a:t>PPP </a:t>
            </a:r>
            <a:r>
              <a:rPr lang="ro-RO" sz="2400" dirty="0"/>
              <a:t>se bazează, adică foloseşte implicit ca protocol de nivel 2, </a:t>
            </a:r>
            <a:r>
              <a:rPr lang="en-US" sz="2400" b="1" dirty="0"/>
              <a:t>High-Level Data Link Control (HDLC)</a:t>
            </a:r>
            <a:endParaRPr lang="en-US" sz="2400" dirty="0"/>
          </a:p>
          <a:p>
            <a:r>
              <a:rPr lang="en-US" sz="2400" dirty="0"/>
              <a:t>PPP </a:t>
            </a:r>
            <a:r>
              <a:rPr lang="ro-RO" sz="2400" dirty="0"/>
              <a:t>adaugă la formatul </a:t>
            </a:r>
            <a:r>
              <a:rPr lang="en-US" sz="2400" dirty="0"/>
              <a:t>HDLC </a:t>
            </a:r>
            <a:r>
              <a:rPr lang="ro-RO" sz="2400" dirty="0"/>
              <a:t>câmpuri noi: protocol, LCP (code, identifier, length).</a:t>
            </a:r>
            <a:endParaRPr lang="en-US" sz="2400" dirty="0"/>
          </a:p>
          <a:p>
            <a:r>
              <a:rPr lang="ro-RO" sz="2000" dirty="0"/>
              <a:t>Câmpul LCP din </a:t>
            </a:r>
            <a:r>
              <a:rPr lang="en-US" sz="2000" dirty="0"/>
              <a:t>PPP </a:t>
            </a:r>
            <a:r>
              <a:rPr lang="ro-RO" sz="2000" dirty="0"/>
              <a:t>poate </a:t>
            </a:r>
            <a:r>
              <a:rPr lang="en-US" sz="2000" dirty="0"/>
              <a:t>con</a:t>
            </a:r>
            <a:r>
              <a:rPr lang="ro-RO" sz="2000" dirty="0"/>
              <a:t>ţine</a:t>
            </a:r>
            <a:r>
              <a:rPr lang="en-US" sz="2000" dirty="0"/>
              <a:t> </a:t>
            </a:r>
            <a:r>
              <a:rPr lang="ro-RO" sz="2000" dirty="0"/>
              <a:t>multe informaţii ca:</a:t>
            </a:r>
            <a:endParaRPr lang="en-US" sz="2000" dirty="0"/>
          </a:p>
          <a:p>
            <a:pPr lvl="1"/>
            <a:r>
              <a:rPr lang="en-US" sz="2000" dirty="0"/>
              <a:t>Asynchronous character map</a:t>
            </a:r>
          </a:p>
          <a:p>
            <a:pPr lvl="1"/>
            <a:r>
              <a:rPr lang="en-US" sz="2000" dirty="0"/>
              <a:t>Maximum receive unit size</a:t>
            </a:r>
          </a:p>
          <a:p>
            <a:pPr lvl="1"/>
            <a:r>
              <a:rPr lang="en-US" sz="2000" dirty="0"/>
              <a:t>Compression</a:t>
            </a:r>
          </a:p>
          <a:p>
            <a:pPr lvl="1"/>
            <a:r>
              <a:rPr lang="en-US" sz="2000" dirty="0"/>
              <a:t>Authentication</a:t>
            </a:r>
          </a:p>
          <a:p>
            <a:pPr lvl="1"/>
            <a:r>
              <a:rPr lang="en-US" sz="2000" dirty="0"/>
              <a:t>Magic number</a:t>
            </a:r>
          </a:p>
          <a:p>
            <a:pPr lvl="1"/>
            <a:r>
              <a:rPr lang="en-US" sz="2000" dirty="0"/>
              <a:t>Link Quality Monitoring (LQM)</a:t>
            </a:r>
          </a:p>
          <a:p>
            <a:pPr lvl="1"/>
            <a:r>
              <a:rPr lang="en-US" sz="2000" dirty="0"/>
              <a:t>Multilink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08EB42-8EBC-4D16-A27E-DF60ACCBE7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31DD43-6EF9-43B3-AB6F-421BDF0D6B13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76200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LCP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LCP </a:t>
            </a:r>
            <a:r>
              <a:rPr lang="ro-RO" dirty="0"/>
              <a:t>m</a:t>
            </a:r>
            <a:r>
              <a:rPr lang="en-US" dirty="0" err="1"/>
              <a:t>odifi</a:t>
            </a:r>
            <a:r>
              <a:rPr lang="ro-RO" dirty="0"/>
              <a:t>ă şi</a:t>
            </a:r>
            <a:r>
              <a:rPr lang="en-US" dirty="0"/>
              <a:t> </a:t>
            </a:r>
            <a:r>
              <a:rPr lang="ro-RO" dirty="0"/>
              <a:t>îmbunătăţeşte </a:t>
            </a:r>
            <a:r>
              <a:rPr lang="en-US" dirty="0" err="1"/>
              <a:t>caracteristic</a:t>
            </a:r>
            <a:r>
              <a:rPr lang="ro-RO" dirty="0"/>
              <a:t>ile</a:t>
            </a:r>
            <a:r>
              <a:rPr lang="en-US" dirty="0"/>
              <a:t> </a:t>
            </a:r>
            <a:r>
              <a:rPr lang="ro-RO" dirty="0"/>
              <a:t>implicite ale unei conexiuni p-la-p</a:t>
            </a:r>
            <a:endParaRPr lang="en-US" dirty="0"/>
          </a:p>
          <a:p>
            <a:r>
              <a:rPr lang="en-US" dirty="0"/>
              <a:t>Include </a:t>
            </a:r>
            <a:r>
              <a:rPr lang="ro-RO" dirty="0"/>
              <a:t>următoarele acţiuni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Stabilirea legaturii</a:t>
            </a:r>
            <a:endParaRPr lang="en-US" dirty="0"/>
          </a:p>
          <a:p>
            <a:pPr lvl="1"/>
            <a:r>
              <a:rPr lang="en-US" dirty="0" err="1"/>
              <a:t>Autentica</a:t>
            </a:r>
            <a:r>
              <a:rPr lang="ro-RO" dirty="0"/>
              <a:t>rea</a:t>
            </a:r>
            <a:r>
              <a:rPr lang="en-US" dirty="0"/>
              <a:t> (optional)</a:t>
            </a:r>
          </a:p>
          <a:p>
            <a:pPr lvl="1"/>
            <a:r>
              <a:rPr lang="ro-RO" dirty="0" err="1"/>
              <a:t>D</a:t>
            </a:r>
            <a:r>
              <a:rPr lang="en-US" dirty="0" err="1"/>
              <a:t>etermina</a:t>
            </a:r>
            <a:r>
              <a:rPr lang="ro-RO" dirty="0"/>
              <a:t>rea calităţii</a:t>
            </a:r>
            <a:r>
              <a:rPr lang="en-US" dirty="0"/>
              <a:t> </a:t>
            </a:r>
            <a:r>
              <a:rPr lang="ro-RO" dirty="0"/>
              <a:t>l</a:t>
            </a:r>
            <a:r>
              <a:rPr lang="en-US" dirty="0"/>
              <a:t>ink</a:t>
            </a:r>
            <a:r>
              <a:rPr lang="ro-RO" dirty="0"/>
              <a:t>ului</a:t>
            </a:r>
            <a:r>
              <a:rPr lang="en-US" dirty="0"/>
              <a:t> (optional)</a:t>
            </a:r>
          </a:p>
          <a:p>
            <a:pPr lvl="1"/>
            <a:r>
              <a:rPr lang="ro-RO" dirty="0"/>
              <a:t>Negocierea configurării la nivel reţea</a:t>
            </a:r>
            <a:endParaRPr lang="en-US" dirty="0"/>
          </a:p>
          <a:p>
            <a:pPr lvl="1"/>
            <a:r>
              <a:rPr lang="ro-RO" dirty="0"/>
              <a:t>Închiderea l</a:t>
            </a:r>
            <a:r>
              <a:rPr lang="en-US" dirty="0"/>
              <a:t>ink</a:t>
            </a:r>
            <a:r>
              <a:rPr lang="ro-RO" dirty="0"/>
              <a:t>ului (la cerere sau după lipsă de activitate pe link)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5BCE45-3652-46A7-8CAD-831C9F328F5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Stabilirea </a:t>
            </a:r>
            <a:r>
              <a:rPr lang="en-US" sz="2800" dirty="0"/>
              <a:t> </a:t>
            </a:r>
            <a:r>
              <a:rPr lang="ro-RO" sz="2800" dirty="0" err="1"/>
              <a:t>c</a:t>
            </a:r>
            <a:r>
              <a:rPr lang="en-US" sz="2800" dirty="0" err="1"/>
              <a:t>omunicati</a:t>
            </a:r>
            <a:r>
              <a:rPr lang="ro-RO" sz="2800" dirty="0"/>
              <a:t>ei </a:t>
            </a:r>
            <a:r>
              <a:rPr lang="en-US" sz="2800" dirty="0"/>
              <a:t>PPP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Implică următoarele acţiuni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Stabilirea legaturii</a:t>
            </a:r>
            <a:endParaRPr lang="en-US" dirty="0"/>
          </a:p>
          <a:p>
            <a:pPr lvl="1"/>
            <a:r>
              <a:rPr lang="ro-RO" dirty="0" err="1"/>
              <a:t>A</a:t>
            </a:r>
            <a:r>
              <a:rPr lang="en-US" dirty="0" err="1"/>
              <a:t>utenti</a:t>
            </a:r>
            <a:r>
              <a:rPr lang="ro-RO" dirty="0"/>
              <a:t>ficare (</a:t>
            </a:r>
            <a:r>
              <a:rPr lang="en-US" dirty="0"/>
              <a:t>Optional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ro-RO" dirty="0"/>
              <a:t>Negocierea configurării la nivel reţea</a:t>
            </a:r>
            <a:endParaRPr lang="en-US" dirty="0"/>
          </a:p>
          <a:p>
            <a:pPr marL="342900" lvl="1" indent="-342900">
              <a:buFontTx/>
              <a:buChar char="•"/>
            </a:pPr>
            <a:r>
              <a:rPr lang="ro-RO" dirty="0"/>
              <a:t>Faza de Stabilirea legaturii implică configurarea si testarea legaturii de date</a:t>
            </a:r>
            <a:endParaRPr lang="en-US" dirty="0"/>
          </a:p>
          <a:p>
            <a:r>
              <a:rPr lang="ro-RO" dirty="0"/>
              <a:t>P</a:t>
            </a:r>
            <a:r>
              <a:rPr lang="en-US" dirty="0" err="1"/>
              <a:t>roces</a:t>
            </a:r>
            <a:r>
              <a:rPr lang="ro-RO" dirty="0"/>
              <a:t>ul de autentificare</a:t>
            </a:r>
            <a:r>
              <a:rPr lang="en-US" dirty="0"/>
              <a:t> </a:t>
            </a:r>
            <a:r>
              <a:rPr lang="ro-RO" dirty="0"/>
              <a:t>poate folosi două protocoale</a:t>
            </a:r>
            <a:r>
              <a:rPr lang="en-US" dirty="0"/>
              <a:t>: PAP (</a:t>
            </a:r>
            <a:r>
              <a:rPr lang="en-US" sz="1600" dirty="0"/>
              <a:t>password authentication protocol) </a:t>
            </a:r>
            <a:r>
              <a:rPr lang="en-US" dirty="0"/>
              <a:t> </a:t>
            </a:r>
            <a:r>
              <a:rPr lang="ro-RO" dirty="0"/>
              <a:t>şi</a:t>
            </a:r>
            <a:r>
              <a:rPr lang="en-US" dirty="0"/>
              <a:t> CHAP </a:t>
            </a:r>
            <a:r>
              <a:rPr lang="en-US" sz="1600" dirty="0"/>
              <a:t>(</a:t>
            </a:r>
            <a:r>
              <a:rPr lang="en-US" sz="1600" dirty="0" err="1"/>
              <a:t>challange</a:t>
            </a:r>
            <a:r>
              <a:rPr lang="en-US" sz="1600" dirty="0"/>
              <a:t> handshake auth. Protocol)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334AEB-BEBF-49C6-B4EE-F6C9D8BBB2F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r>
              <a:rPr lang="ro-RO" dirty="0"/>
              <a:t>Stabilirea </a:t>
            </a:r>
            <a:r>
              <a:rPr lang="en-US" dirty="0"/>
              <a:t> </a:t>
            </a:r>
            <a:r>
              <a:rPr lang="ro-RO" dirty="0"/>
              <a:t>c</a:t>
            </a:r>
            <a:r>
              <a:rPr lang="en-US" dirty="0" err="1"/>
              <a:t>omunicati</a:t>
            </a:r>
            <a:r>
              <a:rPr lang="ro-RO" dirty="0"/>
              <a:t>ei</a:t>
            </a:r>
            <a:endParaRPr lang="en-US" dirty="0"/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PPP </a:t>
            </a:r>
            <a:r>
              <a:rPr lang="ro-RO" dirty="0"/>
              <a:t>este un tip de încapsulare pe interfeţe </a:t>
            </a:r>
            <a:r>
              <a:rPr lang="en-US" dirty="0"/>
              <a:t>serial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 err="1"/>
              <a:t>comunicati</a:t>
            </a:r>
            <a:r>
              <a:rPr lang="ro-RO" dirty="0"/>
              <a:t>e.</a:t>
            </a:r>
            <a:endParaRPr lang="en-US" dirty="0"/>
          </a:p>
          <a:p>
            <a:pPr lvl="1"/>
            <a:r>
              <a:rPr lang="ro-RO" dirty="0"/>
              <a:t>Pentru a configura o conexiune </a:t>
            </a:r>
            <a:r>
              <a:rPr lang="en-US" dirty="0"/>
              <a:t>PPP, </a:t>
            </a:r>
            <a:r>
              <a:rPr lang="ro-RO" dirty="0"/>
              <a:t>trebuie accesată interfaţa în modul configurare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56D18B-1619-4E5E-82F2-B0DE806CBC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73194"/>
            <a:ext cx="608255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r>
              <a:rPr lang="ro-RO" dirty="0"/>
              <a:t>Autentificarea</a:t>
            </a:r>
            <a:r>
              <a:rPr lang="en-US" dirty="0"/>
              <a:t> PPP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2000" dirty="0"/>
              <a:t>Autentificare</a:t>
            </a:r>
            <a:r>
              <a:rPr lang="en-US" sz="2000" dirty="0"/>
              <a:t> PPP/</a:t>
            </a:r>
            <a:r>
              <a:rPr lang="ro-RO" sz="2000" dirty="0"/>
              <a:t>CHAP</a:t>
            </a:r>
            <a:r>
              <a:rPr lang="en-US" sz="2000" dirty="0"/>
              <a:t> </a:t>
            </a:r>
            <a:endParaRPr lang="ro-RO" sz="2000" dirty="0"/>
          </a:p>
          <a:p>
            <a:r>
              <a:rPr lang="ro-RO" sz="2000" dirty="0"/>
              <a:t>Autentificarea este opţionlă. Se poate alege oricare dintre ele. </a:t>
            </a:r>
            <a:endParaRPr lang="en-US" sz="2000" dirty="0"/>
          </a:p>
          <a:p>
            <a:pPr lvl="1"/>
            <a:r>
              <a:rPr lang="ro-RO" sz="2000" dirty="0"/>
              <a:t>În cazul PAP userul trimite un </a:t>
            </a:r>
            <a:r>
              <a:rPr lang="ro-RO" sz="2000" i="1" dirty="0"/>
              <a:t>user_name </a:t>
            </a:r>
            <a:r>
              <a:rPr lang="ro-RO" sz="2000" dirty="0"/>
              <a:t>şi o </a:t>
            </a:r>
            <a:r>
              <a:rPr lang="ro-RO" sz="2000" i="1" dirty="0"/>
              <a:t>parolă</a:t>
            </a:r>
            <a:r>
              <a:rPr lang="ro-RO" sz="2000" dirty="0"/>
              <a:t> în clar. </a:t>
            </a:r>
          </a:p>
          <a:p>
            <a:pPr lvl="1"/>
            <a:r>
              <a:rPr lang="ro-RO" sz="2000" dirty="0"/>
              <a:t>În cazul CHAP, autentificarea este asimetrică, adică autentificatorul (uzual serverul) autentifică perechea (uzual clientul). Procedura este următoarea:</a:t>
            </a:r>
          </a:p>
          <a:p>
            <a:pPr lvl="1">
              <a:buFont typeface="Arial" pitchFamily="34" charset="0"/>
              <a:buChar char="•"/>
            </a:pPr>
            <a:r>
              <a:rPr lang="ro-RO" sz="1800" dirty="0"/>
              <a:t>Autentificatorul alege un număr aleator (</a:t>
            </a:r>
            <a:r>
              <a:rPr lang="ro-RO" sz="1800" b="1" dirty="0"/>
              <a:t>challange</a:t>
            </a:r>
            <a:r>
              <a:rPr lang="ro-RO" sz="1800" dirty="0"/>
              <a:t>) şi îl trimite perechii</a:t>
            </a:r>
          </a:p>
          <a:p>
            <a:pPr lvl="1">
              <a:buFont typeface="Arial" pitchFamily="34" charset="0"/>
              <a:buChar char="•"/>
            </a:pPr>
            <a:r>
              <a:rPr lang="ro-RO" sz="1800" dirty="0"/>
              <a:t>Perechea (clientul) calculează un </a:t>
            </a:r>
            <a:r>
              <a:rPr lang="ro-RO" sz="1800" b="1" dirty="0"/>
              <a:t>hash</a:t>
            </a:r>
            <a:r>
              <a:rPr lang="ro-RO" sz="1800" dirty="0"/>
              <a:t> din </a:t>
            </a:r>
            <a:r>
              <a:rPr lang="ro-RO" sz="1800" dirty="0">
                <a:highlight>
                  <a:srgbClr val="FFFF00"/>
                </a:highlight>
              </a:rPr>
              <a:t>username, parolă si challange</a:t>
            </a:r>
            <a:r>
              <a:rPr lang="ro-RO" sz="1800" dirty="0"/>
              <a:t> şi trimite hashul la autentificator. </a:t>
            </a:r>
          </a:p>
          <a:p>
            <a:pPr lvl="1">
              <a:buFont typeface="Arial" pitchFamily="34" charset="0"/>
              <a:buChar char="•"/>
            </a:pPr>
            <a:r>
              <a:rPr lang="ro-RO" sz="1800" dirty="0"/>
              <a:t>Autentificatorul face aceleaşi calcule şi verifică dacă rezultatul este ok.</a:t>
            </a:r>
          </a:p>
          <a:p>
            <a:pPr marL="457200" lvl="1" indent="0">
              <a:buNone/>
            </a:pPr>
            <a:endParaRPr lang="ro-RO" sz="1800" dirty="0"/>
          </a:p>
          <a:p>
            <a:pPr marL="457200" lvl="1" indent="0">
              <a:buNone/>
            </a:pPr>
            <a:r>
              <a:rPr lang="ro-RO" sz="1800" dirty="0"/>
              <a:t>Configurarea autentificării:</a:t>
            </a:r>
          </a:p>
          <a:p>
            <a:pPr marL="457200" lvl="1" indent="0">
              <a:buNone/>
            </a:pPr>
            <a:r>
              <a:rPr lang="ro-RO" sz="1800" i="1" dirty="0"/>
              <a:t>Router(config-if)#ppp authentication chap pap</a:t>
            </a:r>
            <a:endParaRPr lang="en-US" sz="1800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98E7EF-3AB3-4937-8CFD-063AD8D8621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89F4F6-6512-409B-A853-5AFB8BFB4E2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" y="914400"/>
            <a:ext cx="832485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PPP Communications 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2146E6-938F-4A5F-9B13-F5B89E021A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2847975"/>
            <a:ext cx="6000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şi </a:t>
            </a:r>
            <a:r>
              <a:rPr lang="en-US" dirty="0"/>
              <a:t>E</a:t>
            </a:r>
            <a:r>
              <a:rPr lang="ro-RO" dirty="0"/>
              <a:t>ch</a:t>
            </a:r>
            <a:r>
              <a:rPr lang="en-US" dirty="0" err="1"/>
              <a:t>ipament</a:t>
            </a:r>
            <a:r>
              <a:rPr lang="ro-RO" dirty="0"/>
              <a:t>e </a:t>
            </a:r>
            <a:r>
              <a:rPr lang="en-US" dirty="0"/>
              <a:t>Frame Relay 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 Relay</a:t>
            </a:r>
          </a:p>
          <a:p>
            <a:pPr lvl="1"/>
            <a:r>
              <a:rPr lang="ro-RO" sz="2000" dirty="0"/>
              <a:t>O </a:t>
            </a:r>
            <a:r>
              <a:rPr lang="ro-RO" sz="2000" dirty="0">
                <a:highlight>
                  <a:srgbClr val="FFFF00"/>
                </a:highlight>
              </a:rPr>
              <a:t>tehnologie de încapsulare si comutare de pachete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ro-RO" sz="2000" dirty="0"/>
              <a:t>(cadre) care funcţioneaza la nivel Fizic si</a:t>
            </a:r>
            <a:r>
              <a:rPr lang="en-US" sz="2000" dirty="0"/>
              <a:t> Data Link </a:t>
            </a:r>
            <a:endParaRPr lang="ro-RO" sz="2000" dirty="0"/>
          </a:p>
          <a:p>
            <a:pPr lvl="1"/>
            <a:r>
              <a:rPr lang="ro-RO" sz="2000" dirty="0"/>
              <a:t> O </a:t>
            </a:r>
            <a:r>
              <a:rPr lang="ro-RO" sz="2000" dirty="0">
                <a:highlight>
                  <a:srgbClr val="FFFF00"/>
                </a:highlight>
              </a:rPr>
              <a:t>tehnică de comunicaţie </a:t>
            </a:r>
            <a:r>
              <a:rPr lang="ro-RO" sz="2000" dirty="0"/>
              <a:t>pentru transmiterea datelor </a:t>
            </a:r>
            <a:r>
              <a:rPr lang="en-US" sz="2000" dirty="0"/>
              <a:t> </a:t>
            </a:r>
            <a:r>
              <a:rPr lang="ro-RO" sz="2000" dirty="0"/>
              <a:t>pe conexiuni seriale de mare viteză</a:t>
            </a:r>
            <a:endParaRPr lang="en-US" sz="2000" dirty="0"/>
          </a:p>
          <a:p>
            <a:r>
              <a:rPr lang="en-US" dirty="0"/>
              <a:t>ITU-T </a:t>
            </a:r>
            <a:r>
              <a:rPr lang="ro-RO" dirty="0"/>
              <a:t>şi</a:t>
            </a:r>
            <a:r>
              <a:rPr lang="en-US" dirty="0"/>
              <a:t> ANSI define</a:t>
            </a:r>
            <a:r>
              <a:rPr lang="ro-RO" dirty="0"/>
              <a:t>sc</a:t>
            </a:r>
            <a:r>
              <a:rPr lang="en-US" dirty="0"/>
              <a:t> Frame Relay</a:t>
            </a:r>
          </a:p>
          <a:p>
            <a:pPr lvl="1"/>
            <a:r>
              <a:rPr lang="ro-RO" sz="2000" dirty="0"/>
              <a:t>Ca o conexiune între </a:t>
            </a:r>
            <a:r>
              <a:rPr lang="en-US" sz="2000" dirty="0"/>
              <a:t>data terminal equipment (DTE) </a:t>
            </a:r>
            <a:r>
              <a:rPr lang="ro-RO" sz="2000" dirty="0"/>
              <a:t>şi </a:t>
            </a:r>
            <a:r>
              <a:rPr lang="en-US" sz="2000" dirty="0"/>
              <a:t>data communications equipment (DCE)</a:t>
            </a:r>
            <a:endParaRPr lang="ro-RO" sz="2000" dirty="0"/>
          </a:p>
          <a:p>
            <a:pPr marL="457200" lvl="1" indent="0">
              <a:buNone/>
            </a:pPr>
            <a:endParaRPr lang="ro-RO" sz="2000" dirty="0"/>
          </a:p>
          <a:p>
            <a:pPr marL="457200" lvl="1" indent="0">
              <a:buNone/>
            </a:pPr>
            <a:r>
              <a:rPr lang="en-US" sz="1800" dirty="0"/>
              <a:t>Frame Relay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considerat</a:t>
            </a:r>
            <a:r>
              <a:rPr lang="en-US" sz="1800" dirty="0"/>
              <a:t> ca o </a:t>
            </a:r>
            <a:r>
              <a:rPr lang="en-US" sz="1800" dirty="0" err="1">
                <a:highlight>
                  <a:srgbClr val="FFFF00"/>
                </a:highlight>
              </a:rPr>
              <a:t>variantă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îmbunătăţită</a:t>
            </a:r>
            <a:r>
              <a:rPr lang="en-US" sz="1800" dirty="0">
                <a:highlight>
                  <a:srgbClr val="FFFF00"/>
                </a:highlight>
              </a:rPr>
              <a:t> a </a:t>
            </a:r>
            <a:r>
              <a:rPr lang="en-US" sz="1800" dirty="0" err="1">
                <a:highlight>
                  <a:srgbClr val="FFFF00"/>
                </a:highlight>
              </a:rPr>
              <a:t>protocolului</a:t>
            </a:r>
            <a:r>
              <a:rPr lang="en-US" sz="1800" dirty="0">
                <a:highlight>
                  <a:srgbClr val="FFFF00"/>
                </a:highlight>
              </a:rPr>
              <a:t> X.25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de la care nu </a:t>
            </a:r>
            <a:r>
              <a:rPr lang="en-US" sz="1800" dirty="0" err="1"/>
              <a:t>moşteneşte</a:t>
            </a:r>
            <a:r>
              <a:rPr lang="en-US" sz="1800" dirty="0"/>
              <a:t> </a:t>
            </a:r>
            <a:r>
              <a:rPr lang="en-US" sz="1800" dirty="0" err="1"/>
              <a:t>câteva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caracteristicile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, cum sunt </a:t>
            </a:r>
            <a:r>
              <a:rPr lang="en-US" sz="1800" dirty="0" err="1"/>
              <a:t>fereastra</a:t>
            </a:r>
            <a:r>
              <a:rPr lang="en-US" sz="1800" dirty="0"/>
              <a:t> </a:t>
            </a:r>
            <a:r>
              <a:rPr lang="en-US" sz="1800" dirty="0" err="1"/>
              <a:t>variabilă</a:t>
            </a:r>
            <a:r>
              <a:rPr lang="en-US" sz="1800" dirty="0"/>
              <a:t>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retransmiterea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</a:t>
            </a:r>
            <a:r>
              <a:rPr lang="en-US" sz="1800" dirty="0" err="1"/>
              <a:t>pierdute</a:t>
            </a:r>
            <a:endParaRPr lang="en-US" sz="1800" dirty="0"/>
          </a:p>
          <a:p>
            <a:pPr marL="457200" lvl="1" indent="0">
              <a:buNone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4DB2C-16C9-4F3E-91A1-82535021389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Retea </a:t>
            </a:r>
            <a:r>
              <a:rPr lang="en-US" dirty="0"/>
              <a:t>Frame Relay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4DB2C-16C9-4F3E-91A1-82535021389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18" y="2057400"/>
            <a:ext cx="541916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48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CE8E3-6BE1-4559-ADD6-3349C85A517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dirty="0"/>
              <a:t>Ob</a:t>
            </a:r>
            <a:r>
              <a:rPr lang="ro-RO" dirty="0"/>
              <a:t>i</a:t>
            </a:r>
            <a:r>
              <a:rPr lang="en-US" dirty="0" err="1"/>
              <a:t>ective</a:t>
            </a:r>
            <a:endParaRPr lang="en-US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r>
              <a:rPr lang="en-US" sz="2400" dirty="0" err="1"/>
              <a:t>Descrierea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capsul</a:t>
            </a:r>
            <a:r>
              <a:rPr lang="ro-RO" sz="2400" dirty="0"/>
              <a:t>ării</a:t>
            </a:r>
            <a:r>
              <a:rPr lang="en-US" sz="2400" dirty="0"/>
              <a:t> PPP</a:t>
            </a:r>
          </a:p>
          <a:p>
            <a:r>
              <a:rPr lang="en-US" sz="2400" dirty="0" err="1"/>
              <a:t>Configur</a:t>
            </a:r>
            <a:r>
              <a:rPr lang="ro-RO" sz="2400" dirty="0"/>
              <a:t>ar</a:t>
            </a:r>
            <a:r>
              <a:rPr lang="en-US" sz="2400" dirty="0"/>
              <a:t>e PPP </a:t>
            </a:r>
            <a:endParaRPr lang="ro-RO" sz="2400" dirty="0"/>
          </a:p>
          <a:p>
            <a:r>
              <a:rPr lang="ro-RO" sz="2400" dirty="0"/>
              <a:t>Descrierea </a:t>
            </a:r>
            <a:r>
              <a:rPr lang="en-US" sz="2400" dirty="0"/>
              <a:t> standard</a:t>
            </a:r>
            <a:r>
              <a:rPr lang="ro-RO" sz="2400" dirty="0"/>
              <a:t>elor</a:t>
            </a:r>
            <a:r>
              <a:rPr lang="en-US" sz="2400" dirty="0"/>
              <a:t> </a:t>
            </a:r>
            <a:r>
              <a:rPr lang="ro-RO" sz="2400" dirty="0"/>
              <a:t>si</a:t>
            </a:r>
            <a:r>
              <a:rPr lang="en-US" sz="2400" dirty="0"/>
              <a:t> e</a:t>
            </a:r>
            <a:r>
              <a:rPr lang="ro-RO" sz="2400" dirty="0"/>
              <a:t>ch</a:t>
            </a:r>
            <a:r>
              <a:rPr lang="en-US" sz="2400" dirty="0" err="1"/>
              <a:t>ip</a:t>
            </a:r>
            <a:r>
              <a:rPr lang="ro-RO" sz="2400" dirty="0"/>
              <a:t>a</a:t>
            </a:r>
            <a:r>
              <a:rPr lang="en-US" sz="2400" dirty="0" err="1"/>
              <a:t>ment</a:t>
            </a:r>
            <a:r>
              <a:rPr lang="ro-RO" sz="2400" dirty="0"/>
              <a:t>elor </a:t>
            </a:r>
            <a:r>
              <a:rPr lang="en-US" sz="2400" dirty="0"/>
              <a:t>F Relay </a:t>
            </a:r>
            <a:endParaRPr lang="ro-RO" sz="2400" dirty="0"/>
          </a:p>
          <a:p>
            <a:r>
              <a:rPr lang="ro-RO" sz="2400" dirty="0"/>
              <a:t>Descrierea </a:t>
            </a:r>
            <a:r>
              <a:rPr lang="en-US" sz="2400" dirty="0" err="1"/>
              <a:t>rol</a:t>
            </a:r>
            <a:r>
              <a:rPr lang="ro-RO" sz="2400" dirty="0"/>
              <a:t>ului</a:t>
            </a:r>
            <a:r>
              <a:rPr lang="en-US" sz="2400" dirty="0"/>
              <a:t> circuit</a:t>
            </a:r>
            <a:r>
              <a:rPr lang="ro-RO" sz="2400" dirty="0"/>
              <a:t>elor</a:t>
            </a:r>
            <a:r>
              <a:rPr lang="en-US" sz="2400" dirty="0"/>
              <a:t> virtual</a:t>
            </a:r>
            <a:r>
              <a:rPr lang="ro-RO" sz="2400" dirty="0"/>
              <a:t>e </a:t>
            </a:r>
            <a:r>
              <a:rPr lang="en-US" sz="2400" dirty="0"/>
              <a:t>in Frame Relay</a:t>
            </a:r>
          </a:p>
          <a:p>
            <a:r>
              <a:rPr lang="ro-RO" sz="2400" dirty="0"/>
              <a:t>Topologii </a:t>
            </a:r>
            <a:r>
              <a:rPr lang="en-US" sz="2400" dirty="0"/>
              <a:t>Frame Relay </a:t>
            </a:r>
            <a:endParaRPr lang="ro-RO" sz="2400" dirty="0"/>
          </a:p>
          <a:p>
            <a:r>
              <a:rPr lang="ro-RO" sz="2400" dirty="0"/>
              <a:t>Configuraţii</a:t>
            </a:r>
            <a:r>
              <a:rPr lang="en-US" sz="2400" dirty="0"/>
              <a:t> point-to-point </a:t>
            </a:r>
            <a:r>
              <a:rPr lang="ro-RO" sz="2400" dirty="0"/>
              <a:t>şi </a:t>
            </a:r>
            <a:r>
              <a:rPr lang="en-US" sz="2400" dirty="0"/>
              <a:t>multipoint </a:t>
            </a:r>
            <a:endParaRPr lang="ro-RO" sz="2400" dirty="0"/>
          </a:p>
          <a:p>
            <a:r>
              <a:rPr lang="en-US" sz="2400" dirty="0" err="1"/>
              <a:t>Configu</a:t>
            </a:r>
            <a:r>
              <a:rPr lang="ro-RO" sz="2400" dirty="0"/>
              <a:t>rare si</a:t>
            </a:r>
            <a:r>
              <a:rPr lang="en-US" sz="2400" dirty="0"/>
              <a:t> monitor</a:t>
            </a:r>
            <a:r>
              <a:rPr lang="ro-RO" sz="2400" dirty="0"/>
              <a:t>izare</a:t>
            </a:r>
            <a:r>
              <a:rPr lang="en-US" sz="2400" dirty="0"/>
              <a:t> Frame Relay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936" y="32293"/>
            <a:ext cx="8077200" cy="1143000"/>
          </a:xfrm>
        </p:spPr>
        <p:txBody>
          <a:bodyPr/>
          <a:lstStyle/>
          <a:p>
            <a:r>
              <a:rPr lang="ro-RO" dirty="0"/>
              <a:t>Retea X.25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4DB2C-16C9-4F3E-91A1-82535021389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2" descr="Vedeți imaginea sursă">
            <a:extLst>
              <a:ext uri="{FF2B5EF4-FFF2-40B4-BE49-F238E27FC236}">
                <a16:creationId xmlns:a16="http://schemas.microsoft.com/office/drawing/2014/main" id="{0356E81D-AD38-4B65-80E5-82FD5D81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07" y="3886200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6AB98-FC00-46E2-98F4-A8E2B62B7FC1}"/>
              </a:ext>
            </a:extLst>
          </p:cNvPr>
          <p:cNvSpPr txBox="1"/>
          <p:nvPr/>
        </p:nvSpPr>
        <p:spPr>
          <a:xfrm>
            <a:off x="341644" y="914930"/>
            <a:ext cx="8573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X.25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o rețea cu comutare de pachete. 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Conține 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un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set de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protocol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ITU-T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WAN care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defineste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felul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1600" dirty="0">
                <a:solidFill>
                  <a:srgbClr val="424242"/>
                </a:solidFill>
                <a:latin typeface="arial" panose="020B0604020202020204" pitchFamily="34" charset="0"/>
              </a:rPr>
              <a:t> care</a:t>
            </a: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arial" panose="020B0604020202020204" pitchFamily="34" charset="0"/>
              </a:rPr>
              <a:t>sunt </a:t>
            </a:r>
            <a:r>
              <a:rPr lang="en-US" sz="1600" dirty="0" err="1">
                <a:solidFill>
                  <a:srgbClr val="424242"/>
                </a:solidFill>
                <a:latin typeface="arial" panose="020B0604020202020204" pitchFamily="34" charset="0"/>
              </a:rPr>
              <a:t>stabilite</a:t>
            </a:r>
            <a:r>
              <a:rPr lang="en-US" sz="1600" dirty="0">
                <a:solidFill>
                  <a:srgbClr val="42424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24242"/>
                </a:solidFill>
                <a:latin typeface="arial" panose="020B0604020202020204" pitchFamily="34" charset="0"/>
              </a:rPr>
              <a:t>si</a:t>
            </a:r>
            <a:r>
              <a:rPr lang="en-US" sz="1600" dirty="0">
                <a:solidFill>
                  <a:srgbClr val="42424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24242"/>
                </a:solidFill>
                <a:latin typeface="arial" panose="020B0604020202020204" pitchFamily="34" charset="0"/>
              </a:rPr>
              <a:t>mentinute</a:t>
            </a:r>
            <a:r>
              <a:rPr lang="en-US" sz="1600" dirty="0">
                <a:solidFill>
                  <a:srgbClr val="42424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conexiunile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între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un terminal mod pachet (DTE) și echipament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ele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unei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rete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le de pachete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o-RO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A fost definit în 1976 și permite transferuri de date de viteză mică (64kbps până la 2Mbps)..</a:t>
            </a:r>
            <a:endParaRPr lang="ro-RO" sz="1600" b="0" i="0" dirty="0">
              <a:solidFill>
                <a:srgbClr val="42424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Dispozitivele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retea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X.25 se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împart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trei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categorii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DTE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(data terminal equipment),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DCE 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(data circuit-terminating equipment)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PSE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(packet-switching exchange).</a:t>
            </a:r>
            <a:endParaRPr lang="ro-RO" sz="1600" b="0" i="0" dirty="0">
              <a:solidFill>
                <a:srgbClr val="424242"/>
              </a:solidFill>
              <a:effectLst/>
              <a:latin typeface="arial" panose="020B0604020202020204" pitchFamily="34" charset="0"/>
            </a:endParaRPr>
          </a:p>
          <a:p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Are trei nivele:</a:t>
            </a:r>
          </a:p>
          <a:p>
            <a:r>
              <a:rPr lang="ro-RO" sz="1400" dirty="0">
                <a:solidFill>
                  <a:srgbClr val="424242"/>
                </a:solidFill>
                <a:latin typeface="arial" panose="020B0604020202020204" pitchFamily="34" charset="0"/>
              </a:rPr>
              <a:t>1</a:t>
            </a:r>
            <a:r>
              <a:rPr lang="ro-RO" sz="1400" b="1" dirty="0">
                <a:solidFill>
                  <a:srgbClr val="424242"/>
                </a:solidFill>
                <a:latin typeface="arial" panose="020B0604020202020204" pitchFamily="34" charset="0"/>
              </a:rPr>
              <a:t>. </a:t>
            </a:r>
            <a:r>
              <a:rPr lang="ro-RO" sz="1600" b="1" dirty="0">
                <a:solidFill>
                  <a:srgbClr val="424242"/>
                </a:solidFill>
                <a:latin typeface="arial" panose="020B0604020202020204" pitchFamily="34" charset="0"/>
              </a:rPr>
              <a:t>Fizic  </a:t>
            </a: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(X.21. Interfața fizică este RS-232 și asigură legătura fizică dintre echipamente)</a:t>
            </a:r>
          </a:p>
          <a:p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2. </a:t>
            </a:r>
            <a:r>
              <a:rPr lang="ro-RO" sz="1600" b="1" dirty="0">
                <a:solidFill>
                  <a:srgbClr val="424242"/>
                </a:solidFill>
                <a:latin typeface="arial" panose="020B0604020202020204" pitchFamily="34" charset="0"/>
              </a:rPr>
              <a:t>Leg de date </a:t>
            </a: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(Transfer sigur al datelor pe un link, folosind cadre LAPB, un subset al HDLC)</a:t>
            </a:r>
          </a:p>
          <a:p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3. </a:t>
            </a:r>
            <a:r>
              <a:rPr lang="ro-RO" sz="1600" b="1" dirty="0">
                <a:solidFill>
                  <a:srgbClr val="424242"/>
                </a:solidFill>
                <a:latin typeface="arial" panose="020B0604020202020204" pitchFamily="34" charset="0"/>
              </a:rPr>
              <a:t>Pachet</a:t>
            </a: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 (PLP. Asigură conexiunea dintre două DTE, prin crearea de circuite virtuale)</a:t>
            </a:r>
          </a:p>
          <a:p>
            <a:pPr marL="285750" indent="-285750">
              <a:buFontTx/>
              <a:buChar char="-"/>
            </a:pP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Stabilire conexiune; pe același link se pot stabili mai multe circuite virtuale identificate prin LCN (logical channel number)</a:t>
            </a:r>
          </a:p>
          <a:p>
            <a:pPr marL="285750" indent="-285750">
              <a:buFontTx/>
              <a:buChar char="-"/>
            </a:pP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Transfer date</a:t>
            </a:r>
          </a:p>
          <a:p>
            <a:pPr marL="285750" indent="-285750">
              <a:buFontTx/>
              <a:buChar char="-"/>
            </a:pP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Terminare conexiune</a:t>
            </a:r>
          </a:p>
          <a:p>
            <a:pPr marL="285750" indent="-285750">
              <a:buFontTx/>
              <a:buChar char="-"/>
            </a:pPr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Control flux, erori</a:t>
            </a:r>
          </a:p>
          <a:p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Sunt trei feluri de pachete: </a:t>
            </a:r>
          </a:p>
          <a:p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de date, de control (RR, RNR,</a:t>
            </a:r>
          </a:p>
          <a:p>
            <a:r>
              <a:rPr lang="ro-RO" sz="1600" dirty="0">
                <a:solidFill>
                  <a:srgbClr val="424242"/>
                </a:solidFill>
                <a:latin typeface="arial" panose="020B0604020202020204" pitchFamily="34" charset="0"/>
              </a:rPr>
              <a:t>REJ) altele.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44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 </a:t>
            </a:r>
            <a:r>
              <a:rPr lang="en-US" dirty="0"/>
              <a:t>E</a:t>
            </a:r>
            <a:r>
              <a:rPr lang="ro-RO" dirty="0"/>
              <a:t>ch</a:t>
            </a:r>
            <a:r>
              <a:rPr lang="en-US" dirty="0" err="1"/>
              <a:t>ipament</a:t>
            </a:r>
            <a:r>
              <a:rPr lang="ro-RO" dirty="0"/>
              <a:t>e </a:t>
            </a:r>
            <a:r>
              <a:rPr lang="en-US" dirty="0"/>
              <a:t>Frame Relay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ED4C6-51CD-4E0C-B719-BE5299B12E6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09800"/>
            <a:ext cx="79248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B553EA-A9FC-4310-839F-B4ADDED5E3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eaLnBrk="1" hangingPunct="1"/>
            <a:r>
              <a:rPr lang="ro-RO" dirty="0"/>
              <a:t>Echipamente </a:t>
            </a:r>
            <a:r>
              <a:rPr lang="en-US" dirty="0"/>
              <a:t>Frame Relay</a:t>
            </a:r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876800"/>
          </a:xfrm>
        </p:spPr>
        <p:txBody>
          <a:bodyPr/>
          <a:lstStyle/>
          <a:p>
            <a:r>
              <a:rPr lang="ro-RO" dirty="0"/>
              <a:t>Echipamentle fizic folosite de o reţea FR pot fi diferite de la o organizaţie la alta</a:t>
            </a:r>
            <a:endParaRPr lang="en-US" dirty="0"/>
          </a:p>
          <a:p>
            <a:r>
              <a:rPr lang="ro-RO" dirty="0"/>
              <a:t>Unele rutere conţin carduri care permit setarea de conexiuni FR pe WAN-uri. Există:</a:t>
            </a:r>
          </a:p>
          <a:p>
            <a:r>
              <a:rPr lang="en-US" b="1" dirty="0"/>
              <a:t>Frame Relay access device (FRAD)</a:t>
            </a:r>
          </a:p>
          <a:p>
            <a:pPr lvl="1"/>
            <a:r>
              <a:rPr lang="ro-RO" dirty="0"/>
              <a:t>Dispozitiv de reţea care face conectarea la un </a:t>
            </a:r>
            <a:r>
              <a:rPr lang="en-US" dirty="0"/>
              <a:t>Frame Relay switch</a:t>
            </a:r>
          </a:p>
          <a:p>
            <a:pPr lvl="1"/>
            <a:r>
              <a:rPr lang="ro-RO" dirty="0"/>
              <a:t>A.k.a </a:t>
            </a:r>
            <a:r>
              <a:rPr lang="en-US" b="1" dirty="0"/>
              <a:t>Frame Relay</a:t>
            </a:r>
            <a:r>
              <a:rPr lang="ro-RO" b="1" dirty="0"/>
              <a:t> </a:t>
            </a:r>
            <a:r>
              <a:rPr lang="en-US" b="1" dirty="0"/>
              <a:t>assembler/disassembler</a:t>
            </a:r>
            <a:endParaRPr lang="en-US" dirty="0"/>
          </a:p>
          <a:p>
            <a:r>
              <a:rPr lang="en-US" b="1" dirty="0"/>
              <a:t>Frame Relay network device (FRND)</a:t>
            </a:r>
            <a:endParaRPr lang="en-US" dirty="0"/>
          </a:p>
          <a:p>
            <a:pPr lvl="1"/>
            <a:r>
              <a:rPr lang="ro-RO" dirty="0"/>
              <a:t>Switch-ul</a:t>
            </a:r>
            <a:r>
              <a:rPr lang="en-US" dirty="0"/>
              <a:t> Frame Relay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538C94-FA58-4E07-BB4D-F13FB34F649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/>
              <a:t>Circuit</a:t>
            </a:r>
            <a:r>
              <a:rPr lang="ro-RO" dirty="0"/>
              <a:t>e </a:t>
            </a:r>
            <a:r>
              <a:rPr lang="en-US" dirty="0"/>
              <a:t>Virtual</a:t>
            </a:r>
            <a:r>
              <a:rPr lang="ro-RO" dirty="0"/>
              <a:t>e</a:t>
            </a:r>
            <a:r>
              <a:rPr lang="en-US" dirty="0"/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/>
              <a:t>Frame Relay </a:t>
            </a:r>
            <a:r>
              <a:rPr lang="ro-RO" dirty="0">
                <a:highlight>
                  <a:srgbClr val="FFFF00"/>
                </a:highlight>
              </a:rPr>
              <a:t>rulează pe </a:t>
            </a:r>
            <a:r>
              <a:rPr lang="en-US" dirty="0" err="1">
                <a:highlight>
                  <a:srgbClr val="FFFF00"/>
                </a:highlight>
              </a:rPr>
              <a:t>interf</a:t>
            </a:r>
            <a:r>
              <a:rPr lang="ro-RO" dirty="0">
                <a:highlight>
                  <a:srgbClr val="FFFF00"/>
                </a:highlight>
              </a:rPr>
              <a:t>eţe </a:t>
            </a:r>
            <a:r>
              <a:rPr lang="en-US" dirty="0">
                <a:highlight>
                  <a:srgbClr val="FFFF00"/>
                </a:highlight>
              </a:rPr>
              <a:t>serial</a:t>
            </a:r>
            <a:r>
              <a:rPr lang="ro-RO" dirty="0">
                <a:highlight>
                  <a:srgbClr val="FFFF00"/>
                </a:highlight>
              </a:rPr>
              <a:t>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/>
              <a:t>Oper</a:t>
            </a:r>
            <a:r>
              <a:rPr lang="ro-RO" dirty="0"/>
              <a:t>ează prin </a:t>
            </a:r>
            <a:r>
              <a:rPr lang="en-US" dirty="0"/>
              <a:t>multiplex</a:t>
            </a:r>
            <a:r>
              <a:rPr lang="ro-RO" dirty="0"/>
              <a:t>are</a:t>
            </a:r>
            <a:endParaRPr lang="en-US" dirty="0"/>
          </a:p>
          <a:p>
            <a:r>
              <a:rPr lang="en-US" dirty="0"/>
              <a:t>Frame Relay </a:t>
            </a:r>
            <a:r>
              <a:rPr lang="en-US" dirty="0" err="1">
                <a:highlight>
                  <a:srgbClr val="FFFF00"/>
                </a:highlight>
              </a:rPr>
              <a:t>separ</a:t>
            </a:r>
            <a:r>
              <a:rPr lang="ro-RO" dirty="0">
                <a:highlight>
                  <a:srgbClr val="FFFF00"/>
                </a:highlight>
              </a:rPr>
              <a:t>ă fiecare flux de date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o-RO" dirty="0">
                <a:highlight>
                  <a:srgbClr val="FFFF00"/>
                </a:highlight>
              </a:rPr>
              <a:t>în conexiuni </a:t>
            </a:r>
            <a:r>
              <a:rPr lang="en-US" dirty="0">
                <a:highlight>
                  <a:srgbClr val="FFFF00"/>
                </a:highlight>
              </a:rPr>
              <a:t>logic</a:t>
            </a:r>
            <a:r>
              <a:rPr lang="ro-RO" dirty="0">
                <a:highlight>
                  <a:srgbClr val="FFFF00"/>
                </a:highlight>
              </a:rPr>
              <a:t>e </a:t>
            </a:r>
            <a:r>
              <a:rPr lang="en-US" dirty="0"/>
              <a:t>(software-maintained)</a:t>
            </a:r>
          </a:p>
          <a:p>
            <a:pPr lvl="1"/>
            <a:r>
              <a:rPr lang="ro-RO" dirty="0"/>
              <a:t>Sunt numite</a:t>
            </a:r>
            <a:r>
              <a:rPr lang="en-US" dirty="0"/>
              <a:t> circuit</a:t>
            </a:r>
            <a:r>
              <a:rPr lang="ro-RO" dirty="0"/>
              <a:t>e </a:t>
            </a:r>
            <a:r>
              <a:rPr lang="en-US" dirty="0"/>
              <a:t>virtual</a:t>
            </a:r>
            <a:r>
              <a:rPr lang="ro-RO" dirty="0"/>
              <a:t>e</a:t>
            </a:r>
            <a:r>
              <a:rPr lang="en-US" dirty="0"/>
              <a:t> </a:t>
            </a:r>
            <a:endParaRPr lang="ro-RO" dirty="0"/>
          </a:p>
          <a:p>
            <a:pPr lvl="1"/>
            <a:r>
              <a:rPr lang="ro-RO" dirty="0"/>
              <a:t>Ele transferă datele</a:t>
            </a:r>
            <a:r>
              <a:rPr lang="en-US" dirty="0"/>
              <a:t> </a:t>
            </a:r>
            <a:r>
              <a:rPr lang="ro-RO" dirty="0"/>
              <a:t>pe </a:t>
            </a:r>
            <a:r>
              <a:rPr lang="en-US" dirty="0"/>
              <a:t>cone</a:t>
            </a:r>
            <a:r>
              <a:rPr lang="ro-RO" dirty="0"/>
              <a:t>xiune</a:t>
            </a:r>
            <a:endParaRPr lang="en-US" dirty="0"/>
          </a:p>
          <a:p>
            <a:r>
              <a:rPr lang="ro-RO" dirty="0"/>
              <a:t>Există două tipuri </a:t>
            </a:r>
            <a:r>
              <a:rPr lang="en-US" dirty="0"/>
              <a:t>circuit</a:t>
            </a:r>
            <a:r>
              <a:rPr lang="ro-RO" dirty="0"/>
              <a:t>e </a:t>
            </a:r>
            <a:r>
              <a:rPr lang="en-US" dirty="0"/>
              <a:t>virtual</a:t>
            </a:r>
            <a:r>
              <a:rPr lang="ro-RO" dirty="0"/>
              <a:t>e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Switched virtual circuits </a:t>
            </a:r>
            <a:r>
              <a:rPr lang="en-US" dirty="0"/>
              <a:t>(SVC)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Permanent virtual circuits </a:t>
            </a:r>
            <a:r>
              <a:rPr lang="en-US" dirty="0"/>
              <a:t>(PVC)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dirty="0"/>
              <a:t>DLCI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724400"/>
          </a:xfrm>
        </p:spPr>
        <p:txBody>
          <a:bodyPr/>
          <a:lstStyle/>
          <a:p>
            <a:r>
              <a:rPr lang="ro-RO" dirty="0"/>
              <a:t>Conexiunile </a:t>
            </a:r>
            <a:r>
              <a:rPr lang="en-US" dirty="0"/>
              <a:t>Frame relay </a:t>
            </a:r>
            <a:r>
              <a:rPr lang="en-US" dirty="0" err="1">
                <a:highlight>
                  <a:srgbClr val="FFFF00"/>
                </a:highlight>
              </a:rPr>
              <a:t>identif</a:t>
            </a:r>
            <a:r>
              <a:rPr lang="ro-RO" dirty="0">
                <a:highlight>
                  <a:srgbClr val="FFFF00"/>
                </a:highlight>
              </a:rPr>
              <a:t>ică</a:t>
            </a:r>
            <a:r>
              <a:rPr lang="en-US" dirty="0">
                <a:highlight>
                  <a:srgbClr val="FFFF00"/>
                </a:highlight>
              </a:rPr>
              <a:t> circuit</a:t>
            </a:r>
            <a:r>
              <a:rPr lang="ro-RO" dirty="0">
                <a:highlight>
                  <a:srgbClr val="FFFF00"/>
                </a:highlight>
              </a:rPr>
              <a:t>ele </a:t>
            </a:r>
            <a:r>
              <a:rPr lang="en-US" dirty="0">
                <a:highlight>
                  <a:srgbClr val="FFFF00"/>
                </a:highlight>
              </a:rPr>
              <a:t> virtual</a:t>
            </a:r>
            <a:r>
              <a:rPr lang="ro-RO" dirty="0">
                <a:highlight>
                  <a:srgbClr val="FFFF00"/>
                </a:highlight>
              </a:rPr>
              <a:t>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o-RO" dirty="0">
                <a:highlight>
                  <a:srgbClr val="FFFF00"/>
                </a:highlight>
              </a:rPr>
              <a:t>prin numere</a:t>
            </a:r>
            <a:r>
              <a:rPr lang="ro-RO" dirty="0"/>
              <a:t> denumite</a:t>
            </a:r>
            <a:r>
              <a:rPr lang="en-US" dirty="0"/>
              <a:t> Data Link Connection Identifier (</a:t>
            </a:r>
            <a:r>
              <a:rPr lang="en-US" b="1" dirty="0"/>
              <a:t>DLCI</a:t>
            </a:r>
            <a:r>
              <a:rPr lang="en-US" dirty="0"/>
              <a:t>) </a:t>
            </a:r>
            <a:endParaRPr lang="ro-RO" dirty="0"/>
          </a:p>
          <a:p>
            <a:r>
              <a:rPr lang="ro-RO" dirty="0"/>
              <a:t>Un</a:t>
            </a:r>
            <a:r>
              <a:rPr lang="en-US" dirty="0"/>
              <a:t> DLCI </a:t>
            </a:r>
            <a:r>
              <a:rPr lang="en-US" dirty="0" err="1">
                <a:highlight>
                  <a:srgbClr val="FFFF00"/>
                </a:highlight>
              </a:rPr>
              <a:t>asocia</a:t>
            </a:r>
            <a:r>
              <a:rPr lang="ro-RO" dirty="0">
                <a:highlight>
                  <a:srgbClr val="FFFF00"/>
                </a:highlight>
              </a:rPr>
              <a:t>ză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o-RO" dirty="0">
                <a:highlight>
                  <a:srgbClr val="FFFF00"/>
                </a:highlight>
              </a:rPr>
              <a:t>o adresă</a:t>
            </a:r>
            <a:r>
              <a:rPr lang="en-US" dirty="0">
                <a:highlight>
                  <a:srgbClr val="FFFF00"/>
                </a:highlight>
              </a:rPr>
              <a:t> IP </a:t>
            </a:r>
            <a:r>
              <a:rPr lang="ro-RO" dirty="0">
                <a:highlight>
                  <a:srgbClr val="FFFF00"/>
                </a:highlight>
              </a:rPr>
              <a:t>cu un anumit circuit </a:t>
            </a:r>
            <a:r>
              <a:rPr lang="en-US" dirty="0">
                <a:highlight>
                  <a:srgbClr val="FFFF00"/>
                </a:highlight>
              </a:rPr>
              <a:t> virtual</a:t>
            </a:r>
          </a:p>
          <a:p>
            <a:r>
              <a:rPr lang="ro-RO" dirty="0"/>
              <a:t>Numerele </a:t>
            </a:r>
            <a:r>
              <a:rPr lang="en-US" dirty="0"/>
              <a:t>DLCI </a:t>
            </a:r>
            <a:r>
              <a:rPr lang="ro-RO" dirty="0"/>
              <a:t>au doar semnificaţie</a:t>
            </a:r>
            <a:r>
              <a:rPr lang="en-US" dirty="0"/>
              <a:t> local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/>
              <a:t>DLCI </a:t>
            </a:r>
            <a:r>
              <a:rPr lang="ro-RO" dirty="0"/>
              <a:t>sunt </a:t>
            </a:r>
            <a:r>
              <a:rPr lang="en-US" dirty="0"/>
              <a:t>usual a</a:t>
            </a:r>
            <a:r>
              <a:rPr lang="ro-RO" dirty="0"/>
              <a:t>tribuite de către</a:t>
            </a:r>
            <a:r>
              <a:rPr lang="en-US" dirty="0"/>
              <a:t> provider</a:t>
            </a:r>
            <a:r>
              <a:rPr lang="ro-RO" dirty="0"/>
              <a:t>ul </a:t>
            </a:r>
            <a:r>
              <a:rPr lang="en-US" dirty="0"/>
              <a:t>Frame Relay </a:t>
            </a:r>
            <a:endParaRPr lang="ro-RO" dirty="0"/>
          </a:p>
          <a:p>
            <a:r>
              <a:rPr lang="ro-RO" dirty="0"/>
              <a:t>De regulă, de-a lungul unei conexiuni FR, ele au valori diferite</a:t>
            </a:r>
            <a:r>
              <a:rPr lang="en-US" dirty="0"/>
              <a:t> </a:t>
            </a:r>
            <a:r>
              <a:rPr lang="ro-RO" dirty="0"/>
              <a:t>pe interfeţele unui </a:t>
            </a:r>
            <a:r>
              <a:rPr lang="en-US" dirty="0"/>
              <a:t>switch</a:t>
            </a:r>
            <a:r>
              <a:rPr lang="ro-RO" dirty="0"/>
              <a:t> </a:t>
            </a:r>
            <a:r>
              <a:rPr lang="en-US" dirty="0"/>
              <a:t>Frame Relay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DC67FD-B91F-4DE1-BA23-C126ECEA3AC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Relay Map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b="1" dirty="0"/>
              <a:t>Frame Relay map</a:t>
            </a:r>
          </a:p>
          <a:p>
            <a:pPr lvl="1"/>
            <a:r>
              <a:rPr lang="ro-RO" dirty="0"/>
              <a:t>Un tabel </a:t>
            </a:r>
            <a:r>
              <a:rPr lang="en-US" dirty="0"/>
              <a:t>in RAM </a:t>
            </a:r>
            <a:r>
              <a:rPr lang="ro-RO" dirty="0"/>
              <a:t>care specifică o </a:t>
            </a:r>
            <a:r>
              <a:rPr lang="en-US" dirty="0" err="1"/>
              <a:t>interfa</a:t>
            </a:r>
            <a:r>
              <a:rPr lang="ro-RO" dirty="0"/>
              <a:t>ţă la care s-a </a:t>
            </a:r>
            <a:r>
              <a:rPr lang="en-US" dirty="0"/>
              <a:t> </a:t>
            </a:r>
            <a:r>
              <a:rPr lang="ro-RO" dirty="0"/>
              <a:t>asignat un număr </a:t>
            </a:r>
            <a:r>
              <a:rPr lang="en-US" dirty="0"/>
              <a:t>DLCI</a:t>
            </a:r>
            <a:r>
              <a:rPr lang="ro-RO" dirty="0"/>
              <a:t>. Interfaţa este specificată prin adresa IP</a:t>
            </a:r>
            <a:endParaRPr lang="en-US" dirty="0"/>
          </a:p>
          <a:p>
            <a:r>
              <a:rPr lang="ro-RO" dirty="0"/>
              <a:t>Maparea</a:t>
            </a:r>
            <a:r>
              <a:rPr lang="en-US" dirty="0"/>
              <a:t> Frame Relay </a:t>
            </a:r>
            <a:r>
              <a:rPr lang="ro-RO" dirty="0"/>
              <a:t>se poate face static sau automat. </a:t>
            </a:r>
          </a:p>
          <a:p>
            <a:pPr marL="0" indent="0">
              <a:buNone/>
            </a:pPr>
            <a:r>
              <a:rPr lang="ro-RO" sz="2000" dirty="0"/>
              <a:t>Exemplu de mapare FR:</a:t>
            </a:r>
            <a:endParaRPr lang="en-US" sz="2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BF334-1ACC-4ECA-982F-F3AED5B0600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2667000" cy="139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D6FEC0-0D94-4644-A0A7-DF5051DB175A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701675"/>
            <a:ext cx="7777162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SUBINTERFEŢE</a:t>
            </a:r>
            <a:endParaRPr lang="en-US" dirty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Subinterf</a:t>
            </a:r>
            <a:r>
              <a:rPr lang="ro-RO" b="1" dirty="0"/>
              <a:t>eţe</a:t>
            </a:r>
            <a:endParaRPr lang="en-US" b="1" dirty="0"/>
          </a:p>
          <a:p>
            <a:pPr lvl="1"/>
            <a:r>
              <a:rPr lang="ro-RO" dirty="0"/>
              <a:t>Pe o interfaţă fizică se pot crea subinterfeţe virtuale</a:t>
            </a:r>
            <a:endParaRPr lang="en-US" dirty="0"/>
          </a:p>
          <a:p>
            <a:pPr marL="457200" lvl="1" indent="0">
              <a:buNone/>
            </a:pPr>
            <a:r>
              <a:rPr lang="ro-RO" sz="2000" dirty="0"/>
              <a:t>Exemplu: pe interfaţa fizică S0</a:t>
            </a:r>
            <a:r>
              <a:rPr lang="en-US" sz="2000" dirty="0"/>
              <a:t>/</a:t>
            </a:r>
            <a:r>
              <a:rPr lang="ro-RO" sz="2000" dirty="0"/>
              <a:t>0 se pot crea subinterfeţe virtuale de forma S0</a:t>
            </a:r>
            <a:r>
              <a:rPr lang="en-US" sz="2000" dirty="0"/>
              <a:t>/</a:t>
            </a:r>
            <a:r>
              <a:rPr lang="ro-RO" sz="2000" dirty="0"/>
              <a:t>0.100 si S0</a:t>
            </a:r>
            <a:r>
              <a:rPr lang="en-US" sz="2000" dirty="0"/>
              <a:t>/</a:t>
            </a:r>
            <a:r>
              <a:rPr lang="ro-RO" sz="2000" dirty="0"/>
              <a:t>0.200 </a:t>
            </a:r>
            <a:endParaRPr lang="en-US" sz="2000" dirty="0"/>
          </a:p>
          <a:p>
            <a:r>
              <a:rPr lang="ro-RO" dirty="0"/>
              <a:t>Din punct de vedere al rutării</a:t>
            </a:r>
            <a:r>
              <a:rPr lang="en-US" dirty="0"/>
              <a:t>, </a:t>
            </a:r>
            <a:r>
              <a:rPr lang="en-US" dirty="0" err="1"/>
              <a:t>subinterf</a:t>
            </a:r>
            <a:r>
              <a:rPr lang="ro-RO" dirty="0"/>
              <a:t>eţele sunt tratate ca interfeţe fizice (primesc adrese IP, transportă date etc.) 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Cu</a:t>
            </a:r>
            <a:r>
              <a:rPr lang="en-US" dirty="0"/>
              <a:t> </a:t>
            </a:r>
            <a:r>
              <a:rPr lang="en-US" dirty="0" err="1"/>
              <a:t>subinterf</a:t>
            </a:r>
            <a:r>
              <a:rPr lang="ro-RO" dirty="0"/>
              <a:t>eţe</a:t>
            </a:r>
            <a:r>
              <a:rPr lang="en-US" dirty="0"/>
              <a:t>, cost</a:t>
            </a:r>
            <a:r>
              <a:rPr lang="ro-RO" dirty="0"/>
              <a:t>ul</a:t>
            </a:r>
            <a:r>
              <a:rPr lang="en-US" dirty="0"/>
              <a:t> implement</a:t>
            </a:r>
            <a:r>
              <a:rPr lang="ro-RO" dirty="0"/>
              <a:t>ării circuitelor virtuale</a:t>
            </a:r>
            <a:r>
              <a:rPr lang="en-US" dirty="0"/>
              <a:t> multiple Frame Relay </a:t>
            </a:r>
            <a:r>
              <a:rPr lang="ro-RO" dirty="0"/>
              <a:t>este </a:t>
            </a:r>
            <a:r>
              <a:rPr lang="en-US" dirty="0" err="1"/>
              <a:t>redu</a:t>
            </a:r>
            <a:r>
              <a:rPr lang="ro-RO" dirty="0"/>
              <a:t>s</a:t>
            </a:r>
            <a:endParaRPr lang="en-US" dirty="0"/>
          </a:p>
          <a:p>
            <a:pPr lvl="1"/>
            <a:r>
              <a:rPr lang="ro-RO" sz="2000" dirty="0"/>
              <a:t>Deoarece este necesar doar un port pe</a:t>
            </a:r>
            <a:r>
              <a:rPr lang="en-US" sz="2000" dirty="0"/>
              <a:t> router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0448BB-EAEA-4025-A61F-CE3F947609A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LMI</a:t>
            </a:r>
            <a:r>
              <a:rPr lang="ro-RO" dirty="0"/>
              <a:t> </a:t>
            </a:r>
            <a:r>
              <a:rPr lang="ro-RO" sz="2400" dirty="0"/>
              <a:t>(Local management interface)</a:t>
            </a:r>
            <a:endParaRPr lang="en-US" sz="2400" dirty="0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LMI </a:t>
            </a:r>
            <a:r>
              <a:rPr lang="en-US" dirty="0" err="1"/>
              <a:t>ext</a:t>
            </a:r>
            <a:r>
              <a:rPr lang="ro-RO" dirty="0"/>
              <a:t>i</a:t>
            </a:r>
            <a:r>
              <a:rPr lang="en-US" dirty="0" err="1"/>
              <a:t>nde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ionalit</a:t>
            </a:r>
            <a:r>
              <a:rPr lang="ro-RO" dirty="0"/>
              <a:t>atea</a:t>
            </a:r>
            <a:r>
              <a:rPr lang="en-US" dirty="0"/>
              <a:t> Frame Relay </a:t>
            </a:r>
            <a:r>
              <a:rPr lang="ro-RO" dirty="0"/>
              <a:t>prin</a:t>
            </a:r>
            <a:r>
              <a:rPr lang="en-US" dirty="0"/>
              <a:t> ac</a:t>
            </a:r>
            <a:r>
              <a:rPr lang="ro-RO" dirty="0"/>
              <a:t>e</a:t>
            </a:r>
            <a:r>
              <a:rPr lang="en-US" dirty="0" err="1"/>
              <a:t>ea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lvl="1"/>
            <a:r>
              <a:rPr lang="ro-RO" dirty="0">
                <a:highlight>
                  <a:srgbClr val="FFFF00"/>
                </a:highlight>
              </a:rPr>
              <a:t>Dă semnificaţie globală şi nu doar locală </a:t>
            </a:r>
            <a:r>
              <a:rPr lang="en-US" dirty="0">
                <a:highlight>
                  <a:srgbClr val="FFFF00"/>
                </a:highlight>
              </a:rPr>
              <a:t>DLCI</a:t>
            </a:r>
            <a:r>
              <a:rPr lang="ro-RO" dirty="0"/>
              <a:t>-ului</a:t>
            </a:r>
          </a:p>
          <a:p>
            <a:pPr lvl="1"/>
            <a:r>
              <a:rPr lang="en-US" dirty="0" err="1"/>
              <a:t>Crea</a:t>
            </a:r>
            <a:r>
              <a:rPr lang="ro-RO" dirty="0"/>
              <a:t>ză un </a:t>
            </a:r>
            <a:r>
              <a:rPr lang="ro-RO" dirty="0">
                <a:highlight>
                  <a:srgbClr val="FFFF00"/>
                </a:highlight>
              </a:rPr>
              <a:t>mecanism de semnalizare între </a:t>
            </a:r>
            <a:r>
              <a:rPr lang="en-US" dirty="0">
                <a:highlight>
                  <a:srgbClr val="FFFF00"/>
                </a:highlight>
              </a:rPr>
              <a:t>router </a:t>
            </a:r>
            <a:r>
              <a:rPr lang="ro-RO" dirty="0">
                <a:highlight>
                  <a:srgbClr val="FFFF00"/>
                </a:highlight>
              </a:rPr>
              <a:t>şi</a:t>
            </a:r>
            <a:r>
              <a:rPr lang="en-US" dirty="0">
                <a:highlight>
                  <a:srgbClr val="FFFF00"/>
                </a:highlight>
              </a:rPr>
              <a:t> switch</a:t>
            </a:r>
            <a:r>
              <a:rPr lang="ro-RO" dirty="0">
                <a:highlight>
                  <a:srgbClr val="FFFF00"/>
                </a:highlight>
              </a:rPr>
              <a:t>-ul </a:t>
            </a:r>
            <a:r>
              <a:rPr lang="en-US" dirty="0">
                <a:highlight>
                  <a:srgbClr val="FFFF00"/>
                </a:highlight>
              </a:rPr>
              <a:t>Frame Relay</a:t>
            </a:r>
            <a:r>
              <a:rPr lang="en-US" dirty="0"/>
              <a:t>, </a:t>
            </a:r>
            <a:r>
              <a:rPr lang="ro-RO" dirty="0"/>
              <a:t>prin care se poate raporta </a:t>
            </a:r>
            <a:r>
              <a:rPr lang="en-US" dirty="0"/>
              <a:t>status</a:t>
            </a:r>
            <a:r>
              <a:rPr lang="ro-RO" dirty="0"/>
              <a:t>-ul</a:t>
            </a:r>
            <a:r>
              <a:rPr lang="en-US" dirty="0"/>
              <a:t> link</a:t>
            </a:r>
            <a:r>
              <a:rPr lang="ro-RO" dirty="0"/>
              <a:t>ului</a:t>
            </a:r>
            <a:endParaRPr lang="en-US" dirty="0"/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Suport</a:t>
            </a:r>
            <a:r>
              <a:rPr lang="ro-RO" dirty="0">
                <a:highlight>
                  <a:srgbClr val="FFFF00"/>
                </a:highlight>
              </a:rPr>
              <a:t>ă</a:t>
            </a:r>
            <a:r>
              <a:rPr lang="en-US" dirty="0">
                <a:highlight>
                  <a:srgbClr val="FFFF00"/>
                </a:highlight>
              </a:rPr>
              <a:t> multicasting</a:t>
            </a:r>
          </a:p>
          <a:p>
            <a:r>
              <a:rPr lang="en-US" dirty="0"/>
              <a:t>P</a:t>
            </a:r>
            <a:r>
              <a:rPr lang="ro-RO" dirty="0"/>
              <a:t>ermite configurarea automată a mapării</a:t>
            </a:r>
            <a:r>
              <a:rPr lang="en-US" dirty="0"/>
              <a:t> Frame Relay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0218C-9EDE-45DC-9DC5-90E1F8C7EAE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LMI (continued)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LMI </a:t>
            </a:r>
            <a:r>
              <a:rPr lang="ro-RO" dirty="0"/>
              <a:t>foloseşte </a:t>
            </a:r>
            <a:r>
              <a:rPr lang="en-US" b="1" dirty="0" err="1"/>
              <a:t>pac</a:t>
            </a:r>
            <a:r>
              <a:rPr lang="ro-RO" b="1" dirty="0"/>
              <a:t>h</a:t>
            </a:r>
            <a:r>
              <a:rPr lang="en-US" b="1" dirty="0"/>
              <a:t>et</a:t>
            </a:r>
            <a:r>
              <a:rPr lang="ro-RO" b="1" dirty="0"/>
              <a:t>e</a:t>
            </a:r>
            <a:r>
              <a:rPr lang="en-US" dirty="0"/>
              <a:t> </a:t>
            </a:r>
            <a:r>
              <a:rPr lang="en-US" b="1" dirty="0" err="1"/>
              <a:t>keepalive</a:t>
            </a:r>
            <a:r>
              <a:rPr lang="en-US" b="1" dirty="0"/>
              <a:t> </a:t>
            </a:r>
            <a:r>
              <a:rPr lang="ro-RO" dirty="0"/>
              <a:t>să verifice </a:t>
            </a:r>
            <a:r>
              <a:rPr lang="en-US" dirty="0"/>
              <a:t>link</a:t>
            </a:r>
            <a:r>
              <a:rPr lang="ro-RO" dirty="0"/>
              <a:t>ul </a:t>
            </a:r>
            <a:r>
              <a:rPr lang="en-US" dirty="0"/>
              <a:t>Frame Relay </a:t>
            </a:r>
            <a:r>
              <a:rPr lang="ro-RO" dirty="0"/>
              <a:t>şi existenţa fluxului de date </a:t>
            </a:r>
          </a:p>
          <a:p>
            <a:r>
              <a:rPr lang="ro-RO" dirty="0"/>
              <a:t>Fiecare</a:t>
            </a:r>
            <a:r>
              <a:rPr lang="en-US" dirty="0"/>
              <a:t> circuit</a:t>
            </a:r>
            <a:r>
              <a:rPr lang="ro-RO" dirty="0"/>
              <a:t> </a:t>
            </a:r>
            <a:r>
              <a:rPr lang="en-US" dirty="0"/>
              <a:t>virtual, </a:t>
            </a:r>
            <a:r>
              <a:rPr lang="en-US" dirty="0" err="1"/>
              <a:t>repre</a:t>
            </a:r>
            <a:r>
              <a:rPr lang="ro-RO" dirty="0"/>
              <a:t>z</a:t>
            </a:r>
            <a:r>
              <a:rPr lang="en-US" dirty="0" err="1"/>
              <a:t>ent</a:t>
            </a:r>
            <a:r>
              <a:rPr lang="ro-RO" dirty="0"/>
              <a:t>at</a:t>
            </a:r>
            <a:r>
              <a:rPr lang="en-US" dirty="0"/>
              <a:t> </a:t>
            </a:r>
            <a:r>
              <a:rPr lang="ro-RO" dirty="0"/>
              <a:t>prin </a:t>
            </a:r>
            <a:r>
              <a:rPr lang="en-US" dirty="0"/>
              <a:t>DLCI </a:t>
            </a:r>
            <a:r>
              <a:rPr lang="ro-RO" dirty="0"/>
              <a:t>poate avea trei stări ale </a:t>
            </a:r>
            <a:r>
              <a:rPr lang="en-US" dirty="0"/>
              <a:t>cone</a:t>
            </a:r>
            <a:r>
              <a:rPr lang="ro-RO" dirty="0"/>
              <a:t>xiunii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Active</a:t>
            </a:r>
          </a:p>
          <a:p>
            <a:pPr lvl="1"/>
            <a:r>
              <a:rPr lang="en-US" dirty="0"/>
              <a:t>Inactive</a:t>
            </a:r>
          </a:p>
          <a:p>
            <a:pPr lvl="1"/>
            <a:r>
              <a:rPr lang="en-US" dirty="0"/>
              <a:t>Deleted</a:t>
            </a:r>
          </a:p>
          <a:p>
            <a:r>
              <a:rPr lang="ro-RO" dirty="0"/>
              <a:t>Switchul</a:t>
            </a:r>
            <a:r>
              <a:rPr lang="en-US" dirty="0"/>
              <a:t> Frame Relay </a:t>
            </a:r>
            <a:r>
              <a:rPr lang="ro-RO" dirty="0"/>
              <a:t>raportează informaţia de stare</a:t>
            </a:r>
            <a:r>
              <a:rPr lang="en-US" dirty="0"/>
              <a:t> </a:t>
            </a:r>
            <a:r>
              <a:rPr lang="ro-RO" dirty="0"/>
              <a:t>si ruterul local îşi poate actualiza maparea </a:t>
            </a:r>
            <a:r>
              <a:rPr lang="en-US" dirty="0"/>
              <a:t>Frame Relay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C7433-210A-4CB0-AAA6-AAAE816166C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13356D-0019-4591-B42D-44C44D9FD65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/>
              <a:t>PPP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r>
              <a:rPr lang="en-US" dirty="0"/>
              <a:t>PPP</a:t>
            </a:r>
          </a:p>
          <a:p>
            <a:pPr lvl="1"/>
            <a:r>
              <a:rPr lang="en-US" dirty="0"/>
              <a:t>Internet standard protocol </a:t>
            </a:r>
            <a:r>
              <a:rPr lang="en-US" dirty="0" err="1"/>
              <a:t>defin</a:t>
            </a:r>
            <a:r>
              <a:rPr lang="ro-RO" dirty="0"/>
              <a:t>it</a:t>
            </a:r>
            <a:r>
              <a:rPr lang="en-US" dirty="0"/>
              <a:t> in RFCs 2153 </a:t>
            </a:r>
            <a:r>
              <a:rPr lang="ro-RO" dirty="0"/>
              <a:t>şi</a:t>
            </a:r>
            <a:r>
              <a:rPr lang="en-US" dirty="0"/>
              <a:t> 1661</a:t>
            </a:r>
          </a:p>
          <a:p>
            <a:pPr lvl="1"/>
            <a:r>
              <a:rPr lang="en-US" dirty="0"/>
              <a:t>Produce </a:t>
            </a:r>
            <a:r>
              <a:rPr lang="en-US" dirty="0" err="1"/>
              <a:t>conexiuni</a:t>
            </a:r>
            <a:r>
              <a:rPr lang="en-US" dirty="0"/>
              <a:t> point-to-point </a:t>
            </a:r>
            <a:r>
              <a:rPr lang="ro-RO" dirty="0"/>
              <a:t>între echipamente de retea: </a:t>
            </a:r>
            <a:r>
              <a:rPr lang="en-US" dirty="0"/>
              <a:t> router-to-router, host-to-router </a:t>
            </a:r>
            <a:r>
              <a:rPr lang="ro-RO" dirty="0"/>
              <a:t>si</a:t>
            </a:r>
            <a:r>
              <a:rPr lang="en-US" dirty="0"/>
              <a:t> host-to-host </a:t>
            </a:r>
            <a:endParaRPr lang="ro-RO" dirty="0"/>
          </a:p>
          <a:p>
            <a:pPr lvl="1"/>
            <a:r>
              <a:rPr lang="ro-RO" dirty="0"/>
              <a:t>Poate fi folosit pe diferite interfeţe fizice cum ar fi:</a:t>
            </a:r>
          </a:p>
          <a:p>
            <a:pPr lvl="2"/>
            <a:r>
              <a:rPr lang="en-US" dirty="0"/>
              <a:t>Asynchronous serial</a:t>
            </a:r>
          </a:p>
          <a:p>
            <a:pPr lvl="2"/>
            <a:r>
              <a:rPr lang="en-US" dirty="0"/>
              <a:t>ISDN synchronous serial</a:t>
            </a:r>
          </a:p>
          <a:p>
            <a:pPr lvl="2"/>
            <a:r>
              <a:rPr lang="en-US" dirty="0"/>
              <a:t>High-Speed Serial Interface (HSSI)</a:t>
            </a:r>
          </a:p>
          <a:p>
            <a:r>
              <a:rPr lang="en-US" sz="2400" dirty="0"/>
              <a:t>Serial Line Internet Protocol (SLIP) </a:t>
            </a:r>
            <a:r>
              <a:rPr lang="ro-RO" sz="2400" dirty="0"/>
              <a:t>a fost</a:t>
            </a:r>
            <a:r>
              <a:rPr lang="en-US" sz="2400" dirty="0"/>
              <a:t> </a:t>
            </a:r>
            <a:r>
              <a:rPr lang="en-US" sz="2400" dirty="0" err="1"/>
              <a:t>predecesor</a:t>
            </a:r>
            <a:r>
              <a:rPr lang="ro-RO" sz="2400" dirty="0"/>
              <a:t>ul</a:t>
            </a:r>
            <a:r>
              <a:rPr lang="en-US" sz="2400" dirty="0"/>
              <a:t> PPP</a:t>
            </a:r>
            <a:endParaRPr lang="ro-RO" sz="2400" dirty="0"/>
          </a:p>
          <a:p>
            <a:r>
              <a:rPr lang="ro-RO" sz="2400" dirty="0"/>
              <a:t>Este open source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ARP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configurati</a:t>
            </a:r>
            <a:r>
              <a:rPr lang="ro-RO" dirty="0"/>
              <a:t>i </a:t>
            </a:r>
            <a:r>
              <a:rPr lang="en-US" dirty="0" err="1"/>
              <a:t>multip</a:t>
            </a:r>
            <a:r>
              <a:rPr lang="ro-RO" dirty="0"/>
              <a:t>u</a:t>
            </a:r>
            <a:r>
              <a:rPr lang="en-US" dirty="0"/>
              <a:t>n</a:t>
            </a:r>
            <a:r>
              <a:rPr lang="ro-RO" dirty="0"/>
              <a:t>c</a:t>
            </a:r>
            <a:r>
              <a:rPr lang="en-US" dirty="0"/>
              <a:t>t </a:t>
            </a:r>
          </a:p>
          <a:p>
            <a:pPr lvl="1"/>
            <a:r>
              <a:rPr lang="en-US" dirty="0"/>
              <a:t>Router</a:t>
            </a:r>
            <a:r>
              <a:rPr lang="ro-RO" dirty="0"/>
              <a:t>ele</a:t>
            </a:r>
            <a:r>
              <a:rPr lang="en-US" dirty="0"/>
              <a:t> </a:t>
            </a:r>
            <a:r>
              <a:rPr lang="ro-RO" dirty="0"/>
              <a:t>folosesc </a:t>
            </a:r>
            <a:r>
              <a:rPr lang="en-US" dirty="0"/>
              <a:t>protocol Inverse ARP </a:t>
            </a:r>
            <a:r>
              <a:rPr lang="ro-RO" dirty="0"/>
              <a:t>pentru a face interogări prin numere </a:t>
            </a:r>
            <a:r>
              <a:rPr lang="en-US" dirty="0"/>
              <a:t>DLCI </a:t>
            </a:r>
            <a:r>
              <a:rPr lang="ro-RO" dirty="0"/>
              <a:t>pentru a descoperi </a:t>
            </a:r>
            <a:r>
              <a:rPr lang="en-US" dirty="0" err="1"/>
              <a:t>adres</a:t>
            </a:r>
            <a:r>
              <a:rPr lang="ro-RO" dirty="0"/>
              <a:t>e </a:t>
            </a:r>
            <a:r>
              <a:rPr lang="en-US" dirty="0"/>
              <a:t>IP remote</a:t>
            </a:r>
          </a:p>
          <a:p>
            <a:r>
              <a:rPr lang="ro-RO" dirty="0"/>
              <a:t>Primind răspuns</a:t>
            </a:r>
            <a:r>
              <a:rPr lang="en-US" dirty="0"/>
              <a:t>, router</a:t>
            </a:r>
            <a:r>
              <a:rPr lang="ro-RO" dirty="0"/>
              <a:t>ul</a:t>
            </a:r>
            <a:r>
              <a:rPr lang="en-US" dirty="0"/>
              <a:t> local </a:t>
            </a:r>
            <a:r>
              <a:rPr lang="ro-RO" dirty="0"/>
              <a:t>îşi poate construi automat </a:t>
            </a:r>
            <a:r>
              <a:rPr lang="en-US" dirty="0"/>
              <a:t>Frame Relay map </a:t>
            </a:r>
            <a:endParaRPr lang="ro-RO" dirty="0"/>
          </a:p>
          <a:p>
            <a:r>
              <a:rPr lang="ro-RO" dirty="0"/>
              <a:t>Pentru a menţine maparea </a:t>
            </a:r>
            <a:r>
              <a:rPr lang="en-US" dirty="0"/>
              <a:t>Frame Relay, </a:t>
            </a:r>
            <a:r>
              <a:rPr lang="en-US" dirty="0" err="1"/>
              <a:t>ruter</a:t>
            </a:r>
            <a:r>
              <a:rPr lang="ro-RO" dirty="0"/>
              <a:t>ele</a:t>
            </a:r>
            <a:r>
              <a:rPr lang="en-US" dirty="0"/>
              <a:t> </a:t>
            </a:r>
            <a:r>
              <a:rPr lang="ro-RO" dirty="0"/>
              <a:t>fac schimb de mesaje</a:t>
            </a:r>
            <a:r>
              <a:rPr lang="en-US" dirty="0"/>
              <a:t> Inverse ARP </a:t>
            </a:r>
            <a:r>
              <a:rPr lang="ro-RO" dirty="0"/>
              <a:t>la fiecare</a:t>
            </a:r>
            <a:r>
              <a:rPr lang="en-US" dirty="0"/>
              <a:t> 60 sec</a:t>
            </a:r>
            <a:r>
              <a:rPr lang="ro-RO" dirty="0"/>
              <a:t>u</a:t>
            </a:r>
            <a:r>
              <a:rPr lang="en-US" dirty="0" err="1"/>
              <a:t>nd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by default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F848D9-0060-43FD-AC38-DD508B5DB19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Types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LMI </a:t>
            </a:r>
            <a:r>
              <a:rPr lang="ro-RO" dirty="0"/>
              <a:t>foloseşte câteva </a:t>
            </a:r>
            <a:r>
              <a:rPr lang="en-US" dirty="0" err="1"/>
              <a:t>protoco</a:t>
            </a:r>
            <a:r>
              <a:rPr lang="ro-RO" dirty="0"/>
              <a:t>a</a:t>
            </a:r>
            <a:r>
              <a:rPr lang="en-US" dirty="0"/>
              <a:t>l</a:t>
            </a:r>
            <a:r>
              <a:rPr lang="ro-RO" dirty="0"/>
              <a:t>e de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ncapsula</a:t>
            </a:r>
            <a:r>
              <a:rPr lang="ro-RO" dirty="0"/>
              <a:t>re</a:t>
            </a:r>
            <a:r>
              <a:rPr lang="en-US" dirty="0"/>
              <a:t> </a:t>
            </a:r>
            <a:r>
              <a:rPr lang="ro-RO" dirty="0"/>
              <a:t>pentru </a:t>
            </a:r>
            <a:r>
              <a:rPr lang="en-US" dirty="0"/>
              <a:t>management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ro-RO" dirty="0"/>
              <a:t>ţiilor</a:t>
            </a:r>
            <a:endParaRPr lang="en-US" dirty="0"/>
          </a:p>
          <a:p>
            <a:r>
              <a:rPr lang="en-US" dirty="0"/>
              <a:t>Cisco routers </a:t>
            </a:r>
            <a:r>
              <a:rPr lang="en-US" dirty="0" err="1"/>
              <a:t>suport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următoarele</a:t>
            </a:r>
            <a:r>
              <a:rPr lang="en-US" dirty="0"/>
              <a:t> t</a:t>
            </a:r>
            <a:r>
              <a:rPr lang="ro-RO" dirty="0"/>
              <a:t>ipuri de</a:t>
            </a:r>
            <a:r>
              <a:rPr lang="en-US" dirty="0"/>
              <a:t> LMI encapsulation:</a:t>
            </a:r>
          </a:p>
          <a:p>
            <a:pPr lvl="1"/>
            <a:r>
              <a:rPr lang="en-US" dirty="0"/>
              <a:t>cisco</a:t>
            </a:r>
          </a:p>
          <a:p>
            <a:pPr lvl="1"/>
            <a:r>
              <a:rPr lang="en-US" dirty="0" err="1"/>
              <a:t>ansi</a:t>
            </a:r>
            <a:endParaRPr lang="en-US" dirty="0"/>
          </a:p>
          <a:p>
            <a:pPr lvl="1"/>
            <a:r>
              <a:rPr lang="en-US" dirty="0"/>
              <a:t>q933a</a:t>
            </a:r>
          </a:p>
          <a:p>
            <a:r>
              <a:rPr lang="en-US" sz="2400" dirty="0"/>
              <a:t>Cisco routers (using IOS Release 11.2 or later) can “autosense” the LMI type used by the Frame Relay switch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29F192-166E-4741-B87C-6D1B721A0F7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Types (continued)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dirty="0"/>
              <a:t>LMI </a:t>
            </a:r>
            <a:r>
              <a:rPr lang="ro-RO" dirty="0"/>
              <a:t>asigură trei</a:t>
            </a:r>
            <a:r>
              <a:rPr lang="en-US" dirty="0"/>
              <a:t> </a:t>
            </a:r>
            <a:r>
              <a:rPr lang="ro-RO" dirty="0"/>
              <a:t>categorii de informaţii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ro-RO" dirty="0">
                <a:highlight>
                  <a:srgbClr val="FFFF00"/>
                </a:highlight>
              </a:rPr>
              <a:t>a</a:t>
            </a:r>
            <a:r>
              <a:rPr lang="en-US" dirty="0" err="1">
                <a:highlight>
                  <a:srgbClr val="FFFF00"/>
                </a:highlight>
              </a:rPr>
              <a:t>po</a:t>
            </a:r>
            <a:r>
              <a:rPr lang="ro-RO" dirty="0">
                <a:highlight>
                  <a:srgbClr val="FFFF00"/>
                </a:highlight>
              </a:rPr>
              <a:t>a</a:t>
            </a:r>
            <a:r>
              <a:rPr lang="en-US" dirty="0" err="1">
                <a:highlight>
                  <a:srgbClr val="FFFF00"/>
                </a:highlight>
              </a:rPr>
              <a:t>rt</a:t>
            </a:r>
            <a:r>
              <a:rPr lang="ro-RO" dirty="0">
                <a:highlight>
                  <a:srgbClr val="FFFF00"/>
                </a:highlight>
              </a:rPr>
              <a:t>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keepalive</a:t>
            </a:r>
            <a:r>
              <a:rPr lang="ro-RO" dirty="0">
                <a:highlight>
                  <a:srgbClr val="FFFF00"/>
                </a:highlight>
              </a:rPr>
              <a:t> şi </a:t>
            </a:r>
            <a:r>
              <a:rPr lang="en-US" dirty="0">
                <a:highlight>
                  <a:srgbClr val="FFFF00"/>
                </a:highlight>
              </a:rPr>
              <a:t>PVC status</a:t>
            </a:r>
          </a:p>
          <a:p>
            <a:r>
              <a:rPr lang="en-US" dirty="0" err="1"/>
              <a:t>Informati</a:t>
            </a:r>
            <a:r>
              <a:rPr lang="ro-RO" dirty="0"/>
              <a:t>ile</a:t>
            </a:r>
            <a:r>
              <a:rPr lang="en-US" dirty="0"/>
              <a:t> </a:t>
            </a:r>
            <a:r>
              <a:rPr lang="ro-RO" dirty="0"/>
              <a:t>referitoare la </a:t>
            </a:r>
            <a:r>
              <a:rPr lang="en-US" dirty="0"/>
              <a:t>status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ro-RO" dirty="0"/>
              <a:t>unui </a:t>
            </a:r>
            <a:r>
              <a:rPr lang="en-US" dirty="0"/>
              <a:t>virtual circuit:</a:t>
            </a:r>
          </a:p>
          <a:p>
            <a:pPr lvl="1"/>
            <a:r>
              <a:rPr lang="en-US" dirty="0"/>
              <a:t>New</a:t>
            </a:r>
          </a:p>
          <a:p>
            <a:pPr lvl="1"/>
            <a:r>
              <a:rPr lang="en-US" dirty="0"/>
              <a:t>Active</a:t>
            </a:r>
          </a:p>
          <a:p>
            <a:pPr lvl="1"/>
            <a:r>
              <a:rPr lang="en-US" dirty="0"/>
              <a:t>Receiver not ready</a:t>
            </a:r>
          </a:p>
          <a:p>
            <a:pPr lvl="1"/>
            <a:r>
              <a:rPr lang="en-US" dirty="0"/>
              <a:t>Minimum bandwidth</a:t>
            </a:r>
          </a:p>
          <a:p>
            <a:pPr lvl="1"/>
            <a:r>
              <a:rPr lang="en-US" dirty="0"/>
              <a:t>Global addressing</a:t>
            </a:r>
          </a:p>
          <a:p>
            <a:pPr lvl="1"/>
            <a:r>
              <a:rPr lang="en-US" dirty="0"/>
              <a:t>Multicasting</a:t>
            </a:r>
          </a:p>
          <a:p>
            <a:pPr lvl="1"/>
            <a:r>
              <a:rPr lang="en-US" dirty="0"/>
              <a:t>Provider-Initiated Status Update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2816C3-E758-49E6-B219-729CDA77FCA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EAC58C-0816-4996-AAD3-B66CA025327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0" y="457200"/>
            <a:ext cx="70485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6CE177-F640-45B0-BFB8-9D9F76F08142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2525" y="304800"/>
            <a:ext cx="68389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</a:t>
            </a:r>
            <a:r>
              <a:rPr lang="ro-RO" dirty="0"/>
              <a:t>rii de </a:t>
            </a:r>
            <a:r>
              <a:rPr lang="en-US" dirty="0" err="1"/>
              <a:t>Performan</a:t>
            </a:r>
            <a:r>
              <a:rPr lang="ro-RO" dirty="0"/>
              <a:t>ţă</a:t>
            </a:r>
            <a:r>
              <a:rPr lang="en-US" dirty="0"/>
              <a:t>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Serviciul FR poate </a:t>
            </a:r>
            <a:r>
              <a:rPr lang="en-US" dirty="0" err="1"/>
              <a:t>specifi</a:t>
            </a:r>
            <a:r>
              <a:rPr lang="ro-RO" dirty="0"/>
              <a:t>ca</a:t>
            </a:r>
            <a:r>
              <a:rPr lang="en-US" dirty="0"/>
              <a:t> </a:t>
            </a:r>
            <a:r>
              <a:rPr lang="en-US" dirty="0" err="1"/>
              <a:t>paramet</a:t>
            </a:r>
            <a:r>
              <a:rPr lang="ro-RO" dirty="0"/>
              <a:t>rii</a:t>
            </a:r>
            <a:r>
              <a:rPr lang="en-US" dirty="0"/>
              <a:t> </a:t>
            </a:r>
            <a:r>
              <a:rPr lang="ro-RO" dirty="0"/>
              <a:t>la care </a:t>
            </a:r>
            <a:r>
              <a:rPr lang="en-US" dirty="0"/>
              <a:t>cone</a:t>
            </a:r>
            <a:r>
              <a:rPr lang="ro-RO" dirty="0"/>
              <a:t>xiunea</a:t>
            </a:r>
            <a:r>
              <a:rPr lang="en-US" dirty="0"/>
              <a:t> </a:t>
            </a:r>
            <a:r>
              <a:rPr lang="ro-RO" dirty="0"/>
              <a:t>este aşteptat să</a:t>
            </a:r>
            <a:r>
              <a:rPr lang="en-US" dirty="0"/>
              <a:t> function</a:t>
            </a:r>
            <a:r>
              <a:rPr lang="ro-RO" dirty="0"/>
              <a:t>eze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Access rate</a:t>
            </a:r>
          </a:p>
          <a:p>
            <a:pPr lvl="1"/>
            <a:r>
              <a:rPr lang="en-US" dirty="0"/>
              <a:t>Committed Information Rate (CIR)</a:t>
            </a:r>
          </a:p>
          <a:p>
            <a:pPr lvl="1"/>
            <a:r>
              <a:rPr lang="en-US" dirty="0"/>
              <a:t>Committed Burst Size (CBS)</a:t>
            </a:r>
          </a:p>
          <a:p>
            <a:pPr lvl="1"/>
            <a:r>
              <a:rPr lang="en-US" dirty="0"/>
              <a:t>Excess Burst Size (EBS)</a:t>
            </a:r>
          </a:p>
          <a:p>
            <a:pPr lvl="1"/>
            <a:r>
              <a:rPr lang="en-US" dirty="0"/>
              <a:t>Oversubscription</a:t>
            </a:r>
            <a:endParaRPr lang="ro-RO" dirty="0"/>
          </a:p>
          <a:p>
            <a:pPr marL="457200" lvl="1" indent="0">
              <a:buNone/>
            </a:pPr>
            <a:r>
              <a:rPr lang="ro-RO" sz="1400"/>
              <a:t>(Committed </a:t>
            </a:r>
            <a:r>
              <a:rPr lang="ro-RO" sz="1400" dirty="0"/>
              <a:t>– convenită</a:t>
            </a:r>
            <a:r>
              <a:rPr lang="ro-RO" sz="1400"/>
              <a:t>, angajată, acceptată)</a:t>
            </a:r>
            <a:endParaRPr lang="en-US" sz="1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33F4C3-F9B1-4B45-BE2D-12A91A0250C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62000"/>
          </a:xfrm>
        </p:spPr>
        <p:txBody>
          <a:bodyPr/>
          <a:lstStyle/>
          <a:p>
            <a:r>
              <a:rPr lang="en-US" sz="2400" dirty="0" err="1"/>
              <a:t>Paramet</a:t>
            </a:r>
            <a:r>
              <a:rPr lang="ro-RO" sz="2400" dirty="0"/>
              <a:t>rii de </a:t>
            </a:r>
            <a:r>
              <a:rPr lang="en-US" sz="2400" dirty="0" err="1"/>
              <a:t>Performan</a:t>
            </a:r>
            <a:r>
              <a:rPr lang="ro-RO" sz="2400" dirty="0"/>
              <a:t>ţă</a:t>
            </a:r>
            <a:r>
              <a:rPr lang="en-US" sz="2400" dirty="0"/>
              <a:t>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458200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Access rate</a:t>
            </a:r>
            <a:r>
              <a:rPr lang="ro-RO" sz="1800" dirty="0"/>
              <a:t> </a:t>
            </a:r>
            <a:r>
              <a:rPr lang="en-US" sz="1800" u="sng" dirty="0"/>
              <a:t>This is the speed of the physical connection (such as a T1) between your router and the Frame Relay switch.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u="sng" dirty="0"/>
              <a:t>CIR (committed information rate)</a:t>
            </a:r>
            <a:r>
              <a:rPr lang="ro-RO" sz="1800" dirty="0"/>
              <a:t>  </a:t>
            </a:r>
            <a:r>
              <a:rPr lang="en-US" sz="1800" u="sng" dirty="0"/>
              <a:t>This is the average data rate, measured over a fixed period of time, that the carrier guarantees for a VC.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u="sng" dirty="0"/>
              <a:t>BC (committed burst rate)</a:t>
            </a:r>
            <a:r>
              <a:rPr lang="ro-RO" sz="1800" dirty="0"/>
              <a:t>  </a:t>
            </a:r>
            <a:r>
              <a:rPr lang="en-US" sz="1800" u="sng" dirty="0"/>
              <a:t>This is the average data rate (over a period of a smaller fixed time than CIR) that a provider guarantees for a VC; in other words, it implies a smaller time period but a higher average than the CIR to allow for small bursts in traffic.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u="sng" dirty="0"/>
              <a:t>BE (excessive burst rate)</a:t>
            </a:r>
            <a:r>
              <a:rPr lang="ro-RO" sz="1800" dirty="0"/>
              <a:t>  </a:t>
            </a:r>
            <a:r>
              <a:rPr lang="en-US" sz="1800" u="sng" dirty="0"/>
              <a:t>This is the fastest data rate at which the provider will ever service the VC. Some carriers allow you to set this value to match the access rate.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u="sng" dirty="0"/>
              <a:t>DE (discard eligibility)</a:t>
            </a:r>
            <a:r>
              <a:rPr lang="ro-RO" sz="1800" dirty="0"/>
              <a:t>  </a:t>
            </a:r>
            <a:r>
              <a:rPr lang="en-US" sz="1800" u="sng" dirty="0"/>
              <a:t>This is used to mark a frame as low priority. You can do this manually, or the carrier will do this for a frame that is nonconforming to your traffic contract (exceeding CIR/BC values).</a:t>
            </a:r>
            <a:endParaRPr lang="en-US" sz="1800" dirty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33F4C3-F9B1-4B45-BE2D-12A91A0250C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81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Congesti</a:t>
            </a:r>
            <a:r>
              <a:rPr lang="ro-RO" dirty="0"/>
              <a:t>a</a:t>
            </a:r>
            <a:endParaRPr lang="en-US" dirty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ro-RO" dirty="0"/>
              <a:t>Comutatoarele </a:t>
            </a:r>
            <a:r>
              <a:rPr lang="en-US" dirty="0"/>
              <a:t>Frame Relay </a:t>
            </a:r>
            <a:r>
              <a:rPr lang="ro-RO" dirty="0"/>
              <a:t>încearcă să </a:t>
            </a:r>
            <a:r>
              <a:rPr lang="en-US" dirty="0">
                <a:highlight>
                  <a:srgbClr val="FFFF00"/>
                </a:highlight>
              </a:rPr>
              <a:t>control</a:t>
            </a:r>
            <a:r>
              <a:rPr lang="ro-RO" dirty="0">
                <a:highlight>
                  <a:srgbClr val="FFFF00"/>
                </a:highlight>
              </a:rPr>
              <a:t>eze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congesti</a:t>
            </a:r>
            <a:r>
              <a:rPr lang="ro-RO" dirty="0">
                <a:highlight>
                  <a:srgbClr val="FFFF00"/>
                </a:highlight>
              </a:rPr>
              <a:t>a în reţea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ro-RO" dirty="0">
              <a:highlight>
                <a:srgbClr val="FFFF00"/>
              </a:highlight>
            </a:endParaRPr>
          </a:p>
          <a:p>
            <a:r>
              <a:rPr lang="ro-RO" dirty="0"/>
              <a:t>Când un </a:t>
            </a:r>
            <a:r>
              <a:rPr lang="en-US" dirty="0"/>
              <a:t>switch</a:t>
            </a:r>
            <a:r>
              <a:rPr lang="ro-RO" dirty="0"/>
              <a:t> </a:t>
            </a:r>
            <a:r>
              <a:rPr lang="en-US" dirty="0"/>
              <a:t>Frame Relay </a:t>
            </a:r>
            <a:r>
              <a:rPr lang="ro-RO" dirty="0"/>
              <a:t>detectează</a:t>
            </a:r>
            <a:r>
              <a:rPr lang="en-US" dirty="0"/>
              <a:t> </a:t>
            </a:r>
            <a:r>
              <a:rPr lang="en-US" dirty="0" err="1"/>
              <a:t>congesti</a:t>
            </a:r>
            <a:r>
              <a:rPr lang="ro-RO" dirty="0"/>
              <a:t>e</a:t>
            </a:r>
            <a:endParaRPr lang="en-US" dirty="0"/>
          </a:p>
          <a:p>
            <a:pPr lvl="1"/>
            <a:r>
              <a:rPr lang="ro-RO" dirty="0"/>
              <a:t>Trimite un </a:t>
            </a:r>
            <a:r>
              <a:rPr lang="ro-RO" dirty="0">
                <a:highlight>
                  <a:srgbClr val="FFFF00"/>
                </a:highlight>
              </a:rPr>
              <a:t>mesaj de notificare explicită înainte </a:t>
            </a:r>
            <a:r>
              <a:rPr lang="ro-RO" dirty="0"/>
              <a:t>(</a:t>
            </a:r>
            <a:r>
              <a:rPr lang="en-US" dirty="0"/>
              <a:t>forward explicit congestion notification </a:t>
            </a:r>
            <a:r>
              <a:rPr lang="ro-RO" dirty="0"/>
              <a:t>-</a:t>
            </a:r>
            <a:r>
              <a:rPr lang="en-US" dirty="0"/>
              <a:t>FECN) </a:t>
            </a:r>
            <a:r>
              <a:rPr lang="ro-RO" dirty="0"/>
              <a:t>spre </a:t>
            </a:r>
            <a:r>
              <a:rPr lang="en-US" dirty="0"/>
              <a:t>router</a:t>
            </a:r>
            <a:r>
              <a:rPr lang="ro-RO" dirty="0"/>
              <a:t>ul </a:t>
            </a:r>
            <a:r>
              <a:rPr lang="en-US" dirty="0" err="1"/>
              <a:t>destinati</a:t>
            </a:r>
            <a:r>
              <a:rPr lang="ro-RO" dirty="0"/>
              <a:t>e</a:t>
            </a:r>
            <a:r>
              <a:rPr lang="en-US" dirty="0"/>
              <a:t> </a:t>
            </a:r>
            <a:endParaRPr lang="ro-RO" dirty="0"/>
          </a:p>
          <a:p>
            <a:pPr lvl="1"/>
            <a:r>
              <a:rPr lang="en-US" dirty="0"/>
              <a:t>In </a:t>
            </a:r>
            <a:r>
              <a:rPr lang="ro-RO" dirty="0"/>
              <a:t>plus</a:t>
            </a:r>
            <a:r>
              <a:rPr lang="en-US" dirty="0"/>
              <a:t>, switch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ro-RO" dirty="0"/>
              <a:t>trimite şi înapoi, spre sursă, un </a:t>
            </a:r>
            <a:r>
              <a:rPr lang="ro-RO" dirty="0">
                <a:highlight>
                  <a:srgbClr val="FFFF00"/>
                </a:highlight>
              </a:rPr>
              <a:t>mesaj explicit de congestie</a:t>
            </a:r>
            <a:r>
              <a:rPr lang="ro-RO" dirty="0"/>
              <a:t> (</a:t>
            </a:r>
            <a:r>
              <a:rPr lang="en-US" dirty="0"/>
              <a:t>backward explicit congestion notification </a:t>
            </a:r>
            <a:r>
              <a:rPr lang="ro-RO" dirty="0"/>
              <a:t>-</a:t>
            </a:r>
            <a:r>
              <a:rPr lang="en-US" dirty="0"/>
              <a:t>BECN)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D244BE-B640-4CC8-8A90-2DA560CFE97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D097F-6A19-471D-B0BB-1B582CD75C1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/>
              <a:t>Frame Format</a:t>
            </a: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47745"/>
            <a:ext cx="7772400" cy="370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9410CD-A8E5-4093-9BBC-EDC50A9234E6}"/>
              </a:ext>
            </a:extLst>
          </p:cNvPr>
          <p:cNvSpPr/>
          <p:nvPr/>
        </p:nvSpPr>
        <p:spPr>
          <a:xfrm>
            <a:off x="804909" y="5194756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02122"/>
                </a:solidFill>
                <a:latin typeface="Arial" panose="020B0604020202020204" pitchFamily="34" charset="0"/>
              </a:rPr>
              <a:t>DE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=Discard Eligibility bit</a:t>
            </a:r>
            <a:r>
              <a:rPr lang="ro-RO" sz="1600" dirty="0">
                <a:solidFill>
                  <a:srgbClr val="202122"/>
                </a:solidFill>
                <a:latin typeface="Arial" panose="020B0604020202020204" pitchFamily="34" charset="0"/>
              </a:rPr>
              <a:t> (în caz de congestie se poate arunca cadrul marcat)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</a:t>
            </a:r>
            <a:r>
              <a:rPr lang="ro-RO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=Committed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202122"/>
                </a:solidFill>
                <a:latin typeface="Arial" panose="020B0604020202020204" pitchFamily="34" charset="0"/>
              </a:rPr>
              <a:t>EA</a:t>
            </a:r>
            <a:r>
              <a:rPr lang="ro-RO" sz="1600" dirty="0">
                <a:solidFill>
                  <a:srgbClr val="202122"/>
                </a:solidFill>
                <a:latin typeface="Arial" panose="020B0604020202020204" pitchFamily="34" charset="0"/>
              </a:rPr>
              <a:t>=Extended Address. O adresă poate fi pe 2 sau 4 octeți. </a:t>
            </a:r>
            <a:r>
              <a:rPr lang="en-US" sz="1600" dirty="0"/>
              <a:t>al</a:t>
            </a:r>
            <a:endParaRPr lang="ro-RO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Relay Topologies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 Relay </a:t>
            </a:r>
            <a:r>
              <a:rPr lang="ro-RO" dirty="0"/>
              <a:t>poate face</a:t>
            </a:r>
            <a:r>
              <a:rPr lang="en-US" dirty="0"/>
              <a:t> </a:t>
            </a:r>
            <a:r>
              <a:rPr lang="en-US" dirty="0" err="1"/>
              <a:t>difer</a:t>
            </a:r>
            <a:r>
              <a:rPr lang="ro-RO" dirty="0"/>
              <a:t>ite </a:t>
            </a:r>
            <a:r>
              <a:rPr lang="en-US" dirty="0" err="1"/>
              <a:t>topologi</a:t>
            </a:r>
            <a:r>
              <a:rPr lang="ro-RO" dirty="0"/>
              <a:t>i </a:t>
            </a:r>
            <a:r>
              <a:rPr lang="en-US" dirty="0"/>
              <a:t>WAN : </a:t>
            </a:r>
          </a:p>
          <a:p>
            <a:pPr lvl="1"/>
            <a:r>
              <a:rPr lang="en-US" dirty="0"/>
              <a:t>Peer (point-to-point)</a:t>
            </a:r>
          </a:p>
          <a:p>
            <a:pPr lvl="1"/>
            <a:r>
              <a:rPr lang="en-US" dirty="0"/>
              <a:t>Star (hub and spoke)</a:t>
            </a:r>
          </a:p>
          <a:p>
            <a:pPr lvl="1"/>
            <a:r>
              <a:rPr lang="en-US" dirty="0"/>
              <a:t>Partial mesh</a:t>
            </a:r>
          </a:p>
          <a:p>
            <a:pPr lvl="1"/>
            <a:r>
              <a:rPr lang="en-US" dirty="0"/>
              <a:t>Full mesh physical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9190A0-783C-424C-92BD-FC579563A67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1D2A8C-89F9-470F-AFC9-8D67746E1B1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/>
              <a:t>PPP</a:t>
            </a:r>
            <a:r>
              <a:rPr lang="ro-RO" dirty="0"/>
              <a:t> vs SLIP</a:t>
            </a:r>
            <a:endParaRPr lang="en-US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886200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Deficienţe </a:t>
            </a:r>
            <a:r>
              <a:rPr lang="en-US" dirty="0"/>
              <a:t>SLIP: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</a:t>
            </a:r>
            <a:r>
              <a:rPr lang="en-US" dirty="0"/>
              <a:t>1. SLIP </a:t>
            </a:r>
            <a:r>
              <a:rPr lang="ro-RO" dirty="0"/>
              <a:t>nu are un mecanism de detecţie</a:t>
            </a:r>
            <a:r>
              <a:rPr lang="en-US" dirty="0"/>
              <a:t>/</a:t>
            </a:r>
            <a:r>
              <a:rPr lang="ro-RO" dirty="0"/>
              <a:t>corecţie a erorilor </a:t>
            </a:r>
            <a:r>
              <a:rPr lang="en-US" dirty="0"/>
              <a:t>(</a:t>
            </a:r>
            <a:r>
              <a:rPr lang="ro-RO" dirty="0"/>
              <a:t>se face la nivel transport cuTCP</a:t>
            </a:r>
            <a:r>
              <a:rPr lang="en-US" dirty="0"/>
              <a:t>).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 2. SLIP </a:t>
            </a:r>
            <a:r>
              <a:rPr lang="en-US" dirty="0" err="1"/>
              <a:t>suport</a:t>
            </a:r>
            <a:r>
              <a:rPr lang="ro-RO" dirty="0"/>
              <a:t>ă doar</a:t>
            </a:r>
            <a:r>
              <a:rPr lang="en-US" dirty="0"/>
              <a:t> IP</a:t>
            </a:r>
            <a:r>
              <a:rPr lang="ro-RO" dirty="0"/>
              <a:t> la nivel 3</a:t>
            </a:r>
            <a:r>
              <a:rPr lang="en-US" dirty="0"/>
              <a:t> (</a:t>
            </a:r>
            <a:r>
              <a:rPr lang="ro-RO" dirty="0"/>
              <a:t>niciun alt protocol</a:t>
            </a:r>
            <a:r>
              <a:rPr lang="en-US" dirty="0"/>
              <a:t>).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</a:t>
            </a:r>
            <a:r>
              <a:rPr lang="en-US" dirty="0"/>
              <a:t>3. SLIP </a:t>
            </a:r>
            <a:r>
              <a:rPr lang="ro-RO" dirty="0"/>
              <a:t>nu permite atribuirea de adrese IP în mod dinamic (automat)</a:t>
            </a:r>
            <a:r>
              <a:rPr lang="en-US" dirty="0"/>
              <a:t>. 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4. SLIP </a:t>
            </a:r>
            <a:r>
              <a:rPr lang="ro-RO" dirty="0"/>
              <a:t>nu face autentificare, negociere a caracteristicilor liniei, setare</a:t>
            </a:r>
            <a:r>
              <a:rPr lang="en-US" dirty="0"/>
              <a:t>/</a:t>
            </a:r>
            <a:r>
              <a:rPr lang="ro-RO" dirty="0"/>
              <a:t>închidere conexiune etc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F020D7-5EF6-443B-B811-322289BBF82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77724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</a:t>
            </a:r>
            <a:r>
              <a:rPr lang="ro-RO" dirty="0"/>
              <a:t>are </a:t>
            </a:r>
            <a:r>
              <a:rPr lang="en-US" dirty="0"/>
              <a:t>Frame Relay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ro-RO" dirty="0"/>
              <a:t>această</a:t>
            </a:r>
            <a:r>
              <a:rPr lang="en-US" dirty="0"/>
              <a:t> </a:t>
            </a:r>
            <a:r>
              <a:rPr lang="en-US" dirty="0" err="1"/>
              <a:t>secti</a:t>
            </a:r>
            <a:r>
              <a:rPr lang="ro-RO" dirty="0"/>
              <a:t>une</a:t>
            </a:r>
            <a:r>
              <a:rPr lang="en-US" dirty="0"/>
              <a:t>, </a:t>
            </a:r>
            <a:r>
              <a:rPr lang="ro-RO" dirty="0"/>
              <a:t>se învaţă cum se face </a:t>
            </a:r>
            <a:r>
              <a:rPr lang="en-US" dirty="0" err="1"/>
              <a:t>configur</a:t>
            </a:r>
            <a:r>
              <a:rPr lang="ro-RO" dirty="0"/>
              <a:t>are</a:t>
            </a:r>
            <a:r>
              <a:rPr lang="en-US" dirty="0"/>
              <a:t> Frame Relay </a:t>
            </a:r>
            <a:r>
              <a:rPr lang="ro-RO" dirty="0"/>
              <a:t>pe</a:t>
            </a:r>
            <a:r>
              <a:rPr lang="en-US" dirty="0"/>
              <a:t> serial interfaces</a:t>
            </a:r>
          </a:p>
          <a:p>
            <a:pPr lvl="1"/>
            <a:r>
              <a:rPr lang="ro-RO" dirty="0"/>
              <a:t>Folosind</a:t>
            </a:r>
            <a:r>
              <a:rPr lang="en-US" dirty="0"/>
              <a:t> protocol</a:t>
            </a:r>
            <a:r>
              <a:rPr lang="ro-RO" dirty="0"/>
              <a:t> </a:t>
            </a:r>
            <a:r>
              <a:rPr lang="en-US" dirty="0"/>
              <a:t>IP </a:t>
            </a:r>
            <a:r>
              <a:rPr lang="ro-RO" dirty="0"/>
              <a:t>la </a:t>
            </a:r>
            <a:r>
              <a:rPr lang="en-US" dirty="0"/>
              <a:t>Network layer</a:t>
            </a:r>
            <a:endParaRPr lang="ro-RO" dirty="0"/>
          </a:p>
          <a:p>
            <a:r>
              <a:rPr lang="en-US" dirty="0"/>
              <a:t>LMI </a:t>
            </a:r>
            <a:r>
              <a:rPr lang="ro-RO" dirty="0"/>
              <a:t>va</a:t>
            </a:r>
            <a:r>
              <a:rPr lang="en-US" dirty="0"/>
              <a:t> </a:t>
            </a:r>
            <a:r>
              <a:rPr lang="en-US" dirty="0" err="1"/>
              <a:t>notif</a:t>
            </a:r>
            <a:r>
              <a:rPr lang="ro-RO" dirty="0"/>
              <a:t>ica</a:t>
            </a:r>
            <a:r>
              <a:rPr lang="en-US" dirty="0"/>
              <a:t> router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ro-RO" dirty="0"/>
              <a:t>despre </a:t>
            </a:r>
            <a:r>
              <a:rPr lang="en-US" dirty="0" err="1"/>
              <a:t>num</a:t>
            </a:r>
            <a:r>
              <a:rPr lang="ro-RO" dirty="0"/>
              <a:t>erele </a:t>
            </a:r>
            <a:r>
              <a:rPr lang="en-US" dirty="0"/>
              <a:t>DLCI </a:t>
            </a:r>
            <a:r>
              <a:rPr lang="ro-RO" dirty="0"/>
              <a:t>disponibile </a:t>
            </a:r>
          </a:p>
          <a:p>
            <a:r>
              <a:rPr lang="en-US" dirty="0"/>
              <a:t>Inverse ARP </a:t>
            </a:r>
            <a:r>
              <a:rPr lang="ro-RO" dirty="0"/>
              <a:t>va construi dinamic </a:t>
            </a:r>
            <a:r>
              <a:rPr lang="en-US" dirty="0"/>
              <a:t>Frame Relay map</a:t>
            </a:r>
            <a:endParaRPr lang="ro-RO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29E6FC-0358-41FA-BB25-422203DB5A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FE295-AED5-4905-8B17-06E1A44E9720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38350"/>
            <a:ext cx="7620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A2E746-2575-45FA-A565-0586FF30AB42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Multipoint Configuration with Two Routers (continued)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677C4A-5F98-43BA-82FC-1881A634105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2171700"/>
            <a:ext cx="7086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</a:t>
            </a:r>
            <a:r>
              <a:rPr lang="ro-RO" dirty="0"/>
              <a:t>re multipunct</a:t>
            </a:r>
            <a:r>
              <a:rPr lang="en-US" dirty="0"/>
              <a:t> </a:t>
            </a:r>
            <a:r>
              <a:rPr lang="ro-RO" dirty="0"/>
              <a:t>folosind o s</a:t>
            </a:r>
            <a:r>
              <a:rPr lang="en-US" dirty="0" err="1"/>
              <a:t>ubinterfa</a:t>
            </a:r>
            <a:r>
              <a:rPr lang="ro-RO" dirty="0"/>
              <a:t>ță</a:t>
            </a:r>
            <a:endParaRPr lang="en-US" dirty="0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Maparea</a:t>
            </a:r>
            <a:r>
              <a:rPr lang="en-US" dirty="0"/>
              <a:t> Frame Relay </a:t>
            </a:r>
            <a:r>
              <a:rPr lang="ro-RO" dirty="0"/>
              <a:t>va fi configurată static pe </a:t>
            </a:r>
            <a:r>
              <a:rPr lang="en-US" dirty="0" err="1"/>
              <a:t>RouterA</a:t>
            </a:r>
            <a:endParaRPr lang="en-US" dirty="0"/>
          </a:p>
          <a:p>
            <a:pPr lvl="1"/>
            <a:r>
              <a:rPr lang="ro-RO" dirty="0"/>
              <a:t>Pentru a</a:t>
            </a:r>
            <a:r>
              <a:rPr lang="en-US" dirty="0"/>
              <a:t> </a:t>
            </a:r>
            <a:r>
              <a:rPr lang="en-US" dirty="0" err="1"/>
              <a:t>configur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o</a:t>
            </a:r>
            <a:r>
              <a:rPr lang="en-US" dirty="0"/>
              <a:t> </a:t>
            </a:r>
            <a:r>
              <a:rPr lang="en-US" dirty="0" err="1"/>
              <a:t>subinterfa</a:t>
            </a:r>
            <a:r>
              <a:rPr lang="ro-RO" dirty="0"/>
              <a:t>ță </a:t>
            </a:r>
            <a:r>
              <a:rPr lang="en-US" dirty="0"/>
              <a:t>multipoint, </a:t>
            </a:r>
            <a:r>
              <a:rPr lang="ro-RO" dirty="0"/>
              <a:t>trebuie</a:t>
            </a:r>
            <a:r>
              <a:rPr lang="en-US" dirty="0"/>
              <a:t> map</a:t>
            </a:r>
            <a:r>
              <a:rPr lang="ro-RO" dirty="0"/>
              <a:t>ată</a:t>
            </a:r>
            <a:r>
              <a:rPr lang="en-US" dirty="0"/>
              <a:t> </a:t>
            </a:r>
            <a:r>
              <a:rPr lang="ro-RO" dirty="0"/>
              <a:t>pe </a:t>
            </a:r>
            <a:r>
              <a:rPr lang="en-US" dirty="0"/>
              <a:t>multiple remote routers </a:t>
            </a:r>
            <a:r>
              <a:rPr lang="ro-RO" dirty="0"/>
              <a:t>folosind</a:t>
            </a:r>
            <a:r>
              <a:rPr lang="en-US" dirty="0"/>
              <a:t> </a:t>
            </a:r>
            <a:r>
              <a:rPr lang="ro-RO" dirty="0"/>
              <a:t>aceeași </a:t>
            </a:r>
            <a:r>
              <a:rPr lang="en-US" dirty="0"/>
              <a:t>subnet mask, </a:t>
            </a:r>
            <a:r>
              <a:rPr lang="ro-RO" dirty="0"/>
              <a:t>dar </a:t>
            </a:r>
            <a:r>
              <a:rPr lang="en-US" dirty="0" err="1"/>
              <a:t>numer</a:t>
            </a:r>
            <a:r>
              <a:rPr lang="ro-RO" dirty="0"/>
              <a:t>e </a:t>
            </a:r>
            <a:r>
              <a:rPr lang="en-US" dirty="0"/>
              <a:t>DLCI</a:t>
            </a:r>
            <a:r>
              <a:rPr lang="ro-RO" dirty="0"/>
              <a:t> diferite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72BE43-E086-41E7-B01E-D26E9A361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Multipoint Configuration Using a Subinterface (continued)</a:t>
            </a:r>
          </a:p>
        </p:txBody>
      </p:sp>
      <p:sp>
        <p:nvSpPr>
          <p:cNvPr id="5427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A91795-F812-4F34-B7D7-6503434E936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87513"/>
            <a:ext cx="79248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F4B2F0-CF33-44CA-80C0-D703419E9B82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277812"/>
            <a:ext cx="8721845" cy="741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</a:t>
            </a:r>
            <a:r>
              <a:rPr lang="ro-RO" dirty="0"/>
              <a:t>are </a:t>
            </a:r>
            <a:r>
              <a:rPr lang="en-US" dirty="0"/>
              <a:t>Point-to-Point </a:t>
            </a:r>
            <a:r>
              <a:rPr lang="ro-RO" dirty="0"/>
              <a:t>folosind</a:t>
            </a:r>
            <a:r>
              <a:rPr lang="en-US" dirty="0"/>
              <a:t> </a:t>
            </a:r>
            <a:r>
              <a:rPr lang="en-US" dirty="0" err="1"/>
              <a:t>Subinterf</a:t>
            </a:r>
            <a:r>
              <a:rPr lang="ro-RO" dirty="0"/>
              <a:t>eţe</a:t>
            </a:r>
            <a:endParaRPr lang="en-US" dirty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Configurarile </a:t>
            </a:r>
            <a:r>
              <a:rPr lang="en-US" dirty="0"/>
              <a:t>Point-to-point Frame Relay </a:t>
            </a:r>
            <a:r>
              <a:rPr lang="ro-RO" dirty="0"/>
              <a:t>nu </a:t>
            </a:r>
            <a:r>
              <a:rPr lang="en-US" dirty="0" err="1"/>
              <a:t>suport</a:t>
            </a:r>
            <a:r>
              <a:rPr lang="ro-RO" dirty="0"/>
              <a:t>ă</a:t>
            </a:r>
            <a:r>
              <a:rPr lang="en-US" dirty="0"/>
              <a:t> Inverse ARP</a:t>
            </a:r>
          </a:p>
          <a:p>
            <a:r>
              <a:rPr lang="ro-RO" dirty="0"/>
              <a:t>Fiecare subinterfaţă trebuie configurată </a:t>
            </a:r>
            <a:r>
              <a:rPr lang="en-US" dirty="0" err="1"/>
              <a:t>separat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Se foloseşte </a:t>
            </a:r>
            <a:r>
              <a:rPr lang="en-US" dirty="0" err="1"/>
              <a:t>comand</a:t>
            </a:r>
            <a:r>
              <a:rPr lang="ro-RO" dirty="0"/>
              <a:t>a </a:t>
            </a:r>
            <a:r>
              <a:rPr lang="en-US" i="1" dirty="0"/>
              <a:t>frame-relay interface-</a:t>
            </a:r>
            <a:r>
              <a:rPr lang="en-US" i="1" dirty="0" err="1"/>
              <a:t>dlci</a:t>
            </a:r>
            <a:r>
              <a:rPr lang="en-US" i="1" dirty="0"/>
              <a:t> </a:t>
            </a:r>
            <a:endParaRPr lang="ro-RO" i="1" dirty="0"/>
          </a:p>
          <a:p>
            <a:pPr marL="457200" lvl="1" indent="0">
              <a:buNone/>
            </a:pPr>
            <a:r>
              <a:rPr lang="ro-RO" dirty="0"/>
              <a:t>Pentru a asocia un număr </a:t>
            </a:r>
            <a:r>
              <a:rPr lang="en-US" dirty="0"/>
              <a:t>DLCI  </a:t>
            </a:r>
            <a:r>
              <a:rPr lang="ro-RO" dirty="0"/>
              <a:t>cu o </a:t>
            </a:r>
            <a:r>
              <a:rPr lang="en-US" dirty="0" err="1"/>
              <a:t>subinterf</a:t>
            </a:r>
            <a:r>
              <a:rPr lang="ro-RO" dirty="0"/>
              <a:t>aţă specifică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9B64CC-900C-4E23-8260-31A636A958A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3E782C-EBE9-4E2B-AA4D-413422E2B2F5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447800"/>
            <a:ext cx="8201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46AF3-4C93-4D07-8686-EFD1C79B816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685800"/>
          </a:xfrm>
        </p:spPr>
        <p:txBody>
          <a:bodyPr/>
          <a:lstStyle/>
          <a:p>
            <a:r>
              <a:rPr lang="en-US" sz="2400" dirty="0"/>
              <a:t>PPP </a:t>
            </a:r>
            <a:r>
              <a:rPr lang="ro-RO" sz="2400" dirty="0"/>
              <a:t>î</a:t>
            </a:r>
            <a:r>
              <a:rPr lang="en-US" sz="2400" dirty="0"/>
              <a:t>n Protocol Stack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r>
              <a:rPr lang="ro-RO" sz="2000" dirty="0"/>
              <a:t>PPP nu este un singur protocol de nivel LD, ci o suită care rezolvă o serie de aspecte ale comunicaţiei p-to-p la nivel 2</a:t>
            </a:r>
          </a:p>
          <a:p>
            <a:r>
              <a:rPr lang="ro-RO" sz="2000" dirty="0"/>
              <a:t>Este o suita de protocoale asimetrice, cele două entităţi care stabilesc comunicaţia sunt:  </a:t>
            </a:r>
            <a:r>
              <a:rPr lang="ro-RO" sz="2000" b="1" dirty="0"/>
              <a:t>I </a:t>
            </a:r>
            <a:r>
              <a:rPr lang="ro-RO" sz="2000" dirty="0"/>
              <a:t>(iniţiatorul, uzual clientul) şi </a:t>
            </a:r>
            <a:r>
              <a:rPr lang="ro-RO" sz="2000" b="1" dirty="0"/>
              <a:t>R</a:t>
            </a:r>
            <a:r>
              <a:rPr lang="ro-RO" sz="2000" dirty="0"/>
              <a:t>(respondentul, uzual serverul).</a:t>
            </a:r>
          </a:p>
          <a:p>
            <a:r>
              <a:rPr lang="ro-RO" sz="2000" dirty="0"/>
              <a:t>Funcţiile principale al PPP sunt:</a:t>
            </a:r>
          </a:p>
          <a:p>
            <a:pPr lvl="1" indent="-342900">
              <a:buAutoNum type="alphaLcParenR"/>
            </a:pPr>
            <a:r>
              <a:rPr lang="ro-RO" sz="1800" dirty="0"/>
              <a:t>Formarea cadrelor pe linii p-la-p si încapsularea pachetelor</a:t>
            </a:r>
          </a:p>
          <a:p>
            <a:pPr lvl="1" indent="-342900">
              <a:buAutoNum type="alphaLcParenR"/>
            </a:pPr>
            <a:r>
              <a:rPr lang="ro-RO" sz="1800" dirty="0"/>
              <a:t>Setarea parametrilor link-ului (prin LCP)</a:t>
            </a:r>
          </a:p>
          <a:p>
            <a:pPr lvl="1" indent="-342900">
              <a:buAutoNum type="alphaLcParenR"/>
            </a:pPr>
            <a:r>
              <a:rPr lang="ro-RO" sz="1800" dirty="0"/>
              <a:t>Autentificarea </a:t>
            </a:r>
          </a:p>
          <a:p>
            <a:pPr lvl="1" indent="-342900">
              <a:buAutoNum type="alphaLcParenR"/>
            </a:pPr>
            <a:r>
              <a:rPr lang="ro-RO" sz="1800" dirty="0"/>
              <a:t>Control la nivel reţea, în principal asignarea de adresa IP si adresa DNS</a:t>
            </a:r>
          </a:p>
          <a:p>
            <a:pPr marL="400050" lvl="1" indent="0">
              <a:buNone/>
            </a:pPr>
            <a:r>
              <a:rPr lang="ro-RO" sz="1800" dirty="0"/>
              <a:t>(prin NCP)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631001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E99DC0-5BDA-4C11-8F07-DB72CF42C300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77825"/>
            <a:ext cx="64008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Mapare </a:t>
            </a:r>
            <a:r>
              <a:rPr lang="en-US" dirty="0"/>
              <a:t>Static</a:t>
            </a:r>
            <a:r>
              <a:rPr lang="ro-RO" dirty="0"/>
              <a:t>ă </a:t>
            </a:r>
            <a:r>
              <a:rPr lang="en-US" dirty="0"/>
              <a:t>Frame Relay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Uneori trebuie definite manual numere </a:t>
            </a:r>
            <a:r>
              <a:rPr lang="en-US" dirty="0"/>
              <a:t>DLCI </a:t>
            </a:r>
          </a:p>
          <a:p>
            <a:pPr lvl="1"/>
            <a:r>
              <a:rPr lang="en-US" dirty="0"/>
              <a:t>This is called making a </a:t>
            </a:r>
            <a:r>
              <a:rPr lang="en-US" b="1" dirty="0"/>
              <a:t>static address to DLCI Frame Relay map</a:t>
            </a:r>
          </a:p>
          <a:p>
            <a:r>
              <a:rPr lang="en-US" dirty="0"/>
              <a:t>You statically configure your DLCI entries in the following situations:</a:t>
            </a:r>
          </a:p>
          <a:p>
            <a:pPr lvl="1"/>
            <a:r>
              <a:rPr lang="en-US" dirty="0"/>
              <a:t>Router</a:t>
            </a:r>
            <a:r>
              <a:rPr lang="ro-RO" dirty="0"/>
              <a:t>ul îndepărtat</a:t>
            </a:r>
            <a:r>
              <a:rPr lang="en-US" dirty="0"/>
              <a:t> </a:t>
            </a:r>
            <a:r>
              <a:rPr lang="ro-RO" dirty="0"/>
              <a:t>nu </a:t>
            </a:r>
            <a:r>
              <a:rPr lang="en-US" dirty="0" err="1"/>
              <a:t>suport</a:t>
            </a:r>
            <a:r>
              <a:rPr lang="ro-RO" dirty="0"/>
              <a:t>ă</a:t>
            </a:r>
            <a:r>
              <a:rPr lang="en-US" dirty="0"/>
              <a:t> Inverse ARP</a:t>
            </a:r>
          </a:p>
          <a:p>
            <a:pPr lvl="1"/>
            <a:r>
              <a:rPr lang="ro-RO" dirty="0"/>
              <a:t>E nevoie de a atribui </a:t>
            </a:r>
            <a:r>
              <a:rPr lang="en-US" dirty="0" err="1"/>
              <a:t>subinter</a:t>
            </a:r>
            <a:r>
              <a:rPr lang="ro-RO" dirty="0"/>
              <a:t>fețe</a:t>
            </a:r>
            <a:r>
              <a:rPr lang="en-US" dirty="0"/>
              <a:t> specific</a:t>
            </a:r>
            <a:r>
              <a:rPr lang="ro-RO" dirty="0"/>
              <a:t>e la </a:t>
            </a:r>
            <a:r>
              <a:rPr lang="en-US" dirty="0"/>
              <a:t>cone</a:t>
            </a:r>
            <a:r>
              <a:rPr lang="ro-RO" dirty="0"/>
              <a:t>xiuni DLCI </a:t>
            </a:r>
            <a:r>
              <a:rPr lang="en-US" dirty="0"/>
              <a:t>specific</a:t>
            </a:r>
            <a:r>
              <a:rPr lang="ro-RO" dirty="0"/>
              <a:t>e</a:t>
            </a:r>
            <a:endParaRPr lang="en-US" dirty="0"/>
          </a:p>
          <a:p>
            <a:pPr lvl="1"/>
            <a:r>
              <a:rPr lang="ro-RO" dirty="0"/>
              <a:t>Se dorește</a:t>
            </a:r>
            <a:r>
              <a:rPr lang="en-US" dirty="0"/>
              <a:t> reduce</a:t>
            </a:r>
            <a:r>
              <a:rPr lang="ro-RO" dirty="0"/>
              <a:t>rea </a:t>
            </a:r>
            <a:r>
              <a:rPr lang="en-US" dirty="0" err="1"/>
              <a:t>trafic</a:t>
            </a:r>
            <a:r>
              <a:rPr lang="ro-RO" dirty="0"/>
              <a:t>ului </a:t>
            </a:r>
            <a:r>
              <a:rPr lang="en-US" dirty="0"/>
              <a:t>broadcast</a:t>
            </a:r>
          </a:p>
          <a:p>
            <a:pPr lvl="1"/>
            <a:r>
              <a:rPr lang="ro-RO" dirty="0"/>
              <a:t>Când se configurează </a:t>
            </a:r>
            <a:r>
              <a:rPr lang="en-US" dirty="0"/>
              <a:t>OSPF </a:t>
            </a:r>
            <a:r>
              <a:rPr lang="ro-RO" dirty="0"/>
              <a:t>peste</a:t>
            </a:r>
            <a:r>
              <a:rPr lang="en-US" dirty="0"/>
              <a:t> Frame Relay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759FD5-9D7E-4FFF-A6AD-156AB2604D7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79DD52-9697-4AD6-8D8D-09CE85BDA78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Keepalive Configuration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r>
              <a:rPr lang="en-US" dirty="0"/>
              <a:t>By default, packet</a:t>
            </a:r>
            <a:r>
              <a:rPr lang="ro-RO" dirty="0"/>
              <a:t>ele </a:t>
            </a:r>
            <a:r>
              <a:rPr lang="en-US" dirty="0"/>
              <a:t>keepalive </a:t>
            </a:r>
            <a:r>
              <a:rPr lang="ro-RO" dirty="0"/>
              <a:t>sunt trimise la fiecare</a:t>
            </a:r>
            <a:r>
              <a:rPr lang="en-US" dirty="0"/>
              <a:t>10 sec</a:t>
            </a:r>
            <a:r>
              <a:rPr lang="ro-RO" dirty="0"/>
              <a:t>u</a:t>
            </a:r>
            <a:r>
              <a:rPr lang="en-US" dirty="0" err="1"/>
              <a:t>nd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spre </a:t>
            </a:r>
            <a:r>
              <a:rPr lang="en-US" dirty="0"/>
              <a:t>Frame Relay switch</a:t>
            </a:r>
          </a:p>
          <a:p>
            <a:r>
              <a:rPr lang="ro-RO" dirty="0"/>
              <a:t>Se poate modifica intervalul </a:t>
            </a:r>
            <a:r>
              <a:rPr lang="en-US" dirty="0"/>
              <a:t>keepalive </a:t>
            </a:r>
            <a:r>
              <a:rPr lang="ro-RO" dirty="0"/>
              <a:t>prin comanda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keepalive</a:t>
            </a:r>
            <a:r>
              <a:rPr lang="en-US" dirty="0"/>
              <a:t> </a:t>
            </a:r>
            <a:r>
              <a:rPr lang="ro-RO" dirty="0"/>
              <a:t>urmată de </a:t>
            </a:r>
            <a:r>
              <a:rPr lang="en-US" dirty="0"/>
              <a:t> </a:t>
            </a:r>
            <a:r>
              <a:rPr lang="ro-RO" dirty="0"/>
              <a:t>timpul dorit, </a:t>
            </a:r>
            <a:r>
              <a:rPr lang="en-US" dirty="0"/>
              <a:t>in seconds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RouterA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(config-if)#keepalive 15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3486E8-7E49-49B6-BB87-264070B5117C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Frame Relay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r>
              <a:rPr lang="ro-RO" dirty="0"/>
              <a:t>Verificarea </a:t>
            </a:r>
            <a:r>
              <a:rPr lang="en-US" dirty="0" err="1"/>
              <a:t>configur</a:t>
            </a:r>
            <a:r>
              <a:rPr lang="ro-RO" dirty="0"/>
              <a:t>ării </a:t>
            </a:r>
            <a:r>
              <a:rPr lang="en-US" dirty="0"/>
              <a:t>Frame Relay </a:t>
            </a:r>
            <a:r>
              <a:rPr lang="ro-RO" dirty="0"/>
              <a:t>se poate face cu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/>
              <a:t> commands</a:t>
            </a:r>
          </a:p>
          <a:p>
            <a:pPr lvl="2"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show interface</a:t>
            </a:r>
          </a:p>
          <a:p>
            <a:pPr lvl="2"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show frame-relay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show frame-relay map</a:t>
            </a:r>
          </a:p>
          <a:p>
            <a:pPr lvl="2"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show frame-relay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lmi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486CBB-F2B8-47AE-8CA0-572840E13882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0500"/>
            <a:ext cx="71628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4E5C0A-5656-4168-B232-028BDD9D0C46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16100"/>
            <a:ext cx="7620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7748E9-0A73-4C96-943F-8B83289972F0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7772400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862263"/>
            <a:ext cx="777240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Rezumat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ro-RO" dirty="0"/>
              <a:t>Există multe optiuni de conectivitate</a:t>
            </a:r>
            <a:r>
              <a:rPr lang="en-US" dirty="0"/>
              <a:t> WAN </a:t>
            </a:r>
            <a:r>
              <a:rPr lang="ro-RO" dirty="0"/>
              <a:t>pentru reţele moderne</a:t>
            </a:r>
            <a:r>
              <a:rPr lang="en-US" dirty="0"/>
              <a:t>, </a:t>
            </a:r>
            <a:r>
              <a:rPr lang="en-US" dirty="0" err="1"/>
              <a:t>inclu</a:t>
            </a:r>
            <a:r>
              <a:rPr lang="ro-RO" dirty="0"/>
              <a:t>zând</a:t>
            </a:r>
            <a:r>
              <a:rPr lang="en-US" dirty="0"/>
              <a:t> digital lines, Frame Relay</a:t>
            </a:r>
            <a:r>
              <a:rPr lang="ro-RO" dirty="0"/>
              <a:t> şi</a:t>
            </a:r>
            <a:r>
              <a:rPr lang="en-US" dirty="0"/>
              <a:t> analog modems</a:t>
            </a:r>
          </a:p>
          <a:p>
            <a:r>
              <a:rPr lang="en-US" dirty="0"/>
              <a:t>Point-to-Point Protocol (PPP) </a:t>
            </a:r>
            <a:r>
              <a:rPr lang="ro-RO" dirty="0"/>
              <a:t>este cel mai utilizat </a:t>
            </a:r>
            <a:r>
              <a:rPr lang="en-US" dirty="0"/>
              <a:t> protocol WAN </a:t>
            </a:r>
            <a:r>
              <a:rPr lang="ro-RO" dirty="0"/>
              <a:t>în prezent</a:t>
            </a:r>
            <a:endParaRPr lang="en-US" dirty="0"/>
          </a:p>
          <a:p>
            <a:r>
              <a:rPr lang="en-US" dirty="0"/>
              <a:t>PPP </a:t>
            </a:r>
            <a:r>
              <a:rPr lang="ro-RO" dirty="0"/>
              <a:t>face</a:t>
            </a:r>
            <a:r>
              <a:rPr lang="en-US" dirty="0"/>
              <a:t> link establishment, quality determination, Network layer protocol encapsulation, and link termination services</a:t>
            </a:r>
          </a:p>
          <a:p>
            <a:r>
              <a:rPr lang="en-US" dirty="0"/>
              <a:t>Frame relay </a:t>
            </a:r>
            <a:r>
              <a:rPr lang="ro-RO" dirty="0"/>
              <a:t>este o tehnologie </a:t>
            </a:r>
            <a:r>
              <a:rPr lang="en-US" dirty="0"/>
              <a:t>WAN </a:t>
            </a:r>
            <a:r>
              <a:rPr lang="ro-RO" dirty="0"/>
              <a:t>ce poate fi utilizată la conectarea a două LAN-uri separate geografic.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E5BFA9-D550-4835-B448-4612137D76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Rezumat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 relay </a:t>
            </a:r>
            <a:r>
              <a:rPr lang="ro-RO" dirty="0"/>
              <a:t>este atât un serviciu cât şi un tip de incapsulare </a:t>
            </a:r>
          </a:p>
          <a:p>
            <a:r>
              <a:rPr lang="ro-RO" dirty="0"/>
              <a:t>P</a:t>
            </a:r>
            <a:r>
              <a:rPr lang="en-US" dirty="0" err="1"/>
              <a:t>aramet</a:t>
            </a:r>
            <a:r>
              <a:rPr lang="ro-RO" dirty="0"/>
              <a:t>rii de calitate pentru </a:t>
            </a:r>
            <a:r>
              <a:rPr lang="en-US" dirty="0"/>
              <a:t>Frame Relay </a:t>
            </a:r>
            <a:r>
              <a:rPr lang="en-US" dirty="0" err="1"/>
              <a:t>includ</a:t>
            </a:r>
            <a:r>
              <a:rPr lang="en-US" dirty="0"/>
              <a:t> access rate, Committed Information Rate (CIR), Committed Burst Size (CBS), and Excess Burst Size (EBS)</a:t>
            </a:r>
          </a:p>
          <a:p>
            <a:r>
              <a:rPr lang="ro-RO" dirty="0"/>
              <a:t>Conexiunile </a:t>
            </a:r>
            <a:r>
              <a:rPr lang="en-US" dirty="0"/>
              <a:t>Frame relay </a:t>
            </a:r>
            <a:r>
              <a:rPr lang="ro-RO" dirty="0"/>
              <a:t>crează</a:t>
            </a:r>
            <a:r>
              <a:rPr lang="en-US" dirty="0"/>
              <a:t> virtual circuits </a:t>
            </a:r>
            <a:r>
              <a:rPr lang="ro-RO" dirty="0"/>
              <a:t>care pot fi </a:t>
            </a:r>
            <a:r>
              <a:rPr lang="en-US" dirty="0"/>
              <a:t>permanent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sau</a:t>
            </a:r>
            <a:r>
              <a:rPr lang="en-US" dirty="0"/>
              <a:t> </a:t>
            </a:r>
            <a:r>
              <a:rPr lang="ro-RO" dirty="0"/>
              <a:t>comutate</a:t>
            </a:r>
            <a:endParaRPr lang="en-US" dirty="0"/>
          </a:p>
          <a:p>
            <a:r>
              <a:rPr lang="ro-RO" dirty="0"/>
              <a:t>Conexiunile </a:t>
            </a:r>
            <a:r>
              <a:rPr lang="en-US" dirty="0"/>
              <a:t>Virtual</a:t>
            </a:r>
            <a:r>
              <a:rPr lang="ro-RO" dirty="0"/>
              <a:t>e</a:t>
            </a:r>
            <a:r>
              <a:rPr lang="en-US" dirty="0"/>
              <a:t> Frame Relay </a:t>
            </a:r>
            <a:r>
              <a:rPr lang="ro-RO" dirty="0"/>
              <a:t>sunt </a:t>
            </a:r>
            <a:r>
              <a:rPr lang="en-US" dirty="0" err="1"/>
              <a:t>defi</a:t>
            </a:r>
            <a:r>
              <a:rPr lang="ro-RO" dirty="0"/>
              <a:t>nite prin numere </a:t>
            </a:r>
            <a:r>
              <a:rPr lang="en-US" dirty="0"/>
              <a:t>Data Link Connection Identifier (DLCI)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387331-ED43-479F-9742-9EB5BD75CCAF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Rezumat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Majoritatea providerilor</a:t>
            </a:r>
            <a:r>
              <a:rPr lang="en-US" dirty="0"/>
              <a:t> Frame Relay </a:t>
            </a:r>
            <a:r>
              <a:rPr lang="en-US" dirty="0" err="1"/>
              <a:t>suport</a:t>
            </a:r>
            <a:r>
              <a:rPr lang="ro-RO" dirty="0"/>
              <a:t>ă</a:t>
            </a:r>
            <a:r>
              <a:rPr lang="en-US" dirty="0"/>
              <a:t> LMI, </a:t>
            </a:r>
            <a:r>
              <a:rPr lang="ro-RO" dirty="0"/>
              <a:t>care permite maparea </a:t>
            </a:r>
            <a:r>
              <a:rPr lang="en-US" dirty="0"/>
              <a:t>Frame Relay d</a:t>
            </a:r>
            <a:r>
              <a:rPr lang="ro-RO" dirty="0"/>
              <a:t>i</a:t>
            </a:r>
            <a:r>
              <a:rPr lang="en-US" dirty="0" err="1"/>
              <a:t>namic</a:t>
            </a:r>
            <a:r>
              <a:rPr lang="ro-RO"/>
              <a:t>ă, folosind </a:t>
            </a:r>
            <a:r>
              <a:rPr lang="en-US" dirty="0"/>
              <a:t>Inverse ARP</a:t>
            </a:r>
          </a:p>
          <a:p>
            <a:r>
              <a:rPr lang="ro-RO" dirty="0"/>
              <a:t>Maparea statică a numerelor </a:t>
            </a:r>
            <a:r>
              <a:rPr lang="en-US" dirty="0"/>
              <a:t>DLCI </a:t>
            </a:r>
            <a:r>
              <a:rPr lang="ro-RO" dirty="0"/>
              <a:t>la adresele</a:t>
            </a:r>
            <a:r>
              <a:rPr lang="en-US" dirty="0"/>
              <a:t> remote IP </a:t>
            </a:r>
            <a:r>
              <a:rPr lang="ro-RO" dirty="0"/>
              <a:t>trebuie făcută când ruterele nu suportă </a:t>
            </a:r>
            <a:r>
              <a:rPr lang="en-US" dirty="0"/>
              <a:t>Inverse ARP</a:t>
            </a:r>
          </a:p>
          <a:p>
            <a:r>
              <a:rPr lang="en-US" dirty="0"/>
              <a:t>Inverse ARP </a:t>
            </a:r>
            <a:r>
              <a:rPr lang="ro-RO" dirty="0"/>
              <a:t>nu este disponibil</a:t>
            </a:r>
            <a:r>
              <a:rPr lang="en-US" dirty="0"/>
              <a:t> </a:t>
            </a:r>
            <a:r>
              <a:rPr lang="ro-RO" dirty="0"/>
              <a:t>pe link-uri</a:t>
            </a:r>
            <a:r>
              <a:rPr lang="en-US" dirty="0"/>
              <a:t> point-to-point </a:t>
            </a:r>
            <a:r>
              <a:rPr lang="ro-RO" dirty="0"/>
              <a:t>deoarece există o singură cale </a:t>
            </a:r>
          </a:p>
          <a:p>
            <a:r>
              <a:rPr lang="ro-RO" dirty="0"/>
              <a:t>Circuitele </a:t>
            </a:r>
            <a:r>
              <a:rPr lang="en-US" dirty="0"/>
              <a:t>Frame relay </a:t>
            </a:r>
            <a:r>
              <a:rPr lang="ro-RO" dirty="0"/>
              <a:t>pot fi stabilite pe </a:t>
            </a:r>
            <a:r>
              <a:rPr lang="en-US" dirty="0" err="1"/>
              <a:t>interf</a:t>
            </a:r>
            <a:r>
              <a:rPr lang="ro-RO" dirty="0"/>
              <a:t>eţe sau </a:t>
            </a:r>
            <a:r>
              <a:rPr lang="en-US" dirty="0" err="1"/>
              <a:t>subinterf</a:t>
            </a:r>
            <a:r>
              <a:rPr lang="ro-RO" dirty="0"/>
              <a:t>eţe seriale</a:t>
            </a:r>
            <a:r>
              <a:rPr lang="en-US" dirty="0"/>
              <a:t> </a:t>
            </a:r>
            <a:r>
              <a:rPr lang="ro-RO" dirty="0"/>
              <a:t>pe</a:t>
            </a:r>
            <a:r>
              <a:rPr lang="en-US" dirty="0"/>
              <a:t> Cisco routers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CCNA Guide to Cisco Networking Fundamentals,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9DCD9C-4D23-4D2B-8504-E011C4570D4F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46AF3-4C93-4D07-8686-EFD1C79B8162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6271"/>
            <a:ext cx="8077200" cy="685800"/>
          </a:xfrm>
        </p:spPr>
        <p:txBody>
          <a:bodyPr/>
          <a:lstStyle/>
          <a:p>
            <a:r>
              <a:rPr lang="en-US" sz="2400" b="1" dirty="0"/>
              <a:t>PPP in the Protocol Stack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6172200"/>
          </a:xfrm>
        </p:spPr>
        <p:txBody>
          <a:bodyPr/>
          <a:lstStyle/>
          <a:p>
            <a:r>
              <a:rPr lang="ro-RO" sz="1800" b="1" dirty="0"/>
              <a:t>LCP</a:t>
            </a:r>
            <a:r>
              <a:rPr lang="ro-RO" sz="1800" dirty="0"/>
              <a:t>- Link Control Protocol) negociază şi controlează parametrii liniei la ambele capete: MRU (Maxim Receive Unit), compresie header, incapsulare etc.</a:t>
            </a:r>
          </a:p>
          <a:p>
            <a:r>
              <a:rPr lang="ro-RO" sz="1800" b="1" dirty="0"/>
              <a:t>CHAP</a:t>
            </a:r>
            <a:r>
              <a:rPr lang="ro-RO" sz="1800" dirty="0"/>
              <a:t>- (Challange Authentication Protocol), </a:t>
            </a:r>
            <a:r>
              <a:rPr lang="ro-RO" sz="1800" b="1" dirty="0"/>
              <a:t>PAP</a:t>
            </a:r>
            <a:r>
              <a:rPr lang="ro-RO" sz="1800" dirty="0"/>
              <a:t> (Password Authentication Protocol) şi </a:t>
            </a:r>
            <a:r>
              <a:rPr lang="ro-RO" sz="1800" b="1" dirty="0"/>
              <a:t>EAP</a:t>
            </a:r>
            <a:r>
              <a:rPr lang="ro-RO" sz="1800" dirty="0"/>
              <a:t> (Extensible Authentication Protocol)  sunt </a:t>
            </a:r>
            <a:r>
              <a:rPr lang="ro-RO" sz="1800" b="1" dirty="0">
                <a:solidFill>
                  <a:srgbClr val="FF0000"/>
                </a:solidFill>
              </a:rPr>
              <a:t>protocoale de autentificare</a:t>
            </a:r>
          </a:p>
          <a:p>
            <a:r>
              <a:rPr lang="ro-RO" sz="1800" b="1" dirty="0"/>
              <a:t> IPCP- </a:t>
            </a:r>
            <a:r>
              <a:rPr lang="ro-RO" sz="1800" dirty="0"/>
              <a:t>IP Control Protocol este un protocol din seria </a:t>
            </a:r>
            <a:r>
              <a:rPr lang="ro-RO" sz="1800" b="1" dirty="0"/>
              <a:t>NCP</a:t>
            </a:r>
            <a:r>
              <a:rPr lang="ro-RO" sz="1800" dirty="0"/>
              <a:t> (Network Control Protocol) care </a:t>
            </a:r>
            <a:r>
              <a:rPr lang="ro-RO" sz="1800" dirty="0">
                <a:highlight>
                  <a:srgbClr val="FFFF00"/>
                </a:highlight>
              </a:rPr>
              <a:t>stabileşte funcţionarea ambelor capete la nivel reţea </a:t>
            </a:r>
            <a:r>
              <a:rPr lang="ro-RO" sz="1800" dirty="0"/>
              <a:t>(în principal </a:t>
            </a:r>
            <a:r>
              <a:rPr lang="ro-RO" sz="1800" dirty="0">
                <a:highlight>
                  <a:srgbClr val="FFFF00"/>
                </a:highlight>
              </a:rPr>
              <a:t>atribuie clientului adresă IP si adresa DNS</a:t>
            </a:r>
            <a:r>
              <a:rPr lang="ro-RO" sz="1800" dirty="0"/>
              <a:t>)</a:t>
            </a:r>
          </a:p>
          <a:p>
            <a:r>
              <a:rPr lang="ro-RO" sz="1800" b="1" dirty="0"/>
              <a:t>CCP</a:t>
            </a:r>
            <a:r>
              <a:rPr lang="ro-RO" sz="1800" dirty="0"/>
              <a:t> – Compression Control Protocol </a:t>
            </a:r>
            <a:r>
              <a:rPr lang="ro-RO" sz="1800" dirty="0">
                <a:highlight>
                  <a:srgbClr val="FFFF00"/>
                </a:highlight>
              </a:rPr>
              <a:t>negociază si controlează compresia </a:t>
            </a:r>
            <a:r>
              <a:rPr lang="ro-RO" sz="1800" dirty="0"/>
              <a:t>datelor la ambele capete. Compresia apare necesară atunci când viteza datelor pe serial este mică.</a:t>
            </a:r>
          </a:p>
          <a:p>
            <a:r>
              <a:rPr lang="ro-RO" sz="1800" b="1" dirty="0"/>
              <a:t>ECP</a:t>
            </a:r>
            <a:r>
              <a:rPr lang="ro-RO" sz="1800" dirty="0"/>
              <a:t>- Encription Control Protocol permite </a:t>
            </a:r>
            <a:r>
              <a:rPr lang="ro-RO" sz="1800" dirty="0">
                <a:highlight>
                  <a:srgbClr val="FFFF00"/>
                </a:highlight>
              </a:rPr>
              <a:t>stabilirea parametrilor de criptare </a:t>
            </a:r>
            <a:r>
              <a:rPr lang="ro-RO" sz="1800" dirty="0"/>
              <a:t>la ambele capete (standarde 3DES, AES,...)</a:t>
            </a:r>
          </a:p>
          <a:p>
            <a:r>
              <a:rPr lang="ro-RO" sz="1800" b="1" dirty="0"/>
              <a:t>BAP</a:t>
            </a:r>
            <a:r>
              <a:rPr lang="en-US" sz="1800" b="1" dirty="0"/>
              <a:t>/</a:t>
            </a:r>
            <a:r>
              <a:rPr lang="ro-RO" sz="1800" b="1" dirty="0"/>
              <a:t>BACP- </a:t>
            </a:r>
            <a:r>
              <a:rPr lang="ro-RO" sz="1800" dirty="0"/>
              <a:t>Bandwidth Allocation (Control) Protocol este folosit pentru a </a:t>
            </a:r>
            <a:r>
              <a:rPr lang="ro-RO" sz="1800" dirty="0">
                <a:highlight>
                  <a:srgbClr val="FFFF00"/>
                </a:highlight>
              </a:rPr>
              <a:t>adăuga</a:t>
            </a:r>
            <a:r>
              <a:rPr lang="en-US" sz="1800" dirty="0">
                <a:highlight>
                  <a:srgbClr val="FFFF00"/>
                </a:highlight>
              </a:rPr>
              <a:t>/</a:t>
            </a:r>
            <a:r>
              <a:rPr lang="ro-RO" sz="1800" dirty="0">
                <a:highlight>
                  <a:srgbClr val="FFFF00"/>
                </a:highlight>
              </a:rPr>
              <a:t>îndepărta linkuri individuale </a:t>
            </a:r>
            <a:r>
              <a:rPr lang="ro-RO" sz="1800" dirty="0"/>
              <a:t>dintr-un fascicul ppp multilink</a:t>
            </a:r>
          </a:p>
          <a:p>
            <a:r>
              <a:rPr lang="ro-RO" sz="1800" b="1" dirty="0"/>
              <a:t>LQM</a:t>
            </a:r>
            <a:r>
              <a:rPr lang="ro-RO" sz="1800" dirty="0"/>
              <a:t>- Link Quality Monitoring folosit pentru </a:t>
            </a:r>
            <a:r>
              <a:rPr lang="ro-RO" sz="1800" dirty="0">
                <a:highlight>
                  <a:srgbClr val="FFFF00"/>
                </a:highlight>
              </a:rPr>
              <a:t>a stabili şi raporta calitatea linkului. </a:t>
            </a:r>
          </a:p>
          <a:p>
            <a:r>
              <a:rPr lang="ro-RO" sz="1800" b="1" dirty="0"/>
              <a:t>BCP-</a:t>
            </a:r>
            <a:r>
              <a:rPr lang="ro-RO" sz="1800" dirty="0"/>
              <a:t> Bridging Control Protocol asigura funcţionarea capetelor linkului în </a:t>
            </a:r>
            <a:r>
              <a:rPr lang="ro-RO" sz="1800" dirty="0">
                <a:highlight>
                  <a:srgbClr val="FFFF00"/>
                </a:highlight>
              </a:rPr>
              <a:t>modul bridge</a:t>
            </a:r>
            <a:r>
              <a:rPr lang="ro-RO" sz="1800" dirty="0"/>
              <a:t>, nu routing.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46AF3-4C93-4D07-8686-EFD1C79B816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6271"/>
            <a:ext cx="8077200" cy="685800"/>
          </a:xfrm>
        </p:spPr>
        <p:txBody>
          <a:bodyPr/>
          <a:lstStyle/>
          <a:p>
            <a:r>
              <a:rPr lang="ro-RO" sz="2400" dirty="0"/>
              <a:t>Funcţiile </a:t>
            </a:r>
            <a:r>
              <a:rPr lang="en-US" sz="2400" dirty="0"/>
              <a:t>PPP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6172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2232"/>
              </p:ext>
            </p:extLst>
          </p:nvPr>
        </p:nvGraphicFramePr>
        <p:xfrm>
          <a:off x="380998" y="533401"/>
          <a:ext cx="8534401" cy="6324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r>
                        <a:rPr lang="ro-RO" dirty="0"/>
                        <a:t>Funcţia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Descriere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Protocol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Formare cadre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Liniile seriale trasportă şiruri</a:t>
                      </a:r>
                      <a:r>
                        <a:rPr lang="ro-RO" sz="1600" baseline="0" dirty="0"/>
                        <a:t> de biţi. Ei trebuie structuraţi în cadre.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Implicit HDLC. Nu este parte a PPP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Setare link,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Se negociază cacateristici ale linkului</a:t>
                      </a:r>
                      <a:r>
                        <a:rPr lang="ro-RO" sz="1600" baseline="0" dirty="0"/>
                        <a:t> (exemplu marimea cadrului) la ambele capete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LCP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Autentificare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Clientul</a:t>
                      </a:r>
                      <a:r>
                        <a:rPr lang="ro-RO" sz="1600" baseline="0" dirty="0"/>
                        <a:t> si opţional serverul se pot autentifica pentru a se recunoaşte ca participanţi la trafic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PAP, CHAP, EAP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Criptare</a:t>
                      </a:r>
                      <a:r>
                        <a:rPr lang="ro-RO" sz="1600" baseline="0" dirty="0"/>
                        <a:t> </a:t>
                      </a:r>
                    </a:p>
                    <a:p>
                      <a:r>
                        <a:rPr lang="ro-RO" sz="1600" baseline="0" dirty="0"/>
                        <a:t>(Encription)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Comunicaţia poate necesita confidenţialitate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ECP cu algoritmi ca 3DES, AES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Alocare de banda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Satisfacerea nevoilor de bandă necesită canale multiple (Multilink PPP-MLPPP)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BAP, BACP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Configurare la nivel reţea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Fiecare protocol de reţea (IP, IPX) necesită propriu protocol de control pentru funcţii cum ar fi atribiurea de adrese de reţea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NCP (IPCP)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Mod bridging sau routing</a:t>
                      </a:r>
                      <a:r>
                        <a:rPr lang="ro-RO" sz="1600" baseline="0" dirty="0"/>
                        <a:t> la capete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Capetele linkului pot opera</a:t>
                      </a:r>
                      <a:r>
                        <a:rPr lang="ro-RO" sz="1600" baseline="0" dirty="0"/>
                        <a:t> în mod bridge sau ruter. Modul bridging necesită un protocol de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BCP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Compresia datelor pe link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Liniile seriale sunt în mod curent lente (modemuri). Compresia sporest banda disponibilă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CCP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118">
                <a:tc>
                  <a:txBody>
                    <a:bodyPr/>
                    <a:lstStyle/>
                    <a:p>
                      <a:r>
                        <a:rPr lang="ro-RO" sz="1600" dirty="0"/>
                        <a:t>Monitorizare link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Calitatea linkului trebuie monitorizată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/>
                        <a:t>LQR,</a:t>
                      </a:r>
                      <a:r>
                        <a:rPr lang="ro-RO" sz="1600" baseline="0" dirty="0"/>
                        <a:t> LQM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8FE94A-329F-4AD1-9C9A-1284D9EC4A7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14400"/>
          </a:xfrm>
        </p:spPr>
        <p:txBody>
          <a:bodyPr/>
          <a:lstStyle/>
          <a:p>
            <a:r>
              <a:rPr lang="ro-RO" dirty="0"/>
              <a:t>Locul </a:t>
            </a:r>
            <a:r>
              <a:rPr lang="en-US" dirty="0"/>
              <a:t>PPP </a:t>
            </a:r>
            <a:r>
              <a:rPr lang="ro-RO" dirty="0"/>
              <a:t>î</a:t>
            </a:r>
            <a:r>
              <a:rPr lang="en-US" dirty="0"/>
              <a:t>n Protocol Stack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1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/>
          <a:lstStyle/>
          <a:p>
            <a:r>
              <a:rPr lang="en-US" sz="2400" dirty="0" err="1"/>
              <a:t>Stiva</a:t>
            </a:r>
            <a:r>
              <a:rPr lang="en-US" sz="2400" dirty="0"/>
              <a:t> de </a:t>
            </a:r>
            <a:r>
              <a:rPr lang="en-US" sz="2400" dirty="0" err="1"/>
              <a:t>protocoale</a:t>
            </a:r>
            <a:r>
              <a:rPr lang="en-US" sz="2400" dirty="0"/>
              <a:t> PPP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0EC8B5-EC36-4087-A402-8DE9BC0389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7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090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FD80F5-ACB5-4316-86A9-E24D779FE786}"/>
</file>

<file path=customXml/itemProps2.xml><?xml version="1.0" encoding="utf-8"?>
<ds:datastoreItem xmlns:ds="http://schemas.openxmlformats.org/officeDocument/2006/customXml" ds:itemID="{267CAB5D-D794-446B-A5CE-8EB1E4FF6E60}"/>
</file>

<file path=customXml/itemProps3.xml><?xml version="1.0" encoding="utf-8"?>
<ds:datastoreItem xmlns:ds="http://schemas.openxmlformats.org/officeDocument/2006/customXml" ds:itemID="{3515988A-85F9-494F-8ABD-7768E491A57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Microsoft Office PowerPoint</Application>
  <PresentationFormat>On-screen Show (4:3)</PresentationFormat>
  <Paragraphs>446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</vt:lpstr>
      <vt:lpstr>Courier New</vt:lpstr>
      <vt:lpstr>Times New Roman</vt:lpstr>
      <vt:lpstr>Default Design</vt:lpstr>
      <vt:lpstr>3_Default Design</vt:lpstr>
      <vt:lpstr>CCNA Guide to Cisco Networking Fundamentals  Fourth Edition</vt:lpstr>
      <vt:lpstr>Obiective</vt:lpstr>
      <vt:lpstr>PPP</vt:lpstr>
      <vt:lpstr>PPP vs SLIP</vt:lpstr>
      <vt:lpstr>PPP în Protocol Stack</vt:lpstr>
      <vt:lpstr>PPP in the Protocol Stack</vt:lpstr>
      <vt:lpstr>Funcţiile PPP</vt:lpstr>
      <vt:lpstr>Locul PPP în Protocol Stack</vt:lpstr>
      <vt:lpstr>Stiva de protocoale PPP</vt:lpstr>
      <vt:lpstr>Frame Format</vt:lpstr>
      <vt:lpstr>PowerPoint Presentation</vt:lpstr>
      <vt:lpstr>LCP</vt:lpstr>
      <vt:lpstr>Stabilirea  comunicatiei PPP</vt:lpstr>
      <vt:lpstr>Stabilirea  comunicatiei</vt:lpstr>
      <vt:lpstr>Autentificarea PPP</vt:lpstr>
      <vt:lpstr>PowerPoint Presentation</vt:lpstr>
      <vt:lpstr>Establishing PPP Communications (continued)</vt:lpstr>
      <vt:lpstr>Standarde şi Echipamente Frame Relay </vt:lpstr>
      <vt:lpstr>Retea Frame Relay </vt:lpstr>
      <vt:lpstr>Retea X.25</vt:lpstr>
      <vt:lpstr> Echipamente Frame Relay </vt:lpstr>
      <vt:lpstr>Echipamente Frame Relay</vt:lpstr>
      <vt:lpstr>Circuite Virtuale </vt:lpstr>
      <vt:lpstr>DLCI</vt:lpstr>
      <vt:lpstr>Frame Relay Map</vt:lpstr>
      <vt:lpstr>PowerPoint Presentation</vt:lpstr>
      <vt:lpstr>SUBINTERFEŢE</vt:lpstr>
      <vt:lpstr>LMI (Local management interface)</vt:lpstr>
      <vt:lpstr>LMI (continued)</vt:lpstr>
      <vt:lpstr>Inverse ARP</vt:lpstr>
      <vt:lpstr>Encapsulation Types</vt:lpstr>
      <vt:lpstr>Encapsulation Types (continued)</vt:lpstr>
      <vt:lpstr>PowerPoint Presentation</vt:lpstr>
      <vt:lpstr>PowerPoint Presentation</vt:lpstr>
      <vt:lpstr>Parametrii de Performanţă </vt:lpstr>
      <vt:lpstr>Parametrii de Performanţă </vt:lpstr>
      <vt:lpstr>Congestia</vt:lpstr>
      <vt:lpstr>Frame Format</vt:lpstr>
      <vt:lpstr>Frame Relay Topologies</vt:lpstr>
      <vt:lpstr>PowerPoint Presentation</vt:lpstr>
      <vt:lpstr>Configurare Frame Relay</vt:lpstr>
      <vt:lpstr>PowerPoint Presentation</vt:lpstr>
      <vt:lpstr>PowerPoint Presentation</vt:lpstr>
      <vt:lpstr>Basic Multipoint Configuration with Two Routers (continued)</vt:lpstr>
      <vt:lpstr>Configurare multipunct folosind o subinterfață</vt:lpstr>
      <vt:lpstr>Multipoint Configuration Using a Subinterface (continued)</vt:lpstr>
      <vt:lpstr>PowerPoint Presentation</vt:lpstr>
      <vt:lpstr>Configurare Point-to-Point folosind Subinterfeţe</vt:lpstr>
      <vt:lpstr>PowerPoint Presentation</vt:lpstr>
      <vt:lpstr>PowerPoint Presentation</vt:lpstr>
      <vt:lpstr>Mapare Statică Frame Relay</vt:lpstr>
      <vt:lpstr>Keepalive Configuration</vt:lpstr>
      <vt:lpstr>Monitoring Frame Relay</vt:lpstr>
      <vt:lpstr>PowerPoint Presentation</vt:lpstr>
      <vt:lpstr>PowerPoint Presentation</vt:lpstr>
      <vt:lpstr>PowerPoint Presentation</vt:lpstr>
      <vt:lpstr>Rezumat</vt:lpstr>
      <vt:lpstr>Rezumat</vt:lpstr>
      <vt:lpstr>Rezumat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693</cp:revision>
  <dcterms:created xsi:type="dcterms:W3CDTF">2002-09-27T23:29:22Z</dcterms:created>
  <dcterms:modified xsi:type="dcterms:W3CDTF">2021-10-29T08:46:43Z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