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FF0000"/>
    <a:srgbClr val="99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645" autoAdjust="0"/>
  </p:normalViewPr>
  <p:slideViewPr>
    <p:cSldViewPr showGuides="1"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42EE39-D51B-4912-8D4C-F1FF44DF2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F05F27-9146-4957-924B-2C1E05B93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B34B11-C3BB-4285-BD5F-6906EC8AE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0B535-3EA9-4660-91A0-4187ED921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56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DCCC84-C17F-48A3-8D7D-391197ADF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42B61-F67C-4A8C-A4BB-8CFC75850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FED83E-2CB2-4FCD-ABD2-96012EC7D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92A27-67CB-41AC-9066-7914430466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59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CF18BD-5AA8-4293-B10D-D61C2C6EE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5445E-0DEB-4276-89FF-B616C5E792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D9DA9B-2D2E-4AF9-BC70-BB0B4A450D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E67CD-3836-44F0-AD20-0E481A6DC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09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B3FDB7-90D9-4F58-9386-7ECB56914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A72740-D35E-4CBF-B9BF-4D7BCB07B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BAD90A-B18F-4947-B441-A87764E94E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69033-7E85-4308-89CD-50D7CD6468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58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4DB302-5896-4A2A-B70D-C6A732E2A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6BCD1F-A497-4BAA-8A8A-07AD31B915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568AA9-500F-4C79-9C37-BB3F135DE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BCE52-3FF7-4395-A965-DC96201E44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24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5C6EE-048A-4D32-ACB1-645562EF15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1F987-50E5-427A-8AF0-6D641BEC7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6B5C70-3BBE-46E0-8224-BE7BE62A2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9940B-BA80-4B3A-A667-67084D87BD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1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8B49BA-65D7-43F0-AFD1-AE7E3C5F8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6FA2CB-6AA3-4923-AC51-689EA7E91F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0B9D61-6287-40C7-A6A5-2A9D449122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E726F-D44C-4532-A76B-D0B796E32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8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941BF6-EF6F-4EA1-931D-8C6A11830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15B4E6-C300-45A6-9504-72480CB6F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8DF237-C61C-4F5A-8E94-8BEC9510E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4EAB1-6652-49D6-AF6C-890735733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B41A885-277D-4CDF-8E9D-78200164F1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BDF9C8-8811-4F6C-B19E-61D7EB3E7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98AEB8-6738-4D7B-9473-D9374CC1A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9712-F8CF-4DEA-BB96-9E672A366E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28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571C1-D1E5-4027-ADA1-0C2B6DC52C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60262-E1E0-4C5D-8ACC-13754D96A7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BFAF1-019D-4EAB-BDAB-9CD898380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5BA88-B815-4DC5-B706-CB14E8F3D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12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D262C-BC86-4D53-A6E7-35D0218F3B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72011-5178-48D4-ABD3-E717B9D64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98389-E544-468B-91E8-2462CF1934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4E4E0-C4A5-4789-B85F-D1456988C2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81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128263-74BA-4ADA-9148-A67EC5481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A8433EA-3627-436C-8B8F-F3A4E2E32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D2B729B-F573-4B0B-B10C-C917F9A210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2A32AF3-CB16-46C0-AA71-EDA687CA10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7486E2F-BE50-453C-9996-3D705BAAFC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8F43FFB-18A8-45ED-93EE-781F725407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F93B3D8-5F42-4835-8457-E0B114AAC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561975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2051" name="Rectangle 3" descr="Blue tissue paper">
            <a:extLst>
              <a:ext uri="{FF2B5EF4-FFF2-40B4-BE49-F238E27FC236}">
                <a16:creationId xmlns:a16="http://schemas.microsoft.com/office/drawing/2014/main" id="{5D964691-361F-48A2-A82D-F94B18680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20037" cy="518477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 b="1">
                <a:solidFill>
                  <a:srgbClr val="0066FF"/>
                </a:solidFill>
              </a:rPr>
              <a:t>Protocoale de rutare</a:t>
            </a:r>
            <a:r>
              <a:rPr lang="ro-RO" altLang="en-US" sz="1600"/>
              <a:t> (</a:t>
            </a:r>
            <a:r>
              <a:rPr lang="ro-RO" altLang="en-US" sz="1600">
                <a:solidFill>
                  <a:srgbClr val="0066FF"/>
                </a:solidFill>
              </a:rPr>
              <a:t>routed protocols</a:t>
            </a:r>
            <a:r>
              <a:rPr lang="ro-RO" altLang="en-US" sz="1600"/>
              <a:t>) permit ruterelor: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1600"/>
              <a:t> să descopere topologia reţelei (descoperă vecinii)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1600"/>
              <a:t>să facă schimb de informaţii despre distanţe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1600"/>
              <a:t>să construiască </a:t>
            </a:r>
            <a:r>
              <a:rPr lang="ro-RO" altLang="en-US" sz="1600">
                <a:solidFill>
                  <a:srgbClr val="FF0000"/>
                </a:solidFill>
              </a:rPr>
              <a:t>Tabele de rutare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>
                <a:solidFill>
                  <a:srgbClr val="FF0000"/>
                </a:solidFill>
              </a:rPr>
              <a:t>  </a:t>
            </a:r>
            <a:r>
              <a:rPr lang="ro-RO" altLang="en-US" sz="1600"/>
              <a:t>Exemple de protocoale: RIP, IGRP, OSPF, BGP, EIGRP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 b="1">
                <a:solidFill>
                  <a:srgbClr val="0066FF"/>
                </a:solidFill>
              </a:rPr>
              <a:t>Protocoale rutabile </a:t>
            </a:r>
            <a:r>
              <a:rPr lang="ro-RO" altLang="en-US" sz="1600"/>
              <a:t> (</a:t>
            </a:r>
            <a:r>
              <a:rPr lang="ro-RO" altLang="en-US" sz="1600">
                <a:solidFill>
                  <a:srgbClr val="0066FF"/>
                </a:solidFill>
              </a:rPr>
              <a:t>routing protocols</a:t>
            </a:r>
            <a:r>
              <a:rPr lang="ro-RO" altLang="en-US" sz="1600"/>
              <a:t>)  permit: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1600"/>
              <a:t> identificarea nodurilor de reţea pe baza unui sistem de adrese ierarhizat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1600"/>
              <a:t>dirijarea pachetelor prin reţea de la sursă la destinaţie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/>
              <a:t>  Exemple: IP, IPX, AppleTalk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en-US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 b="1"/>
              <a:t>Conceptul de rută</a:t>
            </a:r>
            <a:r>
              <a:rPr lang="ro-RO" altLang="en-US" sz="160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/>
              <a:t> - o </a:t>
            </a:r>
            <a:r>
              <a:rPr lang="ro-RO" altLang="en-US" sz="1600" b="1"/>
              <a:t>succesiune de noduri</a:t>
            </a:r>
            <a:r>
              <a:rPr lang="ro-RO" altLang="en-US" sz="1600"/>
              <a:t> (reţele) de la o sursă la o destinaţie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/>
              <a:t> - o </a:t>
            </a:r>
            <a:r>
              <a:rPr lang="ro-RO" altLang="en-US" sz="1600" b="1"/>
              <a:t>informaţie deţinută</a:t>
            </a:r>
            <a:r>
              <a:rPr lang="ro-RO" altLang="en-US" sz="1600"/>
              <a:t> de către un ruter despre o anumită reţea.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/>
              <a:t>Caracteristicile unei rute: adresa reţelei, masca de reţea, adresa următorului salt, interfaţa de ieşire, metrica, distanţa administrativă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/>
              <a:t>Trei feluri de rute: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en-US" sz="1600"/>
              <a:t>Direct conectate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en-US" sz="1600"/>
              <a:t>Statice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en-US" sz="1600"/>
              <a:t>Dinamice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8A687B2-9E71-425F-BC01-77642C143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1267" name="Rectangle 3" descr="Blue tissue paper">
            <a:extLst>
              <a:ext uri="{FF2B5EF4-FFF2-40B4-BE49-F238E27FC236}">
                <a16:creationId xmlns:a16="http://schemas.microsoft.com/office/drawing/2014/main" id="{332BBEA4-A8A2-4E57-BCAC-B12BFDFBE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IGRP</a:t>
            </a:r>
            <a:r>
              <a:rPr lang="en-US" altLang="en-US" sz="1800"/>
              <a:t> este un protocol de</a:t>
            </a:r>
            <a:r>
              <a:rPr lang="ro-RO" altLang="en-US" sz="1800"/>
              <a:t>zvoltat de CISCO (proprietar):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Foloseşte algoritmul vector distanţă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Foloseşte o metrică compusă: bandă, încărcare, fiabilitate, întârziere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Update-urile sunt trimise la fiecare 90 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Puţin folosit în prezent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800" b="1"/>
              <a:t>EIGRP</a:t>
            </a:r>
            <a:r>
              <a:rPr lang="ro-RO" altLang="en-US" sz="1800"/>
              <a:t> </a:t>
            </a:r>
            <a:r>
              <a:rPr lang="en-US" altLang="en-US" sz="1800"/>
              <a:t>de</a:t>
            </a:r>
            <a:r>
              <a:rPr lang="ro-RO" altLang="en-US" sz="1800"/>
              <a:t>zvoltat de CISCO (proprietar):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Protocol hibrid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Foloseşte DUAL (Diffused Update Algorithm) ptr. a calcula calea cea mai scurtă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Update-urile sunt trimise prin adr. multicast 224.0.0.10, determinate de schimbări topologice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42FD4D0-317D-427C-B546-F9BA82E4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2291" name="Rectangle 3" descr="Blue tissue paper">
            <a:extLst>
              <a:ext uri="{FF2B5EF4-FFF2-40B4-BE49-F238E27FC236}">
                <a16:creationId xmlns:a16="http://schemas.microsoft.com/office/drawing/2014/main" id="{488BA784-D8E2-4626-851A-C78879511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buFontTx/>
              <a:buNone/>
            </a:pPr>
            <a:r>
              <a:rPr lang="ro-RO" altLang="en-US" sz="1800" b="1"/>
              <a:t>BGP </a:t>
            </a:r>
            <a:r>
              <a:rPr lang="ro-RO" altLang="en-US" sz="1800"/>
              <a:t>este un protocol de rutare exterior</a:t>
            </a:r>
          </a:p>
          <a:p>
            <a:pPr marL="609600" indent="-609600" eaLnBrk="1" hangingPunct="1"/>
            <a:r>
              <a:rPr lang="ro-RO" altLang="en-US" sz="1800"/>
              <a:t>Bazat pe vector distanţă</a:t>
            </a:r>
          </a:p>
          <a:p>
            <a:pPr marL="609600" indent="-609600" eaLnBrk="1" hangingPunct="1"/>
            <a:r>
              <a:rPr lang="ro-RO" altLang="en-US" sz="1800"/>
              <a:t>Folosit între ISP-uri sau între ISP-uri şi clienţi</a:t>
            </a:r>
          </a:p>
          <a:p>
            <a:pPr marL="609600" indent="-609600" eaLnBrk="1" hangingPunct="1"/>
            <a:r>
              <a:rPr lang="ro-RO" altLang="en-US" sz="1800"/>
              <a:t>Folosit pentru a ruta trafic între sisteme autonome</a:t>
            </a:r>
          </a:p>
          <a:p>
            <a:pPr marL="609600" indent="-609600" eaLnBrk="1" hangingPunct="1"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buFontTx/>
              <a:buNone/>
            </a:pPr>
            <a:r>
              <a:rPr lang="ro-RO" altLang="en-US" sz="1800" b="1"/>
              <a:t>OSPF</a:t>
            </a:r>
            <a:r>
              <a:rPr lang="ro-RO" altLang="en-US" sz="1800"/>
              <a:t> este un protocol open source</a:t>
            </a:r>
          </a:p>
          <a:p>
            <a:pPr marL="609600" indent="-609600" eaLnBrk="1" hangingPunct="1"/>
            <a:r>
              <a:rPr lang="ro-RO" altLang="en-US" sz="1800"/>
              <a:t>Bazat pe starea legăturilor</a:t>
            </a:r>
          </a:p>
          <a:p>
            <a:pPr marL="609600" indent="-609600" eaLnBrk="1" hangingPunct="1"/>
            <a:r>
              <a:rPr lang="ro-RO" altLang="en-US" sz="1800"/>
              <a:t>Foloseşte algoritmul SPF pentru a calcula calea cea mai scurtă (cost minim) de la o sursă la o destinaţie</a:t>
            </a:r>
          </a:p>
          <a:p>
            <a:pPr marL="609600" indent="-609600" eaLnBrk="1" hangingPunct="1"/>
            <a:r>
              <a:rPr lang="ro-RO" altLang="en-US" sz="1800"/>
              <a:t>Update-urile sunt trimise în momentul apariţiei de schimbări în topologie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1245FD2-4500-41F4-BF2C-80EE6D55C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3315" name="Rectangle 3" descr="Blue tissue paper">
            <a:extLst>
              <a:ext uri="{FF2B5EF4-FFF2-40B4-BE49-F238E27FC236}">
                <a16:creationId xmlns:a16="http://schemas.microsoft.com/office/drawing/2014/main" id="{8B095130-6D9F-40F1-82B0-BEE6B24C3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Protocoale DV</a:t>
            </a:r>
          </a:p>
          <a:p>
            <a:pPr marL="609600" indent="-609600" eaLnBrk="1" hangingPunct="1"/>
            <a:r>
              <a:rPr lang="ro-RO" altLang="en-US" sz="1800"/>
              <a:t>Transmit informaţii la vecini               Necesită mai puţine resurse</a:t>
            </a:r>
          </a:p>
          <a:p>
            <a:pPr marL="609600" indent="-609600" eaLnBrk="1" hangingPunct="1"/>
            <a:r>
              <a:rPr lang="ro-RO" altLang="en-US" sz="1800"/>
              <a:t>Transmit întreaga tabelă de rutare     Convergenţă greoaie</a:t>
            </a:r>
          </a:p>
          <a:p>
            <a:pPr marL="609600" indent="-609600" eaLnBrk="1" hangingPunct="1"/>
            <a:r>
              <a:rPr lang="ro-RO" altLang="en-US" sz="1800"/>
              <a:t>Update-uri periodice                           Puţin scalabile</a:t>
            </a:r>
          </a:p>
          <a:p>
            <a:pPr marL="609600" indent="-609600" eaLnBrk="1" hangingPunct="1"/>
            <a:endParaRPr lang="ro-RO" altLang="en-US" sz="1800"/>
          </a:p>
          <a:p>
            <a:pPr marL="609600" indent="-609600" eaLnBrk="1" hangingPunct="1">
              <a:buFontTx/>
              <a:buNone/>
            </a:pPr>
            <a:endParaRPr lang="ro-RO" altLang="en-US" sz="1800"/>
          </a:p>
          <a:p>
            <a:pPr marL="609600" indent="-609600" eaLnBrk="1" hangingPunct="1"/>
            <a:endParaRPr lang="ro-RO" altLang="en-US" sz="1800"/>
          </a:p>
          <a:p>
            <a:pPr marL="609600" indent="-609600" eaLnBrk="1" hangingPunct="1"/>
            <a:endParaRPr lang="ro-RO" altLang="en-US" sz="180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06E92CE-B44D-432A-AAA9-9B25C099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312988"/>
            <a:ext cx="5905500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F034921-9D8E-4E95-9707-3B3F2CDBA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4339" name="Rectangle 3" descr="Blue tissue paper">
            <a:extLst>
              <a:ext uri="{FF2B5EF4-FFF2-40B4-BE49-F238E27FC236}">
                <a16:creationId xmlns:a16="http://schemas.microsoft.com/office/drawing/2014/main" id="{AAC170C0-FCF3-485F-BFD7-6F3E512CA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800" b="1">
                <a:solidFill>
                  <a:srgbClr val="0066FF"/>
                </a:solidFill>
              </a:rPr>
              <a:t>Bucle în reţele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Cade reţeaua 1 (LAN 1)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A trimite update lui B şi D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C trimite periodic update lui D care conţine o rută către LAN1 via B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D trimite informaţia incorectă lui 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A trimite mai departe către B şi 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Pachetele către LAN 1 vor circula în bucla C-B-A-D-C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600"/>
              <a:t>Cauzele buclelor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600"/>
              <a:t>   - Updateuri incorecte sau inconsistente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600"/>
              <a:t>   -  Informaţii de rutare incorecte sau incomplete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600"/>
              <a:t>   -  Rute statice incorect configurate având o adresă intermediară la care nu se poate ajunge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30682759-93D6-4806-B701-807ADE321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25550"/>
            <a:ext cx="51847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4460809-5394-4482-9439-F6D4785BC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5363" name="Rectangle 3" descr="Blue tissue paper">
            <a:extLst>
              <a:ext uri="{FF2B5EF4-FFF2-40B4-BE49-F238E27FC236}">
                <a16:creationId xmlns:a16="http://schemas.microsoft.com/office/drawing/2014/main" id="{55007882-49E2-4FEA-8C25-E55FFE0A4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>
                <a:solidFill>
                  <a:srgbClr val="0066FF"/>
                </a:solidFill>
              </a:rPr>
              <a:t>Evitarea Buclelor în reţele</a:t>
            </a:r>
          </a:p>
          <a:p>
            <a:pPr marL="609600" indent="-609600" eaLnBrk="1" hangingPunct="1"/>
            <a:r>
              <a:rPr lang="ro-RO" altLang="en-US" sz="1600"/>
              <a:t>Limitarea numărului maxim de salturi</a:t>
            </a:r>
          </a:p>
          <a:p>
            <a:pPr marL="609600" indent="-609600" eaLnBrk="1" hangingPunct="1"/>
            <a:r>
              <a:rPr lang="ro-RO" altLang="en-US" sz="1600"/>
              <a:t>Despicarea orizontului</a:t>
            </a:r>
          </a:p>
          <a:p>
            <a:pPr marL="609600" indent="-609600" eaLnBrk="1" hangingPunct="1"/>
            <a:r>
              <a:rPr lang="ro-RO" altLang="en-US" sz="1600"/>
              <a:t>Otrăvirea rutelor (route poisoning)</a:t>
            </a:r>
          </a:p>
          <a:p>
            <a:pPr marL="609600" indent="-609600" eaLnBrk="1" hangingPunct="1"/>
            <a:r>
              <a:rPr lang="ro-RO" altLang="en-US" sz="1600"/>
              <a:t>Ohddown Timers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 b="1"/>
              <a:t>Numărul maxim de salturi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Pachetele către LAN 1 ar circula continuu în buclă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Ptr. evitare, la fiecare trecere printr-un ruter se incrementează Hop Count cu 1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Când Hop Count ajunge la o valoare maximă prestabilită, pachetul se aruncă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În cazul RIP Max Hop Count </a:t>
            </a:r>
            <a:r>
              <a:rPr lang="en-US" altLang="en-US" sz="1600"/>
              <a:t>=</a:t>
            </a:r>
            <a:r>
              <a:rPr lang="ro-RO" altLang="en-US" sz="1600"/>
              <a:t>15</a:t>
            </a: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77BBC4C3-1DFE-4EC4-AD15-9B44EDF1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4041775"/>
            <a:ext cx="51847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45B39C-A914-43A9-8405-03EE14C35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6387" name="Rectangle 3" descr="Blue tissue paper">
            <a:extLst>
              <a:ext uri="{FF2B5EF4-FFF2-40B4-BE49-F238E27FC236}">
                <a16:creationId xmlns:a16="http://schemas.microsoft.com/office/drawing/2014/main" id="{28996F82-494D-4059-B673-F30E58447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87312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buFontTx/>
              <a:buNone/>
            </a:pPr>
            <a:r>
              <a:rPr lang="ro-RO" altLang="en-US" sz="1800" b="1"/>
              <a:t>Split Horizon</a:t>
            </a:r>
            <a:r>
              <a:rPr lang="ro-RO" altLang="en-US" sz="1800" b="1">
                <a:solidFill>
                  <a:srgbClr val="0066FF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Presupune că informaţia despre o rută venită pe o anumită interfaţă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să nu fie trimisă </a:t>
            </a:r>
            <a:r>
              <a:rPr lang="ro-RO" altLang="en-US" sz="1800" b="1">
                <a:solidFill>
                  <a:srgbClr val="0066FF"/>
                </a:solidFill>
              </a:rPr>
              <a:t> </a:t>
            </a:r>
            <a:r>
              <a:rPr lang="ro-RO" altLang="en-US" sz="1800"/>
              <a:t>inapoi pe aceeaşi interfaţă</a:t>
            </a:r>
          </a:p>
          <a:p>
            <a:pPr marL="609600" indent="-609600" eaLnBrk="1" hangingPunct="1">
              <a:buFontTx/>
              <a:buNone/>
            </a:pPr>
            <a:endParaRPr lang="ro-RO" altLang="en-US" sz="1800"/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      </a:t>
            </a:r>
            <a:r>
              <a:rPr lang="ro-RO" altLang="en-US" sz="1600" b="1"/>
              <a:t>Exemplu</a:t>
            </a:r>
            <a:br>
              <a:rPr lang="ro-RO" altLang="en-US" sz="1600" b="1"/>
            </a:br>
            <a:r>
              <a:rPr lang="ro-RO" altLang="en-US" sz="1600"/>
              <a:t>Ruterul </a:t>
            </a:r>
            <a:r>
              <a:rPr lang="ro-RO" altLang="en-US" sz="1600" b="1"/>
              <a:t>A</a:t>
            </a:r>
            <a:r>
              <a:rPr lang="ro-RO" altLang="en-US" sz="1600"/>
              <a:t> trimite lui </a:t>
            </a:r>
            <a:r>
              <a:rPr lang="ro-RO" altLang="en-US" sz="1600" b="1"/>
              <a:t>B</a:t>
            </a:r>
            <a:r>
              <a:rPr lang="ro-RO" altLang="en-US" sz="1600"/>
              <a:t> o rută către LAN 1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1600" b="1"/>
              <a:t>	</a:t>
            </a:r>
            <a:r>
              <a:rPr lang="ro-RO" altLang="en-US" sz="1600" b="1"/>
              <a:t>B</a:t>
            </a:r>
            <a:r>
              <a:rPr lang="ro-RO" altLang="en-US" sz="1600"/>
              <a:t> primeşte informaţia si nu îi va trimite lui </a:t>
            </a:r>
            <a:r>
              <a:rPr lang="ro-RO" altLang="en-US" sz="1600" b="1"/>
              <a:t>A</a:t>
            </a:r>
            <a:r>
              <a:rPr lang="ro-RO" altLang="en-US" sz="1600"/>
              <a:t> niciun update despre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	reţeaua </a:t>
            </a:r>
            <a:r>
              <a:rPr lang="ro-RO" altLang="en-US" sz="1600" b="1"/>
              <a:t>A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56404A03-6DCD-460F-B1D1-DA2D8F75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860800"/>
            <a:ext cx="4284662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FADADDA-E82E-4697-823D-C0EEA4695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7411" name="Rectangle 3" descr="Blue tissue paper">
            <a:extLst>
              <a:ext uri="{FF2B5EF4-FFF2-40B4-BE49-F238E27FC236}">
                <a16:creationId xmlns:a16="http://schemas.microsoft.com/office/drawing/2014/main" id="{C49B1E89-0A43-4A4E-9BA8-2ACD515C6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87312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 b="1"/>
              <a:t>Route Poisoning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/>
              <a:t>Pentru a rezolva buclele mari, se folosesc update-uri de tip </a:t>
            </a:r>
            <a:r>
              <a:rPr lang="en-US" altLang="en-US" sz="2000"/>
              <a:t>“</a:t>
            </a:r>
            <a:r>
              <a:rPr lang="ro-RO" altLang="en-US" sz="2000"/>
              <a:t>poison reverse</a:t>
            </a:r>
            <a:r>
              <a:rPr lang="en-US" altLang="en-US" sz="2000"/>
              <a:t>”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Sunt transmise informa</a:t>
            </a:r>
            <a:r>
              <a:rPr lang="ro-RO" altLang="en-US" sz="2000"/>
              <a:t>ţ</a:t>
            </a:r>
            <a:r>
              <a:rPr lang="en-US" altLang="en-US" sz="2000"/>
              <a:t>ii explicite c</a:t>
            </a:r>
            <a:r>
              <a:rPr lang="ro-RO" altLang="en-US" sz="2000"/>
              <a:t>â</a:t>
            </a:r>
            <a:r>
              <a:rPr lang="en-US" altLang="en-US" sz="2000"/>
              <a:t>nd o re</a:t>
            </a:r>
            <a:r>
              <a:rPr lang="ro-RO" altLang="en-US" sz="2000"/>
              <a:t>ţea sau o subreţea nu mai sunt</a:t>
            </a:r>
            <a:r>
              <a:rPr lang="en-US" altLang="en-US" sz="2000"/>
              <a:t> </a:t>
            </a:r>
            <a:r>
              <a:rPr lang="ro-RO" altLang="en-US" sz="2000"/>
              <a:t>disponibile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/>
              <a:t>Acest lucru este realizat prin setarea numărului de salturi mai mare decât maximul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/>
              <a:t>Un dezavantaj este faptul că pachetele care conţin tabela de rutare vor fi mai mari, deoarece includ şi rutate </a:t>
            </a:r>
            <a:r>
              <a:rPr lang="en-US" altLang="en-US" sz="2000"/>
              <a:t>“</a:t>
            </a:r>
            <a:r>
              <a:rPr lang="ro-RO" altLang="en-US" sz="2000"/>
              <a:t>otrăvite</a:t>
            </a:r>
            <a:r>
              <a:rPr lang="en-US" altLang="en-US" sz="2000"/>
              <a:t>”</a:t>
            </a:r>
            <a:endParaRPr lang="ro-RO" altLang="en-US" sz="20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/>
              <a:t>Tehnica Route Poisoning se foloseşte împreună cu split hori</a:t>
            </a:r>
            <a:r>
              <a:rPr lang="en-US" altLang="en-US" sz="2000"/>
              <a:t>z</a:t>
            </a:r>
            <a:r>
              <a:rPr lang="ro-RO" altLang="en-US" sz="2000"/>
              <a:t>on şi</a:t>
            </a:r>
            <a:r>
              <a:rPr lang="en-US" altLang="en-US" sz="2000"/>
              <a:t> </a:t>
            </a:r>
            <a:r>
              <a:rPr lang="ro-RO" altLang="en-US" sz="2000"/>
              <a:t>update-uri</a:t>
            </a:r>
            <a:r>
              <a:rPr lang="en-US" altLang="en-US" sz="2000"/>
              <a:t> </a:t>
            </a:r>
            <a:r>
              <a:rPr lang="ro-RO" altLang="en-US" sz="2000"/>
              <a:t>periodice  pentru a obţine timp de convergenţă mai bun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/>
              <a:t>Split Horizon şi Route Poisoning sunt activate în mod implicit pe toate interfeţele ruterului</a:t>
            </a:r>
            <a:endParaRPr lang="ro-RO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E62726-6986-43AC-A6FB-9C93AF14D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561975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3075" name="Rectangle 6" descr="Blue tissue paper">
            <a:extLst>
              <a:ext uri="{FF2B5EF4-FFF2-40B4-BE49-F238E27FC236}">
                <a16:creationId xmlns:a16="http://schemas.microsoft.com/office/drawing/2014/main" id="{B1D69244-4EE8-4843-9B72-548C3A8A7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81075"/>
            <a:ext cx="7920037" cy="518477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en-US" sz="1600"/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DC5B2798-3DA2-4463-AD39-A77CCA0B5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4321175" cy="4752975"/>
          </a:xfrm>
          <a:noFill/>
        </p:spPr>
        <p:txBody>
          <a:bodyPr lIns="82124" tIns="41061" rIns="82124" bIns="41061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2000" b="1"/>
              <a:t>  </a:t>
            </a:r>
            <a:r>
              <a:rPr lang="en-GB" altLang="en-US" sz="1800" b="1"/>
              <a:t>Ruter</a:t>
            </a:r>
            <a:r>
              <a:rPr lang="ro-RO" altLang="en-US" sz="1800" b="1"/>
              <a:t>ele</a:t>
            </a:r>
            <a:r>
              <a:rPr lang="en-GB" altLang="en-US" sz="1800" b="1"/>
              <a:t> operea</a:t>
            </a:r>
            <a:r>
              <a:rPr lang="ro-RO" altLang="en-US" sz="1800" b="1"/>
              <a:t>ză la nivelele</a:t>
            </a:r>
            <a:r>
              <a:rPr lang="en-GB" altLang="en-US" sz="1800" b="1"/>
              <a:t> 1, 2 &amp; 3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 sz="1600" b="1"/>
              <a:t>Ruter</a:t>
            </a:r>
            <a:r>
              <a:rPr lang="ro-RO" altLang="en-US" sz="1600" b="1"/>
              <a:t>ul</a:t>
            </a:r>
            <a:r>
              <a:rPr lang="en-GB" altLang="en-US" sz="1600" b="1"/>
              <a:t> </a:t>
            </a:r>
            <a:r>
              <a:rPr lang="ro-RO" altLang="en-US" sz="1600" b="1"/>
              <a:t>recepţionează </a:t>
            </a:r>
            <a:r>
              <a:rPr lang="en-GB" altLang="en-US" sz="1600" b="1"/>
              <a:t> </a:t>
            </a:r>
            <a:r>
              <a:rPr lang="ro-RO" altLang="en-US" sz="1600" b="1"/>
              <a:t>un pachet de biţi codaţi</a:t>
            </a:r>
            <a:endParaRPr lang="en-GB" altLang="en-US" sz="1600" b="1"/>
          </a:p>
          <a:p>
            <a:pPr lvl="1" eaLnBrk="1" hangingPunct="1">
              <a:lnSpc>
                <a:spcPct val="120000"/>
              </a:lnSpc>
            </a:pPr>
            <a:r>
              <a:rPr lang="ro-RO" altLang="en-US" sz="1600" b="1"/>
              <a:t>Biţii sunt decodaţi şi trecuţi la nivelul 2</a:t>
            </a:r>
            <a:endParaRPr lang="en-GB" altLang="en-US" sz="1600" b="1"/>
          </a:p>
          <a:p>
            <a:pPr lvl="1" eaLnBrk="1" hangingPunct="1">
              <a:lnSpc>
                <a:spcPct val="120000"/>
              </a:lnSpc>
            </a:pPr>
            <a:r>
              <a:rPr lang="ro-RO" altLang="en-US" sz="1600" b="1"/>
              <a:t>Ruterul decapsulează cadrul (înlătură antetul şi coada)</a:t>
            </a:r>
            <a:endParaRPr lang="en-GB" altLang="en-US" sz="1600" b="1"/>
          </a:p>
          <a:p>
            <a:pPr lvl="1" eaLnBrk="1" hangingPunct="1">
              <a:lnSpc>
                <a:spcPct val="120000"/>
              </a:lnSpc>
            </a:pPr>
            <a:r>
              <a:rPr lang="ro-RO" altLang="en-US" sz="1600" b="1"/>
              <a:t>Pachetul rămas este trimis nivelului</a:t>
            </a:r>
            <a:r>
              <a:rPr lang="en-GB" altLang="en-US" sz="1600" b="1"/>
              <a:t> 3</a:t>
            </a:r>
          </a:p>
          <a:p>
            <a:pPr lvl="2" eaLnBrk="1" hangingPunct="1">
              <a:lnSpc>
                <a:spcPct val="120000"/>
              </a:lnSpc>
            </a:pPr>
            <a:r>
              <a:rPr lang="ro-RO" altLang="en-US" sz="1600" b="1"/>
              <a:t>Se ia decizia de rutare examinând adresa destinaţie </a:t>
            </a:r>
            <a:r>
              <a:rPr lang="en-GB" altLang="en-US" sz="1600" b="1"/>
              <a:t> </a:t>
            </a:r>
            <a:endParaRPr lang="ro-RO" altLang="en-US" sz="1600" b="1"/>
          </a:p>
          <a:p>
            <a:pPr lvl="2" eaLnBrk="1" hangingPunct="1">
              <a:lnSpc>
                <a:spcPct val="120000"/>
              </a:lnSpc>
            </a:pPr>
            <a:r>
              <a:rPr lang="en-GB" altLang="en-US" sz="1600" b="1"/>
              <a:t>Pac</a:t>
            </a:r>
            <a:r>
              <a:rPr lang="ro-RO" altLang="en-US" sz="1600" b="1"/>
              <a:t>hetul este reîncapsulat şi trimis pe interfaţa de ieşire </a:t>
            </a:r>
            <a:r>
              <a:rPr lang="en-GB" altLang="en-US" sz="1600" b="1"/>
              <a:t> </a:t>
            </a:r>
            <a:r>
              <a:rPr lang="ro-RO" altLang="en-US" sz="1600" b="1"/>
              <a:t>citită din Tabelul de rutare</a:t>
            </a:r>
            <a:endParaRPr lang="en-GB" altLang="en-US" sz="1600" b="1"/>
          </a:p>
        </p:txBody>
      </p:sp>
      <p:pic>
        <p:nvPicPr>
          <p:cNvPr id="3077" name="Picture 8" descr="1">
            <a:extLst>
              <a:ext uri="{FF2B5EF4-FFF2-40B4-BE49-F238E27FC236}">
                <a16:creationId xmlns:a16="http://schemas.microsoft.com/office/drawing/2014/main" id="{126ABC20-C0B9-46EF-B927-72F4EE42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196975"/>
            <a:ext cx="35687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8F8AAD9-3549-44B2-ACB9-99E2FA5A1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4099" name="Rectangle 3" descr="Blue tissue paper">
            <a:extLst>
              <a:ext uri="{FF2B5EF4-FFF2-40B4-BE49-F238E27FC236}">
                <a16:creationId xmlns:a16="http://schemas.microsoft.com/office/drawing/2014/main" id="{F66CC15B-074F-411E-A203-DAC996BFF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20037" cy="518477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Procesul de rutare</a:t>
            </a:r>
            <a:r>
              <a:rPr lang="ro-RO" altLang="en-US" sz="1800"/>
              <a:t> conţine două procese: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 b="1"/>
              <a:t>Determinarea căii optime</a:t>
            </a:r>
            <a:r>
              <a:rPr lang="ro-RO" altLang="en-US" sz="1600"/>
              <a:t> – construirea Tabelei de rutare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 b="1"/>
              <a:t>Comutarea pachetelor (forwarding)</a:t>
            </a:r>
            <a:r>
              <a:rPr lang="ro-RO" altLang="en-US" sz="1600"/>
              <a:t> – trimiterea de pe o interfaţă a unui ruter pe alta </a:t>
            </a:r>
          </a:p>
          <a:p>
            <a:pPr marL="609600" indent="-609600" eaLnBrk="1" hangingPunct="1">
              <a:buFontTx/>
              <a:buNone/>
            </a:pPr>
            <a:endParaRPr lang="ro-RO" altLang="en-US" sz="160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ro-RO" altLang="en-US" sz="160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ro-RO" altLang="en-US" sz="160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ro-RO" altLang="en-US" sz="160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ro-RO" altLang="en-US" sz="160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Există două modalităţi de evaluare a unei rute: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/>
              <a:t>Metrica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/>
              <a:t>Distanţa administrativă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 Reţele direct conectate: Ruterele cunosc doar reţelele direct conectate, nu au niciun protocol de rut</a:t>
            </a:r>
            <a:r>
              <a:rPr lang="en-US" altLang="en-US" sz="1600"/>
              <a:t>a</a:t>
            </a:r>
            <a:r>
              <a:rPr lang="ro-RO" altLang="en-US" sz="1600"/>
              <a:t>re configurat </a:t>
            </a:r>
          </a:p>
        </p:txBody>
      </p:sp>
      <p:pic>
        <p:nvPicPr>
          <p:cNvPr id="4100" name="Picture 5">
            <a:extLst>
              <a:ext uri="{FF2B5EF4-FFF2-40B4-BE49-F238E27FC236}">
                <a16:creationId xmlns:a16="http://schemas.microsoft.com/office/drawing/2014/main" id="{18D6AF31-E289-4544-BE47-55687BB9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241550"/>
            <a:ext cx="6264275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5627B463-D0B0-4355-9F2D-BB097C1D8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084763"/>
            <a:ext cx="5040312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5C546A2-9BA7-43BF-8963-616C9F016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5123" name="Rectangle 3" descr="Blue tissue paper">
            <a:extLst>
              <a:ext uri="{FF2B5EF4-FFF2-40B4-BE49-F238E27FC236}">
                <a16:creationId xmlns:a16="http://schemas.microsoft.com/office/drawing/2014/main" id="{AA3BCD99-1E67-4779-9A9B-AE9B1DBAD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20037" cy="4895850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Rute statice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Rutele statice care specifică următorul salt au distanţa administrativă 1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Rutele statice care specifică interfaţa de ieşire au distanţa administrativă 0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Nu este necesară configurarea de rute statice pentru reţele direct conectate</a:t>
            </a:r>
          </a:p>
          <a:p>
            <a:pPr marL="609600" indent="-609600" algn="just" eaLnBrk="1" hangingPunct="1">
              <a:buFontTx/>
              <a:buNone/>
            </a:pPr>
            <a:r>
              <a:rPr lang="ro-RO" altLang="en-US" sz="1600"/>
              <a:t>În cazul rutelor statice via legături punct la punct se specifică numai interfaţa de </a:t>
            </a:r>
          </a:p>
          <a:p>
            <a:pPr marL="609600" indent="-609600" algn="just" eaLnBrk="1" hangingPunct="1">
              <a:buFontTx/>
              <a:buNone/>
            </a:pPr>
            <a:r>
              <a:rPr lang="ro-RO" altLang="en-US" sz="1600"/>
              <a:t>ieşire, deoarece adresa următorului salt nu este folosită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În cazul rutelor statice via reţele de difuzare (Ethernet), se indică specificarea 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următorului salt, doar interfaţa nefiind suficientă 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  <a:p>
            <a:pPr marL="609600" indent="-609600" eaLnBrk="1" hangingPunct="1">
              <a:buFontTx/>
              <a:buNone/>
            </a:pPr>
            <a:r>
              <a:rPr lang="ro-RO" altLang="en-US" sz="1800" b="1"/>
              <a:t>Rute default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Este o rută statică specială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Se mai numeşte şi </a:t>
            </a:r>
            <a:r>
              <a:rPr lang="en-US" altLang="en-US" sz="1600"/>
              <a:t>“</a:t>
            </a:r>
            <a:r>
              <a:rPr lang="ro-RO" altLang="en-US" sz="1600"/>
              <a:t>quad zero route</a:t>
            </a:r>
            <a:r>
              <a:rPr lang="en-US" altLang="en-US" sz="1600"/>
              <a:t>”</a:t>
            </a:r>
            <a:endParaRPr lang="ro-RO" altLang="en-US" sz="1600"/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Toate pachetele care nu au destinaţia înregistrată în Tabela de rutere vor fi trimise pe această rută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 i="1"/>
              <a:t>Router(config)</a:t>
            </a:r>
            <a:r>
              <a:rPr lang="en-US" altLang="en-US" sz="1600" i="1"/>
              <a:t>#</a:t>
            </a:r>
            <a:r>
              <a:rPr lang="ro-RO" altLang="en-US" sz="1600"/>
              <a:t> </a:t>
            </a:r>
            <a:r>
              <a:rPr lang="ro-RO" altLang="en-US" sz="1600" i="1">
                <a:solidFill>
                  <a:srgbClr val="0066FF"/>
                </a:solidFill>
              </a:rPr>
              <a:t>route 0.0.0.0 0.0.0.0 </a:t>
            </a:r>
            <a:r>
              <a:rPr lang="en-US" altLang="en-US" sz="1600" i="1">
                <a:solidFill>
                  <a:srgbClr val="0066FF"/>
                </a:solidFill>
              </a:rPr>
              <a:t>{</a:t>
            </a:r>
            <a:r>
              <a:rPr lang="ro-RO" altLang="en-US" sz="1600" i="1">
                <a:solidFill>
                  <a:srgbClr val="0066FF"/>
                </a:solidFill>
              </a:rPr>
              <a:t>address</a:t>
            </a:r>
            <a:r>
              <a:rPr lang="en-US" altLang="en-US" sz="1600" i="1">
                <a:solidFill>
                  <a:srgbClr val="0066FF"/>
                </a:solidFill>
              </a:rPr>
              <a:t>|interface}</a:t>
            </a:r>
            <a:endParaRPr lang="ro-RO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BAD96A-DA25-4208-A079-B2D235EDC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6147" name="Rectangle 3" descr="Blue tissue paper">
            <a:extLst>
              <a:ext uri="{FF2B5EF4-FFF2-40B4-BE49-F238E27FC236}">
                <a16:creationId xmlns:a16="http://schemas.microsoft.com/office/drawing/2014/main" id="{344A442D-CE82-4327-9146-D64BCEEE8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20037" cy="4895850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1800" b="1"/>
              <a:t>Distan</a:t>
            </a:r>
            <a:r>
              <a:rPr lang="ro-RO" altLang="en-US" sz="1800" b="1"/>
              <a:t>ţ</a:t>
            </a:r>
            <a:r>
              <a:rPr lang="en-US" altLang="en-US" sz="1800" b="1"/>
              <a:t>a administrativ</a:t>
            </a:r>
            <a:r>
              <a:rPr lang="ro-RO" altLang="en-US" sz="1800" b="1"/>
              <a:t>ă (DA)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Arată cât de sigură este informaţia de rutare (cu cât este mai mică, cu atât mai bine)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Dacă un ruter găseşte două rute către aceeaşi destinaţie, în tabela de rutare o va trece pe cea cu DA mai bună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9F258B4-67C7-4456-AB96-538E6CC7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76475"/>
            <a:ext cx="446405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98D2BAD-3837-4FD2-95AD-00F43C8EC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7171" name="Rectangle 3" descr="Blue tissue paper">
            <a:extLst>
              <a:ext uri="{FF2B5EF4-FFF2-40B4-BE49-F238E27FC236}">
                <a16:creationId xmlns:a16="http://schemas.microsoft.com/office/drawing/2014/main" id="{D77446E2-75DE-41E3-B759-BCADBAA36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765175"/>
            <a:ext cx="7740650" cy="550862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>
                <a:solidFill>
                  <a:srgbClr val="0066FF"/>
                </a:solidFill>
              </a:rPr>
              <a:t>Funcţionarea unui ruter</a:t>
            </a:r>
          </a:p>
        </p:txBody>
      </p:sp>
      <p:grpSp>
        <p:nvGrpSpPr>
          <p:cNvPr id="7172" name="Group 80">
            <a:extLst>
              <a:ext uri="{FF2B5EF4-FFF2-40B4-BE49-F238E27FC236}">
                <a16:creationId xmlns:a16="http://schemas.microsoft.com/office/drawing/2014/main" id="{6C25B120-9E57-41D6-8AA3-16BB839CC028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1160463"/>
            <a:ext cx="7453312" cy="5076825"/>
            <a:chOff x="544" y="731"/>
            <a:chExt cx="4695" cy="3198"/>
          </a:xfrm>
        </p:grpSpPr>
        <p:sp>
          <p:nvSpPr>
            <p:cNvPr id="7174" name="Rectangle 11">
              <a:extLst>
                <a:ext uri="{FF2B5EF4-FFF2-40B4-BE49-F238E27FC236}">
                  <a16:creationId xmlns:a16="http://schemas.microsoft.com/office/drawing/2014/main" id="{83D6BE8B-8005-4D8D-8573-FF8FF76C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731"/>
              <a:ext cx="1262" cy="314"/>
            </a:xfrm>
            <a:prstGeom prst="rect">
              <a:avLst/>
            </a:prstGeom>
            <a:solidFill>
              <a:schemeClr val="accent1">
                <a:alpha val="4705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en-US" sz="900"/>
            </a:p>
          </p:txBody>
        </p:sp>
        <p:sp>
          <p:nvSpPr>
            <p:cNvPr id="7175" name="Text Box 10">
              <a:extLst>
                <a:ext uri="{FF2B5EF4-FFF2-40B4-BE49-F238E27FC236}">
                  <a16:creationId xmlns:a16="http://schemas.microsoft.com/office/drawing/2014/main" id="{5A72D760-38B1-45EE-A3CE-8B19A9E7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783"/>
              <a:ext cx="1262" cy="1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ro-RO" altLang="en-US" sz="900" b="1"/>
                <a:t>Fie C interfaţa de sosire pachet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ro-RO" altLang="en-US" sz="900" b="1"/>
                <a:t>Fie D adresa destinaţie a pachet</a:t>
              </a:r>
              <a:endParaRPr lang="en-US" altLang="en-US" sz="900" b="1"/>
            </a:p>
          </p:txBody>
        </p:sp>
        <p:sp>
          <p:nvSpPr>
            <p:cNvPr id="7176" name="Line 13">
              <a:extLst>
                <a:ext uri="{FF2B5EF4-FFF2-40B4-BE49-F238E27FC236}">
                  <a16:creationId xmlns:a16="http://schemas.microsoft.com/office/drawing/2014/main" id="{AD28B162-BFE0-4ABD-BEFE-B349ECC32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888"/>
              <a:ext cx="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7" name="Group 16">
              <a:extLst>
                <a:ext uri="{FF2B5EF4-FFF2-40B4-BE49-F238E27FC236}">
                  <a16:creationId xmlns:a16="http://schemas.microsoft.com/office/drawing/2014/main" id="{556E299E-1AA0-4ECD-AF99-614C52D51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6" y="783"/>
              <a:ext cx="769" cy="209"/>
              <a:chOff x="612" y="754"/>
              <a:chExt cx="635" cy="181"/>
            </a:xfrm>
          </p:grpSpPr>
          <p:sp>
            <p:nvSpPr>
              <p:cNvPr id="7229" name="AutoShape 14">
                <a:extLst>
                  <a:ext uri="{FF2B5EF4-FFF2-40B4-BE49-F238E27FC236}">
                    <a16:creationId xmlns:a16="http://schemas.microsoft.com/office/drawing/2014/main" id="{86D4CC16-7D88-4D96-AB89-45476E9A4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754"/>
                <a:ext cx="635" cy="181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38823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  <p:sp>
            <p:nvSpPr>
              <p:cNvPr id="7230" name="Text Box 15">
                <a:extLst>
                  <a:ext uri="{FF2B5EF4-FFF2-40B4-BE49-F238E27FC236}">
                    <a16:creationId xmlns:a16="http://schemas.microsoft.com/office/drawing/2014/main" id="{E06BC735-8108-4D4B-824B-960036C41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99"/>
                <a:ext cx="54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900" b="1"/>
                  <a:t>Prim</a:t>
                </a:r>
                <a:r>
                  <a:rPr lang="ro-RO" altLang="en-US" sz="900" b="1"/>
                  <a:t>eşte pachet</a:t>
                </a:r>
                <a:endParaRPr lang="en-US" altLang="en-US" sz="900" b="1"/>
              </a:p>
            </p:txBody>
          </p:sp>
        </p:grpSp>
        <p:sp>
          <p:nvSpPr>
            <p:cNvPr id="7178" name="Line 17">
              <a:extLst>
                <a:ext uri="{FF2B5EF4-FFF2-40B4-BE49-F238E27FC236}">
                  <a16:creationId xmlns:a16="http://schemas.microsoft.com/office/drawing/2014/main" id="{9E842897-DEC3-40D3-B860-46D52A20B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1045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9" name="Group 79">
              <a:extLst>
                <a:ext uri="{FF2B5EF4-FFF2-40B4-BE49-F238E27FC236}">
                  <a16:creationId xmlns:a16="http://schemas.microsoft.com/office/drawing/2014/main" id="{23C048CC-EDC6-4B84-B92B-7FE478B0A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139"/>
              <a:ext cx="1208" cy="471"/>
              <a:chOff x="1655" y="1139"/>
              <a:chExt cx="1208" cy="471"/>
            </a:xfrm>
          </p:grpSpPr>
          <p:sp>
            <p:nvSpPr>
              <p:cNvPr id="7227" name="Text Box 8">
                <a:extLst>
                  <a:ext uri="{FF2B5EF4-FFF2-40B4-BE49-F238E27FC236}">
                    <a16:creationId xmlns:a16="http://schemas.microsoft.com/office/drawing/2014/main" id="{2E21CC5D-C29F-47B1-B3B7-077F50213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5" y="1255"/>
                <a:ext cx="65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Este D una dintre adresele ruterului</a:t>
                </a:r>
                <a:r>
                  <a:rPr lang="en-US" altLang="en-US" sz="900" b="1"/>
                  <a:t>?</a:t>
                </a:r>
              </a:p>
            </p:txBody>
          </p:sp>
          <p:sp>
            <p:nvSpPr>
              <p:cNvPr id="7228" name="AutoShape 18">
                <a:extLst>
                  <a:ext uri="{FF2B5EF4-FFF2-40B4-BE49-F238E27FC236}">
                    <a16:creationId xmlns:a16="http://schemas.microsoft.com/office/drawing/2014/main" id="{8633B5DC-30B3-42E2-85F0-8EADD944D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1139"/>
                <a:ext cx="1208" cy="471"/>
              </a:xfrm>
              <a:prstGeom prst="diamond">
                <a:avLst/>
              </a:prstGeom>
              <a:solidFill>
                <a:schemeClr val="accent1">
                  <a:alpha val="47842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</p:grpSp>
        <p:sp>
          <p:nvSpPr>
            <p:cNvPr id="7180" name="Line 20">
              <a:extLst>
                <a:ext uri="{FF2B5EF4-FFF2-40B4-BE49-F238E27FC236}">
                  <a16:creationId xmlns:a16="http://schemas.microsoft.com/office/drawing/2014/main" id="{DF6437F3-C238-4571-9E07-D9114B74B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162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1" name="Group 43">
              <a:extLst>
                <a:ext uri="{FF2B5EF4-FFF2-40B4-BE49-F238E27FC236}">
                  <a16:creationId xmlns:a16="http://schemas.microsoft.com/office/drawing/2014/main" id="{7B0CFBA5-A625-442C-87A1-48EBC9EC0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4" y="2409"/>
              <a:ext cx="988" cy="261"/>
              <a:chOff x="1474" y="2115"/>
              <a:chExt cx="816" cy="226"/>
            </a:xfrm>
          </p:grpSpPr>
          <p:sp>
            <p:nvSpPr>
              <p:cNvPr id="7225" name="Rectangle 42">
                <a:extLst>
                  <a:ext uri="{FF2B5EF4-FFF2-40B4-BE49-F238E27FC236}">
                    <a16:creationId xmlns:a16="http://schemas.microsoft.com/office/drawing/2014/main" id="{9EB99442-1AD3-4FB7-B69C-E21833255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115"/>
                <a:ext cx="816" cy="226"/>
              </a:xfrm>
              <a:prstGeom prst="rect">
                <a:avLst/>
              </a:prstGeom>
              <a:solidFill>
                <a:schemeClr val="accent1">
                  <a:alpha val="47058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  <p:sp>
            <p:nvSpPr>
              <p:cNvPr id="7226" name="Text Box 24">
                <a:extLst>
                  <a:ext uri="{FF2B5EF4-FFF2-40B4-BE49-F238E27FC236}">
                    <a16:creationId xmlns:a16="http://schemas.microsoft.com/office/drawing/2014/main" id="{29A9AFD0-89D1-4C1F-97BC-9CEEF0F88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160"/>
                <a:ext cx="63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o-RO" altLang="en-US" sz="900"/>
                  <a:t>Extrage prima rută (R) din tabelă </a:t>
                </a:r>
                <a:endParaRPr lang="en-US" altLang="en-US" sz="900"/>
              </a:p>
            </p:txBody>
          </p:sp>
        </p:grpSp>
        <p:sp>
          <p:nvSpPr>
            <p:cNvPr id="7182" name="Line 25">
              <a:extLst>
                <a:ext uri="{FF2B5EF4-FFF2-40B4-BE49-F238E27FC236}">
                  <a16:creationId xmlns:a16="http://schemas.microsoft.com/office/drawing/2014/main" id="{8655628A-4662-4E0C-814E-A11A8F9BF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383"/>
              <a:ext cx="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26">
              <a:extLst>
                <a:ext uri="{FF2B5EF4-FFF2-40B4-BE49-F238E27FC236}">
                  <a16:creationId xmlns:a16="http://schemas.microsoft.com/office/drawing/2014/main" id="{AE3517CF-2B37-4376-88DB-47E6F4D63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0" y="1045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4" name="Group 33">
              <a:extLst>
                <a:ext uri="{FF2B5EF4-FFF2-40B4-BE49-F238E27FC236}">
                  <a16:creationId xmlns:a16="http://schemas.microsoft.com/office/drawing/2014/main" id="{0A272AB3-A9E4-4157-B345-A4F93AF73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7" y="731"/>
              <a:ext cx="989" cy="314"/>
              <a:chOff x="2653" y="663"/>
              <a:chExt cx="817" cy="272"/>
            </a:xfrm>
          </p:grpSpPr>
          <p:sp>
            <p:nvSpPr>
              <p:cNvPr id="7223" name="AutoShape 27">
                <a:extLst>
                  <a:ext uri="{FF2B5EF4-FFF2-40B4-BE49-F238E27FC236}">
                    <a16:creationId xmlns:a16="http://schemas.microsoft.com/office/drawing/2014/main" id="{E568B770-DB6B-4F98-9092-11ECB9D6E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663"/>
                <a:ext cx="817" cy="272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4 w 21600"/>
                  <a:gd name="T13" fmla="*/ 4526 h 21600"/>
                  <a:gd name="T14" fmla="*/ 17106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47058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4" name="Text Box 28">
                <a:extLst>
                  <a:ext uri="{FF2B5EF4-FFF2-40B4-BE49-F238E27FC236}">
                    <a16:creationId xmlns:a16="http://schemas.microsoft.com/office/drawing/2014/main" id="{BFB4AE96-D1D7-4ADF-A194-617568A4D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663"/>
                <a:ext cx="5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Trimite pachetul la niv. super.</a:t>
                </a:r>
                <a:r>
                  <a:rPr lang="ro-RO" altLang="en-US" sz="900"/>
                  <a:t> </a:t>
                </a:r>
                <a:endParaRPr lang="en-US" altLang="en-US" sz="900"/>
              </a:p>
            </p:txBody>
          </p:sp>
        </p:grpSp>
        <p:sp>
          <p:nvSpPr>
            <p:cNvPr id="7185" name="AutoShape 23">
              <a:extLst>
                <a:ext uri="{FF2B5EF4-FFF2-40B4-BE49-F238E27FC236}">
                  <a16:creationId xmlns:a16="http://schemas.microsoft.com/office/drawing/2014/main" id="{69400DDC-4C77-47C6-B258-4EE4A0F90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779"/>
              <a:ext cx="1208" cy="472"/>
            </a:xfrm>
            <a:prstGeom prst="diamond">
              <a:avLst/>
            </a:prstGeom>
            <a:solidFill>
              <a:schemeClr val="accent1">
                <a:alpha val="4784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en-US" sz="900"/>
            </a:p>
          </p:txBody>
        </p:sp>
        <p:sp>
          <p:nvSpPr>
            <p:cNvPr id="7186" name="Text Box 30">
              <a:extLst>
                <a:ext uri="{FF2B5EF4-FFF2-40B4-BE49-F238E27FC236}">
                  <a16:creationId xmlns:a16="http://schemas.microsoft.com/office/drawing/2014/main" id="{97CF003C-0474-4BD4-9E4C-77B23C68F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" y="1936"/>
              <a:ext cx="71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ro-RO" altLang="en-US" sz="900" b="1"/>
                <a:t>Masca (C)</a:t>
              </a:r>
              <a:r>
                <a:rPr lang="en-US" altLang="en-US" sz="900" b="1"/>
                <a:t>&amp;</a:t>
              </a:r>
              <a:r>
                <a:rPr lang="ro-RO" altLang="en-US" sz="900" b="1"/>
                <a:t>C</a:t>
              </a:r>
              <a:r>
                <a:rPr lang="en-US" altLang="en-US" sz="900" b="1"/>
                <a:t>=</a:t>
              </a:r>
              <a:endParaRPr lang="ro-RO" altLang="en-US" sz="900" b="1"/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ro-RO" altLang="en-US" sz="900" b="1"/>
                <a:t>Masca (C)</a:t>
              </a:r>
              <a:r>
                <a:rPr lang="en-US" altLang="en-US" sz="900" b="1"/>
                <a:t>&amp;</a:t>
              </a:r>
              <a:r>
                <a:rPr lang="ro-RO" altLang="en-US" sz="900" b="1"/>
                <a:t>D</a:t>
              </a:r>
              <a:r>
                <a:rPr lang="ro-RO" altLang="en-US" sz="900"/>
                <a:t> </a:t>
              </a:r>
              <a:endParaRPr lang="en-US" altLang="en-US" sz="900"/>
            </a:p>
          </p:txBody>
        </p:sp>
        <p:sp>
          <p:nvSpPr>
            <p:cNvPr id="7187" name="Text Box 31">
              <a:extLst>
                <a:ext uri="{FF2B5EF4-FFF2-40B4-BE49-F238E27FC236}">
                  <a16:creationId xmlns:a16="http://schemas.microsoft.com/office/drawing/2014/main" id="{24689CE0-7D6E-4674-A3D4-EDCA7824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1256"/>
              <a:ext cx="1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Da</a:t>
              </a:r>
              <a:endParaRPr lang="en-US" altLang="en-US" sz="900"/>
            </a:p>
          </p:txBody>
        </p:sp>
        <p:sp>
          <p:nvSpPr>
            <p:cNvPr id="7188" name="Text Box 32">
              <a:extLst>
                <a:ext uri="{FF2B5EF4-FFF2-40B4-BE49-F238E27FC236}">
                  <a16:creationId xmlns:a16="http://schemas.microsoft.com/office/drawing/2014/main" id="{82560CD8-8BC7-4B6B-84EA-856253CF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1622"/>
              <a:ext cx="16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Nu</a:t>
              </a:r>
              <a:endParaRPr lang="en-US" altLang="en-US" sz="900"/>
            </a:p>
          </p:txBody>
        </p:sp>
        <p:grpSp>
          <p:nvGrpSpPr>
            <p:cNvPr id="7189" name="Group 37">
              <a:extLst>
                <a:ext uri="{FF2B5EF4-FFF2-40B4-BE49-F238E27FC236}">
                  <a16:creationId xmlns:a16="http://schemas.microsoft.com/office/drawing/2014/main" id="{3D5837BC-7561-4E2D-BB95-EA05A5DEE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0" y="731"/>
              <a:ext cx="989" cy="262"/>
              <a:chOff x="3696" y="663"/>
              <a:chExt cx="817" cy="227"/>
            </a:xfrm>
          </p:grpSpPr>
          <p:sp>
            <p:nvSpPr>
              <p:cNvPr id="7221" name="AutoShape 35">
                <a:extLst>
                  <a:ext uri="{FF2B5EF4-FFF2-40B4-BE49-F238E27FC236}">
                    <a16:creationId xmlns:a16="http://schemas.microsoft.com/office/drawing/2014/main" id="{BEAAA912-10A4-4F20-AAB6-955F4FAD2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663"/>
                <a:ext cx="817" cy="227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4 w 21600"/>
                  <a:gd name="T13" fmla="*/ 4472 h 21600"/>
                  <a:gd name="T14" fmla="*/ 17106 w 21600"/>
                  <a:gd name="T15" fmla="*/ 171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47058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2" name="Text Box 36">
                <a:extLst>
                  <a:ext uri="{FF2B5EF4-FFF2-40B4-BE49-F238E27FC236}">
                    <a16:creationId xmlns:a16="http://schemas.microsoft.com/office/drawing/2014/main" id="{C94698CE-559C-4559-93E2-64C053836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" y="663"/>
                <a:ext cx="54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Ignoră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 pachetul</a:t>
                </a:r>
                <a:r>
                  <a:rPr lang="ro-RO" altLang="en-US" sz="900"/>
                  <a:t> </a:t>
                </a:r>
                <a:endParaRPr lang="en-US" altLang="en-US" sz="900"/>
              </a:p>
            </p:txBody>
          </p:sp>
        </p:grpSp>
        <p:sp>
          <p:nvSpPr>
            <p:cNvPr id="7190" name="Line 39">
              <a:extLst>
                <a:ext uri="{FF2B5EF4-FFF2-40B4-BE49-F238E27FC236}">
                  <a16:creationId xmlns:a16="http://schemas.microsoft.com/office/drawing/2014/main" id="{0F1F6261-B360-4D9C-8EA1-0182143DC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4" y="993"/>
              <a:ext cx="28" cy="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Text Box 40">
              <a:extLst>
                <a:ext uri="{FF2B5EF4-FFF2-40B4-BE49-F238E27FC236}">
                  <a16:creationId xmlns:a16="http://schemas.microsoft.com/office/drawing/2014/main" id="{FAA44821-7497-40E9-9D6C-4BB6EBD48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1884"/>
              <a:ext cx="1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Da</a:t>
              </a:r>
              <a:endParaRPr lang="en-US" altLang="en-US" sz="900"/>
            </a:p>
          </p:txBody>
        </p:sp>
        <p:sp>
          <p:nvSpPr>
            <p:cNvPr id="7192" name="Line 41">
              <a:extLst>
                <a:ext uri="{FF2B5EF4-FFF2-40B4-BE49-F238E27FC236}">
                  <a16:creationId xmlns:a16="http://schemas.microsoft.com/office/drawing/2014/main" id="{0B8B840D-D4F5-4B88-9349-ABCC070D0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225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Text Box 44">
              <a:extLst>
                <a:ext uri="{FF2B5EF4-FFF2-40B4-BE49-F238E27FC236}">
                  <a16:creationId xmlns:a16="http://schemas.microsoft.com/office/drawing/2014/main" id="{AD7553D3-23C7-4BF6-956F-3176386C1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252"/>
              <a:ext cx="16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Nu</a:t>
              </a:r>
              <a:endParaRPr lang="en-US" altLang="en-US" sz="900"/>
            </a:p>
          </p:txBody>
        </p:sp>
        <p:grpSp>
          <p:nvGrpSpPr>
            <p:cNvPr id="7194" name="Group 50">
              <a:extLst>
                <a:ext uri="{FF2B5EF4-FFF2-40B4-BE49-F238E27FC236}">
                  <a16:creationId xmlns:a16="http://schemas.microsoft.com/office/drawing/2014/main" id="{915993E1-9F2F-4495-A990-013AB6B92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" y="2829"/>
              <a:ext cx="1208" cy="471"/>
              <a:chOff x="1474" y="2478"/>
              <a:chExt cx="998" cy="408"/>
            </a:xfrm>
          </p:grpSpPr>
          <p:sp>
            <p:nvSpPr>
              <p:cNvPr id="7219" name="AutoShape 48">
                <a:extLst>
                  <a:ext uri="{FF2B5EF4-FFF2-40B4-BE49-F238E27FC236}">
                    <a16:creationId xmlns:a16="http://schemas.microsoft.com/office/drawing/2014/main" id="{4E474721-93FF-44FE-9818-2F0D1C6B0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478"/>
                <a:ext cx="998" cy="408"/>
              </a:xfrm>
              <a:prstGeom prst="diamond">
                <a:avLst/>
              </a:prstGeom>
              <a:solidFill>
                <a:schemeClr val="accent1">
                  <a:alpha val="47842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  <p:sp>
            <p:nvSpPr>
              <p:cNvPr id="7220" name="Text Box 49">
                <a:extLst>
                  <a:ext uri="{FF2B5EF4-FFF2-40B4-BE49-F238E27FC236}">
                    <a16:creationId xmlns:a16="http://schemas.microsoft.com/office/drawing/2014/main" id="{E68996BE-2FBB-4C6B-B0B7-4E9E1DF905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614"/>
                <a:ext cx="63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6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ro-RO" altLang="en-US" sz="900"/>
                  <a:t>Masca adr. R</a:t>
                </a:r>
                <a:r>
                  <a:rPr lang="en-US" altLang="en-US" sz="900"/>
                  <a:t>&amp;</a:t>
                </a:r>
                <a:r>
                  <a:rPr lang="ro-RO" altLang="en-US" sz="900"/>
                  <a:t>D</a:t>
                </a:r>
                <a:r>
                  <a:rPr lang="en-US" altLang="en-US" sz="900"/>
                  <a:t>=</a:t>
                </a:r>
                <a:r>
                  <a:rPr lang="ro-RO" altLang="en-US" sz="900"/>
                  <a:t> </a:t>
                </a:r>
                <a:endParaRPr lang="en-US" altLang="en-US" sz="900"/>
              </a:p>
              <a:p>
                <a:pPr algn="ctr" eaLnBrk="1" hangingPunct="1">
                  <a:lnSpc>
                    <a:spcPct val="6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900"/>
                  <a:t>Destina</a:t>
                </a:r>
                <a:r>
                  <a:rPr lang="ro-RO" altLang="en-US" sz="900"/>
                  <a:t>ţ</a:t>
                </a:r>
                <a:r>
                  <a:rPr lang="en-US" altLang="en-US" sz="900"/>
                  <a:t>ie R</a:t>
                </a:r>
              </a:p>
            </p:txBody>
          </p:sp>
        </p:grpSp>
        <p:sp>
          <p:nvSpPr>
            <p:cNvPr id="7195" name="Line 51">
              <a:extLst>
                <a:ext uri="{FF2B5EF4-FFF2-40B4-BE49-F238E27FC236}">
                  <a16:creationId xmlns:a16="http://schemas.microsoft.com/office/drawing/2014/main" id="{00FC634F-E298-415D-BDDC-89B243EED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2670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96" name="Group 52">
              <a:extLst>
                <a:ext uri="{FF2B5EF4-FFF2-40B4-BE49-F238E27FC236}">
                  <a16:creationId xmlns:a16="http://schemas.microsoft.com/office/drawing/2014/main" id="{5BC5D780-ADBC-4F8C-8CD2-BCF631CD9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" y="3457"/>
              <a:ext cx="1208" cy="472"/>
              <a:chOff x="1474" y="2478"/>
              <a:chExt cx="998" cy="408"/>
            </a:xfrm>
          </p:grpSpPr>
          <p:sp>
            <p:nvSpPr>
              <p:cNvPr id="7217" name="AutoShape 53">
                <a:extLst>
                  <a:ext uri="{FF2B5EF4-FFF2-40B4-BE49-F238E27FC236}">
                    <a16:creationId xmlns:a16="http://schemas.microsoft.com/office/drawing/2014/main" id="{B9F30896-2440-4982-A008-882CDA7F9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478"/>
                <a:ext cx="998" cy="408"/>
              </a:xfrm>
              <a:prstGeom prst="diamond">
                <a:avLst/>
              </a:prstGeom>
              <a:solidFill>
                <a:schemeClr val="accent1">
                  <a:alpha val="47842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  <p:sp>
            <p:nvSpPr>
              <p:cNvPr id="7218" name="Text Box 54">
                <a:extLst>
                  <a:ext uri="{FF2B5EF4-FFF2-40B4-BE49-F238E27FC236}">
                    <a16:creationId xmlns:a16="http://schemas.microsoft.com/office/drawing/2014/main" id="{677B587D-40C4-4206-AE36-17876CDB9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614"/>
                <a:ext cx="63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5000"/>
                  </a:spcBef>
                  <a:buFontTx/>
                  <a:buNone/>
                </a:pPr>
                <a:r>
                  <a:rPr lang="ro-RO" altLang="en-US" sz="1000"/>
                  <a:t>Mai există rute în Tabelă</a:t>
                </a:r>
                <a:r>
                  <a:rPr lang="en-US" altLang="en-US" sz="1000"/>
                  <a:t>?</a:t>
                </a:r>
              </a:p>
            </p:txBody>
          </p:sp>
        </p:grpSp>
        <p:sp>
          <p:nvSpPr>
            <p:cNvPr id="7197" name="Text Box 55">
              <a:extLst>
                <a:ext uri="{FF2B5EF4-FFF2-40B4-BE49-F238E27FC236}">
                  <a16:creationId xmlns:a16="http://schemas.microsoft.com/office/drawing/2014/main" id="{45B3E146-A75D-43B4-A4DF-04B4881C4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" y="3143"/>
              <a:ext cx="1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Da</a:t>
              </a:r>
              <a:endParaRPr lang="en-US" altLang="en-US" sz="900"/>
            </a:p>
          </p:txBody>
        </p:sp>
        <p:sp>
          <p:nvSpPr>
            <p:cNvPr id="7198" name="Line 56">
              <a:extLst>
                <a:ext uri="{FF2B5EF4-FFF2-40B4-BE49-F238E27FC236}">
                  <a16:creationId xmlns:a16="http://schemas.microsoft.com/office/drawing/2014/main" id="{2C915F59-0C02-41C5-93B7-0B2FD45A5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" y="2566"/>
              <a:ext cx="0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Line 57">
              <a:extLst>
                <a:ext uri="{FF2B5EF4-FFF2-40B4-BE49-F238E27FC236}">
                  <a16:creationId xmlns:a16="http://schemas.microsoft.com/office/drawing/2014/main" id="{95C89C8E-E7BC-4A89-8D55-9ED4431D5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3" y="2566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58">
              <a:extLst>
                <a:ext uri="{FF2B5EF4-FFF2-40B4-BE49-F238E27FC236}">
                  <a16:creationId xmlns:a16="http://schemas.microsoft.com/office/drawing/2014/main" id="{C73BF8BB-186C-4721-A14C-BA8FEB1A9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3300"/>
              <a:ext cx="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59">
              <a:extLst>
                <a:ext uri="{FF2B5EF4-FFF2-40B4-BE49-F238E27FC236}">
                  <a16:creationId xmlns:a16="http://schemas.microsoft.com/office/drawing/2014/main" id="{0F7549C3-CA66-414B-9536-248A844F2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3720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Text Box 60">
              <a:extLst>
                <a:ext uri="{FF2B5EF4-FFF2-40B4-BE49-F238E27FC236}">
                  <a16:creationId xmlns:a16="http://schemas.microsoft.com/office/drawing/2014/main" id="{831154BA-5784-4BC5-8F9A-3E1653A68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3431"/>
              <a:ext cx="16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Nu</a:t>
              </a:r>
              <a:endParaRPr lang="en-US" altLang="en-US" sz="900"/>
            </a:p>
          </p:txBody>
        </p:sp>
        <p:sp>
          <p:nvSpPr>
            <p:cNvPr id="7203" name="Line 61">
              <a:extLst>
                <a:ext uri="{FF2B5EF4-FFF2-40B4-BE49-F238E27FC236}">
                  <a16:creationId xmlns:a16="http://schemas.microsoft.com/office/drawing/2014/main" id="{43BF3AF7-3B76-4BF8-AE41-98CDDC3D3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3" y="3064"/>
              <a:ext cx="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04" name="Group 64">
              <a:extLst>
                <a:ext uri="{FF2B5EF4-FFF2-40B4-BE49-F238E27FC236}">
                  <a16:creationId xmlns:a16="http://schemas.microsoft.com/office/drawing/2014/main" id="{236FC090-1E73-449E-8880-F8F0DBF24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" y="2566"/>
              <a:ext cx="906" cy="289"/>
              <a:chOff x="612" y="2319"/>
              <a:chExt cx="748" cy="250"/>
            </a:xfrm>
          </p:grpSpPr>
          <p:sp>
            <p:nvSpPr>
              <p:cNvPr id="7215" name="Rectangle 62">
                <a:extLst>
                  <a:ext uri="{FF2B5EF4-FFF2-40B4-BE49-F238E27FC236}">
                    <a16:creationId xmlns:a16="http://schemas.microsoft.com/office/drawing/2014/main" id="{F0C1C876-3CA2-41EF-8BC0-B851BA0CE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319"/>
                <a:ext cx="748" cy="250"/>
              </a:xfrm>
              <a:prstGeom prst="rect">
                <a:avLst/>
              </a:prstGeom>
              <a:solidFill>
                <a:schemeClr val="accent1">
                  <a:alpha val="47058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  <p:sp>
            <p:nvSpPr>
              <p:cNvPr id="7216" name="Text Box 63">
                <a:extLst>
                  <a:ext uri="{FF2B5EF4-FFF2-40B4-BE49-F238E27FC236}">
                    <a16:creationId xmlns:a16="http://schemas.microsoft.com/office/drawing/2014/main" id="{2E3900E7-87EF-4F07-9DEE-4DB0CF195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" y="2364"/>
                <a:ext cx="5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Actualizează Tabela</a:t>
                </a:r>
                <a:r>
                  <a:rPr lang="en-US" altLang="en-US" sz="900" b="1"/>
                  <a:t> </a:t>
                </a:r>
                <a:r>
                  <a:rPr lang="ro-RO" altLang="en-US" sz="900" b="1"/>
                  <a:t>ARP</a:t>
                </a:r>
                <a:endParaRPr lang="en-US" altLang="en-US" sz="900" b="1"/>
              </a:p>
            </p:txBody>
          </p:sp>
        </p:grpSp>
        <p:sp>
          <p:nvSpPr>
            <p:cNvPr id="7205" name="Rectangle 66">
              <a:extLst>
                <a:ext uri="{FF2B5EF4-FFF2-40B4-BE49-F238E27FC236}">
                  <a16:creationId xmlns:a16="http://schemas.microsoft.com/office/drawing/2014/main" id="{E4309387-C076-47D9-B8DE-30D784C4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1990"/>
              <a:ext cx="906" cy="289"/>
            </a:xfrm>
            <a:prstGeom prst="rect">
              <a:avLst/>
            </a:prstGeom>
            <a:solidFill>
              <a:schemeClr val="accent1">
                <a:alpha val="4705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en-US" sz="900"/>
            </a:p>
          </p:txBody>
        </p:sp>
        <p:sp>
          <p:nvSpPr>
            <p:cNvPr id="7206" name="Text Box 67">
              <a:extLst>
                <a:ext uri="{FF2B5EF4-FFF2-40B4-BE49-F238E27FC236}">
                  <a16:creationId xmlns:a16="http://schemas.microsoft.com/office/drawing/2014/main" id="{E9C030D6-B1FF-4CB0-8365-B16B2E865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" y="2015"/>
              <a:ext cx="76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 b="1"/>
                <a:t>Rescrie adresa de nivel LD</a:t>
              </a:r>
              <a:endParaRPr lang="en-US" altLang="en-US" sz="900" b="1"/>
            </a:p>
          </p:txBody>
        </p:sp>
        <p:grpSp>
          <p:nvGrpSpPr>
            <p:cNvPr id="7207" name="Group 68">
              <a:extLst>
                <a:ext uri="{FF2B5EF4-FFF2-40B4-BE49-F238E27FC236}">
                  <a16:creationId xmlns:a16="http://schemas.microsoft.com/office/drawing/2014/main" id="{7E705F42-F3EE-4F39-AA9E-7162D6D0E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1360"/>
              <a:ext cx="989" cy="314"/>
              <a:chOff x="2653" y="663"/>
              <a:chExt cx="817" cy="272"/>
            </a:xfrm>
          </p:grpSpPr>
          <p:sp>
            <p:nvSpPr>
              <p:cNvPr id="7213" name="AutoShape 69">
                <a:extLst>
                  <a:ext uri="{FF2B5EF4-FFF2-40B4-BE49-F238E27FC236}">
                    <a16:creationId xmlns:a16="http://schemas.microsoft.com/office/drawing/2014/main" id="{EDBD0C22-33DB-4030-8520-57F857C8A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663"/>
                <a:ext cx="817" cy="272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4 w 21600"/>
                  <a:gd name="T13" fmla="*/ 4526 h 21600"/>
                  <a:gd name="T14" fmla="*/ 17106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47058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4" name="Text Box 70">
                <a:extLst>
                  <a:ext uri="{FF2B5EF4-FFF2-40B4-BE49-F238E27FC236}">
                    <a16:creationId xmlns:a16="http://schemas.microsoft.com/office/drawing/2014/main" id="{F8C303BB-ACD8-4FF1-85B4-7D3EFD6D6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663"/>
                <a:ext cx="5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Trimite pachet pe interfata R </a:t>
                </a:r>
                <a:endParaRPr lang="en-US" altLang="en-US" sz="900" b="1"/>
              </a:p>
            </p:txBody>
          </p:sp>
        </p:grpSp>
        <p:sp>
          <p:nvSpPr>
            <p:cNvPr id="7208" name="Line 71">
              <a:extLst>
                <a:ext uri="{FF2B5EF4-FFF2-40B4-BE49-F238E27FC236}">
                  <a16:creationId xmlns:a16="http://schemas.microsoft.com/office/drawing/2014/main" id="{B9C86E4F-4001-4D41-A6F4-56C10D05E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369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72">
              <a:extLst>
                <a:ext uri="{FF2B5EF4-FFF2-40B4-BE49-F238E27FC236}">
                  <a16:creationId xmlns:a16="http://schemas.microsoft.com/office/drawing/2014/main" id="{E31F960B-1CA7-4E8F-AF6D-6D7DEB2BF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015"/>
              <a:ext cx="1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74">
              <a:extLst>
                <a:ext uri="{FF2B5EF4-FFF2-40B4-BE49-F238E27FC236}">
                  <a16:creationId xmlns:a16="http://schemas.microsoft.com/office/drawing/2014/main" id="{8B832CB1-204C-481B-9427-B19BF56D8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3" y="2854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Line 75">
              <a:extLst>
                <a:ext uri="{FF2B5EF4-FFF2-40B4-BE49-F238E27FC236}">
                  <a16:creationId xmlns:a16="http://schemas.microsoft.com/office/drawing/2014/main" id="{CBB3D7CB-1439-4FF0-AD6B-D39812468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3" y="227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Line 76">
              <a:extLst>
                <a:ext uri="{FF2B5EF4-FFF2-40B4-BE49-F238E27FC236}">
                  <a16:creationId xmlns:a16="http://schemas.microsoft.com/office/drawing/2014/main" id="{DF7A4220-9CBD-4FA6-8E0B-2056543EB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3" y="1675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" name="Text Box 55">
            <a:extLst>
              <a:ext uri="{FF2B5EF4-FFF2-40B4-BE49-F238E27FC236}">
                <a16:creationId xmlns:a16="http://schemas.microsoft.com/office/drawing/2014/main" id="{78854157-41D0-4A7C-8650-4135115CC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905375"/>
            <a:ext cx="2603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o-RO" altLang="en-US" sz="900"/>
              <a:t>Da</a:t>
            </a:r>
            <a:endParaRPr lang="en-US" altLang="en-US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9D1041A-F250-4B11-8521-B152FE4CF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8195" name="Rectangle 3" descr="Blue tissue paper">
            <a:extLst>
              <a:ext uri="{FF2B5EF4-FFF2-40B4-BE49-F238E27FC236}">
                <a16:creationId xmlns:a16="http://schemas.microsoft.com/office/drawing/2014/main" id="{0785F32D-3107-4571-9A3A-32E80C656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7920038" cy="518477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Rutarea dinamică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Se bazează pe folosirea unui protocol de rutare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Două clase de protocoale: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>
                <a:solidFill>
                  <a:srgbClr val="0066FF"/>
                </a:solidFill>
              </a:rPr>
              <a:t>Vectori distanţă (Distance Vector)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>
                <a:solidFill>
                  <a:srgbClr val="0066FF"/>
                </a:solidFill>
              </a:rPr>
              <a:t>Starea legăturilor (Link State)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Există şi protocoale hibride, care au elemente din ambele clase (EIGRP)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Protocoale Distance-Vector 		Protocoale link-state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  <a:p>
            <a:pPr marL="609600" indent="-609600" eaLnBrk="1" hangingPunct="1">
              <a:buFontTx/>
              <a:buAutoNum type="arabicPeriod"/>
            </a:pPr>
            <a:endParaRPr lang="ro-RO" altLang="en-US" sz="1600"/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</p:txBody>
      </p:sp>
      <p:pic>
        <p:nvPicPr>
          <p:cNvPr id="8196" name="Picture 6">
            <a:extLst>
              <a:ext uri="{FF2B5EF4-FFF2-40B4-BE49-F238E27FC236}">
                <a16:creationId xmlns:a16="http://schemas.microsoft.com/office/drawing/2014/main" id="{C4D46B36-288D-44ED-95D7-9C13158B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29000"/>
            <a:ext cx="331311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9">
            <a:extLst>
              <a:ext uri="{FF2B5EF4-FFF2-40B4-BE49-F238E27FC236}">
                <a16:creationId xmlns:a16="http://schemas.microsoft.com/office/drawing/2014/main" id="{6DDF2D0B-50D1-4958-B935-E1E9C365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429000"/>
            <a:ext cx="439261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1">
            <a:extLst>
              <a:ext uri="{FF2B5EF4-FFF2-40B4-BE49-F238E27FC236}">
                <a16:creationId xmlns:a16="http://schemas.microsoft.com/office/drawing/2014/main" id="{2C0901A9-7384-4A3C-9ED6-2D759A8E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429000"/>
            <a:ext cx="115093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17B4E25-27C7-4A8A-9D0E-E3562DB3E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9219" name="Rectangle 3" descr="Blue tissue paper">
            <a:extLst>
              <a:ext uri="{FF2B5EF4-FFF2-40B4-BE49-F238E27FC236}">
                <a16:creationId xmlns:a16="http://schemas.microsoft.com/office/drawing/2014/main" id="{5E69FDEA-683A-485F-89E4-B4AE90654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7920038" cy="518477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Configurarea unui protocol</a:t>
            </a:r>
          </a:p>
          <a:p>
            <a:pPr marL="609600" indent="-609600" eaLnBrk="1" hangingPunct="1"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Pe fiecare ruter se face configurarea protocolului de reţea folosit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Comanda </a:t>
            </a:r>
            <a:r>
              <a:rPr lang="ro-RO" altLang="en-US" sz="1600" i="1">
                <a:solidFill>
                  <a:srgbClr val="0066FF"/>
                </a:solidFill>
              </a:rPr>
              <a:t>network </a:t>
            </a:r>
            <a:r>
              <a:rPr lang="ro-RO" altLang="en-US" sz="1600"/>
              <a:t>are trei funcţii 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/>
              <a:t>Ce reţele for fi incluse în update</a:t>
            </a:r>
            <a:r>
              <a:rPr lang="en-US" altLang="en-US" sz="1600"/>
              <a:t>-</a:t>
            </a:r>
            <a:r>
              <a:rPr lang="ro-RO" altLang="en-US" sz="1600"/>
              <a:t>uri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/>
              <a:t>Pe ce interfeţe să se trimită actualizări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/>
              <a:t>Ce interfeţe să asculte pentru actualizări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Comanda </a:t>
            </a:r>
            <a:r>
              <a:rPr lang="ro-RO" altLang="en-US" sz="1600" i="1">
                <a:solidFill>
                  <a:srgbClr val="0066FF"/>
                </a:solidFill>
              </a:rPr>
              <a:t>network </a:t>
            </a:r>
            <a:r>
              <a:rPr lang="ro-RO" altLang="en-US" sz="1600"/>
              <a:t>se foloseşte numai pentru reţelele direct conectate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</p:txBody>
      </p:sp>
      <p:pic>
        <p:nvPicPr>
          <p:cNvPr id="9220" name="Picture 7">
            <a:extLst>
              <a:ext uri="{FF2B5EF4-FFF2-40B4-BE49-F238E27FC236}">
                <a16:creationId xmlns:a16="http://schemas.microsoft.com/office/drawing/2014/main" id="{05A40D15-469E-4397-A145-3C7A9E7A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44900"/>
            <a:ext cx="633730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0C8EAA0-53EA-45D8-AF77-82CB98573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0243" name="Rectangle 3" descr="Blue tissue paper">
            <a:extLst>
              <a:ext uri="{FF2B5EF4-FFF2-40B4-BE49-F238E27FC236}">
                <a16:creationId xmlns:a16="http://schemas.microsoft.com/office/drawing/2014/main" id="{46DEA9D5-144A-475F-9698-FDA763873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18477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Sisteme autonome (SA)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Reprezintă grupuri de reţele aflate sub administrare comună, care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folosesc strategii de rutare similare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Fiecare SA are un număr de identificare unic pe 16 biţi.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IGRP, EIGRP, BGP necesită specificarea acestui număr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Fiecare SA are propriul set de reguli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Rutarea între SA diferite se face de către protocoale de tip EGP</a:t>
            </a:r>
          </a:p>
        </p:txBody>
      </p:sp>
      <p:pic>
        <p:nvPicPr>
          <p:cNvPr id="10244" name="Picture 5">
            <a:extLst>
              <a:ext uri="{FF2B5EF4-FFF2-40B4-BE49-F238E27FC236}">
                <a16:creationId xmlns:a16="http://schemas.microsoft.com/office/drawing/2014/main" id="{3C6913E7-4FCF-43C7-8CF4-D24A1066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392488"/>
            <a:ext cx="4681538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666BE68-BB17-4387-BF4E-EC28528C8F78}"/>
</file>

<file path=customXml/itemProps2.xml><?xml version="1.0" encoding="utf-8"?>
<ds:datastoreItem xmlns:ds="http://schemas.openxmlformats.org/officeDocument/2006/customXml" ds:itemID="{F175599E-F6DF-46DC-B00F-5C42E2E4A248}"/>
</file>

<file path=customXml/itemProps3.xml><?xml version="1.0" encoding="utf-8"?>
<ds:datastoreItem xmlns:ds="http://schemas.openxmlformats.org/officeDocument/2006/customXml" ds:itemID="{0F565B8E-EA95-4CC1-A6BB-FFFD48F095CA}"/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1245</Words>
  <Application>Microsoft Office PowerPoint</Application>
  <PresentationFormat>On-screen Show (4:3)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Default Design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</vt:vector>
  </TitlesOfParts>
  <Company>UTM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Praoveanu</dc:creator>
  <cp:lastModifiedBy>Iosif Praoveanu</cp:lastModifiedBy>
  <cp:revision>55</cp:revision>
  <dcterms:created xsi:type="dcterms:W3CDTF">2009-10-28T12:35:55Z</dcterms:created>
  <dcterms:modified xsi:type="dcterms:W3CDTF">2020-10-11T06:57:54Z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