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310" r:id="rId6"/>
    <p:sldId id="305" r:id="rId7"/>
    <p:sldId id="257" r:id="rId8"/>
    <p:sldId id="288" r:id="rId9"/>
    <p:sldId id="308" r:id="rId10"/>
    <p:sldId id="261" r:id="rId11"/>
    <p:sldId id="307" r:id="rId12"/>
    <p:sldId id="258" r:id="rId13"/>
    <p:sldId id="262" r:id="rId14"/>
    <p:sldId id="317" r:id="rId15"/>
    <p:sldId id="318" r:id="rId16"/>
    <p:sldId id="320" r:id="rId17"/>
    <p:sldId id="321" r:id="rId18"/>
    <p:sldId id="263" r:id="rId19"/>
    <p:sldId id="260" r:id="rId20"/>
    <p:sldId id="264" r:id="rId21"/>
    <p:sldId id="265" r:id="rId22"/>
    <p:sldId id="266" r:id="rId23"/>
    <p:sldId id="311" r:id="rId24"/>
    <p:sldId id="267" r:id="rId25"/>
    <p:sldId id="271" r:id="rId26"/>
    <p:sldId id="312" r:id="rId27"/>
    <p:sldId id="313" r:id="rId28"/>
    <p:sldId id="273" r:id="rId29"/>
    <p:sldId id="274" r:id="rId30"/>
    <p:sldId id="275" r:id="rId31"/>
    <p:sldId id="278" r:id="rId32"/>
    <p:sldId id="279" r:id="rId33"/>
    <p:sldId id="280" r:id="rId34"/>
    <p:sldId id="315" r:id="rId35"/>
    <p:sldId id="316" r:id="rId36"/>
    <p:sldId id="281" r:id="rId37"/>
    <p:sldId id="282" r:id="rId38"/>
    <p:sldId id="293" r:id="rId39"/>
    <p:sldId id="272" r:id="rId40"/>
    <p:sldId id="284" r:id="rId41"/>
    <p:sldId id="285" r:id="rId42"/>
    <p:sldId id="295" r:id="rId43"/>
    <p:sldId id="296" r:id="rId44"/>
    <p:sldId id="297" r:id="rId45"/>
    <p:sldId id="286" r:id="rId46"/>
    <p:sldId id="292" r:id="rId47"/>
    <p:sldId id="301" r:id="rId48"/>
    <p:sldId id="302" r:id="rId49"/>
    <p:sldId id="287" r:id="rId50"/>
    <p:sldId id="303" r:id="rId51"/>
    <p:sldId id="304" r:id="rId52"/>
    <p:sldId id="289" r:id="rId53"/>
    <p:sldId id="298" r:id="rId54"/>
    <p:sldId id="299" r:id="rId55"/>
    <p:sldId id="294" r:id="rId56"/>
    <p:sldId id="314" r:id="rId57"/>
    <p:sldId id="322" r:id="rId58"/>
    <p:sldId id="290" r:id="rId59"/>
    <p:sldId id="270" r:id="rId60"/>
    <p:sldId id="306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128C2F-11EE-4690-829C-60654F274349}" v="1" dt="2023-10-10T22:06:09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man Gabriela Beatrice" userId="S::beatrice.coman@s.utm.ro::69b758d4-1e51-43ec-a5db-0ce757fef84a" providerId="AD" clId="Web-{1E128C2F-11EE-4690-829C-60654F274349}"/>
    <pc:docChg chg="modSld">
      <pc:chgData name="Coman Gabriela Beatrice" userId="S::beatrice.coman@s.utm.ro::69b758d4-1e51-43ec-a5db-0ce757fef84a" providerId="AD" clId="Web-{1E128C2F-11EE-4690-829C-60654F274349}" dt="2023-10-10T22:06:09.142" v="0" actId="1076"/>
      <pc:docMkLst>
        <pc:docMk/>
      </pc:docMkLst>
      <pc:sldChg chg="modSp">
        <pc:chgData name="Coman Gabriela Beatrice" userId="S::beatrice.coman@s.utm.ro::69b758d4-1e51-43ec-a5db-0ce757fef84a" providerId="AD" clId="Web-{1E128C2F-11EE-4690-829C-60654F274349}" dt="2023-10-10T22:06:09.142" v="0" actId="1076"/>
        <pc:sldMkLst>
          <pc:docMk/>
          <pc:sldMk cId="4293881567" sldId="294"/>
        </pc:sldMkLst>
        <pc:picChg chg="mod">
          <ac:chgData name="Coman Gabriela Beatrice" userId="S::beatrice.coman@s.utm.ro::69b758d4-1e51-43ec-a5db-0ce757fef84a" providerId="AD" clId="Web-{1E128C2F-11EE-4690-829C-60654F274349}" dt="2023-10-10T22:06:09.142" v="0" actId="1076"/>
          <ac:picMkLst>
            <pc:docMk/>
            <pc:sldMk cId="4293881567" sldId="294"/>
            <ac:picMk id="3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u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o-RO"/>
              <a:t>Faceți clic pentru a edita stilul de titlu Coordonator</a:t>
            </a:r>
            <a:endParaRPr kumimoji="0" lang="en-US"/>
          </a:p>
        </p:txBody>
      </p:sp>
      <p:sp>
        <p:nvSpPr>
          <p:cNvPr id="17" name="Subtitlu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o-RO"/>
              <a:t>Faceți clic pentru editarea stilului de subtitlu al coordonatorului</a:t>
            </a:r>
            <a:endParaRPr kumimoji="0" lang="en-US"/>
          </a:p>
        </p:txBody>
      </p:sp>
      <p:sp>
        <p:nvSpPr>
          <p:cNvPr id="30" name="Substituent dată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B21B-6B60-4C28-A9E4-351B9E99925A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19" name="Substituent subsol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ubstituent număr diapozitiv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CC73-6AD2-46EF-96C0-EF1F78AE4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o-RO"/>
              <a:t>Faceți clic pentru a edita stilurile de text Coordonator</a:t>
            </a:r>
          </a:p>
          <a:p>
            <a:pPr lvl="1" eaLnBrk="1" latinLnBrk="0" hangingPunct="1"/>
            <a:r>
              <a:rPr lang="ro-RO"/>
              <a:t>Al doilea nivel</a:t>
            </a:r>
          </a:p>
          <a:p>
            <a:pPr lvl="2" eaLnBrk="1" latinLnBrk="0" hangingPunct="1"/>
            <a:r>
              <a:rPr lang="ro-RO"/>
              <a:t>Al treilea nivel</a:t>
            </a:r>
          </a:p>
          <a:p>
            <a:pPr lvl="3" eaLnBrk="1" latinLnBrk="0" hangingPunct="1"/>
            <a:r>
              <a:rPr lang="ro-RO"/>
              <a:t>Al patrulea nivel</a:t>
            </a:r>
          </a:p>
          <a:p>
            <a:pPr lvl="4" eaLnBrk="1" latinLnBrk="0" hangingPunct="1"/>
            <a:r>
              <a:rPr lang="ro-RO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B21B-6B60-4C28-A9E4-351B9E99925A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CC73-6AD2-46EF-96C0-EF1F78AE4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o-RO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o-RO"/>
              <a:t>Faceți clic pentru a edita stilurile de text Coordonator</a:t>
            </a:r>
          </a:p>
          <a:p>
            <a:pPr lvl="1" eaLnBrk="1" latinLnBrk="0" hangingPunct="1"/>
            <a:r>
              <a:rPr lang="ro-RO"/>
              <a:t>Al doilea nivel</a:t>
            </a:r>
          </a:p>
          <a:p>
            <a:pPr lvl="2" eaLnBrk="1" latinLnBrk="0" hangingPunct="1"/>
            <a:r>
              <a:rPr lang="ro-RO"/>
              <a:t>Al treilea nivel</a:t>
            </a:r>
          </a:p>
          <a:p>
            <a:pPr lvl="3" eaLnBrk="1" latinLnBrk="0" hangingPunct="1"/>
            <a:r>
              <a:rPr lang="ro-RO"/>
              <a:t>Al patrulea nivel</a:t>
            </a:r>
          </a:p>
          <a:p>
            <a:pPr lvl="4" eaLnBrk="1" latinLnBrk="0" hangingPunct="1"/>
            <a:r>
              <a:rPr lang="ro-RO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B21B-6B60-4C28-A9E4-351B9E99925A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CC73-6AD2-46EF-96C0-EF1F78AE4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o-RO"/>
              <a:t>Faceți clic pentru a edita stilurile de text Coordonator</a:t>
            </a:r>
          </a:p>
          <a:p>
            <a:pPr lvl="1" eaLnBrk="1" latinLnBrk="0" hangingPunct="1"/>
            <a:r>
              <a:rPr lang="ro-RO"/>
              <a:t>Al doilea nivel</a:t>
            </a:r>
          </a:p>
          <a:p>
            <a:pPr lvl="2" eaLnBrk="1" latinLnBrk="0" hangingPunct="1"/>
            <a:r>
              <a:rPr lang="ro-RO"/>
              <a:t>Al treilea nivel</a:t>
            </a:r>
          </a:p>
          <a:p>
            <a:pPr lvl="3" eaLnBrk="1" latinLnBrk="0" hangingPunct="1"/>
            <a:r>
              <a:rPr lang="ro-RO"/>
              <a:t>Al patrulea nivel</a:t>
            </a:r>
          </a:p>
          <a:p>
            <a:pPr lvl="4" eaLnBrk="1" latinLnBrk="0" hangingPunct="1"/>
            <a:r>
              <a:rPr lang="ro-RO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B21B-6B60-4C28-A9E4-351B9E99925A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CC73-6AD2-46EF-96C0-EF1F78AE4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o-RO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o-RO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B21B-6B60-4C28-A9E4-351B9E99925A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CC73-6AD2-46EF-96C0-EF1F78AE4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o-RO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o-RO"/>
              <a:t>Faceți clic pentru a edita stilurile de text Coordonator</a:t>
            </a:r>
          </a:p>
          <a:p>
            <a:pPr lvl="1" eaLnBrk="1" latinLnBrk="0" hangingPunct="1"/>
            <a:r>
              <a:rPr lang="ro-RO"/>
              <a:t>Al doilea nivel</a:t>
            </a:r>
          </a:p>
          <a:p>
            <a:pPr lvl="2" eaLnBrk="1" latinLnBrk="0" hangingPunct="1"/>
            <a:r>
              <a:rPr lang="ro-RO"/>
              <a:t>Al treilea nivel</a:t>
            </a:r>
          </a:p>
          <a:p>
            <a:pPr lvl="3" eaLnBrk="1" latinLnBrk="0" hangingPunct="1"/>
            <a:r>
              <a:rPr lang="ro-RO"/>
              <a:t>Al patrulea nivel</a:t>
            </a:r>
          </a:p>
          <a:p>
            <a:pPr lvl="4" eaLnBrk="1" latinLnBrk="0" hangingPunct="1"/>
            <a:r>
              <a:rPr lang="ro-RO"/>
              <a:t>Al cincilea nivel</a:t>
            </a:r>
            <a:endParaRPr kumimoji="0"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o-RO"/>
              <a:t>Faceți clic pentru a edita stilurile de text Coordonator</a:t>
            </a:r>
          </a:p>
          <a:p>
            <a:pPr lvl="1" eaLnBrk="1" latinLnBrk="0" hangingPunct="1"/>
            <a:r>
              <a:rPr lang="ro-RO"/>
              <a:t>Al doilea nivel</a:t>
            </a:r>
          </a:p>
          <a:p>
            <a:pPr lvl="2" eaLnBrk="1" latinLnBrk="0" hangingPunct="1"/>
            <a:r>
              <a:rPr lang="ro-RO"/>
              <a:t>Al treilea nivel</a:t>
            </a:r>
          </a:p>
          <a:p>
            <a:pPr lvl="3" eaLnBrk="1" latinLnBrk="0" hangingPunct="1"/>
            <a:r>
              <a:rPr lang="ro-RO"/>
              <a:t>Al patrulea nivel</a:t>
            </a:r>
          </a:p>
          <a:p>
            <a:pPr lvl="4" eaLnBrk="1" latinLnBrk="0" hangingPunct="1"/>
            <a:r>
              <a:rPr lang="ro-RO"/>
              <a:t>Al cincilea nivel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B21B-6B60-4C28-A9E4-351B9E99925A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CC73-6AD2-46EF-96C0-EF1F78AE4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o-RO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o-RO"/>
              <a:t>Faceți clic pentru a edita stilurile de text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o-RO"/>
              <a:t>Faceți clic pentru a edita stilurile de text Coordonator</a:t>
            </a:r>
          </a:p>
        </p:txBody>
      </p:sp>
      <p:sp>
        <p:nvSpPr>
          <p:cNvPr id="5" name="Substituent conținut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o-RO"/>
              <a:t>Faceți clic pentru a edita stilurile de text Coordonator</a:t>
            </a:r>
          </a:p>
          <a:p>
            <a:pPr lvl="1" eaLnBrk="1" latinLnBrk="0" hangingPunct="1"/>
            <a:r>
              <a:rPr lang="ro-RO"/>
              <a:t>Al doilea nivel</a:t>
            </a:r>
          </a:p>
          <a:p>
            <a:pPr lvl="2" eaLnBrk="1" latinLnBrk="0" hangingPunct="1"/>
            <a:r>
              <a:rPr lang="ro-RO"/>
              <a:t>Al treilea nivel</a:t>
            </a:r>
          </a:p>
          <a:p>
            <a:pPr lvl="3" eaLnBrk="1" latinLnBrk="0" hangingPunct="1"/>
            <a:r>
              <a:rPr lang="ro-RO"/>
              <a:t>Al patrulea nivel</a:t>
            </a:r>
          </a:p>
          <a:p>
            <a:pPr lvl="4" eaLnBrk="1" latinLnBrk="0" hangingPunct="1"/>
            <a:r>
              <a:rPr lang="ro-RO"/>
              <a:t>Al cincilea nivel</a:t>
            </a:r>
            <a:endParaRPr kumimoji="0" lang="en-US"/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o-RO"/>
              <a:t>Faceți clic pentru a edita stilurile de text Coordonator</a:t>
            </a:r>
          </a:p>
          <a:p>
            <a:pPr lvl="1" eaLnBrk="1" latinLnBrk="0" hangingPunct="1"/>
            <a:r>
              <a:rPr lang="ro-RO"/>
              <a:t>Al doilea nivel</a:t>
            </a:r>
          </a:p>
          <a:p>
            <a:pPr lvl="2" eaLnBrk="1" latinLnBrk="0" hangingPunct="1"/>
            <a:r>
              <a:rPr lang="ro-RO"/>
              <a:t>Al treilea nivel</a:t>
            </a:r>
          </a:p>
          <a:p>
            <a:pPr lvl="3" eaLnBrk="1" latinLnBrk="0" hangingPunct="1"/>
            <a:r>
              <a:rPr lang="ro-RO"/>
              <a:t>Al patrulea nivel</a:t>
            </a:r>
          </a:p>
          <a:p>
            <a:pPr lvl="4" eaLnBrk="1" latinLnBrk="0" hangingPunct="1"/>
            <a:r>
              <a:rPr lang="ro-RO"/>
              <a:t>Al cincilea nivel</a:t>
            </a:r>
            <a:endParaRPr kumimoji="0"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B21B-6B60-4C28-A9E4-351B9E99925A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CC73-6AD2-46EF-96C0-EF1F78AE4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o-RO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B21B-6B60-4C28-A9E4-351B9E99925A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CC73-6AD2-46EF-96C0-EF1F78AE4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B21B-6B60-4C28-A9E4-351B9E99925A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CC73-6AD2-46EF-96C0-EF1F78AE4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o-RO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o-RO"/>
              <a:t>Faceți clic pentru a edita stilurile de text Coordonator</a:t>
            </a:r>
          </a:p>
          <a:p>
            <a:pPr lvl="1" eaLnBrk="1" latinLnBrk="0" hangingPunct="1"/>
            <a:r>
              <a:rPr lang="ro-RO"/>
              <a:t>Al doilea nivel</a:t>
            </a:r>
          </a:p>
          <a:p>
            <a:pPr lvl="2" eaLnBrk="1" latinLnBrk="0" hangingPunct="1"/>
            <a:r>
              <a:rPr lang="ro-RO"/>
              <a:t>Al treilea nivel</a:t>
            </a:r>
          </a:p>
          <a:p>
            <a:pPr lvl="3" eaLnBrk="1" latinLnBrk="0" hangingPunct="1"/>
            <a:r>
              <a:rPr lang="ro-RO"/>
              <a:t>Al patrulea nivel</a:t>
            </a:r>
          </a:p>
          <a:p>
            <a:pPr lvl="4" eaLnBrk="1" latinLnBrk="0" hangingPunct="1"/>
            <a:r>
              <a:rPr lang="ro-RO"/>
              <a:t>Al cincilea nivel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B21B-6B60-4C28-A9E4-351B9E99925A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CC73-6AD2-46EF-96C0-EF1F78AE4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reptunghi cu un colţ tăiat şi rotunjit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unghi drept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o-RO"/>
              <a:t>Faceți clic pentru a edita stilul de titlu Coordonator</a:t>
            </a:r>
            <a:endParaRPr kumimoji="0"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o-RO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B21B-6B60-4C28-A9E4-351B9E99925A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F3DCC73-6AD2-46EF-96C0-EF1F78AE40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o-RO"/>
              <a:t>Faceți clic pe pictogramă pentru a adăuga o imagine</a:t>
            </a:r>
            <a:endParaRPr kumimoji="0" lang="en-US" dirty="0"/>
          </a:p>
        </p:txBody>
      </p:sp>
      <p:sp>
        <p:nvSpPr>
          <p:cNvPr id="10" name="Formă liberă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ă liberă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ă liberă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ă liberă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ubstituent titl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o-RO"/>
              <a:t>Faceți clic pentru a edita stilul de titlu Coordonator</a:t>
            </a:r>
            <a:endParaRPr kumimoji="0" lang="en-US"/>
          </a:p>
        </p:txBody>
      </p:sp>
      <p:sp>
        <p:nvSpPr>
          <p:cNvPr id="30" name="Substituent tex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o-RO"/>
              <a:t>Faceți clic pentru a edita stilurile de text Coordonator</a:t>
            </a:r>
          </a:p>
          <a:p>
            <a:pPr lvl="1" eaLnBrk="1" latinLnBrk="0" hangingPunct="1"/>
            <a:r>
              <a:rPr kumimoji="0" lang="ro-RO"/>
              <a:t>Al doilea nivel</a:t>
            </a:r>
          </a:p>
          <a:p>
            <a:pPr lvl="2" eaLnBrk="1" latinLnBrk="0" hangingPunct="1"/>
            <a:r>
              <a:rPr kumimoji="0" lang="ro-RO"/>
              <a:t>Al treilea nivel</a:t>
            </a:r>
          </a:p>
          <a:p>
            <a:pPr lvl="3" eaLnBrk="1" latinLnBrk="0" hangingPunct="1"/>
            <a:r>
              <a:rPr kumimoji="0" lang="ro-RO"/>
              <a:t>Al patrulea nivel</a:t>
            </a:r>
          </a:p>
          <a:p>
            <a:pPr lvl="4" eaLnBrk="1" latinLnBrk="0" hangingPunct="1"/>
            <a:r>
              <a:rPr kumimoji="0" lang="ro-RO"/>
              <a:t>Al cincilea nivel</a:t>
            </a:r>
            <a:endParaRPr kumimoji="0" lang="en-US"/>
          </a:p>
        </p:txBody>
      </p:sp>
      <p:sp>
        <p:nvSpPr>
          <p:cNvPr id="10" name="Substituent dată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05B21B-6B60-4C28-A9E4-351B9E99925A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22" name="Substituent subsol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ubstituent număr diapozitiv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3DCC73-6AD2-46EF-96C0-EF1F78AE40C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upar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ă liberă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ă liberă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b-engines.com/en/rank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boo.ro/app?service=external/Redirector&amp;sp=S136091&amp;sp=Shttp://www.librarie.net/carte.php?id%3D30456%26nia%3D376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Sisteme</a:t>
            </a:r>
            <a:r>
              <a:rPr lang="en-US" dirty="0"/>
              <a:t> de </a:t>
            </a:r>
            <a:r>
              <a:rPr lang="en-US" dirty="0" err="1"/>
              <a:t>gestiune</a:t>
            </a:r>
            <a:r>
              <a:rPr lang="en-US" dirty="0"/>
              <a:t> a </a:t>
            </a:r>
            <a:r>
              <a:rPr lang="en-US" dirty="0" err="1"/>
              <a:t>bazelor</a:t>
            </a:r>
            <a:r>
              <a:rPr lang="en-US" dirty="0"/>
              <a:t> de date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Lect. Univ. Dr.  Claudia </a:t>
            </a:r>
            <a:r>
              <a:rPr lang="en-US" dirty="0" err="1"/>
              <a:t>Dinuca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SGBD</a:t>
            </a:r>
          </a:p>
        </p:txBody>
      </p:sp>
      <p:sp>
        <p:nvSpPr>
          <p:cNvPr id="3" name="Dreptunghi 2"/>
          <p:cNvSpPr/>
          <p:nvPr/>
        </p:nvSpPr>
        <p:spPr>
          <a:xfrm>
            <a:off x="381000" y="2057400"/>
            <a:ext cx="8458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 err="1"/>
              <a:t>Sistemul</a:t>
            </a:r>
            <a:r>
              <a:rPr lang="en-US" b="1" dirty="0"/>
              <a:t> de </a:t>
            </a:r>
            <a:r>
              <a:rPr lang="en-US" b="1" dirty="0" err="1"/>
              <a:t>gestiune</a:t>
            </a:r>
            <a:r>
              <a:rPr lang="en-US" b="1" dirty="0"/>
              <a:t> a </a:t>
            </a:r>
            <a:r>
              <a:rPr lang="en-US" b="1" dirty="0" err="1"/>
              <a:t>bazei</a:t>
            </a:r>
            <a:r>
              <a:rPr lang="en-US" b="1" dirty="0"/>
              <a:t> de date (SGBD): </a:t>
            </a:r>
          </a:p>
          <a:p>
            <a:r>
              <a:rPr lang="vi-VN" dirty="0"/>
              <a:t>- este un sistem complex de programe care asigură interfaţa între o bază de date şi utilizatorii acesteia (exemple de programe: ACCESS, ORACLE, MySQL, SQL Server</a:t>
            </a:r>
            <a:r>
              <a:rPr lang="en-US" dirty="0"/>
              <a:t>, PostgreSQL</a:t>
            </a:r>
            <a:r>
              <a:rPr lang="vi-VN" dirty="0"/>
              <a:t>) </a:t>
            </a:r>
          </a:p>
          <a:p>
            <a:r>
              <a:rPr lang="pt-BR" dirty="0"/>
              <a:t>- este software-ul bazei de date care asigură: </a:t>
            </a:r>
          </a:p>
          <a:p>
            <a:r>
              <a:rPr lang="en-US" dirty="0"/>
              <a:t>1) </a:t>
            </a:r>
            <a:r>
              <a:rPr lang="en-US" dirty="0" err="1"/>
              <a:t>definirea</a:t>
            </a:r>
            <a:r>
              <a:rPr lang="en-US" dirty="0"/>
              <a:t> </a:t>
            </a:r>
            <a:r>
              <a:rPr lang="en-US" dirty="0" err="1"/>
              <a:t>structurii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date; </a:t>
            </a:r>
          </a:p>
          <a:p>
            <a:r>
              <a:rPr lang="vi-VN" dirty="0"/>
              <a:t>2) încărcarea datelor în baza de date; </a:t>
            </a:r>
          </a:p>
          <a:p>
            <a:r>
              <a:rPr lang="en-US" dirty="0"/>
              <a:t>3) </a:t>
            </a:r>
            <a:r>
              <a:rPr lang="en-US" dirty="0" err="1"/>
              <a:t>accesul</a:t>
            </a:r>
            <a:r>
              <a:rPr lang="en-US" dirty="0"/>
              <a:t> la </a:t>
            </a:r>
            <a:r>
              <a:rPr lang="en-US" dirty="0" err="1"/>
              <a:t>baza</a:t>
            </a:r>
            <a:r>
              <a:rPr lang="en-US" dirty="0"/>
              <a:t> de date (</a:t>
            </a:r>
            <a:r>
              <a:rPr lang="en-US" dirty="0" err="1"/>
              <a:t>interogare</a:t>
            </a:r>
            <a:r>
              <a:rPr lang="en-US" dirty="0"/>
              <a:t>, </a:t>
            </a:r>
            <a:r>
              <a:rPr lang="en-US" dirty="0" err="1"/>
              <a:t>actualizare</a:t>
            </a:r>
            <a:r>
              <a:rPr lang="en-US" dirty="0"/>
              <a:t>); </a:t>
            </a:r>
          </a:p>
          <a:p>
            <a:r>
              <a:rPr lang="en-US" dirty="0"/>
              <a:t>4) </a:t>
            </a:r>
            <a:r>
              <a:rPr lang="en-US" dirty="0" err="1"/>
              <a:t>întreţinerea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 (</a:t>
            </a:r>
            <a:r>
              <a:rPr lang="en-US" dirty="0" err="1"/>
              <a:t>refolosirea</a:t>
            </a:r>
            <a:r>
              <a:rPr lang="en-US" dirty="0"/>
              <a:t> </a:t>
            </a:r>
            <a:r>
              <a:rPr lang="en-US" dirty="0" err="1"/>
              <a:t>spaţiilor</a:t>
            </a:r>
            <a:r>
              <a:rPr lang="en-US" dirty="0"/>
              <a:t> </a:t>
            </a:r>
            <a:r>
              <a:rPr lang="en-US" dirty="0" err="1"/>
              <a:t>goale</a:t>
            </a:r>
            <a:r>
              <a:rPr lang="en-US" dirty="0"/>
              <a:t>, </a:t>
            </a:r>
            <a:r>
              <a:rPr lang="en-US" dirty="0" err="1"/>
              <a:t>refacerea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incidente</a:t>
            </a:r>
            <a:r>
              <a:rPr lang="en-US" dirty="0"/>
              <a:t>); </a:t>
            </a:r>
          </a:p>
          <a:p>
            <a:r>
              <a:rPr lang="en-US" dirty="0"/>
              <a:t>5) </a:t>
            </a:r>
            <a:r>
              <a:rPr lang="en-US" dirty="0" err="1"/>
              <a:t>reorganizarea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 (</a:t>
            </a:r>
            <a:r>
              <a:rPr lang="en-US" dirty="0" err="1"/>
              <a:t>restructurarea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modificarea</a:t>
            </a:r>
            <a:r>
              <a:rPr lang="en-US" dirty="0"/>
              <a:t> </a:t>
            </a:r>
            <a:r>
              <a:rPr lang="en-US" dirty="0" err="1"/>
              <a:t>strategiei</a:t>
            </a:r>
            <a:r>
              <a:rPr lang="en-US" dirty="0"/>
              <a:t> de </a:t>
            </a:r>
            <a:r>
              <a:rPr lang="en-US" dirty="0" err="1"/>
              <a:t>acces</a:t>
            </a:r>
            <a:r>
              <a:rPr lang="en-US" dirty="0"/>
              <a:t>); </a:t>
            </a:r>
          </a:p>
          <a:p>
            <a:r>
              <a:rPr lang="en-US" dirty="0"/>
              <a:t>6) </a:t>
            </a:r>
            <a:r>
              <a:rPr lang="en-US" dirty="0" err="1"/>
              <a:t>securitatea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SGBD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https://db-engines.com/en/ranking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Oracle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SGBD din </a:t>
            </a:r>
            <a:r>
              <a:rPr lang="en-US" dirty="0" err="1"/>
              <a:t>lume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29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SGBD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26E6A3-00F6-1722-F259-69C08E7CA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24968"/>
            <a:ext cx="5943600" cy="493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5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SGBD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algn="just"/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interoga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prelucra</a:t>
            </a:r>
            <a:r>
              <a:rPr lang="en-US" dirty="0"/>
              <a:t> </a:t>
            </a:r>
            <a:r>
              <a:rPr lang="en-US" dirty="0" err="1"/>
              <a:t>informația</a:t>
            </a:r>
            <a:r>
              <a:rPr lang="en-US" dirty="0"/>
              <a:t> </a:t>
            </a:r>
            <a:r>
              <a:rPr lang="en-US" dirty="0" err="1"/>
              <a:t>stocată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bază</a:t>
            </a:r>
            <a:r>
              <a:rPr lang="en-US" dirty="0"/>
              <a:t> de date, </a:t>
            </a:r>
            <a:r>
              <a:rPr lang="en-US" dirty="0" err="1"/>
              <a:t>în</a:t>
            </a:r>
            <a:r>
              <a:rPr lang="en-US" dirty="0"/>
              <a:t> Oracle se pot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următoarele</a:t>
            </a:r>
            <a:r>
              <a:rPr lang="en-US" dirty="0"/>
              <a:t> </a:t>
            </a:r>
            <a:r>
              <a:rPr lang="en-US" dirty="0" err="1"/>
              <a:t>limbaje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/>
              <a:t>–SQL :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limbajul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 </a:t>
            </a:r>
            <a:r>
              <a:rPr lang="en-US" dirty="0" err="1"/>
              <a:t>dezvoltat</a:t>
            </a:r>
            <a:r>
              <a:rPr lang="en-US" dirty="0"/>
              <a:t> special cu </a:t>
            </a:r>
            <a:r>
              <a:rPr lang="en-US" dirty="0" err="1"/>
              <a:t>scopul</a:t>
            </a:r>
            <a:r>
              <a:rPr lang="en-US" dirty="0"/>
              <a:t> de a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/>
              <a:t>informația</a:t>
            </a:r>
            <a:r>
              <a:rPr lang="en-US" dirty="0"/>
              <a:t> </a:t>
            </a:r>
            <a:r>
              <a:rPr lang="en-US" dirty="0" err="1"/>
              <a:t>păstrată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bază</a:t>
            </a:r>
            <a:r>
              <a:rPr lang="en-US" dirty="0"/>
              <a:t> de date </a:t>
            </a:r>
            <a:r>
              <a:rPr lang="en-US" i="1" dirty="0"/>
              <a:t>(set-oriented language).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–PL/SQL: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limbaj</a:t>
            </a:r>
            <a:r>
              <a:rPr lang="en-US" dirty="0"/>
              <a:t> procedural, </a:t>
            </a:r>
            <a:r>
              <a:rPr lang="en-US" dirty="0" err="1"/>
              <a:t>construit</a:t>
            </a:r>
            <a:r>
              <a:rPr lang="en-US" dirty="0"/>
              <a:t> ca </a:t>
            </a:r>
            <a:r>
              <a:rPr lang="en-US" dirty="0" err="1"/>
              <a:t>extensie</a:t>
            </a:r>
            <a:r>
              <a:rPr lang="en-US" dirty="0"/>
              <a:t> a </a:t>
            </a:r>
            <a:r>
              <a:rPr lang="en-US" dirty="0" err="1"/>
              <a:t>limbajului</a:t>
            </a:r>
            <a:r>
              <a:rPr lang="en-US" dirty="0"/>
              <a:t> SQL, care,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lângă</a:t>
            </a:r>
            <a:r>
              <a:rPr lang="en-US" dirty="0"/>
              <a:t> </a:t>
            </a:r>
            <a:r>
              <a:rPr lang="en-US" dirty="0" err="1"/>
              <a:t>interogările</a:t>
            </a:r>
            <a:r>
              <a:rPr lang="en-US" dirty="0"/>
              <a:t> SQL, </a:t>
            </a:r>
            <a:r>
              <a:rPr lang="en-US" dirty="0" err="1"/>
              <a:t>folosește</a:t>
            </a:r>
            <a:r>
              <a:rPr lang="en-US" dirty="0"/>
              <a:t> </a:t>
            </a:r>
            <a:r>
              <a:rPr lang="en-US" dirty="0" err="1"/>
              <a:t>structuri</a:t>
            </a:r>
            <a:r>
              <a:rPr lang="en-US" dirty="0"/>
              <a:t> de control (if...then, if...then...else, if...then...</a:t>
            </a:r>
            <a:r>
              <a:rPr lang="en-US" dirty="0" err="1"/>
              <a:t>elsif</a:t>
            </a:r>
            <a:r>
              <a:rPr lang="en-US" dirty="0"/>
              <a:t>...else, case ) 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bucle</a:t>
            </a:r>
            <a:r>
              <a:rPr lang="en-US" dirty="0"/>
              <a:t> (loop, while, for).</a:t>
            </a:r>
          </a:p>
          <a:p>
            <a:pPr algn="just"/>
            <a:r>
              <a:rPr lang="en-US" dirty="0" err="1"/>
              <a:t>Produsele</a:t>
            </a:r>
            <a:r>
              <a:rPr lang="en-US" dirty="0"/>
              <a:t> Oracle s-au </a:t>
            </a:r>
            <a:r>
              <a:rPr lang="en-US" dirty="0" err="1"/>
              <a:t>impus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piață</a:t>
            </a:r>
            <a:r>
              <a:rPr lang="en-US" dirty="0"/>
              <a:t> </a:t>
            </a:r>
            <a:r>
              <a:rPr lang="en-US" dirty="0" err="1"/>
              <a:t>datorită</a:t>
            </a:r>
            <a:r>
              <a:rPr lang="en-US" dirty="0"/>
              <a:t> </a:t>
            </a:r>
            <a:r>
              <a:rPr lang="en-US" dirty="0" err="1"/>
              <a:t>instrumentelor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en-US" dirty="0"/>
              <a:t> </a:t>
            </a:r>
            <a:r>
              <a:rPr lang="en-US" dirty="0" err="1"/>
              <a:t>oferite</a:t>
            </a:r>
            <a:r>
              <a:rPr lang="en-US" dirty="0"/>
              <a:t>, </a:t>
            </a:r>
            <a:r>
              <a:rPr lang="en-US" dirty="0" err="1"/>
              <a:t>siguranței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exploatarea</a:t>
            </a:r>
            <a:r>
              <a:rPr lang="en-US" dirty="0"/>
              <a:t> </a:t>
            </a:r>
            <a:r>
              <a:rPr lang="en-US" dirty="0" err="1"/>
              <a:t>bazelor</a:t>
            </a:r>
            <a:r>
              <a:rPr lang="en-US" dirty="0"/>
              <a:t> de date,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volum</a:t>
            </a:r>
            <a:r>
              <a:rPr lang="en-US" dirty="0"/>
              <a:t> mare de date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ales </a:t>
            </a:r>
            <a:r>
              <a:rPr lang="en-US" dirty="0" err="1"/>
              <a:t>datorită</a:t>
            </a:r>
            <a:r>
              <a:rPr lang="en-US" dirty="0"/>
              <a:t> </a:t>
            </a:r>
            <a:r>
              <a:rPr lang="en-US" dirty="0" err="1"/>
              <a:t>nivelurilor</a:t>
            </a:r>
            <a:r>
              <a:rPr lang="en-US" dirty="0"/>
              <a:t> de </a:t>
            </a:r>
            <a:r>
              <a:rPr lang="en-US" dirty="0" err="1"/>
              <a:t>securitate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06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produse</a:t>
            </a:r>
            <a:r>
              <a:rPr lang="en-US" dirty="0"/>
              <a:t> Oracle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dezvoltarea</a:t>
            </a:r>
            <a:r>
              <a:rPr lang="en-US" dirty="0"/>
              <a:t> de </a:t>
            </a:r>
            <a:r>
              <a:rPr lang="en-US" dirty="0" err="1"/>
              <a:t>aplicații</a:t>
            </a:r>
            <a:r>
              <a:rPr lang="en-US" dirty="0"/>
              <a:t> </a:t>
            </a:r>
            <a:r>
              <a:rPr lang="en-US" dirty="0" err="1"/>
              <a:t>complexe</a:t>
            </a:r>
            <a:r>
              <a:rPr lang="en-US" dirty="0"/>
              <a:t> pot fi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produse</a:t>
            </a:r>
            <a:r>
              <a:rPr lang="en-US" dirty="0"/>
              <a:t> Oracle, cum </a:t>
            </a:r>
            <a:r>
              <a:rPr lang="en-US" dirty="0" err="1"/>
              <a:t>ar</a:t>
            </a:r>
            <a:r>
              <a:rPr lang="en-US" dirty="0"/>
              <a:t> fi:</a:t>
            </a:r>
          </a:p>
          <a:p>
            <a:pPr marL="0" indent="0">
              <a:buNone/>
            </a:pPr>
            <a:r>
              <a:rPr lang="en-US" dirty="0"/>
              <a:t>–Forms Builder –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generarea</a:t>
            </a:r>
            <a:r>
              <a:rPr lang="en-US" dirty="0"/>
              <a:t> de </a:t>
            </a:r>
            <a:r>
              <a:rPr lang="en-US" dirty="0" err="1"/>
              <a:t>interfețe</a:t>
            </a:r>
            <a:r>
              <a:rPr lang="en-US" dirty="0"/>
              <a:t> </a:t>
            </a:r>
            <a:r>
              <a:rPr lang="en-US" dirty="0" err="1"/>
              <a:t>utilizator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–Reports Builder –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generarea</a:t>
            </a:r>
            <a:r>
              <a:rPr lang="en-US" dirty="0"/>
              <a:t> de </a:t>
            </a:r>
            <a:r>
              <a:rPr lang="en-US" dirty="0" err="1"/>
              <a:t>rapoarte</a:t>
            </a:r>
            <a:endParaRPr lang="en-US" dirty="0"/>
          </a:p>
          <a:p>
            <a:r>
              <a:rPr lang="en-US" dirty="0"/>
              <a:t>SQL Developer –IDE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interogărilor</a:t>
            </a:r>
            <a:r>
              <a:rPr lang="en-US" dirty="0"/>
              <a:t> SQL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programelor</a:t>
            </a:r>
            <a:r>
              <a:rPr lang="en-US" dirty="0"/>
              <a:t> PL/SQL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3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Organizare</a:t>
            </a:r>
            <a:r>
              <a:rPr lang="en-US" dirty="0"/>
              <a:t> BD</a:t>
            </a:r>
          </a:p>
        </p:txBody>
      </p:sp>
      <p:sp>
        <p:nvSpPr>
          <p:cNvPr id="4" name="Dreptunghi 3"/>
          <p:cNvSpPr/>
          <p:nvPr/>
        </p:nvSpPr>
        <p:spPr>
          <a:xfrm>
            <a:off x="457200" y="190500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algn="just"/>
            <a:r>
              <a:rPr lang="vi-VN" dirty="0"/>
              <a:t>Cele trei concepte de bază utilizate în organizarea bazei de date sunt: </a:t>
            </a:r>
          </a:p>
          <a:p>
            <a:pPr algn="just"/>
            <a:r>
              <a:rPr lang="en-US" b="1" dirty="0"/>
              <a:t>- </a:t>
            </a:r>
            <a:r>
              <a:rPr lang="en-US" b="1" dirty="0" err="1"/>
              <a:t>entitatea</a:t>
            </a:r>
            <a:r>
              <a:rPr lang="en-US" b="1" dirty="0"/>
              <a:t> </a:t>
            </a:r>
          </a:p>
          <a:p>
            <a:pPr algn="just"/>
            <a:r>
              <a:rPr lang="en-US" b="1" dirty="0"/>
              <a:t>- </a:t>
            </a:r>
            <a:r>
              <a:rPr lang="en-US" b="1" dirty="0" err="1"/>
              <a:t>atributul</a:t>
            </a:r>
            <a:r>
              <a:rPr lang="en-US" b="1" dirty="0"/>
              <a:t> </a:t>
            </a:r>
          </a:p>
          <a:p>
            <a:pPr algn="just"/>
            <a:r>
              <a:rPr lang="en-US" b="1" dirty="0"/>
              <a:t>- </a:t>
            </a:r>
            <a:r>
              <a:rPr lang="en-US" b="1" dirty="0" err="1"/>
              <a:t>valoarea</a:t>
            </a:r>
            <a:r>
              <a:rPr lang="en-US" b="1" dirty="0"/>
              <a:t> </a:t>
            </a:r>
          </a:p>
          <a:p>
            <a:pPr algn="just"/>
            <a:r>
              <a:rPr lang="vi-VN" dirty="0"/>
              <a:t>Prin </a:t>
            </a:r>
            <a:r>
              <a:rPr lang="vi-VN" i="1" dirty="0"/>
              <a:t>entitate se înţelege un obiect concret sau abstract reprezentat prin proprietăţile sale. O proprietate a unui obiect poate fi exprimată prin perechea (ATRIBUT, VALOARE). </a:t>
            </a:r>
          </a:p>
          <a:p>
            <a:pPr algn="just"/>
            <a:r>
              <a:rPr lang="vi-VN" dirty="0"/>
              <a:t>Exemplu</a:t>
            </a:r>
            <a:r>
              <a:rPr lang="vi-VN" b="1" dirty="0"/>
              <a:t>: În exemplul “Masa x are culoarea alba”, atributul este „culoare”, iar valoarea este reprezentată de cuvântul „albă”. Alte exemple ar putea fi: (Sex, Feminin), (Nume, POP), (Profesie, Medic), (Salariu, 200$). Observaţie: Atributele pot caracteriza o clasă de entităţi, nu doar o entitate.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533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Dreptunghi 2"/>
          <p:cNvSpPr/>
          <p:nvPr/>
        </p:nvSpPr>
        <p:spPr>
          <a:xfrm>
            <a:off x="471638" y="914400"/>
            <a:ext cx="8519962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vi-VN" sz="2000" b="1" dirty="0"/>
              <a:t>Organizarea bazei de date – se referă la structura bazei de date şi reprezintă un ansamblu de instrumente pentru descrierea datelor, relaţiilor, restricţiilor la care sunt supuse. 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100" b="1" dirty="0" err="1"/>
              <a:t>Tranzactiile</a:t>
            </a:r>
            <a:r>
              <a:rPr lang="en-US" sz="2100" b="1" dirty="0"/>
              <a:t> </a:t>
            </a:r>
            <a:r>
              <a:rPr lang="en-US" sz="2100" b="1" dirty="0" err="1"/>
              <a:t>efectuate</a:t>
            </a:r>
            <a:r>
              <a:rPr lang="en-US" sz="2100" b="1" dirty="0"/>
              <a:t> </a:t>
            </a:r>
            <a:r>
              <a:rPr lang="en-US" sz="2100" b="1" dirty="0" err="1"/>
              <a:t>asupra</a:t>
            </a:r>
            <a:r>
              <a:rPr lang="en-US" sz="2100" b="1" dirty="0"/>
              <a:t> </a:t>
            </a:r>
            <a:r>
              <a:rPr lang="en-US" sz="2100" b="1" dirty="0" err="1"/>
              <a:t>unei</a:t>
            </a:r>
            <a:r>
              <a:rPr lang="en-US" sz="2100" b="1" dirty="0"/>
              <a:t> </a:t>
            </a:r>
            <a:r>
              <a:rPr lang="en-US" sz="2100" b="1" dirty="0" err="1"/>
              <a:t>baze</a:t>
            </a:r>
            <a:r>
              <a:rPr lang="en-US" sz="2100" b="1" dirty="0"/>
              <a:t> de date </a:t>
            </a:r>
            <a:r>
              <a:rPr lang="en-US" sz="2100" b="1" dirty="0" err="1"/>
              <a:t>trebuie</a:t>
            </a:r>
            <a:r>
              <a:rPr lang="en-US" sz="2100" b="1" dirty="0"/>
              <a:t> </a:t>
            </a:r>
            <a:r>
              <a:rPr lang="en-US" sz="2100" b="1" dirty="0" err="1"/>
              <a:t>sa</a:t>
            </a:r>
            <a:r>
              <a:rPr lang="en-US" sz="2100" b="1" dirty="0"/>
              <a:t> </a:t>
            </a:r>
            <a:r>
              <a:rPr lang="en-US" sz="2100" b="1" dirty="0" err="1"/>
              <a:t>respecte</a:t>
            </a:r>
            <a:r>
              <a:rPr lang="en-US" sz="2100" b="1" dirty="0"/>
              <a:t>:</a:t>
            </a:r>
          </a:p>
          <a:p>
            <a:endParaRPr lang="en-US" sz="2000" b="1" dirty="0"/>
          </a:p>
          <a:p>
            <a:r>
              <a:rPr lang="en-US" sz="2000" b="1" dirty="0" err="1"/>
              <a:t>Proprietati</a:t>
            </a:r>
            <a:r>
              <a:rPr lang="en-US" sz="2000" b="1" dirty="0"/>
              <a:t> ACID </a:t>
            </a:r>
          </a:p>
          <a:p>
            <a:r>
              <a:rPr lang="en-US" sz="2000" b="1" dirty="0"/>
              <a:t>A- </a:t>
            </a:r>
            <a:r>
              <a:rPr lang="en-US" sz="2000" b="1" dirty="0" err="1"/>
              <a:t>atomicitate</a:t>
            </a:r>
            <a:r>
              <a:rPr lang="en-US" sz="2000" b="1" dirty="0"/>
              <a:t> -&gt; </a:t>
            </a:r>
            <a:r>
              <a:rPr lang="en-US" sz="2000" dirty="0" err="1"/>
              <a:t>tranzactia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privita</a:t>
            </a:r>
            <a:r>
              <a:rPr lang="en-US" sz="2000" dirty="0"/>
              <a:t> ca un atom</a:t>
            </a:r>
          </a:p>
          <a:p>
            <a:r>
              <a:rPr lang="en-US" sz="2000" b="1" dirty="0"/>
              <a:t>C-</a:t>
            </a:r>
            <a:r>
              <a:rPr lang="en-US" sz="2000" b="1" dirty="0" err="1"/>
              <a:t>consistenta</a:t>
            </a:r>
            <a:r>
              <a:rPr lang="en-US" sz="2000" b="1" dirty="0"/>
              <a:t>-&gt;</a:t>
            </a:r>
            <a:r>
              <a:rPr lang="en-US" sz="2000" dirty="0" err="1"/>
              <a:t>dupa</a:t>
            </a:r>
            <a:r>
              <a:rPr lang="en-US" sz="2000" dirty="0"/>
              <a:t> </a:t>
            </a:r>
            <a:r>
              <a:rPr lang="en-US" sz="2000" dirty="0" err="1"/>
              <a:t>efectuarea</a:t>
            </a:r>
            <a:r>
              <a:rPr lang="en-US" sz="2000" dirty="0"/>
              <a:t> </a:t>
            </a:r>
            <a:r>
              <a:rPr lang="en-US" sz="2000" dirty="0" err="1"/>
              <a:t>tranz</a:t>
            </a:r>
            <a:r>
              <a:rPr lang="en-US" sz="2000" dirty="0"/>
              <a:t>. , </a:t>
            </a:r>
            <a:r>
              <a:rPr lang="en-US" sz="2000" dirty="0" err="1"/>
              <a:t>db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ramana</a:t>
            </a:r>
            <a:r>
              <a:rPr lang="en-US" sz="2000" dirty="0"/>
              <a:t> in stare </a:t>
            </a:r>
            <a:r>
              <a:rPr lang="en-US" sz="2000" dirty="0" err="1"/>
              <a:t>consistenta</a:t>
            </a:r>
            <a:endParaRPr lang="en-US" sz="2000" dirty="0"/>
          </a:p>
          <a:p>
            <a:r>
              <a:rPr lang="en-US" sz="2000" b="1" dirty="0"/>
              <a:t>I-</a:t>
            </a:r>
            <a:r>
              <a:rPr lang="en-US" sz="2000" b="1" dirty="0" err="1"/>
              <a:t>Izolare</a:t>
            </a:r>
            <a:r>
              <a:rPr lang="en-US" sz="2000" b="1" dirty="0"/>
              <a:t>-&gt;</a:t>
            </a: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tranzactie</a:t>
            </a:r>
            <a:r>
              <a:rPr lang="en-US" sz="2000" dirty="0"/>
              <a:t> e </a:t>
            </a:r>
            <a:r>
              <a:rPr lang="en-US" sz="2000" dirty="0" err="1"/>
              <a:t>executata</a:t>
            </a:r>
            <a:r>
              <a:rPr lang="en-US" sz="2000" dirty="0"/>
              <a:t> ca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cand</a:t>
            </a:r>
            <a:r>
              <a:rPr lang="en-US" sz="2000" dirty="0"/>
              <a:t> </a:t>
            </a:r>
            <a:r>
              <a:rPr lang="en-US" sz="2000" dirty="0" err="1"/>
              <a:t>ar</a:t>
            </a:r>
            <a:r>
              <a:rPr lang="en-US" sz="2000" dirty="0"/>
              <a:t> </a:t>
            </a:r>
            <a:r>
              <a:rPr lang="en-US" sz="2000" dirty="0" err="1"/>
              <a:t>fi</a:t>
            </a:r>
            <a:r>
              <a:rPr lang="en-US" sz="2000" dirty="0"/>
              <a:t> </a:t>
            </a:r>
            <a:r>
              <a:rPr lang="en-US" sz="2000" dirty="0" err="1"/>
              <a:t>singura</a:t>
            </a:r>
            <a:r>
              <a:rPr lang="en-US" sz="2000" dirty="0"/>
              <a:t> in </a:t>
            </a:r>
            <a:r>
              <a:rPr lang="en-US" sz="2000" dirty="0" err="1"/>
              <a:t>sistem</a:t>
            </a:r>
            <a:endParaRPr lang="en-US" sz="2000" dirty="0"/>
          </a:p>
          <a:p>
            <a:r>
              <a:rPr lang="en-US" sz="2000" b="1" dirty="0"/>
              <a:t>D-</a:t>
            </a:r>
            <a:r>
              <a:rPr lang="en-US" sz="2000" b="1" dirty="0" err="1"/>
              <a:t>durabilitate</a:t>
            </a:r>
            <a:r>
              <a:rPr lang="en-US" sz="2000" b="1" dirty="0"/>
              <a:t>-&gt; </a:t>
            </a:r>
            <a:r>
              <a:rPr lang="en-US" sz="2000" dirty="0" err="1"/>
              <a:t>baza</a:t>
            </a:r>
            <a:r>
              <a:rPr lang="en-US" sz="2000" dirty="0"/>
              <a:t> de date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fie </a:t>
            </a:r>
            <a:r>
              <a:rPr lang="en-US" sz="2000" dirty="0" err="1"/>
              <a:t>durabila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pastreze</a:t>
            </a:r>
            <a:r>
              <a:rPr lang="en-US" sz="2000" dirty="0"/>
              <a:t> </a:t>
            </a:r>
            <a:r>
              <a:rPr lang="en-US" sz="2000" dirty="0" err="1"/>
              <a:t>toate</a:t>
            </a:r>
            <a:r>
              <a:rPr lang="en-US" sz="2000" dirty="0"/>
              <a:t>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endParaRPr lang="vi-VN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914400"/>
          </a:xfrm>
        </p:spPr>
        <p:txBody>
          <a:bodyPr/>
          <a:lstStyle/>
          <a:p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BD</a:t>
            </a:r>
          </a:p>
        </p:txBody>
      </p:sp>
      <p:sp>
        <p:nvSpPr>
          <p:cNvPr id="3" name="Dreptunghi 2"/>
          <p:cNvSpPr/>
          <p:nvPr/>
        </p:nvSpPr>
        <p:spPr>
          <a:xfrm>
            <a:off x="533400" y="1524000"/>
            <a:ext cx="7239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Realizarea</a:t>
            </a:r>
            <a:r>
              <a:rPr lang="en-US" sz="2000" dirty="0"/>
              <a:t>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baze</a:t>
            </a:r>
            <a:r>
              <a:rPr lang="en-US" sz="2000" dirty="0"/>
              <a:t> de date </a:t>
            </a:r>
            <a:r>
              <a:rPr lang="en-US" sz="2000" dirty="0" err="1"/>
              <a:t>presupune</a:t>
            </a:r>
            <a:r>
              <a:rPr lang="en-US" sz="2000" dirty="0"/>
              <a:t> </a:t>
            </a:r>
            <a:r>
              <a:rPr lang="en-US" sz="2000" dirty="0" err="1"/>
              <a:t>parcurgerea</a:t>
            </a:r>
            <a:r>
              <a:rPr lang="en-US" sz="2000" dirty="0"/>
              <a:t> </a:t>
            </a:r>
            <a:r>
              <a:rPr lang="en-US" sz="2000" dirty="0" err="1"/>
              <a:t>etapelor</a:t>
            </a:r>
            <a:r>
              <a:rPr lang="en-US" sz="2000" dirty="0"/>
              <a:t>: </a:t>
            </a:r>
          </a:p>
          <a:p>
            <a:r>
              <a:rPr lang="vi-VN" sz="2000" dirty="0"/>
              <a:t>1. analiza domeniului (sistemului) pentru care se realizează baza de date; </a:t>
            </a:r>
          </a:p>
          <a:p>
            <a:r>
              <a:rPr lang="en-US" sz="2000" dirty="0"/>
              <a:t>2. </a:t>
            </a:r>
            <a:r>
              <a:rPr lang="en-US" sz="2000" dirty="0" err="1"/>
              <a:t>proiectarea</a:t>
            </a:r>
            <a:r>
              <a:rPr lang="en-US" sz="2000" dirty="0"/>
              <a:t> </a:t>
            </a:r>
            <a:r>
              <a:rPr lang="en-US" sz="2000" dirty="0" err="1"/>
              <a:t>structurii</a:t>
            </a:r>
            <a:r>
              <a:rPr lang="en-US" sz="2000" dirty="0"/>
              <a:t> </a:t>
            </a:r>
            <a:r>
              <a:rPr lang="en-US" sz="2000" dirty="0" err="1"/>
              <a:t>bazei</a:t>
            </a:r>
            <a:r>
              <a:rPr lang="en-US" sz="2000" dirty="0"/>
              <a:t> de date; </a:t>
            </a:r>
          </a:p>
          <a:p>
            <a:r>
              <a:rPr lang="vi-VN" sz="2000" dirty="0"/>
              <a:t>3. încărcarea datelor în baza de date; </a:t>
            </a:r>
          </a:p>
          <a:p>
            <a:r>
              <a:rPr lang="en-US" sz="2000" dirty="0"/>
              <a:t>4. </a:t>
            </a:r>
            <a:r>
              <a:rPr lang="en-US" sz="2000" dirty="0" err="1"/>
              <a:t>exploatarea</a:t>
            </a:r>
            <a:r>
              <a:rPr lang="en-US" sz="2000" dirty="0"/>
              <a:t> </a:t>
            </a:r>
            <a:r>
              <a:rPr lang="en-US" sz="2000" dirty="0" err="1"/>
              <a:t>şi</a:t>
            </a:r>
            <a:r>
              <a:rPr lang="en-US" sz="2000" dirty="0"/>
              <a:t> </a:t>
            </a:r>
            <a:r>
              <a:rPr lang="en-US" sz="2000" dirty="0" err="1"/>
              <a:t>întreţinerea</a:t>
            </a:r>
            <a:r>
              <a:rPr lang="en-US" sz="2000" dirty="0"/>
              <a:t> </a:t>
            </a:r>
            <a:r>
              <a:rPr lang="en-US" sz="2000" dirty="0" err="1"/>
              <a:t>bazei</a:t>
            </a:r>
            <a:r>
              <a:rPr lang="en-US" sz="2000" dirty="0"/>
              <a:t> de date.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90900"/>
            <a:ext cx="68389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Realizarea</a:t>
            </a:r>
            <a:r>
              <a:rPr lang="en-US" dirty="0"/>
              <a:t> BD</a:t>
            </a:r>
          </a:p>
        </p:txBody>
      </p:sp>
      <p:sp>
        <p:nvSpPr>
          <p:cNvPr id="3" name="Dreptunghi 2"/>
          <p:cNvSpPr/>
          <p:nvPr/>
        </p:nvSpPr>
        <p:spPr>
          <a:xfrm>
            <a:off x="533400" y="205740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1.</a:t>
            </a:r>
            <a:r>
              <a:rPr lang="vi-VN" b="1" dirty="0">
                <a:solidFill>
                  <a:srgbClr val="FF0000"/>
                </a:solidFill>
              </a:rPr>
              <a:t>Analiza sistemului </a:t>
            </a:r>
            <a:r>
              <a:rPr lang="vi-VN" dirty="0"/>
              <a:t>presupune stabilirea temei, analiza componentelor sistemului şi analiza legăturilor (asocierilor) dintre aceste componente. Rezultatul analizei formează modelul conceptual al bazei de date. </a:t>
            </a:r>
            <a:endParaRPr lang="en-US" dirty="0"/>
          </a:p>
        </p:txBody>
      </p:sp>
      <p:sp>
        <p:nvSpPr>
          <p:cNvPr id="4" name="Dreptunghi 3"/>
          <p:cNvSpPr/>
          <p:nvPr/>
        </p:nvSpPr>
        <p:spPr>
          <a:xfrm>
            <a:off x="533400" y="2971801"/>
            <a:ext cx="8229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2. </a:t>
            </a:r>
            <a:r>
              <a:rPr lang="en-US" b="1" dirty="0" err="1">
                <a:solidFill>
                  <a:srgbClr val="FF0000"/>
                </a:solidFill>
              </a:rPr>
              <a:t>Proiectarea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structurii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bazei</a:t>
            </a:r>
            <a:r>
              <a:rPr lang="en-US" b="1" dirty="0">
                <a:solidFill>
                  <a:srgbClr val="FF0000"/>
                </a:solidFill>
              </a:rPr>
              <a:t> de date </a:t>
            </a:r>
          </a:p>
          <a:p>
            <a:r>
              <a:rPr lang="vi-VN" dirty="0"/>
              <a:t>Dacă etapa de analiză a modelului conceptual se realizează independent de un SGBD, prin etapa de proiectare a structurii bazei de date se trece la luarea în considerare a SGBD-ului cu ajutorul căruia va fi implementată şi exploatată baza de date. </a:t>
            </a:r>
          </a:p>
          <a:p>
            <a:r>
              <a:rPr lang="vi-VN" dirty="0">
                <a:solidFill>
                  <a:srgbClr val="FF0000"/>
                </a:solidFill>
              </a:rPr>
              <a:t>Proiectarea structurii bazei de date </a:t>
            </a:r>
            <a:r>
              <a:rPr lang="vi-VN" dirty="0"/>
              <a:t>reprezintă transpunerea rezultatelor obţinute în urma analizei modelului conceptual în termenii unui model al datelor suportat de un anumit SGBD. Compilatorul limbajului de descriere a datelor permite aducerea schemei bazei de date la nivelul la care să poată fi memorată în baza de date.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Realizare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BD</a:t>
            </a:r>
          </a:p>
        </p:txBody>
      </p:sp>
      <p:sp>
        <p:nvSpPr>
          <p:cNvPr id="3" name="Dreptunghi 2"/>
          <p:cNvSpPr/>
          <p:nvPr/>
        </p:nvSpPr>
        <p:spPr>
          <a:xfrm>
            <a:off x="304800" y="2057400"/>
            <a:ext cx="8610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3. </a:t>
            </a:r>
            <a:r>
              <a:rPr lang="vi-VN" b="1" dirty="0">
                <a:solidFill>
                  <a:srgbClr val="FF0000"/>
                </a:solidFill>
              </a:rPr>
              <a:t>Încărcarea datelor în baza de date </a:t>
            </a:r>
          </a:p>
          <a:p>
            <a:pPr algn="just"/>
            <a:r>
              <a:rPr lang="vi-VN" dirty="0"/>
              <a:t>Este etapa în care se realizează popularea masivă cu date a bazei de date, activitate care trebuie să se efectueze cu un minim de efort. 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4. </a:t>
            </a:r>
            <a:r>
              <a:rPr lang="en-US" b="1" dirty="0" err="1">
                <a:solidFill>
                  <a:srgbClr val="FF0000"/>
                </a:solidFill>
              </a:rPr>
              <a:t>Exploatarea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şi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întreţinerea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bazei</a:t>
            </a:r>
            <a:r>
              <a:rPr lang="en-US" b="1" dirty="0">
                <a:solidFill>
                  <a:srgbClr val="FF0000"/>
                </a:solidFill>
              </a:rPr>
              <a:t> de date </a:t>
            </a:r>
          </a:p>
          <a:p>
            <a:pPr algn="just"/>
            <a:endParaRPr lang="en-US" dirty="0"/>
          </a:p>
          <a:p>
            <a:pPr algn="just"/>
            <a:r>
              <a:rPr lang="vi-VN" dirty="0"/>
              <a:t>Exploatarea bazei de date de către diferiţi utilizatori finali este realizată în scopul satisfacerii cerinţelor de informare ale acestora. SGBD sprijină utilizatorii finali în exploatarea bazei de date, oferind o serie de mecanisme şi instrumente cum ar fi limbajele de manipulare a datelor (LMD). </a:t>
            </a:r>
          </a:p>
          <a:p>
            <a:pPr algn="just"/>
            <a:r>
              <a:rPr lang="vi-VN" dirty="0"/>
              <a:t>Întreţinerea bazei de date reprezintă o activitate complexă, realizată, în principal, de către administratorul bazei de date şi care se referă la actualizarea datelor din cadrul bazei de date.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</a:t>
            </a:r>
            <a:r>
              <a:rPr lang="en-US" dirty="0"/>
              <a:t> curs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Limbajul</a:t>
            </a:r>
            <a:r>
              <a:rPr lang="en-US" dirty="0"/>
              <a:t> Oracle SQL</a:t>
            </a:r>
          </a:p>
          <a:p>
            <a:r>
              <a:rPr lang="en-US" dirty="0"/>
              <a:t>PL/SQL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14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447800"/>
            <a:ext cx="7660181" cy="427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24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Construirea</a:t>
            </a:r>
            <a:r>
              <a:rPr lang="en-US" dirty="0"/>
              <a:t> de </a:t>
            </a:r>
            <a:r>
              <a:rPr lang="en-US" dirty="0" err="1"/>
              <a:t>diagrame</a:t>
            </a:r>
            <a:r>
              <a:rPr lang="en-US" dirty="0"/>
              <a:t> </a:t>
            </a:r>
            <a:r>
              <a:rPr lang="en-US" dirty="0" err="1"/>
              <a:t>entitate</a:t>
            </a:r>
            <a:r>
              <a:rPr lang="en-US" dirty="0"/>
              <a:t> </a:t>
            </a:r>
            <a:r>
              <a:rPr lang="en-US" dirty="0" err="1"/>
              <a:t>relatie</a:t>
            </a:r>
            <a:r>
              <a:rPr lang="en-US" dirty="0"/>
              <a:t> (ER)</a:t>
            </a:r>
          </a:p>
        </p:txBody>
      </p:sp>
      <p:sp>
        <p:nvSpPr>
          <p:cNvPr id="3" name="Dreptunghi 2"/>
          <p:cNvSpPr/>
          <p:nvPr/>
        </p:nvSpPr>
        <p:spPr>
          <a:xfrm>
            <a:off x="685800" y="1905000"/>
            <a:ext cx="7924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000" b="1" dirty="0"/>
              <a:t>Prima etapă pentru realizarea unei baze de date constă în </a:t>
            </a:r>
            <a:r>
              <a:rPr lang="vi-VN" sz="2000" b="1" i="1" dirty="0"/>
              <a:t>analiza sistemului. </a:t>
            </a:r>
            <a:endParaRPr lang="en-US" sz="2000" b="1" i="1" dirty="0"/>
          </a:p>
          <a:p>
            <a:pPr algn="just"/>
            <a:r>
              <a:rPr lang="vi-VN" sz="2000" b="1" i="1" dirty="0"/>
              <a:t>Se cunosc mai multe tehnici de analiză, dar cea mai des întâlnită este tehnica entitate-relaţie</a:t>
            </a:r>
            <a:r>
              <a:rPr lang="en-US" sz="2000" b="1" i="1" dirty="0"/>
              <a:t> (entity-relationship)</a:t>
            </a:r>
            <a:r>
              <a:rPr lang="vi-VN" sz="2000" b="1" i="1" dirty="0"/>
              <a:t>. </a:t>
            </a:r>
            <a:endParaRPr lang="en-US" sz="2000" b="1" i="1" dirty="0"/>
          </a:p>
          <a:p>
            <a:pPr algn="just"/>
            <a:endParaRPr lang="vi-VN" sz="2000" b="1" i="1" dirty="0"/>
          </a:p>
          <a:p>
            <a:pPr algn="just"/>
            <a:r>
              <a:rPr lang="vi-VN" sz="2000" dirty="0"/>
              <a:t>Prin tehnica entit</a:t>
            </a:r>
            <a:r>
              <a:rPr lang="en-US" sz="2000" dirty="0"/>
              <a:t>at</a:t>
            </a:r>
            <a:r>
              <a:rPr lang="vi-VN" sz="2000" dirty="0"/>
              <a:t>e-relaţie (denumită şi entitate-asociere) se construieşte o diagramă ent</a:t>
            </a:r>
            <a:r>
              <a:rPr lang="en-US" sz="2000" dirty="0" err="1"/>
              <a:t>ita</a:t>
            </a:r>
            <a:r>
              <a:rPr lang="vi-VN" sz="2000" dirty="0"/>
              <a:t>te-relaţie (notată E-R) prin parcurgerea următorilor paşi: </a:t>
            </a:r>
            <a:endParaRPr lang="en-US" sz="2000" dirty="0"/>
          </a:p>
          <a:p>
            <a:pPr algn="just"/>
            <a:r>
              <a:rPr lang="vi-VN" sz="2000" dirty="0"/>
              <a:t>a) identificarea entităţilor (componentelor) din sistemul proiectului; </a:t>
            </a:r>
          </a:p>
          <a:p>
            <a:pPr algn="just"/>
            <a:r>
              <a:rPr lang="vi-VN" sz="2000" dirty="0"/>
              <a:t>b) identificarea asocierilor (relaţiilor) dintre entităţi şi calificarea lor; </a:t>
            </a:r>
          </a:p>
          <a:p>
            <a:pPr algn="just"/>
            <a:r>
              <a:rPr lang="vi-VN" sz="2000" dirty="0"/>
              <a:t>c) identificarea atributelor corespunzătoare entităţilor; </a:t>
            </a:r>
          </a:p>
          <a:p>
            <a:pPr algn="just"/>
            <a:r>
              <a:rPr lang="vi-VN" sz="2000" dirty="0"/>
              <a:t>d) stabilirea atributelor de identificare a entităţilor.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838200"/>
          </a:xfrm>
        </p:spPr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ER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28600" y="1219200"/>
            <a:ext cx="8686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Entitatea </a:t>
            </a:r>
            <a:r>
              <a:rPr kumimoji="0" lang="ro-R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se </a:t>
            </a:r>
            <a:r>
              <a:rPr kumimoji="0" lang="ro-R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reprezintǎ</a:t>
            </a:r>
            <a:r>
              <a:rPr kumimoji="0" lang="ro-R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sub forma unui dreptunghi în care sunt listate </a:t>
            </a:r>
            <a:r>
              <a:rPr kumimoji="0" lang="ro-RO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atributele</a:t>
            </a:r>
            <a:r>
              <a:rPr kumimoji="0" lang="ro-R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şi în care este </a:t>
            </a:r>
            <a:r>
              <a:rPr kumimoji="0" lang="ro-R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pusǎ</a:t>
            </a:r>
            <a:r>
              <a:rPr kumimoji="0" lang="ro-R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în </a:t>
            </a:r>
            <a:r>
              <a:rPr kumimoji="0" lang="ro-R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evidenţǎ</a:t>
            </a:r>
            <a:r>
              <a:rPr kumimoji="0" lang="ro-R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o-RO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cheia</a:t>
            </a:r>
            <a:r>
              <a:rPr kumimoji="0" lang="ro-R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ro-R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Apoi vom vedea cum se </a:t>
            </a:r>
            <a:r>
              <a:rPr kumimoji="0" lang="ro-R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reprezintǎ</a:t>
            </a:r>
            <a:r>
              <a:rPr kumimoji="0" lang="ro-R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şi relaţiile între </a:t>
            </a:r>
            <a:r>
              <a:rPr kumimoji="0" lang="ro-R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entitǎţi</a:t>
            </a:r>
            <a:r>
              <a:rPr kumimoji="0" lang="ro-R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o-RO" sz="2400" dirty="0"/>
              <a:t>societatea “Lectura </a:t>
            </a:r>
            <a:r>
              <a:rPr lang="ro-RO" sz="2400" dirty="0" err="1"/>
              <a:t>inteligentǎ</a:t>
            </a:r>
            <a:r>
              <a:rPr lang="ro-RO" sz="2400" dirty="0"/>
              <a:t>”.  </a:t>
            </a:r>
            <a:endParaRPr lang="en-US" sz="2400" dirty="0"/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ro-R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914400" y="3200400"/>
            <a:ext cx="7315200" cy="3429000"/>
            <a:chOff x="1800" y="9900"/>
            <a:chExt cx="8640" cy="4500"/>
          </a:xfrm>
        </p:grpSpPr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1800" y="9900"/>
              <a:ext cx="1800" cy="4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Client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*    nr client</a:t>
              </a:r>
            </a:p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nume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prenume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oraş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stradǎ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nr</a:t>
              </a:r>
            </a:p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cod </a:t>
              </a: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poştal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telefon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3960" y="9900"/>
              <a:ext cx="1800" cy="16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Comadǎ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*   nr </a:t>
              </a: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comandǎ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nr client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</a:t>
              </a: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datǎ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>
              <a:off x="6120" y="9900"/>
              <a:ext cx="2160" cy="4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Editurǎ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*   nr </a:t>
              </a: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editurǎ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</a:t>
              </a: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nume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</a:t>
              </a: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adresǎ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	</a:t>
              </a: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oraş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	</a:t>
              </a: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stradǎ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	</a:t>
              </a: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numǎr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	cod </a:t>
              </a: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poştal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</a:t>
              </a: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telefon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</a:t>
              </a: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pers</a:t>
              </a: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contact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8640" y="9900"/>
              <a:ext cx="1800" cy="16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Autori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* nr </a:t>
              </a: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autor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</a:t>
              </a: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nume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</a:t>
              </a: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prenume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3960" y="11700"/>
              <a:ext cx="1800" cy="2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Carte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* nr carte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clasificare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titlu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ediţie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data </a:t>
              </a: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apariţiei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preţ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gen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81200"/>
            <a:ext cx="8082995" cy="31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72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10" y="1752600"/>
            <a:ext cx="8668580" cy="344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02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228600" y="304800"/>
            <a:ext cx="8970726" cy="683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sz="2000" b="1" dirty="0" err="1"/>
              <a:t>Tipuri</a:t>
            </a:r>
            <a:r>
              <a:rPr lang="es-ES" sz="2000" b="1" dirty="0"/>
              <a:t> de </a:t>
            </a:r>
            <a:r>
              <a:rPr lang="es-ES" sz="2000" b="1" dirty="0" err="1"/>
              <a:t>legaturi</a:t>
            </a:r>
            <a:r>
              <a:rPr lang="es-ES" sz="2000" b="1" dirty="0"/>
              <a:t> </a:t>
            </a:r>
            <a:r>
              <a:rPr lang="es-ES" sz="2000" b="1" dirty="0" err="1"/>
              <a:t>intre</a:t>
            </a:r>
            <a:r>
              <a:rPr lang="es-ES" sz="2000" b="1" dirty="0"/>
              <a:t> </a:t>
            </a:r>
            <a:r>
              <a:rPr lang="es-ES" sz="2000" b="1" dirty="0" err="1"/>
              <a:t>tabele</a:t>
            </a:r>
            <a:r>
              <a:rPr lang="es-ES" sz="2000" b="1" dirty="0"/>
              <a:t>: </a:t>
            </a:r>
            <a:endParaRPr lang="en-US" sz="2000" b="1" dirty="0"/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În baza de date se vor introduce şi relaţii între entitǎţile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Vom enumera în continuare tipurile de relaţii care se pot stabili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între </a:t>
            </a:r>
            <a:r>
              <a:rPr kumimoji="0" lang="ro-R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entitǎţi</a:t>
            </a:r>
            <a:r>
              <a:rPr kumimoji="0" 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o-RO" sz="2000" b="1" u="sng" dirty="0"/>
              <a:t>Relaţii 1 la 1</a:t>
            </a:r>
            <a:endParaRPr lang="en-US" sz="2000" dirty="0"/>
          </a:p>
          <a:p>
            <a:pPr algn="just"/>
            <a:r>
              <a:rPr lang="ro-RO" sz="2000" dirty="0"/>
              <a:t> Este cazul relaţiei din </a:t>
            </a:r>
            <a:r>
              <a:rPr lang="ro-RO" sz="2000" dirty="0" err="1"/>
              <a:t>cǎsǎtoria</a:t>
            </a:r>
            <a:r>
              <a:rPr lang="ro-RO" sz="2000" dirty="0"/>
              <a:t> dintre </a:t>
            </a:r>
            <a:r>
              <a:rPr lang="ro-RO" sz="2000" dirty="0" err="1"/>
              <a:t>douǎ</a:t>
            </a:r>
            <a:r>
              <a:rPr lang="ro-RO" sz="2000" dirty="0"/>
              <a:t> posibile </a:t>
            </a:r>
            <a:r>
              <a:rPr lang="ro-RO" sz="2000" dirty="0" err="1"/>
              <a:t>entitǎţi</a:t>
            </a:r>
            <a:r>
              <a:rPr lang="ro-RO" sz="2000" dirty="0"/>
              <a:t> “</a:t>
            </a:r>
            <a:r>
              <a:rPr lang="ro-RO" sz="2000" dirty="0" err="1"/>
              <a:t>bǎrbaţi</a:t>
            </a:r>
            <a:r>
              <a:rPr lang="ro-RO" sz="2000" dirty="0"/>
              <a:t>” şi “femei” (nu în </a:t>
            </a:r>
            <a:r>
              <a:rPr lang="ro-RO" sz="2000" dirty="0" err="1"/>
              <a:t>ţǎrile</a:t>
            </a:r>
            <a:r>
              <a:rPr lang="ro-RO" sz="2000" dirty="0"/>
              <a:t> islamice)</a:t>
            </a:r>
            <a:endParaRPr lang="en-US" sz="2000" dirty="0"/>
          </a:p>
          <a:p>
            <a:pPr algn="just"/>
            <a:r>
              <a:rPr lang="ro-RO" sz="2000" dirty="0"/>
              <a:t> </a:t>
            </a:r>
            <a:endParaRPr lang="en-US" sz="2000" dirty="0"/>
          </a:p>
          <a:p>
            <a:pPr algn="just"/>
            <a:r>
              <a:rPr lang="ro-RO" sz="2000" b="1" u="sng" dirty="0"/>
              <a:t>Relaţii 1 la n</a:t>
            </a:r>
            <a:endParaRPr lang="en-US" sz="2000" dirty="0"/>
          </a:p>
          <a:p>
            <a:pPr algn="just"/>
            <a:r>
              <a:rPr lang="ro-RO" sz="2000" dirty="0"/>
              <a:t>Sunt cele mai frecvente. Exemplu la o </a:t>
            </a:r>
            <a:r>
              <a:rPr lang="ro-RO" sz="2000" dirty="0" err="1"/>
              <a:t>editurǎ</a:t>
            </a:r>
            <a:r>
              <a:rPr lang="ro-RO" sz="2000" dirty="0"/>
              <a:t> pot fi mai multe </a:t>
            </a:r>
            <a:r>
              <a:rPr lang="ro-RO" sz="2000" dirty="0" err="1"/>
              <a:t>cǎrţi</a:t>
            </a:r>
            <a:r>
              <a:rPr lang="ro-RO" sz="2000" dirty="0"/>
              <a:t>, dar o </a:t>
            </a:r>
            <a:r>
              <a:rPr lang="ro-RO" sz="2000" dirty="0" err="1"/>
              <a:t>anumitǎ</a:t>
            </a:r>
            <a:r>
              <a:rPr lang="ro-RO" sz="2000" dirty="0"/>
              <a:t> carte provine de la o </a:t>
            </a:r>
            <a:r>
              <a:rPr lang="ro-RO" sz="2000" dirty="0" err="1"/>
              <a:t>singurǎ</a:t>
            </a:r>
            <a:r>
              <a:rPr lang="ro-RO" sz="2000" dirty="0"/>
              <a:t> </a:t>
            </a:r>
            <a:r>
              <a:rPr lang="ro-RO" sz="2000" dirty="0" err="1"/>
              <a:t>editurǎ</a:t>
            </a:r>
            <a:r>
              <a:rPr lang="ro-RO" sz="2000" dirty="0"/>
              <a:t>.</a:t>
            </a:r>
            <a:endParaRPr lang="en-US" sz="2000" dirty="0"/>
          </a:p>
          <a:p>
            <a:pPr algn="just"/>
            <a:r>
              <a:rPr lang="ro-RO" sz="2000" dirty="0"/>
              <a:t> </a:t>
            </a:r>
            <a:endParaRPr lang="en-US" sz="2000" dirty="0"/>
          </a:p>
          <a:p>
            <a:pPr algn="just"/>
            <a:r>
              <a:rPr lang="ro-RO" sz="2000" b="1" u="sng" dirty="0"/>
              <a:t>Relaţii n la m</a:t>
            </a:r>
            <a:endParaRPr lang="en-US" sz="2000" dirty="0"/>
          </a:p>
          <a:p>
            <a:pPr algn="just"/>
            <a:r>
              <a:rPr lang="ro-RO" sz="2000" dirty="0"/>
              <a:t>Între comenzi şi </a:t>
            </a:r>
            <a:r>
              <a:rPr lang="ro-RO" sz="2000" dirty="0" err="1"/>
              <a:t>cǎrţi</a:t>
            </a:r>
            <a:r>
              <a:rPr lang="ro-RO" sz="2000" dirty="0"/>
              <a:t>. Într-o </a:t>
            </a:r>
            <a:r>
              <a:rPr lang="ro-RO" sz="2000" dirty="0" err="1"/>
              <a:t>comandǎ</a:t>
            </a:r>
            <a:r>
              <a:rPr lang="ro-RO" sz="2000" dirty="0"/>
              <a:t> pot fi mai multe </a:t>
            </a:r>
            <a:r>
              <a:rPr lang="ro-RO" sz="2000" dirty="0" err="1"/>
              <a:t>cǎrţi</a:t>
            </a:r>
            <a:r>
              <a:rPr lang="ro-RO" sz="2000" dirty="0"/>
              <a:t> şi aceeaşi carte poate  </a:t>
            </a:r>
            <a:r>
              <a:rPr lang="ro-RO" sz="2000" dirty="0" err="1"/>
              <a:t>sǎ</a:t>
            </a:r>
            <a:r>
              <a:rPr lang="ro-RO" sz="2000" dirty="0"/>
              <a:t> </a:t>
            </a:r>
            <a:r>
              <a:rPr lang="ro-RO" sz="2000" dirty="0" err="1"/>
              <a:t>aparǎ</a:t>
            </a:r>
            <a:r>
              <a:rPr lang="ro-RO" sz="2000" dirty="0"/>
              <a:t> în mai multe comenzi. Acest tip de relaţii nu este uşor de mânuit şi o astfel de relaţie este </a:t>
            </a:r>
            <a:r>
              <a:rPr lang="ro-RO" sz="2000" dirty="0" err="1"/>
              <a:t>transformatǎ</a:t>
            </a:r>
            <a:r>
              <a:rPr lang="ro-RO" sz="2000" dirty="0"/>
              <a:t> în </a:t>
            </a:r>
            <a:r>
              <a:rPr lang="ro-RO" sz="2000" dirty="0" err="1"/>
              <a:t>douǎ</a:t>
            </a:r>
            <a:r>
              <a:rPr lang="ro-RO" sz="2000" dirty="0"/>
              <a:t> relaţii de 1 la n introducând o </a:t>
            </a:r>
            <a:r>
              <a:rPr lang="ro-RO" sz="2000" dirty="0" err="1"/>
              <a:t>nouǎ</a:t>
            </a:r>
            <a:r>
              <a:rPr lang="ro-RO" sz="2000" dirty="0"/>
              <a:t> entitate. În cazul nostru noua entitate va fi “detaliu </a:t>
            </a:r>
            <a:r>
              <a:rPr lang="ro-RO" sz="2000" dirty="0" err="1"/>
              <a:t>comandǎ</a:t>
            </a:r>
            <a:r>
              <a:rPr lang="ro-RO" sz="2000" dirty="0"/>
              <a:t>”. Este obligatoriu ca în </a:t>
            </a:r>
            <a:r>
              <a:rPr lang="ro-RO" sz="2000" dirty="0" err="1"/>
              <a:t>aceastǎ</a:t>
            </a:r>
            <a:r>
              <a:rPr lang="ro-RO" sz="2000" dirty="0"/>
              <a:t> entitate </a:t>
            </a:r>
            <a:r>
              <a:rPr lang="ro-RO" sz="2000" dirty="0" err="1"/>
              <a:t>sǎ</a:t>
            </a:r>
            <a:r>
              <a:rPr lang="ro-RO" sz="2000" dirty="0"/>
              <a:t> avem cheile celor </a:t>
            </a:r>
            <a:r>
              <a:rPr lang="ro-RO" sz="2000" dirty="0" err="1"/>
              <a:t>douǎ</a:t>
            </a:r>
            <a:r>
              <a:rPr lang="ro-RO" sz="2000" dirty="0"/>
              <a:t> </a:t>
            </a:r>
            <a:r>
              <a:rPr lang="ro-RO" sz="2000" dirty="0" err="1"/>
              <a:t>entitǎţi</a:t>
            </a:r>
            <a:r>
              <a:rPr lang="ro-RO" sz="2000" dirty="0"/>
              <a:t> între care </a:t>
            </a:r>
            <a:r>
              <a:rPr lang="ro-RO" sz="2000" dirty="0" err="1"/>
              <a:t>existǎ</a:t>
            </a:r>
            <a:r>
              <a:rPr lang="ro-RO" sz="2000" dirty="0"/>
              <a:t> relaţia de n la m.</a:t>
            </a:r>
            <a:endParaRPr lang="en-US" sz="2000" dirty="0"/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107721"/>
            <a:ext cx="9234131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Relaţiile vor fi descrise în diagramele E-R cu linii între </a:t>
            </a:r>
            <a:r>
              <a:rPr kumimoji="0" lang="ro-R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entitǎţi</a:t>
            </a:r>
            <a:r>
              <a:rPr kumimoji="0" 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care vor fi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o-R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întretǎiate</a:t>
            </a:r>
            <a:r>
              <a:rPr kumimoji="0" 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de simboluri ale tipurilor. Aceste simboluri sunt descrise mai jos.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|  | 	pentru una şi numai una (</a:t>
            </a:r>
            <a:r>
              <a:rPr kumimoji="0" lang="ro-R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instanţǎ</a:t>
            </a:r>
            <a:r>
              <a:rPr kumimoji="0" 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 | 	pentru zero sau una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&gt; | 	pentru una sau mai multe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&gt; 0 	pentru zero, una sau mai multe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3276600" y="4678363"/>
            <a:ext cx="10287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0                     |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4419600" y="4019550"/>
            <a:ext cx="1143000" cy="2381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Carte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* nr carte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clasificare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titlu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ediţie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data 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apariţiei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preţ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gen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758" name="Group 14"/>
          <p:cNvGrpSpPr>
            <a:grpSpLocks/>
          </p:cNvGrpSpPr>
          <p:nvPr/>
        </p:nvGrpSpPr>
        <p:grpSpPr bwMode="auto">
          <a:xfrm>
            <a:off x="1905000" y="4419600"/>
            <a:ext cx="2514600" cy="1028700"/>
            <a:chOff x="2880" y="10980"/>
            <a:chExt cx="3960" cy="1620"/>
          </a:xfrm>
        </p:grpSpPr>
        <p:sp>
          <p:nvSpPr>
            <p:cNvPr id="31759" name="Text Box 15"/>
            <p:cNvSpPr txBox="1">
              <a:spLocks noChangeArrowheads="1"/>
            </p:cNvSpPr>
            <p:nvPr/>
          </p:nvSpPr>
          <p:spPr bwMode="auto">
            <a:xfrm>
              <a:off x="2880" y="10980"/>
              <a:ext cx="1800" cy="16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Comadǎ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*   nr </a:t>
              </a: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comandǎ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nr client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</a:t>
              </a: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datǎ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60" name="Line 16"/>
            <p:cNvSpPr>
              <a:spLocks noChangeShapeType="1"/>
            </p:cNvSpPr>
            <p:nvPr/>
          </p:nvSpPr>
          <p:spPr bwMode="auto">
            <a:xfrm>
              <a:off x="5040" y="11700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1" name="Line 17"/>
            <p:cNvSpPr>
              <a:spLocks noChangeShapeType="1"/>
            </p:cNvSpPr>
            <p:nvPr/>
          </p:nvSpPr>
          <p:spPr bwMode="auto">
            <a:xfrm>
              <a:off x="4680" y="11520"/>
              <a:ext cx="36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 flipH="1">
              <a:off x="4680" y="11700"/>
              <a:ext cx="36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3" name="Line 19"/>
            <p:cNvSpPr>
              <a:spLocks noChangeShapeType="1"/>
            </p:cNvSpPr>
            <p:nvPr/>
          </p:nvSpPr>
          <p:spPr bwMode="auto">
            <a:xfrm flipV="1">
              <a:off x="6480" y="11520"/>
              <a:ext cx="36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4" name="Line 20"/>
            <p:cNvSpPr>
              <a:spLocks noChangeShapeType="1"/>
            </p:cNvSpPr>
            <p:nvPr/>
          </p:nvSpPr>
          <p:spPr bwMode="auto">
            <a:xfrm>
              <a:off x="6480" y="11700"/>
              <a:ext cx="36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60400" y="2286000"/>
            <a:ext cx="89899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 </a:t>
            </a:r>
            <a:r>
              <a:rPr kumimoji="0" lang="ro-R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comandǎ</a:t>
            </a:r>
            <a:r>
              <a:rPr kumimoji="0" 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conţine cel puţin o carte, dar o carte poate </a:t>
            </a:r>
            <a:r>
              <a:rPr kumimoji="0" lang="ro-R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sǎ</a:t>
            </a:r>
            <a:r>
              <a:rPr kumimoji="0" 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nu fie</a:t>
            </a:r>
            <a:endParaRPr lang="en-US" sz="20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o-R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comandatǎ</a:t>
            </a:r>
            <a:r>
              <a:rPr kumimoji="0" 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de nimeni, totuşi este o relaţie de tip n la m.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Aceasta</a:t>
            </a:r>
            <a:r>
              <a:rPr kumimoji="0" 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poate fi transformatǎ prin introducerea entitǎţii “detaliu comandǎ”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în:</a:t>
            </a:r>
            <a:endParaRPr kumimoji="0" lang="ro-R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4838700" y="4411663"/>
            <a:ext cx="6858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0       | | 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2895600" y="4411663"/>
            <a:ext cx="6858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| |           |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801" name="Group 33"/>
          <p:cNvGrpSpPr>
            <a:grpSpLocks/>
          </p:cNvGrpSpPr>
          <p:nvPr/>
        </p:nvGrpSpPr>
        <p:grpSpPr bwMode="auto">
          <a:xfrm>
            <a:off x="1752600" y="3810000"/>
            <a:ext cx="4914900" cy="2362200"/>
            <a:chOff x="1980" y="1080"/>
            <a:chExt cx="7740" cy="3720"/>
          </a:xfrm>
        </p:grpSpPr>
        <p:sp>
          <p:nvSpPr>
            <p:cNvPr id="32802" name="Text Box 34"/>
            <p:cNvSpPr txBox="1">
              <a:spLocks noChangeArrowheads="1"/>
            </p:cNvSpPr>
            <p:nvPr/>
          </p:nvSpPr>
          <p:spPr bwMode="auto">
            <a:xfrm>
              <a:off x="1980" y="1440"/>
              <a:ext cx="1800" cy="16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Comadǎ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*   nr </a:t>
              </a: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comandǎ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nr client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</a:t>
              </a: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datǎ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03" name="Text Box 35"/>
            <p:cNvSpPr txBox="1">
              <a:spLocks noChangeArrowheads="1"/>
            </p:cNvSpPr>
            <p:nvPr/>
          </p:nvSpPr>
          <p:spPr bwMode="auto">
            <a:xfrm>
              <a:off x="7920" y="1080"/>
              <a:ext cx="1800" cy="3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Carte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* nr carte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clasificare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titlu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ediţie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data </a:t>
              </a: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apariţiei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preţ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gen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4860" y="1620"/>
              <a:ext cx="1980" cy="16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Detaliu</a:t>
              </a: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comadǎ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*   nr </a:t>
              </a:r>
              <a:r>
                <a:rPr kumimoji="0" 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comandǎ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*   nr carte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805" name="Group 37"/>
          <p:cNvGrpSpPr>
            <a:grpSpLocks/>
          </p:cNvGrpSpPr>
          <p:nvPr/>
        </p:nvGrpSpPr>
        <p:grpSpPr bwMode="auto">
          <a:xfrm>
            <a:off x="2895600" y="4525963"/>
            <a:ext cx="2628900" cy="228600"/>
            <a:chOff x="3780" y="2160"/>
            <a:chExt cx="4140" cy="360"/>
          </a:xfrm>
        </p:grpSpPr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3960" y="234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7020" y="234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2808" name="Group 40"/>
            <p:cNvGrpSpPr>
              <a:grpSpLocks/>
            </p:cNvGrpSpPr>
            <p:nvPr/>
          </p:nvGrpSpPr>
          <p:grpSpPr bwMode="auto">
            <a:xfrm>
              <a:off x="3780" y="2160"/>
              <a:ext cx="180" cy="360"/>
              <a:chOff x="3780" y="2160"/>
              <a:chExt cx="180" cy="360"/>
            </a:xfrm>
          </p:grpSpPr>
          <p:sp>
            <p:nvSpPr>
              <p:cNvPr id="32809" name="Line 41"/>
              <p:cNvSpPr>
                <a:spLocks noChangeShapeType="1"/>
              </p:cNvSpPr>
              <p:nvPr/>
            </p:nvSpPr>
            <p:spPr bwMode="auto">
              <a:xfrm flipH="1" flipV="1">
                <a:off x="3780" y="2160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10" name="Line 42"/>
              <p:cNvSpPr>
                <a:spLocks noChangeShapeType="1"/>
              </p:cNvSpPr>
              <p:nvPr/>
            </p:nvSpPr>
            <p:spPr bwMode="auto">
              <a:xfrm flipH="1">
                <a:off x="3780" y="2340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11" name="Group 43"/>
            <p:cNvGrpSpPr>
              <a:grpSpLocks/>
            </p:cNvGrpSpPr>
            <p:nvPr/>
          </p:nvGrpSpPr>
          <p:grpSpPr bwMode="auto">
            <a:xfrm>
              <a:off x="6840" y="2160"/>
              <a:ext cx="180" cy="360"/>
              <a:chOff x="3780" y="2160"/>
              <a:chExt cx="180" cy="360"/>
            </a:xfrm>
          </p:grpSpPr>
          <p:sp>
            <p:nvSpPr>
              <p:cNvPr id="32812" name="Line 44"/>
              <p:cNvSpPr>
                <a:spLocks noChangeShapeType="1"/>
              </p:cNvSpPr>
              <p:nvPr/>
            </p:nvSpPr>
            <p:spPr bwMode="auto">
              <a:xfrm flipH="1" flipV="1">
                <a:off x="3780" y="2160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13" name="Line 45"/>
              <p:cNvSpPr>
                <a:spLocks noChangeShapeType="1"/>
              </p:cNvSpPr>
              <p:nvPr/>
            </p:nvSpPr>
            <p:spPr bwMode="auto">
              <a:xfrm flipH="1">
                <a:off x="3780" y="2340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14" name="Group 46"/>
            <p:cNvGrpSpPr>
              <a:grpSpLocks/>
            </p:cNvGrpSpPr>
            <p:nvPr/>
          </p:nvGrpSpPr>
          <p:grpSpPr bwMode="auto">
            <a:xfrm>
              <a:off x="4680" y="2160"/>
              <a:ext cx="180" cy="360"/>
              <a:chOff x="4680" y="2160"/>
              <a:chExt cx="180" cy="360"/>
            </a:xfrm>
          </p:grpSpPr>
          <p:sp>
            <p:nvSpPr>
              <p:cNvPr id="32815" name="Line 47"/>
              <p:cNvSpPr>
                <a:spLocks noChangeShapeType="1"/>
              </p:cNvSpPr>
              <p:nvPr/>
            </p:nvSpPr>
            <p:spPr bwMode="auto">
              <a:xfrm flipV="1">
                <a:off x="4680" y="2160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16" name="Line 48"/>
              <p:cNvSpPr>
                <a:spLocks noChangeShapeType="1"/>
              </p:cNvSpPr>
              <p:nvPr/>
            </p:nvSpPr>
            <p:spPr bwMode="auto">
              <a:xfrm>
                <a:off x="4680" y="2340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17" name="Group 49"/>
            <p:cNvGrpSpPr>
              <a:grpSpLocks/>
            </p:cNvGrpSpPr>
            <p:nvPr/>
          </p:nvGrpSpPr>
          <p:grpSpPr bwMode="auto">
            <a:xfrm>
              <a:off x="7740" y="2160"/>
              <a:ext cx="180" cy="360"/>
              <a:chOff x="4680" y="2160"/>
              <a:chExt cx="180" cy="360"/>
            </a:xfrm>
          </p:grpSpPr>
          <p:sp>
            <p:nvSpPr>
              <p:cNvPr id="32818" name="Line 50"/>
              <p:cNvSpPr>
                <a:spLocks noChangeShapeType="1"/>
              </p:cNvSpPr>
              <p:nvPr/>
            </p:nvSpPr>
            <p:spPr bwMode="auto">
              <a:xfrm flipV="1">
                <a:off x="4680" y="2160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19" name="Line 51"/>
              <p:cNvSpPr>
                <a:spLocks noChangeShapeType="1"/>
              </p:cNvSpPr>
              <p:nvPr/>
            </p:nvSpPr>
            <p:spPr bwMode="auto">
              <a:xfrm>
                <a:off x="4680" y="2340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305800" cy="47548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81000"/>
            <a:ext cx="5698569" cy="6535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u 4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6" name="Substituent conținut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o-RO" dirty="0" err="1"/>
              <a:t>Sǎ</a:t>
            </a:r>
            <a:r>
              <a:rPr lang="ro-RO" dirty="0"/>
              <a:t> </a:t>
            </a:r>
            <a:r>
              <a:rPr lang="ro-RO" dirty="0" err="1"/>
              <a:t>observǎm</a:t>
            </a:r>
            <a:r>
              <a:rPr lang="ro-RO" dirty="0"/>
              <a:t> </a:t>
            </a:r>
            <a:r>
              <a:rPr lang="ro-RO" dirty="0" err="1"/>
              <a:t>cǎ</a:t>
            </a:r>
            <a:r>
              <a:rPr lang="ro-RO" dirty="0"/>
              <a:t>: </a:t>
            </a:r>
            <a:endParaRPr lang="en-US" dirty="0"/>
          </a:p>
          <a:p>
            <a:pPr lvl="0" algn="just"/>
            <a:r>
              <a:rPr lang="ro-RO" dirty="0"/>
              <a:t>cheia în entitatea </a:t>
            </a:r>
            <a:r>
              <a:rPr lang="ro-RO" dirty="0" err="1"/>
              <a:t>comandǎ</a:t>
            </a:r>
            <a:r>
              <a:rPr lang="ro-RO" dirty="0"/>
              <a:t> este </a:t>
            </a:r>
            <a:r>
              <a:rPr lang="ro-RO" dirty="0" err="1"/>
              <a:t>numǎrul</a:t>
            </a:r>
            <a:r>
              <a:rPr lang="ro-RO" dirty="0"/>
              <a:t> de </a:t>
            </a:r>
            <a:r>
              <a:rPr lang="ro-RO" dirty="0" err="1"/>
              <a:t>comandǎ</a:t>
            </a:r>
            <a:r>
              <a:rPr lang="ro-RO" dirty="0"/>
              <a:t> care apare în mod natural pe acest document.</a:t>
            </a:r>
            <a:endParaRPr lang="en-US" dirty="0"/>
          </a:p>
          <a:p>
            <a:pPr lvl="0" algn="just"/>
            <a:r>
              <a:rPr lang="ro-RO" dirty="0"/>
              <a:t>cheia în </a:t>
            </a:r>
            <a:r>
              <a:rPr lang="ro-RO" dirty="0" err="1"/>
              <a:t>entitǎţile</a:t>
            </a:r>
            <a:r>
              <a:rPr lang="ro-RO" dirty="0"/>
              <a:t> de </a:t>
            </a:r>
            <a:r>
              <a:rPr lang="ro-RO" dirty="0" err="1"/>
              <a:t>legǎturǎ</a:t>
            </a:r>
            <a:r>
              <a:rPr lang="ro-RO" dirty="0"/>
              <a:t> “detaliu </a:t>
            </a:r>
            <a:r>
              <a:rPr lang="ro-RO" dirty="0" err="1"/>
              <a:t>comandǎ</a:t>
            </a:r>
            <a:r>
              <a:rPr lang="ro-RO" dirty="0"/>
              <a:t>” şi “carte autor”, introduce pentru a “distruge” relaţiile n la m, este </a:t>
            </a:r>
            <a:r>
              <a:rPr lang="ro-RO" dirty="0" err="1"/>
              <a:t>formatǎ</a:t>
            </a:r>
            <a:r>
              <a:rPr lang="ro-RO" dirty="0"/>
              <a:t> din concatenarea celor </a:t>
            </a:r>
            <a:r>
              <a:rPr lang="ro-RO" dirty="0" err="1"/>
              <a:t>douǎ</a:t>
            </a:r>
            <a:r>
              <a:rPr lang="ro-RO" dirty="0"/>
              <a:t> chei ale </a:t>
            </a:r>
            <a:r>
              <a:rPr lang="ro-RO" dirty="0" err="1"/>
              <a:t>entitǎţilor</a:t>
            </a:r>
            <a:r>
              <a:rPr lang="ro-RO" dirty="0"/>
              <a:t> legate şi nu </a:t>
            </a:r>
            <a:r>
              <a:rPr lang="ro-RO" dirty="0" err="1"/>
              <a:t>creazǎ</a:t>
            </a:r>
            <a:r>
              <a:rPr lang="ro-RO" dirty="0"/>
              <a:t> probleme de actualizare. </a:t>
            </a:r>
            <a:endParaRPr lang="en-US" dirty="0"/>
          </a:p>
          <a:p>
            <a:pPr algn="just"/>
            <a:r>
              <a:rPr lang="ro-RO" dirty="0"/>
              <a:t>O </a:t>
            </a:r>
            <a:r>
              <a:rPr lang="ro-RO" dirty="0" err="1"/>
              <a:t>bazǎ</a:t>
            </a:r>
            <a:r>
              <a:rPr lang="ro-RO" dirty="0"/>
              <a:t> de date </a:t>
            </a:r>
            <a:r>
              <a:rPr lang="ro-RO" dirty="0" err="1"/>
              <a:t>relaţionalǎ</a:t>
            </a:r>
            <a:r>
              <a:rPr lang="ro-RO" dirty="0"/>
              <a:t> are la </a:t>
            </a:r>
            <a:r>
              <a:rPr lang="ro-RO" dirty="0" err="1"/>
              <a:t>bazǎ</a:t>
            </a:r>
            <a:r>
              <a:rPr lang="ro-RO" dirty="0"/>
              <a:t> </a:t>
            </a:r>
            <a:r>
              <a:rPr lang="ro-RO" b="1" u="sng" dirty="0"/>
              <a:t>relaţia</a:t>
            </a:r>
            <a:r>
              <a:rPr lang="ro-RO" dirty="0"/>
              <a:t>, care poate fi </a:t>
            </a:r>
            <a:r>
              <a:rPr lang="ro-RO" dirty="0" err="1"/>
              <a:t>consideratǎ</a:t>
            </a:r>
            <a:r>
              <a:rPr lang="ro-RO" dirty="0"/>
              <a:t> ca un tabel (reprezentarea unei </a:t>
            </a:r>
            <a:r>
              <a:rPr lang="ro-RO" dirty="0" err="1"/>
              <a:t>entitǎţi</a:t>
            </a:r>
            <a:r>
              <a:rPr lang="ro-RO" dirty="0"/>
              <a:t>)  cu linii (instanţe ale </a:t>
            </a:r>
            <a:r>
              <a:rPr lang="ro-RO" dirty="0" err="1"/>
              <a:t>entitǎţilor</a:t>
            </a:r>
            <a:r>
              <a:rPr lang="ro-RO" dirty="0"/>
              <a:t>), şi coloane (atribute).</a:t>
            </a:r>
            <a:endParaRPr lang="en-US" dirty="0"/>
          </a:p>
          <a:p>
            <a:pPr algn="just"/>
            <a:r>
              <a:rPr lang="ro-RO" dirty="0"/>
              <a:t>Bineînţeles </a:t>
            </a:r>
            <a:r>
              <a:rPr lang="ro-RO" dirty="0" err="1"/>
              <a:t>cǎ</a:t>
            </a:r>
            <a:r>
              <a:rPr lang="ro-RO" dirty="0"/>
              <a:t> între tabele trebuie </a:t>
            </a:r>
            <a:r>
              <a:rPr lang="ro-RO" dirty="0" err="1"/>
              <a:t>sǎ</a:t>
            </a:r>
            <a:r>
              <a:rPr lang="ro-RO" dirty="0"/>
              <a:t> existe </a:t>
            </a:r>
            <a:r>
              <a:rPr lang="ro-RO" dirty="0" err="1"/>
              <a:t>legǎturi</a:t>
            </a:r>
            <a:r>
              <a:rPr lang="ro-RO" dirty="0"/>
              <a:t>. Aceste </a:t>
            </a:r>
            <a:r>
              <a:rPr lang="ro-RO" dirty="0" err="1"/>
              <a:t>legǎturi</a:t>
            </a:r>
            <a:r>
              <a:rPr lang="ro-RO" dirty="0"/>
              <a:t> sunt realizate prin disciplina: </a:t>
            </a:r>
            <a:endParaRPr lang="en-US" dirty="0"/>
          </a:p>
          <a:p>
            <a:pPr algn="just"/>
            <a:r>
              <a:rPr lang="ro-RO" b="1" u="sng" dirty="0"/>
              <a:t>cheie </a:t>
            </a:r>
            <a:r>
              <a:rPr lang="ro-RO" b="1" u="sng" dirty="0" err="1"/>
              <a:t>primarǎ</a:t>
            </a:r>
            <a:r>
              <a:rPr lang="ro-RO" b="1" dirty="0"/>
              <a:t>    </a:t>
            </a:r>
            <a:r>
              <a:rPr lang="en-US" b="1" dirty="0">
                <a:sym typeface="Wingdings" pitchFamily="2" charset="2"/>
              </a:rPr>
              <a:t></a:t>
            </a:r>
            <a:r>
              <a:rPr lang="ro-RO" b="1" dirty="0"/>
              <a:t>   </a:t>
            </a:r>
            <a:r>
              <a:rPr lang="ro-RO" dirty="0"/>
              <a:t> </a:t>
            </a:r>
            <a:r>
              <a:rPr lang="ro-RO" b="1" u="sng" dirty="0"/>
              <a:t>cheie </a:t>
            </a:r>
            <a:r>
              <a:rPr lang="ro-RO" b="1" u="sng" dirty="0" err="1"/>
              <a:t>strǎinǎ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ro-RO" dirty="0"/>
              <a:t> </a:t>
            </a:r>
            <a:endParaRPr lang="en-US" dirty="0"/>
          </a:p>
          <a:p>
            <a:pPr>
              <a:buNone/>
            </a:pPr>
            <a:r>
              <a:rPr lang="ro-RO" dirty="0"/>
              <a:t> 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Examinare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Examen</a:t>
            </a:r>
            <a:r>
              <a:rPr lang="en-US" dirty="0"/>
              <a:t> final </a:t>
            </a:r>
          </a:p>
          <a:p>
            <a:r>
              <a:rPr lang="en-US" dirty="0" err="1"/>
              <a:t>Proiect</a:t>
            </a:r>
            <a:r>
              <a:rPr lang="en-US" dirty="0"/>
              <a:t> final </a:t>
            </a:r>
            <a:r>
              <a:rPr lang="en-US" dirty="0" err="1"/>
              <a:t>realizat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sustinut</a:t>
            </a:r>
            <a:r>
              <a:rPr lang="en-US" dirty="0"/>
              <a:t> de student in </a:t>
            </a:r>
            <a:r>
              <a:rPr lang="en-US" dirty="0" err="1"/>
              <a:t>ultimele</a:t>
            </a:r>
            <a:r>
              <a:rPr lang="en-US"/>
              <a:t>  </a:t>
            </a:r>
            <a:r>
              <a:rPr lang="en-US" dirty="0" err="1"/>
              <a:t>intalniri</a:t>
            </a:r>
            <a:r>
              <a:rPr lang="en-US" dirty="0"/>
              <a:t> din </a:t>
            </a:r>
            <a:r>
              <a:rPr lang="en-US" dirty="0" err="1"/>
              <a:t>semestru</a:t>
            </a:r>
            <a:r>
              <a:rPr lang="en-US" dirty="0"/>
              <a:t> +</a:t>
            </a:r>
          </a:p>
          <a:p>
            <a:r>
              <a:rPr lang="en-US" dirty="0" err="1"/>
              <a:t>Activitatea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parcursul</a:t>
            </a:r>
            <a:r>
              <a:rPr lang="en-US" dirty="0"/>
              <a:t> </a:t>
            </a:r>
            <a:r>
              <a:rPr lang="en-US" dirty="0" err="1"/>
              <a:t>anului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9061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u 4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6" name="Substituent conținut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o-RO" dirty="0"/>
              <a:t> </a:t>
            </a:r>
            <a:endParaRPr lang="en-US" dirty="0"/>
          </a:p>
          <a:p>
            <a:r>
              <a:rPr lang="ro-RO" dirty="0"/>
              <a:t>Cheia </a:t>
            </a:r>
            <a:r>
              <a:rPr lang="ro-RO" dirty="0" err="1"/>
              <a:t>primarǎ</a:t>
            </a:r>
            <a:r>
              <a:rPr lang="ro-RO" dirty="0"/>
              <a:t> este cheia unei relaţii, iar cheia </a:t>
            </a:r>
            <a:r>
              <a:rPr lang="ro-RO" dirty="0" err="1"/>
              <a:t>strǎinǎ</a:t>
            </a:r>
            <a:r>
              <a:rPr lang="ro-RO" dirty="0"/>
              <a:t> este atributul (de obicei cu acelaşi nume ) de acelaşi tip cu cheia </a:t>
            </a:r>
            <a:r>
              <a:rPr lang="ro-RO" dirty="0" err="1"/>
              <a:t>primarǎ</a:t>
            </a:r>
            <a:r>
              <a:rPr lang="ro-RO" dirty="0"/>
              <a:t> şi cu valori care se pun în </a:t>
            </a:r>
            <a:r>
              <a:rPr lang="ro-RO" dirty="0" err="1"/>
              <a:t>corespondenţǎ</a:t>
            </a:r>
            <a:r>
              <a:rPr lang="ro-RO" dirty="0"/>
              <a:t> cu cele ale cheii primare. </a:t>
            </a:r>
            <a:endParaRPr lang="en-US" dirty="0"/>
          </a:p>
          <a:p>
            <a:r>
              <a:rPr lang="ro-RO" dirty="0"/>
              <a:t>Pentru ca o </a:t>
            </a:r>
            <a:r>
              <a:rPr lang="ro-RO" dirty="0" err="1"/>
              <a:t>bazǎ</a:t>
            </a:r>
            <a:r>
              <a:rPr lang="ro-RO" dirty="0"/>
              <a:t> de date </a:t>
            </a:r>
            <a:r>
              <a:rPr lang="ro-RO" dirty="0" err="1"/>
              <a:t>relaţionalǎ</a:t>
            </a:r>
            <a:r>
              <a:rPr lang="ro-RO" dirty="0"/>
              <a:t> </a:t>
            </a:r>
            <a:r>
              <a:rPr lang="ro-RO" dirty="0" err="1"/>
              <a:t>sǎ</a:t>
            </a:r>
            <a:r>
              <a:rPr lang="ro-RO" dirty="0"/>
              <a:t> fie </a:t>
            </a:r>
            <a:r>
              <a:rPr lang="ro-RO" dirty="0" err="1"/>
              <a:t>corectǎ</a:t>
            </a:r>
            <a:r>
              <a:rPr lang="ro-RO" dirty="0"/>
              <a:t>, trebuie ca baza de date </a:t>
            </a:r>
            <a:r>
              <a:rPr lang="ro-RO" dirty="0" err="1"/>
              <a:t>sǎ</a:t>
            </a:r>
            <a:r>
              <a:rPr lang="ro-RO" dirty="0"/>
              <a:t> </a:t>
            </a:r>
            <a:r>
              <a:rPr lang="ro-RO" dirty="0" err="1"/>
              <a:t>îndeplineascǎ</a:t>
            </a:r>
            <a:r>
              <a:rPr lang="ro-RO" dirty="0"/>
              <a:t> anumite restricţii:</a:t>
            </a:r>
            <a:endParaRPr lang="en-US" dirty="0"/>
          </a:p>
          <a:p>
            <a:pPr lvl="0"/>
            <a:r>
              <a:rPr lang="ro-RO" b="1" dirty="0"/>
              <a:t>restricţia de unicitate a cheii</a:t>
            </a:r>
            <a:endParaRPr lang="en-US" dirty="0"/>
          </a:p>
          <a:p>
            <a:pPr lvl="0"/>
            <a:r>
              <a:rPr lang="ro-RO" b="1" dirty="0"/>
              <a:t>restricţia referenţialǎ </a:t>
            </a:r>
            <a:r>
              <a:rPr lang="ro-RO" dirty="0"/>
              <a:t> valorile cheii strǎine trebuie sǎ figureze printre valorile cheii primare sau sǎ aibǎ valoarea </a:t>
            </a:r>
            <a:r>
              <a:rPr lang="ro-RO" b="1" u="sng" dirty="0"/>
              <a:t>NUL</a:t>
            </a:r>
            <a:r>
              <a:rPr lang="en-US" b="1" u="sng" dirty="0"/>
              <a:t>L</a:t>
            </a:r>
            <a:endParaRPr lang="en-US" dirty="0"/>
          </a:p>
          <a:p>
            <a:pPr lvl="0"/>
            <a:r>
              <a:rPr lang="ro-RO" b="1" dirty="0"/>
              <a:t>restricţia entitǎţii </a:t>
            </a:r>
            <a:r>
              <a:rPr lang="ro-RO" dirty="0"/>
              <a:t> valorile cheii primare sunt unice şi nu pot fi NUL</a:t>
            </a:r>
            <a:r>
              <a:rPr lang="en-US" dirty="0"/>
              <a:t>L</a:t>
            </a:r>
          </a:p>
          <a:p>
            <a:pPr lvl="0"/>
            <a:r>
              <a:rPr lang="ro-RO" b="1" dirty="0"/>
              <a:t>restricţia de domeniu </a:t>
            </a:r>
            <a:r>
              <a:rPr lang="ro-RO" dirty="0"/>
              <a:t> valorile atributelor pot fi NUL</a:t>
            </a:r>
            <a:r>
              <a:rPr lang="en-US" dirty="0"/>
              <a:t>L</a:t>
            </a:r>
            <a:r>
              <a:rPr lang="ro-RO" dirty="0"/>
              <a:t> sau din domeniul de definiţie. 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79776"/>
            <a:ext cx="8001000" cy="50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26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Limbajul</a:t>
            </a:r>
            <a:r>
              <a:rPr lang="en-US" dirty="0"/>
              <a:t>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Limbajul</a:t>
            </a:r>
            <a:r>
              <a:rPr lang="en-US" dirty="0"/>
              <a:t> SQL are </a:t>
            </a:r>
            <a:r>
              <a:rPr lang="en-US" dirty="0" err="1"/>
              <a:t>următoarele</a:t>
            </a:r>
            <a:r>
              <a:rPr lang="en-US" dirty="0"/>
              <a:t>  </a:t>
            </a:r>
            <a:r>
              <a:rPr lang="en-US" dirty="0" err="1"/>
              <a:t>comenzi</a:t>
            </a:r>
            <a:r>
              <a:rPr lang="en-US" dirty="0"/>
              <a:t>, </a:t>
            </a:r>
            <a:r>
              <a:rPr lang="en-US" dirty="0" err="1"/>
              <a:t>grupate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4 </a:t>
            </a:r>
            <a:r>
              <a:rPr lang="en-US" dirty="0" err="1"/>
              <a:t>categorii</a:t>
            </a:r>
            <a:r>
              <a:rPr lang="en-US" dirty="0"/>
              <a:t>:</a:t>
            </a:r>
          </a:p>
          <a:p>
            <a:r>
              <a:rPr lang="en-US" dirty="0"/>
              <a:t>–Data Manipulation Language (DML): SELECT, INSERT, UPDATE, DELETE, MERGE</a:t>
            </a:r>
          </a:p>
          <a:p>
            <a:r>
              <a:rPr lang="it-IT" dirty="0"/>
              <a:t>–Data Definition Language (DDL): CREATE, ALTER, DROP, RENAME, TRUNCATE, COMMENT</a:t>
            </a:r>
          </a:p>
          <a:p>
            <a:r>
              <a:rPr lang="en-US" dirty="0"/>
              <a:t>–Data Control Language (DCL): GRANT, REVOKE</a:t>
            </a:r>
          </a:p>
          <a:p>
            <a:r>
              <a:rPr lang="en-US" dirty="0"/>
              <a:t>–Transaction Control Language (TCL): COMMIT, ROLLBACK, SAVEPOINT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54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LDD-</a:t>
            </a:r>
            <a:r>
              <a:rPr lang="en-US" dirty="0" err="1"/>
              <a:t>limbaj</a:t>
            </a:r>
            <a:r>
              <a:rPr lang="en-US" dirty="0"/>
              <a:t> </a:t>
            </a:r>
            <a:r>
              <a:rPr lang="en-US" dirty="0" err="1"/>
              <a:t>definire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2800" dirty="0" err="1">
                <a:latin typeface="Times New Roman"/>
                <a:ea typeface="Times New Roman"/>
              </a:rPr>
              <a:t>Limbajul</a:t>
            </a:r>
            <a:r>
              <a:rPr lang="en-AU" sz="2800" dirty="0">
                <a:latin typeface="Times New Roman"/>
                <a:ea typeface="Times New Roman"/>
              </a:rPr>
              <a:t> de </a:t>
            </a:r>
            <a:r>
              <a:rPr lang="en-AU" sz="2800" dirty="0" err="1">
                <a:latin typeface="Times New Roman"/>
                <a:ea typeface="Times New Roman"/>
              </a:rPr>
              <a:t>definire</a:t>
            </a:r>
            <a:r>
              <a:rPr lang="en-AU" sz="2800" dirty="0">
                <a:latin typeface="Times New Roman"/>
                <a:ea typeface="Times New Roman"/>
              </a:rPr>
              <a:t> a </a:t>
            </a:r>
            <a:r>
              <a:rPr lang="en-AU" sz="2800" dirty="0" err="1">
                <a:latin typeface="Times New Roman"/>
                <a:ea typeface="Times New Roman"/>
              </a:rPr>
              <a:t>datei</a:t>
            </a:r>
            <a:r>
              <a:rPr lang="en-AU" sz="2800" dirty="0">
                <a:latin typeface="Times New Roman"/>
                <a:ea typeface="Times New Roman"/>
              </a:rPr>
              <a:t> SQL (LDD) ne </a:t>
            </a:r>
            <a:r>
              <a:rPr lang="en-AU" sz="2800" dirty="0" err="1">
                <a:latin typeface="Times New Roman"/>
                <a:ea typeface="Times New Roman"/>
              </a:rPr>
              <a:t>permite</a:t>
            </a:r>
            <a:r>
              <a:rPr lang="en-AU" sz="2800" dirty="0">
                <a:latin typeface="Times New Roman"/>
                <a:ea typeface="Times New Roman"/>
              </a:rPr>
              <a:t> </a:t>
            </a:r>
            <a:r>
              <a:rPr lang="en-AU" sz="2800" dirty="0" err="1">
                <a:latin typeface="Times New Roman"/>
                <a:ea typeface="Times New Roman"/>
              </a:rPr>
              <a:t>crearea</a:t>
            </a:r>
            <a:r>
              <a:rPr lang="en-AU" sz="2800" dirty="0">
                <a:latin typeface="Times New Roman"/>
                <a:ea typeface="Times New Roman"/>
              </a:rPr>
              <a:t> </a:t>
            </a:r>
            <a:r>
              <a:rPr lang="en-AU" sz="2800" dirty="0" err="1">
                <a:latin typeface="Times New Roman"/>
                <a:ea typeface="Times New Roman"/>
                <a:sym typeface="Times New Roman"/>
              </a:rPr>
              <a:t>s</a:t>
            </a:r>
            <a:r>
              <a:rPr lang="en-AU" sz="2800" dirty="0" err="1">
                <a:latin typeface="Times New Roman"/>
                <a:ea typeface="Times New Roman"/>
              </a:rPr>
              <a:t>i</a:t>
            </a:r>
            <a:r>
              <a:rPr lang="en-AU" sz="2800" dirty="0">
                <a:latin typeface="Times New Roman"/>
                <a:ea typeface="Times New Roman"/>
              </a:rPr>
              <a:t> </a:t>
            </a:r>
            <a:r>
              <a:rPr lang="en-AU" sz="2800" dirty="0" err="1">
                <a:latin typeface="Times New Roman"/>
                <a:ea typeface="Times New Roman"/>
              </a:rPr>
              <a:t>distrugerea</a:t>
            </a:r>
            <a:r>
              <a:rPr lang="en-AU" sz="2800" dirty="0">
                <a:latin typeface="Times New Roman"/>
                <a:ea typeface="Times New Roman"/>
              </a:rPr>
              <a:t> </a:t>
            </a:r>
            <a:r>
              <a:rPr lang="en-AU" sz="2800" dirty="0" err="1">
                <a:latin typeface="Times New Roman"/>
                <a:ea typeface="Times New Roman"/>
              </a:rPr>
              <a:t>obiectelor</a:t>
            </a:r>
            <a:r>
              <a:rPr lang="en-AU" sz="2800" dirty="0">
                <a:latin typeface="Times New Roman"/>
                <a:ea typeface="Times New Roman"/>
              </a:rPr>
              <a:t> </a:t>
            </a:r>
            <a:r>
              <a:rPr lang="en-AU" sz="2800" dirty="0" err="1">
                <a:latin typeface="Times New Roman"/>
                <a:ea typeface="Times New Roman"/>
              </a:rPr>
              <a:t>baz</a:t>
            </a:r>
            <a:r>
              <a:rPr lang="en-AU" sz="2800" dirty="0" err="1">
                <a:latin typeface="Times New Roman"/>
                <a:ea typeface="Times New Roman"/>
                <a:sym typeface="Times New Roman"/>
              </a:rPr>
              <a:t>a</a:t>
            </a:r>
            <a:r>
              <a:rPr lang="en-AU" sz="2800" dirty="0">
                <a:latin typeface="Times New Roman"/>
                <a:ea typeface="Times New Roman"/>
              </a:rPr>
              <a:t> de dat</a:t>
            </a:r>
            <a:r>
              <a:rPr lang="en-AU" sz="2800" dirty="0">
                <a:latin typeface="Times New Roman"/>
                <a:ea typeface="Times New Roman"/>
                <a:sym typeface="Times New Roman"/>
              </a:rPr>
              <a:t>a</a:t>
            </a:r>
            <a:r>
              <a:rPr lang="en-AU" sz="2800" dirty="0">
                <a:latin typeface="Times New Roman"/>
                <a:ea typeface="Times New Roman"/>
              </a:rPr>
              <a:t> (scheme, </a:t>
            </a:r>
            <a:r>
              <a:rPr lang="en-AU" sz="2800" dirty="0" err="1">
                <a:latin typeface="Times New Roman"/>
                <a:ea typeface="Times New Roman"/>
              </a:rPr>
              <a:t>domenii</a:t>
            </a:r>
            <a:r>
              <a:rPr lang="en-AU" sz="2800" dirty="0">
                <a:latin typeface="Times New Roman"/>
                <a:ea typeface="Times New Roman"/>
              </a:rPr>
              <a:t>, </a:t>
            </a:r>
            <a:r>
              <a:rPr lang="en-AU" sz="2800" dirty="0" err="1">
                <a:latin typeface="Times New Roman"/>
                <a:ea typeface="Times New Roman"/>
              </a:rPr>
              <a:t>tabele</a:t>
            </a:r>
            <a:r>
              <a:rPr lang="en-AU" sz="2800" dirty="0">
                <a:latin typeface="Times New Roman"/>
                <a:ea typeface="Times New Roman"/>
              </a:rPr>
              <a:t>, view-</a:t>
            </a:r>
            <a:r>
              <a:rPr lang="en-AU" sz="2800" dirty="0" err="1">
                <a:latin typeface="Times New Roman"/>
                <a:ea typeface="Times New Roman"/>
              </a:rPr>
              <a:t>uri</a:t>
            </a:r>
            <a:r>
              <a:rPr lang="en-AU" sz="2800" dirty="0">
                <a:latin typeface="Times New Roman"/>
                <a:ea typeface="Times New Roman"/>
              </a:rPr>
              <a:t>, </a:t>
            </a:r>
            <a:r>
              <a:rPr lang="en-AU" sz="2800" dirty="0" err="1">
                <a:latin typeface="Times New Roman"/>
                <a:ea typeface="Times New Roman"/>
              </a:rPr>
              <a:t>indexuri</a:t>
            </a:r>
            <a:r>
              <a:rPr lang="en-AU" sz="2800" dirty="0">
                <a:latin typeface="Times New Roman"/>
                <a:ea typeface="Times New Roman"/>
              </a:rPr>
              <a:t>). </a:t>
            </a:r>
            <a:r>
              <a:rPr lang="en-AU" sz="2800" dirty="0">
                <a:latin typeface="Times New Roman"/>
                <a:ea typeface="Times New Roman"/>
                <a:sym typeface="Times New Roman"/>
              </a:rPr>
              <a:t>I</a:t>
            </a:r>
            <a:r>
              <a:rPr lang="en-AU" sz="2800" dirty="0">
                <a:latin typeface="Times New Roman"/>
                <a:ea typeface="Times New Roman"/>
              </a:rPr>
              <a:t>n </a:t>
            </a:r>
            <a:r>
              <a:rPr lang="en-AU" sz="2800" dirty="0" err="1">
                <a:latin typeface="Times New Roman"/>
                <a:ea typeface="Times New Roman"/>
              </a:rPr>
              <a:t>aceast</a:t>
            </a:r>
            <a:r>
              <a:rPr lang="en-AU" sz="2800" dirty="0" err="1">
                <a:latin typeface="Times New Roman"/>
                <a:ea typeface="Times New Roman"/>
                <a:sym typeface="Times New Roman"/>
              </a:rPr>
              <a:t>a</a:t>
            </a:r>
            <a:r>
              <a:rPr lang="en-AU" sz="2800" dirty="0">
                <a:latin typeface="Times New Roman"/>
                <a:ea typeface="Times New Roman"/>
              </a:rPr>
              <a:t> </a:t>
            </a:r>
            <a:r>
              <a:rPr lang="en-AU" sz="2800" dirty="0" err="1">
                <a:latin typeface="Times New Roman"/>
                <a:ea typeface="Times New Roman"/>
              </a:rPr>
              <a:t>sec</a:t>
            </a:r>
            <a:r>
              <a:rPr lang="en-AU" sz="2800" dirty="0" err="1">
                <a:latin typeface="Times New Roman"/>
                <a:ea typeface="Times New Roman"/>
                <a:sym typeface="Times New Roman"/>
              </a:rPr>
              <a:t>t</a:t>
            </a:r>
            <a:r>
              <a:rPr lang="en-AU" sz="2800" dirty="0" err="1">
                <a:latin typeface="Times New Roman"/>
                <a:ea typeface="Times New Roman"/>
              </a:rPr>
              <a:t>iune</a:t>
            </a:r>
            <a:r>
              <a:rPr lang="en-AU" sz="2800" dirty="0">
                <a:latin typeface="Times New Roman"/>
                <a:ea typeface="Times New Roman"/>
              </a:rPr>
              <a:t>, </a:t>
            </a:r>
            <a:r>
              <a:rPr lang="en-AU" sz="2800" dirty="0" err="1">
                <a:latin typeface="Times New Roman"/>
                <a:ea typeface="Times New Roman"/>
              </a:rPr>
              <a:t>examin</a:t>
            </a:r>
            <a:r>
              <a:rPr lang="en-AU" sz="2800" dirty="0" err="1">
                <a:latin typeface="Times New Roman"/>
                <a:ea typeface="Times New Roman"/>
                <a:sym typeface="Times New Roman"/>
              </a:rPr>
              <a:t>a</a:t>
            </a:r>
            <a:r>
              <a:rPr lang="en-AU" sz="2800" dirty="0" err="1">
                <a:latin typeface="Times New Roman"/>
                <a:ea typeface="Times New Roman"/>
              </a:rPr>
              <a:t>m</a:t>
            </a:r>
            <a:r>
              <a:rPr lang="en-AU" sz="2800" dirty="0">
                <a:latin typeface="Times New Roman"/>
                <a:ea typeface="Times New Roman"/>
              </a:rPr>
              <a:t>, </a:t>
            </a:r>
            <a:r>
              <a:rPr lang="en-AU" sz="2800" dirty="0" err="1">
                <a:latin typeface="Times New Roman"/>
                <a:ea typeface="Times New Roman"/>
              </a:rPr>
              <a:t>pe</a:t>
            </a:r>
            <a:r>
              <a:rPr lang="en-AU" sz="2800" dirty="0">
                <a:latin typeface="Times New Roman"/>
                <a:ea typeface="Times New Roman"/>
              </a:rPr>
              <a:t> </a:t>
            </a:r>
            <a:r>
              <a:rPr lang="en-AU" sz="2800" dirty="0" err="1">
                <a:latin typeface="Times New Roman"/>
                <a:ea typeface="Times New Roman"/>
              </a:rPr>
              <a:t>scurt</a:t>
            </a:r>
            <a:r>
              <a:rPr lang="en-AU" sz="2800" dirty="0">
                <a:latin typeface="Times New Roman"/>
                <a:ea typeface="Times New Roman"/>
              </a:rPr>
              <a:t>, cum </a:t>
            </a:r>
            <a:r>
              <a:rPr lang="en-AU" sz="2800" dirty="0" err="1">
                <a:latin typeface="Times New Roman"/>
                <a:ea typeface="Times New Roman"/>
              </a:rPr>
              <a:t>s</a:t>
            </a:r>
            <a:r>
              <a:rPr lang="en-AU" sz="2800" dirty="0" err="1">
                <a:latin typeface="Times New Roman"/>
                <a:ea typeface="Times New Roman"/>
                <a:sym typeface="Times New Roman"/>
              </a:rPr>
              <a:t>a</a:t>
            </a:r>
            <a:r>
              <a:rPr lang="en-AU" sz="2800" dirty="0">
                <a:latin typeface="Times New Roman"/>
                <a:ea typeface="Times New Roman"/>
              </a:rPr>
              <a:t> cre</a:t>
            </a:r>
            <a:r>
              <a:rPr lang="en-AU" sz="2800" dirty="0">
                <a:latin typeface="Times New Roman"/>
                <a:ea typeface="Times New Roman"/>
                <a:sym typeface="Times New Roman"/>
              </a:rPr>
              <a:t>a</a:t>
            </a:r>
            <a:r>
              <a:rPr lang="en-AU" sz="2800" dirty="0">
                <a:latin typeface="Times New Roman"/>
                <a:ea typeface="Times New Roman"/>
              </a:rPr>
              <a:t>m </a:t>
            </a:r>
            <a:r>
              <a:rPr lang="en-AU" sz="2800" dirty="0" err="1">
                <a:latin typeface="Times New Roman"/>
                <a:ea typeface="Times New Roman"/>
                <a:sym typeface="Times New Roman"/>
              </a:rPr>
              <a:t>s</a:t>
            </a:r>
            <a:r>
              <a:rPr lang="en-AU" sz="2800" dirty="0" err="1">
                <a:latin typeface="Times New Roman"/>
                <a:ea typeface="Times New Roman"/>
              </a:rPr>
              <a:t>i</a:t>
            </a:r>
            <a:r>
              <a:rPr lang="en-AU" sz="2800" dirty="0">
                <a:latin typeface="Times New Roman"/>
                <a:ea typeface="Times New Roman"/>
              </a:rPr>
              <a:t> </a:t>
            </a:r>
            <a:r>
              <a:rPr lang="en-AU" sz="2800" dirty="0" err="1">
                <a:latin typeface="Times New Roman"/>
                <a:ea typeface="Times New Roman"/>
              </a:rPr>
              <a:t>s</a:t>
            </a:r>
            <a:r>
              <a:rPr lang="en-AU" sz="2800" dirty="0" err="1">
                <a:latin typeface="Times New Roman"/>
                <a:ea typeface="Times New Roman"/>
                <a:sym typeface="Times New Roman"/>
              </a:rPr>
              <a:t>a</a:t>
            </a:r>
            <a:r>
              <a:rPr lang="en-AU" sz="2800" dirty="0">
                <a:latin typeface="Times New Roman"/>
                <a:ea typeface="Times New Roman"/>
              </a:rPr>
              <a:t> </a:t>
            </a:r>
            <a:r>
              <a:rPr lang="en-AU" sz="2800" dirty="0" err="1">
                <a:latin typeface="Times New Roman"/>
                <a:ea typeface="Times New Roman"/>
              </a:rPr>
              <a:t>distrugem</a:t>
            </a:r>
            <a:r>
              <a:rPr lang="en-AU" sz="2800" dirty="0">
                <a:latin typeface="Times New Roman"/>
                <a:ea typeface="Times New Roman"/>
              </a:rPr>
              <a:t> scheme, </a:t>
            </a:r>
            <a:r>
              <a:rPr lang="en-AU" sz="2800" dirty="0" err="1">
                <a:latin typeface="Times New Roman"/>
                <a:ea typeface="Times New Roman"/>
              </a:rPr>
              <a:t>tabele</a:t>
            </a:r>
            <a:r>
              <a:rPr lang="en-AU" sz="2800" dirty="0">
                <a:latin typeface="Times New Roman"/>
                <a:ea typeface="Times New Roman"/>
              </a:rPr>
              <a:t> </a:t>
            </a:r>
            <a:r>
              <a:rPr lang="en-AU" sz="2800" dirty="0" err="1">
                <a:latin typeface="Times New Roman"/>
                <a:ea typeface="Times New Roman"/>
                <a:sym typeface="Times New Roman"/>
              </a:rPr>
              <a:t>s</a:t>
            </a:r>
            <a:r>
              <a:rPr lang="en-AU" sz="2800" dirty="0" err="1">
                <a:latin typeface="Times New Roman"/>
                <a:ea typeface="Times New Roman"/>
              </a:rPr>
              <a:t>i</a:t>
            </a:r>
            <a:r>
              <a:rPr lang="en-AU" sz="2800" dirty="0">
                <a:latin typeface="Times New Roman"/>
                <a:ea typeface="Times New Roman"/>
              </a:rPr>
              <a:t> </a:t>
            </a:r>
            <a:r>
              <a:rPr lang="en-AU" sz="2800" dirty="0" err="1">
                <a:latin typeface="Times New Roman"/>
                <a:ea typeface="Times New Roman"/>
              </a:rPr>
              <a:t>indexuri</a:t>
            </a:r>
            <a:r>
              <a:rPr lang="en-AU" sz="2800" dirty="0">
                <a:latin typeface="Times New Roman"/>
                <a:ea typeface="Times New Roman"/>
              </a:rPr>
              <a:t>. </a:t>
            </a:r>
            <a:endParaRPr lang="en-US" sz="2800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2800" dirty="0" err="1">
                <a:latin typeface="Times New Roman"/>
                <a:ea typeface="Times New Roman"/>
              </a:rPr>
              <a:t>Principalele</a:t>
            </a:r>
            <a:r>
              <a:rPr lang="en-AU" sz="2800" dirty="0">
                <a:latin typeface="Times New Roman"/>
                <a:ea typeface="Times New Roman"/>
              </a:rPr>
              <a:t> </a:t>
            </a:r>
            <a:r>
              <a:rPr lang="en-AU" sz="2800" dirty="0" err="1">
                <a:latin typeface="Times New Roman"/>
                <a:ea typeface="Times New Roman"/>
              </a:rPr>
              <a:t>declara</a:t>
            </a:r>
            <a:r>
              <a:rPr lang="en-AU" sz="2800" dirty="0" err="1">
                <a:latin typeface="Times New Roman"/>
                <a:ea typeface="Times New Roman"/>
                <a:sym typeface="Times New Roman"/>
              </a:rPr>
              <a:t>t</a:t>
            </a:r>
            <a:r>
              <a:rPr lang="en-AU" sz="2800" dirty="0" err="1">
                <a:latin typeface="Times New Roman"/>
                <a:ea typeface="Times New Roman"/>
              </a:rPr>
              <a:t>ii</a:t>
            </a:r>
            <a:r>
              <a:rPr lang="en-AU" sz="2800" dirty="0">
                <a:latin typeface="Times New Roman"/>
                <a:ea typeface="Times New Roman"/>
              </a:rPr>
              <a:t> de </a:t>
            </a:r>
            <a:r>
              <a:rPr lang="en-AU" sz="2800" dirty="0" err="1">
                <a:latin typeface="Times New Roman"/>
                <a:ea typeface="Times New Roman"/>
              </a:rPr>
              <a:t>definirii</a:t>
            </a:r>
            <a:r>
              <a:rPr lang="en-AU" sz="2800" dirty="0">
                <a:latin typeface="Times New Roman"/>
                <a:ea typeface="Times New Roman"/>
              </a:rPr>
              <a:t> </a:t>
            </a:r>
            <a:r>
              <a:rPr lang="en-AU" sz="2800" dirty="0" err="1">
                <a:latin typeface="Times New Roman"/>
                <a:ea typeface="Times New Roman"/>
              </a:rPr>
              <a:t>datei</a:t>
            </a:r>
            <a:r>
              <a:rPr lang="en-AU" sz="2800" dirty="0">
                <a:latin typeface="Times New Roman"/>
                <a:ea typeface="Times New Roman"/>
              </a:rPr>
              <a:t> </a:t>
            </a:r>
            <a:r>
              <a:rPr lang="en-AU" sz="2800" dirty="0">
                <a:latin typeface="Times New Roman"/>
                <a:ea typeface="Times New Roman"/>
                <a:sym typeface="Times New Roman"/>
              </a:rPr>
              <a:t>i</a:t>
            </a:r>
            <a:r>
              <a:rPr lang="en-AU" sz="2800" dirty="0">
                <a:latin typeface="Times New Roman"/>
                <a:ea typeface="Times New Roman"/>
              </a:rPr>
              <a:t>n SQL </a:t>
            </a:r>
            <a:r>
              <a:rPr lang="en-AU" sz="2800" dirty="0" err="1">
                <a:latin typeface="Times New Roman"/>
                <a:ea typeface="Times New Roman"/>
              </a:rPr>
              <a:t>sunt</a:t>
            </a:r>
            <a:r>
              <a:rPr lang="en-AU" sz="2800" dirty="0">
                <a:latin typeface="Times New Roman"/>
                <a:ea typeface="Times New Roman"/>
              </a:rPr>
              <a:t>:</a:t>
            </a:r>
            <a:endParaRPr lang="en-US" sz="2800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2800" dirty="0">
                <a:latin typeface="Times New Roman"/>
                <a:ea typeface="Times New Roman"/>
              </a:rPr>
              <a:t>CREATE SCHEMA                                          DROP SCHEMA</a:t>
            </a:r>
            <a:endParaRPr lang="en-US" sz="2800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2800" dirty="0">
                <a:latin typeface="Times New Roman"/>
                <a:ea typeface="Times New Roman"/>
              </a:rPr>
              <a:t>CREATE DOMAIN      ALTER DOMAIN       DROP DOMAIN</a:t>
            </a:r>
            <a:endParaRPr lang="en-US" sz="2800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2800" dirty="0">
                <a:latin typeface="Times New Roman"/>
                <a:ea typeface="Times New Roman"/>
              </a:rPr>
              <a:t>CREATE TABLE          ALTER TABLE          DROP TABLE</a:t>
            </a:r>
            <a:endParaRPr lang="en-US" sz="2800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2800" dirty="0">
                <a:latin typeface="Times New Roman"/>
                <a:ea typeface="Times New Roman"/>
              </a:rPr>
              <a:t>CREATE VIEW                                                DROP VIEW</a:t>
            </a:r>
            <a:endParaRPr lang="en-US" sz="2800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2800" dirty="0">
                <a:latin typeface="Times New Roman"/>
                <a:ea typeface="Times New Roman"/>
              </a:rPr>
              <a:t>De </a:t>
            </a:r>
            <a:r>
              <a:rPr lang="en-AU" sz="2800" dirty="0" err="1">
                <a:latin typeface="Times New Roman"/>
                <a:ea typeface="Times New Roman"/>
              </a:rPr>
              <a:t>asemenea</a:t>
            </a:r>
            <a:r>
              <a:rPr lang="en-AU" sz="2800" dirty="0">
                <a:latin typeface="Times New Roman"/>
                <a:ea typeface="Times New Roman"/>
              </a:rPr>
              <a:t>, </a:t>
            </a:r>
            <a:r>
              <a:rPr lang="en-AU" sz="2800" dirty="0" err="1">
                <a:latin typeface="Times New Roman"/>
                <a:ea typeface="Times New Roman"/>
              </a:rPr>
              <a:t>urm</a:t>
            </a:r>
            <a:r>
              <a:rPr lang="en-AU" sz="2800" dirty="0" err="1">
                <a:latin typeface="Times New Roman"/>
                <a:ea typeface="Times New Roman"/>
                <a:sym typeface="Times New Roman"/>
              </a:rPr>
              <a:t>a</a:t>
            </a:r>
            <a:r>
              <a:rPr lang="en-AU" sz="2800" dirty="0" err="1">
                <a:latin typeface="Times New Roman"/>
                <a:ea typeface="Times New Roman"/>
              </a:rPr>
              <a:t>toarele</a:t>
            </a:r>
            <a:r>
              <a:rPr lang="en-AU" sz="2800" dirty="0">
                <a:latin typeface="Times New Roman"/>
                <a:ea typeface="Times New Roman"/>
              </a:rPr>
              <a:t> </a:t>
            </a:r>
            <a:r>
              <a:rPr lang="en-AU" sz="2800" dirty="0" err="1">
                <a:latin typeface="Times New Roman"/>
                <a:ea typeface="Times New Roman"/>
              </a:rPr>
              <a:t>dou</a:t>
            </a:r>
            <a:r>
              <a:rPr lang="en-AU" sz="2800" dirty="0" err="1">
                <a:latin typeface="Times New Roman"/>
                <a:ea typeface="Times New Roman"/>
                <a:sym typeface="Times New Roman"/>
              </a:rPr>
              <a:t>a</a:t>
            </a:r>
            <a:r>
              <a:rPr lang="en-AU" sz="2800" dirty="0">
                <a:latin typeface="Times New Roman"/>
                <a:ea typeface="Times New Roman"/>
              </a:rPr>
              <a:t> </a:t>
            </a:r>
            <a:r>
              <a:rPr lang="en-AU" sz="2800" dirty="0" err="1">
                <a:latin typeface="Times New Roman"/>
                <a:ea typeface="Times New Roman"/>
              </a:rPr>
              <a:t>declara</a:t>
            </a:r>
            <a:r>
              <a:rPr lang="en-AU" sz="2800" dirty="0" err="1">
                <a:latin typeface="Times New Roman"/>
                <a:ea typeface="Times New Roman"/>
                <a:sym typeface="Times New Roman"/>
              </a:rPr>
              <a:t>t</a:t>
            </a:r>
            <a:r>
              <a:rPr lang="en-AU" sz="2800" dirty="0" err="1">
                <a:latin typeface="Times New Roman"/>
                <a:ea typeface="Times New Roman"/>
              </a:rPr>
              <a:t>ii</a:t>
            </a:r>
            <a:r>
              <a:rPr lang="en-AU" sz="2800" dirty="0">
                <a:latin typeface="Times New Roman"/>
                <a:ea typeface="Times New Roman"/>
              </a:rPr>
              <a:t> au </a:t>
            </a:r>
            <a:r>
              <a:rPr lang="en-AU" sz="2800" dirty="0" err="1">
                <a:latin typeface="Times New Roman"/>
                <a:ea typeface="Times New Roman"/>
              </a:rPr>
              <a:t>fost</a:t>
            </a:r>
            <a:r>
              <a:rPr lang="en-AU" sz="2800" dirty="0">
                <a:latin typeface="Times New Roman"/>
                <a:ea typeface="Times New Roman"/>
              </a:rPr>
              <a:t> </a:t>
            </a:r>
            <a:r>
              <a:rPr lang="en-AU" sz="2800" dirty="0" err="1">
                <a:latin typeface="Times New Roman"/>
                <a:ea typeface="Times New Roman"/>
              </a:rPr>
              <a:t>prev</a:t>
            </a:r>
            <a:r>
              <a:rPr lang="en-AU" sz="2800" dirty="0" err="1">
                <a:latin typeface="Times New Roman"/>
                <a:ea typeface="Times New Roman"/>
                <a:sym typeface="Times New Roman"/>
              </a:rPr>
              <a:t>a</a:t>
            </a:r>
            <a:r>
              <a:rPr lang="en-AU" sz="2800" dirty="0" err="1">
                <a:latin typeface="Times New Roman"/>
                <a:ea typeface="Times New Roman"/>
              </a:rPr>
              <a:t>zute</a:t>
            </a:r>
            <a:r>
              <a:rPr lang="en-AU" sz="2800" dirty="0">
                <a:latin typeface="Times New Roman"/>
                <a:ea typeface="Times New Roman"/>
              </a:rPr>
              <a:t> de </a:t>
            </a:r>
            <a:r>
              <a:rPr lang="en-AU" sz="2800" dirty="0" err="1">
                <a:latin typeface="Times New Roman"/>
                <a:ea typeface="Times New Roman"/>
              </a:rPr>
              <a:t>multe</a:t>
            </a:r>
            <a:r>
              <a:rPr lang="en-AU" sz="2800" dirty="0">
                <a:latin typeface="Times New Roman"/>
                <a:ea typeface="Times New Roman"/>
              </a:rPr>
              <a:t> SGBD:</a:t>
            </a:r>
            <a:endParaRPr lang="en-US" sz="2800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2800" dirty="0">
                <a:latin typeface="Times New Roman"/>
                <a:ea typeface="Times New Roman"/>
              </a:rPr>
              <a:t>            CREATE INDEX                                              DROP INDEX</a:t>
            </a:r>
            <a:endParaRPr lang="en-US" sz="2800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2800" dirty="0" err="1">
                <a:latin typeface="Times New Roman"/>
                <a:ea typeface="Times New Roman"/>
              </a:rPr>
              <a:t>Aceste</a:t>
            </a:r>
            <a:r>
              <a:rPr lang="en-AU" sz="2800" dirty="0">
                <a:latin typeface="Times New Roman"/>
                <a:ea typeface="Times New Roman"/>
              </a:rPr>
              <a:t> </a:t>
            </a:r>
            <a:r>
              <a:rPr lang="en-AU" sz="2800" dirty="0" err="1">
                <a:latin typeface="Times New Roman"/>
                <a:ea typeface="Times New Roman"/>
              </a:rPr>
              <a:t>declara</a:t>
            </a:r>
            <a:r>
              <a:rPr lang="en-AU" sz="2800" dirty="0" err="1">
                <a:latin typeface="Times New Roman"/>
                <a:ea typeface="Times New Roman"/>
                <a:sym typeface="Times New Roman"/>
              </a:rPr>
              <a:t>t</a:t>
            </a:r>
            <a:r>
              <a:rPr lang="en-AU" sz="2800" dirty="0" err="1">
                <a:latin typeface="Times New Roman"/>
                <a:ea typeface="Times New Roman"/>
              </a:rPr>
              <a:t>ii</a:t>
            </a:r>
            <a:r>
              <a:rPr lang="en-AU" sz="2800" dirty="0">
                <a:latin typeface="Times New Roman"/>
                <a:ea typeface="Times New Roman"/>
              </a:rPr>
              <a:t> </a:t>
            </a:r>
            <a:r>
              <a:rPr lang="en-AU" sz="2800" dirty="0" err="1">
                <a:latin typeface="Times New Roman"/>
                <a:ea typeface="Times New Roman"/>
              </a:rPr>
              <a:t>sunt</a:t>
            </a:r>
            <a:r>
              <a:rPr lang="en-AU" sz="2800" dirty="0">
                <a:latin typeface="Times New Roman"/>
                <a:ea typeface="Times New Roman"/>
              </a:rPr>
              <a:t> </a:t>
            </a:r>
            <a:r>
              <a:rPr lang="en-AU" sz="2800" dirty="0" err="1">
                <a:latin typeface="Times New Roman"/>
                <a:ea typeface="Times New Roman"/>
              </a:rPr>
              <a:t>folosite</a:t>
            </a:r>
            <a:r>
              <a:rPr lang="en-AU" sz="2800" dirty="0">
                <a:latin typeface="Times New Roman"/>
                <a:ea typeface="Times New Roman"/>
              </a:rPr>
              <a:t> </a:t>
            </a:r>
            <a:r>
              <a:rPr lang="en-AU" sz="2800" dirty="0" err="1">
                <a:latin typeface="Times New Roman"/>
                <a:ea typeface="Times New Roman"/>
              </a:rPr>
              <a:t>pentru</a:t>
            </a:r>
            <a:r>
              <a:rPr lang="en-AU" sz="2800" dirty="0">
                <a:latin typeface="Times New Roman"/>
                <a:ea typeface="Times New Roman"/>
              </a:rPr>
              <a:t> a </a:t>
            </a:r>
            <a:r>
              <a:rPr lang="en-AU" sz="2800" dirty="0" err="1">
                <a:latin typeface="Times New Roman"/>
                <a:ea typeface="Times New Roman"/>
              </a:rPr>
              <a:t>crea</a:t>
            </a:r>
            <a:r>
              <a:rPr lang="en-AU" sz="2800" dirty="0">
                <a:latin typeface="Times New Roman"/>
                <a:ea typeface="Times New Roman"/>
              </a:rPr>
              <a:t>, </a:t>
            </a:r>
            <a:r>
              <a:rPr lang="en-AU" sz="2800" dirty="0" err="1">
                <a:latin typeface="Times New Roman"/>
                <a:ea typeface="Times New Roman"/>
              </a:rPr>
              <a:t>schimba</a:t>
            </a:r>
            <a:r>
              <a:rPr lang="en-AU" sz="2800" dirty="0">
                <a:latin typeface="Times New Roman"/>
                <a:ea typeface="Times New Roman"/>
              </a:rPr>
              <a:t> </a:t>
            </a:r>
            <a:r>
              <a:rPr lang="en-AU" sz="2800" dirty="0" err="1">
                <a:latin typeface="Times New Roman"/>
                <a:ea typeface="Times New Roman"/>
              </a:rPr>
              <a:t>sau</a:t>
            </a:r>
            <a:r>
              <a:rPr lang="en-AU" sz="2800" dirty="0">
                <a:latin typeface="Times New Roman"/>
                <a:ea typeface="Times New Roman"/>
              </a:rPr>
              <a:t> </a:t>
            </a:r>
            <a:r>
              <a:rPr lang="en-AU" sz="2800" dirty="0" err="1">
                <a:latin typeface="Times New Roman"/>
                <a:ea typeface="Times New Roman"/>
              </a:rPr>
              <a:t>distruge</a:t>
            </a:r>
            <a:r>
              <a:rPr lang="en-AU" sz="2800" dirty="0">
                <a:latin typeface="Times New Roman"/>
                <a:ea typeface="Times New Roman"/>
              </a:rPr>
              <a:t> </a:t>
            </a:r>
            <a:r>
              <a:rPr lang="en-AU" sz="2800" dirty="0" err="1">
                <a:latin typeface="Times New Roman"/>
                <a:ea typeface="Times New Roman"/>
              </a:rPr>
              <a:t>structurile</a:t>
            </a:r>
            <a:r>
              <a:rPr lang="en-AU" sz="2800" dirty="0">
                <a:latin typeface="Times New Roman"/>
                <a:ea typeface="Times New Roman"/>
              </a:rPr>
              <a:t> care </a:t>
            </a:r>
            <a:r>
              <a:rPr lang="en-AU" sz="2800" dirty="0" err="1">
                <a:latin typeface="Times New Roman"/>
                <a:ea typeface="Times New Roman"/>
              </a:rPr>
              <a:t>alc</a:t>
            </a:r>
            <a:r>
              <a:rPr lang="en-AU" sz="2800" dirty="0" err="1">
                <a:latin typeface="Times New Roman"/>
                <a:ea typeface="Times New Roman"/>
                <a:sym typeface="Times New Roman"/>
              </a:rPr>
              <a:t>a</a:t>
            </a:r>
            <a:r>
              <a:rPr lang="en-AU" sz="2800" dirty="0" err="1">
                <a:latin typeface="Times New Roman"/>
                <a:ea typeface="Times New Roman"/>
              </a:rPr>
              <a:t>tuiesc</a:t>
            </a:r>
            <a:r>
              <a:rPr lang="en-AU" sz="2800" dirty="0">
                <a:latin typeface="Times New Roman"/>
                <a:ea typeface="Times New Roman"/>
              </a:rPr>
              <a:t> schema </a:t>
            </a:r>
            <a:r>
              <a:rPr lang="en-AU" sz="2800" dirty="0" err="1">
                <a:latin typeface="Times New Roman"/>
                <a:ea typeface="Times New Roman"/>
              </a:rPr>
              <a:t>conceptual</a:t>
            </a:r>
            <a:r>
              <a:rPr lang="en-AU" sz="2800" dirty="0" err="1">
                <a:latin typeface="Times New Roman"/>
                <a:ea typeface="Times New Roman"/>
                <a:sym typeface="Times New Roman"/>
              </a:rPr>
              <a:t>a</a:t>
            </a:r>
            <a:r>
              <a:rPr lang="en-AU" sz="2800" dirty="0">
                <a:latin typeface="Times New Roman"/>
                <a:ea typeface="Times New Roman"/>
              </a:rPr>
              <a:t>. </a:t>
            </a:r>
            <a:endParaRPr lang="en-US" sz="2800" dirty="0">
              <a:latin typeface="Times New Roman"/>
              <a:ea typeface="Times New Roman"/>
            </a:endParaRPr>
          </a:p>
          <a:p>
            <a:pPr marL="900430" marR="0" indent="-900430">
              <a:spcBef>
                <a:spcPts val="0"/>
              </a:spcBef>
              <a:spcAft>
                <a:spcPts val="0"/>
              </a:spcAft>
            </a:pPr>
            <a:r>
              <a:rPr lang="en-AU" sz="2800" dirty="0">
                <a:latin typeface="Times New Roman"/>
                <a:ea typeface="Times New Roman"/>
              </a:rPr>
              <a:t> </a:t>
            </a:r>
            <a:endParaRPr lang="en-US" sz="2800" dirty="0">
              <a:latin typeface="Times New Roman"/>
              <a:ea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3" name="Dreptunghi 2"/>
          <p:cNvSpPr/>
          <p:nvPr/>
        </p:nvSpPr>
        <p:spPr>
          <a:xfrm>
            <a:off x="533400" y="22860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 CREATE TABLE </a:t>
            </a:r>
            <a:r>
              <a:rPr lang="en-AU" dirty="0" err="1"/>
              <a:t>nume_tabel</a:t>
            </a:r>
            <a:endParaRPr lang="en-US" dirty="0"/>
          </a:p>
          <a:p>
            <a:r>
              <a:rPr lang="en-AU" dirty="0"/>
              <a:t>                              (</a:t>
            </a:r>
            <a:r>
              <a:rPr lang="en-AU" dirty="0" err="1"/>
              <a:t>nume_coloan</a:t>
            </a:r>
            <a:r>
              <a:rPr lang="en-AU" dirty="0" err="1">
                <a:sym typeface="Times New Roman"/>
              </a:rPr>
              <a:t>a</a:t>
            </a:r>
            <a:r>
              <a:rPr lang="en-AU" dirty="0">
                <a:sym typeface="Times New Roman"/>
              </a:rPr>
              <a:t> </a:t>
            </a:r>
            <a:r>
              <a:rPr lang="en-AU" dirty="0" err="1"/>
              <a:t>tip_dat</a:t>
            </a:r>
            <a:r>
              <a:rPr lang="en-AU" dirty="0" err="1">
                <a:sym typeface="Times New Roman"/>
              </a:rPr>
              <a:t>a</a:t>
            </a:r>
            <a:r>
              <a:rPr lang="en-AU" dirty="0"/>
              <a:t>[NULL | NOT NULL][,…])</a:t>
            </a:r>
            <a:endParaRPr lang="en-US" dirty="0"/>
          </a:p>
        </p:txBody>
      </p:sp>
      <p:sp>
        <p:nvSpPr>
          <p:cNvPr id="4" name="Dreptunghi 3"/>
          <p:cNvSpPr/>
          <p:nvPr/>
        </p:nvSpPr>
        <p:spPr>
          <a:xfrm>
            <a:off x="533400" y="3810000"/>
            <a:ext cx="701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CREATE TABLE </a:t>
            </a:r>
            <a:r>
              <a:rPr lang="en-AU" dirty="0" err="1"/>
              <a:t>cadre_didactice</a:t>
            </a:r>
            <a:r>
              <a:rPr lang="en-AU" dirty="0"/>
              <a:t>(</a:t>
            </a:r>
            <a:endParaRPr lang="en-US" dirty="0"/>
          </a:p>
          <a:p>
            <a:r>
              <a:rPr lang="en-AU" dirty="0"/>
              <a:t>                                        </a:t>
            </a:r>
            <a:r>
              <a:rPr lang="en-AU" dirty="0" err="1"/>
              <a:t>nr_mat</a:t>
            </a:r>
            <a:r>
              <a:rPr lang="en-AU" dirty="0"/>
              <a:t>                CHAR(4)    NOT NULL,</a:t>
            </a:r>
            <a:endParaRPr lang="en-US" dirty="0"/>
          </a:p>
          <a:p>
            <a:r>
              <a:rPr lang="en-AU" dirty="0"/>
              <a:t>                                        </a:t>
            </a:r>
            <a:r>
              <a:rPr lang="en-AU" dirty="0" err="1"/>
              <a:t>nume</a:t>
            </a:r>
            <a:r>
              <a:rPr lang="en-AU" dirty="0"/>
              <a:t>                   CHAR(15)   NOT NULL,</a:t>
            </a:r>
            <a:endParaRPr lang="en-US" dirty="0"/>
          </a:p>
          <a:p>
            <a:r>
              <a:rPr lang="en-AU" dirty="0"/>
              <a:t>                                        </a:t>
            </a:r>
            <a:r>
              <a:rPr lang="en-AU" dirty="0" err="1"/>
              <a:t>prenume</a:t>
            </a:r>
            <a:r>
              <a:rPr lang="en-AU" dirty="0"/>
              <a:t>              CHAR(15)   NOT NULL,</a:t>
            </a:r>
            <a:endParaRPr lang="en-US" dirty="0"/>
          </a:p>
          <a:p>
            <a:r>
              <a:rPr lang="en-AU" dirty="0"/>
              <a:t>                                        </a:t>
            </a:r>
            <a:r>
              <a:rPr lang="en-AU" dirty="0" err="1"/>
              <a:t>func</a:t>
            </a:r>
            <a:r>
              <a:rPr lang="en-AU" dirty="0" err="1">
                <a:sym typeface="Times New Roman"/>
              </a:rPr>
              <a:t>t</a:t>
            </a:r>
            <a:r>
              <a:rPr lang="en-AU" dirty="0" err="1"/>
              <a:t>ia</a:t>
            </a:r>
            <a:r>
              <a:rPr lang="en-AU" dirty="0"/>
              <a:t>                 CHAR(10));   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3211691"/>
            <a:ext cx="6324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create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table_name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(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&lt;column1&gt; &lt;data type&gt;,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&lt;column2&gt; &lt;data type&gt;,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&lt;column3&gt; &lt;data type&gt;,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672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05800" cy="6858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419100" y="493832"/>
            <a:ext cx="83058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 </a:t>
            </a:r>
            <a:r>
              <a:rPr kumimoji="0" lang="ro-R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observǎ</a:t>
            </a:r>
            <a:r>
              <a:rPr kumimoji="0" 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imediat </a:t>
            </a:r>
            <a:r>
              <a:rPr kumimoji="0" lang="ro-R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cǎ</a:t>
            </a:r>
            <a:r>
              <a:rPr kumimoji="0" 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trebuie </a:t>
            </a:r>
            <a:r>
              <a:rPr kumimoji="0" lang="ro-R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sǎ</a:t>
            </a:r>
            <a:r>
              <a:rPr kumimoji="0" 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spunem ce valori pot lua atributele şi cât loc o </a:t>
            </a:r>
            <a:r>
              <a:rPr kumimoji="0" lang="ro-R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sǎ</a:t>
            </a:r>
            <a:r>
              <a:rPr kumimoji="0" 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ocupe aceste valori.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Aceasta </a:t>
            </a:r>
            <a:r>
              <a:rPr kumimoji="0" lang="ro-R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înseamnǎ</a:t>
            </a:r>
            <a:r>
              <a:rPr kumimoji="0" 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o-R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cǎ</a:t>
            </a:r>
            <a:r>
              <a:rPr kumimoji="0" 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trebuie stabilim </a:t>
            </a:r>
            <a:r>
              <a:rPr kumimoji="0" lang="ro-RO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domeniul </a:t>
            </a:r>
            <a:r>
              <a:rPr kumimoji="0" 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atributelor.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Practic se </a:t>
            </a:r>
            <a:r>
              <a:rPr kumimoji="0" lang="ro-R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utilizeazǎ</a:t>
            </a:r>
            <a:r>
              <a:rPr kumimoji="0" 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o-R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urmǎtoarele</a:t>
            </a:r>
            <a:r>
              <a:rPr kumimoji="0" 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simboluri: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ro-RO" dirty="0"/>
              <a:t> </a:t>
            </a:r>
            <a:endParaRPr lang="en-US" dirty="0"/>
          </a:p>
          <a:p>
            <a:r>
              <a:rPr lang="ro-RO" dirty="0"/>
              <a:t>		</a:t>
            </a:r>
            <a:endParaRPr kumimoji="0" 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115821"/>
              </p:ext>
            </p:extLst>
          </p:nvPr>
        </p:nvGraphicFramePr>
        <p:xfrm>
          <a:off x="762000" y="1905002"/>
          <a:ext cx="7315200" cy="42671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7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7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TIP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Caracteristici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VARCHAR2(size) 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sir de caractere de lungime variabila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NUMBER(p,s) 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Numeric:  p (precision)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LONG 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sir de caractere de lung&gt;2GB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 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calendaristica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RAW(size)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 de tip binar.  Maxim size este 2000 bytes.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5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LONG RAW 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lungime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variabila</a:t>
                      </a:r>
                      <a:r>
                        <a:rPr lang="en-US" sz="1200" dirty="0">
                          <a:effectLst/>
                        </a:rPr>
                        <a:t> &gt; 2GB  se </a:t>
                      </a:r>
                      <a:r>
                        <a:rPr lang="en-US" sz="1200" dirty="0" err="1">
                          <a:effectLst/>
                        </a:rPr>
                        <a:t>stocheaza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grafice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sunete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documente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ROWID 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adresa fiecarui rind din tabela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CHAR(size) 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sir de caractere de lungime fixa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5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BLOB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binary large object  (max 4GB) se stocheaza date nestructurate (text,imagine, video, date spatiale)  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95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BFILE 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contine</a:t>
                      </a:r>
                      <a:r>
                        <a:rPr lang="en-US" sz="1200" dirty="0">
                          <a:effectLst/>
                        </a:rPr>
                        <a:t> un pointer </a:t>
                      </a:r>
                      <a:r>
                        <a:rPr lang="en-US" sz="1200" dirty="0" err="1">
                          <a:effectLst/>
                        </a:rPr>
                        <a:t>catre</a:t>
                      </a:r>
                      <a:r>
                        <a:rPr lang="en-US" sz="1200" dirty="0">
                          <a:effectLst/>
                        </a:rPr>
                        <a:t> un </a:t>
                      </a:r>
                      <a:r>
                        <a:rPr lang="en-US" sz="1200" dirty="0" err="1">
                          <a:effectLst/>
                        </a:rPr>
                        <a:t>fisier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binar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stocat</a:t>
                      </a:r>
                      <a:r>
                        <a:rPr lang="en-US" sz="1200" dirty="0">
                          <a:effectLst/>
                        </a:rPr>
                        <a:t> in </a:t>
                      </a:r>
                      <a:r>
                        <a:rPr lang="en-US" sz="1200" dirty="0" err="1">
                          <a:effectLst/>
                        </a:rPr>
                        <a:t>afara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bazei</a:t>
                      </a:r>
                      <a:r>
                        <a:rPr lang="en-US" sz="1200" dirty="0">
                          <a:effectLst/>
                        </a:rPr>
                        <a:t> de date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Table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DROP TABLE </a:t>
            </a:r>
            <a:r>
              <a:rPr lang="en-AU" dirty="0" err="1"/>
              <a:t>nume_tabel</a:t>
            </a:r>
            <a:r>
              <a:rPr lang="en-AU" dirty="0"/>
              <a:t> [RESTRICT | CASCADE]</a:t>
            </a:r>
            <a:endParaRPr lang="en-US" dirty="0"/>
          </a:p>
          <a:p>
            <a:pPr>
              <a:buNone/>
            </a:pPr>
            <a:r>
              <a:rPr lang="en-AU" dirty="0"/>
              <a:t>DROP TABLE </a:t>
            </a:r>
            <a:r>
              <a:rPr lang="en-AU" dirty="0" err="1"/>
              <a:t>cadre_didactice</a:t>
            </a:r>
            <a:r>
              <a:rPr lang="en-AU" dirty="0"/>
              <a:t>;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AU" dirty="0"/>
              <a:t>ALTER TABLE </a:t>
            </a:r>
            <a:r>
              <a:rPr lang="en-AU" dirty="0" err="1"/>
              <a:t>nume_tabel</a:t>
            </a:r>
            <a:endParaRPr lang="en-US" dirty="0"/>
          </a:p>
          <a:p>
            <a:r>
              <a:rPr lang="en-AU" dirty="0"/>
              <a:t>   [ADD [COLUMN] </a:t>
            </a:r>
            <a:r>
              <a:rPr lang="en-AU" dirty="0" err="1"/>
              <a:t>nume_coloan</a:t>
            </a:r>
            <a:r>
              <a:rPr lang="en-AU" dirty="0" err="1">
                <a:sym typeface="Times New Roman"/>
              </a:rPr>
              <a:t>a</a:t>
            </a:r>
            <a:r>
              <a:rPr lang="en-AU" dirty="0">
                <a:sym typeface="Times New Roman"/>
              </a:rPr>
              <a:t> </a:t>
            </a:r>
            <a:r>
              <a:rPr lang="en-AU" dirty="0" err="1"/>
              <a:t>tip_dat</a:t>
            </a:r>
            <a:r>
              <a:rPr lang="en-AU" dirty="0" err="1">
                <a:sym typeface="Times New Roman"/>
              </a:rPr>
              <a:t>a</a:t>
            </a:r>
            <a:r>
              <a:rPr lang="en-AU" dirty="0"/>
              <a:t>[NOT NULL][UNIQUE]</a:t>
            </a:r>
            <a:endParaRPr lang="en-US" dirty="0"/>
          </a:p>
          <a:p>
            <a:r>
              <a:rPr lang="en-AU" dirty="0"/>
              <a:t>       [DEFAULT </a:t>
            </a:r>
            <a:r>
              <a:rPr lang="en-AU" dirty="0" err="1"/>
              <a:t>op</a:t>
            </a:r>
            <a:r>
              <a:rPr lang="en-AU" dirty="0" err="1">
                <a:sym typeface="Times New Roman"/>
              </a:rPr>
              <a:t>t</a:t>
            </a:r>
            <a:r>
              <a:rPr lang="en-AU" dirty="0" err="1"/>
              <a:t>iune_implicit</a:t>
            </a:r>
            <a:r>
              <a:rPr lang="en-AU" dirty="0" err="1">
                <a:sym typeface="Times New Roman"/>
              </a:rPr>
              <a:t>a</a:t>
            </a:r>
            <a:r>
              <a:rPr lang="en-AU" dirty="0"/>
              <a:t>][CHECK(</a:t>
            </a:r>
            <a:r>
              <a:rPr lang="en-AU" dirty="0" err="1"/>
              <a:t>condi</a:t>
            </a:r>
            <a:r>
              <a:rPr lang="en-AU" dirty="0" err="1">
                <a:sym typeface="Times New Roman"/>
              </a:rPr>
              <a:t>t</a:t>
            </a:r>
            <a:r>
              <a:rPr lang="en-AU" dirty="0" err="1"/>
              <a:t>ie_c</a:t>
            </a:r>
            <a:r>
              <a:rPr lang="en-AU" dirty="0" err="1">
                <a:sym typeface="Times New Roman"/>
              </a:rPr>
              <a:t>a</a:t>
            </a:r>
            <a:r>
              <a:rPr lang="en-AU" dirty="0" err="1"/>
              <a:t>utare</a:t>
            </a:r>
            <a:r>
              <a:rPr lang="en-AU" dirty="0"/>
              <a:t>)]]</a:t>
            </a:r>
            <a:endParaRPr lang="en-US" dirty="0"/>
          </a:p>
          <a:p>
            <a:r>
              <a:rPr lang="en-AU" dirty="0"/>
              <a:t>   [DROP [COLUMN] </a:t>
            </a:r>
            <a:r>
              <a:rPr lang="en-AU" dirty="0" err="1"/>
              <a:t>nume_coloan</a:t>
            </a:r>
            <a:r>
              <a:rPr lang="en-AU" dirty="0" err="1">
                <a:sym typeface="Times New Roman"/>
              </a:rPr>
              <a:t>a</a:t>
            </a:r>
            <a:r>
              <a:rPr lang="en-AU" dirty="0"/>
              <a:t>[RESTRICT | CASCADE]]</a:t>
            </a:r>
            <a:endParaRPr lang="en-US" dirty="0"/>
          </a:p>
          <a:p>
            <a:r>
              <a:rPr lang="en-AU" dirty="0"/>
              <a:t>   [ADD [CONSTRAINT [</a:t>
            </a:r>
            <a:r>
              <a:rPr lang="en-AU" dirty="0" err="1"/>
              <a:t>nume_restric</a:t>
            </a:r>
            <a:r>
              <a:rPr lang="en-AU" dirty="0" err="1">
                <a:sym typeface="Times New Roman"/>
              </a:rPr>
              <a:t>t</a:t>
            </a:r>
            <a:r>
              <a:rPr lang="en-AU" dirty="0" err="1"/>
              <a:t>ie</a:t>
            </a:r>
            <a:r>
              <a:rPr lang="en-AU" dirty="0"/>
              <a:t>]] </a:t>
            </a:r>
            <a:r>
              <a:rPr lang="en-AU" dirty="0" err="1"/>
              <a:t>defini</a:t>
            </a:r>
            <a:r>
              <a:rPr lang="en-AU" dirty="0" err="1">
                <a:sym typeface="Times New Roman"/>
              </a:rPr>
              <a:t>t</a:t>
            </a:r>
            <a:r>
              <a:rPr lang="en-AU" dirty="0" err="1"/>
              <a:t>ie_restric</a:t>
            </a:r>
            <a:r>
              <a:rPr lang="en-AU" dirty="0" err="1">
                <a:sym typeface="Times New Roman"/>
              </a:rPr>
              <a:t>t</a:t>
            </a:r>
            <a:r>
              <a:rPr lang="en-AU" dirty="0" err="1"/>
              <a:t>ie_tabel</a:t>
            </a:r>
            <a:r>
              <a:rPr lang="en-AU" dirty="0"/>
              <a:t>]</a:t>
            </a:r>
            <a:endParaRPr lang="en-US" dirty="0"/>
          </a:p>
          <a:p>
            <a:r>
              <a:rPr lang="en-AU" dirty="0"/>
              <a:t>   [DROP CONSTRAINT </a:t>
            </a:r>
            <a:r>
              <a:rPr lang="en-AU" dirty="0" err="1"/>
              <a:t>nume_restric</a:t>
            </a:r>
            <a:r>
              <a:rPr lang="en-AU" dirty="0" err="1">
                <a:sym typeface="Times New Roman"/>
              </a:rPr>
              <a:t>t</a:t>
            </a:r>
            <a:r>
              <a:rPr lang="en-AU" dirty="0" err="1"/>
              <a:t>ie</a:t>
            </a:r>
            <a:r>
              <a:rPr lang="en-AU" dirty="0"/>
              <a:t> [RESTRICT | CASCADE]]</a:t>
            </a:r>
            <a:endParaRPr lang="en-US" dirty="0"/>
          </a:p>
          <a:p>
            <a:r>
              <a:rPr lang="en-AU" dirty="0"/>
              <a:t>   [ALTER [COLUMN] SET DEFAULT </a:t>
            </a:r>
            <a:r>
              <a:rPr lang="en-AU" dirty="0" err="1"/>
              <a:t>op</a:t>
            </a:r>
            <a:r>
              <a:rPr lang="en-AU" dirty="0" err="1">
                <a:sym typeface="Times New Roman"/>
              </a:rPr>
              <a:t>t</a:t>
            </a:r>
            <a:r>
              <a:rPr lang="en-AU" dirty="0" err="1"/>
              <a:t>iune_implicit</a:t>
            </a:r>
            <a:r>
              <a:rPr lang="en-AU" dirty="0" err="1">
                <a:sym typeface="Times New Roman"/>
              </a:rPr>
              <a:t>a</a:t>
            </a:r>
            <a:r>
              <a:rPr lang="en-AU" dirty="0"/>
              <a:t>] </a:t>
            </a:r>
            <a:endParaRPr lang="en-US" dirty="0"/>
          </a:p>
          <a:p>
            <a:r>
              <a:rPr lang="en-AU" dirty="0"/>
              <a:t>   [ALTER [COLUMN] DROP DEFAULT]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Modificare</a:t>
            </a:r>
            <a:r>
              <a:rPr lang="en-US" dirty="0"/>
              <a:t>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ALTER TABLE </a:t>
            </a:r>
            <a:r>
              <a:rPr lang="en-AU" dirty="0" err="1"/>
              <a:t>cadre_didactice</a:t>
            </a:r>
            <a:endParaRPr lang="en-US" dirty="0"/>
          </a:p>
          <a:p>
            <a:pPr>
              <a:buNone/>
            </a:pPr>
            <a:r>
              <a:rPr lang="en-AU" dirty="0"/>
              <a:t>                       ADD </a:t>
            </a:r>
            <a:r>
              <a:rPr lang="en-AU" dirty="0" err="1"/>
              <a:t>vechime</a:t>
            </a:r>
            <a:r>
              <a:rPr lang="en-AU" dirty="0"/>
              <a:t> INTEGER(2);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vederi</a:t>
            </a:r>
            <a:r>
              <a:rPr lang="en-US" dirty="0"/>
              <a:t>   -     view-</a:t>
            </a:r>
            <a:r>
              <a:rPr lang="en-US" dirty="0" err="1"/>
              <a:t>uri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AU" dirty="0"/>
              <a:t>Un view </a:t>
            </a:r>
            <a:r>
              <a:rPr lang="en-AU" dirty="0" err="1"/>
              <a:t>este</a:t>
            </a:r>
            <a:r>
              <a:rPr lang="en-AU" dirty="0"/>
              <a:t> un </a:t>
            </a:r>
            <a:r>
              <a:rPr lang="en-AU" dirty="0" err="1"/>
              <a:t>tabel</a:t>
            </a:r>
            <a:r>
              <a:rPr lang="en-AU" dirty="0"/>
              <a:t> virtual, care nu </a:t>
            </a:r>
            <a:r>
              <a:rPr lang="en-AU" dirty="0" err="1"/>
              <a:t>exista</a:t>
            </a:r>
            <a:r>
              <a:rPr lang="en-AU" dirty="0"/>
              <a:t> din </a:t>
            </a:r>
            <a:r>
              <a:rPr lang="en-AU" dirty="0" err="1"/>
              <a:t>punct</a:t>
            </a:r>
            <a:r>
              <a:rPr lang="en-AU" dirty="0"/>
              <a:t> de </a:t>
            </a:r>
            <a:r>
              <a:rPr lang="en-AU" dirty="0" err="1"/>
              <a:t>vedere</a:t>
            </a:r>
            <a:r>
              <a:rPr lang="en-AU" dirty="0"/>
              <a:t> </a:t>
            </a:r>
            <a:r>
              <a:rPr lang="en-AU" dirty="0" err="1"/>
              <a:t>fizic</a:t>
            </a:r>
            <a:r>
              <a:rPr lang="en-AU" dirty="0"/>
              <a:t>. Este </a:t>
            </a:r>
            <a:r>
              <a:rPr lang="en-AU" dirty="0" err="1"/>
              <a:t>creat</a:t>
            </a:r>
            <a:r>
              <a:rPr lang="en-AU" dirty="0"/>
              <a:t> </a:t>
            </a:r>
            <a:r>
              <a:rPr lang="en-AU" dirty="0" err="1"/>
              <a:t>pe</a:t>
            </a:r>
            <a:r>
              <a:rPr lang="en-AU" dirty="0"/>
              <a:t> </a:t>
            </a:r>
            <a:r>
              <a:rPr lang="en-AU" dirty="0" err="1"/>
              <a:t>baza</a:t>
            </a:r>
            <a:r>
              <a:rPr lang="en-AU" dirty="0"/>
              <a:t> </a:t>
            </a:r>
            <a:r>
              <a:rPr lang="en-AU" dirty="0" err="1"/>
              <a:t>datelor</a:t>
            </a:r>
            <a:r>
              <a:rPr lang="en-AU" dirty="0"/>
              <a:t> din </a:t>
            </a:r>
            <a:r>
              <a:rPr lang="en-AU" dirty="0" err="1"/>
              <a:t>una</a:t>
            </a:r>
            <a:r>
              <a:rPr lang="en-AU" dirty="0"/>
              <a:t> </a:t>
            </a:r>
            <a:r>
              <a:rPr lang="en-AU" dirty="0" err="1"/>
              <a:t>sau</a:t>
            </a:r>
            <a:r>
              <a:rPr lang="en-AU" dirty="0"/>
              <a:t> </a:t>
            </a:r>
            <a:r>
              <a:rPr lang="en-AU" dirty="0" err="1"/>
              <a:t>mai</a:t>
            </a:r>
            <a:r>
              <a:rPr lang="en-AU" dirty="0"/>
              <a:t> </a:t>
            </a:r>
            <a:r>
              <a:rPr lang="en-AU" dirty="0" err="1"/>
              <a:t>multe</a:t>
            </a:r>
            <a:r>
              <a:rPr lang="en-AU" dirty="0"/>
              <a:t> </a:t>
            </a:r>
            <a:r>
              <a:rPr lang="en-AU" dirty="0" err="1"/>
              <a:t>tabele</a:t>
            </a:r>
            <a:r>
              <a:rPr lang="en-AU" dirty="0"/>
              <a:t> :</a:t>
            </a:r>
          </a:p>
          <a:p>
            <a:endParaRPr lang="en-AU" dirty="0"/>
          </a:p>
          <a:p>
            <a:r>
              <a:rPr lang="en-AU" dirty="0" err="1"/>
              <a:t>Sintaxa</a:t>
            </a:r>
            <a:r>
              <a:rPr lang="en-AU" dirty="0"/>
              <a:t> :</a:t>
            </a:r>
          </a:p>
          <a:p>
            <a:r>
              <a:rPr lang="en-US" dirty="0"/>
              <a:t>CREATE VIEW </a:t>
            </a:r>
            <a:r>
              <a:rPr lang="en-US" dirty="0" err="1"/>
              <a:t>nume</a:t>
            </a:r>
            <a:r>
              <a:rPr lang="en-US" dirty="0"/>
              <a:t>-view AS</a:t>
            </a:r>
          </a:p>
          <a:p>
            <a:pPr marL="0" indent="0">
              <a:buNone/>
            </a:pPr>
            <a:r>
              <a:rPr lang="en-US" dirty="0"/>
              <a:t>  SELECT </a:t>
            </a:r>
            <a:r>
              <a:rPr lang="en-US" dirty="0" err="1"/>
              <a:t>coloane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FROM </a:t>
            </a:r>
            <a:r>
              <a:rPr lang="en-US" dirty="0" err="1"/>
              <a:t>tabele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[WHERE </a:t>
            </a:r>
            <a:r>
              <a:rPr lang="en-US" dirty="0" err="1"/>
              <a:t>conditii</a:t>
            </a:r>
            <a:r>
              <a:rPr lang="en-US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62817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Baza</a:t>
            </a:r>
            <a:r>
              <a:rPr lang="en-US" dirty="0"/>
              <a:t> de date :</a:t>
            </a:r>
            <a:br>
              <a:rPr lang="en-US" dirty="0"/>
            </a:br>
            <a:endParaRPr lang="en-US" dirty="0"/>
          </a:p>
        </p:txBody>
      </p:sp>
      <p:sp>
        <p:nvSpPr>
          <p:cNvPr id="3" name="Dreptunghi 2"/>
          <p:cNvSpPr/>
          <p:nvPr/>
        </p:nvSpPr>
        <p:spPr>
          <a:xfrm>
            <a:off x="457200" y="1600200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Definitie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F0000"/>
                </a:solidFill>
              </a:rPr>
              <a:t>O </a:t>
            </a:r>
            <a:r>
              <a:rPr lang="en-US" sz="2400" dirty="0" err="1">
                <a:solidFill>
                  <a:srgbClr val="FF0000"/>
                </a:solidFill>
              </a:rPr>
              <a:t>baza</a:t>
            </a:r>
            <a:r>
              <a:rPr lang="en-US" sz="2400" dirty="0">
                <a:solidFill>
                  <a:srgbClr val="FF0000"/>
                </a:solidFill>
              </a:rPr>
              <a:t> de date </a:t>
            </a:r>
            <a:r>
              <a:rPr lang="en-US" sz="2400" dirty="0"/>
              <a:t>(BD, eng.  </a:t>
            </a:r>
            <a:r>
              <a:rPr lang="fr-FR" sz="2400" dirty="0"/>
              <a:t>DB) este </a:t>
            </a:r>
            <a:r>
              <a:rPr lang="fr-FR" sz="2400" b="1" dirty="0"/>
              <a:t>un </a:t>
            </a:r>
            <a:r>
              <a:rPr lang="fr-FR" sz="2400" b="1" dirty="0" err="1"/>
              <a:t>ansamblu</a:t>
            </a:r>
            <a:r>
              <a:rPr lang="fr-FR" sz="2400" b="1" dirty="0"/>
              <a:t> </a:t>
            </a:r>
            <a:r>
              <a:rPr lang="fr-FR" sz="2400" b="1" dirty="0" err="1"/>
              <a:t>structurat</a:t>
            </a:r>
            <a:r>
              <a:rPr lang="fr-FR" sz="2400" b="1" dirty="0"/>
              <a:t> de </a:t>
            </a:r>
            <a:r>
              <a:rPr lang="it-IT" sz="2400" b="1" dirty="0"/>
              <a:t>date</a:t>
            </a:r>
            <a:r>
              <a:rPr lang="it-IT" sz="2400" dirty="0"/>
              <a:t> înregistrat pe suporturi accesibile </a:t>
            </a:r>
            <a:r>
              <a:rPr lang="en-US" sz="2400" dirty="0" err="1"/>
              <a:t>calculatorului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satisface</a:t>
            </a:r>
            <a:r>
              <a:rPr lang="en-US" sz="2400" dirty="0"/>
              <a:t> </a:t>
            </a:r>
            <a:r>
              <a:rPr lang="it-IT" sz="2400" dirty="0"/>
              <a:t>simultan cerintele mai multori utilizatori </a:t>
            </a:r>
            <a:r>
              <a:rPr lang="en-US" sz="2400" dirty="0" err="1"/>
              <a:t>intr</a:t>
            </a:r>
            <a:r>
              <a:rPr lang="en-US" sz="2400" dirty="0"/>
              <a:t>-un mod </a:t>
            </a:r>
            <a:r>
              <a:rPr lang="en-US" sz="2400" dirty="0" err="1"/>
              <a:t>selectiv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timp</a:t>
            </a:r>
            <a:r>
              <a:rPr lang="en-US" sz="2400" dirty="0"/>
              <a:t> util.</a:t>
            </a:r>
          </a:p>
          <a:p>
            <a:pPr algn="just"/>
            <a:endParaRPr lang="en-US" sz="2400" dirty="0"/>
          </a:p>
          <a:p>
            <a:pPr algn="just"/>
            <a:r>
              <a:rPr lang="vi-VN" sz="2400" dirty="0"/>
              <a:t>Baza de date reprezintă o modalitate de stocare pe un suport extern a unei mulţimi de date care modelează un proces (sistem) din lumea reală, cu posibilitatea regăsirii acesteia. </a:t>
            </a:r>
            <a:endParaRPr 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Update </a:t>
            </a:r>
            <a:r>
              <a:rPr lang="en-US" dirty="0" err="1"/>
              <a:t>vederi</a:t>
            </a:r>
            <a:r>
              <a:rPr lang="en-US" dirty="0"/>
              <a:t>   -     view-</a:t>
            </a:r>
            <a:r>
              <a:rPr lang="en-US" dirty="0" err="1"/>
              <a:t>uri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AU" dirty="0"/>
              <a:t>Se </a:t>
            </a:r>
            <a:r>
              <a:rPr lang="en-AU" dirty="0" err="1"/>
              <a:t>poate</a:t>
            </a:r>
            <a:r>
              <a:rPr lang="en-AU" dirty="0"/>
              <a:t> </a:t>
            </a:r>
            <a:r>
              <a:rPr lang="en-AU" dirty="0" err="1"/>
              <a:t>modifica</a:t>
            </a:r>
            <a:r>
              <a:rPr lang="en-AU" dirty="0"/>
              <a:t> </a:t>
            </a:r>
            <a:r>
              <a:rPr lang="en-AU" dirty="0" err="1"/>
              <a:t>definitia</a:t>
            </a:r>
            <a:r>
              <a:rPr lang="en-AU" dirty="0"/>
              <a:t> </a:t>
            </a:r>
            <a:r>
              <a:rPr lang="en-AU" dirty="0" err="1"/>
              <a:t>unui</a:t>
            </a:r>
            <a:r>
              <a:rPr lang="en-AU" dirty="0"/>
              <a:t> view </a:t>
            </a:r>
            <a:r>
              <a:rPr lang="en-AU" dirty="0" err="1"/>
              <a:t>fara</a:t>
            </a:r>
            <a:r>
              <a:rPr lang="en-AU" dirty="0"/>
              <a:t> al </a:t>
            </a:r>
            <a:r>
              <a:rPr lang="en-AU" dirty="0" err="1"/>
              <a:t>sterge</a:t>
            </a:r>
            <a:r>
              <a:rPr lang="en-AU" dirty="0"/>
              <a:t> (drop) </a:t>
            </a:r>
            <a:r>
              <a:rPr lang="en-AU" dirty="0" err="1"/>
              <a:t>folosind</a:t>
            </a:r>
            <a:r>
              <a:rPr lang="en-AU" dirty="0"/>
              <a:t> </a:t>
            </a:r>
            <a:r>
              <a:rPr lang="en-AU" dirty="0" err="1"/>
              <a:t>sintaxa</a:t>
            </a:r>
            <a:r>
              <a:rPr lang="en-AU" dirty="0"/>
              <a:t> </a:t>
            </a:r>
            <a:r>
              <a:rPr lang="en-US" dirty="0"/>
              <a:t>CREATE OR REPLACE VIEW</a:t>
            </a:r>
            <a:endParaRPr lang="en-AU" dirty="0"/>
          </a:p>
          <a:p>
            <a:endParaRPr lang="en-AU" dirty="0"/>
          </a:p>
          <a:p>
            <a:r>
              <a:rPr lang="en-AU" dirty="0" err="1"/>
              <a:t>Sintaxa</a:t>
            </a:r>
            <a:r>
              <a:rPr lang="en-AU" dirty="0"/>
              <a:t> :</a:t>
            </a:r>
          </a:p>
          <a:p>
            <a:endParaRPr lang="en-AU" dirty="0"/>
          </a:p>
          <a:p>
            <a:r>
              <a:rPr lang="en-US" dirty="0"/>
              <a:t>CREATE OR REPLACE VIEW </a:t>
            </a:r>
            <a:r>
              <a:rPr lang="en-US" dirty="0" err="1"/>
              <a:t>view_name</a:t>
            </a:r>
            <a:r>
              <a:rPr lang="en-US" dirty="0"/>
              <a:t> AS</a:t>
            </a:r>
          </a:p>
          <a:p>
            <a:pPr marL="0" indent="0">
              <a:buNone/>
            </a:pPr>
            <a:r>
              <a:rPr lang="en-US" dirty="0"/>
              <a:t> SELECT columns</a:t>
            </a:r>
          </a:p>
          <a:p>
            <a:pPr marL="0" indent="0">
              <a:buNone/>
            </a:pPr>
            <a:r>
              <a:rPr lang="en-US" dirty="0"/>
              <a:t>    FROM table</a:t>
            </a:r>
          </a:p>
          <a:p>
            <a:pPr marL="0" indent="0">
              <a:buNone/>
            </a:pPr>
            <a:r>
              <a:rPr lang="en-US" dirty="0"/>
              <a:t> WHERE conditions;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8084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 err="1"/>
              <a:t>Stergere</a:t>
            </a:r>
            <a:r>
              <a:rPr lang="en-US" dirty="0"/>
              <a:t> </a:t>
            </a:r>
            <a:r>
              <a:rPr lang="en-US" dirty="0" err="1"/>
              <a:t>vederi</a:t>
            </a:r>
            <a:r>
              <a:rPr lang="en-US" dirty="0"/>
              <a:t>   -     view-</a:t>
            </a:r>
            <a:r>
              <a:rPr lang="en-US" dirty="0" err="1"/>
              <a:t>uri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AU" dirty="0"/>
              <a:t>Se </a:t>
            </a:r>
            <a:r>
              <a:rPr lang="en-AU" dirty="0" err="1"/>
              <a:t>poate</a:t>
            </a:r>
            <a:r>
              <a:rPr lang="en-AU" dirty="0"/>
              <a:t> </a:t>
            </a:r>
            <a:r>
              <a:rPr lang="en-AU" dirty="0" err="1"/>
              <a:t>sterge</a:t>
            </a:r>
            <a:r>
              <a:rPr lang="en-AU" dirty="0"/>
              <a:t> un view </a:t>
            </a:r>
            <a:r>
              <a:rPr lang="en-AU" dirty="0" err="1"/>
              <a:t>folosind</a:t>
            </a:r>
            <a:r>
              <a:rPr lang="en-AU" dirty="0"/>
              <a:t> </a:t>
            </a:r>
            <a:r>
              <a:rPr lang="en-AU" dirty="0" err="1"/>
              <a:t>comanda</a:t>
            </a:r>
            <a:r>
              <a:rPr lang="en-AU" dirty="0"/>
              <a:t> DROP</a:t>
            </a:r>
          </a:p>
          <a:p>
            <a:endParaRPr lang="en-AU" dirty="0"/>
          </a:p>
          <a:p>
            <a:r>
              <a:rPr lang="en-AU" dirty="0" err="1"/>
              <a:t>Sintaxa</a:t>
            </a:r>
            <a:r>
              <a:rPr lang="en-AU" dirty="0"/>
              <a:t> :</a:t>
            </a:r>
          </a:p>
          <a:p>
            <a:endParaRPr lang="en-AU" dirty="0"/>
          </a:p>
          <a:p>
            <a:r>
              <a:rPr lang="en-AU" dirty="0"/>
              <a:t>DROP VIEW </a:t>
            </a:r>
            <a:r>
              <a:rPr lang="en-AU" dirty="0" err="1"/>
              <a:t>view_name</a:t>
            </a:r>
            <a:r>
              <a:rPr lang="en-AU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810505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DML (Data Manipulation Language)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AU" dirty="0"/>
              <a:t>SELECT </a:t>
            </a:r>
            <a:r>
              <a:rPr lang="en-AU" dirty="0" err="1"/>
              <a:t>interogarea</a:t>
            </a:r>
            <a:r>
              <a:rPr lang="en-AU" dirty="0"/>
              <a:t> </a:t>
            </a:r>
            <a:r>
              <a:rPr lang="en-AU" dirty="0" err="1"/>
              <a:t>datelor</a:t>
            </a:r>
            <a:r>
              <a:rPr lang="en-AU" dirty="0"/>
              <a:t> din </a:t>
            </a:r>
            <a:r>
              <a:rPr lang="en-AU" dirty="0" err="1"/>
              <a:t>baza</a:t>
            </a:r>
            <a:r>
              <a:rPr lang="en-AU" dirty="0"/>
              <a:t> de date,</a:t>
            </a:r>
            <a:endParaRPr lang="en-US" dirty="0"/>
          </a:p>
          <a:p>
            <a:pPr lvl="0"/>
            <a:r>
              <a:rPr lang="en-AU" dirty="0"/>
              <a:t> INSERT </a:t>
            </a:r>
            <a:r>
              <a:rPr lang="en-AU" dirty="0" err="1"/>
              <a:t>inserarea</a:t>
            </a:r>
            <a:r>
              <a:rPr lang="en-AU" dirty="0"/>
              <a:t> </a:t>
            </a:r>
            <a:r>
              <a:rPr lang="en-AU" dirty="0" err="1"/>
              <a:t>datelor</a:t>
            </a:r>
            <a:r>
              <a:rPr lang="en-AU" dirty="0"/>
              <a:t> </a:t>
            </a:r>
            <a:r>
              <a:rPr lang="en-AU" dirty="0" err="1">
                <a:sym typeface="Times New Roman"/>
              </a:rPr>
              <a:t>i</a:t>
            </a:r>
            <a:r>
              <a:rPr lang="en-AU" dirty="0" err="1"/>
              <a:t>ntr</a:t>
            </a:r>
            <a:r>
              <a:rPr lang="en-AU" dirty="0"/>
              <a:t>-un </a:t>
            </a:r>
            <a:r>
              <a:rPr lang="en-AU" dirty="0" err="1"/>
              <a:t>tabel</a:t>
            </a:r>
            <a:r>
              <a:rPr lang="en-AU" dirty="0"/>
              <a:t>,</a:t>
            </a:r>
            <a:endParaRPr lang="en-US" dirty="0"/>
          </a:p>
          <a:p>
            <a:pPr lvl="0"/>
            <a:r>
              <a:rPr lang="en-AU" dirty="0"/>
              <a:t> UPDATE </a:t>
            </a:r>
            <a:r>
              <a:rPr lang="en-AU" dirty="0" err="1"/>
              <a:t>actualizarea</a:t>
            </a:r>
            <a:r>
              <a:rPr lang="en-AU" dirty="0"/>
              <a:t> </a:t>
            </a:r>
            <a:r>
              <a:rPr lang="en-AU" dirty="0" err="1"/>
              <a:t>datelor</a:t>
            </a:r>
            <a:r>
              <a:rPr lang="en-AU" dirty="0"/>
              <a:t> </a:t>
            </a:r>
            <a:r>
              <a:rPr lang="en-AU" dirty="0" err="1">
                <a:sym typeface="Times New Roman"/>
              </a:rPr>
              <a:t>i</a:t>
            </a:r>
            <a:r>
              <a:rPr lang="en-AU" dirty="0" err="1"/>
              <a:t>ntr</a:t>
            </a:r>
            <a:r>
              <a:rPr lang="en-AU" dirty="0"/>
              <a:t>-un </a:t>
            </a:r>
            <a:r>
              <a:rPr lang="en-AU" dirty="0" err="1"/>
              <a:t>tabel</a:t>
            </a:r>
            <a:r>
              <a:rPr lang="en-AU" dirty="0"/>
              <a:t>,</a:t>
            </a:r>
            <a:endParaRPr lang="en-US" dirty="0"/>
          </a:p>
          <a:p>
            <a:pPr lvl="0"/>
            <a:r>
              <a:rPr lang="en-AU" dirty="0"/>
              <a:t> DELETE </a:t>
            </a:r>
            <a:r>
              <a:rPr lang="en-AU" dirty="0" err="1">
                <a:sym typeface="Times New Roman"/>
              </a:rPr>
              <a:t>s</a:t>
            </a:r>
            <a:r>
              <a:rPr lang="en-AU" dirty="0" err="1"/>
              <a:t>tergerea</a:t>
            </a:r>
            <a:r>
              <a:rPr lang="en-AU" dirty="0"/>
              <a:t> </a:t>
            </a:r>
            <a:r>
              <a:rPr lang="en-AU" dirty="0" err="1"/>
              <a:t>datelor</a:t>
            </a:r>
            <a:r>
              <a:rPr lang="en-AU" dirty="0"/>
              <a:t> </a:t>
            </a:r>
            <a:r>
              <a:rPr lang="en-AU" dirty="0" err="1"/>
              <a:t>dintr</a:t>
            </a:r>
            <a:r>
              <a:rPr lang="en-AU" dirty="0"/>
              <a:t>-un </a:t>
            </a:r>
            <a:r>
              <a:rPr lang="en-AU" dirty="0" err="1"/>
              <a:t>tabel</a:t>
            </a:r>
            <a:r>
              <a:rPr lang="en-AU" dirty="0"/>
              <a:t>.</a:t>
            </a:r>
          </a:p>
          <a:p>
            <a:pPr lvl="0">
              <a:buNone/>
            </a:pPr>
            <a:r>
              <a:rPr lang="en-AU" dirty="0" err="1"/>
              <a:t>Exemple</a:t>
            </a:r>
            <a:r>
              <a:rPr lang="en-AU" dirty="0"/>
              <a:t> </a:t>
            </a:r>
            <a:r>
              <a:rPr lang="en-AU" dirty="0" err="1"/>
              <a:t>tabele</a:t>
            </a:r>
            <a:endParaRPr lang="en-AU" dirty="0"/>
          </a:p>
          <a:p>
            <a:r>
              <a:rPr lang="en-AU" dirty="0" err="1"/>
              <a:t>cadre_didactice</a:t>
            </a:r>
            <a:r>
              <a:rPr lang="en-AU" dirty="0"/>
              <a:t> (</a:t>
            </a:r>
            <a:r>
              <a:rPr lang="en-AU" dirty="0" err="1"/>
              <a:t>nr_mat</a:t>
            </a:r>
            <a:r>
              <a:rPr lang="en-AU" dirty="0"/>
              <a:t>, </a:t>
            </a:r>
            <a:r>
              <a:rPr lang="en-AU" dirty="0" err="1"/>
              <a:t>nume</a:t>
            </a:r>
            <a:r>
              <a:rPr lang="en-AU" dirty="0"/>
              <a:t>, </a:t>
            </a:r>
            <a:r>
              <a:rPr lang="en-AU" dirty="0" err="1"/>
              <a:t>prenume</a:t>
            </a:r>
            <a:r>
              <a:rPr lang="en-AU" dirty="0"/>
              <a:t>, </a:t>
            </a:r>
            <a:r>
              <a:rPr lang="en-AU" dirty="0" err="1"/>
              <a:t>func</a:t>
            </a:r>
            <a:r>
              <a:rPr lang="en-AU" dirty="0" err="1">
                <a:sym typeface="Times New Roman"/>
              </a:rPr>
              <a:t>t</a:t>
            </a:r>
            <a:r>
              <a:rPr lang="en-AU" dirty="0" err="1"/>
              <a:t>ia</a:t>
            </a:r>
            <a:r>
              <a:rPr lang="en-AU" dirty="0"/>
              <a:t>, </a:t>
            </a:r>
            <a:r>
              <a:rPr lang="en-AU" dirty="0" err="1"/>
              <a:t>vechime</a:t>
            </a:r>
            <a:r>
              <a:rPr lang="en-AU" dirty="0"/>
              <a:t>, </a:t>
            </a:r>
            <a:r>
              <a:rPr lang="en-AU" dirty="0" err="1"/>
              <a:t>salariu</a:t>
            </a:r>
            <a:r>
              <a:rPr lang="en-AU" dirty="0"/>
              <a:t>)</a:t>
            </a:r>
            <a:endParaRPr lang="en-US" dirty="0"/>
          </a:p>
          <a:p>
            <a:r>
              <a:rPr lang="en-AU" dirty="0" err="1"/>
              <a:t>sec</a:t>
            </a:r>
            <a:r>
              <a:rPr lang="en-AU" dirty="0" err="1">
                <a:sym typeface="Times New Roman"/>
              </a:rPr>
              <a:t>t</a:t>
            </a:r>
            <a:r>
              <a:rPr lang="en-AU" dirty="0" err="1"/>
              <a:t>ii</a:t>
            </a:r>
            <a:r>
              <a:rPr lang="en-AU" dirty="0"/>
              <a:t> (</a:t>
            </a:r>
            <a:r>
              <a:rPr lang="en-AU" dirty="0" err="1"/>
              <a:t>cod_sec</a:t>
            </a:r>
            <a:r>
              <a:rPr lang="en-AU" dirty="0"/>
              <a:t>, </a:t>
            </a:r>
            <a:r>
              <a:rPr lang="en-AU" dirty="0" err="1"/>
              <a:t>denumire</a:t>
            </a:r>
            <a:r>
              <a:rPr lang="en-AU" dirty="0"/>
              <a:t>, </a:t>
            </a:r>
            <a:r>
              <a:rPr lang="en-AU" dirty="0" err="1"/>
              <a:t>ini</a:t>
            </a:r>
            <a:r>
              <a:rPr lang="en-AU" dirty="0" err="1">
                <a:sym typeface="Times New Roman"/>
              </a:rPr>
              <a:t>t</a:t>
            </a:r>
            <a:r>
              <a:rPr lang="en-AU" dirty="0" err="1"/>
              <a:t>iale</a:t>
            </a:r>
            <a:r>
              <a:rPr lang="en-AU" dirty="0"/>
              <a:t>)</a:t>
            </a:r>
            <a:endParaRPr lang="en-US" dirty="0"/>
          </a:p>
          <a:p>
            <a:r>
              <a:rPr lang="en-AU" dirty="0" err="1"/>
              <a:t>grupe</a:t>
            </a:r>
            <a:r>
              <a:rPr lang="en-AU" dirty="0"/>
              <a:t> (</a:t>
            </a:r>
            <a:r>
              <a:rPr lang="en-AU" dirty="0" err="1"/>
              <a:t>cod_sec</a:t>
            </a:r>
            <a:r>
              <a:rPr lang="en-AU" dirty="0"/>
              <a:t>, </a:t>
            </a:r>
            <a:r>
              <a:rPr lang="en-AU" dirty="0" err="1"/>
              <a:t>cod_gr</a:t>
            </a:r>
            <a:r>
              <a:rPr lang="en-AU" dirty="0"/>
              <a:t>, </a:t>
            </a:r>
            <a:r>
              <a:rPr lang="en-AU" dirty="0" err="1"/>
              <a:t>nr_semigrupe</a:t>
            </a:r>
            <a:r>
              <a:rPr lang="en-AU" dirty="0"/>
              <a:t>, </a:t>
            </a:r>
            <a:r>
              <a:rPr lang="en-AU" dirty="0" err="1"/>
              <a:t>nr_studen</a:t>
            </a:r>
            <a:r>
              <a:rPr lang="en-AU" dirty="0" err="1">
                <a:sym typeface="Times New Roman"/>
              </a:rPr>
              <a:t>t</a:t>
            </a:r>
            <a:r>
              <a:rPr lang="en-AU" dirty="0" err="1"/>
              <a:t>i</a:t>
            </a:r>
            <a:r>
              <a:rPr lang="en-AU" dirty="0"/>
              <a:t>)</a:t>
            </a:r>
            <a:endParaRPr lang="en-US" dirty="0"/>
          </a:p>
          <a:p>
            <a:r>
              <a:rPr lang="en-AU" dirty="0" err="1"/>
              <a:t>ora</a:t>
            </a:r>
            <a:r>
              <a:rPr lang="en-AU" dirty="0" err="1">
                <a:sym typeface="Times New Roman"/>
              </a:rPr>
              <a:t>s</a:t>
            </a:r>
            <a:r>
              <a:rPr lang="en-AU" dirty="0" err="1"/>
              <a:t>e</a:t>
            </a:r>
            <a:r>
              <a:rPr lang="en-AU" dirty="0"/>
              <a:t> (cod, </a:t>
            </a:r>
            <a:r>
              <a:rPr lang="en-AU" dirty="0" err="1"/>
              <a:t>denumire</a:t>
            </a:r>
            <a:r>
              <a:rPr lang="en-AU" dirty="0"/>
              <a:t>);</a:t>
            </a:r>
            <a:endParaRPr lang="en-US" dirty="0"/>
          </a:p>
          <a:p>
            <a:r>
              <a:rPr lang="en-AU" dirty="0" err="1"/>
              <a:t>municipii</a:t>
            </a:r>
            <a:r>
              <a:rPr lang="en-AU" dirty="0"/>
              <a:t>(</a:t>
            </a:r>
            <a:r>
              <a:rPr lang="en-AU" dirty="0" err="1"/>
              <a:t>cod_m</a:t>
            </a:r>
            <a:r>
              <a:rPr lang="en-AU" dirty="0"/>
              <a:t>, </a:t>
            </a:r>
            <a:r>
              <a:rPr lang="en-AU" dirty="0" err="1"/>
              <a:t>denum_m</a:t>
            </a:r>
            <a:r>
              <a:rPr lang="en-AU" dirty="0"/>
              <a:t>);</a:t>
            </a:r>
            <a:endParaRPr lang="en-US" dirty="0"/>
          </a:p>
          <a:p>
            <a:pPr lv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871662"/>
            <a:ext cx="88773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63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COMANDA </a:t>
            </a:r>
            <a:r>
              <a:rPr lang="pt-BR" sz="4000" u="sng" dirty="0"/>
              <a:t>SELECT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762000" y="1859340"/>
            <a:ext cx="7391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o-RO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– realize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o-RO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za selectia si regasirea datelor din tabele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o-RO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b="1" dirty="0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SELECT [DISTINCT] { * , tabelă1.câmp1 [alias] , </a:t>
            </a:r>
            <a:r>
              <a:rPr lang="en-GB" b="1" dirty="0" err="1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expresii</a:t>
            </a:r>
            <a:r>
              <a:rPr lang="en-GB" b="1" dirty="0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AS ALIAS ...}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b="1" dirty="0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FROM tabelă1, tabelă2,....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b="1" dirty="0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WHERE {</a:t>
            </a:r>
            <a:r>
              <a:rPr lang="en-GB" b="1" dirty="0" err="1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condiţii</a:t>
            </a:r>
            <a:r>
              <a:rPr lang="en-GB" b="1" dirty="0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b="1" dirty="0" err="1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precizarea</a:t>
            </a:r>
            <a:r>
              <a:rPr lang="en-GB" b="1" dirty="0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legăturilor</a:t>
            </a:r>
            <a:r>
              <a:rPr lang="en-GB" b="1" dirty="0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dintre</a:t>
            </a:r>
            <a:r>
              <a:rPr lang="en-GB" b="1" dirty="0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tabele</a:t>
            </a:r>
            <a:r>
              <a:rPr lang="en-GB" b="1" dirty="0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b="1" dirty="0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GROUP BY </a:t>
            </a:r>
            <a:r>
              <a:rPr lang="en-GB" b="1" dirty="0" err="1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tabelă</a:t>
            </a:r>
            <a:r>
              <a:rPr lang="en-GB" b="1" dirty="0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  <a:r>
              <a:rPr lang="en-GB" b="1" dirty="0" err="1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câmp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b="1" dirty="0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HAVING {</a:t>
            </a:r>
            <a:r>
              <a:rPr lang="en-GB" b="1" dirty="0" err="1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condiţii</a:t>
            </a:r>
            <a:r>
              <a:rPr lang="en-GB" b="1" dirty="0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impuse</a:t>
            </a:r>
            <a:r>
              <a:rPr lang="en-GB" b="1" dirty="0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valorilor</a:t>
            </a:r>
            <a:r>
              <a:rPr lang="en-GB" b="1" dirty="0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GB" b="1" dirty="0" err="1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grup</a:t>
            </a:r>
            <a:r>
              <a:rPr lang="en-GB" b="1" dirty="0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b="1" dirty="0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ORDER BY </a:t>
            </a:r>
            <a:r>
              <a:rPr lang="en-GB" b="1" dirty="0" err="1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tabelă</a:t>
            </a:r>
            <a:r>
              <a:rPr lang="en-GB" b="1" dirty="0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  <a:r>
              <a:rPr lang="en-GB" b="1" dirty="0" err="1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câmp</a:t>
            </a:r>
            <a:r>
              <a:rPr lang="en-GB" b="1" dirty="0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ASC/DESC;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8686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" y="1370886"/>
            <a:ext cx="8534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Aft>
                <a:spcPts val="0"/>
              </a:spcAft>
            </a:pPr>
            <a:r>
              <a:rPr lang="ro-RO" kern="0" dirty="0">
                <a:latin typeface="Times New Roman" panose="02020603050405020304" pitchFamily="18" charset="0"/>
              </a:rPr>
              <a:t>SELECT</a:t>
            </a:r>
            <a:r>
              <a:rPr lang="ro-RO" b="1" kern="0" dirty="0">
                <a:latin typeface="Times New Roman" panose="02020603050405020304" pitchFamily="18" charset="0"/>
              </a:rPr>
              <a:t>		</a:t>
            </a:r>
            <a:r>
              <a:rPr lang="ro-RO" kern="0" dirty="0">
                <a:latin typeface="Times New Roman" panose="02020603050405020304" pitchFamily="18" charset="0"/>
              </a:rPr>
              <a:t>specifică atributele selectate;</a:t>
            </a:r>
            <a:endParaRPr lang="en-US" b="1" kern="0" dirty="0">
              <a:latin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ro-RO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DISTINCT		suprimă valorile duplicate;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ro-RO" dirty="0">
                <a:latin typeface="Times New Roman" panose="02020603050405020304" pitchFamily="18" charset="0"/>
                <a:ea typeface="Times New Roman" panose="02020603050405020304" pitchFamily="18" charset="0"/>
              </a:rPr>
              <a:t>*			selectează toate atributele;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ro-RO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atribut			selectează coloana numită;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ro-RO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expresie		permite construirea de expresii si valori noi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ro-RO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alias			denumiri pentru atributele selectate;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ro-RO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FROM tabele		specifică tabelele ce conţin coloanele selectate.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371600">
              <a:spcAft>
                <a:spcPts val="0"/>
              </a:spcAft>
            </a:pPr>
            <a:r>
              <a:rPr lang="ro-RO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WHERE	clauza permite specificarea conditiilor si a criteriilor de selectie a datelor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371600">
              <a:spcAft>
                <a:spcPts val="0"/>
              </a:spcAft>
            </a:pPr>
            <a:r>
              <a:rPr lang="ro-RO" dirty="0">
                <a:latin typeface="Times New Roman" panose="02020603050405020304" pitchFamily="18" charset="0"/>
                <a:ea typeface="Times New Roman" panose="02020603050405020304" pitchFamily="18" charset="0"/>
              </a:rPr>
              <a:t>GROUP BY	se precizeaza campul dupa care vor fi grupate datele in cazul expresiilor si functiilor de grup (SUM(), AVG(), COUNT(), MIN(), MAX())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371600">
              <a:spcAft>
                <a:spcPts val="0"/>
              </a:spcAft>
            </a:pPr>
            <a:r>
              <a:rPr lang="ro-RO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HAVING	in cazul functiilor de grup conditiile impuse acestora se precizeaza in clauza HAVING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371600">
              <a:spcAft>
                <a:spcPts val="0"/>
              </a:spcAft>
            </a:pPr>
            <a:r>
              <a:rPr lang="ro-RO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ORDER BY	precizeaza ordonarea in functie un anumite campuri ascendent (ASC) –implicit sau descendent (DESC)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371600">
              <a:spcAft>
                <a:spcPts val="0"/>
              </a:spcAft>
            </a:pPr>
            <a:r>
              <a:rPr lang="ro-RO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30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Comanda</a:t>
            </a:r>
            <a:r>
              <a:rPr lang="en-US" dirty="0"/>
              <a:t> Select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SELECT  [DISTINCT]{* | [</a:t>
            </a:r>
            <a:r>
              <a:rPr lang="en-AU" dirty="0" err="1"/>
              <a:t>expresie_coloan</a:t>
            </a:r>
            <a:r>
              <a:rPr lang="en-AU" dirty="0" err="1">
                <a:sym typeface="Times New Roman"/>
              </a:rPr>
              <a:t>a</a:t>
            </a:r>
            <a:r>
              <a:rPr lang="en-AU" dirty="0"/>
              <a:t> [AS </a:t>
            </a:r>
            <a:r>
              <a:rPr lang="en-AU" dirty="0" err="1"/>
              <a:t>nume_nou</a:t>
            </a:r>
            <a:r>
              <a:rPr lang="en-AU" dirty="0"/>
              <a:t>]][,…]}</a:t>
            </a:r>
            <a:endParaRPr lang="en-US" dirty="0"/>
          </a:p>
          <a:p>
            <a:r>
              <a:rPr lang="en-AU" dirty="0"/>
              <a:t>          FROM </a:t>
            </a:r>
            <a:r>
              <a:rPr lang="en-AU" dirty="0" err="1"/>
              <a:t>nume_tabel</a:t>
            </a:r>
            <a:r>
              <a:rPr lang="en-AU" dirty="0"/>
              <a:t> [alias][,…]</a:t>
            </a:r>
            <a:endParaRPr lang="en-US" dirty="0"/>
          </a:p>
          <a:p>
            <a:r>
              <a:rPr lang="en-AU" dirty="0"/>
              <a:t>          [WHERE  </a:t>
            </a:r>
            <a:r>
              <a:rPr lang="en-AU" dirty="0" err="1"/>
              <a:t>condi</a:t>
            </a:r>
            <a:r>
              <a:rPr lang="en-AU" dirty="0" err="1">
                <a:sym typeface="Times New Roman"/>
              </a:rPr>
              <a:t>t</a:t>
            </a:r>
            <a:r>
              <a:rPr lang="en-AU" dirty="0" err="1"/>
              <a:t>ie</a:t>
            </a:r>
            <a:r>
              <a:rPr lang="en-AU" dirty="0"/>
              <a:t>]</a:t>
            </a:r>
            <a:endParaRPr lang="en-US" dirty="0"/>
          </a:p>
          <a:p>
            <a:r>
              <a:rPr lang="en-AU" dirty="0"/>
              <a:t>          [GROUP BY </a:t>
            </a:r>
            <a:r>
              <a:rPr lang="en-AU" dirty="0" err="1"/>
              <a:t>list</a:t>
            </a:r>
            <a:r>
              <a:rPr lang="en-AU" dirty="0" err="1">
                <a:sym typeface="Times New Roman"/>
              </a:rPr>
              <a:t>a</a:t>
            </a:r>
            <a:r>
              <a:rPr lang="en-AU" dirty="0" err="1"/>
              <a:t>_coloane</a:t>
            </a:r>
            <a:r>
              <a:rPr lang="en-AU" dirty="0"/>
              <a:t>]   [HAVING </a:t>
            </a:r>
            <a:r>
              <a:rPr lang="en-AU" dirty="0" err="1"/>
              <a:t>condi</a:t>
            </a:r>
            <a:r>
              <a:rPr lang="en-AU" dirty="0" err="1">
                <a:sym typeface="Times New Roman"/>
              </a:rPr>
              <a:t>t</a:t>
            </a:r>
            <a:r>
              <a:rPr lang="en-AU" dirty="0" err="1"/>
              <a:t>ie</a:t>
            </a:r>
            <a:r>
              <a:rPr lang="en-AU" dirty="0"/>
              <a:t>]</a:t>
            </a:r>
            <a:endParaRPr lang="en-US" dirty="0"/>
          </a:p>
          <a:p>
            <a:r>
              <a:rPr lang="en-AU" dirty="0"/>
              <a:t>          [ORDER BY </a:t>
            </a:r>
            <a:r>
              <a:rPr lang="en-AU" dirty="0" err="1"/>
              <a:t>list</a:t>
            </a:r>
            <a:r>
              <a:rPr lang="en-AU" dirty="0" err="1">
                <a:sym typeface="Times New Roman"/>
              </a:rPr>
              <a:t>a</a:t>
            </a:r>
            <a:r>
              <a:rPr lang="en-AU" dirty="0" err="1"/>
              <a:t>_coloane</a:t>
            </a:r>
            <a:r>
              <a:rPr lang="en-AU" dirty="0"/>
              <a:t>]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/>
              <a:t>Frazele SQL:</a:t>
            </a:r>
            <a:endParaRPr lang="en-US" dirty="0"/>
          </a:p>
          <a:p>
            <a:r>
              <a:rPr lang="ro-RO" dirty="0"/>
              <a:t>Nu sunt case sensitive;</a:t>
            </a:r>
            <a:endParaRPr lang="en-US" dirty="0"/>
          </a:p>
          <a:p>
            <a:r>
              <a:rPr lang="ro-RO" dirty="0"/>
              <a:t>Pot fi scrise pe mai multe linii;</a:t>
            </a:r>
            <a:endParaRPr lang="en-US" dirty="0"/>
          </a:p>
          <a:p>
            <a:r>
              <a:rPr lang="ro-RO" dirty="0"/>
              <a:t>Cuvintele cheie nu pot fi prescurtate sau scrise pe mai multe linii.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841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212711"/>
              </p:ext>
            </p:extLst>
          </p:nvPr>
        </p:nvGraphicFramePr>
        <p:xfrm>
          <a:off x="762000" y="1066800"/>
          <a:ext cx="8153400" cy="5410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0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2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5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&lt;, &gt;, =, &gt;=, &lt;=, NOT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Operatori de comparatie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BETWEEN ... AND ...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între două valori (inclusiv).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28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200" b="1" dirty="0">
                          <a:solidFill>
                            <a:srgbClr val="FF0000"/>
                          </a:solidFill>
                          <a:effectLst/>
                        </a:rPr>
                        <a:t>SELECT codprodus, cant FROM rindcom WHERE cant BETWEEN 10 AND 15;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IN(listă)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egal cu oricare valoare din listă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8226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200" b="1" dirty="0">
                          <a:solidFill>
                            <a:srgbClr val="FF0000"/>
                          </a:solidFill>
                          <a:effectLst/>
                        </a:rPr>
                        <a:t>SELECT codagent, numeagent FROM agenti WHERE codagent IN (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  <a:effectLst/>
                        </a:rPr>
                        <a:t>‘1’</a:t>
                      </a:r>
                      <a:r>
                        <a:rPr lang="ro-RO" sz="1200" b="1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  <a:effectLst/>
                        </a:rPr>
                        <a:t>‘</a:t>
                      </a:r>
                      <a:r>
                        <a:rPr lang="ro-RO" sz="1200" b="1" dirty="0">
                          <a:solidFill>
                            <a:srgbClr val="FF0000"/>
                          </a:solidFill>
                          <a:effectLst/>
                        </a:rPr>
                        <a:t>3’);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200" b="1" dirty="0">
                          <a:solidFill>
                            <a:srgbClr val="FF0000"/>
                          </a:solidFill>
                          <a:effectLst/>
                        </a:rPr>
                        <a:t>SELECT codprod, cant FROM rindcom WHERE cant IN (400,500,1000);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0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LIKE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similar cu un şablon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% - oricâte caractere;  _  - un caracter;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8226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200" b="1" dirty="0">
                          <a:solidFill>
                            <a:srgbClr val="FF0000"/>
                          </a:solidFill>
                          <a:effectLst/>
                        </a:rPr>
                        <a:t>SELECT denfirma, loc FROM firme WHERE loc LIKE ’B%’;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o-RO" sz="1200" b="1" dirty="0">
                          <a:solidFill>
                            <a:srgbClr val="FF0000"/>
                          </a:solidFill>
                          <a:effectLst/>
                        </a:rPr>
                        <a:t>SELECT denfirma, loc FROM firme WHERE loc LIKE ’_I%’;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IS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are valoarea NULL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150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200" b="1" dirty="0">
                          <a:solidFill>
                            <a:srgbClr val="FF0000"/>
                          </a:solidFill>
                          <a:effectLst/>
                        </a:rPr>
                        <a:t>SELECT denfirma, loc FROM firme WHERE loc IS NULL;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609600"/>
            <a:ext cx="622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construirea</a:t>
            </a:r>
            <a:r>
              <a:rPr lang="en-US" dirty="0"/>
              <a:t> </a:t>
            </a:r>
            <a:r>
              <a:rPr lang="en-US" dirty="0" err="1"/>
              <a:t>frazelor</a:t>
            </a:r>
            <a:r>
              <a:rPr lang="en-US" dirty="0"/>
              <a:t> SQL se </a:t>
            </a:r>
            <a:r>
              <a:rPr lang="en-US" dirty="0" err="1"/>
              <a:t>utilizeaza</a:t>
            </a:r>
            <a:r>
              <a:rPr lang="en-US" dirty="0"/>
              <a:t> </a:t>
            </a:r>
            <a:r>
              <a:rPr lang="en-US" dirty="0" err="1"/>
              <a:t>urmatorii</a:t>
            </a:r>
            <a:r>
              <a:rPr lang="en-US" dirty="0"/>
              <a:t> </a:t>
            </a:r>
            <a:r>
              <a:rPr lang="en-US" dirty="0" err="1"/>
              <a:t>operatori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0611367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68957"/>
            <a:ext cx="8229600" cy="392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6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Definitii</a:t>
            </a:r>
            <a:endParaRPr lang="en-US" dirty="0"/>
          </a:p>
        </p:txBody>
      </p:sp>
      <p:sp>
        <p:nvSpPr>
          <p:cNvPr id="3" name="Dreptunghi 2"/>
          <p:cNvSpPr/>
          <p:nvPr/>
        </p:nvSpPr>
        <p:spPr>
          <a:xfrm>
            <a:off x="457200" y="160020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… un </a:t>
            </a:r>
            <a:r>
              <a:rPr lang="en-US" sz="2400" b="1" dirty="0" err="1"/>
              <a:t>ansamblu</a:t>
            </a:r>
            <a:r>
              <a:rPr lang="en-US" sz="2400" b="1" dirty="0"/>
              <a:t> </a:t>
            </a:r>
            <a:r>
              <a:rPr lang="en-US" sz="2400" b="1" dirty="0" err="1"/>
              <a:t>structurat</a:t>
            </a:r>
            <a:r>
              <a:rPr lang="en-US" sz="2400" b="1" dirty="0"/>
              <a:t> de   date …</a:t>
            </a:r>
          </a:p>
          <a:p>
            <a:pPr algn="just"/>
            <a:r>
              <a:rPr lang="en-US" sz="2400" dirty="0" err="1"/>
              <a:t>Regulile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conceptele</a:t>
            </a:r>
            <a:r>
              <a:rPr lang="en-US" sz="2400" dirty="0"/>
              <a:t> care permit </a:t>
            </a:r>
            <a:r>
              <a:rPr lang="en-US" sz="2400" dirty="0" err="1"/>
              <a:t>descrierea</a:t>
            </a:r>
            <a:r>
              <a:rPr lang="en-US" sz="2400" dirty="0"/>
              <a:t> </a:t>
            </a:r>
            <a:r>
              <a:rPr lang="en-US" sz="2400" dirty="0" err="1"/>
              <a:t>structurii</a:t>
            </a:r>
            <a:endParaRPr lang="en-US" sz="2400" dirty="0"/>
          </a:p>
          <a:p>
            <a:pPr algn="just"/>
            <a:r>
              <a:rPr lang="en-US" sz="2400" dirty="0" err="1"/>
              <a:t>unei</a:t>
            </a:r>
            <a:r>
              <a:rPr lang="en-US" sz="2400" dirty="0"/>
              <a:t> BD </a:t>
            </a:r>
            <a:r>
              <a:rPr lang="en-US" sz="2400" dirty="0" err="1"/>
              <a:t>formeaza</a:t>
            </a:r>
            <a:r>
              <a:rPr lang="en-US" sz="2400" dirty="0"/>
              <a:t> </a:t>
            </a:r>
            <a:r>
              <a:rPr lang="en-US" sz="2400" dirty="0" err="1"/>
              <a:t>modelul</a:t>
            </a:r>
            <a:r>
              <a:rPr lang="en-US" sz="2400" dirty="0"/>
              <a:t> </a:t>
            </a:r>
            <a:r>
              <a:rPr lang="en-US" sz="2400" dirty="0" err="1"/>
              <a:t>datelor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timp</a:t>
            </a:r>
            <a:r>
              <a:rPr lang="en-US" sz="2400" dirty="0"/>
              <a:t> au </a:t>
            </a:r>
            <a:r>
              <a:rPr lang="en-US" sz="2400" dirty="0" err="1"/>
              <a:t>fost</a:t>
            </a:r>
            <a:r>
              <a:rPr lang="en-US" sz="2400" dirty="0"/>
              <a:t> definite </a:t>
            </a:r>
            <a:r>
              <a:rPr lang="en-US" sz="2400" dirty="0" err="1"/>
              <a:t>astfel</a:t>
            </a:r>
            <a:r>
              <a:rPr lang="en-US" sz="2400" dirty="0"/>
              <a:t> de </a:t>
            </a:r>
            <a:r>
              <a:rPr lang="en-US" sz="2400" dirty="0" err="1"/>
              <a:t>modele</a:t>
            </a:r>
            <a:r>
              <a:rPr lang="en-US" sz="2400" dirty="0"/>
              <a:t> </a:t>
            </a:r>
            <a:r>
              <a:rPr lang="en-US" sz="2400" dirty="0" err="1"/>
              <a:t>precum</a:t>
            </a:r>
            <a:r>
              <a:rPr lang="en-US" sz="2400" dirty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 Modelul ierarhic în care datele erau organizate </a:t>
            </a:r>
            <a:r>
              <a:rPr lang="en-US" sz="2400" dirty="0"/>
              <a:t>sub forma </a:t>
            </a:r>
            <a:r>
              <a:rPr lang="en-US" sz="2400" dirty="0" err="1"/>
              <a:t>unui</a:t>
            </a:r>
            <a:r>
              <a:rPr lang="en-US" sz="2400" dirty="0"/>
              <a:t> arbore, </a:t>
            </a:r>
            <a:r>
              <a:rPr lang="en-US" sz="2400" dirty="0" err="1"/>
              <a:t>nodurile</a:t>
            </a:r>
            <a:r>
              <a:rPr lang="en-US" sz="2400" dirty="0"/>
              <a:t> </a:t>
            </a:r>
            <a:r>
              <a:rPr lang="en-US" sz="2400" dirty="0" err="1"/>
              <a:t>constând</a:t>
            </a:r>
            <a:r>
              <a:rPr lang="en-US" sz="2400" dirty="0"/>
              <a:t> din </a:t>
            </a:r>
            <a:r>
              <a:rPr lang="it-IT" sz="2400" dirty="0"/>
              <a:t>înregistrari iar arcele referinte catre alte noduri.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 Modelul retea în care datele erau organizate sub forma unui graf orientat. Nodurile si arcele au aceeasi semnificatie ca mai sus.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 Modelul relational în care, intuitiv, datele sunt</a:t>
            </a:r>
            <a:r>
              <a:rPr lang="pt-BR" sz="2400" dirty="0"/>
              <a:t>      organizate sub forma de tabele.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37510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Student </a:t>
            </a:r>
          </a:p>
          <a:p>
            <a:pPr marL="0" indent="0">
              <a:buNone/>
            </a:pPr>
            <a:r>
              <a:rPr lang="en-US" dirty="0"/>
              <a:t>(    </a:t>
            </a:r>
            <a:r>
              <a:rPr lang="en-US" dirty="0" err="1"/>
              <a:t>id_student</a:t>
            </a:r>
            <a:r>
              <a:rPr lang="en-US" dirty="0"/>
              <a:t> number constraint </a:t>
            </a:r>
            <a:r>
              <a:rPr lang="en-US" dirty="0" err="1"/>
              <a:t>student_pk</a:t>
            </a:r>
            <a:r>
              <a:rPr lang="en-US" dirty="0"/>
              <a:t> primary key,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Nume</a:t>
            </a:r>
            <a:r>
              <a:rPr lang="en-US" dirty="0"/>
              <a:t> varchar2(30),    </a:t>
            </a:r>
          </a:p>
          <a:p>
            <a:pPr marL="0" indent="0">
              <a:buNone/>
            </a:pPr>
            <a:r>
              <a:rPr lang="en-US" dirty="0" err="1"/>
              <a:t>Prenume</a:t>
            </a:r>
            <a:r>
              <a:rPr lang="en-US" dirty="0"/>
              <a:t> varchar2(30),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Data_nasterii</a:t>
            </a:r>
            <a:r>
              <a:rPr lang="en-US" dirty="0"/>
              <a:t> date);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adauga</a:t>
            </a:r>
            <a:r>
              <a:rPr lang="en-US" dirty="0"/>
              <a:t> in plus </a:t>
            </a:r>
            <a:r>
              <a:rPr lang="en-US" dirty="0" err="1"/>
              <a:t>ce</a:t>
            </a:r>
            <a:r>
              <a:rPr lang="en-US" dirty="0"/>
              <a:t> date </a:t>
            </a:r>
            <a:r>
              <a:rPr lang="en-US" dirty="0" err="1"/>
              <a:t>consideram</a:t>
            </a:r>
            <a:r>
              <a:rPr lang="en-US" dirty="0"/>
              <a:t> </a:t>
            </a:r>
            <a:r>
              <a:rPr lang="en-US" dirty="0" err="1"/>
              <a:t>semnificative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student</a:t>
            </a:r>
          </a:p>
        </p:txBody>
      </p:sp>
    </p:spTree>
    <p:extLst>
      <p:ext uri="{BB962C8B-B14F-4D97-AF65-F5344CB8AC3E}">
        <p14:creationId xmlns:p14="http://schemas.microsoft.com/office/powerpoint/2010/main" val="2642669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Comanda</a:t>
            </a:r>
            <a:r>
              <a:rPr lang="en-US" dirty="0"/>
              <a:t> Insert – </a:t>
            </a:r>
            <a:r>
              <a:rPr lang="en-US" dirty="0" err="1"/>
              <a:t>inserare</a:t>
            </a:r>
            <a:r>
              <a:rPr lang="en-US" dirty="0"/>
              <a:t> date in </a:t>
            </a:r>
            <a:r>
              <a:rPr lang="en-US" dirty="0" err="1"/>
              <a:t>tabel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into Student values (2, ‘Popescu','Claudia','01-jan-1984');</a:t>
            </a:r>
          </a:p>
        </p:txBody>
      </p:sp>
    </p:spTree>
    <p:extLst>
      <p:ext uri="{BB962C8B-B14F-4D97-AF65-F5344CB8AC3E}">
        <p14:creationId xmlns:p14="http://schemas.microsoft.com/office/powerpoint/2010/main" val="13044269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152525"/>
            <a:ext cx="64484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815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 err="1"/>
              <a:t>Mediu</a:t>
            </a:r>
            <a:r>
              <a:rPr lang="en-US" dirty="0"/>
              <a:t> de </a:t>
            </a:r>
            <a:r>
              <a:rPr lang="en-US" dirty="0" err="1"/>
              <a:t>lucru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instala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 Oracle local </a:t>
            </a:r>
            <a:r>
              <a:rPr lang="en-US" dirty="0" err="1"/>
              <a:t>si</a:t>
            </a:r>
            <a:r>
              <a:rPr lang="en-US" dirty="0"/>
              <a:t> SQL Developer</a:t>
            </a:r>
          </a:p>
          <a:p>
            <a:r>
              <a:rPr lang="en-US" dirty="0"/>
              <a:t>SQL Plus, </a:t>
            </a:r>
            <a:r>
              <a:rPr lang="en-US" dirty="0" err="1"/>
              <a:t>interfata</a:t>
            </a:r>
            <a:r>
              <a:rPr lang="en-US" dirty="0"/>
              <a:t> in </a:t>
            </a:r>
            <a:r>
              <a:rPr lang="en-US" dirty="0" err="1"/>
              <a:t>linie</a:t>
            </a:r>
            <a:r>
              <a:rPr lang="en-US" dirty="0"/>
              <a:t> de </a:t>
            </a:r>
            <a:r>
              <a:rPr lang="en-US" dirty="0" err="1"/>
              <a:t>comanda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60" y="3581400"/>
            <a:ext cx="6929940" cy="278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604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71916"/>
            <a:ext cx="8229600" cy="431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338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https://livesql.oracle.com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30244"/>
            <a:ext cx="8229600" cy="379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541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Tipuri</a:t>
            </a:r>
            <a:r>
              <a:rPr lang="en-US" dirty="0"/>
              <a:t> de join-</a:t>
            </a:r>
            <a:r>
              <a:rPr lang="en-US" dirty="0" err="1"/>
              <a:t>uri</a:t>
            </a:r>
            <a:r>
              <a:rPr lang="en-US" dirty="0"/>
              <a:t> </a:t>
            </a:r>
          </a:p>
        </p:txBody>
      </p:sp>
      <p:pic>
        <p:nvPicPr>
          <p:cNvPr id="1026" name="Picture 2" descr="Imagini pentru joi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66800"/>
            <a:ext cx="77724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228124"/>
            <a:ext cx="8077200" cy="6140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spcBef>
                <a:spcPts val="300"/>
              </a:spcBef>
              <a:spcAft>
                <a:spcPts val="0"/>
              </a:spcAft>
            </a:pPr>
            <a:r>
              <a:rPr lang="ro-RO" sz="2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Bibliografie :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Bef>
                <a:spcPts val="300"/>
              </a:spcBef>
              <a:spcAft>
                <a:spcPts val="0"/>
              </a:spcAft>
            </a:pPr>
            <a:r>
              <a:rPr lang="ro-RO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100"/>
              <a:buFont typeface="+mj-lt"/>
              <a:buAutoNum type="arabicParenR"/>
              <a:tabLst>
                <a:tab pos="209550" algn="l"/>
              </a:tabLst>
            </a:pPr>
            <a:r>
              <a:rPr lang="ro-R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Connolly Thomas, Carolyn Begg, Database Systems – A practical approach to design, implementation and management,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sixth</a:t>
            </a:r>
            <a:r>
              <a:rPr lang="ro-R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edition,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Pearson</a:t>
            </a:r>
            <a:r>
              <a:rPr lang="ro-R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100"/>
              <a:buFont typeface="+mj-lt"/>
              <a:buAutoNum type="arabicParenR"/>
              <a:tabLst>
                <a:tab pos="209550" algn="l"/>
              </a:tabLst>
            </a:pPr>
            <a:r>
              <a:rPr lang="ro-R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Fotache M.– </a:t>
            </a:r>
            <a:r>
              <a:rPr lang="ro-RO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SQL. Dialecte DB2, Oracle, </a:t>
            </a:r>
            <a:r>
              <a:rPr lang="en-US" sz="20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PostgresSQL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SQL Server</a:t>
            </a:r>
            <a:r>
              <a:rPr lang="ro-R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Editia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II-a,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revazuta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adaugita</a:t>
            </a:r>
            <a:r>
              <a:rPr lang="ro-R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ed. Polirom, 200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100"/>
              <a:buFont typeface="+mj-lt"/>
              <a:buAutoNum type="arabicParenR"/>
              <a:tabLst>
                <a:tab pos="209550" algn="l"/>
              </a:tabLst>
            </a:pPr>
            <a:r>
              <a:rPr lang="ro-R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Geschwinde Ewald şi Schönig Hans-Jürgen, </a:t>
            </a:r>
            <a:r>
              <a:rPr lang="ro-RO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PostgreSQL Developer's Handbook</a:t>
            </a:r>
            <a:r>
              <a:rPr lang="ro-R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ro-RO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o-R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Bucureşti, Teora, 2003.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100"/>
              <a:buFont typeface="+mj-lt"/>
              <a:buAutoNum type="arabicParenR"/>
              <a:tabLst>
                <a:tab pos="209550" algn="l"/>
              </a:tabLst>
            </a:pPr>
            <a:r>
              <a:rPr lang="ro-R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Forta Ben, </a:t>
            </a:r>
            <a:r>
              <a:rPr lang="ro-RO" sz="2000" i="1" dirty="0">
                <a:solidFill>
                  <a:srgbClr val="5B7BB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SQL in lectii de 10 minute</a:t>
            </a:r>
            <a:r>
              <a:rPr lang="ro-R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ed. Teora, 2005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spcBef>
                <a:spcPts val="300"/>
              </a:spcBef>
              <a:spcAft>
                <a:spcPts val="0"/>
              </a:spcAft>
              <a:buSzPts val="1100"/>
              <a:buFont typeface="+mj-lt"/>
              <a:buAutoNum type="arabicParenR"/>
              <a:tabLst>
                <a:tab pos="209550" algn="l"/>
              </a:tabLst>
            </a:pPr>
            <a:r>
              <a:rPr lang="ro-R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Iacob Paul, Baze de date, Universitatea Transilvania din Brasov, note de curs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spcBef>
                <a:spcPts val="300"/>
              </a:spcBef>
              <a:spcAft>
                <a:spcPts val="0"/>
              </a:spcAft>
              <a:buSzPts val="1100"/>
              <a:buFont typeface="+mj-lt"/>
              <a:buAutoNum type="arabicParenR"/>
              <a:tabLst>
                <a:tab pos="209550" algn="l"/>
              </a:tabLst>
            </a:pPr>
            <a:r>
              <a:rPr lang="ro-R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Lungu I., C. Bodea ş. a. - “</a:t>
            </a:r>
            <a:r>
              <a:rPr lang="ro-RO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Baze de date – organizare, proiectare şi implementare</a:t>
            </a:r>
            <a:r>
              <a:rPr lang="ro-R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“, ed. ALL, 1995.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457200" algn="just">
              <a:spcBef>
                <a:spcPts val="30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Lungu I., I. Iacob – “</a:t>
            </a:r>
            <a:r>
              <a:rPr lang="ro-RO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Aplicaţii informatice utilizând SGBD Oracle</a:t>
            </a:r>
            <a:r>
              <a:rPr lang="ro-RO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”, ed. ProUniversalis, 2005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457200" algn="just">
              <a:spcBef>
                <a:spcPts val="30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Oracle Student Guides, Activity Guides , Introduction to SQL</a:t>
            </a:r>
          </a:p>
          <a:p>
            <a:pPr marL="685800" indent="-457200" algn="just">
              <a:spcBef>
                <a:spcPts val="30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Oracle Academy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75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78055" y="228600"/>
            <a:ext cx="8305800" cy="1143000"/>
          </a:xfrm>
        </p:spPr>
        <p:txBody>
          <a:bodyPr/>
          <a:lstStyle/>
          <a:p>
            <a:r>
              <a:rPr lang="en-US" dirty="0" err="1"/>
              <a:t>Baze</a:t>
            </a:r>
            <a:r>
              <a:rPr lang="en-US" dirty="0"/>
              <a:t> de date </a:t>
            </a:r>
            <a:r>
              <a:rPr lang="en-US" dirty="0" err="1"/>
              <a:t>relationale</a:t>
            </a:r>
            <a:endParaRPr lang="en-US" dirty="0"/>
          </a:p>
        </p:txBody>
      </p:sp>
      <p:sp>
        <p:nvSpPr>
          <p:cNvPr id="3" name="Dreptunghi 2"/>
          <p:cNvSpPr/>
          <p:nvPr/>
        </p:nvSpPr>
        <p:spPr>
          <a:xfrm>
            <a:off x="457200" y="160020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Conceptul</a:t>
            </a:r>
            <a:r>
              <a:rPr lang="en-US" sz="2400" dirty="0"/>
              <a:t> de </a:t>
            </a:r>
            <a:r>
              <a:rPr lang="en-US" sz="2400" dirty="0" err="1"/>
              <a:t>baze</a:t>
            </a:r>
            <a:r>
              <a:rPr lang="en-US" sz="2400" dirty="0"/>
              <a:t> de date </a:t>
            </a:r>
            <a:r>
              <a:rPr lang="en-US" sz="2400" dirty="0" err="1"/>
              <a:t>relaționale</a:t>
            </a:r>
            <a:r>
              <a:rPr lang="en-US" sz="2400" dirty="0"/>
              <a:t> a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introdus</a:t>
            </a:r>
            <a:r>
              <a:rPr lang="en-US" sz="2400" dirty="0"/>
              <a:t> de E.F. </a:t>
            </a:r>
            <a:r>
              <a:rPr lang="en-US" sz="2400" dirty="0" err="1"/>
              <a:t>Codd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anii</a:t>
            </a:r>
            <a:r>
              <a:rPr lang="en-US" sz="2400" dirty="0"/>
              <a:t> ’70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modelează</a:t>
            </a:r>
            <a:r>
              <a:rPr lang="en-US" sz="2400" dirty="0"/>
              <a:t> </a:t>
            </a:r>
            <a:r>
              <a:rPr lang="en-US" sz="2400" dirty="0" err="1"/>
              <a:t>bazele</a:t>
            </a:r>
            <a:r>
              <a:rPr lang="en-US" sz="2400" dirty="0"/>
              <a:t> de date sub </a:t>
            </a:r>
            <a:r>
              <a:rPr lang="en-US" sz="2400" dirty="0" err="1"/>
              <a:t>formă</a:t>
            </a:r>
            <a:r>
              <a:rPr lang="en-US" sz="2400" dirty="0"/>
              <a:t> de </a:t>
            </a:r>
            <a:r>
              <a:rPr lang="en-US" sz="2400" dirty="0" err="1"/>
              <a:t>tabele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relații</a:t>
            </a:r>
            <a:r>
              <a:rPr lang="en-US" sz="2400" dirty="0"/>
              <a:t> </a:t>
            </a:r>
            <a:r>
              <a:rPr lang="en-US" sz="2400" dirty="0" err="1"/>
              <a:t>între</a:t>
            </a:r>
            <a:r>
              <a:rPr lang="en-US" sz="2400" dirty="0"/>
              <a:t> </a:t>
            </a:r>
            <a:r>
              <a:rPr lang="en-US" sz="2400" dirty="0" err="1"/>
              <a:t>acestea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895600"/>
            <a:ext cx="6400800" cy="389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Definitie</a:t>
            </a:r>
            <a:r>
              <a:rPr lang="en-US" dirty="0"/>
              <a:t> SGBD (Data Base </a:t>
            </a:r>
            <a:r>
              <a:rPr lang="en-US" dirty="0" err="1"/>
              <a:t>Mangement</a:t>
            </a:r>
            <a:r>
              <a:rPr lang="en-US" dirty="0"/>
              <a:t> System –DBMS)</a:t>
            </a:r>
          </a:p>
        </p:txBody>
      </p:sp>
      <p:sp>
        <p:nvSpPr>
          <p:cNvPr id="3" name="Dreptunghi 2"/>
          <p:cNvSpPr/>
          <p:nvPr/>
        </p:nvSpPr>
        <p:spPr>
          <a:xfrm>
            <a:off x="457200" y="1600200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2400" dirty="0"/>
          </a:p>
          <a:p>
            <a:pPr algn="just"/>
            <a:r>
              <a:rPr lang="en-US" sz="2400" dirty="0" err="1"/>
              <a:t>Bazele</a:t>
            </a:r>
            <a:r>
              <a:rPr lang="en-US" sz="2400" dirty="0"/>
              <a:t> de date </a:t>
            </a:r>
            <a:r>
              <a:rPr lang="en-US" sz="2400" dirty="0" err="1"/>
              <a:t>sunt</a:t>
            </a:r>
            <a:r>
              <a:rPr lang="en-US" sz="2400" dirty="0"/>
              <a:t> manipulate cu </a:t>
            </a:r>
            <a:r>
              <a:rPr lang="en-US" sz="2400" dirty="0" err="1"/>
              <a:t>ajutorul</a:t>
            </a:r>
            <a:r>
              <a:rPr lang="en-US" sz="2400" dirty="0"/>
              <a:t> </a:t>
            </a:r>
            <a:r>
              <a:rPr lang="en-US" sz="2400" dirty="0" err="1"/>
              <a:t>sistemelor</a:t>
            </a:r>
            <a:r>
              <a:rPr lang="en-US" sz="2400" dirty="0"/>
              <a:t> de </a:t>
            </a:r>
            <a:r>
              <a:rPr lang="en-US" sz="2400" dirty="0" err="1"/>
              <a:t>gestiune</a:t>
            </a:r>
            <a:r>
              <a:rPr lang="en-US" sz="2400" dirty="0"/>
              <a:t> a </a:t>
            </a:r>
            <a:r>
              <a:rPr lang="en-US" sz="2400" dirty="0" err="1"/>
              <a:t>bazelor</a:t>
            </a:r>
            <a:r>
              <a:rPr lang="en-US" sz="2400" dirty="0"/>
              <a:t> de date.  </a:t>
            </a:r>
            <a:r>
              <a:rPr lang="en-US" sz="2400" dirty="0" err="1"/>
              <a:t>Acestea</a:t>
            </a:r>
            <a:r>
              <a:rPr lang="en-US" sz="2400" dirty="0"/>
              <a:t>, SGBD-</a:t>
            </a:r>
            <a:r>
              <a:rPr lang="en-US" sz="2400" dirty="0" err="1"/>
              <a:t>urile</a:t>
            </a:r>
            <a:r>
              <a:rPr lang="en-US" sz="2400" dirty="0"/>
              <a:t>,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responsabile</a:t>
            </a:r>
            <a:r>
              <a:rPr lang="en-US" sz="2400" dirty="0"/>
              <a:t> cu </a:t>
            </a:r>
            <a:r>
              <a:rPr lang="en-US" sz="2400" dirty="0" err="1"/>
              <a:t>crearea</a:t>
            </a:r>
            <a:r>
              <a:rPr lang="en-US" sz="2400" dirty="0"/>
              <a:t>, </a:t>
            </a:r>
            <a:r>
              <a:rPr lang="en-US" sz="2400" dirty="0" err="1"/>
              <a:t>manipularea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întreţinerea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baze</a:t>
            </a:r>
            <a:r>
              <a:rPr lang="en-US" sz="2400" dirty="0"/>
              <a:t> de date </a:t>
            </a:r>
            <a:endParaRPr lang="it-IT" sz="2400" dirty="0"/>
          </a:p>
          <a:p>
            <a:pPr algn="just"/>
            <a:r>
              <a:rPr lang="it-IT" sz="2400" dirty="0">
                <a:solidFill>
                  <a:srgbClr val="FF0000"/>
                </a:solidFill>
              </a:rPr>
              <a:t>Un sistem de gestiune a  </a:t>
            </a:r>
            <a:r>
              <a:rPr lang="en-US" sz="2400" dirty="0" err="1">
                <a:solidFill>
                  <a:srgbClr val="FF0000"/>
                </a:solidFill>
              </a:rPr>
              <a:t>bazelor</a:t>
            </a:r>
            <a:r>
              <a:rPr lang="en-US" sz="2400" dirty="0">
                <a:solidFill>
                  <a:srgbClr val="FF0000"/>
                </a:solidFill>
              </a:rPr>
              <a:t> de date </a:t>
            </a:r>
            <a:r>
              <a:rPr lang="en-US" sz="2400" dirty="0"/>
              <a:t>SGBD/DBMS)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pt-BR" sz="2400" dirty="0"/>
              <a:t>ansamblul de programe care permit </a:t>
            </a:r>
            <a:r>
              <a:rPr lang="it-IT" sz="2400" dirty="0"/>
              <a:t>utilizatorului sa interactioneze cu o </a:t>
            </a:r>
            <a:r>
              <a:rPr lang="en-US" sz="2400" dirty="0" err="1"/>
              <a:t>baza</a:t>
            </a:r>
            <a:r>
              <a:rPr lang="en-US" sz="2400" dirty="0"/>
              <a:t> de date.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Definitie</a:t>
            </a:r>
            <a:r>
              <a:rPr lang="en-US" dirty="0"/>
              <a:t> SGBD (Data Base </a:t>
            </a:r>
            <a:r>
              <a:rPr lang="en-US" dirty="0" err="1"/>
              <a:t>Mangement</a:t>
            </a:r>
            <a:r>
              <a:rPr lang="en-US" dirty="0"/>
              <a:t> System –DBMS)</a:t>
            </a:r>
          </a:p>
        </p:txBody>
      </p:sp>
      <p:sp>
        <p:nvSpPr>
          <p:cNvPr id="3" name="Dreptunghi 2"/>
          <p:cNvSpPr/>
          <p:nvPr/>
        </p:nvSpPr>
        <p:spPr>
          <a:xfrm>
            <a:off x="457200" y="1600200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2400" dirty="0"/>
          </a:p>
          <a:p>
            <a:endParaRPr lang="en-US" sz="2400" dirty="0"/>
          </a:p>
          <a:p>
            <a:pPr algn="just"/>
            <a:r>
              <a:rPr lang="en-US" sz="2400" dirty="0"/>
              <a:t>Un </a:t>
            </a:r>
            <a:r>
              <a:rPr lang="en-US" sz="2400" b="1" dirty="0" err="1"/>
              <a:t>sistem</a:t>
            </a:r>
            <a:r>
              <a:rPr lang="en-US" sz="2400" b="1" dirty="0"/>
              <a:t> de </a:t>
            </a:r>
            <a:r>
              <a:rPr lang="en-US" sz="2400" b="1" dirty="0" err="1"/>
              <a:t>gestiune</a:t>
            </a:r>
            <a:r>
              <a:rPr lang="en-US" sz="2400" b="1" dirty="0"/>
              <a:t> a </a:t>
            </a:r>
            <a:r>
              <a:rPr lang="en-US" sz="2400" b="1" dirty="0" err="1"/>
              <a:t>bazelor</a:t>
            </a:r>
            <a:r>
              <a:rPr lang="en-US" sz="2400" b="1" dirty="0"/>
              <a:t> de date</a:t>
            </a:r>
            <a:r>
              <a:rPr lang="en-US" sz="2400" dirty="0"/>
              <a:t>(</a:t>
            </a:r>
            <a:r>
              <a:rPr lang="en-US" sz="2400" i="1" dirty="0"/>
              <a:t>SGBD, </a:t>
            </a:r>
            <a:r>
              <a:rPr lang="en-US" sz="2400" dirty="0" err="1"/>
              <a:t>eng.</a:t>
            </a:r>
            <a:r>
              <a:rPr lang="en-US" sz="2400" i="1" dirty="0" err="1"/>
              <a:t>Data</a:t>
            </a:r>
            <a:r>
              <a:rPr lang="en-US" sz="2400" i="1" dirty="0"/>
              <a:t> Base Management System -DBMS</a:t>
            </a:r>
            <a:r>
              <a:rPr lang="en-US" sz="2400" dirty="0"/>
              <a:t>) </a:t>
            </a:r>
            <a:r>
              <a:rPr lang="en-US" sz="2400" dirty="0" err="1"/>
              <a:t>este</a:t>
            </a:r>
            <a:r>
              <a:rPr lang="en-US" sz="2400" dirty="0"/>
              <a:t> un </a:t>
            </a:r>
            <a:r>
              <a:rPr lang="en-US" sz="2400" dirty="0" err="1"/>
              <a:t>produs</a:t>
            </a:r>
            <a:r>
              <a:rPr lang="en-US" sz="2400" dirty="0"/>
              <a:t> </a:t>
            </a:r>
            <a:r>
              <a:rPr lang="en-US" sz="2400" i="1" dirty="0"/>
              <a:t>software </a:t>
            </a:r>
            <a:r>
              <a:rPr lang="en-US" sz="2400" dirty="0"/>
              <a:t>care </a:t>
            </a:r>
            <a:r>
              <a:rPr lang="en-US" sz="2400" dirty="0" err="1"/>
              <a:t>asigură</a:t>
            </a:r>
            <a:r>
              <a:rPr lang="en-US" sz="2400" dirty="0"/>
              <a:t> </a:t>
            </a:r>
            <a:r>
              <a:rPr lang="en-US" sz="2400" dirty="0" err="1"/>
              <a:t>interacţiunea</a:t>
            </a:r>
            <a:r>
              <a:rPr lang="en-US" sz="2400" dirty="0"/>
              <a:t> cu o </a:t>
            </a:r>
            <a:r>
              <a:rPr lang="en-US" sz="2400" dirty="0" err="1"/>
              <a:t>bază</a:t>
            </a:r>
            <a:r>
              <a:rPr lang="en-US" sz="2400" dirty="0"/>
              <a:t> de date, </a:t>
            </a:r>
            <a:r>
              <a:rPr lang="en-US" sz="2400" dirty="0" err="1"/>
              <a:t>permiţând</a:t>
            </a:r>
            <a:r>
              <a:rPr lang="en-US" sz="2400" dirty="0"/>
              <a:t> </a:t>
            </a:r>
            <a:r>
              <a:rPr lang="en-US" sz="2400" dirty="0" err="1"/>
              <a:t>definirea</a:t>
            </a:r>
            <a:r>
              <a:rPr lang="en-US" sz="2400" dirty="0"/>
              <a:t>, </a:t>
            </a:r>
            <a:r>
              <a:rPr lang="en-US" sz="2400" dirty="0" err="1"/>
              <a:t>consultarea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actualizarea</a:t>
            </a:r>
            <a:r>
              <a:rPr lang="en-US" sz="2400" dirty="0"/>
              <a:t> </a:t>
            </a:r>
            <a:r>
              <a:rPr lang="en-US" sz="2400" dirty="0" err="1"/>
              <a:t>datelor</a:t>
            </a:r>
            <a:r>
              <a:rPr lang="en-US" sz="2400" dirty="0"/>
              <a:t> din </a:t>
            </a:r>
            <a:r>
              <a:rPr lang="en-US" sz="2400" dirty="0" err="1"/>
              <a:t>baza</a:t>
            </a:r>
            <a:r>
              <a:rPr lang="en-US" sz="2400" dirty="0"/>
              <a:t> de date.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cererile</a:t>
            </a:r>
            <a:r>
              <a:rPr lang="en-US" sz="2400" dirty="0"/>
              <a:t> de </a:t>
            </a:r>
            <a:r>
              <a:rPr lang="en-US" sz="2400" dirty="0" err="1"/>
              <a:t>acces</a:t>
            </a:r>
            <a:r>
              <a:rPr lang="en-US" sz="2400" dirty="0"/>
              <a:t> la </a:t>
            </a:r>
            <a:r>
              <a:rPr lang="en-US" sz="2400" dirty="0" err="1"/>
              <a:t>baza</a:t>
            </a:r>
            <a:r>
              <a:rPr lang="en-US" sz="2400" dirty="0"/>
              <a:t> de date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tratate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controlate</a:t>
            </a:r>
            <a:r>
              <a:rPr lang="en-US" sz="2400" dirty="0"/>
              <a:t> de </a:t>
            </a:r>
            <a:r>
              <a:rPr lang="en-US" sz="2400" dirty="0" err="1"/>
              <a:t>către</a:t>
            </a:r>
            <a:r>
              <a:rPr lang="en-US" sz="2400" dirty="0"/>
              <a:t> SGBD. </a:t>
            </a:r>
          </a:p>
        </p:txBody>
      </p:sp>
    </p:spTree>
    <p:extLst>
      <p:ext uri="{BB962C8B-B14F-4D97-AF65-F5344CB8AC3E}">
        <p14:creationId xmlns:p14="http://schemas.microsoft.com/office/powerpoint/2010/main" val="358651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Rolul</a:t>
            </a:r>
            <a:r>
              <a:rPr lang="en-US" dirty="0"/>
              <a:t> SGBD</a:t>
            </a:r>
          </a:p>
        </p:txBody>
      </p:sp>
      <p:sp>
        <p:nvSpPr>
          <p:cNvPr id="4" name="Dreptunghi 3"/>
          <p:cNvSpPr/>
          <p:nvPr/>
        </p:nvSpPr>
        <p:spPr>
          <a:xfrm>
            <a:off x="457200" y="1752600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/>
              <a:t>Rolul unui SGBD Rolul unui SGBD într-un context de sistem de bază de date este de a: </a:t>
            </a:r>
            <a:endParaRPr lang="en-US" dirty="0"/>
          </a:p>
          <a:p>
            <a:pPr marL="342900" indent="-342900">
              <a:buAutoNum type="arabicPeriod"/>
            </a:pPr>
            <a:r>
              <a:rPr lang="vi-VN" dirty="0"/>
              <a:t>defini şi descrie structura bazei de date, printr-un limbaj propriu specific (LDD), conform unui anumit model de date;</a:t>
            </a:r>
            <a:endParaRPr lang="en-US" dirty="0"/>
          </a:p>
          <a:p>
            <a:pPr marL="342900" indent="-342900">
              <a:buAutoNum type="arabicPeriod"/>
            </a:pPr>
            <a:r>
              <a:rPr lang="vi-VN" dirty="0"/>
              <a:t>  încărca/valida datele în baza de date respectând nişte restricţiile de integritate impuse de modelul de date utilizat; </a:t>
            </a:r>
            <a:endParaRPr lang="en-US" dirty="0"/>
          </a:p>
          <a:p>
            <a:pPr marL="342900" indent="-342900">
              <a:buAutoNum type="arabicPeriod"/>
            </a:pPr>
            <a:r>
              <a:rPr lang="vi-VN" dirty="0"/>
              <a:t>realiza accesul la date pentru diferite operaţii (consultare, interogarea, actualizare etc) - operatorii modelului de date; </a:t>
            </a:r>
            <a:endParaRPr lang="en-US" dirty="0"/>
          </a:p>
          <a:p>
            <a:pPr marL="342900" indent="-342900">
              <a:buAutoNum type="arabicPeriod"/>
            </a:pPr>
            <a:r>
              <a:rPr lang="vi-VN" dirty="0"/>
              <a:t> întreţine BD cu ajutorul unor instrumente specializate (editoare, utilitare - shells, navigatoare – browsers etc.);</a:t>
            </a:r>
            <a:endParaRPr lang="en-US" dirty="0"/>
          </a:p>
          <a:p>
            <a:pPr marL="342900" indent="-342900">
              <a:buAutoNum type="arabicPeriod"/>
            </a:pPr>
            <a:r>
              <a:rPr lang="vi-VN" dirty="0"/>
              <a:t> asigura protecţia bazei de date sub cele două aspecte: securitatea şi integritatea datelor.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">
  <a:themeElements>
    <a:clrScheme name="Flux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1" ma:contentTypeDescription="Creați un document nou." ma:contentTypeScope="" ma:versionID="1be2aa93e630f9ca7f1620ef9219df8d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636ae02d4fcdd3cd1b2647b888fc92b1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chete imagine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b312ada-bb94-4e05-a81d-9905e2487240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DEEDC1-E23F-47B5-B42D-3EFACD55378E}">
  <ds:schemaRefs>
    <ds:schemaRef ds:uri="http://purl.org/dc/terms/"/>
    <ds:schemaRef ds:uri="bb01bd01-4923-4424-a6aa-6ed5e922ba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d702702d-d6c3-4db0-a41b-2ce225d68b66"/>
    <ds:schemaRef ds:uri="http://www.w3.org/XML/1998/namespace"/>
    <ds:schemaRef ds:uri="http://purl.org/dc/dcmitype/"/>
    <ds:schemaRef ds:uri="c12a6d37-869d-4d14-a9f3-fd4fa6da6f27"/>
    <ds:schemaRef ds:uri="dddef61d-1411-48dc-be09-a9d46c22033d"/>
    <ds:schemaRef ds:uri="dc770270-5e24-459d-aaf3-eeebbc46ab14"/>
    <ds:schemaRef ds:uri="c61c6339-0837-4246-91dd-ab7bd25b3504"/>
  </ds:schemaRefs>
</ds:datastoreItem>
</file>

<file path=customXml/itemProps2.xml><?xml version="1.0" encoding="utf-8"?>
<ds:datastoreItem xmlns:ds="http://schemas.openxmlformats.org/officeDocument/2006/customXml" ds:itemID="{3E5B8E65-4E35-43AD-9D06-438D681E0B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1c6339-0837-4246-91dd-ab7bd25b3504"/>
    <ds:schemaRef ds:uri="dc770270-5e24-459d-aaf3-eeebbc46ab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1EF6A4-4BD5-4755-B5EE-EB3F0D8D71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3586</TotalTime>
  <Words>3623</Words>
  <Application>Microsoft Office PowerPoint</Application>
  <PresentationFormat>On-screen Show (4:3)</PresentationFormat>
  <Paragraphs>420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Flux</vt:lpstr>
      <vt:lpstr>Sisteme de gestiune a bazelor de date</vt:lpstr>
      <vt:lpstr>Obiective curs</vt:lpstr>
      <vt:lpstr>Examinare:</vt:lpstr>
      <vt:lpstr>Baza de date : </vt:lpstr>
      <vt:lpstr>Definitii</vt:lpstr>
      <vt:lpstr>Baze de date relationale</vt:lpstr>
      <vt:lpstr>Definitie SGBD (Data Base Mangement System –DBMS)</vt:lpstr>
      <vt:lpstr>Definitie SGBD (Data Base Mangement System –DBMS)</vt:lpstr>
      <vt:lpstr>Rolul SGBD</vt:lpstr>
      <vt:lpstr>SGBD</vt:lpstr>
      <vt:lpstr>Oracle SGBD</vt:lpstr>
      <vt:lpstr>Oracle SGBD</vt:lpstr>
      <vt:lpstr>Oracle SGBD</vt:lpstr>
      <vt:lpstr>Alte produse Oracle</vt:lpstr>
      <vt:lpstr>Organizare BD</vt:lpstr>
      <vt:lpstr>PowerPoint Presentation</vt:lpstr>
      <vt:lpstr>Realizarea unei BD</vt:lpstr>
      <vt:lpstr>Realizarea BD</vt:lpstr>
      <vt:lpstr>Realizare unei BD</vt:lpstr>
      <vt:lpstr>PowerPoint Presentation</vt:lpstr>
      <vt:lpstr>Construirea de diagrame entitate relatie (ER)</vt:lpstr>
      <vt:lpstr>Diagrama 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Limbajul SQL</vt:lpstr>
      <vt:lpstr>LDD-limbaj definire datelor</vt:lpstr>
      <vt:lpstr>Create table</vt:lpstr>
      <vt:lpstr>Create table</vt:lpstr>
      <vt:lpstr>PowerPoint Presentation</vt:lpstr>
      <vt:lpstr>Drop Table</vt:lpstr>
      <vt:lpstr>Modificare structura tabel</vt:lpstr>
      <vt:lpstr>Creare vederi   -     view-uri</vt:lpstr>
      <vt:lpstr>Update vederi   -     view-uri</vt:lpstr>
      <vt:lpstr>Stergere vederi   -     view-uri</vt:lpstr>
      <vt:lpstr>DML (Data Manipulation Language)</vt:lpstr>
      <vt:lpstr>PowerPoint Presentation</vt:lpstr>
      <vt:lpstr>COMANDA SELECT</vt:lpstr>
      <vt:lpstr>PowerPoint Presentation</vt:lpstr>
      <vt:lpstr>Comanda Select</vt:lpstr>
      <vt:lpstr>PowerPoint Presentation</vt:lpstr>
      <vt:lpstr>PowerPoint Presentation</vt:lpstr>
      <vt:lpstr>PowerPoint Presentation</vt:lpstr>
      <vt:lpstr>Exemplu :</vt:lpstr>
      <vt:lpstr>Comanda Insert – inserare date in tabel</vt:lpstr>
      <vt:lpstr>PowerPoint Presentation</vt:lpstr>
      <vt:lpstr>  Mediu de lucru: </vt:lpstr>
      <vt:lpstr>PowerPoint Presentation</vt:lpstr>
      <vt:lpstr>https://livesql.oracle.com</vt:lpstr>
      <vt:lpstr>Tipuri de join-uri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Claudia</dc:creator>
  <cp:lastModifiedBy>Elena-Claudia Dinuca</cp:lastModifiedBy>
  <cp:revision>127</cp:revision>
  <dcterms:created xsi:type="dcterms:W3CDTF">2018-05-05T02:59:49Z</dcterms:created>
  <dcterms:modified xsi:type="dcterms:W3CDTF">2023-10-10T22:06:09Z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0x01010004B5D19FEBEA74498DFEE27CE2C04205</vt:lpwstr>
  </property>
  <property fmtid="{D5CDD505-2E9C-101B-9397-08002B2CF9AE}" pid="3" name="MediaServiceImageTags">
    <vt:lpwstr/>
  </property>
</Properties>
</file>