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F7D-5976-4ABA-9AEC-BE4C73640A2B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BB4F-F163-4824-9CF2-5634D072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F7D-5976-4ABA-9AEC-BE4C73640A2B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BB4F-F163-4824-9CF2-5634D072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F7D-5976-4ABA-9AEC-BE4C73640A2B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BB4F-F163-4824-9CF2-5634D072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F7D-5976-4ABA-9AEC-BE4C73640A2B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BB4F-F163-4824-9CF2-5634D072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F7D-5976-4ABA-9AEC-BE4C73640A2B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BB4F-F163-4824-9CF2-5634D072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F7D-5976-4ABA-9AEC-BE4C73640A2B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BB4F-F163-4824-9CF2-5634D072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F7D-5976-4ABA-9AEC-BE4C73640A2B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BB4F-F163-4824-9CF2-5634D072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F7D-5976-4ABA-9AEC-BE4C73640A2B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BB4F-F163-4824-9CF2-5634D072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F7D-5976-4ABA-9AEC-BE4C73640A2B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BB4F-F163-4824-9CF2-5634D072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F7D-5976-4ABA-9AEC-BE4C73640A2B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BB4F-F163-4824-9CF2-5634D072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F7D-5976-4ABA-9AEC-BE4C73640A2B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BB4F-F163-4824-9CF2-5634D072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BF7D-5976-4ABA-9AEC-BE4C73640A2B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FBB4F-F163-4824-9CF2-5634D072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StackArray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usfca.edu/~galles/visualization/StackLL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tackLL.html" TargetMode="External"/><Relationship Id="rId2" Type="http://schemas.openxmlformats.org/officeDocument/2006/relationships/hyperlink" Target="https://www.cs.usfca.edu/~galles/visualization/StackArra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usfca.edu/~galles/visualization/Algorithm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/>
          <a:lstStyle/>
          <a:p>
            <a:r>
              <a:rPr lang="en-US" dirty="0" err="1"/>
              <a:t>Stive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:\Documents and Settings\cezar\Local Settings\Temporary Internet Files\Content.IE5\C3SEVGZX\MPj04394560000[1]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733800"/>
            <a:ext cx="20574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Stiva</a:t>
            </a:r>
            <a:r>
              <a:rPr lang="en-GB" b="1" dirty="0"/>
              <a:t> </a:t>
            </a:r>
            <a:r>
              <a:rPr lang="en-GB" dirty="0" err="1"/>
              <a:t>este</a:t>
            </a:r>
            <a:r>
              <a:rPr lang="en-GB" dirty="0"/>
              <a:t> o </a:t>
            </a:r>
            <a:r>
              <a:rPr lang="en-GB" dirty="0" err="1"/>
              <a:t>lista</a:t>
            </a:r>
            <a:r>
              <a:rPr lang="en-GB" dirty="0"/>
              <a:t> </a:t>
            </a:r>
            <a:r>
              <a:rPr lang="en-GB" dirty="0" err="1"/>
              <a:t>liniara</a:t>
            </a:r>
            <a:r>
              <a:rPr lang="en-GB" dirty="0"/>
              <a:t> in care </a:t>
            </a:r>
            <a:r>
              <a:rPr lang="en-GB" dirty="0" err="1"/>
              <a:t>inserarile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stergerile</a:t>
            </a:r>
            <a:r>
              <a:rPr lang="en-GB" dirty="0"/>
              <a:t> din </a:t>
            </a:r>
            <a:r>
              <a:rPr lang="en-GB" dirty="0" err="1"/>
              <a:t>lista</a:t>
            </a:r>
            <a:r>
              <a:rPr lang="en-GB" dirty="0"/>
              <a:t> se pot face </a:t>
            </a:r>
            <a:r>
              <a:rPr lang="en-GB" dirty="0" err="1"/>
              <a:t>numai</a:t>
            </a:r>
            <a:r>
              <a:rPr lang="en-GB" dirty="0"/>
              <a:t> </a:t>
            </a:r>
            <a:r>
              <a:rPr lang="en-GB" dirty="0" err="1"/>
              <a:t>pe</a:t>
            </a:r>
            <a:r>
              <a:rPr lang="en-GB" dirty="0"/>
              <a:t> la un </a:t>
            </a:r>
            <a:r>
              <a:rPr lang="en-GB" dirty="0" err="1"/>
              <a:t>capat</a:t>
            </a:r>
            <a:r>
              <a:rPr lang="en-GB" dirty="0"/>
              <a:t> al </a:t>
            </a:r>
            <a:r>
              <a:rPr lang="en-GB" dirty="0" err="1"/>
              <a:t>listei</a:t>
            </a:r>
            <a:r>
              <a:rPr lang="en-GB" dirty="0"/>
              <a:t>, </a:t>
            </a:r>
            <a:r>
              <a:rPr lang="en-GB" dirty="0" err="1"/>
              <a:t>numit</a:t>
            </a:r>
            <a:r>
              <a:rPr lang="en-GB" dirty="0"/>
              <a:t> </a:t>
            </a:r>
            <a:r>
              <a:rPr lang="en-GB" u="sng" dirty="0" err="1"/>
              <a:t>varful</a:t>
            </a:r>
            <a:r>
              <a:rPr lang="en-GB" u="sng" dirty="0"/>
              <a:t> </a:t>
            </a:r>
            <a:r>
              <a:rPr lang="en-GB" u="sng" dirty="0" err="1"/>
              <a:t>stivei</a:t>
            </a:r>
            <a:r>
              <a:rPr lang="en-GB" dirty="0"/>
              <a:t>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:\Documents and Settings\cezar\Local Settings\Temporary Internet Files\Content.IE5\C3SEVGZX\MPj04394560000[1]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733800"/>
            <a:ext cx="20574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Reprezentare</a:t>
            </a:r>
            <a:r>
              <a:rPr lang="en-US" dirty="0"/>
              <a:t> (LIFO)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990600" y="2438400"/>
          <a:ext cx="3513138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524574" imgH="1577217" progId="Word.Document.8">
                  <p:embed/>
                </p:oleObj>
              </mc:Choice>
              <mc:Fallback>
                <p:oleObj name="Document" r:id="rId2" imgW="3524574" imgH="1577217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3513138" cy="157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2590800" y="4800600"/>
            <a:ext cx="3581400" cy="172867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Notăm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: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err="1">
                <a:latin typeface="Calibri" pitchFamily="34" charset="0"/>
                <a:cs typeface="Arial" pitchFamily="34" charset="0"/>
              </a:rPr>
              <a:t>inserarea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Arial" pitchFamily="34" charset="0"/>
              </a:rPr>
              <a:t>unui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element </a:t>
            </a:r>
            <a:r>
              <a:rPr lang="en-US" sz="1600" i="1" dirty="0">
                <a:latin typeface="Calibri" pitchFamily="34" charset="0"/>
                <a:cs typeface="Arial" pitchFamily="34" charset="0"/>
              </a:rPr>
              <a:t>a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Arial" pitchFamily="34" charset="0"/>
              </a:rPr>
              <a:t>intr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-o </a:t>
            </a:r>
            <a:r>
              <a:rPr lang="en-US" sz="1600" dirty="0" err="1">
                <a:latin typeface="Calibri" pitchFamily="34" charset="0"/>
                <a:cs typeface="Arial" pitchFamily="34" charset="0"/>
              </a:rPr>
              <a:t>stiva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lang="en-US" sz="1600" i="1" dirty="0">
                <a:latin typeface="Calibri" pitchFamily="34" charset="0"/>
                <a:cs typeface="Arial" pitchFamily="34" charset="0"/>
              </a:rPr>
              <a:t>S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: </a:t>
            </a:r>
            <a:r>
              <a:rPr lang="en-US" sz="1600" i="1" dirty="0">
                <a:latin typeface="Calibri" pitchFamily="34" charset="0"/>
                <a:cs typeface="Arial" pitchFamily="34" charset="0"/>
              </a:rPr>
              <a:t>a </a:t>
            </a:r>
            <a:r>
              <a:rPr lang="en-US" sz="1600" i="1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lang="en-US" sz="1600" i="1" dirty="0">
                <a:latin typeface="Calibri" pitchFamily="34" charset="0"/>
                <a:cs typeface="Arial" pitchFamily="34" charset="0"/>
              </a:rPr>
              <a:t> S  </a:t>
            </a:r>
            <a:endParaRPr lang="en-US" sz="1600" dirty="0">
              <a:latin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err="1">
                <a:latin typeface="Calibri" pitchFamily="34" charset="0"/>
                <a:cs typeface="Arial" pitchFamily="34" charset="0"/>
              </a:rPr>
              <a:t>stergerea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Arial" pitchFamily="34" charset="0"/>
              </a:rPr>
              <a:t>unui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element </a:t>
            </a:r>
            <a:r>
              <a:rPr lang="en-US" sz="1600" i="1" dirty="0">
                <a:latin typeface="Calibri" pitchFamily="34" charset="0"/>
                <a:cs typeface="Arial" pitchFamily="34" charset="0"/>
              </a:rPr>
              <a:t>a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Arial" pitchFamily="34" charset="0"/>
              </a:rPr>
              <a:t>dintr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-o </a:t>
            </a:r>
            <a:r>
              <a:rPr lang="en-US" sz="1600" dirty="0" err="1">
                <a:latin typeface="Calibri" pitchFamily="34" charset="0"/>
                <a:cs typeface="Arial" pitchFamily="34" charset="0"/>
              </a:rPr>
              <a:t>stiva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lang="en-US" sz="1600" i="1" dirty="0">
                <a:latin typeface="Calibri" pitchFamily="34" charset="0"/>
                <a:cs typeface="Arial" pitchFamily="34" charset="0"/>
              </a:rPr>
              <a:t>S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:  </a:t>
            </a:r>
            <a:r>
              <a:rPr lang="en-US" sz="1600" i="1" dirty="0">
                <a:latin typeface="Calibri" pitchFamily="34" charset="0"/>
                <a:cs typeface="Arial" pitchFamily="34" charset="0"/>
              </a:rPr>
              <a:t>S  </a:t>
            </a:r>
            <a:r>
              <a:rPr lang="en-US" sz="1600" i="1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lang="en-US" sz="1600" i="1" dirty="0">
                <a:latin typeface="Calibri" pitchFamily="34" charset="0"/>
                <a:cs typeface="Arial" pitchFamily="34" charset="0"/>
              </a:rPr>
              <a:t>  a. </a:t>
            </a: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http://upload.wikimedia.org/wikipedia/commons/thumb/2/29/Data_stack.svg/200px-Data_stack.svg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2667000"/>
            <a:ext cx="1900555" cy="137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Alocare</a:t>
            </a:r>
            <a:r>
              <a:rPr lang="en-US" dirty="0"/>
              <a:t> </a:t>
            </a:r>
            <a:r>
              <a:rPr lang="en-US" dirty="0" err="1"/>
              <a:t>secventiala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Vizualizare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36220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https://www.cs.usfca.edu/~galles/visualization/StackArray.html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Alocare</a:t>
            </a:r>
            <a:r>
              <a:rPr lang="en-US" dirty="0"/>
              <a:t> </a:t>
            </a:r>
            <a:r>
              <a:rPr lang="en-US" dirty="0" err="1"/>
              <a:t>inlantuita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600200"/>
            <a:ext cx="38100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539181"/>
              </p:ext>
            </p:extLst>
          </p:nvPr>
        </p:nvGraphicFramePr>
        <p:xfrm>
          <a:off x="765175" y="1679575"/>
          <a:ext cx="3416300" cy="475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899368" imgH="2632971" progId="Word.Document.8">
                  <p:embed/>
                </p:oleObj>
              </mc:Choice>
              <mc:Fallback>
                <p:oleObj name="Document" r:id="rId2" imgW="1899368" imgH="2632971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679575"/>
                        <a:ext cx="3416300" cy="475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410200" y="2590800"/>
            <a:ext cx="3048000" cy="22826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Notam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·"/>
              <a:tabLst/>
            </a:pPr>
            <a:r>
              <a:rPr lang="en-US" sz="1600" i="1" dirty="0">
                <a:latin typeface="Calibri" pitchFamily="34" charset="0"/>
                <a:cs typeface="Arial" pitchFamily="34" charset="0"/>
              </a:rPr>
              <a:t>top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pointer la </a:t>
            </a:r>
            <a:r>
              <a:rPr lang="en-US" sz="1600" dirty="0" err="1">
                <a:latin typeface="Calibri" pitchFamily="34" charset="0"/>
                <a:cs typeface="Arial" pitchFamily="34" charset="0"/>
              </a:rPr>
              <a:t>varful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stivei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NOD *</a:t>
            </a:r>
            <a:r>
              <a:rPr lang="en-US" sz="1600" i="1" dirty="0">
                <a:latin typeface="Calibri" pitchFamily="34" charset="0"/>
                <a:cs typeface="Arial" pitchFamily="34" charset="0"/>
              </a:rPr>
              <a:t>top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12954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https://www.cs.usfca.edu/~galles/visualization/StackLL.html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133599" y="1371600"/>
          <a:ext cx="6511608" cy="3715830"/>
        </p:xfrm>
        <a:graphic>
          <a:graphicData uri="http://schemas.openxmlformats.org/drawingml/2006/table">
            <a:tbl>
              <a:tblPr/>
              <a:tblGrid>
                <a:gridCol w="3048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3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3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200" b="1" dirty="0" err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inserarea</a:t>
                      </a:r>
                      <a:r>
                        <a:rPr lang="en-GB" sz="12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200" b="1" dirty="0" err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unui</a:t>
                      </a:r>
                      <a:r>
                        <a:rPr lang="en-GB" sz="12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nod </a:t>
                      </a:r>
                      <a:r>
                        <a:rPr lang="en-GB" sz="1200" b="1" dirty="0" err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nou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200" b="1" dirty="0" err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stergerea</a:t>
                      </a:r>
                      <a:r>
                        <a:rPr lang="en-GB" sz="12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GB" sz="1200" b="1" dirty="0" err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accesarea</a:t>
                      </a:r>
                      <a:r>
                        <a:rPr lang="en-GB" sz="12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200" b="1" dirty="0" err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unui</a:t>
                      </a:r>
                      <a:r>
                        <a:rPr lang="en-GB" sz="12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nod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190">
                <a:tc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Aloca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memorie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pentru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un nod </a:t>
                      </a:r>
                      <a:r>
                        <a:rPr lang="en-GB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nou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Returneaza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p, un pointer la </a:t>
                      </a:r>
                      <a:r>
                        <a:rPr lang="en-GB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noul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nod.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p 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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NULL then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p -&gt; link = top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p -&gt; info = </a:t>
                      </a:r>
                      <a:r>
                        <a:rPr lang="en-GB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info_nou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top = p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else OVERFLOW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endif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top = NULL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then UNDERFLOW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else </a:t>
                      </a:r>
                      <a:r>
                        <a:rPr lang="en-GB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elem_sters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top -&gt; info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top = top -&gt; link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endif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304800" y="3810000"/>
          <a:ext cx="2143125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145322" imgH="2886224" progId="Word.Document.8">
                  <p:embed/>
                </p:oleObj>
              </mc:Choice>
              <mc:Fallback>
                <p:oleObj name="Document" r:id="rId2" imgW="2145322" imgH="2886224" progId="Word.Document.8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0"/>
                        <a:ext cx="2143125" cy="288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WordArt 15"/>
          <p:cNvSpPr>
            <a:spLocks noChangeArrowheads="1" noChangeShapeType="1" noTextEdit="1"/>
          </p:cNvSpPr>
          <p:nvPr/>
        </p:nvSpPr>
        <p:spPr bwMode="auto">
          <a:xfrm>
            <a:off x="3657600" y="228600"/>
            <a:ext cx="32766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1200" kern="10" spc="0" dirty="0" err="1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</a:rPr>
              <a:t>Algoritmi</a:t>
            </a:r>
            <a:r>
              <a:rPr lang="en-US" sz="1200" kern="10" spc="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</a:rPr>
              <a:t>: </a:t>
            </a:r>
          </a:p>
        </p:txBody>
      </p:sp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6248400" y="3733800"/>
          <a:ext cx="2638425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644482" imgH="2964667" progId="Word.Document.8">
                  <p:embed/>
                </p:oleObj>
              </mc:Choice>
              <mc:Fallback>
                <p:oleObj name="Document" r:id="rId4" imgW="2644482" imgH="2964667" progId="Word.Document.8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733800"/>
                        <a:ext cx="2638425" cy="295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Vizualizare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https://www.cs.usfca.edu/~galles/visualization/StackArray.html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https://www.cs.usfca.edu/~galles/visualization/StackLL.html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https://www.cs.usfca.edu/~galles/visualization/Algorithms.html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35BD657036C459C65CE996F0B7E63" ma:contentTypeVersion="12" ma:contentTypeDescription="Creați un document nou." ma:contentTypeScope="" ma:versionID="b4f5a82255c161a7c5148086b3294bc5">
  <xsd:schema xmlns:xsd="http://www.w3.org/2001/XMLSchema" xmlns:xs="http://www.w3.org/2001/XMLSchema" xmlns:p="http://schemas.microsoft.com/office/2006/metadata/properties" xmlns:ns2="06a7a3a0-4802-44ad-8682-ea345069b43c" xmlns:ns3="e7185579-850a-446f-99b2-f44d9f582de8" targetNamespace="http://schemas.microsoft.com/office/2006/metadata/properties" ma:root="true" ma:fieldsID="bcaf42522f61959a20d411c5009c2903" ns2:_="" ns3:_="">
    <xsd:import namespace="06a7a3a0-4802-44ad-8682-ea345069b43c"/>
    <xsd:import namespace="e7185579-850a-446f-99b2-f44d9f582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a3a0-4802-44ad-8682-ea345069b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chete imagine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85579-850a-446f-99b2-f44d9f582d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28ff3e7-aa8e-490c-807b-099435f46f1b}" ma:internalName="TaxCatchAll" ma:showField="CatchAllData" ma:web="e7185579-850a-446f-99b2-f44d9f582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Partajat c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jat cu detali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6a7a3a0-4802-44ad-8682-ea345069b43c">
      <Terms xmlns="http://schemas.microsoft.com/office/infopath/2007/PartnerControls"/>
    </lcf76f155ced4ddcb4097134ff3c332f>
    <TaxCatchAll xmlns="e7185579-850a-446f-99b2-f44d9f582de8" xsi:nil="true"/>
  </documentManagement>
</p:properties>
</file>

<file path=customXml/itemProps1.xml><?xml version="1.0" encoding="utf-8"?>
<ds:datastoreItem xmlns:ds="http://schemas.openxmlformats.org/officeDocument/2006/customXml" ds:itemID="{CACFDEEE-154F-4A45-A1A5-5E09C7ADF27D}"/>
</file>

<file path=customXml/itemProps2.xml><?xml version="1.0" encoding="utf-8"?>
<ds:datastoreItem xmlns:ds="http://schemas.openxmlformats.org/officeDocument/2006/customXml" ds:itemID="{8BE0592A-947F-4AFF-BDAF-6F1970BD054C}"/>
</file>

<file path=customXml/itemProps3.xml><?xml version="1.0" encoding="utf-8"?>
<ds:datastoreItem xmlns:ds="http://schemas.openxmlformats.org/officeDocument/2006/customXml" ds:itemID="{E4D6F6DE-0447-405C-91F2-E5FD7E1304FC}"/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236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Symbol</vt:lpstr>
      <vt:lpstr>Times New Roman</vt:lpstr>
      <vt:lpstr>Office Theme</vt:lpstr>
      <vt:lpstr>Document</vt:lpstr>
      <vt:lpstr>Stive</vt:lpstr>
      <vt:lpstr>PowerPoint Presentation</vt:lpstr>
      <vt:lpstr>Reprezentare (LIFO)</vt:lpstr>
      <vt:lpstr>Alocare secventiala</vt:lpstr>
      <vt:lpstr>Alocare inlantuita</vt:lpstr>
      <vt:lpstr>PowerPoint Presentation</vt:lpstr>
      <vt:lpstr>Vizualizare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Cozi</dc:title>
  <dc:creator>user</dc:creator>
  <cp:lastModifiedBy>Daniela Joita</cp:lastModifiedBy>
  <cp:revision>31</cp:revision>
  <dcterms:created xsi:type="dcterms:W3CDTF">2016-11-08T18:56:06Z</dcterms:created>
  <dcterms:modified xsi:type="dcterms:W3CDTF">2022-11-01T07:30:54Z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0x0101004C135BD657036C459C65CE996F0B7E63</vt:lpwstr>
  </property>
</Properties>
</file>