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96" r:id="rId5"/>
    <p:sldId id="376" r:id="rId6"/>
    <p:sldId id="442" r:id="rId7"/>
    <p:sldId id="443" r:id="rId8"/>
    <p:sldId id="444" r:id="rId9"/>
    <p:sldId id="445" r:id="rId10"/>
    <p:sldId id="446" r:id="rId11"/>
    <p:sldId id="447" r:id="rId12"/>
    <p:sldId id="394" r:id="rId13"/>
    <p:sldId id="396" r:id="rId14"/>
    <p:sldId id="397" r:id="rId15"/>
    <p:sldId id="398" r:id="rId16"/>
    <p:sldId id="428" r:id="rId17"/>
    <p:sldId id="429" r:id="rId18"/>
    <p:sldId id="430" r:id="rId19"/>
    <p:sldId id="431" r:id="rId20"/>
    <p:sldId id="432" r:id="rId21"/>
    <p:sldId id="448" r:id="rId22"/>
    <p:sldId id="433" r:id="rId23"/>
    <p:sldId id="434" r:id="rId24"/>
    <p:sldId id="435" r:id="rId25"/>
    <p:sldId id="436" r:id="rId26"/>
    <p:sldId id="437" r:id="rId27"/>
    <p:sldId id="438" r:id="rId28"/>
    <p:sldId id="439" r:id="rId29"/>
    <p:sldId id="440" r:id="rId30"/>
    <p:sldId id="441" r:id="rId31"/>
    <p:sldId id="449" r:id="rId32"/>
    <p:sldId id="450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003300"/>
    <a:srgbClr val="800000"/>
    <a:srgbClr val="FFCC00"/>
    <a:srgbClr val="660033"/>
    <a:srgbClr val="D6009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Fără stil, fără grilă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 tematic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Stil medi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87" autoAdjust="0"/>
    <p:restoredTop sz="93842" autoAdjust="0"/>
  </p:normalViewPr>
  <p:slideViewPr>
    <p:cSldViewPr showGuides="1">
      <p:cViewPr varScale="1">
        <p:scale>
          <a:sx n="71" d="100"/>
          <a:sy n="71" d="100"/>
        </p:scale>
        <p:origin x="104" y="4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editarea stilului de subtitlu al coordonatorului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4/23/2024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4/23/2024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4/23/2024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4/23/2024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4/23/2024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4/23/2024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4/23/2024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4/23/2024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4/23/2024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4/23/2024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4/23/2024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4/23/2024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String.html" TargetMode="External"/><Relationship Id="rId2" Type="http://schemas.openxmlformats.org/officeDocument/2006/relationships/hyperlink" Target="https://docs.oracle.com/javase/7/docs/api/java/sql/PreparedStatem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9048585" cy="1676400"/>
          </a:xfrm>
        </p:spPr>
        <p:txBody>
          <a:bodyPr/>
          <a:lstStyle/>
          <a:p>
            <a:pPr algn="r"/>
            <a:r>
              <a:rPr lang="ro-RO" sz="4000" b="1">
                <a:solidFill>
                  <a:srgbClr val="000099"/>
                </a:solidFill>
                <a:latin typeface="Calibri" pitchFamily="34" charset="0"/>
              </a:rPr>
              <a:t>PROGRAMARE ORIENTATĂ OBIECT 2</a:t>
            </a:r>
            <a:endParaRPr lang="en-US" sz="4000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2212" y="4191000"/>
            <a:ext cx="7745042" cy="1116085"/>
          </a:xfrm>
        </p:spPr>
        <p:txBody>
          <a:bodyPr/>
          <a:lstStyle/>
          <a:p>
            <a:pPr algn="r"/>
            <a:r>
              <a:rPr lang="ro-RO" b="1" dirty="0">
                <a:solidFill>
                  <a:schemeClr val="tx2"/>
                </a:solidFill>
              </a:rPr>
              <a:t>Conf.univ.dr. Ana Cristina DĂSCĂLESCU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upare 6"/>
          <p:cNvGrpSpPr/>
          <p:nvPr/>
        </p:nvGrpSpPr>
        <p:grpSpPr>
          <a:xfrm>
            <a:off x="9526" y="5644923"/>
            <a:ext cx="1198560" cy="1208314"/>
            <a:chOff x="9526" y="5644923"/>
            <a:chExt cx="1198560" cy="1208314"/>
          </a:xfrm>
        </p:grpSpPr>
        <p:sp>
          <p:nvSpPr>
            <p:cNvPr id="5" name="Dreptunghi 4"/>
            <p:cNvSpPr/>
            <p:nvPr/>
          </p:nvSpPr>
          <p:spPr>
            <a:xfrm>
              <a:off x="9526" y="5644923"/>
              <a:ext cx="1198560" cy="12083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931" y="5676904"/>
              <a:ext cx="613172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14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JDBC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Procedura de instalare a unui drivere poate fi diferită de la un driver la altul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în cazul driverului MySQL, driverul este o arhivă de tip </a:t>
            </a:r>
            <a:r>
              <a:rPr lang="ro-RO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jar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î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ntr-un mediu de dezvoltare, driverul poate fi specificat sub forma unei </a:t>
            </a:r>
            <a:r>
              <a:rPr lang="ro-RO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biblioteci atașată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proiectului </a:t>
            </a:r>
            <a:r>
              <a:rPr lang="ro-RO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 poate fi deja disponibil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(de exemplu, versiunile noi de NetBeans conțin suport implicit pentru MySQL).</a:t>
            </a: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i="1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i="1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7" name="Imagine 4">
            <a:extLst>
              <a:ext uri="{FF2B5EF4-FFF2-40B4-BE49-F238E27FC236}">
                <a16:creationId xmlns:a16="http://schemas.microsoft.com/office/drawing/2014/main" id="{528C088F-AE8D-A9BD-A001-16C29676351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1212" y="2859570"/>
            <a:ext cx="4876800" cy="399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90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JDBC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18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Arhitectura JDBC</a:t>
            </a:r>
            <a:endParaRPr lang="en-US" sz="1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Nucleul JDBC conține o serie de </a:t>
            </a:r>
            <a:r>
              <a:rPr lang="ro-RO" sz="18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clase și interfețe aflate în pachetul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java.sql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precum: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Clasa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DriverManager</a:t>
            </a:r>
            <a:r>
              <a:rPr lang="ro-RO" sz="18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gestionează driver-ele JDBC instalate și alege driver-ul potrivit pentru realizarea unei conexiuni la o bază de date;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Interfața</a:t>
            </a:r>
            <a:r>
              <a:rPr lang="ro-RO" sz="18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Connection</a:t>
            </a:r>
            <a:r>
              <a:rPr lang="ro-RO" sz="18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gestionează o conexiune cu o bază de date (orice comandă SQL este executată în contextul unei conexiuni);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Interfețele</a:t>
            </a:r>
            <a:r>
              <a:rPr lang="ro-RO" sz="18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Statement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/ </a:t>
            </a:r>
            <a:r>
              <a:rPr lang="ro-RO" sz="18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PreparedStatement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/ </a:t>
            </a:r>
            <a:r>
              <a:rPr lang="ro-RO" sz="18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CallableStatement</a:t>
            </a:r>
            <a:r>
              <a:rPr lang="ro-RO" sz="18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sunt utilizate pentru a executa comenzi SQL în SGBD sau pentru a apela proceduri stocate;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Interfața</a:t>
            </a:r>
            <a:r>
              <a:rPr lang="ro-RO" sz="18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18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ResultSet</a:t>
            </a:r>
            <a:r>
              <a:rPr lang="ro-RO" sz="18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stochează sub forma tabelară datele obținute în urma executării unei comenzi SQL; </a:t>
            </a: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Clasa</a:t>
            </a:r>
            <a:r>
              <a:rPr lang="ro-RO" sz="18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18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SQLException</a:t>
            </a:r>
            <a:r>
              <a:rPr lang="ro-RO" sz="18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utilizată pentru tratarea erorilor specifice JDBC.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24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JDBC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Etapele realizării unei aplicații Java folosind JDBC</a:t>
            </a:r>
            <a:endParaRPr lang="ro-RO" sz="2000" b="1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indent="-457200" algn="just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ro-RO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Stabilirea unei conexiuni cu o bază de date</a:t>
            </a: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77190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</a:t>
            </a:r>
            <a:r>
              <a:rPr lang="ro-RO" sz="20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conexiune</a:t>
            </a:r>
            <a:r>
              <a:rPr lang="ro-RO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(sesiune) </a:t>
            </a: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o bază de date reprezintă un context prin care sunt trimise secvențe SQL din cadrul aplicației către SGBD și sunt primite înapoi rezultatele obținute.</a:t>
            </a:r>
          </a:p>
          <a:p>
            <a:pPr marL="377190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77190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Conexiunea este definită prin </a:t>
            </a:r>
            <a:r>
              <a:rPr lang="ro-RO" sz="2000" b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JDBC URL </a:t>
            </a:r>
            <a:r>
              <a:rPr lang="ro-RO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având formatul 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o-RO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</a:t>
            </a:r>
            <a:r>
              <a:rPr lang="ro-RO" sz="20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jdbc:sub-protocol:identificator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câmpul </a:t>
            </a:r>
            <a:r>
              <a:rPr lang="ro-RO" sz="20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sub-protocol</a:t>
            </a:r>
            <a:r>
              <a:rPr lang="ro-RO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specifică tipul de driver care va fi utilizat (de exemplu sqlserver, mysql, postgresql etc.);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câmpul </a:t>
            </a:r>
            <a:r>
              <a:rPr lang="ro-RO" sz="20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identificator</a:t>
            </a:r>
            <a:r>
              <a:rPr lang="ro-RO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specifică </a:t>
            </a:r>
            <a:r>
              <a:rPr lang="ro-RO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adresa</a:t>
            </a:r>
            <a:r>
              <a:rPr lang="ro-RO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unei mașini gazdă (inclusiv un număr de port), </a:t>
            </a:r>
            <a:r>
              <a:rPr lang="ro-RO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numele bazei de date </a:t>
            </a:r>
            <a:r>
              <a:rPr lang="ro-RO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și, eventual, </a:t>
            </a:r>
            <a:r>
              <a:rPr lang="ro-RO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numele utilizatorului și parola sa</a:t>
            </a:r>
            <a:r>
              <a:rPr lang="ro-RO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77190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369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JDBC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Exemple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ro-RO" sz="2000" b="1" dirty="0">
              <a:solidFill>
                <a:srgbClr val="0000CC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34340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pentru o conexiune cu o bază de date denumită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BD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care este stocată local folosind SGBD-ul MySQL</a:t>
            </a: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jdbc:mysql://localhost:3306/BD</a:t>
            </a: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b="1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377190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conexiune cu o bază de date denumită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BD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care este stocată local folosind SGBD-ul 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Oracle</a:t>
            </a: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18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0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 jdbc:oracle:thin:@localhost:1521:BD</a:t>
            </a: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b="1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552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JDBC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Deschiderea unei conexiuni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 realizează prin intermediul metodelor statice din clasa 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DriverManager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s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tatic Connection 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getConnection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(String url)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static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Connection getConnection(String url, String user, String password)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0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Exemplu: </a:t>
            </a:r>
            <a:endParaRPr lang="ro-RO" sz="18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Deschiderea unei conexiuni la baza de date </a:t>
            </a: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Firma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găzduită local utilizând </a:t>
            </a: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MySQL: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Connection</a:t>
            </a:r>
            <a:r>
              <a:rPr lang="en-US" sz="18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con=DriverManager.getConnection("</a:t>
            </a:r>
            <a:r>
              <a:rPr lang="ro-RO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jdbc:mysql://localhost:3306/Firma</a:t>
            </a: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")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Connection </a:t>
            </a:r>
            <a:endParaRPr lang="en-US" sz="1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con=DriverManager.getConnection ("</a:t>
            </a:r>
            <a:r>
              <a:rPr lang="ro-RO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jdbc:mysql://localhost</a:t>
            </a:r>
            <a:r>
              <a:rPr lang="en-GB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ro-RO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3306/Firma</a:t>
            </a: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"popescuion","12345")</a:t>
            </a:r>
            <a:r>
              <a:rPr lang="ro-RO" sz="18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r>
              <a:rPr lang="ro-RO" sz="18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0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662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JDBC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2. Crearea unui obiect de tip </a:t>
            </a:r>
            <a:r>
              <a:rPr lang="ro-RO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Statement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0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Obiectele de tip </a:t>
            </a:r>
            <a:r>
              <a:rPr lang="ro-RO" sz="24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Statement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sunt utilizate pentru a executa instrucțiuni SQL (interogări, actualizări ale datelor sau modificări ale structurii) </a:t>
            </a:r>
            <a:r>
              <a:rPr lang="ro-RO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în cadrul unei conexiuni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precum și pentru prelucrarea datelor.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JDBC pune la dispoziția programatorului 3 tipuri de statement-uri, sub forma a 3 interfețe: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Statement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– pentru comenzi SQL simple, fără parametri;</a:t>
            </a:r>
            <a:endParaRPr lang="ro-RO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PreparedStatement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– pentru comenzi SQL parametrizate;</a:t>
            </a:r>
            <a:endParaRPr lang="ro-RO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CallableStatement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– pentru apelarea funcțiilor sau procedurilor stocate.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0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115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Interfața Statement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lang="ro-RO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Crearea unui obiect de tip </a:t>
            </a:r>
            <a:r>
              <a:rPr lang="ro-RO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Statement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Crearea unui obiect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Statement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se realizează apelând metoda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Statement</a:t>
            </a:r>
            <a:r>
              <a:rPr lang="ro-RO" sz="24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createStatement() 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pentru un obiect de tip </a:t>
            </a:r>
            <a:r>
              <a:rPr lang="ro-RO" sz="2400" b="1" dirty="0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Connection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Statement stmt = </a:t>
            </a:r>
            <a:r>
              <a:rPr lang="ro-RO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con.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createStatement()</a:t>
            </a:r>
            <a:r>
              <a:rPr lang="en-US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Executarea unei secvențe SQL poate fi realizată prin intermediul următoarelor metode: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lphaLcParenR"/>
              <a:tabLst>
                <a:tab pos="914400" algn="l"/>
              </a:tabLst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metoda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ResultSet executeQuery(String sql)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– este folosită pentru executarea interogărilor de tip </a:t>
            </a:r>
            <a:r>
              <a:rPr lang="ro-RO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și returnează un obiect de tip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ResultSet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677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Interfața Statement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Exemplu</a:t>
            </a:r>
            <a:endParaRPr lang="en-US" sz="2400" b="1" dirty="0">
              <a:solidFill>
                <a:srgbClr val="000099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rgbClr val="000099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Extragerea datelor </a:t>
            </a:r>
            <a:r>
              <a:rPr lang="en-US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din </a:t>
            </a:r>
            <a:r>
              <a:rPr lang="en-US" sz="24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tabele</a:t>
            </a:r>
            <a:r>
              <a:rPr lang="en-US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tabela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Angajati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din baza de date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String sql = "SELECT * FROM Angajati";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ro-RO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ResultSet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rs = stmt.executeQuery(sql); 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 obiect de tip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ResultSet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va conține</a:t>
            </a:r>
            <a:r>
              <a:rPr lang="ro-RO" sz="24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rezultatul interogării sub o formă tabelară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precum și meta-datele interogării (de exemplu, denumirile coloanelor selectate, numărul lor etc.).</a:t>
            </a:r>
            <a:endParaRPr lang="en-US" sz="24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590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Interfața Statement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Parcurgerea</a:t>
            </a:r>
            <a:r>
              <a:rPr lang="en-US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înregistrărilor 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 realizează cu ajutorul unui cursor, 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poziționat inițial înaintea primei linii. În clasa </a:t>
            </a: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ResultSet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sunt definite mai multe metode pentru a muta cursorul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o-RO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boolean first()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boolean last()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boolean next()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boolean previous()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Pentru a extrage informațiile de pe fiecare linie se utilizează metode de forma </a:t>
            </a:r>
            <a:endParaRPr lang="ro-RO" sz="2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TipData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get</a:t>
            </a:r>
            <a:r>
              <a:rPr lang="ro-RO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TipData</a:t>
            </a: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(int coloană)</a:t>
            </a:r>
            <a:endParaRPr lang="ro-RO" sz="24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TipData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getTipData(String coloană)</a:t>
            </a:r>
            <a:endParaRPr lang="ro-RO" sz="24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0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Interfața Statement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b)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metoda 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ro-RO" sz="2000" b="1" dirty="0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executeUpdate(String sql)</a:t>
            </a:r>
            <a:r>
              <a:rPr lang="ro-RO" sz="20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– este folosită pentru executarea unor interogări SQL de tipul: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 Manipulation Language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(DML), care permit actualizări ale datelor de tipul 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UPDATE</a:t>
            </a:r>
            <a:r>
              <a:rPr lang="ro-RO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INSERT</a:t>
            </a:r>
            <a:r>
              <a:rPr lang="ro-RO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 Definition Language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(DDL) care permit manipularea structurii bazei de date, de exemplu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CREATE/ALTER/DROP TABLE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).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Metoda returnează 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numărul de linii modificate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în urma efectuării unor interogări de tip DML sau 0 în cazul interogărilor de tip DDL.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String qrySQL = "INSERT INTO Angajati VALUES('1234567890999',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800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'Albu Ioan',3210.10)";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 n = stmt.executeUpdate(qrySQL);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579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Temtică curs</a:t>
            </a:r>
            <a:r>
              <a:rPr lang="en-US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Socket-uri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Database Connectivity</a:t>
            </a: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Principiu de design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DAO (Data Access Object)</a:t>
            </a: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206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Interfața PreperedStatement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Este utilizată pentru </a:t>
            </a:r>
            <a:r>
              <a:rPr lang="ro-RO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comenzi SQL parametrizate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iecare parametru 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este specificat prin intermediul unui semn de întrebare (?).</a:t>
            </a: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Crearea unui obiect de tip </a:t>
            </a: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PreparedStatement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 realizează apelând metoda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hlinkClick r:id="rId2" tooltip="interface in java.sql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400" b="1" dirty="0">
                <a:solidFill>
                  <a:srgbClr val="000099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hlinkClick r:id="rId2" tooltip="interface in java.sq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PreparedStatement</a:t>
            </a:r>
            <a:r>
              <a:rPr lang="ro-RO" sz="2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o-RO" sz="24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prepareStatement</a:t>
            </a:r>
            <a:r>
              <a:rPr lang="ro-RO" sz="2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ro-RO" sz="2400" b="1" dirty="0">
                <a:solidFill>
                  <a:srgbClr val="000099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hlinkClick r:id="rId3" tooltip="class in java.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</a:t>
            </a:r>
            <a:r>
              <a:rPr lang="ro-RO" sz="2400" b="1" dirty="0">
                <a:solidFill>
                  <a:srgbClr val="000099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sql</a:t>
            </a:r>
            <a:r>
              <a:rPr lang="ro-RO" sz="2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pentru un obiect de tip </a:t>
            </a:r>
            <a:r>
              <a:rPr lang="ro-RO" sz="2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Connection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400" b="1" dirty="0">
                <a:solidFill>
                  <a:srgbClr val="000099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sql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este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comanda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SQL cu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unul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mul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ți patametri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64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Interfața PreperedStatement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Exemplu</a:t>
            </a:r>
            <a:endParaRPr lang="ro-RO" sz="2000" b="1" dirty="0">
              <a:solidFill>
                <a:srgbClr val="000099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1" dirty="0">
              <a:solidFill>
                <a:srgbClr val="000099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String sql = "UPDATE persoane SET nume=? WHERE cod=?";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PreparedStatement pstmt = con.prepareStatement(sql); </a:t>
            </a:r>
            <a:endParaRPr lang="en-US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Setarea valorilor parametrilor se realizează prin metode de tip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  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void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setTipData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(int index, TipData valoare)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unde 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TipData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este tipul de date corespunzător parametrului respectiv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prin argumentele metodei se specifică 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indexul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parametrului (începând de la 1) și 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valoarea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utilizată pentru atribuire.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784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Interfața CallableStatement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ste utilizată pentru executarea subprogramelor atașate unei baze de date, respectiv </a:t>
            </a:r>
            <a:r>
              <a:rPr lang="ro-RO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funcții și proceduri stocate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procedurile sunt folosite pentru a efectua prelucrări în baza de date , în timp ce funcțiile sunt folosite pentru a efectua  diferite calcule</a:t>
            </a:r>
            <a:endParaRPr lang="en-US" sz="24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procedurile nu returnează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nicio</a:t>
            </a:r>
            <a:r>
              <a:rPr lang="en-US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valoare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prin numele lor (dar pot returna mai multe valori prin parametrii de intrare-ieșire, în timp ce funcțiile returnează o singură valoare</a:t>
            </a:r>
            <a:r>
              <a:rPr lang="en-US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procedurile pot avea parametrii de intrare, de ieșire și de intrare-ieșire, în timp ce funcțiile pot avea doar parametrii de intrare;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487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Interfața CallableStatement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Apelarea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unei</a:t>
            </a:r>
            <a:r>
              <a:rPr lang="ro-RO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funcții stocate 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necesită efectuarea următorilor pași: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1. se creează un obiect de tip </a:t>
            </a: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CallableStatement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folosind un obiect de tip </a:t>
            </a: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Connection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CallableStatement sfunc = conn.prepareCall("{</a:t>
            </a:r>
            <a:r>
              <a:rPr lang="ro-RO" sz="24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=call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denumireFunctie</a:t>
            </a: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ro-RO" sz="2400" b="1" dirty="0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)}")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389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Primul </a:t>
            </a:r>
            <a:r>
              <a:rPr lang="ro-RO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reprezintă valoarea returnată de funcție (“parametrul de ieșire”),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Pentru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fiecare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parametru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intrare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se specific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ă câte un simbol </a:t>
            </a:r>
            <a:r>
              <a:rPr lang="ro-RO" sz="2400" b="1" dirty="0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40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Interfața CallableStatement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2. Apelarea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unei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funcții stocate necesită efectuarea următorilor pași: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 specifică tipul rezultatului returnat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sfunc.registerOutParameter(1, Types.DOUBLE);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Valoarea 1 identifică primul ? din apelul metodei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prepareCall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 setează valorile parametrilor de intrare, folosind metode de tipul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setTipData</a:t>
            </a: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sfunc.setString(2, "B");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555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Interfața CallableStatement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 preia rezultatul returnat de funcția stocată, folosind metode de tipul    </a:t>
            </a: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getTipData(int index_parametru_de_intrare)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double total = sfunc.getDouble(1);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 execută funcția stocată: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sfunc.execute();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 preia rezultatul întors de funcția stocată, folosind metode de tipul </a:t>
            </a: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getTipData(int index_parametru_de_intrare)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ro-RO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double total = sfunc.getDouble(1);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Valoarea parametrului este 1 deoarece rezultatul întors de funcție se identifică prin numărul de ordine 1!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605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Interfața CallableStatement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Apelarea unei proceduri stocate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necesită efectuarea următorilor pași: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1. se creează un obiect de tip </a:t>
            </a: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CallableStatement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folosind un obiect de tip </a:t>
            </a: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Connection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CallableStatement </a:t>
            </a:r>
            <a:r>
              <a:rPr lang="ro-RO" sz="2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sfunc = conn.prepareCall("{call inserareAngajat(</a:t>
            </a:r>
            <a:r>
              <a:rPr lang="ro-RO" sz="2400" dirty="0">
                <a:solidFill>
                  <a:srgbClr val="000099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?,?,?</a:t>
            </a:r>
            <a:r>
              <a:rPr lang="ro-RO" sz="2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ro-RO" sz="24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r>
              <a:rPr lang="ro-RO" sz="2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)}")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Pentru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fiecare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parametru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intrare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se specific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ă câte un simbol </a:t>
            </a:r>
            <a:r>
              <a:rPr lang="ro-RO" sz="2400" b="1" dirty="0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Pentru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fiecare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parametru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intrare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se specific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ă câte un simbol </a:t>
            </a:r>
            <a:r>
              <a:rPr lang="ro-RO" sz="24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566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Interfața CallableStatement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 specifică tipul parametrului de ieșire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sproc.registerOutParameter(4, Types.DOUBLE);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 setează valorile parametrilor de intrare, folosind metode de tipul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setTipData</a:t>
            </a: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sproc.setString(1, "1234567890999");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 execută procedura stocată: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sfunc.execute();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 preiau eventualele rezultatele întoarse de procedura stocată, folosind metode de tipul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getTipData(int index_parametru_de_ieșire):</a:t>
            </a:r>
            <a:endParaRPr lang="en-US" sz="24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double rezultat = sproc.getInt(4);</a:t>
            </a:r>
            <a:endParaRPr lang="en-US" sz="24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58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ACCES OBJECT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b="1" kern="1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DAO (Data Access Object) </a:t>
            </a:r>
            <a:r>
              <a:rPr lang="en-US" sz="2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un design pattern </a:t>
            </a:r>
            <a:r>
              <a:rPr lang="en-US" sz="2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utilizat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dezvoltarea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software </a:t>
            </a:r>
            <a:r>
              <a:rPr lang="en-US" sz="2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2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separa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logica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acces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la date </a:t>
            </a:r>
            <a:r>
              <a:rPr lang="en-US" sz="2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fața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logica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implementare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ro-RO" sz="20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o-RO" sz="20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Acesta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oferă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un </a:t>
            </a:r>
            <a:r>
              <a:rPr lang="en-US" sz="2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nivel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abstract de </a:t>
            </a:r>
            <a:r>
              <a:rPr lang="en-US" sz="2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acces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la date, </a:t>
            </a:r>
            <a:r>
              <a:rPr lang="en-US" sz="2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permițând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astfel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2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mai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mare </a:t>
            </a:r>
            <a:r>
              <a:rPr lang="en-US" sz="2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flexibilitate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modularitate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2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codului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ro-RO" sz="20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ro-RO" sz="2000" kern="100" dirty="0">
              <a:solidFill>
                <a:schemeClr val="tx2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2000" b="1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kern="1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Definirea</a:t>
            </a:r>
            <a:r>
              <a:rPr lang="en-US" sz="2000" b="1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US" sz="2000" b="1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date</a:t>
            </a:r>
            <a:endParaRPr lang="ro-RO" sz="2000" b="1" kern="1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kern="1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definirea</a:t>
            </a:r>
            <a:r>
              <a:rPr lang="en-US" sz="20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clasei</a:t>
            </a:r>
            <a:r>
              <a:rPr lang="en-US" sz="20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US" sz="20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date </a:t>
            </a:r>
            <a:r>
              <a:rPr lang="ro-RO" sz="20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reprezenta</a:t>
            </a:r>
            <a:r>
              <a:rPr lang="en-US" sz="20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înregistrările</a:t>
            </a:r>
            <a:r>
              <a:rPr lang="en-US" sz="20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2000" kern="1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20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date</a:t>
            </a:r>
            <a:r>
              <a:rPr lang="ro-RO" sz="20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(coloanele devin date membre private)</a:t>
            </a:r>
            <a:r>
              <a:rPr lang="en-US" sz="20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2000" kern="1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AutoNum type="arabicPeriod" startAt="2"/>
            </a:pPr>
            <a:r>
              <a:rPr lang="en-US" sz="2000" b="1" kern="1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Definirea</a:t>
            </a:r>
            <a:r>
              <a:rPr lang="en-US" sz="2000" b="1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interfeței</a:t>
            </a:r>
            <a:r>
              <a:rPr lang="en-US" sz="2000" b="1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DAO</a:t>
            </a:r>
            <a:endParaRPr lang="ro-RO" sz="2000" b="1" kern="1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o-RO" sz="20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Cuprinde operațiile CRUD (create, read, update, delete) pentru modelul de date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o-RO" sz="20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Acestă interfața va fi implementată de către clasa DAO ce permite conectarea la baza de date, precum și efectuarea operațiilor CRUD</a:t>
            </a:r>
            <a:endParaRPr lang="en-US" sz="2000" kern="1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000" kern="100" dirty="0">
              <a:solidFill>
                <a:schemeClr val="tx2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20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20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706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ACCES OBJECT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2000" b="1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kern="1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000" b="1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Singleton </a:t>
            </a:r>
            <a:r>
              <a:rPr lang="en-US" sz="2000" b="1" kern="1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b="1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DAO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o-RO" sz="20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Asigură faptul că există o singură instanța DAO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o-RO" sz="2000" kern="1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2000" b="1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o-RO" sz="1800" b="1" kern="100" dirty="0">
                <a:solidFill>
                  <a:schemeClr val="tx2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sz="2000" b="1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excepțiilor</a:t>
            </a:r>
            <a:endParaRPr lang="ro-RO" sz="2000" b="1" kern="1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o-RO" sz="20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Tratarea excepțiilor care pot sa apară la nivel de conexiune, la nivel de model sau la nivel de bază de date, comenzi SQL etc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000" kern="100" dirty="0">
              <a:solidFill>
                <a:schemeClr val="tx2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20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20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99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Comunicarea</a:t>
            </a: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socket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Programarea cu socket-uri se referă la posibilitatea </a:t>
            </a:r>
            <a:r>
              <a:rPr lang="ro-RO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 a transmite date între două sau mai multe calculatoare interconectate prin intermediul unei rețele</a:t>
            </a:r>
            <a:r>
              <a:rPr lang="ro-R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Modelul utilizat pe scară largă în sistemele distribuite este sistemul </a:t>
            </a:r>
            <a:r>
              <a:rPr lang="ro-RO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Client-Server</a:t>
            </a:r>
            <a:r>
              <a:rPr lang="ro-R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care constă din: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mulțime de procese de tip </a:t>
            </a:r>
            <a:r>
              <a:rPr lang="ro-RO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ro-R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fiecare jucând rolul de gestionar de resurse pentru o colecție de resurse de un anumit tip (baze de date, fișiere, servicii Web, imprimantă etc.);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mulțime de procese de tip </a:t>
            </a:r>
            <a:r>
              <a:rPr lang="ro-RO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ro-R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fiecare executând activități care necesită acces la resurse hardware/software disponibile, prin partajare pe servere.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22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Comunicarea</a:t>
            </a: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socket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Serverele sunt cele care își încep primele activitatea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Un client își manifestă dorința de a se conecta și, dacă serverul este gata să accepte conexiunea, aceasta se realizează efectiv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În continuare, informațiile (datele) sunt transmise bidirecțional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!!!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Pentru conectarea la un server, clientul trebuie să cunoască adresa serverului și numărul portului dedica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Porturile din intervalul </a:t>
            </a:r>
            <a:r>
              <a:rPr lang="ro-RO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0...1023 </a:t>
            </a: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sunt în general rezervate pentru servicii speciale, cum ar fi: 20/21 (FTP), 25 (email), 80 (HTTP), 443(HTTPS) etc.</a:t>
            </a: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23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Comunicarea</a:t>
            </a: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socket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Cea mai simplă modalitate de comunicare între două calculatoare dintr-o rețea o constituie </a:t>
            </a:r>
            <a:r>
              <a:rPr lang="ro-RO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socket-urile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care folosesc protocolul </a:t>
            </a:r>
            <a:r>
              <a:rPr lang="ro-RO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TCP/IP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o-RO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În pachetul </a:t>
            </a:r>
            <a:r>
              <a:rPr lang="ro-RO" sz="24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java.net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sunt definite două clase care pot fi utilizate pentru comunicarea bazată pe socket-uri: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b="1" dirty="0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ServerSocket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pentru partea de server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b="1" dirty="0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Socket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pentru partea de client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Oricărui socket îi </a:t>
            </a:r>
            <a:r>
              <a:rPr lang="ro-RO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sunt atașate două fluxuri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unul de intrare și unul de ieșire. </a:t>
            </a:r>
            <a:r>
              <a:rPr lang="ro-RO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Astfel, comunicarea folosind socket-uri se reduce la operații de scriere/citire în/din fluxurile atașate</a:t>
            </a:r>
            <a:r>
              <a:rPr lang="ro-RO" sz="2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!!!</a:t>
            </a:r>
            <a:endParaRPr lang="en-US" sz="20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64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Comunicarea</a:t>
            </a: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socket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7" name="Imagine 7">
            <a:extLst>
              <a:ext uri="{FF2B5EF4-FFF2-40B4-BE49-F238E27FC236}">
                <a16:creationId xmlns:a16="http://schemas.microsoft.com/office/drawing/2014/main" id="{40BAD77E-6130-AB7A-AF9A-A3E759E3AA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6443" y="1762634"/>
            <a:ext cx="6755938" cy="254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FA8BFC0F-F78D-1D21-24A1-B017F949F4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9212" y="4310317"/>
            <a:ext cx="6755938" cy="254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579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Comunicarea</a:t>
            </a: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socket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Partea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de Server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definește socket de tip server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ServerSocket(int port)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 apelează metoda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Socket accept()</a:t>
            </a:r>
            <a:endParaRPr lang="ro-RO" sz="2000" b="1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după ce un client s-a conectat, metoda va întoarce un socket de tip client (Socket), ale cărui fluxuri vor fi folosite pentru comunicarea bidirecțională.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Fluxurile asociate unui socket se pot prelua folosind următoarele metode: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InputStream 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getInputStream</a:t>
            </a:r>
            <a:r>
              <a:rPr lang="ro-RO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r>
              <a:rPr lang="ro-RO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r>
              <a:rPr lang="ro-RO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//DataInputStream/Object</a:t>
            </a:r>
            <a:endParaRPr lang="ro-RO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OutputStream 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getOutputStream</a:t>
            </a:r>
            <a:r>
              <a:rPr lang="ro-RO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r>
              <a:rPr lang="ro-RO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Închiderea unui socket se realizează folosind metoda </a:t>
            </a:r>
            <a:r>
              <a:rPr lang="ro-RO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 close()</a:t>
            </a:r>
            <a:r>
              <a:rPr lang="ro-RO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000099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0099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04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Comunicarea</a:t>
            </a: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socket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Partea</a:t>
            </a: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ro-RO" sz="2400" b="1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Client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 va încerca realizarea unei conexiuni cu un server chiar în momentul creării unui socket de tip client!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ro-RO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Socket(String adresa_server, int port</a:t>
            </a:r>
            <a:r>
              <a:rPr lang="ro-RO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-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&gt;accept()</a:t>
            </a:r>
            <a:endParaRPr lang="ro-RO" sz="20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În cazul în care conexiunea este realizată, se vor prelua fluxurile asociate socket-ului și se vor utiliza pentru comunicarea bidirecțională</a:t>
            </a: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000099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0099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376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JDBC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101" y="977997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0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Java DataBase Connectivity </a:t>
            </a:r>
            <a:r>
              <a:rPr lang="ro-RO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(JDBC)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este un API dedicat accesării bazelor de date din cadrul unei aplicații Java, </a:t>
            </a:r>
            <a:r>
              <a:rPr lang="ro-RO" sz="20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care permite conectarea la un server de baze de date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precum și </a:t>
            </a:r>
            <a:r>
              <a:rPr lang="ro-RO" sz="20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executarea unor instrucțiuni SQL</a:t>
            </a:r>
            <a:endParaRPr lang="en-US" sz="20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77190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entru fiecare SGBD există un </a:t>
            </a:r>
            <a:r>
              <a:rPr lang="ro-RO" sz="2000" b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driver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dedicat (un program instalat local) care transformă cererile efectuate din cadrul programului Java în instrucțiuni care pot fi  înțelese de către SGBD-ul respectiv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77190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1A392BF-E675-646E-53F0-FB0DE3125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2" y="3730787"/>
            <a:ext cx="5486400" cy="2050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96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2787947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2" ma:contentTypeDescription="Create a new document." ma:contentTypeScope="" ma:versionID="0608e5d9b57b79dfb81a8bf4a655fb2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5b0b07aee4162c9cec1a993cc02f59bc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31ab2b3-fd70-4ca1-b24e-664323d802ae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D39616-B00E-430D-BD2A-6F829DC9EBC4}"/>
</file>

<file path=customXml/itemProps2.xml><?xml version="1.0" encoding="utf-8"?>
<ds:datastoreItem xmlns:ds="http://schemas.openxmlformats.org/officeDocument/2006/customXml" ds:itemID="{052666F0-43DC-4B7C-819B-EEBDFA439308}">
  <ds:schemaRefs>
    <ds:schemaRef ds:uri="http://www.w3.org/XML/1998/namespace"/>
    <ds:schemaRef ds:uri="http://purl.org/dc/elements/1.1/"/>
    <ds:schemaRef ds:uri="http://schemas.microsoft.com/office/2006/documentManagement/types"/>
    <ds:schemaRef ds:uri="4873beb7-5857-4685-be1f-d57550cc96cc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705EC7E-6A84-4EB5-B9EF-D3968635DEB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2203</Words>
  <Application>Microsoft Office PowerPoint</Application>
  <PresentationFormat>Custom</PresentationFormat>
  <Paragraphs>529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Aptos</vt:lpstr>
      <vt:lpstr>Arial</vt:lpstr>
      <vt:lpstr>Calibri</vt:lpstr>
      <vt:lpstr>Courier New</vt:lpstr>
      <vt:lpstr>Euphemia</vt:lpstr>
      <vt:lpstr>Symbol</vt:lpstr>
      <vt:lpstr>Times New Roman</vt:lpstr>
      <vt:lpstr>Wingdings</vt:lpstr>
      <vt:lpstr>tf02787947</vt:lpstr>
      <vt:lpstr>PROGRAMARE ORIENTATĂ OBIECT 2</vt:lpstr>
      <vt:lpstr>  Temtică curs 9</vt:lpstr>
      <vt:lpstr>  Comunicarea prin socket</vt:lpstr>
      <vt:lpstr>  Comunicarea prin socket</vt:lpstr>
      <vt:lpstr>  Comunicarea prin socket</vt:lpstr>
      <vt:lpstr>  Comunicarea prin socket</vt:lpstr>
      <vt:lpstr>  Comunicarea prin socket</vt:lpstr>
      <vt:lpstr>  Comunicarea prin socket</vt:lpstr>
      <vt:lpstr>  JDBC</vt:lpstr>
      <vt:lpstr>  JDBC</vt:lpstr>
      <vt:lpstr>  JDBC</vt:lpstr>
      <vt:lpstr>  JDBC</vt:lpstr>
      <vt:lpstr>  JDBC</vt:lpstr>
      <vt:lpstr>  JDBC</vt:lpstr>
      <vt:lpstr>  JDBC</vt:lpstr>
      <vt:lpstr>  Interfața Statement</vt:lpstr>
      <vt:lpstr>  Interfața Statement</vt:lpstr>
      <vt:lpstr>  Interfața Statement</vt:lpstr>
      <vt:lpstr>  Interfața Statement</vt:lpstr>
      <vt:lpstr>  Interfața PreperedStatement</vt:lpstr>
      <vt:lpstr>  Interfața PreperedStatement</vt:lpstr>
      <vt:lpstr>  Interfața CallableStatement</vt:lpstr>
      <vt:lpstr>  Interfața CallableStatement</vt:lpstr>
      <vt:lpstr>  Interfața CallableStatement</vt:lpstr>
      <vt:lpstr>  Interfața CallableStatement</vt:lpstr>
      <vt:lpstr>  Interfața CallableStatement</vt:lpstr>
      <vt:lpstr>  Interfața CallableStatement</vt:lpstr>
      <vt:lpstr>  DATA ACCES OBJECT</vt:lpstr>
      <vt:lpstr>  DATA ACCES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2017-02-16T11:49:56Z</dcterms:created>
  <dcterms:modified xsi:type="dcterms:W3CDTF">2024-04-23T18:06:28Z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0x01010004B5D19FEBEA74498DFEE27CE2C04205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