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6" r:id="rId5"/>
    <p:sldId id="376" r:id="rId6"/>
    <p:sldId id="442" r:id="rId7"/>
    <p:sldId id="443" r:id="rId8"/>
    <p:sldId id="466" r:id="rId9"/>
    <p:sldId id="444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3300"/>
    <a:srgbClr val="8000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04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unction/BiFunction.html" TargetMode="External"/><Relationship Id="rId2" Type="http://schemas.openxmlformats.org/officeDocument/2006/relationships/hyperlink" Target="https://docs.oracle.com/javase/8/docs/api/java/util/function/Fun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76400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expresii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Considerăm următoarea interfață funcțională: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interface calculSuma{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suma(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observă faptul că interfața poate fi asociată cu o lambda expresie de forma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Arrays.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(tp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,(p1,p2)-&gt; p1.getNume().compareTo(p2.getNume())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19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API-ul din Java 8, în pachetul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java.util.function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au fost introduse mai multe interfețe funcționale numite </a:t>
            </a: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descriptori funcționali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Rolul unui descriptor este acela de a descrie signatura metodei abstracte dintr-o interfață funcțională, deci, implicit, și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 unei lambda expresii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poate fi utilizată pentru a implementa respectiva metodă abstractă.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Principalele interfețe funcționale definite în acest pachet sunt: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Predicate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2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Predicate&lt;T&gt;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descrie o metodă cu un argument generic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returnează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(un predicat).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 conține metoda abstractă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 test(T ob)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evaluează predicatul definit prin lambda expresie!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Afișarea persoanelor din tabloul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au cel puțin 30 de ani		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Predicate&lt;Persoana&gt; criteriu = pers -&gt; pers.getVarsta() &gt;= 30;</a:t>
            </a: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(Persoana p : tp)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criteriu.test(p)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System.out.println(p);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  <a:endParaRPr lang="ro-RO" sz="20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Folosind un predicat, se poate parametriza foarte ușor o metodă!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void afisare(Persoana[] tp,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Predicate&lt;Persoana&gt; criteriu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</a:t>
            </a: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nterfața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Predicate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conține metode default corespunzătoare operatorilor logici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and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or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și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negate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afisare(Persoana[] tp,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Predicate&lt;Persoana&gt;         criteriu_1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Predicate&lt;Persoana&gt; criteriu_2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for(Persoana p : tp)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if(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criteriu_1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criteriu_2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).test(p))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System.out.println(p);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8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Consumer&lt;T&gt;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o-R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descrie o metodă cu un argument de tip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returnează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 conține metoda abstractă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accept(T ob)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efectuează acțiunea indicată prin lambda expresie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etodă parametrizată pentru a efectua o anumită acțiune asupra persoanelor dintr-un tablou care îndeplinesc un anumit criteriu: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void afisare(Persoana[] persoane, Predicate&lt;Persoana&gt; criteriu,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07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Consumer&lt;Persoana&gt; prelucrare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for(Persoana p:persoane)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if(criteriu.test(p))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prelucrare.accept(p);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Consumer&lt;Persoana&gt; actiune = pers -&gt;System.out.println(pers.getNume());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nterfața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conține metoda default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andThen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permite efectuarea secvențială a mai multor prelucrări.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Sortăm persoanele din tablou în ordinea crescătoare a vârstelor și apoi le afișăm: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&lt;Persoana[]&gt;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sortare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tablou -&gt; Arrays.sort(tablou,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391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(p1, p2) -&gt; p1.getVarsta() - p2.getVarsta());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&lt;Persoana[]&gt;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afisare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tablou -&gt; 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(Persoana aux : tablou)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System.out.println(aux);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sortare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andThen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afisare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).accept(tp);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4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13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ro-RO" sz="20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Function&lt;T,R&gt;</a:t>
                </a:r>
                <a:r>
                  <a:rPr lang="ro-RO" sz="2000" b="1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descrie o metodă cu un argument de tip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care returnează o valoare de tip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(o funcție de tipul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Interfața conține metoda abstractă </a:t>
                </a:r>
                <a:r>
                  <a:rPr lang="ro-RO" sz="20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apply(T ob)</a:t>
                </a:r>
                <a:r>
                  <a:rPr lang="ro-RO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care returnează rezultatul obținut prin aplicarea operației indicate prin lambda expresie asupra obiectului curent.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Exemplu:	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Definim o funcție care calculează cât ar deveni salariul unei persoane după o majorare cu 20%: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&lt;Persoana , Double&gt; </a:t>
                </a: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marire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pers -&gt; pers.getSalariu() * 1.2;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for(Persoana crt:tp)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System.out.println(crt.getNume() + " " + marire.apply(crt));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53212" indent="-342900" fontAlgn="base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53212" indent="-342900" fontAlgn="base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10312" marR="0" indent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10312" marR="0" indent="0" algn="just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32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8430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1031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136" y="990601"/>
                <a:ext cx="10001461" cy="5472110"/>
              </a:xfrm>
              <a:blipFill>
                <a:blip r:embed="rId2"/>
                <a:stretch>
                  <a:fillRect l="-609" t="-334" r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1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136" y="990601"/>
                <a:ext cx="10001461" cy="5472110"/>
              </a:xfrm>
            </p:spPr>
            <p:txBody>
              <a:bodyPr>
                <a:noAutofit/>
              </a:bodyPr>
              <a:lstStyle/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ro-RO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nterfața </a:t>
                </a:r>
                <a:r>
                  <a:rPr lang="ro-RO" sz="20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conține și metodele default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andThen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și </a:t>
                </a:r>
                <a:r>
                  <a:rPr lang="ro-RO" sz="2000" b="1" dirty="0">
                    <a:solidFill>
                      <a:srgbClr val="0000CC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compose</a:t>
                </a: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care permit efectuarea secvențială a mai multor prelucrări.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ro-RO" sz="2000" b="1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Exemplu: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Definim funcțiile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după care calculăm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o-RO" sz="20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∘</m:t>
                        </m:r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o-RO" sz="20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în mai multe moduri:</a:t>
                </a:r>
                <a:endParaRPr lang="en-US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Function&lt;Integer,Integer&gt; f = x -&gt; x*x;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Function&lt;Integer,Integer&gt; g = x -&gt; 2*x;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System.out.println("f 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∘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= " + f.compose(g).apply(2)); //va afișa 16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System.out.println("f 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∘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= " + g.andThen(f).apply(2)); //va afișa 16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System.out.println("g 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∘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 = " + g.compose(f).apply(2)); //va afișa 8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System.out.println("g 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∘</a:t>
                </a:r>
                <a:r>
                  <a:rPr lang="ro-RO" sz="1800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 = " + f.andThen(g).apply(2)); //va afișa 8</a:t>
                </a:r>
                <a:endParaRPr lang="en-US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53212" indent="-342900" fontAlgn="base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ro-RO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53212" indent="-342900" fontAlgn="base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10312" marR="0" indent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10312" marR="0" indent="0" algn="just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32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8430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1031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136" y="990601"/>
                <a:ext cx="10001461" cy="5472110"/>
              </a:xfrm>
              <a:blipFill>
                <a:blip r:embed="rId2"/>
                <a:stretch>
                  <a:fillRect l="-792" t="-334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4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Supplier&lt;R&gt;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o-RO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descrie o metodă fără argumente care returnează o valoare de tip </a:t>
            </a: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(un furnizor).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 conține metoda abstractă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get()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returnează rezultatul obținut prin aplicarea operației indicate prin lambda expresie.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Supplier&lt;Persoana&gt; furnizor = () -&gt; new   Persoana("",0,0.0);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Persoana p = furnizor.get();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6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În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pachetul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java.util.function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 sunt definiți și alți descriptori funcționali suplimentari, obținuți fie prin particularizarea celor fundamentali, fie prin extinderea lor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 cu două argumente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(unul de tipul generic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unul de tipul generic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BiPredicate</a:t>
            </a:r>
            <a:r>
              <a:rPr lang="en-GB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&lt;T,U&gt;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BiFunction&lt;T,U,R&gt;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BiConsumer&lt;T,U&gt;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 specializate</a:t>
            </a:r>
            <a:endParaRPr lang="en-US" sz="20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IntPredicate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IntConsumer, IntSupplier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descriu un predicat, un consumator, cu un argument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(sunt definite în mod asemănător și pentru alte tipuri de date primitive);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ToIntFunction</a:t>
            </a:r>
            <a:r>
              <a:rPr lang="en-GB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&lt;T&gt;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ToLongFunction</a:t>
            </a:r>
            <a:r>
              <a:rPr lang="en-GB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&lt;T&gt;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ToDoubleFunction</a:t>
            </a:r>
            <a:r>
              <a:rPr lang="en-GB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&lt;T&gt;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o-RO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descriu funcții având un parametru de tipul generic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iar rezultatul este de tipul indicat în numele descriptorului</a:t>
            </a: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0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cțională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Interfețe descriptor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Descriptori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Operatori</a:t>
            </a:r>
            <a:endParaRPr lang="ro-RO" sz="2000" b="1" i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UnaryOperator&lt;T&gt; extends </a:t>
            </a:r>
            <a:r>
              <a:rPr lang="ro-RO" sz="200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interface in java.util.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&lt;T,T&gt;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descrie un operator unar, adică o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funcție cu un parametru de tipul generic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întoarce un rezultat tot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UnaryOperator&lt;Integer&gt; sqr = x -&gt; x*x;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System.out.println(sqr.apply(4));  //va afișa 16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BinaryOperator&lt;T&gt; extends </a:t>
            </a:r>
            <a:r>
              <a:rPr lang="ro-RO" sz="200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interface in java.util.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BiFunction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&lt;T,T,T&gt;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descrie un operator binar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BinaryOperator&lt;Integer&gt; suma = (x, y) -&gt; x + y;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System.out.println(suma.apply(4, 5));  //va afișa 9 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1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Referințe către metode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Referințele către metode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 fi utilizate în locul lambda expresiilor care conțin doar apelul standard al unei anumite metode.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Următoarea lambda expresie afișează șirul de caractere primit ca parametru</a:t>
            </a:r>
            <a:r>
              <a:rPr lang="ro-RO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Consumer&lt;String&gt; c = s -&gt; System.out.println(s);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poate fi rescrisă folosind o referință spre metoda </a:t>
            </a:r>
            <a:r>
              <a:rPr lang="ro-RO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astfel: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Consumer&lt;String&gt; c = System.out::println;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c.accept(un șir de caractere).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Referințe către metode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referință către o metodă statică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lambda expresia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(args)-&gt;Class.staticMethod(args)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Class::staticMethod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Exemplu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lambda expresia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Function&lt;Double,Double&gt; sinus = x -&gt; Math.sin(x)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Function&lt;Double,Double&gt; sinus = Math::sin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o-RO" sz="2000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o-RO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referință către o metodă de instanță a unui obiect arbitrar: </a:t>
            </a:r>
            <a:endParaRPr lang="en-US" sz="20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(obj,args)-&gt;obj.instanceMethod(args)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ObjectClass::instanceMethod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Exemplu: 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lambda expresia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BiFunction&lt;String,Integer,String&gt; subsir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(a,b) -&gt; a.substring(b)</a:t>
            </a:r>
            <a: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BiFunction&lt;String,Integer,String&gt; subsir = String::substring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7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Referințe către metode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referință către o metodă de instanță a unui obiect particular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expresia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(args) -&gt; obj.instanceMethod(args)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obj::instanceMethod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Exemplu: 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Persoana p = new Persoana("Ionescu Ion", 35, 1500.5)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Supplier&lt;String&gt; numep = () -&gt; p.getNume()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Supplier&lt;String&gt; numep = p::getNume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o-RO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referință către un constructor: lambda expresia (args) -&gt; new Class(args) este echivalentă cu Class::new.</a:t>
            </a:r>
            <a:endParaRPr lang="en-US" sz="20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Exemplu: </a:t>
            </a:r>
            <a:endParaRPr lang="en-US" sz="20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Supplier&lt;Persoana&gt; pnoua = () -&gt; new Persoana()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Supplier&lt;Persoana&gt; pnoua = Persoana::new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interfața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fost adăugată în versiunea 8 o nouă metodă denumită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permite parcurgerea unei structuri de date.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 void forEach(Consumer&lt;? super T&gt; action) </a:t>
            </a:r>
            <a:r>
              <a:rPr lang="en-GB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(T t : this)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action.accept(t);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ArrayList&lt;String&gt; listaOrase = new ArrayList&lt;&gt;(Arrays.asList("București",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"Paris", "Londra", 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"Berlin", "Roma"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listaOrase.forEach(System.out::println);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82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țională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Î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ro-RO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programarea imperativă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 algoritm se implementează utilizând instrucțiuni pentru a descrie detaliat fiecare pas care trebuie efectuat, în timp ce în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programarea declarativă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specificată doar logica algoritmului, fără a intra în detalii de implementare!!!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9327F9-A0D0-5B9E-9C9E-B02F674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84930"/>
              </p:ext>
            </p:extLst>
          </p:nvPr>
        </p:nvGraphicFramePr>
        <p:xfrm>
          <a:off x="2589212" y="2971800"/>
          <a:ext cx="73914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0112">
                  <a:extLst>
                    <a:ext uri="{9D8B030D-6E8A-4147-A177-3AD203B41FA5}">
                      <a16:colId xmlns:a16="http://schemas.microsoft.com/office/drawing/2014/main" val="1480901934"/>
                    </a:ext>
                  </a:extLst>
                </a:gridCol>
                <a:gridCol w="4311288">
                  <a:extLst>
                    <a:ext uri="{9D8B030D-6E8A-4147-A177-3AD203B41FA5}">
                      <a16:colId xmlns:a16="http://schemas.microsoft.com/office/drawing/2014/main" val="52861367"/>
                    </a:ext>
                  </a:extLst>
                </a:gridCol>
              </a:tblGrid>
              <a:tr h="548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dirty="0">
                          <a:effectLst/>
                        </a:rPr>
                        <a:t>Programare imperativă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dirty="0">
                          <a:effectLst/>
                        </a:rPr>
                        <a:t>Programare declarativă/funcțională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815174"/>
                  </a:ext>
                </a:extLst>
              </a:tr>
              <a:tr h="1813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0" dirty="0">
                          <a:solidFill>
                            <a:srgbClr val="C00000"/>
                          </a:solidFill>
                          <a:effectLst/>
                        </a:rPr>
                        <a:t>int s = 0;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0" dirty="0">
                          <a:solidFill>
                            <a:srgbClr val="C00000"/>
                          </a:solidFill>
                          <a:effectLst/>
                        </a:rPr>
                        <a:t>for(int i = 1; i &lt;= n; i++)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b="0" dirty="0">
                          <a:solidFill>
                            <a:srgbClr val="C00000"/>
                          </a:solidFill>
                          <a:effectLst/>
                        </a:rPr>
                        <a:t>s = s + i;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2000" dirty="0">
                          <a:effectLst/>
                        </a:rPr>
                        <a:t>System.out.println(s);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int s =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solidFill>
                            <a:srgbClr val="0000CC"/>
                          </a:solidFill>
                          <a:effectLst/>
                        </a:rPr>
                        <a:t>IntStream.rangeClosed</a:t>
                      </a:r>
                      <a:r>
                        <a:rPr lang="ro-RO" sz="1800" dirty="0">
                          <a:solidFill>
                            <a:srgbClr val="0000CC"/>
                          </a:solidFill>
                          <a:effectLst/>
                        </a:rPr>
                        <a:t>(1, n).</a:t>
                      </a:r>
                      <a:r>
                        <a:rPr lang="ro-RO" sz="1800" b="1" dirty="0">
                          <a:solidFill>
                            <a:srgbClr val="0000CC"/>
                          </a:solidFill>
                          <a:effectLst/>
                        </a:rPr>
                        <a:t>sum</a:t>
                      </a:r>
                      <a:r>
                        <a:rPr lang="ro-RO" sz="1800" dirty="0">
                          <a:solidFill>
                            <a:srgbClr val="0000CC"/>
                          </a:solidFill>
                          <a:effectLst/>
                        </a:rPr>
                        <a:t>();</a:t>
                      </a:r>
                      <a:endParaRPr lang="en-US" sz="1800" dirty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System.out.println(s);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68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 funcțională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662" y="1309690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Programarea funcțională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o paradigmă de programare de tip declarativ, bazată pe </a:t>
            </a:r>
            <a:r>
              <a:rPr lang="ro-RO" sz="24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lambda calculul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(Alonzo Church, 1936),  în care funcțiile și proprietățile acestora sunt utilizate pentru a construi un program, fără a utiliza instrucțiuni de control!!!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Executarea unui program constă în evaluarea unor funcții într-o anumită ordine, într-un mod asemănător operației de compunere.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rangeClosed(1,n).sum()  </a:t>
            </a:r>
            <a:r>
              <a:rPr lang="ro-RO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o-RO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sum(rangeClosed(1,n))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System.out.println(sum(rangeClosed(1,n)))</a:t>
            </a:r>
            <a:r>
              <a:rPr lang="ro-RO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o-RO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3741B-6659-19D9-79EE-B656B750782F}"/>
              </a:ext>
            </a:extLst>
          </p:cNvPr>
          <p:cNvCxnSpPr>
            <a:cxnSpLocks/>
          </p:cNvCxnSpPr>
          <p:nvPr/>
        </p:nvCxnSpPr>
        <p:spPr>
          <a:xfrm>
            <a:off x="5865812" y="4648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 funcțională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187" y="1076330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Principiile programării funcționale pot fi implementate într-un limbaj de programare dacă acesta îndeplinește următoarele condiții: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pot defini și manipula ușor funcții complexe,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primesc funcții ca parametri sau returnează funcții ca rezultate;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apelarea de mai multe ori a unei funcții cu aceleași valori ale parametrilor va furniza același rezultat (de exemplu, o metodă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suma(int x)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{return x + this.salariu;}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 returna valori diferite la două apeluri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suma(1000)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dacă între ele valoarea datei membre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salariu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obiectului curent este modificată);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apelarea unei funcții nu produce efecte colaterale, adică nu sunt modificate variabile externe și nu se modifică valorile parametrilor funcției (de exemplu, prin apelarea metodei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suma(int x)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this.salariu = this.salariu + x;}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vor produce efecte colaterale, deoarece se va modifica valoarea datei membre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salariu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obiectului curent), 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expresii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23" y="1143000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ro-RO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lambda expresie 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o funcție anonimă care nu aparține niciunei clase. O lambda expresie are următoarea sintaxă: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(lista parametrilor) -</a:t>
            </a:r>
            <a:r>
              <a:rPr lang="en-GB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{</a:t>
            </a:r>
            <a:r>
              <a:rPr lang="en-GB" sz="24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expresie</a:t>
            </a:r>
            <a:r>
              <a:rPr lang="en-GB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instruc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GB" sz="24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iuni</a:t>
            </a:r>
            <a:r>
              <a:rPr lang="en-GB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observă faptul că pentru o lambda expresie </a:t>
            </a:r>
            <a:r>
              <a:rPr lang="ro-RO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se precizează tipul rezultatului returnat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acesta fiind dedus automat de compilator!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Exemple: 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a, int b) -&gt; {return a+b;}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expresii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23" y="1143000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unei lambda expresii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realizează  ținând cont de următoarele reguli de sintaxă: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 parametrilor poate fi vidă: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()–&gt;System.out.println("Hello lambdas!")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tipul unui parametru poate fi indicat explicit sau poate fi ignorant, fiind dedus din context:</a:t>
            </a:r>
            <a:r>
              <a:rPr lang="ro-RO" sz="2400" u="none" strike="noStrike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b) -&gt; 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{return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a+b;}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 lambda expresia are un singur parametru fără tip, atunci se pot omite parantezele: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-&gt; {return a*a;}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7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expresii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23" y="1143000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 lambda expresia nu conține instrucțiuni, ci doar o expresie, atunci acoladele și instrucțiunea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pot fi omise: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-&gt; a*a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(a, b) -&gt; a+b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y) -&gt; {if(x&gt;y) return x; else return y;}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expresii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6" y="990601"/>
            <a:ext cx="10001461" cy="5472110"/>
          </a:xfrm>
        </p:spPr>
        <p:txBody>
          <a:bodyPr>
            <a:noAutofit/>
          </a:bodyPr>
          <a:lstStyle/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Utilitatea lambda expresiilor</a:t>
            </a:r>
          </a:p>
          <a:p>
            <a:pPr marL="553212" indent="-342900"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 mecanismului callback pentru interfețe funcționale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ro-RO" sz="24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 funcțională 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o interfață care conține o singură metodă abstractă.</a:t>
            </a: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lambda expresie nu este de sine stătătoare, ci ea trebuie apelată într-un context care implică o interfață funcțională.!!</a:t>
            </a: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algn="just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Practic, signatura metodei din interfață precizează forma lambda expresiei.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indent="0" algn="just" fontAlgn="base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3212" indent="-342900" fontAlgn="base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10312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5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C23FC5-FA77-4C78-AB37-7CDD735DB19D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8276CD-9F05-4203-98D1-F9151DCE78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2324</Words>
  <Application>Microsoft Office PowerPoint</Application>
  <PresentationFormat>Custom</PresentationFormat>
  <Paragraphs>434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  Temtică curs 10</vt:lpstr>
      <vt:lpstr>  Programarea funcțională</vt:lpstr>
      <vt:lpstr>  Programarea funcțională</vt:lpstr>
      <vt:lpstr>  Programarea funcțională</vt:lpstr>
      <vt:lpstr>  Lambda expresii</vt:lpstr>
      <vt:lpstr>  Lambda expresii</vt:lpstr>
      <vt:lpstr>  Lambda expresii</vt:lpstr>
      <vt:lpstr>  Lambda expresii</vt:lpstr>
      <vt:lpstr>  Lambda expresii</vt:lpstr>
      <vt:lpstr>  Descriptori</vt:lpstr>
      <vt:lpstr>  Descriptori</vt:lpstr>
      <vt:lpstr>  Descriptori</vt:lpstr>
      <vt:lpstr>  Descriptori</vt:lpstr>
      <vt:lpstr>  Descriptori</vt:lpstr>
      <vt:lpstr>  Descriptori</vt:lpstr>
      <vt:lpstr>  Descriptori</vt:lpstr>
      <vt:lpstr>  Descriptori</vt:lpstr>
      <vt:lpstr>  Descriptori</vt:lpstr>
      <vt:lpstr>  Descriptori</vt:lpstr>
      <vt:lpstr>  Referințe către metode</vt:lpstr>
      <vt:lpstr>  Referințe către metode</vt:lpstr>
      <vt:lpstr>  Referințe către metode</vt:lpstr>
      <vt:lpstr>  Metoda 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2024-05-13T17:52:02Z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