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96" r:id="rId5"/>
    <p:sldId id="376" r:id="rId6"/>
    <p:sldId id="442" r:id="rId7"/>
    <p:sldId id="443" r:id="rId8"/>
    <p:sldId id="444" r:id="rId9"/>
    <p:sldId id="445" r:id="rId10"/>
    <p:sldId id="446" r:id="rId11"/>
    <p:sldId id="447" r:id="rId12"/>
    <p:sldId id="448" r:id="rId13"/>
    <p:sldId id="449" r:id="rId14"/>
    <p:sldId id="450" r:id="rId15"/>
    <p:sldId id="451" r:id="rId16"/>
    <p:sldId id="452" r:id="rId17"/>
    <p:sldId id="453" r:id="rId18"/>
    <p:sldId id="454" r:id="rId19"/>
    <p:sldId id="455" r:id="rId20"/>
    <p:sldId id="456" r:id="rId21"/>
    <p:sldId id="457" r:id="rId22"/>
    <p:sldId id="458" r:id="rId23"/>
    <p:sldId id="459" r:id="rId24"/>
    <p:sldId id="460" r:id="rId25"/>
    <p:sldId id="461" r:id="rId26"/>
    <p:sldId id="462" r:id="rId27"/>
    <p:sldId id="463" r:id="rId2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800000"/>
    <a:srgbClr val="000099"/>
    <a:srgbClr val="003300"/>
    <a:srgbClr val="FFCC00"/>
    <a:srgbClr val="660033"/>
    <a:srgbClr val="D60093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Fără stil, fără grilă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il tematic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Fără stil, grilă tabel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Stil mediu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087" autoAdjust="0"/>
    <p:restoredTop sz="93842" autoAdjust="0"/>
  </p:normalViewPr>
  <p:slideViewPr>
    <p:cSldViewPr showGuides="1">
      <p:cViewPr varScale="1">
        <p:scale>
          <a:sx n="71" d="100"/>
          <a:sy n="71" d="100"/>
        </p:scale>
        <p:origin x="104" y="44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/>
              <a:t>Faceți clic pentru editarea stilului de subtitlu al coordonatorului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5/11/2023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5/11/2023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5/11/2023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5/11/2023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5/11/2023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5/11/2023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5/11/2023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5/11/2023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5/11/2023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5/11/2023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/>
              <a:t>Faceți clic pe pictogramă pentru a adăuga o imagine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5/11/2023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5/11/2023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10-ways-to-create-a-stream-in-java/" TargetMode="External"/><Relationship Id="rId2" Type="http://schemas.openxmlformats.org/officeDocument/2006/relationships/hyperlink" Target="https://www.baeldung.com/java-8-stream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1"/>
            <a:ext cx="9048585" cy="1676400"/>
          </a:xfrm>
        </p:spPr>
        <p:txBody>
          <a:bodyPr/>
          <a:lstStyle/>
          <a:p>
            <a:pPr algn="r"/>
            <a:r>
              <a:rPr lang="en-US" sz="4000" b="1" dirty="0">
                <a:solidFill>
                  <a:srgbClr val="000099"/>
                </a:solidFill>
                <a:latin typeface="Calibri" pitchFamily="34" charset="0"/>
              </a:rPr>
              <a:t>PROGRAMARE AVANSAT</a:t>
            </a:r>
            <a:r>
              <a:rPr lang="ro-RO" sz="4000" b="1" dirty="0">
                <a:solidFill>
                  <a:srgbClr val="000099"/>
                </a:solidFill>
                <a:latin typeface="Calibri" pitchFamily="34" charset="0"/>
              </a:rPr>
              <a:t>Ă PE OBIECTE</a:t>
            </a:r>
            <a:endParaRPr lang="en-US" sz="4000" b="1" dirty="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2212" y="4191000"/>
            <a:ext cx="7745042" cy="1116085"/>
          </a:xfrm>
        </p:spPr>
        <p:txBody>
          <a:bodyPr/>
          <a:lstStyle/>
          <a:p>
            <a:pPr algn="r"/>
            <a:r>
              <a:rPr lang="ro-RO" b="1" dirty="0">
                <a:solidFill>
                  <a:schemeClr val="tx2"/>
                </a:solidFill>
              </a:rPr>
              <a:t>Conf.univ.dr. Ana Cristina DĂSCĂLESCU 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7" name="Grupare 6"/>
          <p:cNvGrpSpPr/>
          <p:nvPr/>
        </p:nvGrpSpPr>
        <p:grpSpPr>
          <a:xfrm>
            <a:off x="9526" y="5644923"/>
            <a:ext cx="1198560" cy="1208314"/>
            <a:chOff x="9526" y="5644923"/>
            <a:chExt cx="1198560" cy="1208314"/>
          </a:xfrm>
        </p:grpSpPr>
        <p:sp>
          <p:nvSpPr>
            <p:cNvPr id="5" name="Dreptunghi 4"/>
            <p:cNvSpPr/>
            <p:nvPr/>
          </p:nvSpPr>
          <p:spPr>
            <a:xfrm>
              <a:off x="9526" y="5644923"/>
              <a:ext cx="1198560" cy="12083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8931" y="5676904"/>
              <a:ext cx="613172" cy="114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149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Stream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101" y="977997"/>
            <a:ext cx="10001461" cy="5472110"/>
          </a:xfrm>
        </p:spPr>
        <p:txBody>
          <a:bodyPr>
            <a:noAutofit/>
          </a:bodyPr>
          <a:lstStyle/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i="1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ro-RO" sz="2000" b="1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deschiderea unui stream asociat unei șir de constante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se utilizează metoda statică cu număr variabil de parametri </a:t>
            </a:r>
            <a:r>
              <a:rPr lang="ro-RO" sz="2000" b="1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 of(T… values)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din clasa </a:t>
            </a: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b="1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</a:t>
            </a: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&lt;String&gt; stream = </a:t>
            </a:r>
            <a:r>
              <a:rPr lang="ro-RO" sz="20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Stream.of</a:t>
            </a: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("hello","hola", "hallo", "ciao");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b="1" i="1" dirty="0">
                <a:solidFill>
                  <a:srgbClr val="0000CC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o-RO" sz="2000" b="1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deschiderea unui stream asociat unei tablou de obiecte</a:t>
            </a:r>
            <a:r>
              <a:rPr lang="ro-RO" sz="2000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poate utiliza tot metoda statică  </a:t>
            </a:r>
            <a:r>
              <a:rPr lang="ro-RO" sz="2000" b="1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 of(T… values)</a:t>
            </a:r>
            <a:r>
              <a:rPr lang="ro-RO" sz="2000" b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menționată anterior: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String[] words = {"hello", "hola", "hallo", "ciao"};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Stream&lt;String&gt; stream = </a:t>
            </a:r>
            <a:r>
              <a:rPr lang="ro-RO" sz="20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Stream.of</a:t>
            </a: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(words);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309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Stream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101" y="977997"/>
            <a:ext cx="10001461" cy="5472110"/>
          </a:xfrm>
        </p:spPr>
        <p:txBody>
          <a:bodyPr>
            <a:noAutofit/>
          </a:bodyPr>
          <a:lstStyle/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b="1" i="1" dirty="0">
                <a:solidFill>
                  <a:srgbClr val="0000CC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ro-RO" sz="2000" b="1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deschiderea unui stream asociat unei tablou de valori de tip primitiv</a:t>
            </a:r>
            <a:r>
              <a:rPr lang="ro-RO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poate utiliza tot </a:t>
            </a:r>
            <a:r>
              <a:rPr lang="ro-RO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metoda </a:t>
            </a:r>
            <a:r>
              <a:rPr lang="ro-RO" sz="2000" b="1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 of(T… values)</a:t>
            </a:r>
            <a:r>
              <a:rPr lang="ro-RO" sz="2000" b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o-RO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însă vom obține un stream format dintr-un singur obiect de tip tablou (</a:t>
            </a:r>
            <a:r>
              <a:rPr lang="ro-RO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ro-RO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int[] nums = {1, 2, 3, 4, 5};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Stream&lt;int[]&gt; stream = Stream.of(nums)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System.out.println(Stream.of(nums).count()); // </a:t>
            </a:r>
            <a:r>
              <a:rPr lang="ro-RO" sz="20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va afișa valoarea 1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metoda </a:t>
            </a:r>
            <a:r>
              <a:rPr lang="ro-RO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Stream.of</a:t>
            </a:r>
            <a:r>
              <a:rPr lang="ro-RO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returnează un stream format dintr-un obiect de tip tablou cu valori de tip </a:t>
            </a:r>
            <a:r>
              <a:rPr lang="ro-RO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o-RO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ci nu returnează un stream format din valorile de tip </a:t>
            </a:r>
            <a:r>
              <a:rPr lang="ro-RO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o-RO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memorate în tablou. </a:t>
            </a: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o-RO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eschiderea unui stream asociat unui tablou cu elemente de tip primitiv se realizează prin apelul metodei </a:t>
            </a:r>
            <a:r>
              <a:rPr lang="ro-RO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</a:t>
            </a:r>
            <a:r>
              <a:rPr lang="ro-RO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din clasa </a:t>
            </a:r>
            <a:r>
              <a:rPr lang="ro-RO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java.util.Arrays</a:t>
            </a:r>
            <a:r>
              <a:rPr lang="ro-RO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int[] nums = {1, 2, 3, 4, 5};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System.out.println(Arrays.stream(nums).count()); // </a:t>
            </a:r>
            <a:r>
              <a:rPr lang="ro-RO" sz="20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va afișa valoarea 5</a:t>
            </a:r>
            <a:endParaRPr lang="en-US" sz="20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046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Stream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101" y="977997"/>
            <a:ext cx="10001461" cy="5472110"/>
          </a:xfrm>
        </p:spPr>
        <p:txBody>
          <a:bodyPr>
            <a:noAutofit/>
          </a:bodyPr>
          <a:lstStyle/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b="1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deschiderea unui stream asociat cu un șir de </a:t>
            </a:r>
            <a:r>
              <a:rPr lang="ro-RO" sz="1800" b="1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valori generate folosind un algoritm specificat</a:t>
            </a:r>
            <a:r>
              <a:rPr lang="ro-RO" sz="1800" b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o-RO" sz="1800" b="1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18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 generate(Supplier&lt;T&gt; s)</a:t>
            </a:r>
            <a:r>
              <a:rPr lang="ro-RO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care returnează un stream asociat unui șir de elemente generate după regula specificată printr-un argument de tip </a:t>
            </a: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Supplier&lt;T&gt;</a:t>
            </a:r>
            <a:r>
              <a:rPr lang="ro-RO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 </a:t>
            </a:r>
            <a:endParaRPr lang="en-US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Stream.</a:t>
            </a:r>
            <a:r>
              <a:rPr lang="ro-RO" sz="18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generate</a:t>
            </a: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(()-&gt;Math.random()).forEach(System.out::println);</a:t>
            </a:r>
            <a:endParaRPr lang="en-US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    </a:t>
            </a:r>
            <a:endParaRPr lang="en-US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Dimensiunea maximă a șirului generat poate fi stabilită folosind metoda </a:t>
            </a: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Stream&lt;T&gt;</a:t>
            </a:r>
            <a:r>
              <a:rPr lang="ro-RO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limit(long maxSize)</a:t>
            </a:r>
            <a:r>
              <a:rPr lang="ro-RO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Stream.generate(()-&gt;Math.random()).limit(5).forEach(System.out::println);</a:t>
            </a:r>
            <a:endParaRPr lang="en-US" sz="1800" dirty="0">
              <a:solidFill>
                <a:schemeClr val="tx2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tx2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 multe modalități de creare a unui stream sunt descrise în paginile </a:t>
            </a:r>
            <a:r>
              <a:rPr lang="ro-RO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https://www.baeldung.com/java-8-streams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și </a:t>
            </a:r>
            <a:r>
              <a:rPr lang="ro-RO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https://www.geeksforgeeks.org/10-ways-to-create-a-stream-in-java/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029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Stream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101" y="977997"/>
            <a:ext cx="10001461" cy="5472110"/>
          </a:xfrm>
        </p:spPr>
        <p:txBody>
          <a:bodyPr>
            <a:noAutofit/>
          </a:bodyPr>
          <a:lstStyle/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o-RO" sz="2400" b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Operații intermediare</a:t>
            </a:r>
            <a:endParaRPr lang="en-US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 operație intermediară aplicată asupra unui stream furnizează un alt stream asupra căruia se poate aplica o altă operație intermediară, obținând-se astfel un șir succesiv de prelucrări de tip </a:t>
            </a:r>
            <a:r>
              <a:rPr lang="ro-RO" sz="180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pipeline</a:t>
            </a:r>
            <a:r>
              <a:rPr lang="ro-RO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ro-RO" sz="18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66AA0AA-21E7-3E85-6C4B-CE061A99D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012" y="2868813"/>
            <a:ext cx="6705600" cy="35812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963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Stream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101" y="977997"/>
            <a:ext cx="10001461" cy="5472110"/>
          </a:xfrm>
        </p:spPr>
        <p:txBody>
          <a:bodyPr>
            <a:noAutofit/>
          </a:bodyPr>
          <a:lstStyle/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o-RO" sz="2400" b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Observații</a:t>
            </a:r>
            <a:r>
              <a:rPr lang="ro-RO" sz="2400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4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Operațiile intermediare nu sunt efectuate decât în momentul în care este invocată o operație de închidere!</a:t>
            </a: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Operațiile intermediare pot fi de tip:</a:t>
            </a: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ro-RO" sz="2400" b="1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stateful</a:t>
            </a: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în care, intern, se rețin informații despre elementele prelucrate anterior (de exemplu: </a:t>
            </a: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sort</a:t>
            </a: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distinct</a:t>
            </a: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limit</a:t>
            </a: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etc.) sau pot fi de ti</a:t>
            </a: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ro-RO" sz="2400" b="1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stateless</a:t>
            </a: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respectiv nu se rețin informații suplimentare despre elementele prelucrate anterior  (de exemplu: </a:t>
            </a: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filter</a:t>
            </a: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4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Operațiile intermediare de tip </a:t>
            </a:r>
            <a:r>
              <a:rPr lang="ro-RO" sz="2400" b="1" i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stateless</a:t>
            </a:r>
            <a:r>
              <a:rPr lang="ro-RO" sz="24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pot fi efectuate simultan, prin paralelizare, în timp ce operațiile de tip </a:t>
            </a:r>
            <a:r>
              <a:rPr lang="ro-RO" sz="2400" b="1" i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stateful</a:t>
            </a:r>
            <a:r>
              <a:rPr lang="ro-RO" sz="24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 pot executa doar secvențial. 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ro-RO" sz="18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880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Stream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101" y="977997"/>
            <a:ext cx="10001461" cy="5472110"/>
          </a:xfrm>
        </p:spPr>
        <p:txBody>
          <a:bodyPr>
            <a:noAutofit/>
          </a:bodyPr>
          <a:lstStyle/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o-RO" sz="2000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Stream&lt;T&gt; </a:t>
            </a:r>
            <a:r>
              <a:rPr lang="ro-RO" sz="2000" b="1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filter</a:t>
            </a:r>
            <a:r>
              <a:rPr lang="ro-RO" sz="2000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(</a:t>
            </a:r>
            <a:r>
              <a:rPr lang="ro-RO" sz="20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Predicate&lt;? super T&gt; predicate</a:t>
            </a:r>
            <a:r>
              <a:rPr lang="ro-RO" sz="2000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</a:t>
            </a: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0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returnează un stream nou, format din elementele stream-ului inițial care îndeplinesc condiția specificată prin argumentul de tip </a:t>
            </a: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Predicate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0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lp.stream().filter(p</a:t>
            </a: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&gt;p.getVarsta()&gt;=40).</a:t>
            </a: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forEach(System.out::println);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0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o-RO" sz="2000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Stream&lt;T&gt; </a:t>
            </a:r>
            <a:r>
              <a:rPr lang="ro-RO" sz="2000" b="1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sorted</a:t>
            </a:r>
            <a:r>
              <a:rPr lang="ro-RO" sz="2000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(</a:t>
            </a:r>
            <a:r>
              <a:rPr lang="ro-RO" sz="2000" b="1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Comparator&lt;? super T&gt; </a:t>
            </a:r>
            <a:r>
              <a:rPr lang="ro-RO" sz="20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comparator</a:t>
            </a:r>
            <a:r>
              <a:rPr lang="ro-RO" sz="2000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)</a:t>
            </a:r>
            <a:endParaRPr lang="ro-RO" sz="2000" dirty="0">
              <a:solidFill>
                <a:srgbClr val="0000CC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0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returnează un stream nou, obținut prin sortarea stream-ului inițial conform ordinii indicate prin comparatorul specificat prin argumentul de tip </a:t>
            </a: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Comparator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p.stream().sorted((</a:t>
            </a:r>
            <a:r>
              <a:rPr lang="ro-RO" sz="20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p1,p2) -&gt; p1.getVarsta() - p2.getVarsta()</a:t>
            </a: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10712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forEach(System.out::println);</a:t>
            </a:r>
          </a:p>
          <a:p>
            <a:pPr marL="53975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10712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ro-RO" sz="18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413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Stream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101" y="977997"/>
            <a:ext cx="10001461" cy="5472110"/>
          </a:xfrm>
        </p:spPr>
        <p:txBody>
          <a:bodyPr>
            <a:noAutofit/>
          </a:bodyPr>
          <a:lstStyle/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Începând cu  versiunea Java 8, în interfața </a:t>
            </a:r>
            <a:r>
              <a:rPr lang="ro-RO" sz="2000" b="1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Comparator</a:t>
            </a: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fost inclusă metoda statică </a:t>
            </a:r>
            <a:r>
              <a:rPr lang="ro-RO" sz="2000" b="1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comparing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care returnează un obiect de tip </a:t>
            </a: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Comparator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creat pe baza unei funcții specificată printr-un argument de tip </a:t>
            </a:r>
            <a:r>
              <a:rPr lang="ro-RO" sz="2000" b="1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Function&lt;T&gt;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lp.stream().sorted(Comparator.comparing(Persoana::getVarsta)).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107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forEach(System.out::println);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În plus, în interfața </a:t>
            </a:r>
            <a:r>
              <a:rPr lang="ro-RO" sz="20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Comparator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fost introdusă și metoda </a:t>
            </a:r>
            <a:r>
              <a:rPr lang="ro-RO" sz="2000" b="1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reversed</a:t>
            </a:r>
            <a:r>
              <a:rPr lang="ro-RO" sz="20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care permite inversarea ordinii de sortare din crescătoare (implicite!) în descrescătoare: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lp.stream().sorted(Comparator.comparing(Persoana::getVarsta).reversed()).forEach(System.out::println);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3975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10712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ro-RO" sz="18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898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Stream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101" y="977997"/>
            <a:ext cx="10001461" cy="5472110"/>
          </a:xfrm>
        </p:spPr>
        <p:txBody>
          <a:bodyPr>
            <a:noAutofit/>
          </a:bodyPr>
          <a:lstStyle/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o-RO" sz="1800" b="1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Stream&lt;T&gt; sorted()</a:t>
            </a:r>
            <a:endParaRPr lang="en-US" sz="1800" b="1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o-RO" sz="18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ro-RO" sz="20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returnează un stream nou, obținut prin sortarea stream-ului inițial conform ordinii naturale a elementelor sale 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o-RO" sz="20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clasa corespunzătoare elementelor stream-ului, în acest caz clasa </a:t>
            </a: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Persoana</a:t>
            </a:r>
            <a:r>
              <a:rPr lang="ro-RO" sz="20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trebuie să implementeze interfața </a:t>
            </a:r>
            <a:r>
              <a:rPr lang="ro-RO" sz="2000" b="1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Comparable</a:t>
            </a:r>
            <a:r>
              <a:rPr lang="ro-RO" sz="20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lp.stream().</a:t>
            </a:r>
            <a:r>
              <a:rPr lang="ro-RO" sz="2000" b="1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sorted()</a:t>
            </a: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.forEach(System.out::println);</a:t>
            </a:r>
            <a:endParaRPr lang="en-US" sz="20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000" dirty="0">
              <a:solidFill>
                <a:schemeClr val="tx2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o-RO" sz="20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Stream&lt;T&gt; </a:t>
            </a:r>
            <a:r>
              <a:rPr lang="ro-RO" sz="20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limit</a:t>
            </a:r>
            <a:r>
              <a:rPr lang="ro-RO" sz="20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(long maxSize) </a:t>
            </a:r>
            <a:endParaRPr lang="ro-RO" sz="2000" dirty="0">
              <a:solidFill>
                <a:schemeClr val="tx2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0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returnează un stream nou, format din cel mult primele </a:t>
            </a: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maxSize</a:t>
            </a:r>
            <a:r>
              <a:rPr lang="ro-RO" sz="20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elemente din stream-ul inițial.</a:t>
            </a:r>
            <a:endParaRPr lang="en-US" sz="20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b="1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lp.stream().</a:t>
            </a:r>
            <a:r>
              <a:rPr lang="ro-RO" sz="2000" b="1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sorted</a:t>
            </a: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(Comparator.comparing(Persoana::getVarsta).</a:t>
            </a:r>
            <a:endParaRPr lang="en-US" sz="2000" dirty="0">
              <a:solidFill>
                <a:schemeClr val="tx2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o-RO" sz="2000" b="1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limit</a:t>
            </a: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(3).forEach(System.out::println);</a:t>
            </a:r>
            <a:endParaRPr lang="en-US" sz="20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ro-RO" sz="18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7378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Stream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101" y="977997"/>
            <a:ext cx="10001461" cy="5472110"/>
          </a:xfrm>
        </p:spPr>
        <p:txBody>
          <a:bodyPr>
            <a:noAutofit/>
          </a:bodyPr>
          <a:lstStyle/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o-RO" sz="1800" b="1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Stream&lt;T&gt; distinct()</a:t>
            </a:r>
            <a:r>
              <a:rPr lang="ro-RO" sz="1800" b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o-RO" sz="1800" b="1" dirty="0">
              <a:solidFill>
                <a:schemeClr val="tx2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returnează un stream nou, format din elementele distincte ale stream-ului inițial. </a:t>
            </a: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18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ro-RO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mplicit, elementele sunt comparate folosind </a:t>
            </a:r>
            <a:r>
              <a:rPr lang="ro-RO" sz="18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hash-code-urile lor</a:t>
            </a:r>
            <a:r>
              <a:rPr lang="ro-RO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ceea ce </a:t>
            </a:r>
            <a:r>
              <a:rPr lang="ro-RO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poate conduce la valori duplicate dacă în clasa respectivă nu sunt implementate corespunzător metodele </a:t>
            </a:r>
            <a:r>
              <a:rPr lang="ro-RO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hashCode()</a:t>
            </a:r>
            <a:r>
              <a:rPr lang="ro-RO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și </a:t>
            </a:r>
            <a:r>
              <a:rPr lang="ro-RO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equals()</a:t>
            </a:r>
            <a:r>
              <a:rPr lang="ro-RO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!</a:t>
            </a:r>
            <a:endParaRPr lang="en-US" sz="18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lp.stream().</a:t>
            </a:r>
            <a:r>
              <a:rPr lang="ro-RO" sz="18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distinct().</a:t>
            </a: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forEach(System.out::println);</a:t>
            </a:r>
            <a:endParaRPr lang="en-US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o-RO" sz="1800" b="1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Stream&lt;R&gt; map(Function&lt;T, R&gt; mapper) 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b="1" dirty="0">
              <a:solidFill>
                <a:schemeClr val="tx2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returnează un stream nou, cu </a:t>
            </a:r>
            <a:r>
              <a:rPr lang="ro-RO" sz="18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elemente de un tip </a:t>
            </a:r>
            <a:r>
              <a:rPr lang="ro-RO" sz="18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ro-RO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obținut prin aplicarea asupra fiecărui obiect de tipul </a:t>
            </a: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ro-RO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din stream-ul inițial a regulii de asociere specificate prin funcția mapper. </a:t>
            </a:r>
            <a:endParaRPr lang="en-US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lp.stream().</a:t>
            </a:r>
            <a:r>
              <a:rPr lang="ro-RO" sz="18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map</a:t>
            </a: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(Persoana::getProfesie).distinct().</a:t>
            </a:r>
            <a:endParaRPr lang="en-US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5760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forEach(System.out::println);</a:t>
            </a:r>
            <a:endParaRPr lang="en-US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ro-RO" sz="18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741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Stream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101" y="977997"/>
            <a:ext cx="10001461" cy="5472110"/>
          </a:xfrm>
        </p:spPr>
        <p:txBody>
          <a:bodyPr>
            <a:noAutofit/>
          </a:bodyPr>
          <a:lstStyle/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o-RO" sz="2400" b="1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Stream&lt;R&gt; flatMap(Function&lt;</a:t>
            </a:r>
            <a:r>
              <a:rPr lang="ro-RO" sz="2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ro-RO" sz="2400" b="1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o-RO" sz="24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Stream&lt;R&gt;</a:t>
            </a:r>
            <a:r>
              <a:rPr lang="ro-RO" sz="2400" b="1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mapper</a:t>
            </a:r>
            <a:r>
              <a:rPr lang="ro-RO" sz="2400" b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endParaRPr lang="ro-RO" sz="2400" b="1" dirty="0">
              <a:solidFill>
                <a:srgbClr val="0000CC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returnează un stream nou, obținut prin concatenarea stream-urilor rezultate prin aplicarea funcției indicate prin argumentul de tip </a:t>
            </a: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asupra fiecărui obiect de tip </a:t>
            </a: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din stream-ului inițial.  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lp.stream().flatMap(p-&gt;Stream.of(p.getCompetente())).distinct(). 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107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forEach(System.out::println);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ro-RO" sz="18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701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/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24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Temtică </a:t>
            </a:r>
            <a:r>
              <a:rPr lang="ro-RO" sz="2400" b="1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curs </a:t>
            </a:r>
            <a:r>
              <a:rPr lang="ro-RO" sz="2400" b="1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11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219200"/>
            <a:ext cx="9987376" cy="5181600"/>
          </a:xfrm>
        </p:spPr>
        <p:txBody>
          <a:bodyPr>
            <a:noAutofit/>
          </a:bodyPr>
          <a:lstStyle/>
          <a:p>
            <a:pPr marL="52578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2578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Programarea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fun</a:t>
            </a: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cțională bază pe stream-uri</a:t>
            </a: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2578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Deschiderea, prelucrarea și închiderea unui stream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2578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206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Stream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101" y="977997"/>
            <a:ext cx="10001461" cy="5472110"/>
          </a:xfrm>
        </p:spPr>
        <p:txBody>
          <a:bodyPr>
            <a:noAutofit/>
          </a:bodyPr>
          <a:lstStyle/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</a:t>
            </a:r>
            <a:r>
              <a:rPr lang="ro-RO" sz="24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ții de închidere</a:t>
            </a: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ro-RO" sz="2400" b="1" dirty="0">
              <a:solidFill>
                <a:srgbClr val="0000CC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Operațiile de închidere se aplică asupra unui obiect de tip </a:t>
            </a:r>
            <a:r>
              <a:rPr lang="ro-RO" sz="2000" b="1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Stream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și pot returna fie un obiect de un anumit tip (</a:t>
            </a:r>
            <a:r>
              <a:rPr lang="ro-RO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primitiv sau referință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fie nu returnează nicio valoare (</a:t>
            </a:r>
            <a:r>
              <a:rPr lang="ro-RO" sz="2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o-RO" sz="1800" b="1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 forEach</a:t>
            </a:r>
            <a:r>
              <a:rPr lang="ro-RO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(Consumer&lt; T&gt; action) </a:t>
            </a:r>
            <a:r>
              <a:rPr lang="ro-RO" sz="180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o-RO" sz="20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operația nu returnează nicio valoare, ci execută o anumită prelucrare, specificată prin argumentul de tip </a:t>
            </a:r>
            <a:r>
              <a:rPr lang="ro-RO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Consumer</a:t>
            </a:r>
            <a:r>
              <a:rPr lang="ro-RO" sz="20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asupra fiecărui element dintr-un stream.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ro-RO" sz="20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o-RO" sz="18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 max(Comparator&lt;T&gt; comparator) </a:t>
            </a:r>
            <a:r>
              <a:rPr lang="ro-RO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o-RO" sz="20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operația returnează valoarea maximă dintre elementele unui stream, în raport cu criteriul de comparație precizat prin argumentul de tip </a:t>
            </a:r>
            <a:r>
              <a:rPr lang="ro-RO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Comparator</a:t>
            </a:r>
            <a:r>
              <a:rPr lang="ro-RO" sz="20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20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en-US" sz="20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ro-RO" sz="18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873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Stream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101" y="977997"/>
            <a:ext cx="10001461" cy="5472110"/>
          </a:xfrm>
        </p:spPr>
        <p:txBody>
          <a:bodyPr>
            <a:noAutofit/>
          </a:bodyPr>
          <a:lstStyle/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</a:t>
            </a:r>
            <a:r>
              <a:rPr lang="ro-RO" sz="24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ții de închidere</a:t>
            </a: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ro-RO" sz="2400" b="1" dirty="0">
              <a:solidFill>
                <a:srgbClr val="0000CC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Operațiile de închidere se aplică asupra unui obiect de tip </a:t>
            </a:r>
            <a:r>
              <a:rPr lang="ro-RO" sz="2000" b="1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Stream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și pot returna fie un obiect de un anumit tip (</a:t>
            </a:r>
            <a:r>
              <a:rPr lang="ro-RO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primitiv sau referință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fie nu returnează nicio valoare (</a:t>
            </a:r>
            <a:r>
              <a:rPr lang="ro-RO" sz="2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o-RO" sz="1800" b="1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 forEach</a:t>
            </a:r>
            <a:r>
              <a:rPr lang="ro-RO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(Consumer&lt; T&gt; action) </a:t>
            </a:r>
            <a:r>
              <a:rPr lang="ro-RO" sz="180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o-RO" sz="20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operația nu returnează nicio valoare, ci execută o anumită prelucrare, specificată prin argumentul de tip </a:t>
            </a:r>
            <a:r>
              <a:rPr lang="ro-RO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Consumer</a:t>
            </a:r>
            <a:r>
              <a:rPr lang="ro-RO" sz="20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asupra fiecărui element dintr-un stream.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ro-RO" sz="20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o-RO" sz="18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 max(Comparator&lt;T&gt; comparator) </a:t>
            </a:r>
            <a:r>
              <a:rPr lang="ro-RO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o-RO" sz="20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operația returnează valoarea maximă dintre elementele unui stream, în raport cu criteriul de comparație precizat prin argumentul de tip </a:t>
            </a:r>
            <a:r>
              <a:rPr lang="ro-RO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Comparator</a:t>
            </a:r>
            <a:r>
              <a:rPr lang="ro-RO" sz="20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20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System.out.println(lp.stream().max(Comparator.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20040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comparing(Persoana::getSalariu)));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en-US" sz="20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ro-RO" sz="18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763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Stream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101" y="977997"/>
            <a:ext cx="10001461" cy="5472110"/>
          </a:xfrm>
        </p:spPr>
        <p:txBody>
          <a:bodyPr>
            <a:noAutofit/>
          </a:bodyPr>
          <a:lstStyle/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o-RO" sz="2000" b="1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R(colectie_noua) collect(Collector&lt;T,A,R&gt; collector)</a:t>
            </a:r>
            <a:r>
              <a:rPr lang="ro-RO" sz="2000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endParaRPr lang="en-US" sz="2000" dirty="0">
              <a:solidFill>
                <a:srgbClr val="0000CC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ro-RO" sz="20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o-RO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efectuează o operație de </a:t>
            </a:r>
            <a:r>
              <a:rPr lang="ro-RO" sz="2000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colectare</a:t>
            </a:r>
            <a:r>
              <a:rPr lang="ro-RO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specificată prin argumentul de tip </a:t>
            </a:r>
            <a:r>
              <a:rPr lang="ro-RO" sz="2000" b="1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Collector</a:t>
            </a:r>
            <a:r>
              <a:rPr lang="ro-RO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a elementelor asociate stream-ului inițial și poate returna fie o </a:t>
            </a:r>
            <a:r>
              <a:rPr lang="ro-RO" sz="2000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colecție</a:t>
            </a:r>
            <a:r>
              <a:rPr lang="ro-RO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fie o </a:t>
            </a:r>
            <a:r>
              <a:rPr lang="ro-RO" sz="2000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valoare de tip primitiv sau un obiect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0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Clasa </a:t>
            </a: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Collectors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cuprinde o serie </a:t>
            </a:r>
            <a:r>
              <a:rPr lang="ro-RO" sz="20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 metode statice care implementează operații specifice de colectare a datelor</a:t>
            </a:r>
            <a:endParaRPr lang="en-US" sz="2000" b="1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2000" b="1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o-RO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definirea unei noi colecții 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o-RO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efectuarea unor calcule statistice 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o-RO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gruparea elementele unui stream după o anumită valoare 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en-US" sz="20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ro-RO" sz="18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785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Stream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101" y="977997"/>
            <a:ext cx="10001461" cy="5472110"/>
          </a:xfrm>
        </p:spPr>
        <p:txBody>
          <a:bodyPr>
            <a:noAutofit/>
          </a:bodyPr>
          <a:lstStyle/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colectorii </a:t>
            </a:r>
            <a:r>
              <a:rPr lang="ro-RO" sz="20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toList()</a:t>
            </a: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,</a:t>
            </a:r>
            <a:r>
              <a:rPr lang="ro-RO" sz="20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toSet()</a:t>
            </a: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,</a:t>
            </a:r>
            <a:r>
              <a:rPr lang="ro-RO" sz="20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toMap()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returnează o colecție de tipul specificat, formată din elementele asociate unui stream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List&lt;Persoana&gt; lnoua=lp.stream().filter(p-&gt;p.getSalariu()&gt;=3000).</a:t>
            </a:r>
            <a:endParaRPr lang="en-US" sz="18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107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b="1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collect</a:t>
            </a:r>
            <a:r>
              <a:rPr lang="ro-RO" sz="18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o-RO" sz="1800" b="1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Collectors</a:t>
            </a:r>
            <a:r>
              <a:rPr lang="ro-RO" sz="18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.toList());</a:t>
            </a:r>
            <a:endParaRPr lang="en-US" sz="18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en-US" sz="20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o-RO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colectorul </a:t>
            </a:r>
            <a:r>
              <a:rPr lang="ro-RO" sz="2000" b="1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joining</a:t>
            </a:r>
            <a:r>
              <a:rPr lang="ro-RO" sz="2000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(String delimitator)</a:t>
            </a:r>
            <a:r>
              <a:rPr lang="ro-RO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returnează un șir de caractere obținut prin </a:t>
            </a:r>
            <a:r>
              <a:rPr lang="ro-RO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concatenarea elementelor unui stream format din șiruri de caractere, folosind șirul delimitator indicat prin parametrul său</a:t>
            </a:r>
            <a:r>
              <a:rPr lang="ro-RO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marR="0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 s = lpers.stream().filter(p -&gt; p.getSalariu()&gt;=3000).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53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map(Persoana::getNume).collect(Collectors.joining(","));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en-US" sz="20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ro-RO" sz="18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388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Stream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101" y="977997"/>
            <a:ext cx="10001461" cy="5472110"/>
          </a:xfrm>
        </p:spPr>
        <p:txBody>
          <a:bodyPr>
            <a:noAutofit/>
          </a:bodyPr>
          <a:lstStyle/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ro-RO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colectorii </a:t>
            </a:r>
            <a:r>
              <a:rPr lang="ro-RO" sz="2000" b="1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averagingDouble()</a:t>
            </a:r>
            <a:r>
              <a:rPr lang="ro-RO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o-RO" sz="2000" b="1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averagingLong()</a:t>
            </a:r>
            <a:r>
              <a:rPr lang="ro-RO" sz="2000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și </a:t>
            </a:r>
            <a:r>
              <a:rPr lang="ro-RO" sz="2000" b="1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averagingInt() </a:t>
            </a:r>
            <a:r>
              <a:rPr lang="ro-RO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returnează media aritmetică a elementelor de tip </a:t>
            </a:r>
            <a:r>
              <a:rPr lang="ro-RO" sz="2000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ro-RO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o-RO" sz="2000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long</a:t>
            </a:r>
            <a:r>
              <a:rPr lang="ro-RO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sau </a:t>
            </a:r>
            <a:r>
              <a:rPr lang="ro-RO" sz="2000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ro-RO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dintr-un stream.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sm = lp.stream().collect(</a:t>
            </a:r>
            <a:r>
              <a:rPr lang="ro-RO" sz="1800" b="1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averagingDouble</a:t>
            </a:r>
            <a:r>
              <a:rPr lang="ro-RO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(Persoana::getSalariu));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o-RO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colectorul </a:t>
            </a:r>
            <a:r>
              <a:rPr lang="ro-RO" sz="2000" b="1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groupingBy()</a:t>
            </a:r>
            <a:r>
              <a:rPr lang="ro-RO" sz="2000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realizează o grupare a elementelor după a anumită valoare, returnând astfel o colecție de tip </a:t>
            </a:r>
            <a:r>
              <a:rPr lang="ro-RO" sz="2000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Map</a:t>
            </a:r>
            <a:r>
              <a:rPr lang="ro-RO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ale cărei elemente vor fi perechi de forma 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o-RO" sz="2000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&lt;valoare de grupare, lista obiectelor corespunzătoare&gt;.</a:t>
            </a:r>
            <a:endParaRPr lang="en-US" sz="20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Map&lt;Integer, List&lt;Persoana&gt;&gt; lgv = lp.stream().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o-RO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collect(</a:t>
            </a:r>
            <a:r>
              <a:rPr lang="ro-RO" sz="1800" b="1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groupingBy</a:t>
            </a:r>
            <a:r>
              <a:rPr lang="ro-RO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(Persoana::getVarsta));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ro-RO" sz="18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792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Stream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101" y="977997"/>
            <a:ext cx="10001461" cy="5472110"/>
          </a:xfrm>
        </p:spPr>
        <p:txBody>
          <a:bodyPr>
            <a:noAutofit/>
          </a:bodyPr>
          <a:lstStyle/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 </a:t>
            </a:r>
            <a:r>
              <a:rPr lang="ro-RO" sz="2400" b="1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stream</a:t>
            </a: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este un flux de date, care se asociază la o secvență de elemente preluate </a:t>
            </a:r>
            <a:r>
              <a:rPr lang="ro-RO" sz="24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dintr-o sursă care suportă operații de procesare</a:t>
            </a: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(parcurgere, modificare, ștergere etc.). 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Noțiunea de </a:t>
            </a:r>
            <a:r>
              <a:rPr lang="ro-RO" sz="2400" b="1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stream</a:t>
            </a:r>
            <a:r>
              <a:rPr lang="ro-RO" sz="2400" b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 fost introdusă în versiunea Java 8</a:t>
            </a:r>
            <a:r>
              <a:rPr lang="ro-RO" sz="2400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în scopul de a asigura prelucrarea datelor dintr-o sursă de date care suportă operații de procesare, într-o manieră </a:t>
            </a:r>
            <a:r>
              <a:rPr lang="ro-RO" sz="24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intuitivă și transparentă</a:t>
            </a:r>
            <a:r>
              <a:rPr lang="en-US" sz="24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!</a:t>
            </a:r>
            <a:endParaRPr lang="ro-RO" sz="24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122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Stream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101" y="977997"/>
            <a:ext cx="10001461" cy="5472110"/>
          </a:xfrm>
        </p:spPr>
        <p:txBody>
          <a:bodyPr>
            <a:noAutofit/>
          </a:bodyPr>
          <a:lstStyle/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Exemplu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extragerea dintr-o listă(lp) a informațiilor despre </a:t>
            </a:r>
            <a:r>
              <a:rPr lang="ro-RO" sz="2000" b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persoanele care au vârsta cel puțin egală cu 30 de ani și afișarea lor în ordine alfabetică</a:t>
            </a:r>
            <a:r>
              <a:rPr lang="ro-RO" sz="2000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O</a:t>
            </a:r>
            <a:r>
              <a:rPr lang="ro-RO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Solu</a:t>
            </a:r>
            <a:r>
              <a:rPr lang="ro-RO" sz="2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ția </a:t>
            </a:r>
            <a:r>
              <a:rPr lang="ro-RO" sz="2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soluție pentru o versiune anterioară versiunii 8 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ArrayList&lt;Persoana&gt; ln = new ArrayList&lt;&gt;();//lista nouă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for(Persoana item: lp)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b="1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ro-RO" sz="20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if(item.getVarsta()&gt;=30)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b="1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ro-RO" sz="20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ln.add(item);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Collections.sort(ln, new Comparator&lt;Persoana&gt;()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67512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{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67512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public int compare(Persoana p1, Persoana p2) {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67512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return p1.getNume().compareTo(p2.getNume());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67512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}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67512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});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System.out.println(ln);     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692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Stream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101" y="977997"/>
            <a:ext cx="10001461" cy="5472110"/>
          </a:xfrm>
        </p:spPr>
        <p:txBody>
          <a:bodyPr>
            <a:noAutofit/>
          </a:bodyPr>
          <a:lstStyle/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0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</a:t>
            </a:r>
            <a:r>
              <a:rPr lang="ro-RO" sz="2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oluție pentru o versiune mai mare sau egală cu 8</a:t>
            </a: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0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86450" algn="l"/>
              </a:tabLst>
            </a:pPr>
            <a:r>
              <a:rPr lang="ro-RO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lp.</a:t>
            </a:r>
            <a:r>
              <a:rPr lang="ro-RO" sz="2000" b="1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stream()</a:t>
            </a:r>
            <a:r>
              <a:rPr lang="ro-RO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o-RO" sz="20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filter(p -&gt;p.getVarsta()&gt;=30).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86450" algn="l"/>
              </a:tabLst>
            </a:pPr>
            <a:r>
              <a:rPr lang="ro-RO" sz="20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sorted(Comparator.comparing(Persoana::getNume)).forEach(System.out::println);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Prelucrare facilă a unei surse de date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Utilizare lambda expresii, inteftețe descriptor, respectiv referințe câtre metode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792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Stream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101" y="977997"/>
            <a:ext cx="10001461" cy="5472110"/>
          </a:xfrm>
        </p:spPr>
        <p:txBody>
          <a:bodyPr>
            <a:noAutofit/>
          </a:bodyPr>
          <a:lstStyle/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o-RO" sz="2000" b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Caracteristicile unui stream</a:t>
            </a:r>
            <a:endParaRPr lang="en-US" sz="2000" b="1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0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Stream-urile </a:t>
            </a:r>
            <a:r>
              <a:rPr lang="ro-RO" sz="20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 sunt colecții de date 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(obiecte container), ci ele pot fi asociate cu diferite colecții. În consecință, un stream nu stochează elementele unei colecției, ci doar le prelucrează! 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o-RO" sz="20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Prelucrările efectuate asupra unui stream sunt asemănătoare interogărilor SQL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și pot fi exprimate folosind lambda expresii și/sau referințe către metode.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o-RO" sz="20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 stream nu este reutilizabil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respectiv poate fi prelucrat o singură dată. Pentru o altă prelucrare a elementelor aceleași colecții este necesară operația de asociere a unui nou stream pentru aceeași sursă de date.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6288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Stream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101" y="977997"/>
            <a:ext cx="10001461" cy="5472110"/>
          </a:xfrm>
        </p:spPr>
        <p:txBody>
          <a:bodyPr>
            <a:noAutofit/>
          </a:bodyPr>
          <a:lstStyle/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o-RO" sz="2400" b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Caracteristicile unui stream</a:t>
            </a:r>
            <a:endParaRPr lang="en-US" sz="2400" b="1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0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o-RO" sz="24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Majoritatea operațiilor efectuate de un stream furnizează un alt stream, care la rândul său poate fi prelucrat</a:t>
            </a: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În concluzie, se poate crea un lanț de prelucrări succesive. 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0312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Stream-urile permit programatorului specificarea prelucrărilor necesare pentru o sursă de date, într-o manieră declarativă, fără a le implementa.  Metodele utilizate pentru a prelucra un stream sunt implementate în clasa </a:t>
            </a:r>
            <a:r>
              <a:rPr lang="ro-RO" sz="2400" b="1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java.util.stream.Stream</a:t>
            </a:r>
            <a:endParaRPr lang="en-US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847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Stream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101" y="977997"/>
            <a:ext cx="10001461" cy="5472110"/>
          </a:xfrm>
        </p:spPr>
        <p:txBody>
          <a:bodyPr>
            <a:noAutofit/>
          </a:bodyPr>
          <a:lstStyle/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o-RO" sz="2400" b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Etapele realizării unui stream</a:t>
            </a:r>
            <a:endParaRPr lang="en-US" sz="2400" b="1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0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Crearea stream-ului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Aplicarea unor operații de prelucrare succesive asupra stream-ului (operații intermediare)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Aplicarea unei operații de închidere a stream-ului respectiv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6969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Stream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101" y="977997"/>
            <a:ext cx="10001461" cy="5472110"/>
          </a:xfrm>
        </p:spPr>
        <p:txBody>
          <a:bodyPr>
            <a:no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ro-RO" sz="2400" b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Crearea unui stream</a:t>
            </a:r>
            <a:endParaRPr lang="en-US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0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000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resupune asocierea unui stream la o sursă de date. În raport cu sursa de date cu care se asociază, un stream se poate crea prin mai multe modalități:</a:t>
            </a: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ro-RO" sz="20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o-RO" sz="2000" b="1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deschiderea unui stream asociat unei colecții</a:t>
            </a:r>
            <a:r>
              <a:rPr lang="ro-RO" sz="2000" b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se utilizează metoda </a:t>
            </a:r>
            <a:endParaRPr lang="en-US" sz="2000" b="1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Stream&lt;T&gt; stream()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List&lt;String&gt; words = Arrays.asList(new String[]{"hello",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"hola",    "hallo"});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Stream&lt;String&gt; stream = words.</a:t>
            </a:r>
            <a:r>
              <a:rPr lang="ro-RO" sz="20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stream();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218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f02787947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c770270-5e24-459d-aaf3-eeebbc46ab14" xsi:nil="true"/>
    <lcf76f155ced4ddcb4097134ff3c332f xmlns="c61c6339-0837-4246-91dd-ab7bd25b3504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B5D19FEBEA74498DFEE27CE2C04205" ma:contentTypeVersion="12" ma:contentTypeDescription="Create a new document." ma:contentTypeScope="" ma:versionID="0608e5d9b57b79dfb81a8bf4a655fb24">
  <xsd:schema xmlns:xsd="http://www.w3.org/2001/XMLSchema" xmlns:xs="http://www.w3.org/2001/XMLSchema" xmlns:p="http://schemas.microsoft.com/office/2006/metadata/properties" xmlns:ns2="c61c6339-0837-4246-91dd-ab7bd25b3504" xmlns:ns3="dc770270-5e24-459d-aaf3-eeebbc46ab14" targetNamespace="http://schemas.microsoft.com/office/2006/metadata/properties" ma:root="true" ma:fieldsID="5b0b07aee4162c9cec1a993cc02f59bc" ns2:_="" ns3:_="">
    <xsd:import namespace="c61c6339-0837-4246-91dd-ab7bd25b3504"/>
    <xsd:import namespace="dc770270-5e24-459d-aaf3-eeebbc46ab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1c6339-0837-4246-91dd-ab7bd25b35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fd59429c-2ec5-47d9-ac23-ecd773c54e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770270-5e24-459d-aaf3-eeebbc46ab1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831ab2b3-fd70-4ca1-b24e-664323d802ae}" ma:internalName="TaxCatchAll" ma:showField="CatchAllData" ma:web="dc770270-5e24-459d-aaf3-eeebbc46ab1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12AFC9-B245-43B4-9717-125ED938F879}"/>
</file>

<file path=customXml/itemProps2.xml><?xml version="1.0" encoding="utf-8"?>
<ds:datastoreItem xmlns:ds="http://schemas.openxmlformats.org/officeDocument/2006/customXml" ds:itemID="{052666F0-43DC-4B7C-819B-EEBDFA439308}">
  <ds:schemaRefs>
    <ds:schemaRef ds:uri="http://www.w3.org/XML/1998/namespace"/>
    <ds:schemaRef ds:uri="http://purl.org/dc/elements/1.1/"/>
    <ds:schemaRef ds:uri="http://schemas.microsoft.com/office/2006/documentManagement/types"/>
    <ds:schemaRef ds:uri="4873beb7-5857-4685-be1f-d57550cc96cc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4347C2BA-2799-4923-AF98-3462D1750B6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2248</Words>
  <Application>Microsoft Office PowerPoint</Application>
  <PresentationFormat>Custom</PresentationFormat>
  <Paragraphs>421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Courier New</vt:lpstr>
      <vt:lpstr>Euphemia</vt:lpstr>
      <vt:lpstr>Symbol</vt:lpstr>
      <vt:lpstr>Times New Roman</vt:lpstr>
      <vt:lpstr>Wingdings</vt:lpstr>
      <vt:lpstr>tf02787947</vt:lpstr>
      <vt:lpstr>PROGRAMARE AVANSATĂ PE OBIECTE</vt:lpstr>
      <vt:lpstr>  Temtică curs 11</vt:lpstr>
      <vt:lpstr>  Stream</vt:lpstr>
      <vt:lpstr>  Stream</vt:lpstr>
      <vt:lpstr>  Stream</vt:lpstr>
      <vt:lpstr>  Stream</vt:lpstr>
      <vt:lpstr>  Stream</vt:lpstr>
      <vt:lpstr>  Stream</vt:lpstr>
      <vt:lpstr>  Stream</vt:lpstr>
      <vt:lpstr>  Stream</vt:lpstr>
      <vt:lpstr>  Stream</vt:lpstr>
      <vt:lpstr>  Stream</vt:lpstr>
      <vt:lpstr>  Stream</vt:lpstr>
      <vt:lpstr>  Stream</vt:lpstr>
      <vt:lpstr>  Stream</vt:lpstr>
      <vt:lpstr>  Stream</vt:lpstr>
      <vt:lpstr>  Stream</vt:lpstr>
      <vt:lpstr>  Stream</vt:lpstr>
      <vt:lpstr>  Stream</vt:lpstr>
      <vt:lpstr>  Stream</vt:lpstr>
      <vt:lpstr>  Stream</vt:lpstr>
      <vt:lpstr>  Stream</vt:lpstr>
      <vt:lpstr>  Stream</vt:lpstr>
      <vt:lpstr>  Stream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2017-02-16T11:49:56Z</dcterms:created>
  <dcterms:modified xsi:type="dcterms:W3CDTF">2023-05-11T10:01:19Z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0x01010004B5D19FEBEA74498DFEE27CE2C04205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