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96" r:id="rId5"/>
    <p:sldId id="376" r:id="rId6"/>
    <p:sldId id="357" r:id="rId7"/>
    <p:sldId id="359" r:id="rId8"/>
    <p:sldId id="360" r:id="rId9"/>
    <p:sldId id="361" r:id="rId10"/>
    <p:sldId id="362" r:id="rId11"/>
    <p:sldId id="363" r:id="rId12"/>
    <p:sldId id="381" r:id="rId13"/>
    <p:sldId id="365" r:id="rId14"/>
    <p:sldId id="366" r:id="rId15"/>
    <p:sldId id="367" r:id="rId16"/>
    <p:sldId id="368" r:id="rId17"/>
    <p:sldId id="369" r:id="rId18"/>
    <p:sldId id="372" r:id="rId19"/>
    <p:sldId id="375" r:id="rId20"/>
    <p:sldId id="377" r:id="rId21"/>
    <p:sldId id="378" r:id="rId22"/>
    <p:sldId id="379" r:id="rId23"/>
    <p:sldId id="380" r:id="rId24"/>
    <p:sldId id="382" r:id="rId25"/>
    <p:sldId id="424" r:id="rId26"/>
    <p:sldId id="425" r:id="rId27"/>
    <p:sldId id="427" r:id="rId28"/>
    <p:sldId id="426" r:id="rId29"/>
    <p:sldId id="428" r:id="rId30"/>
    <p:sldId id="429" r:id="rId31"/>
    <p:sldId id="430" r:id="rId32"/>
    <p:sldId id="431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00"/>
    <a:srgbClr val="800000"/>
    <a:srgbClr val="FFCC00"/>
    <a:srgbClr val="000099"/>
    <a:srgbClr val="660033"/>
    <a:srgbClr val="D6009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9EAD49-8B31-0D7F-249C-F9F5D9E93D08}" v="2" dt="2024-03-19T09:36:49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Fără stil, fără grilă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 tematic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Stil medi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87" autoAdjust="0"/>
    <p:restoredTop sz="93842" autoAdjust="0"/>
  </p:normalViewPr>
  <p:slideViewPr>
    <p:cSldViewPr showGuides="1">
      <p:cViewPr varScale="1">
        <p:scale>
          <a:sx n="71" d="100"/>
          <a:sy n="71" d="100"/>
        </p:scale>
        <p:origin x="104" y="4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editarea stilului de subtitlu al coordonatorului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3/19/2024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3/19/2024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3/19/2024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3/19/2024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3/19/2024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3/19/2024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3/19/2024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3/19/2024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3/19/2024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oracle.com/javase/7/docs/api/java/lang/String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1"/>
            <a:ext cx="9048585" cy="1676400"/>
          </a:xfrm>
        </p:spPr>
        <p:txBody>
          <a:bodyPr/>
          <a:lstStyle/>
          <a:p>
            <a:pPr algn="r"/>
            <a:r>
              <a:rPr lang="en-US" sz="4000" b="1" dirty="0">
                <a:solidFill>
                  <a:srgbClr val="000099"/>
                </a:solidFill>
                <a:latin typeface="Calibri" pitchFamily="34" charset="0"/>
              </a:rPr>
              <a:t>METODE AVANSATE DE PROGRAMARE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2212" y="4191000"/>
            <a:ext cx="7745042" cy="1116085"/>
          </a:xfrm>
        </p:spPr>
        <p:txBody>
          <a:bodyPr/>
          <a:lstStyle/>
          <a:p>
            <a:pPr algn="r"/>
            <a:r>
              <a:rPr lang="ro-RO" b="1" dirty="0">
                <a:solidFill>
                  <a:schemeClr val="tx2"/>
                </a:solidFill>
              </a:rPr>
              <a:t>Conf.univ.dr. Ana Cristina DĂSCĂLESCU 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upare 6"/>
          <p:cNvGrpSpPr/>
          <p:nvPr/>
        </p:nvGrpSpPr>
        <p:grpSpPr>
          <a:xfrm>
            <a:off x="9526" y="5644923"/>
            <a:ext cx="1198560" cy="1208314"/>
            <a:chOff x="9526" y="5644923"/>
            <a:chExt cx="1198560" cy="1208314"/>
          </a:xfrm>
        </p:grpSpPr>
        <p:sp>
          <p:nvSpPr>
            <p:cNvPr id="5" name="Dreptunghi 4"/>
            <p:cNvSpPr/>
            <p:nvPr/>
          </p:nvSpPr>
          <p:spPr>
            <a:xfrm>
              <a:off x="9526" y="5644923"/>
              <a:ext cx="1198560" cy="12083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931" y="5676904"/>
              <a:ext cx="613172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149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TABELA DE LITERALI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685800" algn="l"/>
              </a:tabLst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5122" name="Picture 2" descr="What is Java String Pool? | DigitalOcean">
            <a:extLst>
              <a:ext uri="{FF2B5EF4-FFF2-40B4-BE49-F238E27FC236}">
                <a16:creationId xmlns:a16="http://schemas.microsoft.com/office/drawing/2014/main" id="{87106070-410C-6D73-DA29-69429AB1F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1524000"/>
            <a:ext cx="8077200" cy="446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05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STRING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Observații</a:t>
            </a:r>
            <a:endParaRPr lang="en-US" sz="24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O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perația de comparare a două șiruri din tabela de literali, din punct de vedere al conținuturilor lor, se poate realiza direct, prin compararea referințelor celor două șiruri, </a:t>
            </a:r>
            <a:r>
              <a:rPr lang="ro-RO" sz="2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utilizând operatorul 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ro-RO" sz="2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.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Un șir de caractere alocat dinamic, folosind operatorul new, poate fi plasat în tabela de șiruri folosind metoda </a:t>
            </a:r>
            <a:r>
              <a:rPr lang="ro-RO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 intern()</a:t>
            </a:r>
            <a:r>
              <a:rPr lang="ro-RO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: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337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sir_1 = "exemplu";</a:t>
            </a:r>
            <a:endParaRPr lang="en-US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337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sir_2 = new String("exemplu");</a:t>
            </a:r>
            <a:endParaRPr lang="en-US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337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System.out.println(sir_1 == sir_2);	</a:t>
            </a:r>
            <a:r>
              <a:rPr lang="ro-RO" sz="20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 se va afișa false  </a:t>
            </a:r>
            <a:endParaRPr lang="en-US" sz="20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337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sir_2 = 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sir_2.intern();</a:t>
            </a:r>
            <a:endParaRPr lang="en-US" sz="20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337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System.out.println(sir_1 == sir_2);	</a:t>
            </a:r>
            <a:r>
              <a:rPr lang="ro-RO" sz="20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 se va afișa true </a:t>
            </a:r>
            <a:endParaRPr lang="en-US" sz="20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49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STRING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5" y="776290"/>
            <a:ext cx="10001461" cy="547211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Odată creat un șir de caractere, conținutul său nu mai poate fi modificat!!!!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Orice operație de modificare a conținutului său va conduce la construcția unui alt șir! 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Astfel, după executarea secvenței de cod: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62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62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sir_1 = "programare";</a:t>
            </a:r>
          </a:p>
          <a:p>
            <a:pPr marL="2362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62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sir_1.toUpperCase();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362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62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System.out.println(sir_1); 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ro-RO" sz="1800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62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9372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</a:t>
            </a:r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acă instanțele unei clase nu mai pot fi modificate din punct de vedere al conținutului după ce au fost create, atunci clasă este o </a:t>
            </a:r>
            <a:r>
              <a:rPr lang="ro-RO" sz="2000" b="1" i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clasă imutabilă</a:t>
            </a:r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93D92F8-9CB4-DEA5-D3E0-6F77E344916C}"/>
              </a:ext>
            </a:extLst>
          </p:cNvPr>
          <p:cNvSpPr txBox="1"/>
          <p:nvPr/>
        </p:nvSpPr>
        <p:spPr>
          <a:xfrm>
            <a:off x="6375505" y="4191000"/>
            <a:ext cx="198105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programare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D5FB62-DE8C-37CB-0974-EF8672E83DE3}"/>
              </a:ext>
            </a:extLst>
          </p:cNvPr>
          <p:cNvCxnSpPr>
            <a:cxnSpLocks/>
          </p:cNvCxnSpPr>
          <p:nvPr/>
        </p:nvCxnSpPr>
        <p:spPr>
          <a:xfrm>
            <a:off x="5408612" y="4191000"/>
            <a:ext cx="8382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1C7D5C-49A1-4BFD-DEEF-7BD514FB2726}"/>
              </a:ext>
            </a:extLst>
          </p:cNvPr>
          <p:cNvSpPr txBox="1"/>
          <p:nvPr/>
        </p:nvSpPr>
        <p:spPr>
          <a:xfrm>
            <a:off x="5775145" y="2941607"/>
            <a:ext cx="2971650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 crea un nou șir având conținutul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PROGRAMARE</a:t>
            </a:r>
            <a:endParaRPr lang="en-US" sz="2000" dirty="0">
              <a:solidFill>
                <a:schemeClr val="tx2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261408-7E54-86DD-BFF7-D9B6D897ADF9}"/>
              </a:ext>
            </a:extLst>
          </p:cNvPr>
          <p:cNvCxnSpPr/>
          <p:nvPr/>
        </p:nvCxnSpPr>
        <p:spPr>
          <a:xfrm flipV="1">
            <a:off x="4687260" y="3200400"/>
            <a:ext cx="1018994" cy="31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78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STRING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5" y="776290"/>
            <a:ext cx="10001461" cy="5472110"/>
          </a:xfrm>
        </p:spPr>
        <p:txBody>
          <a:bodyPr>
            <a:noAutofit/>
          </a:bodyPr>
          <a:lstStyle/>
          <a:p>
            <a:pPr marL="434340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Clasa </a:t>
            </a:r>
            <a:r>
              <a:rPr lang="ro-RO" sz="24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String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pune la dispoziția programatorilor metode pentru:</a:t>
            </a: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ro-RO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determinarea numărului de caractere: </a:t>
            </a:r>
            <a:endParaRPr lang="en-US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length()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ro-RO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extragerea unui subșir: </a:t>
            </a:r>
            <a:endParaRPr lang="en-US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 substring(int beginIndex)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 substring(int beginIndex, int </a:t>
            </a:r>
            <a:r>
              <a:rPr lang="ro-RO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endIndex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ro-RO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extragerea unui caracter: </a:t>
            </a:r>
            <a:endParaRPr lang="en-US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 charAt(int index)</a:t>
            </a: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ro-RO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compararea lexicografică a două șiruri:</a:t>
            </a:r>
            <a:endParaRPr lang="en-US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compareTo(String anotherString)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boolean equals(Object anotherObject)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boolean equalsIgnoreCase(String anotherString)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2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2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025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6" y="20320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STRING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5" y="776290"/>
            <a:ext cx="10001461" cy="5472110"/>
          </a:xfrm>
        </p:spPr>
        <p:txBody>
          <a:bodyPr>
            <a:noAutofit/>
          </a:bodyPr>
          <a:lstStyle/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transformarea tuturor literelor în litere mici sau în litere mari:</a:t>
            </a:r>
            <a:endParaRPr lang="en-US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	toLowerCase()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	toUpperCase()</a:t>
            </a: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5. reprezentarea unei valori de tip primitiv sau a unui obiect sub forma unui șir de caractere:</a:t>
            </a:r>
            <a:endParaRPr lang="en-US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 valueOf(boolean b)</a:t>
            </a: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static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String valueOf(char c)</a:t>
            </a:r>
          </a:p>
          <a:p>
            <a:pPr marL="914400" marR="0" lvl="2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Informații detaliate despre toate metodele din clasa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pot fi găsite în pagina: </a:t>
            </a:r>
            <a:r>
              <a:rPr lang="ro-RO" sz="2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https://docs.oracle.com/javase/7/docs/api/java/lang/String.html</a:t>
            </a: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6075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0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907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6" y="20320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STRING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487" y="737764"/>
            <a:ext cx="10001461" cy="547211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C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lasa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există mai multe metode care necesită utilizarea unor </a:t>
            </a:r>
            <a:r>
              <a:rPr lang="ro-RO" sz="2400" i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expresii regulate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(</a:t>
            </a:r>
            <a:r>
              <a:rPr lang="ro-RO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regex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).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ro-RO" sz="2400" i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expresie regulată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(regex) este o secvență de caractere prin care se definește un </a:t>
            </a:r>
            <a:r>
              <a:rPr lang="ro-RO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șablon de căutare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obicei, expresiile regulate se utilizează pentru a testa validitatea datelor de intrare (de exemplu, pentru a verifica dacă un șir conține un CNP formal corect) sau pentru realizarea unor operații de căutare/înlocuire/parsare într-un șir de caractere.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991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6" y="20320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STRING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487" y="737764"/>
            <a:ext cx="10001461" cy="5472110"/>
          </a:xfrm>
        </p:spPr>
        <p:txBody>
          <a:bodyPr>
            <a:noAutofit/>
          </a:bodyPr>
          <a:lstStyle/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Câteva reguli uzuale pentru definirea unei expresii regulate sunt următoarele:</a:t>
            </a: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[abc]</a:t>
            </a:r>
            <a:r>
              <a:rPr lang="ro-RO" sz="20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 șirul este format doar dintr-una dintre literele a sau b sau c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0000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[^abc] 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 șirul este format din orice caracter, mai puțin literele a, b și c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0000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[a-z] 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șirul este format dintr-o singură literă mică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0000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[a-zA-Z] 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 șirul este format dintr-o singură literă mică sau mare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0000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[a-z][A-Z] 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 șirul este format dintr-o literă mică urmată de o literă mare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0000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[abc]+ 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 șirul este format din orice combinație a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literelor 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iar lungimea sa este cel puțin 1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0000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[abc]{5} 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 șirul este format din orice combinație a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literelor 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 lungime exact 5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0000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[abc]{5,} 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șirul este format din orice combinație a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literelor 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 lungime cel puțin 5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0000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[abc]{5,10} 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 șirul este format din orice combinație a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literelor 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cu lungimea cuprinsă între 5 și 10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444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6" y="20320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STRING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025" y="586596"/>
            <a:ext cx="10001461" cy="5472110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xemple de utilizare a metodelor care necesită expresii regulate: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 a verifica dacă un șir de caractere are o anumită formă particulară se folosește metoda </a:t>
            </a:r>
            <a:r>
              <a:rPr lang="ro-RO" sz="24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 matches(String regex)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șirul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începe cu o literă mare, apoi conține doar litere mici (cel puțin una!): 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75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 ok = s.matches("[A-Z][a-z]+");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 șirul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conține doar cifre: 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 ok = s.matches("[0-9]+");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șirul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conține un număr de telefon Vodafone: 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 ok = s.matches("(</a:t>
            </a:r>
            <a:r>
              <a:rPr lang="ro-RO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072|073)[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0-9]{7}");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894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204" y="241726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STRING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487" y="737764"/>
            <a:ext cx="10001461" cy="5472110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pentru a împărți un șir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în subșiruri (stocate într-un tablou de șiruri), în raport de anumiți delimitatori, folosind metoda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ro-RO" sz="2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split(String regex)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împărțirea textului în caractere: 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w = s.split("");</a:t>
            </a:r>
          </a:p>
          <a:p>
            <a:pPr marL="4572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împărțirea textului în cuvinte de lungime nenulă: 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w = s.split("[ .,:;!?]+");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393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6" y="20320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7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CLASA StringBuilder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487" y="737764"/>
            <a:ext cx="10001461" cy="5472110"/>
          </a:xfrm>
        </p:spPr>
        <p:txBody>
          <a:bodyPr>
            <a:noAutofit/>
          </a:bodyPr>
          <a:lstStyle/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Obiectele de tip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StringBuilder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sunt mutabile, deci pot fi direct modificate. 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Intern, obiectele de tip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StringBuilder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sunt alocate în zona de memorie heap și sunt tratate ca niște </a:t>
            </a:r>
            <a:r>
              <a:rPr lang="ro-RO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tablouri de caractere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Dimensiunea tabloului se modifică dinamic, pe măsură ce șirul este construit ( inițial, șirul are o lungime de </a:t>
            </a:r>
            <a:r>
              <a:rPr lang="ro-RO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 caractere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StringBuilder sb = new StringBuilder();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sb.append("exemplu");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Deoarece nu sunt imutabile, șirurile de tip StringBuilder </a:t>
            </a:r>
            <a:r>
              <a:rPr lang="ro-RO" sz="24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nu sunt thread-safe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36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Temtică curs </a:t>
            </a:r>
            <a:r>
              <a:rPr lang="en-US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Agregare</a:t>
            </a:r>
            <a:r>
              <a:rPr lang="en-US" sz="24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4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 compoziție</a:t>
            </a: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Prelucrarea șirurilor de caractere</a:t>
            </a: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Principilu de desing pentru clasă imutabilă</a:t>
            </a: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206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6" y="20320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7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StringBuilder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487" y="737764"/>
            <a:ext cx="10001461" cy="547211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Clasa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StringBuilder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conține, în afara unor metode asemănătoare celor din clasa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mai multe metode specifice: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modificarea lungimii șirului prin trunchiere sau extindere cu caracterul '\u0000’: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void setLength(int newLength)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000" b="1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adăugarea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la sfârșitul șirului a unor caractere obținute prin conversia unor valori de tip primitiv sau obiecte: </a:t>
            </a: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2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StringBuilder </a:t>
            </a:r>
            <a:r>
              <a:rPr lang="ro-RO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append</a:t>
            </a:r>
            <a:r>
              <a:rPr lang="ro-RO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(int x)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914400" marR="0" lvl="2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StringBuilder append(Object obj)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914400" marR="0" lvl="2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StringBuilder append(String str)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914400" marR="0" lvl="2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StringBuilder append(StringBuffer sb)</a:t>
            </a: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b="1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inserarea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în șir, începând cu poziția offset, a unor caractere obținute prin conversia unor valori de tip primitiv sau obiecte:</a:t>
            </a: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StringBuilder insert(int offset, boolean b)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StringBuilder insert(int offset, </a:t>
            </a: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String str</a:t>
            </a: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2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tx2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2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96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6" y="20320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7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CLASA StringBuffer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487" y="737764"/>
            <a:ext cx="10001461" cy="5472110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Singura diferență dintre clasa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StringBuilder 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și clasa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StringBuffer 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constă în faptul că aceasta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este </a:t>
            </a:r>
            <a:r>
              <a:rPr lang="ro-RO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thread-safe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adică metodele sale sunt sincronizate, fiind executate pe rând, sub excludere reciprocă! 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 acest motiv, metodele sale sunt mai lente decât cele echivalente din clasa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StringBuilder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2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tx2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2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003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CLASE IMU</a:t>
            </a:r>
            <a:r>
              <a:rPr lang="en-US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TABILE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clasă este imutabilă 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dacă nu mai putem modifica conținutul unei instanțe a sa (un obiect) după creare.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rice modificare a obiectului respectiv presupune crearea unui nou obiect și înlocuirea referinței sale cu referința noului obiect creat.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În limbajul Java există mai multe clase imutabile predefinite: String, clasele înfășurătoare (Integer, Float, Boolean etc.), BigInteger etc.</a:t>
            </a: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349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CLASE IMU</a:t>
            </a:r>
            <a:r>
              <a:rPr lang="en-US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TABILE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Principalele avantaje ale utilizării claselor imutabile sunt următoarele: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sunt implicit thread-safe </a:t>
            </a:r>
            <a:r>
              <a:rPr lang="ro-RO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 necesită sincronizare într-un mediu concurent);</a:t>
            </a: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sunt ușor de proiectat, implementat, utilizat și testat;</a:t>
            </a: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sunt mai rapide decât clasele mutabile;</a:t>
            </a: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 fi utilizate </a:t>
            </a:r>
            <a:r>
              <a:rPr lang="en-US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 forma </a:t>
            </a:r>
            <a:r>
              <a:rPr lang="en-US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chei în structuri de date asociative (de exemplu, tabele de dispersie - </a:t>
            </a:r>
            <a:r>
              <a:rPr lang="ro-RO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ro-RO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995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CLASE IMU</a:t>
            </a:r>
            <a:r>
              <a:rPr lang="en-US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TABILE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obicei, crearea unei clase imutabile trebuie să respecte următoarele reguli:</a:t>
            </a: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clasa nu va permite rescrierea metodelor sale, fie declarând </a:t>
            </a:r>
            <a:r>
              <a:rPr lang="ro-RO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clasa de tip </a:t>
            </a:r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fie declarând constructorii ca fiind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și folosind metode de tip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pentru a crea obiecte</a:t>
            </a: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toate câmpurile vor fi declarate ca fiind </a:t>
            </a:r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(li se vor atribui valori o singură dată, printr- un constructor cu parametri) și </a:t>
            </a:r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(nu li se pot modifica valorile direct);</a:t>
            </a:r>
          </a:p>
          <a:p>
            <a:pPr marL="457200" marR="0" lvl="0" indent="-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clasa </a:t>
            </a:r>
            <a:r>
              <a:rPr lang="ro-RO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 va conține metode de tip </a:t>
            </a:r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o-RO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 alte metode care pot modifica valorile câmpurilor;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03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CLASE IMU</a:t>
            </a:r>
            <a:r>
              <a:rPr lang="en-US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TABILE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o-RO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dacă există câmpuri care sunt referințe spre obiecte mutabile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 va împiedica modificarea acestora, astfel: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endParaRPr lang="en-US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ro-RO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 se vor folosi referințe spre obiecte externe, ci spre copii ale lor (se va folosi compoziția, ci nu agregarea!)</a:t>
            </a:r>
            <a:endParaRPr lang="en-US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ro-RO" sz="2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 se vor returna referințe spre câmpurile mutabile, ci se vor returna referințe spre copii ale lor:</a:t>
            </a:r>
            <a:endParaRPr lang="en-US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601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RECORDS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 Java 15 au fost introduse </a:t>
            </a:r>
            <a:r>
              <a:rPr lang="ro-RO" sz="2000" b="1" i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clasele de  tip înregistrare</a:t>
            </a:r>
            <a:r>
              <a:rPr lang="en-US" sz="2000" b="1" i="1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000" b="1" i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ro-RO" sz="2000" b="1" i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înregistrare</a:t>
            </a:r>
            <a:r>
              <a:rPr lang="ro-RO" sz="2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 o </a:t>
            </a:r>
            <a:r>
              <a:rPr lang="ro-RO" sz="2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clasă imutabilă 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utilizată pentru a manipula o mulțime fixă de valori, denumite </a:t>
            </a:r>
            <a:r>
              <a:rPr lang="ro-RO" sz="2000" i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componentele înregistrării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obicei, înregistrările sunt utilizate pentru încărcarea unor date dintr-o anumită sursă (de exemplu, un fișier sau o bază de date) și, eventual, transportarea acestora către o anumită destinație, folosind facilitățile limbajului Java pentru programarea în rețea. 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înregistrare se declară într-un mod foarte concis, precizând doar tipul și numele componentelor sale în descriptorul înregistrării: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modificatori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Denumire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(descriptor) 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record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Student(String nume, </a:t>
            </a:r>
            <a:r>
              <a:rPr lang="ro-RO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grupa, </a:t>
            </a:r>
            <a:r>
              <a:rPr lang="ro-RO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ro-RO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medie) {}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1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ro-RO" sz="2400" b="1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491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RECORDS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Orice înregistrare este în mod implicit o clasă de tip </a:t>
            </a:r>
            <a:r>
              <a:rPr lang="ro-RO" sz="20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care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extinde clasa </a:t>
            </a:r>
            <a:r>
              <a:rPr lang="ro-RO" sz="20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java.lang.Record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deci o înregistrare nu poate fi abstractă, nu poate fi extinsă și nici nu poate extinde alte clase sau alte înregistrări. 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Pentru o înregistrare, compilatorul va genera automat o clasă de tip final având următoarele componente:</a:t>
            </a: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câte o dată membră </a:t>
            </a:r>
            <a:r>
              <a:rPr lang="ro-RO" sz="2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privată și finală 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 fiecare componentă;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ro-RO" sz="2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 canonic public 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care va avea câte un parametru pentru fiecare componentă a înregistrării 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câte o metodă de </a:t>
            </a:r>
            <a:r>
              <a:rPr lang="ro-RO" sz="2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 </a:t>
            </a:r>
            <a:r>
              <a:rPr lang="ro-RO" sz="20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o-RO" sz="2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 fiecare componentă</a:t>
            </a: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implementarea metodei </a:t>
            </a:r>
            <a:r>
              <a:rPr lang="ro-RO" sz="20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equals(Object)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din clasa </a:t>
            </a:r>
            <a:r>
              <a:rPr lang="ro-RO" sz="20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implementarea metodei </a:t>
            </a:r>
            <a:r>
              <a:rPr lang="ro-RO" sz="20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hashCode()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din clasa </a:t>
            </a:r>
            <a:r>
              <a:rPr lang="ro-RO" sz="20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implementarea metodei </a:t>
            </a:r>
            <a:r>
              <a:rPr lang="ro-RO" sz="20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toString()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din clasa </a:t>
            </a:r>
            <a:r>
              <a:rPr lang="ro-RO" sz="20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1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ro-RO" sz="2400" b="1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465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RECORDS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 cadrul unei înregistrări se pot adăuga </a:t>
            </a:r>
            <a:r>
              <a:rPr lang="ro-RO" sz="18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constructori supraîncărcați</a:t>
            </a:r>
            <a:r>
              <a:rPr lang="ro-RO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dar aceștia trebuie să apeleze explicit constructorul canonic: 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 </a:t>
            </a:r>
            <a:r>
              <a:rPr lang="en-US" sz="18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Student(String </a:t>
            </a:r>
            <a:r>
              <a:rPr lang="en-US" sz="180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lang="en-US" sz="18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80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grupa</a:t>
            </a:r>
            <a:r>
              <a:rPr lang="en-US" sz="18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80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medie</a:t>
            </a:r>
            <a:r>
              <a:rPr lang="en-US" sz="18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8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Student(String </a:t>
            </a:r>
            <a:r>
              <a:rPr lang="en-US" sz="180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lang="en-US" sz="18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80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grupa</a:t>
            </a:r>
            <a:r>
              <a:rPr lang="en-US" sz="18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18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8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lang="en-US" sz="18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grupa</a:t>
            </a:r>
            <a:r>
              <a:rPr lang="en-US" sz="18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0);}}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18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Constructorul canonic poate fi redefinit</a:t>
            </a:r>
            <a:r>
              <a:rPr lang="ro-RO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de obicei pentru a realiza prelucrări suplimentare sau validă</a:t>
            </a:r>
            <a:r>
              <a:rPr lang="en-US" sz="18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ro-RO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ale componentelor înregistrării: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 </a:t>
            </a:r>
            <a:r>
              <a:rPr lang="ro-RO" sz="18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Student(String nume, </a:t>
            </a:r>
            <a:r>
              <a:rPr lang="ro-RO" sz="18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ro-RO" sz="18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grupa, </a:t>
            </a:r>
            <a:r>
              <a:rPr lang="ro-RO" sz="18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ro-RO" sz="18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medie) {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Student(String nume, </a:t>
            </a:r>
            <a:r>
              <a:rPr lang="ro-RO" sz="18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ro-RO" sz="18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grupa, </a:t>
            </a:r>
            <a:r>
              <a:rPr lang="ro-RO" sz="18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ro-RO" sz="18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medie) {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o-RO" sz="18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o-RO" sz="18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(medie &lt; 0) 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medie = -medie; 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o-RO" sz="18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o-RO" sz="18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.nume = nume.toUpperCase();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o-RO" sz="18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o-RO" sz="18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.grupa = grupa;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o-RO" sz="1800" b="1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o-RO" sz="18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.medie = medie;    }}</a:t>
            </a:r>
            <a:endParaRPr lang="en-US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1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ro-RO" sz="2400" b="1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363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RECORDS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înregistrare este o clasă imutabilă de tip </a:t>
            </a:r>
            <a:r>
              <a:rPr lang="ro-RO" sz="2000" b="1" i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shallowly immutable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respectiv datele membre d</a:t>
            </a: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tip referință vor fi copiate superficial (</a:t>
            </a:r>
            <a:r>
              <a:rPr lang="ro-RO" sz="2000" i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shallow copy</a:t>
            </a:r>
            <a:r>
              <a:rPr lang="en-US" sz="2000" i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Pentru a evita acest aspect, 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redefin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ște constructorul canonic și metodele de tip get corespunzătoare componentelor mutabile conform regulii 4 prezentate în secțiunea dedicată claselor imutabile!!!!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Într-o înregistrare </a:t>
            </a:r>
            <a:r>
              <a:rPr lang="ro-RO" sz="2000" b="1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nu se pot declara date membre de instanță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dar se pot declara metode nestatice. De asemenea, se pot adăuga date, metode și </a:t>
            </a:r>
            <a:r>
              <a:rPr lang="en-US" sz="2000" dirty="0" err="1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blocuri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ț</a:t>
            </a:r>
            <a:r>
              <a:rPr lang="en-US" sz="2000" dirty="0" err="1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ializare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statice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1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ro-RO" sz="2400" b="1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125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AGREGARE ȘI COMPOZIȚIE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algn="just" rtl="0">
              <a:buFont typeface="Symbol" panose="05050102010706020507" pitchFamily="18" charset="2"/>
              <a:buChar char="·"/>
            </a:pP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Agregarea</a:t>
            </a:r>
            <a:r>
              <a:rPr lang="ro-RO" sz="2400" b="0" i="0" u="none" strike="noStrike" baseline="0" dirty="0">
                <a:latin typeface="Calibri" panose="020F0502020204030204" pitchFamily="34" charset="0"/>
              </a:rPr>
              <a:t> și </a:t>
            </a: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compoziția</a:t>
            </a:r>
            <a:r>
              <a:rPr lang="ro-RO" sz="24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ro-RO" sz="2400" b="0" i="0" u="none" strike="noStrike" baseline="0" dirty="0">
                <a:solidFill>
                  <a:schemeClr val="tx2"/>
                </a:solidFill>
                <a:latin typeface="Calibri" panose="020F0502020204030204" pitchFamily="34" charset="0"/>
              </a:rPr>
              <a:t>reprezintă alte două modalități de interconectare (asociere) a două clase, alături de mecanismul de extindere a claselor (moștenire). </a:t>
            </a:r>
          </a:p>
          <a:p>
            <a:pPr marR="0" algn="just" rtl="0">
              <a:buFont typeface="Symbol" panose="05050102010706020507" pitchFamily="18" charset="2"/>
              <a:buChar char="·"/>
            </a:pPr>
            <a:endParaRPr lang="ro-RO" sz="2400" b="0" i="0" u="none" strike="noStrike" baseline="0" dirty="0">
              <a:latin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</a:rPr>
              <a:t>Asocierea a două clase se realizează prin încapsularea în </a:t>
            </a:r>
            <a:r>
              <a:rPr lang="ro-RO" sz="2400" dirty="0">
                <a:solidFill>
                  <a:srgbClr val="0000CC"/>
                </a:solidFill>
                <a:latin typeface="Calibri" panose="020F0502020204030204" pitchFamily="34" charset="0"/>
              </a:rPr>
              <a:t>clasa container 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</a:rPr>
              <a:t>a unei referințe, de un tip diferit, către un obiect al </a:t>
            </a:r>
            <a:r>
              <a:rPr lang="ro-RO" sz="2400" dirty="0">
                <a:solidFill>
                  <a:srgbClr val="0000CC"/>
                </a:solidFill>
                <a:latin typeface="Calibri" panose="020F0502020204030204" pitchFamily="34" charset="0"/>
              </a:rPr>
              <a:t>clasei asociate 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</a:rPr>
              <a:t>(încapsulate).</a:t>
            </a: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4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Sintaxa: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Container</a:t>
            </a: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{</a:t>
            </a:r>
          </a:p>
          <a:p>
            <a:pPr marL="6675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ro-RO" sz="2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Referinta dataMembra</a:t>
            </a:r>
            <a:r>
              <a:rPr lang="en-US" sz="2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6675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ro-RO" sz="2400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235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AGREGARE ȘI COMPOZIȚIE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403225" lvl="0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Conceptual, compoziția este diferită de agregare în raport </a:t>
            </a:r>
            <a:r>
              <a:rPr lang="ro-RO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ciclul de viață al obiectului încapsulat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astfel:</a:t>
            </a:r>
          </a:p>
          <a:p>
            <a:pPr marL="403225" lvl="0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6075" lvl="1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dacă ciclul de viață al obiectului încapsulat este dependent de ciclul de viață al obiectului container, atunci relația de asociere este de tip </a:t>
            </a:r>
            <a:r>
              <a:rPr lang="ro-RO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compoziție (strong association);</a:t>
            </a:r>
          </a:p>
          <a:p>
            <a:pPr marL="60325" lvl="1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6075" lvl="1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dacă obiectul încapsulat poate să existe și după distrugerea containerului său, atunci relația de asociere este de </a:t>
            </a:r>
            <a:r>
              <a:rPr lang="ro-RO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 agregare (weak association</a:t>
            </a: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403225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Compoziția și agregarea sunt relații de tip </a:t>
            </a:r>
            <a:r>
              <a:rPr lang="ro-RO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HAS_A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foliste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în momentul în care dorim să reutilizăm o clasă existentă</a:t>
            </a:r>
          </a:p>
          <a:p>
            <a:pPr marL="60325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6075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45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AGREGARE ȘI COMPOZIȚIE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403225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Exemplu</a:t>
            </a:r>
          </a:p>
          <a:p>
            <a:pPr marL="60325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D6F9363-7E68-AC95-39DF-7244088B026D}"/>
              </a:ext>
            </a:extLst>
          </p:cNvPr>
          <p:cNvGrpSpPr>
            <a:grpSpLocks/>
          </p:cNvGrpSpPr>
          <p:nvPr/>
        </p:nvGrpSpPr>
        <p:grpSpPr bwMode="auto">
          <a:xfrm>
            <a:off x="2741612" y="3926982"/>
            <a:ext cx="5715000" cy="935381"/>
            <a:chOff x="1620" y="6150"/>
            <a:chExt cx="7510" cy="6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D98067-E53D-8896-5920-5E32006EE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6305"/>
              <a:ext cx="252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4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House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AutoShape 8">
              <a:extLst>
                <a:ext uri="{FF2B5EF4-FFF2-40B4-BE49-F238E27FC236}">
                  <a16:creationId xmlns:a16="http://schemas.microsoft.com/office/drawing/2014/main" id="{70964F60-1F91-65B0-AD8C-F4DEA9C5E6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140" y="6557"/>
              <a:ext cx="2470" cy="1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triangle" w="sm" len="lg"/>
            </a:ln>
          </p:spPr>
        </p:cxn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1B073A6B-A649-8DBA-48CE-43CD588EA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0" y="6150"/>
              <a:ext cx="1550" cy="3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rot="0" vert="horz" wrap="square" lIns="0" tIns="0" rIns="0" bIns="0" anchor="ctr" anchorCtr="0" upright="1">
              <a:sp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HAS_A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E81A76-0E4F-C87A-0774-A9B66972F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" y="6305"/>
              <a:ext cx="252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4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Owner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9F4183-4A7B-B920-7D73-BB151659A6A4}"/>
              </a:ext>
            </a:extLst>
          </p:cNvPr>
          <p:cNvGrpSpPr>
            <a:grpSpLocks/>
          </p:cNvGrpSpPr>
          <p:nvPr/>
        </p:nvGrpSpPr>
        <p:grpSpPr bwMode="auto">
          <a:xfrm>
            <a:off x="2741612" y="2419668"/>
            <a:ext cx="5715000" cy="853122"/>
            <a:chOff x="1620" y="6150"/>
            <a:chExt cx="7510" cy="65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848B62-4204-2563-58C3-440709C9F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6305"/>
              <a:ext cx="252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House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AutoShape 23">
              <a:extLst>
                <a:ext uri="{FF2B5EF4-FFF2-40B4-BE49-F238E27FC236}">
                  <a16:creationId xmlns:a16="http://schemas.microsoft.com/office/drawing/2014/main" id="{4CF35FB0-2C6C-C3CF-EE01-152EB3398C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140" y="6557"/>
              <a:ext cx="2470" cy="1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triangle" w="sm" len="lg"/>
            </a:ln>
          </p:spPr>
        </p:cxn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1EBB7D85-C277-2C58-539A-8FBEF5936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0" y="6150"/>
              <a:ext cx="1550" cy="3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rot="0" vert="horz" wrap="square" lIns="0" tIns="0" rIns="0" bIns="0" anchor="ctr" anchorCtr="0" upright="1">
              <a:sp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HAS_A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59DECF-58FE-4DC8-BFD5-36A791AAD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" y="6305"/>
              <a:ext cx="252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Room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Rectangle 11">
            <a:extLst>
              <a:ext uri="{FF2B5EF4-FFF2-40B4-BE49-F238E27FC236}">
                <a16:creationId xmlns:a16="http://schemas.microsoft.com/office/drawing/2014/main" id="{919597E8-F4C9-60EF-80D8-675899FBD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2DF5E088-3836-6EE7-92E8-413C99BF8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45720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Exemple:</a:t>
            </a:r>
            <a:endParaRPr kumimoji="0" lang="en-US" altLang="en-US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685CBB21-F086-F94D-8A83-96897C56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144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AGREGARE ȘI COMPOZIȚIE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403225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Implementare agregare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813C2A-E850-3504-4110-1470BA870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888272"/>
              </p:ext>
            </p:extLst>
          </p:nvPr>
        </p:nvGraphicFramePr>
        <p:xfrm>
          <a:off x="1979612" y="2243423"/>
          <a:ext cx="8382000" cy="3133154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833183">
                  <a:extLst>
                    <a:ext uri="{9D8B030D-6E8A-4147-A177-3AD203B41FA5}">
                      <a16:colId xmlns:a16="http://schemas.microsoft.com/office/drawing/2014/main" val="2216353097"/>
                    </a:ext>
                  </a:extLst>
                </a:gridCol>
                <a:gridCol w="5548817">
                  <a:extLst>
                    <a:ext uri="{9D8B030D-6E8A-4147-A177-3AD203B41FA5}">
                      <a16:colId xmlns:a16="http://schemas.microsoft.com/office/drawing/2014/main" val="3180013514"/>
                    </a:ext>
                  </a:extLst>
                </a:gridCol>
              </a:tblGrid>
              <a:tr h="31055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class Person{</a:t>
                      </a:r>
                      <a:endParaRPr lang="en-US" sz="1600" dirty="0">
                        <a:effectLst/>
                      </a:endParaRPr>
                    </a:p>
                    <a:p>
                      <a:pPr marL="203835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private String name;</a:t>
                      </a:r>
                      <a:endParaRPr lang="en-US" sz="1600" dirty="0">
                        <a:effectLst/>
                      </a:endParaRPr>
                    </a:p>
                    <a:p>
                      <a:pPr marL="203835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private String SSN;</a:t>
                      </a:r>
                      <a:endParaRPr lang="en-US" sz="1600" dirty="0">
                        <a:effectLst/>
                      </a:endParaRPr>
                    </a:p>
                    <a:p>
                      <a:pPr marL="203835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………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}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class House{</a:t>
                      </a:r>
                      <a:endParaRPr lang="en-US" sz="1800" dirty="0">
                        <a:effectLst/>
                      </a:endParaRPr>
                    </a:p>
                    <a:p>
                      <a:pPr marL="228600" marR="0" indent="2286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private String address;</a:t>
                      </a:r>
                      <a:endParaRPr lang="en-US" sz="1800" dirty="0">
                        <a:effectLst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solidFill>
                            <a:srgbClr val="FF0000"/>
                          </a:solidFill>
                          <a:effectLst/>
                        </a:rPr>
                        <a:t>private Person owner</a:t>
                      </a:r>
                      <a:r>
                        <a:rPr lang="ro-RO" sz="1800" dirty="0">
                          <a:effectLst/>
                        </a:rPr>
                        <a:t>;</a:t>
                      </a:r>
                      <a:endParaRPr lang="en-US" sz="1800" dirty="0">
                        <a:effectLst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………</a:t>
                      </a:r>
                      <a:endParaRPr lang="en-US" sz="1800" dirty="0">
                        <a:effectLst/>
                      </a:endParaRPr>
                    </a:p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public House(</a:t>
                      </a:r>
                      <a:r>
                        <a:rPr lang="ro-RO" sz="1800" dirty="0">
                          <a:solidFill>
                            <a:srgbClr val="C00000"/>
                          </a:solidFill>
                          <a:effectLst/>
                        </a:rPr>
                        <a:t>Person owner</a:t>
                      </a:r>
                      <a:r>
                        <a:rPr lang="ro-RO" sz="1800" dirty="0">
                          <a:effectLst/>
                        </a:rPr>
                        <a:t>,…){</a:t>
                      </a:r>
                      <a:endParaRPr lang="en-US" sz="1800" dirty="0">
                        <a:effectLst/>
                      </a:endParaRPr>
                    </a:p>
                    <a:p>
                      <a:pPr marL="6858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solidFill>
                            <a:srgbClr val="C00000"/>
                          </a:solidFill>
                          <a:effectLst/>
                        </a:rPr>
                        <a:t>this.owner = owner</a:t>
                      </a:r>
                      <a:r>
                        <a:rPr lang="ro-RO" sz="1800" dirty="0">
                          <a:effectLst/>
                        </a:rPr>
                        <a:t>;</a:t>
                      </a:r>
                      <a:endParaRPr lang="en-US" sz="1800" dirty="0">
                        <a:effectLst/>
                      </a:endParaRPr>
                    </a:p>
                    <a:p>
                      <a:pPr marL="6858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……… </a:t>
                      </a:r>
                      <a:endParaRPr lang="en-US" sz="1800" dirty="0">
                        <a:effectLst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}</a:t>
                      </a:r>
                      <a:endParaRPr lang="en-US" sz="1800" dirty="0">
                        <a:effectLst/>
                      </a:endParaRPr>
                    </a:p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}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5636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40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AGREGARE ȘI COMPOZIȚIE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Implementare compoziție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6A3E5A-DCAA-5D60-3136-C42CF8CBB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728930"/>
              </p:ext>
            </p:extLst>
          </p:nvPr>
        </p:nvGraphicFramePr>
        <p:xfrm>
          <a:off x="2132012" y="2057400"/>
          <a:ext cx="7772400" cy="312420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943012">
                  <a:extLst>
                    <a:ext uri="{9D8B030D-6E8A-4147-A177-3AD203B41FA5}">
                      <a16:colId xmlns:a16="http://schemas.microsoft.com/office/drawing/2014/main" val="2459532106"/>
                    </a:ext>
                  </a:extLst>
                </a:gridCol>
                <a:gridCol w="4829388">
                  <a:extLst>
                    <a:ext uri="{9D8B030D-6E8A-4147-A177-3AD203B41FA5}">
                      <a16:colId xmlns:a16="http://schemas.microsoft.com/office/drawing/2014/main" val="3099223214"/>
                    </a:ext>
                  </a:extLst>
                </a:gridCol>
              </a:tblGrid>
              <a:tr h="3124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class Room{</a:t>
                      </a:r>
                      <a:endParaRPr lang="en-US" sz="1600" dirty="0">
                        <a:effectLst/>
                      </a:endParaRPr>
                    </a:p>
                    <a:p>
                      <a:pPr marL="203835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private float width;</a:t>
                      </a:r>
                      <a:endParaRPr lang="en-US" sz="1600" dirty="0">
                        <a:effectLst/>
                      </a:endParaRPr>
                    </a:p>
                    <a:p>
                      <a:pPr marL="203835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private float length;</a:t>
                      </a:r>
                      <a:endParaRPr lang="en-US" sz="1600" dirty="0">
                        <a:effectLst/>
                      </a:endParaRPr>
                    </a:p>
                    <a:p>
                      <a:pPr marL="203835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………</a:t>
                      </a:r>
                      <a:endParaRPr lang="en-US" sz="1600" dirty="0">
                        <a:effectLst/>
                      </a:endParaRPr>
                    </a:p>
                    <a:p>
                      <a:pPr marL="203835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203835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public Room(Room r){</a:t>
                      </a:r>
                      <a:endParaRPr lang="en-US" sz="1600" dirty="0">
                        <a:effectLst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this.width = r.width;</a:t>
                      </a:r>
                      <a:endParaRPr lang="en-US" sz="1600" dirty="0">
                        <a:effectLst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………</a:t>
                      </a:r>
                      <a:endParaRPr lang="en-US" sz="1600" dirty="0">
                        <a:effectLst/>
                      </a:endParaRPr>
                    </a:p>
                    <a:p>
                      <a:pPr marL="203835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}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}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class House{</a:t>
                      </a:r>
                      <a:endParaRPr lang="en-US" sz="1600" dirty="0">
                        <a:effectLst/>
                      </a:endParaRPr>
                    </a:p>
                    <a:p>
                      <a:pPr marL="228600" marR="0" indent="2286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private String address;</a:t>
                      </a:r>
                      <a:endParaRPr lang="en-US" sz="1600" dirty="0">
                        <a:effectLst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solidFill>
                            <a:srgbClr val="FF0000"/>
                          </a:solidFill>
                          <a:effectLst/>
                        </a:rPr>
                        <a:t>private Room dining;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………</a:t>
                      </a:r>
                      <a:endParaRPr lang="en-US" sz="1600" dirty="0">
                        <a:effectLst/>
                      </a:endParaRPr>
                    </a:p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public House(</a:t>
                      </a:r>
                      <a:r>
                        <a:rPr lang="ro-RO" sz="1600" dirty="0">
                          <a:solidFill>
                            <a:srgbClr val="C00000"/>
                          </a:solidFill>
                          <a:effectLst/>
                        </a:rPr>
                        <a:t>Room dining</a:t>
                      </a:r>
                      <a:r>
                        <a:rPr lang="ro-RO" sz="1600" dirty="0">
                          <a:effectLst/>
                        </a:rPr>
                        <a:t>,…){</a:t>
                      </a:r>
                      <a:endParaRPr lang="en-US" sz="1600" dirty="0">
                        <a:effectLst/>
                      </a:endParaRPr>
                    </a:p>
                    <a:p>
                      <a:pPr marL="6858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solidFill>
                            <a:srgbClr val="C00000"/>
                          </a:solidFill>
                          <a:effectLst/>
                        </a:rPr>
                        <a:t>this.dining = new Room( )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;</a:t>
                      </a:r>
                    </a:p>
                    <a:p>
                      <a:pPr marL="6858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………</a:t>
                      </a:r>
                      <a:endParaRPr lang="en-US" sz="1600" dirty="0">
                        <a:effectLst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}</a:t>
                      </a:r>
                      <a:endParaRPr lang="en-US" sz="1600" dirty="0">
                        <a:effectLst/>
                      </a:endParaRPr>
                    </a:p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}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76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211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ȘIRURI DE CARACTERE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În limbajul Java sunt predefinite 3 clase pentru manipularea la nivel înalt a șirurilor de caractere:</a:t>
            </a: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clasa </a:t>
            </a:r>
            <a:r>
              <a:rPr lang="ro-RO" sz="24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endParaRPr lang="en-US" sz="2400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clasa </a:t>
            </a:r>
            <a:r>
              <a:rPr lang="ro-RO" sz="24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StringBuilder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clasa </a:t>
            </a:r>
            <a:r>
              <a:rPr lang="ro-RO" sz="24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StringBuffer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asemenea, șirurile de caractere poate fi implementate și manipulate direct, prin intermediul </a:t>
            </a:r>
            <a:r>
              <a:rPr lang="ro-RO" sz="24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tablourilor cu elemente de tip char</a:t>
            </a:r>
            <a:endParaRPr lang="en-US" sz="2400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en-US" sz="24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char [] tab = new char[10];</a:t>
            </a:r>
            <a:endParaRPr lang="ro-RO" sz="2400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113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STRING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Folosind clasa String, un șir de caractere poate fi instanțiat în două moduri: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latin typeface="Courier New" panose="02070309020205020404" pitchFamily="49" charset="0"/>
                <a:cs typeface="Calibri" panose="020F0502020204030204" pitchFamily="34" charset="0"/>
              </a:rPr>
              <a:t>1. </a:t>
            </a:r>
            <a:r>
              <a:rPr lang="ro-RO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String s = "exemplu";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2. String s = new String("exemplu");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Diferența dintre cele două metode constă în zona de memorie în care va fi alocat șirul respectiv:</a:t>
            </a: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va utiliza o zona de memorie specială, numită </a:t>
            </a:r>
            <a:r>
              <a:rPr lang="ro-RO" sz="24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tabelă de șiruri (string literal/constant pool</a:t>
            </a:r>
            <a:r>
              <a:rPr lang="ro-RO" sz="1800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va utiliza zona de memorie </a:t>
            </a:r>
            <a:r>
              <a:rPr lang="ro-RO" sz="24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26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2787947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ath_16x9">
    <a:dk1>
      <a:srgbClr val="465562"/>
    </a:dk1>
    <a:lt1>
      <a:srgbClr val="FFFFFF"/>
    </a:lt1>
    <a:dk2>
      <a:srgbClr val="000000"/>
    </a:dk2>
    <a:lt2>
      <a:srgbClr val="F2ECE2"/>
    </a:lt2>
    <a:accent1>
      <a:srgbClr val="9BAAB7"/>
    </a:accent1>
    <a:accent2>
      <a:srgbClr val="B8D082"/>
    </a:accent2>
    <a:accent3>
      <a:srgbClr val="EFDB85"/>
    </a:accent3>
    <a:accent4>
      <a:srgbClr val="E8A565"/>
    </a:accent4>
    <a:accent5>
      <a:srgbClr val="BC9AAE"/>
    </a:accent5>
    <a:accent6>
      <a:srgbClr val="BABABA"/>
    </a:accent6>
    <a:hlink>
      <a:srgbClr val="8FC48C"/>
    </a:hlink>
    <a:folHlink>
      <a:srgbClr val="96969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2" ma:contentTypeDescription="Creați un document nou." ma:contentTypeScope="" ma:versionID="31b6531e7be06d1d349b80a6d4d76bb2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3c379d9e6ee86ec2bf283bc0ef75509e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chete imagine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31ab2b3-fd70-4ca1-b24e-664323d802ae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37E988-E1E5-4E0D-B6BA-96DD739777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1c6339-0837-4246-91dd-ab7bd25b3504"/>
    <ds:schemaRef ds:uri="dc770270-5e24-459d-aaf3-eeebbc46ab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2666F0-43DC-4B7C-819B-EEBDFA439308}">
  <ds:schemaRefs>
    <ds:schemaRef ds:uri="http://www.w3.org/XML/1998/namespace"/>
    <ds:schemaRef ds:uri="http://purl.org/dc/elements/1.1/"/>
    <ds:schemaRef ds:uri="http://schemas.microsoft.com/office/2006/documentManagement/types"/>
    <ds:schemaRef ds:uri="4873beb7-5857-4685-be1f-d57550cc96cc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dc770270-5e24-459d-aaf3-eeebbc46ab14"/>
    <ds:schemaRef ds:uri="c61c6339-0837-4246-91dd-ab7bd25b3504"/>
  </ds:schemaRefs>
</ds:datastoreItem>
</file>

<file path=customXml/itemProps3.xml><?xml version="1.0" encoding="utf-8"?>
<ds:datastoreItem xmlns:ds="http://schemas.openxmlformats.org/officeDocument/2006/customXml" ds:itemID="{87835B68-6A1F-4D79-9106-24C65C1FE6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2448</Words>
  <Application>Microsoft Office PowerPoint</Application>
  <PresentationFormat>Custom</PresentationFormat>
  <Paragraphs>472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tf02787947</vt:lpstr>
      <vt:lpstr>METODE AVANSATE DE PROGRAMARE</vt:lpstr>
      <vt:lpstr>  Temtică curs 4</vt:lpstr>
      <vt:lpstr>  AGREGARE ȘI COMPOZIȚIE</vt:lpstr>
      <vt:lpstr>  AGREGARE ȘI COMPOZIȚIE</vt:lpstr>
      <vt:lpstr>  AGREGARE ȘI COMPOZIȚIE</vt:lpstr>
      <vt:lpstr>  AGREGARE ȘI COMPOZIȚIE</vt:lpstr>
      <vt:lpstr>  AGREGARE ȘI COMPOZIȚIE</vt:lpstr>
      <vt:lpstr>  ȘIRURI DE CARACTERE</vt:lpstr>
      <vt:lpstr>  CLASA STRING</vt:lpstr>
      <vt:lpstr>  TABELA DE LITERALI </vt:lpstr>
      <vt:lpstr>  CLASA STRING </vt:lpstr>
      <vt:lpstr>  CLASA STRING </vt:lpstr>
      <vt:lpstr>  CLASA STRING </vt:lpstr>
      <vt:lpstr>      CLASA STRING </vt:lpstr>
      <vt:lpstr>      CLASA STRING </vt:lpstr>
      <vt:lpstr>      CLASA STRING </vt:lpstr>
      <vt:lpstr>      CLASA STRING </vt:lpstr>
      <vt:lpstr>      CLASA STRING </vt:lpstr>
      <vt:lpstr>      CLASA StringBuilder </vt:lpstr>
      <vt:lpstr>      StringBuilder </vt:lpstr>
      <vt:lpstr>      CLASA StringBuffer </vt:lpstr>
      <vt:lpstr>  CLASE IMUTABILE</vt:lpstr>
      <vt:lpstr>  CLASE IMUTABILE</vt:lpstr>
      <vt:lpstr>  CLASE IMUTABILE</vt:lpstr>
      <vt:lpstr>  CLASE IMUTABILE</vt:lpstr>
      <vt:lpstr>  RECORDS</vt:lpstr>
      <vt:lpstr>  RECORDS</vt:lpstr>
      <vt:lpstr>  RECORDS</vt:lpstr>
      <vt:lpstr>  RECORDS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AVANSATE DE PROGRAMARE</dc:title>
  <dc:creator/>
  <cp:lastModifiedBy/>
  <cp:revision>6</cp:revision>
  <dcterms:created xsi:type="dcterms:W3CDTF">2017-02-16T11:49:56Z</dcterms:created>
  <dcterms:modified xsi:type="dcterms:W3CDTF">2024-03-19T09:40:04Z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0x01010004B5D19FEBEA74498DFEE27CE2C04205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MediaServiceImageTags">
    <vt:lpwstr/>
  </property>
</Properties>
</file>