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96" r:id="rId5"/>
    <p:sldId id="376" r:id="rId6"/>
    <p:sldId id="388" r:id="rId7"/>
    <p:sldId id="389" r:id="rId8"/>
    <p:sldId id="390" r:id="rId9"/>
    <p:sldId id="391" r:id="rId10"/>
    <p:sldId id="392" r:id="rId11"/>
    <p:sldId id="433" r:id="rId12"/>
    <p:sldId id="358" r:id="rId13"/>
    <p:sldId id="394" r:id="rId14"/>
    <p:sldId id="395" r:id="rId15"/>
    <p:sldId id="396" r:id="rId16"/>
    <p:sldId id="397" r:id="rId17"/>
    <p:sldId id="360" r:id="rId18"/>
    <p:sldId id="361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15" r:id="rId31"/>
    <p:sldId id="409" r:id="rId32"/>
    <p:sldId id="434" r:id="rId33"/>
    <p:sldId id="435" r:id="rId34"/>
    <p:sldId id="436" r:id="rId35"/>
    <p:sldId id="410" r:id="rId36"/>
    <p:sldId id="411" r:id="rId37"/>
    <p:sldId id="412" r:id="rId38"/>
    <p:sldId id="413" r:id="rId39"/>
    <p:sldId id="414" r:id="rId40"/>
    <p:sldId id="416" r:id="rId41"/>
    <p:sldId id="417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003300"/>
    <a:srgbClr val="800000"/>
    <a:srgbClr val="FFCC00"/>
    <a:srgbClr val="660033"/>
    <a:srgbClr val="D6009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Fără stil, fără grilă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 tematic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Stil medi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42" autoAdjust="0"/>
  </p:normalViewPr>
  <p:slideViewPr>
    <p:cSldViewPr showGuides="1">
      <p:cViewPr varScale="1">
        <p:scale>
          <a:sx n="67" d="100"/>
          <a:sy n="67" d="100"/>
        </p:scale>
        <p:origin x="572" y="4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4/2/2024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4/2/2024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4/2/2024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9048585" cy="1676400"/>
          </a:xfrm>
        </p:spPr>
        <p:txBody>
          <a:bodyPr/>
          <a:lstStyle/>
          <a:p>
            <a:pPr algn="r"/>
            <a:r>
              <a:rPr lang="ro-RO" sz="4000" b="1" dirty="0">
                <a:solidFill>
                  <a:srgbClr val="000099"/>
                </a:solidFill>
                <a:latin typeface="Calibri" pitchFamily="34" charset="0"/>
              </a:rPr>
              <a:t>METODE AVANSATE DE PROGRAMARE</a:t>
            </a:r>
            <a:endParaRPr lang="en-US" sz="4000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212" y="4191000"/>
            <a:ext cx="7745042" cy="1116085"/>
          </a:xfrm>
        </p:spPr>
        <p:txBody>
          <a:bodyPr/>
          <a:lstStyle/>
          <a:p>
            <a:pPr algn="r"/>
            <a:r>
              <a:rPr lang="ro-RO" b="1" dirty="0">
                <a:solidFill>
                  <a:schemeClr val="tx2"/>
                </a:solidFill>
              </a:rPr>
              <a:t>Conf.univ.dr. Ana Cristina DĂSCĂLESCU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9526" y="5644923"/>
            <a:ext cx="1198560" cy="1208314"/>
            <a:chOff x="9526" y="5644923"/>
            <a:chExt cx="1198560" cy="1208314"/>
          </a:xfrm>
        </p:grpSpPr>
        <p:sp>
          <p:nvSpPr>
            <p:cNvPr id="5" name="Dreptunghi 4"/>
            <p:cNvSpPr/>
            <p:nvPr/>
          </p:nvSpPr>
          <p:spPr>
            <a:xfrm>
              <a:off x="9526" y="5644923"/>
              <a:ext cx="1198560" cy="12083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31" y="5676904"/>
              <a:ext cx="613172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14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 STACK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5" y="776290"/>
            <a:ext cx="10001461" cy="547211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b="1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sz="2400" b="0" noProof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excepție, trebuie semnalată utilizatorului în interfața grafică, adică trebuie să aibă loc o </a:t>
            </a:r>
            <a:r>
              <a:rPr lang="ro-RO" sz="2400" b="1" noProof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propagare a excepției</a:t>
            </a:r>
            <a:r>
              <a:rPr lang="ro-RO" sz="2400" b="0" noProof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fără a bloca funcționalitatea aplicației</a:t>
            </a:r>
            <a:r>
              <a:rPr lang="ro-RO" sz="2400" b="0" noProof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În limbajul Java, există un mecanism eficient de tratare a excepțiilor.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Practic, </a:t>
            </a:r>
            <a:r>
              <a:rPr lang="ro-RO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excepție este un obiect care încapsulează detalii despre excepția respectivă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precum metoda în care a apărut, metodele din call-stack afectate, o descriere a sa etc. 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96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Tipuri</a:t>
            </a:r>
            <a:r>
              <a:rPr lang="en-US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ții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71500" algn="l"/>
              </a:tabLst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71500" algn="l"/>
              </a:tabLst>
            </a:pPr>
            <a:r>
              <a:rPr lang="ro-RO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ro-RO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71500" algn="l"/>
              </a:tabLs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FCA2CF99-1346-487F-870C-6B1E94C44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309690"/>
            <a:ext cx="4572000" cy="4962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3565DF-B315-CD8C-491E-39FE7E9B39AA}"/>
              </a:ext>
            </a:extLst>
          </p:cNvPr>
          <p:cNvSpPr txBox="1"/>
          <p:nvPr/>
        </p:nvSpPr>
        <p:spPr>
          <a:xfrm>
            <a:off x="8837612" y="4953000"/>
            <a:ext cx="282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Exemplu:</a:t>
            </a:r>
          </a:p>
          <a:p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OutOfMemoryError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79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Tipuri</a:t>
            </a:r>
            <a:r>
              <a:rPr lang="en-US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ții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715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58D69D9-D637-4FAD-A292-222F3954C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219200"/>
            <a:ext cx="4572000" cy="4962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44F7DC-C4F5-709B-29F0-FF15EA15F9D6}"/>
              </a:ext>
            </a:extLst>
          </p:cNvPr>
          <p:cNvSpPr txBox="1"/>
          <p:nvPr/>
        </p:nvSpPr>
        <p:spPr>
          <a:xfrm>
            <a:off x="8756236" y="4800600"/>
            <a:ext cx="2824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Exemplu:</a:t>
            </a:r>
          </a:p>
          <a:p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IOException</a:t>
            </a:r>
            <a:r>
              <a:rPr lang="ro-RO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SQLException</a:t>
            </a:r>
            <a:r>
              <a:rPr lang="ro-RO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o-RO" sz="2000" b="1" dirty="0">
              <a:solidFill>
                <a:srgbClr val="FF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23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Tipuri</a:t>
            </a:r>
            <a:r>
              <a:rPr lang="en-US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ții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715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71500" algn="l"/>
              </a:tabLst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988029B-1BF0-4A8C-8D24-0BB640196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138237"/>
            <a:ext cx="4581525" cy="5343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B7101B-D21B-28BE-5406-5F81488E1567}"/>
              </a:ext>
            </a:extLst>
          </p:cNvPr>
          <p:cNvSpPr txBox="1"/>
          <p:nvPr/>
        </p:nvSpPr>
        <p:spPr>
          <a:xfrm>
            <a:off x="8161337" y="4800600"/>
            <a:ext cx="36480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Exemplu:</a:t>
            </a:r>
          </a:p>
          <a:p>
            <a:r>
              <a:rPr lang="ro-RO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IndexOutOfBoundsExceptionNullPointerException</a:t>
            </a:r>
            <a:r>
              <a:rPr lang="ro-RO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o-RO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ArithmeticException</a:t>
            </a:r>
            <a:r>
              <a:rPr lang="ro-RO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o-RO" sz="2000" b="1" dirty="0">
              <a:solidFill>
                <a:srgbClr val="FF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4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-29817"/>
            <a:ext cx="10078078" cy="733089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Ierarhia de clase pentru tratarea excepțiilor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385" y="1143000"/>
            <a:ext cx="9987376" cy="5181600"/>
          </a:xfrm>
        </p:spPr>
        <p:txBody>
          <a:bodyPr>
            <a:noAutofit/>
          </a:bodyPr>
          <a:lstStyle/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Imagine 1" descr="Java Exceptions">
            <a:extLst>
              <a:ext uri="{FF2B5EF4-FFF2-40B4-BE49-F238E27FC236}">
                <a16:creationId xmlns:a16="http://schemas.microsoft.com/office/drawing/2014/main" id="{DEACB067-F130-4C48-9369-F351B4BE09C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0749" y="2671762"/>
            <a:ext cx="620141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F36021A-6852-42CD-A738-A230408C7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975412"/>
            <a:ext cx="6745702" cy="582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6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 de excepții uzuale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b="1" dirty="0" err="1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IOException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apare în operațiile de intrare/ieșire (de exemplu, citirea datelor dintr-un fișier). O subclasă a clasei 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este 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generată în cazul încercării de deschidere a unui fișier inexistent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	</a:t>
            </a:r>
            <a:r>
              <a:rPr lang="ro-RO" sz="20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FileInputStream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fin = </a:t>
            </a:r>
            <a:r>
              <a:rPr lang="ro-RO" sz="20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o-RO" sz="20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FileInputStream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Exemple.in”);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folosirea unei referințe cu valoarea 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 accesarea unui membru public sau </a:t>
            </a:r>
            <a:r>
              <a:rPr lang="ro-RO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dintr-o clasă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Persoana </a:t>
            </a:r>
            <a:r>
              <a:rPr lang="ro-RO" sz="20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ro-RO" sz="20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null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	</a:t>
            </a:r>
            <a:r>
              <a:rPr lang="ro-RO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ob.getVarsta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folosirea unui index incorect, respectiv negativ sau strict mai mare decât dimensiunea fizică a unui tablou - 1;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v[] = {1, 2, 3, 4};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(v[4]);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40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 de excepții uzuale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b="1" dirty="0" err="1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ArithmeticException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operații aritmetice nepermise, precum împărțirea unui număr întreg la 0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NumberFormatException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conversie a unui String într-un tip de date primitiv din cadrul metodelor 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parseTipPrimitiv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 claselor wrapper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Float.parseFloat(4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236);</a:t>
            </a: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Integer.parseInt(“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1326589741236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apare la conversia unei referințe către un alt tip de date incompatibil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ro-RO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excepții care apar la interogarea serverelor de baze de date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091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Mecanis</a:t>
            </a: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</a:t>
            </a:r>
            <a:r>
              <a:rPr lang="en-US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Java </a:t>
            </a: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 manipularea excepțiilor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enerarea excepției</a:t>
            </a:r>
            <a:r>
              <a:rPr lang="ro-RO" sz="2400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JVM </a:t>
            </a:r>
            <a:r>
              <a:rPr lang="ro-RO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instanțiază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obiect al clasei </a:t>
            </a:r>
            <a:r>
              <a:rPr lang="ro-RO" sz="24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Exception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încapsulează informații despre excepția apărută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Lansarea/aruncarea excepției:</a:t>
            </a:r>
            <a:r>
              <a:rPr lang="ro-RO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obiectul generat este transmis mașinii virtuale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Propagarea excepției: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JVM parcurge în sens invers </a:t>
            </a:r>
            <a:r>
              <a:rPr lang="ro-RO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call-stack-ul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căutând un </a:t>
            </a:r>
            <a:r>
              <a:rPr lang="ro-RO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 care tratează acel tip de eroare, </a:t>
            </a:r>
            <a:r>
              <a:rPr lang="ro-RO" sz="2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handler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rinderea și tratarea excepției</a:t>
            </a:r>
            <a:r>
              <a:rPr lang="ro-RO" sz="2400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primul </a:t>
            </a:r>
            <a:r>
              <a:rPr lang="ro-RO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handler</a:t>
            </a: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găsit în </a:t>
            </a:r>
            <a:r>
              <a:rPr lang="ro-RO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call-stack</a:t>
            </a: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este executat ca reacție la apariția erorii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dacă nu se găsește niciun </a:t>
            </a:r>
            <a:r>
              <a:rPr lang="ro-RO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handler</a:t>
            </a: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atunci JVM oprește executarea programului și afișează un mesaj descriptiv de eroare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685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9F6D767-EA09-47DD-969C-67C38FF6EB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51212" y="1295400"/>
            <a:ext cx="6324600" cy="527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2EBD70D-CF9A-42BC-8EE3-7A9221BF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Mecanis</a:t>
            </a: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</a:t>
            </a:r>
            <a:r>
              <a:rPr lang="en-US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Java </a:t>
            </a: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 manipularea excepțiilor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upare 3">
            <a:extLst>
              <a:ext uri="{FF2B5EF4-FFF2-40B4-BE49-F238E27FC236}">
                <a16:creationId xmlns:a16="http://schemas.microsoft.com/office/drawing/2014/main" id="{D8AFF5E1-D215-4C1C-881D-49B491BECB37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6" name="Dreptunghi 4">
              <a:extLst>
                <a:ext uri="{FF2B5EF4-FFF2-40B4-BE49-F238E27FC236}">
                  <a16:creationId xmlns:a16="http://schemas.microsoft.com/office/drawing/2014/main" id="{D67A6F0A-4220-4FC3-AA5F-A53D3FA458CA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Imagine 5" descr="Java_programming_language_logo.svg.png">
              <a:extLst>
                <a:ext uri="{FF2B5EF4-FFF2-40B4-BE49-F238E27FC236}">
                  <a16:creationId xmlns:a16="http://schemas.microsoft.com/office/drawing/2014/main" id="{5B4BC24C-1CA4-4E92-A6BC-1211C4731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88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țiunea try - catch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try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bloc de instrucțiuni care poate produce excepții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catch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Excepție_A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e) {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Tratare excepție A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catch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Excepție_B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e) {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Tratare excepție B (mai generală)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finally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Bloc care se execută întotdeauna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97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Temtică curs 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Enumerare</a:t>
            </a: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Mecanismul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tartare al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țiilor</a:t>
            </a: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206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țiunea try - catch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990601"/>
            <a:ext cx="10058400" cy="5410199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3636703-C158-41C6-AC12-068EF72D5182}"/>
              </a:ext>
            </a:extLst>
          </p:cNvPr>
          <p:cNvGraphicFramePr>
            <a:graphicFrameLocks noGrp="1"/>
          </p:cNvGraphicFramePr>
          <p:nvPr/>
        </p:nvGraphicFramePr>
        <p:xfrm>
          <a:off x="1827211" y="1803401"/>
          <a:ext cx="954902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8635">
                  <a:extLst>
                    <a:ext uri="{9D8B030D-6E8A-4147-A177-3AD203B41FA5}">
                      <a16:colId xmlns:a16="http://schemas.microsoft.com/office/drawing/2014/main" val="3393275155"/>
                    </a:ext>
                  </a:extLst>
                </a:gridCol>
                <a:gridCol w="5340390">
                  <a:extLst>
                    <a:ext uri="{9D8B030D-6E8A-4147-A177-3AD203B41FA5}">
                      <a16:colId xmlns:a16="http://schemas.microsoft.com/office/drawing/2014/main" val="193445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noProof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Exemplu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noProof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Cazuri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70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b="1" noProof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r>
                        <a:rPr lang="ro-RO" sz="18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cod1;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cod2;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cod3;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b="1" noProof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catch</a:t>
                      </a:r>
                      <a:r>
                        <a:rPr lang="ro-RO" sz="18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(ExceptionClass ob)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cod4;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cod5;</a:t>
                      </a:r>
                    </a:p>
                    <a:p>
                      <a:endParaRPr lang="ro-R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o-RO" sz="2000" b="1" noProof="0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Cazul 1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 apare nicio excepție în blocul </a:t>
                      </a:r>
                      <a:r>
                        <a:rPr lang="ro-RO" sz="2000" noProof="0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endParaRPr lang="ro-RO" sz="2000" noProof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 executa 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cod1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cod2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cod3 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și 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cod5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endParaRPr lang="ro-RO" sz="2000" noProof="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ro-RO" sz="2000" b="1" noProof="0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Cazul 2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presupunem că apare o excepție în </a:t>
                      </a:r>
                      <a:r>
                        <a:rPr lang="ro-RO" sz="2000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cod2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 execută 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cod1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punctul de executare se mută în blocul 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catch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dacă excepția este de tipul precizat in blocul 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catch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se execută 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cod4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 execută 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cod5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noProof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 se mai execută </a:t>
                      </a:r>
                      <a:r>
                        <a:rPr lang="ro-RO" sz="2000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cod3</a:t>
                      </a:r>
                      <a:r>
                        <a:rPr lang="ro-RO" sz="2000" noProof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ro-RO" noProof="0" dirty="0"/>
                    </a:p>
                    <a:p>
                      <a:endParaRPr lang="ro-RO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11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00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țiunea try - catch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990601"/>
            <a:ext cx="10058400" cy="5410199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3636703-C158-41C6-AC12-068EF72D5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22866"/>
              </p:ext>
            </p:extLst>
          </p:nvPr>
        </p:nvGraphicFramePr>
        <p:xfrm>
          <a:off x="1827212" y="1803401"/>
          <a:ext cx="9448800" cy="4293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462">
                  <a:extLst>
                    <a:ext uri="{9D8B030D-6E8A-4147-A177-3AD203B41FA5}">
                      <a16:colId xmlns:a16="http://schemas.microsoft.com/office/drawing/2014/main" val="3393275155"/>
                    </a:ext>
                  </a:extLst>
                </a:gridCol>
                <a:gridCol w="5284338">
                  <a:extLst>
                    <a:ext uri="{9D8B030D-6E8A-4147-A177-3AD203B41FA5}">
                      <a16:colId xmlns:a16="http://schemas.microsoft.com/office/drawing/2014/main" val="193445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b="1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Exemplu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1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Cazuri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70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ro-RO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1;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ro-RO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2;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ro-RO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3;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catch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o-RO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xception</a:t>
                      </a:r>
                      <a:r>
                        <a:rPr lang="ro-RO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lass </a:t>
                      </a:r>
                      <a:r>
                        <a:rPr lang="ro-RO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ro-RO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4;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5;</a:t>
                      </a:r>
                      <a:endParaRPr lang="ro-RO" sz="18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ro-RO" sz="2000" b="1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Cazul 3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presupuem că apare o excepție în </a:t>
                      </a:r>
                      <a:r>
                        <a:rPr lang="ro-RO" sz="20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cod2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 execută </a:t>
                      </a:r>
                      <a:r>
                        <a:rPr lang="ro-RO" sz="20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cod1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punctul de executare se mută în blocul </a:t>
                      </a:r>
                      <a:r>
                        <a:rPr lang="ro-RO" sz="20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catch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dacă excepția nu este de tipul precizat in blocul </a:t>
                      </a:r>
                      <a:r>
                        <a:rPr lang="ro-RO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catch</a:t>
                      </a:r>
                      <a:r>
                        <a:rPr lang="ro-RO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programul își termină executarea cu o eroare!!!!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endParaRPr lang="ro-RO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11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3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Observații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 bloc </a:t>
            </a:r>
            <a:r>
              <a:rPr lang="ro-RO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poate arunca mai multe excepții care pot fi de tip diferit.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Fiecare bloc 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poate intercepta excepții de tipul precizat în antetul său.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interceptarea mai multor excepții, </a:t>
            </a:r>
            <a:r>
              <a:rPr lang="ro-RO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ordinea blocurilor 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o-RO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este importantă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76263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 aruncarea unei excepții într-un bloc 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blocurile 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sunt examinate în ordinea apariției</a:t>
            </a:r>
          </a:p>
          <a:p>
            <a:pPr marL="233363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6263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executat primul bloc care se potrivește cu tipul de excepție</a:t>
            </a: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4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Observații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990601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Exemplu: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 . . }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NegativeNumberException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 . . }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Deoarece 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NegativeNumberException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este un tip de 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toate 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NegativeNumberException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vor fi interceptate de către primul bloc 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înainte de a se ajunge la cel de-al doilea.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Blocul 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catch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pentru 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NegativeNumberException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nu se va executa!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Tipuri mai specifice de </a:t>
            </a:r>
            <a:r>
              <a:rPr lang="ro-RO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excepţii</a:t>
            </a:r>
            <a:r>
              <a:rPr lang="ro-RO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trebuie să apară la început, urmate de tipurile mai generale!!!</a:t>
            </a: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7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Clauza finally 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Blocul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finally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nu are parametri și poate să lipsească, dar, dacă există, atunci </a:t>
            </a:r>
            <a:r>
              <a:rPr lang="ro-RO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execută întotdeauna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indiferent dacă a apărut o excepție sau nu.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C46FD33-EBB5-4697-ADE8-B35C699F0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4612" y="2387394"/>
            <a:ext cx="5474850" cy="401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8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Clauza finally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083F65E-12FF-41C7-B67D-29DC316A02CA}"/>
              </a:ext>
            </a:extLst>
          </p:cNvPr>
          <p:cNvGraphicFramePr>
            <a:graphicFrameLocks noGrp="1"/>
          </p:cNvGraphicFramePr>
          <p:nvPr/>
        </p:nvGraphicFramePr>
        <p:xfrm>
          <a:off x="1264611" y="990601"/>
          <a:ext cx="10139986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82601">
                  <a:extLst>
                    <a:ext uri="{9D8B030D-6E8A-4147-A177-3AD203B41FA5}">
                      <a16:colId xmlns:a16="http://schemas.microsoft.com/office/drawing/2014/main" val="3869896240"/>
                    </a:ext>
                  </a:extLst>
                </a:gridCol>
                <a:gridCol w="1957385">
                  <a:extLst>
                    <a:ext uri="{9D8B030D-6E8A-4147-A177-3AD203B41FA5}">
                      <a16:colId xmlns:a16="http://schemas.microsoft.com/office/drawing/2014/main" val="2811818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Scanner fin;</a:t>
                      </a:r>
                    </a:p>
                    <a:p>
                      <a:r>
                        <a:rPr lang="ro-RO" sz="24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try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fin = new Scanner(new File("numere.in"));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x = fin.nextInt();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System.out.println(x);</a:t>
                      </a:r>
                    </a:p>
                    <a:p>
                      <a:endParaRPr lang="ro-RO" sz="2400" kern="12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240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fin.close();</a:t>
                      </a:r>
                    </a:p>
                    <a:p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 </a:t>
                      </a:r>
                      <a:r>
                        <a:rPr lang="ro-RO" sz="24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catch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(FileNotFoundException e) {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System.out.println("Fisierul nu exista!");</a:t>
                      </a:r>
                    </a:p>
                    <a:p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ro-RO" sz="24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catch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(InputMismatchException e)</a:t>
                      </a:r>
                    </a:p>
                    <a:p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System.out.println("Format gresit!");</a:t>
                      </a:r>
                    </a:p>
                    <a:p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}}</a:t>
                      </a:r>
                      <a:endParaRPr lang="en-US" sz="2400" kern="12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numere.in</a:t>
                      </a:r>
                      <a:endParaRPr lang="ro-RO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97669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C06006-07C4-40F5-B1E6-945EBC943366}"/>
              </a:ext>
            </a:extLst>
          </p:cNvPr>
          <p:cNvSpPr txBox="1"/>
          <p:nvPr/>
        </p:nvSpPr>
        <p:spPr>
          <a:xfrm>
            <a:off x="9523412" y="1342063"/>
            <a:ext cx="15240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12c</a:t>
            </a:r>
            <a:endParaRPr lang="ro-RO" b="1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E800E6-FD63-4D66-A0B9-A6C2F0F4B54C}"/>
              </a:ext>
            </a:extLst>
          </p:cNvPr>
          <p:cNvCxnSpPr/>
          <p:nvPr/>
        </p:nvCxnSpPr>
        <p:spPr>
          <a:xfrm flipH="1">
            <a:off x="7161212" y="1526729"/>
            <a:ext cx="2362200" cy="3273871"/>
          </a:xfrm>
          <a:prstGeom prst="straightConnector1">
            <a:avLst/>
          </a:prstGeom>
          <a:ln w="190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C905DB-AC64-4140-B154-C0B2B55F8022}"/>
              </a:ext>
            </a:extLst>
          </p:cNvPr>
          <p:cNvSpPr txBox="1"/>
          <p:nvPr/>
        </p:nvSpPr>
        <p:spPr>
          <a:xfrm>
            <a:off x="9523413" y="3163665"/>
            <a:ext cx="2133599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sz="1800" kern="12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fin.close();</a:t>
            </a:r>
            <a:endParaRPr lang="en-US" sz="1800" kern="1200" dirty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 se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</a:t>
            </a:r>
            <a:r>
              <a:rPr lang="ro-RO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!!</a:t>
            </a:r>
          </a:p>
          <a:p>
            <a:endParaRPr lang="ro-RO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5588E3-9F00-4B3E-B13D-F42BB5D41589}"/>
              </a:ext>
            </a:extLst>
          </p:cNvPr>
          <p:cNvCxnSpPr>
            <a:cxnSpLocks/>
          </p:cNvCxnSpPr>
          <p:nvPr/>
        </p:nvCxnSpPr>
        <p:spPr>
          <a:xfrm flipH="1">
            <a:off x="3884612" y="3262724"/>
            <a:ext cx="5562600" cy="166276"/>
          </a:xfrm>
          <a:prstGeom prst="straightConnector1">
            <a:avLst/>
          </a:prstGeom>
          <a:ln w="190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0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Clauza finally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083F65E-12FF-41C7-B67D-29DC316A02CA}"/>
              </a:ext>
            </a:extLst>
          </p:cNvPr>
          <p:cNvGraphicFramePr>
            <a:graphicFrameLocks noGrp="1"/>
          </p:cNvGraphicFramePr>
          <p:nvPr/>
        </p:nvGraphicFramePr>
        <p:xfrm>
          <a:off x="1264611" y="990601"/>
          <a:ext cx="10111626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5001">
                  <a:extLst>
                    <a:ext uri="{9D8B030D-6E8A-4147-A177-3AD203B41FA5}">
                      <a16:colId xmlns:a16="http://schemas.microsoft.com/office/drawing/2014/main" val="3869896240"/>
                    </a:ext>
                  </a:extLst>
                </a:gridCol>
                <a:gridCol w="1776625">
                  <a:extLst>
                    <a:ext uri="{9D8B030D-6E8A-4147-A177-3AD203B41FA5}">
                      <a16:colId xmlns:a16="http://schemas.microsoft.com/office/drawing/2014/main" val="2811818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Scanner fin;</a:t>
                      </a:r>
                    </a:p>
                    <a:p>
                      <a:r>
                        <a:rPr lang="ro-RO" sz="24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try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fin = new Scanner(new File("numere.in"));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x = fin.nextInt();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System.out.println(x);</a:t>
                      </a:r>
                    </a:p>
                    <a:p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 </a:t>
                      </a:r>
                      <a:r>
                        <a:rPr lang="ro-RO" sz="24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catch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(FileNotFoundException e) {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System.out.println("Fisierul nu exista!");</a:t>
                      </a:r>
                    </a:p>
                    <a:p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ro-RO" sz="24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catch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(InputMismatchException e)</a:t>
                      </a:r>
                    </a:p>
                    <a:p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System.out.println("Format gresit!");</a:t>
                      </a:r>
                    </a:p>
                    <a:p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r>
                        <a:rPr lang="en-US" sz="24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finally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ro-RO" sz="240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fin.close();</a:t>
                      </a:r>
                      <a:endParaRPr lang="en-US" sz="2400" kern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en-US" sz="2400" kern="12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numere.in</a:t>
                      </a:r>
                      <a:endParaRPr lang="ro-RO" b="1" dirty="0">
                        <a:solidFill>
                          <a:schemeClr val="tx2"/>
                        </a:solidFill>
                      </a:endParaRPr>
                    </a:p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976695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50C2871-747B-4AD5-8908-0CCD4CB809B5}"/>
              </a:ext>
            </a:extLst>
          </p:cNvPr>
          <p:cNvSpPr txBox="1"/>
          <p:nvPr/>
        </p:nvSpPr>
        <p:spPr>
          <a:xfrm>
            <a:off x="9663192" y="1409229"/>
            <a:ext cx="126102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12c</a:t>
            </a:r>
            <a:endParaRPr lang="ro-RO" b="1" dirty="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314F0A-E84C-488E-A21B-67FFEE15B1B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161212" y="1593895"/>
            <a:ext cx="2501980" cy="2597105"/>
          </a:xfrm>
          <a:prstGeom prst="straightConnector1">
            <a:avLst/>
          </a:prstGeom>
          <a:ln w="190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C24139-2641-4ABE-A150-7D27F05F41C3}"/>
              </a:ext>
            </a:extLst>
          </p:cNvPr>
          <p:cNvSpPr txBox="1"/>
          <p:nvPr/>
        </p:nvSpPr>
        <p:spPr>
          <a:xfrm>
            <a:off x="9704810" y="3466921"/>
            <a:ext cx="2133599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sz="1800" kern="12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fin.close();</a:t>
            </a:r>
            <a:endParaRPr lang="en-US" sz="1800" kern="1200" dirty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ro-RO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xecut</a:t>
            </a:r>
            <a:r>
              <a:rPr lang="ro-RO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!!</a:t>
            </a:r>
          </a:p>
          <a:p>
            <a:endParaRPr lang="ro-RO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D302E5-5337-4310-89F4-597566D8AE2B}"/>
              </a:ext>
            </a:extLst>
          </p:cNvPr>
          <p:cNvCxnSpPr>
            <a:cxnSpLocks/>
          </p:cNvCxnSpPr>
          <p:nvPr/>
        </p:nvCxnSpPr>
        <p:spPr>
          <a:xfrm flipH="1">
            <a:off x="4189412" y="4067085"/>
            <a:ext cx="5473780" cy="1952715"/>
          </a:xfrm>
          <a:prstGeom prst="straightConnector1">
            <a:avLst/>
          </a:prstGeom>
          <a:ln w="190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50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Aruncarea unei excepții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81" y="1143000"/>
            <a:ext cx="9987376" cy="518160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Dacă în corpul unei metode nu se tratează o anumită excepție sau un set de excepții, în antetul metodei  se poate  folosi clauza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o-RO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pentru ca acesta/acestea să fie tratate de către metod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apelantă. </a:t>
            </a: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Sintaxa: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tip_returnat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numeMetoda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(&lt;listă argumente&gt;) </a:t>
            </a:r>
            <a:r>
              <a:rPr lang="ro-RO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o-RO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listaExcepții</a:t>
            </a: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Exemplu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citire() </a:t>
            </a:r>
            <a:r>
              <a:rPr lang="ro-RO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59436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System.in.read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citeșteLinie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9436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citire();</a:t>
            </a: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o-RO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843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Excepții definite de către programator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Sunt situații în care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trebuie să fie tratate excepții specifice, precum excepția dată de adăugarea unui element într-o stivă plină, introducerea unui CNP invalid, utilizarea unei date calendaristice anterioare unui proces etc.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poate modela o anumită excepție printr-o clasă care extinde fie clasa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fie clasa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Lansarea unei excepții se realizează prin clauza următoare: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ExcepțieNouă</a:t>
            </a: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(&lt;listă argumente&gt;)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484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Excepții definite de către programator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Toate clasele predefinite pentru manipularea  excepțiilor au următoarele proprietăți: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încapsulează un constructor cu un singur argument de tipul 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ro-RO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clasa are o metodă de acces, 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getMessage()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care poate accesează șirul dat ca argument constructorului la crearea obiectului excepție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ro-RO" sz="20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Definirea unei excepții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endParaRPr lang="ro-RO" sz="20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685800" algn="l"/>
              </a:tabLst>
            </a:pPr>
            <a:r>
              <a:rPr lang="ro-RO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Definirea clasei pentru excepția personalizată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nouă clasă care să extindă clasa </a:t>
            </a:r>
            <a:r>
              <a:rPr lang="pt-BR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RuntimeException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endParaRPr lang="ro-RO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NumeExceptie extends Exception {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Constructori și alte metode pot fi definite aici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628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ENUMERĂRI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960" y="692945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enumerare</a:t>
            </a:r>
            <a:r>
              <a:rPr lang="ro-RO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</a:t>
            </a:r>
            <a:r>
              <a:rPr lang="ro-RO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tip de data de referința 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 poate încapsula o un set de constante.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Sintaxa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ro-RO" sz="24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Denumire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ro-RO" sz="2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instante ale enumerarii</a:t>
            </a:r>
            <a:endParaRPr lang="en-US" sz="24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[</a:t>
            </a: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camp privat care retine valoarea unei constante]</a:t>
            </a:r>
            <a:endParaRPr lang="en-US" sz="24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ro-RO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[constructor privat care instantiaza o referinta </a:t>
            </a:r>
            <a:r>
              <a:rPr lang="en-US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o-RO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enum]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ro-RO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[o metoda care returneaza valoarea unei referinte]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03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Excepții definite de către programator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o-RO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Definirea constructorilor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NumeExceptie() {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super("Mesajul de eroare implicit");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endParaRPr lang="ro-RO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endParaRPr lang="ro-RO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NumeExceptie(String mesaj) {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super(mesaj);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73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Excepții definite de către programator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Tratarea excepției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utilizarea clasei de excepție personalizată în blocuri try-catch pentru a gestiona situațiile specifice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// Cod care poate arunca excepția personalizată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o-RO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throw</a:t>
            </a:r>
            <a:r>
              <a:rPr lang="ro-RO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NumeExceptie("A apărut o eroare specifică");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ro-RO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(NumeExceptie e) {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// Tratarea excepției personalizate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System.out.println("A fost prinsă o excepție personalizată: " +   e.getMessage());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19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Excepții definite de către programator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Exemplu</a:t>
            </a:r>
            <a:r>
              <a:rPr lang="ro-RO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Implementarea unei stive de numere întregi folosind un tablou unidimensional, precum și excepții specifice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ro-RO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clasă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StackException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pentru manipularea excepțiilor specifice unei stive: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o-RO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StackException</a:t>
            </a:r>
            <a:r>
              <a:rPr lang="ro-RO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o-RO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o-RO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ro-RO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StackException</a:t>
            </a:r>
            <a:r>
              <a:rPr lang="ro-RO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mesaj) {     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o-RO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o-RO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(mesaj);    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141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Excepții definite de către programator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Definim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interfață 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în care precizăm operațiile specifice unei stive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Tx/>
              <a:buChar char="-"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 {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push(Object item) 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StackException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Object pop() 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StackException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Object peek() 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StackException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isEmpty();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isFull();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print() 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StackException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202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Excepții definite de către programator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385" y="1309690"/>
            <a:ext cx="9987376" cy="50149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ro-RO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clasă 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StackArray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în care implementăm operațiile definite în interfața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push(Object x) 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StackException 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(isFull()) 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o-RO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StackException("Nu pot să adaug un element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  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într-o stivă plină!");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stiva[++varf] = x;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98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Excepții definite de către programator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385" y="1342062"/>
            <a:ext cx="9987376" cy="4982537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ro-RO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clasă 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StackArray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în care implementăm operațiile definite în interfața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pop() </a:t>
            </a:r>
            <a:r>
              <a:rPr lang="ro-RO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StackException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o-RO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StackException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 pot sa extrag un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dintr-o stivă vidă!");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stiva[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varf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stiva[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varf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--] = 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856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Excepții definite de către programator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Trat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 excepției</a:t>
            </a: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230188" algn="l"/>
              </a:tabLst>
            </a:pP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Test_StackArray {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main(String[] args) {</a:t>
            </a:r>
            <a:endParaRPr lang="en-US" sz="18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ro-RO" sz="18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StackArray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 = 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StackArray(3);</a:t>
            </a:r>
            <a:endParaRPr lang="en-US" sz="18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o-RO" sz="1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ro-RO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rnd = </a:t>
            </a:r>
            <a:r>
              <a:rPr lang="ro-RO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ro-RO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(int i = 0; i &lt; 20; i++)</a:t>
            </a:r>
            <a:endParaRPr lang="en-US" sz="18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ro-RO" sz="18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try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	</a:t>
            </a:r>
            <a:r>
              <a:rPr lang="ro-RO" sz="18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aux = rnd.nextInt();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</a:t>
            </a:r>
            <a:r>
              <a:rPr lang="en-US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ro-RO" sz="18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(aux % 2 == 0)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</a:t>
            </a:r>
            <a:r>
              <a:rPr lang="en-US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ro-RO" sz="18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st.push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(1 + rnd.nextInt(100));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</a:t>
            </a:r>
            <a:r>
              <a:rPr lang="en-US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ro-RO" sz="18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endParaRPr lang="ro-RO" sz="1800" b="1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</a:t>
            </a:r>
            <a:r>
              <a:rPr lang="en-US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ro-RO" sz="18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st.pop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</a:t>
            </a:r>
            <a:r>
              <a:rPr lang="en-US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ro-RO" sz="18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st.print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catch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(StackException ex) {                </a:t>
            </a:r>
            <a:r>
              <a:rPr lang="en-US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			  </a:t>
            </a:r>
            <a:r>
              <a:rPr lang="ro-RO" sz="18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System.out.println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ro-RO" sz="18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ex.getMessage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());</a:t>
            </a:r>
            <a:endParaRPr lang="en-US" sz="18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  <a:tabLst>
                <a:tab pos="1660525" algn="l"/>
              </a:tabLst>
            </a:pP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    </a:t>
            </a:r>
            <a:endParaRPr lang="en-US" sz="18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914400" marR="0" indent="0">
              <a:lnSpc>
                <a:spcPct val="100000"/>
              </a:lnSpc>
              <a:spcBef>
                <a:spcPts val="0"/>
              </a:spcBef>
              <a:buNone/>
              <a:tabLst>
                <a:tab pos="1660525" algn="l"/>
              </a:tabLst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230188" indent="-2301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ro-RO" sz="18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395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Tratarea</a:t>
            </a:r>
            <a:r>
              <a:rPr lang="en-US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unei excepții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81" y="1143000"/>
            <a:ext cx="9987376" cy="518160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Începând cu Java 7, a fost introdusă instrucțiunea </a:t>
            </a:r>
            <a:r>
              <a:rPr lang="ro-RO" sz="24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try-with-resources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care permite închiderea automată a unei resurse,</a:t>
            </a:r>
            <a:endParaRPr lang="ro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Sintaxa: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try(deschidere Resursă_1; Resursă_2) </a:t>
            </a:r>
            <a: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.........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catch(...) {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.........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o-RO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611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Tratarea</a:t>
            </a:r>
            <a:r>
              <a:rPr lang="en-US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unei excepții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81" y="1143000"/>
            <a:ext cx="9987376" cy="518160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Exemplu</a:t>
            </a:r>
            <a:endParaRPr lang="en-US" sz="2000" b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 a putea fi utilizată folosind o instrucțiune de tipul </a:t>
            </a:r>
            <a:r>
              <a:rPr lang="ro-RO" sz="18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try-with-resources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clasa corespunzătoare unei resurse trebuie să implementeze interfața 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AutoCloseable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Toate tipurile de fluxuri bazate pe fișiere implementează interfața 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AutoCloseable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deci pot fi deschise utilizând o instrucțiune de tipul </a:t>
            </a:r>
            <a:r>
              <a:rPr lang="ro-RO" sz="18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try-with-resources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try(</a:t>
            </a:r>
            <a:r>
              <a:rPr lang="ro-RO" sz="18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 fout = new FileOutputStream("numere.bin");</a:t>
            </a:r>
            <a:endParaRPr lang="en-US" sz="1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DataOutputStream dout = new DataOutputStream(fout);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.........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(...) {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.........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21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ENUMERĂRI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Enumerare constante </a:t>
            </a:r>
            <a:r>
              <a:rPr lang="en-US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valori asociate</a:t>
            </a:r>
            <a:endParaRPr lang="en-US" sz="2000" b="1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ro-RO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Saptamana{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LUNI(1), MARTI(2), MIERCURI(3), JOI(4), VINERI(5), SAMBATA(6), DUMINICA(7);  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private final int zi;</a:t>
            </a:r>
            <a:endParaRPr lang="en-US" sz="18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o-RO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 Saptamana (int zi)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this.zi = zi;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o-RO" sz="18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int getValue()</a:t>
            </a:r>
            <a:endParaRPr lang="en-US" sz="18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8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return zi;</a:t>
            </a:r>
            <a:endParaRPr lang="en-US" sz="18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8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95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ENUMER</a:t>
            </a: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ĂRI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5" y="776290"/>
            <a:ext cx="10001461" cy="547211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Observații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Orice enumerare este extinsă din clasa </a:t>
            </a: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java.lang.Enum</a:t>
            </a: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 conține o serie de metode specifice unui tip de data de referintă enum, precum: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 name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returnează numele unei instante a enumerării, stabilit la declararea sa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ordinal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returnează numărul de ordine al unei insatnțe a enumerării (prima instanță este indexată cu 0)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662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ENUMER</a:t>
            </a: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ĂRI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5" y="776290"/>
            <a:ext cx="10001461" cy="547211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b="1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	toString()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returnează o reprezentare sub forma unui șir de caracter pentru o instanță a enumerării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poate obține o structură de date care să conțină toate valorile constantelor prin apelul metidei 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values()</a:t>
            </a: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 (Saptamana level : Saptamana.values()) {</a:t>
            </a:r>
            <a:b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System.out.println(level);</a:t>
            </a:r>
            <a:b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enumerare poate să încapsuleze metode statice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076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ENUMER</a:t>
            </a: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ĂRI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5" y="776290"/>
            <a:ext cx="10001461" cy="547211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b="1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enumerare poate să încapsuleze o metodă abstractă</a:t>
            </a: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în acest caz fiecare instanță enumerării trebuie să implementeze metoda abstractă (Enum Desing Pattern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Machine</a:t>
            </a: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 o instanță a unei enumerări se pot asocia mai multe valori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605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 STACK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5" y="776290"/>
            <a:ext cx="10001461" cy="547211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b="1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sz="2400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 excepție </a:t>
            </a: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este un </a:t>
            </a:r>
            <a:r>
              <a:rPr lang="ro-RO" sz="2400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eveniment care întrerupe executarea normală a unui program</a:t>
            </a: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Exemple de excepții: împărțirea unui număr întreg la 0, încercarea de deschidere a unui fișier inexistent, accesarea unui element inexistent într-un tablou, procesarea unor date de intrare incorecte etc.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 regulă, rularea unui program presupune o succesiune de apeluri de metode!!!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Succesiunea de apeluri de metode a căror executare a început, dar nu s-a și încheiat este numită </a:t>
            </a:r>
            <a:r>
              <a:rPr lang="ro-RO" sz="2400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call-stack (stiva cu apeluri de metode) </a:t>
            </a: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și reprezintă un concept important în logica tratării erorilor.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ro-RO" sz="2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39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stack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5B3F35B-97B1-41D7-9E52-900F9C5F8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72145"/>
              </p:ext>
            </p:extLst>
          </p:nvPr>
        </p:nvGraphicFramePr>
        <p:xfrm>
          <a:off x="1674812" y="1379074"/>
          <a:ext cx="94488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1380446992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919446404"/>
                    </a:ext>
                  </a:extLst>
                </a:gridCol>
              </a:tblGrid>
              <a:tr h="4267200"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lang="ro-RO" sz="18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xemplu</a:t>
                      </a: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ro-RO" sz="18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ro-RO" sz="1800" b="0" noProof="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Aplicație cu o interfață grafică pentru realizarea unei statistici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ro-RO" sz="1800" b="0" noProof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o-RO" sz="1800" b="0" noProof="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 apelează o metodă "Acțiune",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o-RO" sz="1800" b="0" noProof="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 apelează o metodă "Statistică" dintr-o altă clasă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o-RO" sz="1800" b="0" noProof="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 apelează o metodă "</a:t>
                      </a:r>
                      <a:r>
                        <a:rPr lang="ro-RO" sz="1800" b="0" noProof="0" dirty="0" err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ÎncărcareDate</a:t>
                      </a:r>
                      <a:r>
                        <a:rPr lang="ro-RO" sz="1800" b="0" noProof="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“ pentru a încărca datele dintr-un fișier text.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ro-RO" sz="1800" b="0" noProof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ro-RO" sz="1800" b="1" noProof="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Posibile excepții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o-RO" sz="1800" b="0" noProof="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calea fișierului cu datele persoanelor este greșită sau fișierul nu există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o-RO" sz="1800" b="0" noProof="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unele persoane au datele eronate în fișier </a:t>
                      </a:r>
                    </a:p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71123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5CFDACEE-DE82-4C3B-857A-EF9DC4606FB5}"/>
              </a:ext>
            </a:extLst>
          </p:cNvPr>
          <p:cNvGrpSpPr/>
          <p:nvPr/>
        </p:nvGrpSpPr>
        <p:grpSpPr>
          <a:xfrm>
            <a:off x="6520259" y="2133600"/>
            <a:ext cx="5160687" cy="3130825"/>
            <a:chOff x="2284412" y="2602464"/>
            <a:chExt cx="5693787" cy="311253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141DE2-1F7A-4E43-BEFC-DF0EB9D67F50}"/>
                </a:ext>
              </a:extLst>
            </p:cNvPr>
            <p:cNvGrpSpPr/>
            <p:nvPr/>
          </p:nvGrpSpPr>
          <p:grpSpPr>
            <a:xfrm>
              <a:off x="2284412" y="2602464"/>
              <a:ext cx="5368100" cy="3112536"/>
              <a:chOff x="2284412" y="2602464"/>
              <a:chExt cx="5368100" cy="3112536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49054439-0A2E-4B4E-BBDF-33DAD69CB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284412" y="2602464"/>
                <a:ext cx="3272152" cy="3112536"/>
              </a:xfrm>
              <a:prstGeom prst="rect">
                <a:avLst/>
              </a:prstGeom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DB4016F-D260-4216-A19B-3EA355908B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80013" y="4158731"/>
                <a:ext cx="564190" cy="246359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F407061-D3A3-4EB6-B020-B9BE0593DAB6}"/>
                  </a:ext>
                </a:extLst>
              </p:cNvPr>
              <p:cNvSpPr/>
              <p:nvPr/>
            </p:nvSpPr>
            <p:spPr>
              <a:xfrm>
                <a:off x="5556564" y="4156041"/>
                <a:ext cx="2095948" cy="9654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14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Valori numerice incorecte sau date incomplete </a:t>
                </a:r>
                <a:endParaRPr lang="en-US" sz="1400" b="1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5A4F8C2-D0B7-4AFE-855D-6F4C07BAF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1886" y="3458423"/>
              <a:ext cx="456403" cy="9070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41046D-4809-44FE-BE21-C5FF8A2600D1}"/>
                </a:ext>
              </a:extLst>
            </p:cNvPr>
            <p:cNvSpPr/>
            <p:nvPr/>
          </p:nvSpPr>
          <p:spPr>
            <a:xfrm>
              <a:off x="5618289" y="3070375"/>
              <a:ext cx="2359910" cy="757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4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Fișier inexistent sau date greșit formatate </a:t>
              </a:r>
              <a:endParaRPr lang="en-US" sz="1400" b="1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75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787947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2" ma:contentTypeDescription="Create a new document." ma:contentTypeScope="" ma:versionID="0608e5d9b57b79dfb81a8bf4a655fb2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5b0b07aee4162c9cec1a993cc02f59bc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31ab2b3-fd70-4ca1-b24e-664323d802ae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4B136D-A06F-48CF-99AF-E7581771ED5B}"/>
</file>

<file path=customXml/itemProps2.xml><?xml version="1.0" encoding="utf-8"?>
<ds:datastoreItem xmlns:ds="http://schemas.openxmlformats.org/officeDocument/2006/customXml" ds:itemID="{052666F0-43DC-4B7C-819B-EEBDFA439308}">
  <ds:schemaRefs>
    <ds:schemaRef ds:uri="http://www.w3.org/XML/1998/namespace"/>
    <ds:schemaRef ds:uri="http://purl.org/dc/elements/1.1/"/>
    <ds:schemaRef ds:uri="http://schemas.microsoft.com/office/2006/documentManagement/types"/>
    <ds:schemaRef ds:uri="4873beb7-5857-4685-be1f-d57550cc96cc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633E768-0B92-4EB8-A3A4-66BB50369A9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2468</Words>
  <Application>Microsoft Office PowerPoint</Application>
  <PresentationFormat>Custom</PresentationFormat>
  <Paragraphs>548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Euphemia</vt:lpstr>
      <vt:lpstr>Symbol</vt:lpstr>
      <vt:lpstr>Times New Roman</vt:lpstr>
      <vt:lpstr>Wingdings</vt:lpstr>
      <vt:lpstr>tf02787947</vt:lpstr>
      <vt:lpstr>METODE AVANSATE DE PROGRAMARE</vt:lpstr>
      <vt:lpstr>  Temtică curs 7</vt:lpstr>
      <vt:lpstr>      ENUMERĂRI </vt:lpstr>
      <vt:lpstr>      ENUMERĂRI </vt:lpstr>
      <vt:lpstr>  ENUMERĂRI</vt:lpstr>
      <vt:lpstr>  ENUMERĂRI</vt:lpstr>
      <vt:lpstr>  ENUMERĂRI</vt:lpstr>
      <vt:lpstr>  CALL STACK</vt:lpstr>
      <vt:lpstr>Call stack</vt:lpstr>
      <vt:lpstr>  CALL STACK</vt:lpstr>
      <vt:lpstr>  Tipuri de excepții</vt:lpstr>
      <vt:lpstr>  Tipuri de excepții</vt:lpstr>
      <vt:lpstr>  Tipuri de excepții</vt:lpstr>
      <vt:lpstr>  Ierarhia de clase pentru tratarea excepțiilor</vt:lpstr>
      <vt:lpstr>  Exemple de excepții uzuale</vt:lpstr>
      <vt:lpstr>  Exemple de excepții uzuale</vt:lpstr>
      <vt:lpstr>  Mecanismul Java pentru manipularea excepțiilor</vt:lpstr>
      <vt:lpstr>  Mecanismul Java pentru manipularea excepțiilor</vt:lpstr>
      <vt:lpstr>  Instrucțiunea try - catch</vt:lpstr>
      <vt:lpstr>  Instrucțiunea try - catch</vt:lpstr>
      <vt:lpstr>  Instrucțiunea try - catch</vt:lpstr>
      <vt:lpstr>  Observații</vt:lpstr>
      <vt:lpstr>  Observații</vt:lpstr>
      <vt:lpstr>  Clauza finally </vt:lpstr>
      <vt:lpstr>  Clauza finally</vt:lpstr>
      <vt:lpstr>  Clauza finally</vt:lpstr>
      <vt:lpstr>  Aruncarea unei excepții</vt:lpstr>
      <vt:lpstr>  Excepții definite de către programator</vt:lpstr>
      <vt:lpstr>  Excepții definite de către programator</vt:lpstr>
      <vt:lpstr>  Excepții definite de către programator</vt:lpstr>
      <vt:lpstr>  Excepții definite de către programator</vt:lpstr>
      <vt:lpstr>  Excepții definite de către programator</vt:lpstr>
      <vt:lpstr>  Excepții definite de către programator</vt:lpstr>
      <vt:lpstr>  Excepții definite de către programator</vt:lpstr>
      <vt:lpstr>  Excepții definite de către programator</vt:lpstr>
      <vt:lpstr>  Excepții definite de către programator</vt:lpstr>
      <vt:lpstr>  Tratarea unei excepții</vt:lpstr>
      <vt:lpstr>  Tratarea unei excepții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2017-02-16T11:49:56Z</dcterms:created>
  <dcterms:modified xsi:type="dcterms:W3CDTF">2024-04-02T05:10:13Z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0x01010004B5D19FEBEA74498DFEE27CE2C04205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