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96" r:id="rId5"/>
    <p:sldId id="376" r:id="rId6"/>
    <p:sldId id="424" r:id="rId7"/>
    <p:sldId id="416" r:id="rId8"/>
    <p:sldId id="417" r:id="rId9"/>
    <p:sldId id="418" r:id="rId10"/>
    <p:sldId id="419" r:id="rId11"/>
    <p:sldId id="420" r:id="rId12"/>
    <p:sldId id="425" r:id="rId13"/>
    <p:sldId id="359" r:id="rId14"/>
    <p:sldId id="421" r:id="rId15"/>
    <p:sldId id="363" r:id="rId16"/>
    <p:sldId id="422" r:id="rId17"/>
    <p:sldId id="423" r:id="rId18"/>
    <p:sldId id="426" r:id="rId19"/>
    <p:sldId id="381" r:id="rId20"/>
    <p:sldId id="383" r:id="rId21"/>
    <p:sldId id="384" r:id="rId22"/>
    <p:sldId id="368" r:id="rId23"/>
    <p:sldId id="385" r:id="rId24"/>
    <p:sldId id="386" r:id="rId25"/>
    <p:sldId id="375" r:id="rId26"/>
    <p:sldId id="377" r:id="rId27"/>
    <p:sldId id="378" r:id="rId28"/>
    <p:sldId id="379" r:id="rId29"/>
    <p:sldId id="427" r:id="rId30"/>
    <p:sldId id="380" r:id="rId31"/>
    <p:sldId id="38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3842" autoAdjust="0"/>
  </p:normalViewPr>
  <p:slideViewPr>
    <p:cSldViewPr showGuides="1">
      <p:cViewPr varScale="1">
        <p:scale>
          <a:sx n="71" d="100"/>
          <a:sy n="71" d="100"/>
        </p:scale>
        <p:origin x="13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METODE AVANSATE DE PROGRAMARE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interfață nu se poate instanția</a:t>
            </a:r>
            <a:r>
              <a:rPr lang="ro-RO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însă un obiect de tipul clasei care o implementează poate fi accesat printr-o referință de tipul interfeței.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2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ro-RO" sz="2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limbajul Java un obiect poate fi referit astfel:</a:t>
            </a:r>
            <a:endParaRPr lang="en-US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printr-o referință de tipul clasei sale =</a:t>
            </a:r>
            <a:r>
              <a:rPr lang="en-GB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se pot </a:t>
            </a:r>
            <a:r>
              <a:rPr lang="ro-RO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accesa toate metodele publice încapsulate în clasă, alături de cele moștenite din clasa </a:t>
            </a:r>
            <a:r>
              <a:rPr lang="ro-RO" sz="22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o-RO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printr-o referință de tipul superclasei (polimorfism) =</a:t>
            </a:r>
            <a:r>
              <a:rPr lang="en-GB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se pot </a:t>
            </a:r>
            <a:r>
              <a:rPr lang="ro-RO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accesa toate metodele moștenite din superclasă, cele redefinite în subclasă, alături de cele moștenite din clasa </a:t>
            </a:r>
            <a:r>
              <a:rPr lang="ro-RO" sz="22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o-RO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printr-o referință de tipul unei interfețe pe care o implementează =</a:t>
            </a:r>
            <a:r>
              <a:rPr lang="en-GB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se pot </a:t>
            </a:r>
            <a:r>
              <a:rPr lang="ro-RO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accesa metodele implementate din interfață, alături de cele moștenite din clasa </a:t>
            </a:r>
            <a:r>
              <a:rPr lang="ro-RO" sz="22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6075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5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Extindrea interfețelor</a:t>
            </a:r>
            <a:endParaRPr lang="en-US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Sintaxa pentru extinderea interfețelor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ubInterfata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uperInterfata1, </a:t>
            </a: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uperInterfata2, ....</a:t>
            </a: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uperIntervatan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Utilitate:  dacă o interfața implementată de către mai multe clase se modifică, atunci se modifică și codul claselor, astfel se preferă extinnderea interfeței într-o alta suninterfață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1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Utilitatea interfețelor</a:t>
            </a:r>
            <a:endParaRPr lang="en-US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Definirea unor funcționalități ale unei clase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Definirea unor grupuri de constante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mecanismului de callback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Interfețe marker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 adaptor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1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Definirea unor grupuri de constante</a:t>
            </a:r>
            <a:endParaRPr lang="en-US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nterface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ConstanteMatematice{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double PI = 3.14159265358979323846;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double SQRT_2 = 1.41421356237;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double SQRT_3 = 1.73205080757;	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double LN_2 = 0.69314718056;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TriunghiEchilateral 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private double latura;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TriunghiEchilateral(double x){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latura = x;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double aria(){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latura*latura*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ConstanteMatematice.SQRT_3/4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7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85" y="1051955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Mecanismul de callback</a:t>
            </a:r>
            <a:endParaRPr lang="en-US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altă utilitate importantă a unei interfețe o constituie 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 de a transmite o metodă ca argument al unei alte metode (callback).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 mecanismului de callback în limbajul Java se realizează, de obicei, astfel: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definește o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interfață care încapsulează metoda generică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 forma unei metode abstracte;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definește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clasă care conține o metodă pentru realizarea prelucrării generice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dorite (metoda primește ca parametru o referință de tipul interfeței pentru a accesa metoda generică)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callback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definesc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 care implementează interfața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respectiv clase care conțin implementările dorite pentru metoda generică din interfață;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realizează prelucrările dorite apelând metoda din clasa definită la pasul 2 în care parametrul de tipul referinței la interfață se înlocuiește cu instanțe ale claselor definite la pasul 3.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4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85" y="1051955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b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r>
              <a:rPr lang="en-US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ecanismul de callback</a:t>
            </a:r>
            <a:endParaRPr lang="en-US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Sortarea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obiectelor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ța </a:t>
            </a:r>
            <a:r>
              <a:rPr lang="en-US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java.lang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o-RO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&lt;?&gt;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P1. Se define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ște o clasă care implementează interfața Comparator, oferind un criteriu de soratre</a:t>
            </a: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publicclass ComparatorVârste implements Comparator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Inginer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public int compare (Inginer ing1, Inginer ing2){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ing2.getVârsta() - ing1.getVârsta();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P2. Se apelează metoda statică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clasei utilitare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va primi ca parametru un obiect al clasei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ComparatorVârste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 forma unei referințe de tipul interfeței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Arrays.sort(t, new ComparatorVarste());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9550" marR="0" indent="-209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1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 MARKER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Interfețele marker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sunt interfețe care nu conțin nicio constantă și nicio metodă, ci doar anunță mașina virtuală Java faptul că se dorește asigurarea unei anumite funcționalități la rularea programului.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În standardul Java sunt definite mai multe interfețe marker, precum </a:t>
            </a:r>
            <a:r>
              <a:rPr lang="ro-RO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java.io.Serializable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care este utilizată pentru a asigura salvarea obiectelor sub forma unui șir de octeți într-un fișiere binar sau </a:t>
            </a:r>
            <a:r>
              <a:rPr lang="ro-RO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java.lang.Cloneable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care asigură clonarea unui obiect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clasă care implementează intefața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Clonable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permite apelul  metodei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Object.clone()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pentru instanțele sale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 convenție, o clasă care implementează interfața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Cloneable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redefinește metoda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Object.clone()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(care are acces protejat) printr-o metodă cu acces public.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Clonarea unui obiect presupune, în sine, copierea acestuia la o alta adresă HEAP alocată pentru obiectul destinație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2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 ADAPTOR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interfață poate să conțină multe metode abstracte. De exemplu, interfața </a:t>
            </a:r>
            <a:r>
              <a:rPr lang="ro-RO" sz="22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MouseListener 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conține 8 metode asociate unor evenimente produse de mouse </a:t>
            </a:r>
            <a:r>
              <a:rPr lang="ro-RO" sz="2200" dirty="0">
                <a:solidFill>
                  <a:schemeClr val="tx2"/>
                </a:solidFill>
                <a:latin typeface="Courier New" panose="02070309020205020404" pitchFamily="49" charset="0"/>
              </a:rPr>
              <a:t>mouseClicked()</a:t>
            </a:r>
            <a:r>
              <a:rPr lang="en-US" sz="2200" dirty="0">
                <a:solidFill>
                  <a:schemeClr val="tx2"/>
                </a:solidFill>
                <a:latin typeface="Courier New" panose="02070309020205020404" pitchFamily="49" charset="0"/>
              </a:rPr>
              <a:t>, </a:t>
            </a:r>
            <a:r>
              <a:rPr lang="ro-RO" sz="22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mousePressed()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o-RO" sz="22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mouseReleased() 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etc.)</a:t>
            </a:r>
            <a:endParaRPr lang="en-US" sz="2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09D4203-4EC9-7A77-7A3C-99DAB2D46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05741"/>
              </p:ext>
            </p:extLst>
          </p:nvPr>
        </p:nvGraphicFramePr>
        <p:xfrm>
          <a:off x="1593437" y="2895600"/>
          <a:ext cx="9001952" cy="3200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629857">
                  <a:extLst>
                    <a:ext uri="{9D8B030D-6E8A-4147-A177-3AD203B41FA5}">
                      <a16:colId xmlns:a16="http://schemas.microsoft.com/office/drawing/2014/main" val="1917569235"/>
                    </a:ext>
                  </a:extLst>
                </a:gridCol>
                <a:gridCol w="5372095">
                  <a:extLst>
                    <a:ext uri="{9D8B030D-6E8A-4147-A177-3AD203B41FA5}">
                      <a16:colId xmlns:a16="http://schemas.microsoft.com/office/drawing/2014/main" val="2026719082"/>
                    </a:ext>
                  </a:extLst>
                </a:gridCol>
              </a:tblGrid>
              <a:tr h="3200400">
                <a:tc>
                  <a:txBody>
                    <a:bodyPr/>
                    <a:lstStyle/>
                    <a:p>
                      <a:r>
                        <a:rPr lang="en-US" dirty="0"/>
                        <a:t>interface </a:t>
                      </a:r>
                      <a:r>
                        <a:rPr lang="en-US" dirty="0" err="1"/>
                        <a:t>Intref</a:t>
                      </a:r>
                      <a:r>
                        <a:rPr lang="en-US" dirty="0"/>
                        <a:t>{  </a:t>
                      </a:r>
                    </a:p>
                    <a:p>
                      <a:r>
                        <a:rPr lang="en-US" dirty="0"/>
                        <a:t> public void m1(); </a:t>
                      </a:r>
                    </a:p>
                    <a:p>
                      <a:r>
                        <a:rPr lang="en-US" dirty="0"/>
                        <a:t> public void m2(); </a:t>
                      </a:r>
                    </a:p>
                    <a:p>
                      <a:r>
                        <a:rPr lang="en-US" dirty="0"/>
                        <a:t> public void m3();  </a:t>
                      </a:r>
                    </a:p>
                    <a:p>
                      <a:r>
                        <a:rPr lang="en-US" dirty="0"/>
                        <a:t>: : : :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public void m1000(); 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Test implements </a:t>
                      </a:r>
                      <a:r>
                        <a:rPr lang="en-US" dirty="0" err="1"/>
                        <a:t>Intref</a:t>
                      </a:r>
                      <a:r>
                        <a:rPr lang="en-US" dirty="0"/>
                        <a:t>{ </a:t>
                      </a:r>
                    </a:p>
                    <a:p>
                      <a:r>
                        <a:rPr lang="en-US" dirty="0"/>
                        <a:t> public void m1(){ // some statements } </a:t>
                      </a:r>
                    </a:p>
                    <a:p>
                      <a:r>
                        <a:rPr lang="en-US" dirty="0"/>
                        <a:t> public void m2(){ // some statements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public void m3(){ // some statements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: : : : </a:t>
                      </a:r>
                    </a:p>
                    <a:p>
                      <a:r>
                        <a:rPr lang="en-US" dirty="0"/>
                        <a:t>public void m1000(){ // some statements }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0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 ADAPTOR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soluție o constituie definirea unei </a:t>
            </a:r>
            <a:r>
              <a:rPr lang="ro-RO" sz="20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 adaptor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respectiv o clasă care să implementeze minimal (cod vid) toate metodele din interfață. 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acă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clasă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necesar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 doar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implementeze unui set restrâns de metode din interfață, atunci clasa poate să extindă clasei adaptor,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redefinind doar metodele necesare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09D4203-4EC9-7A77-7A3C-99DAB2D46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11683"/>
              </p:ext>
            </p:extLst>
          </p:nvPr>
        </p:nvGraphicFramePr>
        <p:xfrm>
          <a:off x="1979612" y="3124200"/>
          <a:ext cx="8787342" cy="3383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075226">
                  <a:extLst>
                    <a:ext uri="{9D8B030D-6E8A-4147-A177-3AD203B41FA5}">
                      <a16:colId xmlns:a16="http://schemas.microsoft.com/office/drawing/2014/main" val="1917569235"/>
                    </a:ext>
                  </a:extLst>
                </a:gridCol>
                <a:gridCol w="5712116">
                  <a:extLst>
                    <a:ext uri="{9D8B030D-6E8A-4147-A177-3AD203B41FA5}">
                      <a16:colId xmlns:a16="http://schemas.microsoft.com/office/drawing/2014/main" val="2026719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abstract class Adapter </a:t>
                      </a:r>
                    </a:p>
                    <a:p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implements </a:t>
                      </a:r>
                      <a:r>
                        <a:rPr lang="en-US" b="0" dirty="0" err="1">
                          <a:solidFill>
                            <a:srgbClr val="C00000"/>
                          </a:solidFill>
                        </a:rPr>
                        <a:t>Intref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/>
                        <a:t>{ </a:t>
                      </a:r>
                    </a:p>
                    <a:p>
                      <a:r>
                        <a:rPr lang="en-US" dirty="0"/>
                        <a:t> public void m1(){}; </a:t>
                      </a:r>
                    </a:p>
                    <a:p>
                      <a:r>
                        <a:rPr lang="en-US" dirty="0"/>
                        <a:t> public void m2(){}; </a:t>
                      </a:r>
                    </a:p>
                    <a:p>
                      <a:r>
                        <a:rPr lang="en-US" dirty="0"/>
                        <a:t> public void m3(){};</a:t>
                      </a:r>
                    </a:p>
                    <a:p>
                      <a:r>
                        <a:rPr lang="en-US" dirty="0"/>
                        <a:t> : : : : </a:t>
                      </a:r>
                    </a:p>
                    <a:p>
                      <a:r>
                        <a:rPr lang="en-US" dirty="0"/>
                        <a:t> public void m1000(){}; 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Test extends Adapter{ </a:t>
                      </a:r>
                    </a:p>
                    <a:p>
                      <a:r>
                        <a:rPr lang="en-US" dirty="0"/>
                        <a:t>public void m1()</a:t>
                      </a:r>
                    </a:p>
                    <a:p>
                      <a:r>
                        <a:rPr lang="en-US" dirty="0"/>
                        <a:t>{ 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("This is m1() method."); 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public void m80</a:t>
                      </a:r>
                    </a:p>
                    <a:p>
                      <a:r>
                        <a:rPr lang="en-US" dirty="0"/>
                        <a:t>{ 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("This is m80() method.");</a:t>
                      </a:r>
                    </a:p>
                    <a:p>
                      <a:r>
                        <a:rPr lang="en-US" dirty="0"/>
                        <a:t> } 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0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2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31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 JAVA 8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dezavantaj major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 interfețelor specifice versiunilor anterioare Java 8 îl constituie faptul că modificarea unei interfețe necesită modificarea tuturor claselor care o implementează!!!</a:t>
            </a:r>
          </a:p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ncepând cu versiunea Java 8 o interfață poate să conțină și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 cu implementări implicite (default)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 statice cu implementare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Interfață{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.........................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tipRezultat metodăImplicită(...){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//implementare implicită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tipRezultat metodăStatică(...){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//implementare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2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 </a:t>
            </a: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5-6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Principiul de desing al unei clase imutabile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Utilitate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 Java 8 și 9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31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 JAVA 8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Observații</a:t>
            </a:r>
            <a:endParaRPr lang="ro-RO" sz="2400" b="1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clasă care implementează interfața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preia implicit implementările metodelor default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Dacă este necesar,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metodă default poate fi redefinită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într-o clasă care implementează interfața respectivă.</a:t>
            </a: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metodă dintr-o interfață poate fi și statică, dacă nu dorim ca metoda respectivă să fie preluată de către clasă. Practic, metoda va aparține strict interfeței, putând fi invocată doar prin numele interfeței.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0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31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 JAVA 8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Extinderea interfețelor care conțin metode default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momentul extinderii unei interfețe care conține o metodă default pot să apară următoarele situații: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sub-interfața nu are nicio metodă cu același nume =&gt; clasa va moșteni metoda default din super-interfață;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sub-interfața conține o metodă abstractă cu același nume =&gt; metoda redevine abstractă (nu mai este default);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sub-interfața redefinește metoda default tot printr-o metodă default;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88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sub-interfața extinde două super-interfețe care conțin două metode default cu aceeași signatură și același tip returnat =&gt; sub-interfața trebuie să redefinească metoda</a:t>
            </a:r>
            <a:r>
              <a:rPr lang="en-GB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eventual, poate să apeleze în implementarea sa metodele din super-interfețe folosind sintaxa 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SuperInterfata.super.metoda()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sub-interfața extinde două super-interfețe care conțin două metode default cu aceeași signatură și tipuri returnate diferite =&gt; </a:t>
            </a:r>
            <a:r>
              <a:rPr lang="ro-RO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moștenirea nu este posibilă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4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25" y="586596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Reguli pentru extinderea interfețelor și implementarea lor (problema rombului)</a:t>
            </a:r>
            <a:endParaRPr lang="ro-R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Clasele au prioritate mai mare decât interfețele (dacă o metodă default dintr-o interfață este redefinită într-o clasă, atunci se va apela metoda din clasa respectivă).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Interfețele </a:t>
            </a:r>
            <a:r>
              <a:rPr lang="en-GB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specializate" (sub-interfețele) au prioritate mai mare decât interfețele "generale" (super-interfețe).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B5332D1-5238-A40D-EA42-B00B08AA1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6343"/>
            <a:ext cx="2971800" cy="36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204" y="241726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există regula 3!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 în urma aplicării regulilor 1 și 2 nu există o singură interfață câștigătoare, atunci clasele trebuie să rezolve conflictul de nume explicit, respectiv vor redefini metoda default, eventual apelând una dintre metodele default printr-o construcție sintactică de forma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Interfață.super.metoda()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A4EBBE0-92F6-C9B1-8A32-9C394B39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2" y="2802370"/>
            <a:ext cx="4191000" cy="34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StringBuilder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DD880C6-82F0-CAEB-0918-30AF1DFED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11940"/>
              </p:ext>
            </p:extLst>
          </p:nvPr>
        </p:nvGraphicFramePr>
        <p:xfrm>
          <a:off x="2208212" y="1015673"/>
          <a:ext cx="812588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19370979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563128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 Poet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default void write()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{System.out.println("Poet's default method");}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 Writer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 default void write()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{System.out.println("Writer's default method");}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51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o-RO" dirty="0"/>
                    </a:p>
                    <a:p>
                      <a:endParaRPr lang="ro-RO" dirty="0"/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 class Multitalented </a:t>
                      </a:r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 Poet,Writer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 static void main(String args[])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Multitalented ob = new Multitalented();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author.write();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}}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o-RO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0072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BC5A0-4624-E3CF-439C-031949CEF56F}"/>
              </a:ext>
            </a:extLst>
          </p:cNvPr>
          <p:cNvCxnSpPr>
            <a:cxnSpLocks/>
          </p:cNvCxnSpPr>
          <p:nvPr/>
        </p:nvCxnSpPr>
        <p:spPr>
          <a:xfrm>
            <a:off x="5408612" y="5181600"/>
            <a:ext cx="10668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7EE891-5FDE-78AF-5475-B508C9B16503}"/>
              </a:ext>
            </a:extLst>
          </p:cNvPr>
          <p:cNvSpPr txBox="1"/>
          <p:nvPr/>
        </p:nvSpPr>
        <p:spPr>
          <a:xfrm>
            <a:off x="6627813" y="5257800"/>
            <a:ext cx="497901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 Multitalented inherits unrelated defaults for write() </a:t>
            </a:r>
          </a:p>
          <a:p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from typesPoet and Writer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StringBuilder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DD880C6-82F0-CAEB-0918-30AF1DFED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1852"/>
              </p:ext>
            </p:extLst>
          </p:nvPr>
        </p:nvGraphicFramePr>
        <p:xfrm>
          <a:off x="2208212" y="1015673"/>
          <a:ext cx="812588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19370979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563128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 Poet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default void write()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{System.out.println("Poet's default method");}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 Writer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 default void write()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{System.out.println("Writer's default method");}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51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o-RO" dirty="0"/>
                    </a:p>
                    <a:p>
                      <a:endParaRPr lang="ro-RO" dirty="0"/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 class Multitalented implements Poet, Writer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@Override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public void write()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{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System.out.println("Writing stories now days");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}</a:t>
                      </a:r>
                      <a:b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o-RO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0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INTERFEȚEIN JAVA 9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0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Java 9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fost adăugată posibilitatea ca o interfață să conțină metode private, statice sau nu.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Regulile de definire sunt următoarele: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metodele private trebuie să fie definite complet (să nu fie abstracte);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metodele private pot fi statice, dar nu pot fi default.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interface Calculator {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default void calculComplex_1(…) {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Cod comun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Cod specific 1}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default void calculComplex_2(…) {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Cod comun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Cod specific 2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}}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6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INTERFEȚEIN JAVA 9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0"/>
            <a:ext cx="10001461" cy="5472110"/>
          </a:xfrm>
        </p:spPr>
        <p:txBody>
          <a:bodyPr>
            <a:noAutofit/>
          </a:bodyPr>
          <a:lstStyle/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interface Calculator{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default void calculComplex_1(…) {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codComun(…);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Cod specific 1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default void calculComplex_2(…) {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codComun(…);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Cod specific 2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private void codComun(…) {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Cod comun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85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este un tip de date </a:t>
            </a: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n-US" sz="2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referin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ță utilizat pentru a specifica un comportament pe o clasă îl poate 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Sintaxă: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numeInterfață{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constante;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metode fără implementare</a:t>
            </a:r>
            <a:r>
              <a:rPr lang="ro-RO" sz="24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sz="2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metode </a:t>
            </a:r>
            <a:r>
              <a:rPr lang="ro-RO" sz="2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o-RO" sz="2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 implementare;</a:t>
            </a:r>
            <a:endParaRPr lang="en-US" sz="24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metode </a:t>
            </a:r>
            <a:r>
              <a:rPr lang="ro-RO" sz="2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statice</a:t>
            </a:r>
            <a:r>
              <a:rPr lang="ro-RO" sz="2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 implementare;</a:t>
            </a:r>
            <a:endParaRPr lang="en-US" sz="24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8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Datele membre sunt implicit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deci sunt constante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trebuie să fie  inițializate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Metodele membre sunt implicit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iar cele fără implementare sunt implicit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abstract.</a:t>
            </a: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sz="2400" b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r>
              <a:rPr lang="en-US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general, </a:t>
            </a:r>
            <a:r>
              <a:rPr lang="en-US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nterfețele definesc un set de operații (capabilități) comune mai multor clase care nu sunt înrudite (în sensul unei ierarhii de clase).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6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36E295-CD18-306C-DA18-F87DFE43D138}"/>
              </a:ext>
            </a:extLst>
          </p:cNvPr>
          <p:cNvGrpSpPr/>
          <p:nvPr/>
        </p:nvGrpSpPr>
        <p:grpSpPr>
          <a:xfrm>
            <a:off x="2132013" y="2362200"/>
            <a:ext cx="3568700" cy="2209800"/>
            <a:chOff x="0" y="0"/>
            <a:chExt cx="2807335" cy="1104900"/>
          </a:xfrm>
        </p:grpSpPr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AA171DF1-39E5-0FEC-B2B8-C3F72E174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81050"/>
              <a:ext cx="711200" cy="31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Inginer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">
              <a:extLst>
                <a:ext uri="{FF2B5EF4-FFF2-40B4-BE49-F238E27FC236}">
                  <a16:creationId xmlns:a16="http://schemas.microsoft.com/office/drawing/2014/main" id="{52ED0D60-7183-C096-5F1C-FE63A1567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793750"/>
              <a:ext cx="1003300" cy="31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ro-RO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Programator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3BC89BC-08BE-612A-F6C6-B5E5D6146C8D}"/>
                </a:ext>
              </a:extLst>
            </p:cNvPr>
            <p:cNvCxnSpPr/>
            <p:nvPr/>
          </p:nvCxnSpPr>
          <p:spPr>
            <a:xfrm flipV="1">
              <a:off x="438150" y="323850"/>
              <a:ext cx="450850" cy="4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7A6BE1-4AFB-2DB7-4C68-8ACED7E114BC}"/>
                </a:ext>
              </a:extLst>
            </p:cNvPr>
            <p:cNvCxnSpPr/>
            <p:nvPr/>
          </p:nvCxnSpPr>
          <p:spPr>
            <a:xfrm flipH="1" flipV="1">
              <a:off x="1054100" y="336550"/>
              <a:ext cx="198120" cy="43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F5DE1A6-CF46-D05A-EA5A-F815659BD722}"/>
                </a:ext>
              </a:extLst>
            </p:cNvPr>
            <p:cNvCxnSpPr/>
            <p:nvPr/>
          </p:nvCxnSpPr>
          <p:spPr>
            <a:xfrm flipH="1" flipV="1">
              <a:off x="1219200" y="349250"/>
              <a:ext cx="901700" cy="393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5A673E99-73FB-34CA-3429-83A09CEBD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0"/>
              <a:ext cx="711200" cy="31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Angajat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42C89D2D-C661-A9E8-CAE7-4527D83B9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150" y="793750"/>
              <a:ext cx="972185" cy="31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Economist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7513C8-814E-BE46-3C1C-023AB93F3EDB}"/>
              </a:ext>
            </a:extLst>
          </p:cNvPr>
          <p:cNvGrpSpPr/>
          <p:nvPr/>
        </p:nvGrpSpPr>
        <p:grpSpPr>
          <a:xfrm>
            <a:off x="6704012" y="2514600"/>
            <a:ext cx="3810000" cy="2044262"/>
            <a:chOff x="0" y="0"/>
            <a:chExt cx="2919095" cy="1092200"/>
          </a:xfrm>
        </p:grpSpPr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C270D6AC-461B-5321-B3FE-7525753AB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81050"/>
              <a:ext cx="1116330" cy="31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PersoanăFizică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DB4FBB3-A9A8-7AD1-44D5-6B4639F461AC}"/>
                </a:ext>
              </a:extLst>
            </p:cNvPr>
            <p:cNvCxnSpPr/>
            <p:nvPr/>
          </p:nvCxnSpPr>
          <p:spPr>
            <a:xfrm flipV="1">
              <a:off x="381000" y="349250"/>
              <a:ext cx="723900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8A9FF-FB56-0C95-3778-7F67CF286B70}"/>
                </a:ext>
              </a:extLst>
            </p:cNvPr>
            <p:cNvCxnSpPr/>
            <p:nvPr/>
          </p:nvCxnSpPr>
          <p:spPr>
            <a:xfrm flipH="1" flipV="1">
              <a:off x="1136650" y="349250"/>
              <a:ext cx="1314450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6E6F8D8C-C5FF-B9A3-DBDD-FDB82E0DA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400" y="0"/>
              <a:ext cx="833120" cy="31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Persoană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856E55C6-9C2A-BE83-32D7-78C1B7414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3700" y="774700"/>
              <a:ext cx="1255395" cy="31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PersoanăJuridică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1756169-EB55-DF71-F8FE-6B30F08C2E9D}"/>
              </a:ext>
            </a:extLst>
          </p:cNvPr>
          <p:cNvSpPr txBox="1"/>
          <p:nvPr/>
        </p:nvSpPr>
        <p:spPr>
          <a:xfrm>
            <a:off x="4701789" y="1489873"/>
            <a:ext cx="123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Sortare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8EA043-1824-03E9-F15B-FCFA1A557FFA}"/>
              </a:ext>
            </a:extLst>
          </p:cNvPr>
          <p:cNvSpPr txBox="1"/>
          <p:nvPr/>
        </p:nvSpPr>
        <p:spPr>
          <a:xfrm>
            <a:off x="9078533" y="1475874"/>
            <a:ext cx="123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Clonare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FBF3D-B07E-E173-77C6-1E53363EF9DD}"/>
              </a:ext>
            </a:extLst>
          </p:cNvPr>
          <p:cNvSpPr txBox="1"/>
          <p:nvPr/>
        </p:nvSpPr>
        <p:spPr>
          <a:xfrm>
            <a:off x="6041226" y="1479618"/>
            <a:ext cx="251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Operații Cont Bancar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B9BEB0-09E0-DDC7-9A58-576BF5BABAE8}"/>
              </a:ext>
            </a:extLst>
          </p:cNvPr>
          <p:cNvCxnSpPr/>
          <p:nvPr/>
        </p:nvCxnSpPr>
        <p:spPr>
          <a:xfrm>
            <a:off x="5082789" y="1859205"/>
            <a:ext cx="325823" cy="203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5A8755-B2E5-6FA7-8601-999863FF28B9}"/>
              </a:ext>
            </a:extLst>
          </p:cNvPr>
          <p:cNvCxnSpPr/>
          <p:nvPr/>
        </p:nvCxnSpPr>
        <p:spPr>
          <a:xfrm>
            <a:off x="5523666" y="1884605"/>
            <a:ext cx="1613656" cy="196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80C84F-649E-8B61-6D03-8610FC72FE4F}"/>
              </a:ext>
            </a:extLst>
          </p:cNvPr>
          <p:cNvCxnSpPr/>
          <p:nvPr/>
        </p:nvCxnSpPr>
        <p:spPr>
          <a:xfrm flipH="1">
            <a:off x="5021979" y="1927039"/>
            <a:ext cx="1882200" cy="192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B4D2BF-BBAF-AA37-4ACC-F4B8D361C15E}"/>
              </a:ext>
            </a:extLst>
          </p:cNvPr>
          <p:cNvCxnSpPr/>
          <p:nvPr/>
        </p:nvCxnSpPr>
        <p:spPr>
          <a:xfrm flipH="1">
            <a:off x="4028969" y="1987590"/>
            <a:ext cx="3130885" cy="196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F5E5F2-B9E1-B01C-80DF-3EA86DF38AC0}"/>
              </a:ext>
            </a:extLst>
          </p:cNvPr>
          <p:cNvCxnSpPr>
            <a:stCxn id="39" idx="2"/>
          </p:cNvCxnSpPr>
          <p:nvPr/>
        </p:nvCxnSpPr>
        <p:spPr>
          <a:xfrm>
            <a:off x="9696457" y="1845206"/>
            <a:ext cx="423851" cy="202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Standardul Java oferă două interfețe pentru a compara obiectele în vederea sortării lor. Una dintre ele este interfața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java.lang.Comparable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interfață care asigură o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sortare naturală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obiectelor după un anumit criteriu.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interface Comparable</a:t>
            </a:r>
            <a:r>
              <a:rPr lang="en-GB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&lt;Tip&gt;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compareTo(Tip obiect);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3212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Generalizând, într-o interfață se încapsulează un set de operații care nu sunt specifice unei anumite clase, ci, mai degrabă, </a:t>
            </a:r>
            <a:r>
              <a:rPr lang="ro-RO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 un caracter transversal (trans-ierarhic)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53212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3212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Interfața în sine nu face parte dintr-o ierarhie de clase, ci este externă acesteia!!!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6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 unei anumite interfețe de către o clasă oferă o anumită certificare clasei respective (clasa este capabilă să efectueze un anumit set de operații). Astfel, o interfață poate fi privita ca o operație de tip 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CAN_DO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concluzie, interfața poate fi văzută ca un serviciu (API) care poate fi implementat de orice clasă.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își anunță intenția de a implementa serviciul respectiv, într-o maniera specifică, realizând-se 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astfel un contract între clasă și interfață, cu o clauză clară: clasa trebuie să implementeze metodele abstracte din interfață</a:t>
            </a: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3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 unei interfețe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realizează utilizând următoarea sintaxă: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[modificatori] class numeClasa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numeInterfață_1,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numeInterfață_2,..., numeInterfață_n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Inginer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Comparable&lt;Inginer&gt;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String nume;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.........................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int compareTo(Inginer ob){</a:t>
            </a: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return this.nume.compareTo(ob.nume);</a:t>
            </a: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 </a:t>
            </a: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5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Observații</a:t>
            </a:r>
            <a:endParaRPr lang="en-US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 o clasă </a:t>
            </a:r>
            <a:r>
              <a:rPr lang="ro-RO" sz="2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implementează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două interfețe care conțin metode abstracte cu aceeași denumire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atunci apare un conflict de nume care induce următoarele situații:</a:t>
            </a:r>
            <a:endParaRPr lang="en-US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dacă metodele </a:t>
            </a:r>
            <a:r>
              <a:rPr lang="ro-RO" sz="2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 signaturi diferite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clasa trebuie să implementeze ambele metode;</a:t>
            </a:r>
            <a:endParaRPr lang="en-US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 metodele </a:t>
            </a:r>
            <a:r>
              <a:rPr lang="ro-RO" sz="2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 aceeași signatură și același tip pentru valoarea returnată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clasa implementează o singură metodă;</a:t>
            </a:r>
            <a:endParaRPr lang="en-US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 metodele </a:t>
            </a:r>
            <a:r>
              <a:rPr lang="ro-RO" sz="2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 aceeași signatură, dar tipurile valorilor returnate diferă</a:t>
            </a: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atunci implementarea nu va fi posibilă și se va obține o eroare de compilare.</a:t>
            </a:r>
            <a:endParaRPr lang="en-US" sz="2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cazul câmpurilor cu același nume, conflictele se pot rezolva prefixând numele unui câmp cu numele interfeței (chiar dacă au tipuri diferite). </a:t>
            </a:r>
            <a:endParaRPr lang="en-US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4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2" ma:contentTypeDescription="Create a new document." ma:contentTypeScope="" ma:versionID="0608e5d9b57b79dfb81a8bf4a655fb2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5b0b07aee4162c9cec1a993cc02f59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1ab2b3-fd70-4ca1-b24e-664323d802ae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4C640C6-A304-4394-94CF-95B2D3576CCD}"/>
</file>

<file path=customXml/itemProps3.xml><?xml version="1.0" encoding="utf-8"?>
<ds:datastoreItem xmlns:ds="http://schemas.openxmlformats.org/officeDocument/2006/customXml" ds:itemID="{9AC3A5C7-73E4-406A-8C09-D03BC89237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2275</Words>
  <Application>Microsoft Office PowerPoint</Application>
  <PresentationFormat>Custom</PresentationFormat>
  <Paragraphs>496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Euphemia</vt:lpstr>
      <vt:lpstr>Symbol</vt:lpstr>
      <vt:lpstr>Times New Roman</vt:lpstr>
      <vt:lpstr>Wingdings</vt:lpstr>
      <vt:lpstr>tf02787947</vt:lpstr>
      <vt:lpstr>METODE AVANSATE DE PROGRAMARE</vt:lpstr>
      <vt:lpstr>  Temtică curs 5-6</vt:lpstr>
      <vt:lpstr>  INTERFEȚE</vt:lpstr>
      <vt:lpstr>  INTERFEȚE</vt:lpstr>
      <vt:lpstr>  INTERFEȚE</vt:lpstr>
      <vt:lpstr>  INTERFEȚE</vt:lpstr>
      <vt:lpstr>  INTERFEȚE</vt:lpstr>
      <vt:lpstr>  INTERFEȚE</vt:lpstr>
      <vt:lpstr>  INTERFEȚE</vt:lpstr>
      <vt:lpstr>  INTERFEȚE</vt:lpstr>
      <vt:lpstr>  INTERFEȚE</vt:lpstr>
      <vt:lpstr>  INTERFEȚE</vt:lpstr>
      <vt:lpstr>  INTERFEȚE</vt:lpstr>
      <vt:lpstr>  INTERFEȚE</vt:lpstr>
      <vt:lpstr>  INTERFEȚE</vt:lpstr>
      <vt:lpstr>  INTERFEȚE MARKER</vt:lpstr>
      <vt:lpstr>  CLASE ADAPTOR</vt:lpstr>
      <vt:lpstr>  CLASE ADAPTOR</vt:lpstr>
      <vt:lpstr>  INTERFEȚE ÎN JAVA 8 </vt:lpstr>
      <vt:lpstr>  INTERFEȚE ÎN JAVA 8 </vt:lpstr>
      <vt:lpstr>  INTERFEȚE ÎN JAVA 8 </vt:lpstr>
      <vt:lpstr>      INTERFEȚE </vt:lpstr>
      <vt:lpstr>      INTERFEȚE </vt:lpstr>
      <vt:lpstr>      INTERFEȚE </vt:lpstr>
      <vt:lpstr>      CLASA StringBuilder </vt:lpstr>
      <vt:lpstr>      CLASA StringBuilder </vt:lpstr>
      <vt:lpstr>      INTERFEȚEIN JAVA 9</vt:lpstr>
      <vt:lpstr>      INTERFEȚEIN JAVA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2024-03-25T18:52:10Z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0x01010004B5D19FEBEA74498DFEE27CE2C04205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