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55"/>
  </p:notesMasterIdLst>
  <p:handoutMasterIdLst>
    <p:handoutMasterId r:id="rId56"/>
  </p:handoutMasterIdLst>
  <p:sldIdLst>
    <p:sldId id="296" r:id="rId5"/>
    <p:sldId id="376" r:id="rId6"/>
    <p:sldId id="358" r:id="rId7"/>
    <p:sldId id="394" r:id="rId8"/>
    <p:sldId id="395" r:id="rId9"/>
    <p:sldId id="396" r:id="rId10"/>
    <p:sldId id="397" r:id="rId11"/>
    <p:sldId id="360" r:id="rId12"/>
    <p:sldId id="361" r:id="rId13"/>
    <p:sldId id="398" r:id="rId14"/>
    <p:sldId id="399" r:id="rId15"/>
    <p:sldId id="400" r:id="rId16"/>
    <p:sldId id="401" r:id="rId17"/>
    <p:sldId id="402" r:id="rId18"/>
    <p:sldId id="403" r:id="rId19"/>
    <p:sldId id="404" r:id="rId20"/>
    <p:sldId id="405" r:id="rId21"/>
    <p:sldId id="406" r:id="rId22"/>
    <p:sldId id="407" r:id="rId23"/>
    <p:sldId id="408" r:id="rId24"/>
    <p:sldId id="415" r:id="rId25"/>
    <p:sldId id="409" r:id="rId26"/>
    <p:sldId id="410" r:id="rId27"/>
    <p:sldId id="411" r:id="rId28"/>
    <p:sldId id="412" r:id="rId29"/>
    <p:sldId id="413" r:id="rId30"/>
    <p:sldId id="414" r:id="rId31"/>
    <p:sldId id="416" r:id="rId32"/>
    <p:sldId id="417" r:id="rId33"/>
    <p:sldId id="433" r:id="rId34"/>
    <p:sldId id="437" r:id="rId35"/>
    <p:sldId id="439" r:id="rId36"/>
    <p:sldId id="440" r:id="rId37"/>
    <p:sldId id="441" r:id="rId38"/>
    <p:sldId id="442" r:id="rId39"/>
    <p:sldId id="418" r:id="rId40"/>
    <p:sldId id="419" r:id="rId41"/>
    <p:sldId id="420" r:id="rId42"/>
    <p:sldId id="421" r:id="rId43"/>
    <p:sldId id="423" r:id="rId44"/>
    <p:sldId id="422" r:id="rId45"/>
    <p:sldId id="424" r:id="rId46"/>
    <p:sldId id="425" r:id="rId47"/>
    <p:sldId id="430" r:id="rId48"/>
    <p:sldId id="426" r:id="rId49"/>
    <p:sldId id="427" r:id="rId50"/>
    <p:sldId id="428" r:id="rId51"/>
    <p:sldId id="429" r:id="rId52"/>
    <p:sldId id="431" r:id="rId53"/>
    <p:sldId id="432" r:id="rId5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CC"/>
    <a:srgbClr val="003300"/>
    <a:srgbClr val="800000"/>
    <a:srgbClr val="FFCC00"/>
    <a:srgbClr val="660033"/>
    <a:srgbClr val="D60093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Fără stil, fără grilă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il tematic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Fără stil, grilă tabel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Stil mediu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87" autoAdjust="0"/>
    <p:restoredTop sz="93842" autoAdjust="0"/>
  </p:normalViewPr>
  <p:slideViewPr>
    <p:cSldViewPr showGuides="1">
      <p:cViewPr varScale="1">
        <p:scale>
          <a:sx n="71" d="100"/>
          <a:sy n="71" d="100"/>
        </p:scale>
        <p:origin x="104" y="48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editarea stilului de subtitlu al coordonatorului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4/8/2024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4/8/2024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4/8/2024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4/8/2024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4/8/2024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4/8/2024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4/8/2024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4/8/2024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4/8/2024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4/8/2024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4/8/2024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4/8/2024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oracle.com/javase/7/docs/api/java/io/FileWriter.html#FileWriter(java.lang.String,%20boolean)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1"/>
            <a:ext cx="9048585" cy="1676400"/>
          </a:xfrm>
        </p:spPr>
        <p:txBody>
          <a:bodyPr/>
          <a:lstStyle/>
          <a:p>
            <a:pPr algn="r"/>
            <a:r>
              <a:rPr lang="ro-RO" sz="4000" b="1" dirty="0">
                <a:solidFill>
                  <a:srgbClr val="000099"/>
                </a:solidFill>
                <a:latin typeface="Calibri" pitchFamily="34" charset="0"/>
              </a:rPr>
              <a:t>METODE AVANSATE DE PROGRAMARE</a:t>
            </a:r>
            <a:endParaRPr lang="en-US" sz="4000" b="1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2212" y="4191000"/>
            <a:ext cx="7745042" cy="1116085"/>
          </a:xfrm>
        </p:spPr>
        <p:txBody>
          <a:bodyPr/>
          <a:lstStyle/>
          <a:p>
            <a:pPr algn="r"/>
            <a:r>
              <a:rPr lang="ro-RO" b="1" dirty="0">
                <a:solidFill>
                  <a:schemeClr val="tx2"/>
                </a:solidFill>
              </a:rPr>
              <a:t>Conf.univ.dr. Ana Cristina DĂSCĂLESCU 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7" name="Grupare 6"/>
          <p:cNvGrpSpPr/>
          <p:nvPr/>
        </p:nvGrpSpPr>
        <p:grpSpPr>
          <a:xfrm>
            <a:off x="9526" y="5644923"/>
            <a:ext cx="1198560" cy="1208314"/>
            <a:chOff x="9526" y="5644923"/>
            <a:chExt cx="1198560" cy="1208314"/>
          </a:xfrm>
        </p:grpSpPr>
        <p:sp>
          <p:nvSpPr>
            <p:cNvPr id="5" name="Dreptunghi 4"/>
            <p:cNvSpPr/>
            <p:nvPr/>
          </p:nvSpPr>
          <p:spPr>
            <a:xfrm>
              <a:off x="9526" y="5644923"/>
              <a:ext cx="1198560" cy="12083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8931" y="5676904"/>
              <a:ext cx="613172" cy="114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149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Autofit/>
          </a:bodyPr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8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Exemple de excepții uzuale</a:t>
            </a:r>
            <a:endParaRPr lang="ro-RO" sz="28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987376" cy="5181600"/>
          </a:xfrm>
        </p:spPr>
        <p:txBody>
          <a:bodyPr>
            <a:no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685800" algn="l"/>
              </a:tabLst>
            </a:pPr>
            <a:r>
              <a:rPr lang="ro-RO" sz="2400" b="1" dirty="0" err="1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ArithmeticException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operații aritmetice nepermise, precum împărțirea unui număr întreg la 0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685800" algn="l"/>
              </a:tabLst>
            </a:pPr>
            <a:r>
              <a:rPr lang="ro-RO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NumberFormatException</a:t>
            </a: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conversie a unui String într-un tip de date primitiv din cadrul metodelor </a:t>
            </a:r>
            <a:r>
              <a:rPr lang="ro-RO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parseTipPrimitiv</a:t>
            </a: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ale claselor wrapper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r>
              <a:rPr 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o-RO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Float.parseFloat(4</a:t>
            </a:r>
            <a:r>
              <a:rPr lang="ro-RO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o-RO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236);</a:t>
            </a:r>
            <a:endParaRPr lang="en-US" sz="20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o-RO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Integer.parseInt(“</a:t>
            </a:r>
            <a:r>
              <a:rPr lang="ro-RO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1326589741236</a:t>
            </a:r>
            <a:r>
              <a:rPr lang="ro-RO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685800" algn="l"/>
              </a:tabLst>
            </a:pPr>
            <a:r>
              <a:rPr lang="ro-RO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ClassCastException</a:t>
            </a: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apare la conversia unei referințe către un alt tip de date incompatibil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685800" algn="l"/>
              </a:tabLst>
            </a:pP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  <a:tabLst>
                <a:tab pos="685800" algn="l"/>
              </a:tabLst>
            </a:pPr>
            <a:r>
              <a:rPr lang="ro-RO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lang="ro-RO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excepții care apar la interogarea serverelor de baze de date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091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Autofit/>
          </a:bodyPr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8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Mecanis</a:t>
            </a:r>
            <a:r>
              <a:rPr lang="en-US" sz="2800" b="1" dirty="0" err="1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</a:t>
            </a:r>
            <a:r>
              <a:rPr lang="en-US" sz="28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Java </a:t>
            </a:r>
            <a:r>
              <a:rPr lang="ro-RO" sz="28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pentru manipularea excepțiilor</a:t>
            </a:r>
            <a:endParaRPr lang="ro-RO" sz="28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987376" cy="5181600"/>
          </a:xfrm>
        </p:spPr>
        <p:txBody>
          <a:bodyPr>
            <a:no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685800" algn="l"/>
              </a:tabLst>
            </a:pPr>
            <a:r>
              <a:rPr lang="ro-RO" sz="24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ro-RO" sz="24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enerarea excepției</a:t>
            </a:r>
            <a:r>
              <a:rPr lang="ro-RO" sz="2400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JVM </a:t>
            </a:r>
            <a:r>
              <a:rPr lang="ro-RO" sz="24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instanțiază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un obiect al clasei </a:t>
            </a:r>
            <a:r>
              <a:rPr lang="ro-RO" sz="2400" dirty="0" err="1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Exception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care încapsulează informații despre excepția apărută</a:t>
            </a: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685800" algn="l"/>
              </a:tabLst>
            </a:pPr>
            <a:r>
              <a:rPr lang="ro-RO" sz="2400" b="1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Lansarea/aruncarea excepției:</a:t>
            </a:r>
            <a:r>
              <a:rPr lang="ro-RO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obiectul generat este transmis mașinii virtuale</a:t>
            </a: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685800" algn="l"/>
              </a:tabLst>
            </a:pPr>
            <a:r>
              <a:rPr lang="ro-RO" sz="2400" b="1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Propagarea excepției: 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JVM parcurge în sens invers </a:t>
            </a:r>
            <a:r>
              <a:rPr lang="ro-RO" sz="24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call-stack-ul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căutând un </a:t>
            </a:r>
            <a:r>
              <a:rPr lang="ro-RO" sz="24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cod care tratează acel tip de eroare, </a:t>
            </a:r>
            <a:r>
              <a:rPr lang="ro-RO" sz="24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handler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685800" algn="l"/>
              </a:tabLst>
            </a:pPr>
            <a:r>
              <a:rPr lang="ro-RO" sz="24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ro-RO" sz="24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rinderea și tratarea excepției</a:t>
            </a:r>
            <a:r>
              <a:rPr lang="ro-RO" sz="2400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lvl="1" algn="just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685800" algn="l"/>
              </a:tabLst>
            </a:pPr>
            <a:r>
              <a:rPr lang="ro-RO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primul </a:t>
            </a:r>
            <a:r>
              <a:rPr lang="ro-RO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handler</a:t>
            </a:r>
            <a:r>
              <a:rPr lang="ro-RO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găsit în </a:t>
            </a:r>
            <a:r>
              <a:rPr lang="ro-RO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call-stack</a:t>
            </a:r>
            <a:r>
              <a:rPr lang="ro-RO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este executat ca reacție la apariția erorii</a:t>
            </a:r>
          </a:p>
          <a:p>
            <a:pPr lvl="1" algn="just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685800" algn="l"/>
              </a:tabLst>
            </a:pPr>
            <a:r>
              <a:rPr lang="ro-RO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dacă nu se găsește niciun </a:t>
            </a:r>
            <a:r>
              <a:rPr lang="ro-RO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handler</a:t>
            </a:r>
            <a:r>
              <a:rPr lang="ro-RO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atunci JVM oprește executarea programului și afișează un mesaj descriptiv de eroare 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685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9F6D767-EA09-47DD-969C-67C38FF6EB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51212" y="1295400"/>
            <a:ext cx="6324600" cy="527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2EBD70D-CF9A-42BC-8EE3-7A9221BF4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Autofit/>
          </a:bodyPr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8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Mecanis</a:t>
            </a:r>
            <a:r>
              <a:rPr lang="en-US" sz="2800" b="1" dirty="0" err="1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</a:t>
            </a:r>
            <a:r>
              <a:rPr lang="en-US" sz="28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Java </a:t>
            </a:r>
            <a:r>
              <a:rPr lang="ro-RO" sz="28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pentru manipularea excepțiilor</a:t>
            </a:r>
            <a:endParaRPr lang="ro-RO" sz="28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" name="Grupare 3">
            <a:extLst>
              <a:ext uri="{FF2B5EF4-FFF2-40B4-BE49-F238E27FC236}">
                <a16:creationId xmlns:a16="http://schemas.microsoft.com/office/drawing/2014/main" id="{D8AFF5E1-D215-4C1C-881D-49B491BECB37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6" name="Dreptunghi 4">
              <a:extLst>
                <a:ext uri="{FF2B5EF4-FFF2-40B4-BE49-F238E27FC236}">
                  <a16:creationId xmlns:a16="http://schemas.microsoft.com/office/drawing/2014/main" id="{D67A6F0A-4220-4FC3-AA5F-A53D3FA458CA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Imagine 5" descr="Java_programming_language_logo.svg.png">
              <a:extLst>
                <a:ext uri="{FF2B5EF4-FFF2-40B4-BE49-F238E27FC236}">
                  <a16:creationId xmlns:a16="http://schemas.microsoft.com/office/drawing/2014/main" id="{5B4BC24C-1CA4-4E92-A6BC-1211C4731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881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Autofit/>
          </a:bodyPr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b="1" dirty="0" err="1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Instruc</a:t>
            </a:r>
            <a:r>
              <a:rPr lang="ro-RO" sz="28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țiunea try - catch</a:t>
            </a:r>
            <a:endParaRPr lang="ro-RO" sz="28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987376" cy="5181600"/>
          </a:xfrm>
        </p:spPr>
        <p:txBody>
          <a:bodyPr>
            <a:noAutofit/>
          </a:bodyPr>
          <a:lstStyle/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r>
              <a:rPr lang="ro-RO" sz="2400" b="1" dirty="0" err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try</a:t>
            </a: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{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bloc de instrucțiuni care poate produce excepții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r>
              <a:rPr lang="ro-RO" sz="24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catch</a:t>
            </a: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ro-RO" sz="2400" b="1" dirty="0" err="1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Excepție_A</a:t>
            </a: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e) {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Tratare excepție A 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r>
              <a:rPr lang="ro-RO" sz="2400" b="1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catch</a:t>
            </a: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ro-RO" sz="2400" b="1" dirty="0" err="1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Excepție_B</a:t>
            </a: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e) {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Tratare excepție B (mai generală) 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r>
              <a:rPr lang="ro-RO" sz="2400" b="1" dirty="0" err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finally</a:t>
            </a: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{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Bloc care se execută întotdeauna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397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Autofit/>
          </a:bodyPr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b="1" dirty="0" err="1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Instruc</a:t>
            </a:r>
            <a:r>
              <a:rPr lang="ro-RO" sz="28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țiunea try - catch</a:t>
            </a:r>
            <a:endParaRPr lang="ro-RO" sz="28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2" y="990601"/>
            <a:ext cx="10058400" cy="5410199"/>
          </a:xfrm>
        </p:spPr>
        <p:txBody>
          <a:bodyPr>
            <a:noAutofit/>
          </a:bodyPr>
          <a:lstStyle/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3636703-C158-41C6-AC12-068EF72D5182}"/>
              </a:ext>
            </a:extLst>
          </p:cNvPr>
          <p:cNvGraphicFramePr>
            <a:graphicFrameLocks noGrp="1"/>
          </p:cNvGraphicFramePr>
          <p:nvPr/>
        </p:nvGraphicFramePr>
        <p:xfrm>
          <a:off x="1827211" y="1803401"/>
          <a:ext cx="9549025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8635">
                  <a:extLst>
                    <a:ext uri="{9D8B030D-6E8A-4147-A177-3AD203B41FA5}">
                      <a16:colId xmlns:a16="http://schemas.microsoft.com/office/drawing/2014/main" val="3393275155"/>
                    </a:ext>
                  </a:extLst>
                </a:gridCol>
                <a:gridCol w="5340390">
                  <a:extLst>
                    <a:ext uri="{9D8B030D-6E8A-4147-A177-3AD203B41FA5}">
                      <a16:colId xmlns:a16="http://schemas.microsoft.com/office/drawing/2014/main" val="193445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sz="2400" noProof="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Exemplu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noProof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Cazuri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705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685800" algn="l"/>
                        </a:tabLst>
                      </a:pPr>
                      <a:r>
                        <a:rPr lang="ro-RO" sz="1800" b="1" noProof="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</a:t>
                      </a:r>
                      <a:r>
                        <a:rPr lang="ro-RO" sz="1800" noProof="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0" marR="0" lvl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685800" algn="l"/>
                        </a:tabLst>
                      </a:pPr>
                      <a:r>
                        <a:rPr lang="ro-RO" sz="1800" noProof="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 </a:t>
                      </a:r>
                    </a:p>
                    <a:p>
                      <a:pPr marL="0" marR="0" lvl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685800" algn="l"/>
                        </a:tabLst>
                      </a:pPr>
                      <a:r>
                        <a:rPr lang="ro-RO" sz="1800" noProof="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cod1; </a:t>
                      </a:r>
                    </a:p>
                    <a:p>
                      <a:pPr marL="0" marR="0" lvl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685800" algn="l"/>
                        </a:tabLst>
                      </a:pPr>
                      <a:r>
                        <a:rPr lang="ro-RO" sz="1800" noProof="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cod2; </a:t>
                      </a:r>
                    </a:p>
                    <a:p>
                      <a:pPr marL="0" marR="0" lvl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685800" algn="l"/>
                        </a:tabLst>
                      </a:pPr>
                      <a:r>
                        <a:rPr lang="ro-RO" sz="1800" noProof="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cod3; </a:t>
                      </a:r>
                    </a:p>
                    <a:p>
                      <a:pPr marL="0" marR="0" lvl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685800" algn="l"/>
                        </a:tabLst>
                      </a:pPr>
                      <a:r>
                        <a:rPr lang="ro-RO" sz="1800" noProof="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</a:t>
                      </a:r>
                    </a:p>
                    <a:p>
                      <a:pPr marL="0" marR="0" lvl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685800" algn="l"/>
                        </a:tabLst>
                      </a:pPr>
                      <a:r>
                        <a:rPr lang="ro-RO" sz="1800" b="1" noProof="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catch</a:t>
                      </a:r>
                      <a:r>
                        <a:rPr lang="ro-RO" sz="1800" noProof="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(ExceptionClass ob) </a:t>
                      </a:r>
                    </a:p>
                    <a:p>
                      <a:pPr marL="0" marR="0" lvl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685800" algn="l"/>
                        </a:tabLst>
                      </a:pPr>
                      <a:r>
                        <a:rPr lang="ro-RO" sz="1800" noProof="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 </a:t>
                      </a:r>
                    </a:p>
                    <a:p>
                      <a:pPr marL="0" marR="0" lvl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685800" algn="l"/>
                        </a:tabLst>
                      </a:pPr>
                      <a:r>
                        <a:rPr lang="ro-RO" sz="1800" noProof="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cod4; </a:t>
                      </a:r>
                    </a:p>
                    <a:p>
                      <a:pPr marL="0" marR="0" lvl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685800" algn="l"/>
                        </a:tabLst>
                      </a:pPr>
                      <a:r>
                        <a:rPr lang="ro-RO" sz="1800" noProof="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</a:t>
                      </a:r>
                    </a:p>
                    <a:p>
                      <a:pPr marL="0" marR="0" lvl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685800" algn="l"/>
                        </a:tabLst>
                      </a:pPr>
                      <a:r>
                        <a:rPr lang="ro-RO" sz="1800" noProof="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cod5;</a:t>
                      </a:r>
                    </a:p>
                    <a:p>
                      <a:endParaRPr lang="ro-RO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o-RO" sz="2000" b="1" noProof="0" dirty="0">
                          <a:solidFill>
                            <a:srgbClr val="0000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Cazul 1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ro-RO" sz="2000" noProof="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 apare nicio excepție în blocul </a:t>
                      </a:r>
                      <a:r>
                        <a:rPr lang="ro-RO" sz="2000" noProof="0" dirty="0" err="1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</a:t>
                      </a:r>
                      <a:endParaRPr lang="ro-RO" sz="2000" noProof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ro-RO" sz="2000" noProof="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 executa </a:t>
                      </a:r>
                      <a:r>
                        <a:rPr lang="ro-RO" sz="2000" noProof="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cod1</a:t>
                      </a:r>
                      <a:r>
                        <a:rPr lang="ro-RO" sz="2000" noProof="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ro-RO" sz="2000" noProof="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cod2</a:t>
                      </a:r>
                      <a:r>
                        <a:rPr lang="ro-RO" sz="2000" noProof="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ro-RO" sz="2000" noProof="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cod3 </a:t>
                      </a:r>
                      <a:r>
                        <a:rPr lang="ro-RO" sz="2000" noProof="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și </a:t>
                      </a:r>
                      <a:r>
                        <a:rPr lang="ro-RO" sz="2000" noProof="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cod5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endParaRPr lang="ro-RO" sz="2000" noProof="0" dirty="0">
                        <a:solidFill>
                          <a:schemeClr val="tx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indent="0" algn="just">
                        <a:buFont typeface="Wingdings" panose="05000000000000000000" pitchFamily="2" charset="2"/>
                        <a:buNone/>
                      </a:pPr>
                      <a:r>
                        <a:rPr lang="ro-RO" sz="2000" b="1" noProof="0" dirty="0">
                          <a:solidFill>
                            <a:srgbClr val="0000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Cazul 2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ro-RO" sz="2000" noProof="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presupunem că apare o excepție în </a:t>
                      </a:r>
                      <a:r>
                        <a:rPr lang="ro-RO" sz="2000" noProof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cod2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ro-RO" sz="2000" noProof="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 execută </a:t>
                      </a:r>
                      <a:r>
                        <a:rPr lang="ro-RO" sz="2000" noProof="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cod1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ro-RO" sz="2000" noProof="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punctul de executare se mută în blocul </a:t>
                      </a:r>
                      <a:r>
                        <a:rPr lang="ro-RO" sz="2000" noProof="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catch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ro-RO" sz="2000" noProof="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dacă excepția este de tipul precizat in blocul </a:t>
                      </a:r>
                      <a:r>
                        <a:rPr lang="ro-RO" sz="2000" noProof="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catch</a:t>
                      </a:r>
                      <a:r>
                        <a:rPr lang="ro-RO" sz="2000" noProof="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se execută </a:t>
                      </a:r>
                      <a:r>
                        <a:rPr lang="ro-RO" sz="2000" noProof="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cod4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ro-RO" sz="2000" noProof="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 execută </a:t>
                      </a:r>
                      <a:r>
                        <a:rPr lang="ro-RO" sz="2000" noProof="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cod5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ro-RO" sz="2000" noProof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 se mai execută </a:t>
                      </a:r>
                      <a:r>
                        <a:rPr lang="ro-RO" sz="2000" noProof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cod3</a:t>
                      </a:r>
                      <a:r>
                        <a:rPr lang="ro-RO" sz="2000" noProof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endParaRPr lang="ro-RO" noProof="0" dirty="0"/>
                    </a:p>
                    <a:p>
                      <a:endParaRPr lang="ro-RO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111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800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/>
          </a:bodyPr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 dirty="0" err="1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Instruc</a:t>
            </a:r>
            <a:r>
              <a:rPr lang="ro-RO" sz="24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țiunea try - catch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2" y="990601"/>
            <a:ext cx="10058400" cy="5410199"/>
          </a:xfrm>
        </p:spPr>
        <p:txBody>
          <a:bodyPr>
            <a:noAutofit/>
          </a:bodyPr>
          <a:lstStyle/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-  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3636703-C158-41C6-AC12-068EF72D5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322866"/>
              </p:ext>
            </p:extLst>
          </p:nvPr>
        </p:nvGraphicFramePr>
        <p:xfrm>
          <a:off x="1827212" y="1803401"/>
          <a:ext cx="9448800" cy="4293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4462">
                  <a:extLst>
                    <a:ext uri="{9D8B030D-6E8A-4147-A177-3AD203B41FA5}">
                      <a16:colId xmlns:a16="http://schemas.microsoft.com/office/drawing/2014/main" val="3393275155"/>
                    </a:ext>
                  </a:extLst>
                </a:gridCol>
                <a:gridCol w="5284338">
                  <a:extLst>
                    <a:ext uri="{9D8B030D-6E8A-4147-A177-3AD203B41FA5}">
                      <a16:colId xmlns:a16="http://schemas.microsoft.com/office/drawing/2014/main" val="193445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sz="2400" b="1" kern="120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Exemplu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b="1" kern="120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Cazuri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705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685800" algn="l"/>
                        </a:tabLst>
                      </a:pPr>
                      <a:r>
                        <a:rPr lang="en-US" sz="1800" b="1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</a:t>
                      </a:r>
                      <a:r>
                        <a:rPr lang="en-US" sz="18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0" marR="0" lvl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685800" algn="l"/>
                        </a:tabLst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 </a:t>
                      </a:r>
                    </a:p>
                    <a:p>
                      <a:pPr marL="0" marR="0" lvl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685800" algn="l"/>
                        </a:tabLst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ro-RO" sz="18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cod</a:t>
                      </a:r>
                      <a:r>
                        <a:rPr lang="en-US" sz="18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1; </a:t>
                      </a:r>
                    </a:p>
                    <a:p>
                      <a:pPr marL="0" marR="0" lvl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685800" algn="l"/>
                        </a:tabLst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ro-RO" sz="18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cod</a:t>
                      </a:r>
                      <a:r>
                        <a:rPr lang="en-US" sz="18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2; </a:t>
                      </a:r>
                    </a:p>
                    <a:p>
                      <a:pPr marL="0" marR="0" lvl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685800" algn="l"/>
                        </a:tabLst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ro-RO" sz="18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cod</a:t>
                      </a:r>
                      <a:r>
                        <a:rPr lang="en-US" sz="18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3; </a:t>
                      </a:r>
                    </a:p>
                    <a:p>
                      <a:pPr marL="0" marR="0" lvl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685800" algn="l"/>
                        </a:tabLst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</a:t>
                      </a:r>
                    </a:p>
                    <a:p>
                      <a:pPr marL="0" marR="0" lvl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685800" algn="l"/>
                        </a:tabLst>
                      </a:pPr>
                      <a:r>
                        <a:rPr lang="en-US" sz="1800" b="1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catch</a:t>
                      </a:r>
                      <a:r>
                        <a:rPr lang="en-US" sz="18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ro-RO" sz="18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en-US" sz="1800" dirty="0" err="1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xception</a:t>
                      </a:r>
                      <a:r>
                        <a:rPr lang="ro-RO" sz="18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sz="18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lass </a:t>
                      </a:r>
                      <a:r>
                        <a:rPr lang="ro-RO" sz="18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</a:t>
                      </a:r>
                      <a:r>
                        <a:rPr lang="en-US" sz="18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</a:t>
                      </a:r>
                    </a:p>
                    <a:p>
                      <a:pPr marL="0" marR="0" lvl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685800" algn="l"/>
                        </a:tabLst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 </a:t>
                      </a:r>
                    </a:p>
                    <a:p>
                      <a:pPr marL="0" marR="0" lvl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685800" algn="l"/>
                        </a:tabLst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ro-RO" sz="18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cod</a:t>
                      </a:r>
                      <a:r>
                        <a:rPr lang="en-US" sz="18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4; </a:t>
                      </a:r>
                    </a:p>
                    <a:p>
                      <a:pPr marL="0" marR="0" lvl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685800" algn="l"/>
                        </a:tabLst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</a:t>
                      </a:r>
                    </a:p>
                    <a:p>
                      <a:pPr marL="0" marR="0" lvl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685800" algn="l"/>
                        </a:tabLst>
                      </a:pPr>
                      <a:r>
                        <a:rPr lang="ro-RO" sz="18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cod</a:t>
                      </a:r>
                      <a:r>
                        <a:rPr lang="en-US" sz="18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5;</a:t>
                      </a:r>
                      <a:endParaRPr lang="ro-RO" sz="18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ro-RO" sz="2000" b="1" dirty="0">
                          <a:solidFill>
                            <a:srgbClr val="0000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Cazul 3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ro-RO" sz="200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presupuem că apare o excepție în </a:t>
                      </a:r>
                      <a:r>
                        <a:rPr lang="ro-RO" sz="20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cod2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ro-RO" sz="200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 execută </a:t>
                      </a:r>
                      <a:r>
                        <a:rPr lang="ro-RO" sz="20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cod1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ro-RO" sz="200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punctul de executare se mută în blocul </a:t>
                      </a:r>
                      <a:r>
                        <a:rPr lang="ro-RO" sz="20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catch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ro-RO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dacă excepția nu este de tipul precizat in blocul </a:t>
                      </a:r>
                      <a:r>
                        <a:rPr lang="ro-RO" sz="20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catch</a:t>
                      </a:r>
                      <a:r>
                        <a:rPr lang="ro-RO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programul își termină executarea cu o eroare!!!!</a:t>
                      </a:r>
                      <a:endParaRPr lang="en-US" sz="20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indent="0" algn="just">
                        <a:buFont typeface="Wingdings" panose="05000000000000000000" pitchFamily="2" charset="2"/>
                        <a:buNone/>
                      </a:pPr>
                      <a:endParaRPr lang="ro-RO" sz="20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111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73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8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Observații</a:t>
            </a:r>
            <a:endParaRPr lang="ro-RO" sz="28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987376" cy="5181600"/>
          </a:xfrm>
        </p:spPr>
        <p:txBody>
          <a:bodyPr>
            <a:no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685800" algn="l"/>
              </a:tabLst>
            </a:pP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 bloc </a:t>
            </a:r>
            <a:r>
              <a:rPr lang="ro-RO" sz="24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poate arunca mai multe excepții care pot fi de tip diferit.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685800" algn="l"/>
              </a:tabLst>
            </a:pP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Fiecare bloc </a:t>
            </a: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poate intercepta excepții de tipul precizat în antetul său.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685800" algn="l"/>
              </a:tabLst>
            </a:pP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interceptarea mai multor excepții, ordinea blocurilor </a:t>
            </a: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este importantă:</a:t>
            </a:r>
          </a:p>
          <a:p>
            <a:pPr marL="576263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  <a:tab pos="685800" algn="l"/>
              </a:tabLst>
            </a:pP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 aruncarea unei excepții într-un bloc </a:t>
            </a:r>
            <a:r>
              <a:rPr lang="ro-RO" sz="24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blocurile </a:t>
            </a: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sunt examinate în ordinea apariției</a:t>
            </a:r>
          </a:p>
          <a:p>
            <a:pPr marL="576263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  <a:tab pos="685800" algn="l"/>
              </a:tabLst>
            </a:pP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este executat primul bloc care se potrivește cu tipul de excepție</a:t>
            </a: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747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8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Observații</a:t>
            </a:r>
            <a:endParaRPr lang="ro-RO" sz="28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990601"/>
            <a:ext cx="9987376" cy="5181600"/>
          </a:xfrm>
        </p:spPr>
        <p:txBody>
          <a:bodyPr>
            <a:no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685800" algn="l"/>
              </a:tabLst>
            </a:pPr>
            <a:r>
              <a:rPr lang="ro-RO" sz="2400" b="1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Exemplu: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5760" lvl="1" indent="0" algn="just">
              <a:lnSpc>
                <a:spcPct val="115000"/>
              </a:lnSpc>
              <a:spcBef>
                <a:spcPts val="0"/>
              </a:spcBef>
              <a:buNone/>
              <a:tabLst>
                <a:tab pos="685800" algn="l"/>
              </a:tabLst>
            </a:pP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 (</a:t>
            </a:r>
            <a:r>
              <a:rPr lang="ro-RO" sz="20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</a:t>
            </a:r>
          </a:p>
          <a:p>
            <a:pPr marL="365760" lvl="1" indent="0" algn="just">
              <a:lnSpc>
                <a:spcPct val="115000"/>
              </a:lnSpc>
              <a:spcBef>
                <a:spcPts val="0"/>
              </a:spcBef>
              <a:buNone/>
              <a:tabLst>
                <a:tab pos="685800" algn="l"/>
              </a:tabLst>
            </a:pP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. . . }</a:t>
            </a:r>
          </a:p>
          <a:p>
            <a:pPr marL="365760" lvl="1" indent="0" algn="just">
              <a:lnSpc>
                <a:spcPct val="115000"/>
              </a:lnSpc>
              <a:spcBef>
                <a:spcPts val="0"/>
              </a:spcBef>
              <a:buNone/>
              <a:tabLst>
                <a:tab pos="685800" algn="l"/>
              </a:tabLst>
            </a:pP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 (</a:t>
            </a:r>
            <a:r>
              <a:rPr lang="ro-RO" sz="20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NegativeNumberException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</a:t>
            </a:r>
          </a:p>
          <a:p>
            <a:pPr marL="365760" lvl="1" indent="0" algn="just">
              <a:lnSpc>
                <a:spcPct val="115000"/>
              </a:lnSpc>
              <a:spcBef>
                <a:spcPts val="0"/>
              </a:spcBef>
              <a:buNone/>
              <a:tabLst>
                <a:tab pos="685800" algn="l"/>
              </a:tabLst>
            </a:pP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. . . }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685800" algn="l"/>
              </a:tabLst>
            </a:pPr>
            <a:r>
              <a:rPr lang="ro-RO" sz="20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Deoarece </a:t>
            </a:r>
            <a:r>
              <a:rPr lang="ro-RO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NegativeNumberException</a:t>
            </a:r>
            <a:r>
              <a:rPr lang="ro-RO" sz="20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este un tip de </a:t>
            </a:r>
            <a:r>
              <a:rPr lang="ro-RO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ro-RO" sz="20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toate </a:t>
            </a:r>
            <a:r>
              <a:rPr lang="ro-RO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NegativeNumberException</a:t>
            </a:r>
            <a:r>
              <a:rPr lang="ro-RO" sz="20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vor fi interceptate de către primul bloc 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ro-RO" sz="20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înainte de a se ajunge la cel de-al doilea.</a:t>
            </a: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685800" algn="l"/>
              </a:tabLst>
            </a:pPr>
            <a:r>
              <a:rPr lang="ro-RO" sz="20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Blocul </a:t>
            </a:r>
            <a:r>
              <a:rPr lang="ro-RO" sz="2000" b="1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catch</a:t>
            </a:r>
            <a:r>
              <a:rPr lang="ro-RO" sz="20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pentru </a:t>
            </a:r>
            <a:r>
              <a:rPr lang="ro-RO" sz="2000" b="1" dirty="0" err="1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NegativeNumberException</a:t>
            </a:r>
            <a:r>
              <a:rPr lang="ro-RO" sz="20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nu se va executa!</a:t>
            </a: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  <a:tabLst>
                <a:tab pos="685800" algn="l"/>
              </a:tabLst>
            </a:pPr>
            <a:r>
              <a:rPr lang="ro-RO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Tipuri mai specifice de </a:t>
            </a:r>
            <a:r>
              <a:rPr lang="ro-RO" sz="20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excepţii</a:t>
            </a:r>
            <a:r>
              <a:rPr lang="ro-RO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trebuie să apară la început, urmate de tipurile mai generale!!!</a:t>
            </a: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97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Autofit/>
          </a:bodyPr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8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Clauza finally </a:t>
            </a:r>
            <a:endParaRPr lang="ro-RO" sz="28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987376" cy="5181600"/>
          </a:xfrm>
        </p:spPr>
        <p:txBody>
          <a:bodyPr>
            <a:no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685800" algn="l"/>
              </a:tabLst>
            </a:pP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Blocul </a:t>
            </a:r>
            <a:r>
              <a:rPr lang="ro-RO" sz="2400" dirty="0" err="1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finally</a:t>
            </a: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nu are parametri și poate să lipsească, dar, dacă există, atunci se execută întotdeauna, indiferent dacă a apărut o excepție sau nu. 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4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4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C46FD33-EBB5-4697-ADE8-B35C699F0F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84612" y="2387394"/>
            <a:ext cx="5474850" cy="401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38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Autofit/>
          </a:bodyPr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8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Clauza finally</a:t>
            </a:r>
            <a:endParaRPr lang="ro-RO" sz="28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987376" cy="5181600"/>
          </a:xfrm>
        </p:spPr>
        <p:txBody>
          <a:bodyPr>
            <a:noAutofit/>
          </a:bodyPr>
          <a:lstStyle/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083F65E-12FF-41C7-B67D-29DC316A02CA}"/>
              </a:ext>
            </a:extLst>
          </p:cNvPr>
          <p:cNvGraphicFramePr>
            <a:graphicFrameLocks noGrp="1"/>
          </p:cNvGraphicFramePr>
          <p:nvPr/>
        </p:nvGraphicFramePr>
        <p:xfrm>
          <a:off x="1264611" y="990601"/>
          <a:ext cx="10139986" cy="521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82601">
                  <a:extLst>
                    <a:ext uri="{9D8B030D-6E8A-4147-A177-3AD203B41FA5}">
                      <a16:colId xmlns:a16="http://schemas.microsoft.com/office/drawing/2014/main" val="3869896240"/>
                    </a:ext>
                  </a:extLst>
                </a:gridCol>
                <a:gridCol w="1957385">
                  <a:extLst>
                    <a:ext uri="{9D8B030D-6E8A-4147-A177-3AD203B41FA5}">
                      <a16:colId xmlns:a16="http://schemas.microsoft.com/office/drawing/2014/main" val="2811818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sz="2400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Scanner fin;</a:t>
                      </a:r>
                    </a:p>
                    <a:p>
                      <a:r>
                        <a:rPr lang="ro-RO" sz="2400" b="1" kern="120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try</a:t>
                      </a:r>
                      <a:r>
                        <a:rPr lang="ro-RO" sz="2400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en-US" sz="2400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fin = new Scanner(new File("numere.in"));</a:t>
                      </a:r>
                    </a:p>
                    <a:p>
                      <a:r>
                        <a:rPr lang="en-US" sz="2400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o-RO" sz="2400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 x = fin.nextInt();</a:t>
                      </a:r>
                    </a:p>
                    <a:p>
                      <a:r>
                        <a:rPr lang="en-US" sz="2400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o-RO" sz="2400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System.out.println(x);</a:t>
                      </a:r>
                    </a:p>
                    <a:p>
                      <a:endParaRPr lang="ro-RO" sz="2400" kern="12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2400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o-RO" sz="2400" kern="12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fin.close();</a:t>
                      </a:r>
                    </a:p>
                    <a:p>
                      <a:r>
                        <a:rPr lang="ro-RO" sz="2400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 </a:t>
                      </a:r>
                      <a:r>
                        <a:rPr lang="ro-RO" sz="2400" b="1" kern="120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catch</a:t>
                      </a:r>
                      <a:r>
                        <a:rPr lang="ro-RO" sz="2400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(FileNotFoundException e) {</a:t>
                      </a:r>
                    </a:p>
                    <a:p>
                      <a:r>
                        <a:rPr lang="en-US" sz="2400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o-RO" sz="2400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System.out.println("Fisierul nu exista!");</a:t>
                      </a:r>
                    </a:p>
                    <a:p>
                      <a:r>
                        <a:rPr lang="ro-RO" sz="2400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ro-RO" sz="2400" b="1" kern="120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catch</a:t>
                      </a:r>
                      <a:r>
                        <a:rPr lang="ro-RO" sz="2400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(InputMismatchException e)</a:t>
                      </a:r>
                    </a:p>
                    <a:p>
                      <a:r>
                        <a:rPr lang="ro-RO" sz="2400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r>
                        <a:rPr lang="en-US" sz="2400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o-RO" sz="2400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System.out.println("Format gresit!");</a:t>
                      </a:r>
                    </a:p>
                    <a:p>
                      <a:r>
                        <a:rPr lang="ro-RO" sz="2400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}}</a:t>
                      </a:r>
                      <a:endParaRPr lang="en-US" sz="2400" kern="12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numere.in</a:t>
                      </a:r>
                      <a:endParaRPr lang="ro-RO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976695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9C06006-07C4-40F5-B1E6-945EBC943366}"/>
              </a:ext>
            </a:extLst>
          </p:cNvPr>
          <p:cNvSpPr txBox="1"/>
          <p:nvPr/>
        </p:nvSpPr>
        <p:spPr>
          <a:xfrm>
            <a:off x="9523412" y="1342063"/>
            <a:ext cx="152400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12c</a:t>
            </a:r>
            <a:endParaRPr lang="ro-RO" b="1" dirty="0">
              <a:solidFill>
                <a:schemeClr val="tx2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E800E6-FD63-4D66-A0B9-A6C2F0F4B54C}"/>
              </a:ext>
            </a:extLst>
          </p:cNvPr>
          <p:cNvCxnSpPr/>
          <p:nvPr/>
        </p:nvCxnSpPr>
        <p:spPr>
          <a:xfrm flipH="1">
            <a:off x="7161212" y="1526729"/>
            <a:ext cx="2362200" cy="3273871"/>
          </a:xfrm>
          <a:prstGeom prst="straightConnector1">
            <a:avLst/>
          </a:prstGeom>
          <a:ln w="1905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3C905DB-AC64-4140-B154-C0B2B55F8022}"/>
              </a:ext>
            </a:extLst>
          </p:cNvPr>
          <p:cNvSpPr txBox="1"/>
          <p:nvPr/>
        </p:nvSpPr>
        <p:spPr>
          <a:xfrm>
            <a:off x="9523413" y="3163665"/>
            <a:ext cx="2133599" cy="12003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o-RO" sz="1800" kern="1200" dirty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fin.close();</a:t>
            </a:r>
            <a:endParaRPr lang="en-US" sz="1800" kern="1200" dirty="0">
              <a:solidFill>
                <a:srgbClr val="FF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 se </a:t>
            </a:r>
            <a:r>
              <a:rPr lang="en-US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</a:t>
            </a:r>
            <a:r>
              <a:rPr lang="ro-RO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ă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!!</a:t>
            </a:r>
          </a:p>
          <a:p>
            <a:endParaRPr lang="ro-RO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A5588E3-9F00-4B3E-B13D-F42BB5D41589}"/>
              </a:ext>
            </a:extLst>
          </p:cNvPr>
          <p:cNvCxnSpPr>
            <a:cxnSpLocks/>
          </p:cNvCxnSpPr>
          <p:nvPr/>
        </p:nvCxnSpPr>
        <p:spPr>
          <a:xfrm flipH="1">
            <a:off x="3884612" y="3262724"/>
            <a:ext cx="5562600" cy="166276"/>
          </a:xfrm>
          <a:prstGeom prst="straightConnector1">
            <a:avLst/>
          </a:prstGeom>
          <a:ln w="1905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0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4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Temtică curs </a:t>
            </a:r>
            <a:r>
              <a:rPr lang="en-US" sz="24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987376" cy="5181600"/>
          </a:xfrm>
        </p:spPr>
        <p:txBody>
          <a:bodyPr>
            <a:noAutofit/>
          </a:bodyPr>
          <a:lstStyle/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Mecanismul</a:t>
            </a:r>
            <a:r>
              <a:rPr lang="en-US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tartare al </a:t>
            </a:r>
            <a:r>
              <a:rPr lang="en-US" sz="24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excep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țiilor</a:t>
            </a: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Controlul</a:t>
            </a:r>
            <a:r>
              <a:rPr lang="en-US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</a:t>
            </a: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ștenirii</a:t>
            </a: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Fluxuri de intrare/ieșire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206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/>
          </a:bodyPr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4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Clauza finally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987376" cy="5181600"/>
          </a:xfrm>
        </p:spPr>
        <p:txBody>
          <a:bodyPr>
            <a:noAutofit/>
          </a:bodyPr>
          <a:lstStyle/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083F65E-12FF-41C7-B67D-29DC316A02CA}"/>
              </a:ext>
            </a:extLst>
          </p:cNvPr>
          <p:cNvGraphicFramePr>
            <a:graphicFrameLocks noGrp="1"/>
          </p:cNvGraphicFramePr>
          <p:nvPr/>
        </p:nvGraphicFramePr>
        <p:xfrm>
          <a:off x="1264611" y="990601"/>
          <a:ext cx="10111626" cy="557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35001">
                  <a:extLst>
                    <a:ext uri="{9D8B030D-6E8A-4147-A177-3AD203B41FA5}">
                      <a16:colId xmlns:a16="http://schemas.microsoft.com/office/drawing/2014/main" val="3869896240"/>
                    </a:ext>
                  </a:extLst>
                </a:gridCol>
                <a:gridCol w="1776625">
                  <a:extLst>
                    <a:ext uri="{9D8B030D-6E8A-4147-A177-3AD203B41FA5}">
                      <a16:colId xmlns:a16="http://schemas.microsoft.com/office/drawing/2014/main" val="2811818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sz="2400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Scanner fin;</a:t>
                      </a:r>
                    </a:p>
                    <a:p>
                      <a:r>
                        <a:rPr lang="ro-RO" sz="2400" b="1" kern="120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try</a:t>
                      </a:r>
                      <a:r>
                        <a:rPr lang="ro-RO" sz="2400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en-US" sz="2400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fin = new Scanner(new File("numere.in"));</a:t>
                      </a:r>
                    </a:p>
                    <a:p>
                      <a:r>
                        <a:rPr lang="en-US" sz="2400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o-RO" sz="2400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 x = fin.nextInt();</a:t>
                      </a:r>
                    </a:p>
                    <a:p>
                      <a:r>
                        <a:rPr lang="en-US" sz="2400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o-RO" sz="2400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System.out.println(x);</a:t>
                      </a:r>
                    </a:p>
                    <a:p>
                      <a:r>
                        <a:rPr lang="ro-RO" sz="2400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 </a:t>
                      </a:r>
                      <a:r>
                        <a:rPr lang="ro-RO" sz="2400" b="1" kern="120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catch</a:t>
                      </a:r>
                      <a:r>
                        <a:rPr lang="ro-RO" sz="2400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(FileNotFoundException e) {</a:t>
                      </a:r>
                    </a:p>
                    <a:p>
                      <a:r>
                        <a:rPr lang="en-US" sz="2400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o-RO" sz="2400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System.out.println("Fisierul nu exista!");</a:t>
                      </a:r>
                    </a:p>
                    <a:p>
                      <a:r>
                        <a:rPr lang="ro-RO" sz="2400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ro-RO" sz="2400" b="1" kern="120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catch</a:t>
                      </a:r>
                      <a:r>
                        <a:rPr lang="ro-RO" sz="2400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(InputMismatchException e)</a:t>
                      </a:r>
                    </a:p>
                    <a:p>
                      <a:r>
                        <a:rPr lang="ro-RO" sz="2400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r>
                        <a:rPr lang="en-US" sz="2400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o-RO" sz="2400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System.out.println("Format gresit!");</a:t>
                      </a:r>
                    </a:p>
                    <a:p>
                      <a:r>
                        <a:rPr lang="ro-RO" sz="2400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</a:t>
                      </a:r>
                      <a:r>
                        <a:rPr lang="en-US" sz="2400" b="1" kern="120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finally</a:t>
                      </a:r>
                    </a:p>
                    <a:p>
                      <a:r>
                        <a:rPr lang="en-US" sz="2400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ro-RO" sz="2400" kern="12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fin.close();</a:t>
                      </a:r>
                      <a:endParaRPr lang="en-US" sz="2400" kern="12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400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</a:t>
                      </a:r>
                      <a:endParaRPr lang="en-US" sz="2400" kern="12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numere.in</a:t>
                      </a:r>
                      <a:endParaRPr lang="ro-RO" b="1" dirty="0">
                        <a:solidFill>
                          <a:schemeClr val="tx2"/>
                        </a:solidFill>
                      </a:endParaRPr>
                    </a:p>
                    <a:p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976695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C50C2871-747B-4AD5-8908-0CCD4CB809B5}"/>
              </a:ext>
            </a:extLst>
          </p:cNvPr>
          <p:cNvSpPr txBox="1"/>
          <p:nvPr/>
        </p:nvSpPr>
        <p:spPr>
          <a:xfrm>
            <a:off x="9663192" y="1409229"/>
            <a:ext cx="1261022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12c</a:t>
            </a:r>
            <a:endParaRPr lang="ro-RO" b="1" dirty="0">
              <a:solidFill>
                <a:schemeClr val="tx2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9314F0A-E84C-488E-A21B-67FFEE15B1B1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7161212" y="1593895"/>
            <a:ext cx="2501980" cy="2597105"/>
          </a:xfrm>
          <a:prstGeom prst="straightConnector1">
            <a:avLst/>
          </a:prstGeom>
          <a:ln w="1905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5C24139-2641-4ABE-A150-7D27F05F41C3}"/>
              </a:ext>
            </a:extLst>
          </p:cNvPr>
          <p:cNvSpPr txBox="1"/>
          <p:nvPr/>
        </p:nvSpPr>
        <p:spPr>
          <a:xfrm>
            <a:off x="9704810" y="3466921"/>
            <a:ext cx="2133599" cy="12003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o-RO" sz="1800" kern="1200" dirty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fin.close();</a:t>
            </a:r>
            <a:endParaRPr lang="en-US" sz="1800" kern="1200" dirty="0">
              <a:solidFill>
                <a:srgbClr val="FF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ro-RO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</a:t>
            </a:r>
            <a:r>
              <a:rPr lang="en-US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xecut</a:t>
            </a:r>
            <a:r>
              <a:rPr lang="ro-RO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ă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!!</a:t>
            </a:r>
          </a:p>
          <a:p>
            <a:endParaRPr lang="ro-RO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D302E5-5337-4310-89F4-597566D8AE2B}"/>
              </a:ext>
            </a:extLst>
          </p:cNvPr>
          <p:cNvCxnSpPr>
            <a:cxnSpLocks/>
          </p:cNvCxnSpPr>
          <p:nvPr/>
        </p:nvCxnSpPr>
        <p:spPr>
          <a:xfrm flipH="1">
            <a:off x="4189412" y="4067085"/>
            <a:ext cx="5473780" cy="1952715"/>
          </a:xfrm>
          <a:prstGeom prst="straightConnector1">
            <a:avLst/>
          </a:prstGeom>
          <a:ln w="1905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50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Autofit/>
          </a:bodyPr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8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Aruncarea unei excepții</a:t>
            </a:r>
            <a:endParaRPr lang="ro-RO" sz="28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8481" y="1143000"/>
            <a:ext cx="9987376" cy="5181600"/>
          </a:xfrm>
        </p:spPr>
        <p:txBody>
          <a:bodyPr>
            <a:noAutofit/>
          </a:bodyPr>
          <a:lstStyle/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Dacă în corpul unei metode nu se tratează o anumită excepție sau un set de excepții, în antetul metodei  se poate  folosi clauza </a:t>
            </a:r>
            <a:r>
              <a:rPr lang="ro-RO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ro-RO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pentru ca acesta/acestea să fie tratate de către metod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apelantă. </a:t>
            </a:r>
          </a:p>
          <a:p>
            <a:pPr marL="2286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o-RO" sz="2400" b="1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Sintaxa:</a:t>
            </a: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r>
              <a:rPr lang="ro-RO" sz="20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tip_returnat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0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numeMetoda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(&lt;listă argumente&gt;) </a:t>
            </a:r>
            <a:r>
              <a:rPr lang="ro-RO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ro-RO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0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listaExcepții</a:t>
            </a:r>
            <a:endParaRPr lang="en-US" sz="20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o-RO" sz="2400" b="1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Exemplu</a:t>
            </a:r>
          </a:p>
          <a:p>
            <a:pPr marL="365760" lvl="1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ro-RO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citire() </a:t>
            </a:r>
            <a:r>
              <a:rPr lang="ro-RO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0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594360" lvl="1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o-RO" sz="20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System.in.read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65760" lvl="1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 </a:t>
            </a:r>
          </a:p>
          <a:p>
            <a:pPr marL="365760" lvl="1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ro-RO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0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citeșteLinie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594360" lvl="1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citire();</a:t>
            </a:r>
            <a:endParaRPr lang="en-US" sz="20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6075" lvl="1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o-RO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843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Autofit/>
          </a:bodyPr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8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Excepții definite de către programator</a:t>
            </a:r>
            <a:endParaRPr lang="ro-RO" sz="28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987376" cy="5181600"/>
          </a:xfrm>
        </p:spPr>
        <p:txBody>
          <a:bodyPr>
            <a:no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685800" algn="l"/>
              </a:tabLst>
            </a:pP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Sunt situații în care</a:t>
            </a: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trebuie să fie tratate excepții specifice, precum excepția dată de adăugarea unui element într-o stivă plină, introducerea unui CNP invalid, utilizarea unei date calendaristice anterioare unui proces etc.</a:t>
            </a: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685800" algn="l"/>
              </a:tabLst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685800" algn="l"/>
              </a:tabLst>
            </a:pP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 poate modela o anumită excepție printr-o clasă care extinde fie clasa </a:t>
            </a:r>
            <a:r>
              <a:rPr lang="ro-RO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fie clasa </a:t>
            </a:r>
            <a:r>
              <a:rPr lang="ro-RO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RuntimeException</a:t>
            </a: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4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  <a:tabLst>
                <a:tab pos="685800" algn="l"/>
              </a:tabLst>
            </a:pP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Lansarea unei excepții se realizează prin clauza următoare: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  <a:tabLst>
                <a:tab pos="685800" algn="l"/>
              </a:tabLst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lnSpc>
                <a:spcPct val="115000"/>
              </a:lnSpc>
              <a:spcBef>
                <a:spcPts val="0"/>
              </a:spcBef>
              <a:buNone/>
              <a:tabLst>
                <a:tab pos="685800" algn="l"/>
              </a:tabLst>
            </a:pPr>
            <a:r>
              <a:rPr lang="ro-RO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ro-RO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o-RO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ExcepțieNouă</a:t>
            </a:r>
            <a:r>
              <a:rPr lang="ro-RO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(&lt;listă argumente&gt;)</a:t>
            </a: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4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4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484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Autofit/>
          </a:bodyPr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8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Excepții definite de către programator</a:t>
            </a:r>
            <a:endParaRPr lang="ro-RO" sz="28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987376" cy="5181600"/>
          </a:xfrm>
        </p:spPr>
        <p:txBody>
          <a:bodyPr>
            <a:no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685800" algn="l"/>
              </a:tabLst>
            </a:pPr>
            <a:r>
              <a:rPr lang="ro-RO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Toate clasele predefinite pentru manipularea  excepțiilor au următoarele proprietăți:</a:t>
            </a:r>
          </a:p>
          <a:p>
            <a:pPr lvl="1" algn="just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685800" algn="l"/>
              </a:tabLst>
            </a:pPr>
            <a:r>
              <a:rPr lang="ro-RO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încapsulează un constructor cu un singur argument de tipul </a:t>
            </a:r>
            <a:r>
              <a:rPr lang="ro-RO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ro-RO" sz="20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685800" algn="l"/>
              </a:tabLst>
            </a:pPr>
            <a:r>
              <a:rPr lang="ro-RO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clasa are o metodă de acces, </a:t>
            </a:r>
            <a:r>
              <a:rPr lang="ro-RO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getMessage</a:t>
            </a:r>
            <a:r>
              <a:rPr lang="ro-RO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o-RO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care poate accesează șirul dat ca argument constructorului la crearea obiectului excepție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685800" algn="l"/>
              </a:tabLst>
            </a:pPr>
            <a:r>
              <a:rPr lang="ro-RO" sz="2000" b="1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Exemplu</a:t>
            </a:r>
            <a:r>
              <a:rPr lang="ro-RO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ro-RO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Implementarea unei stive de numere întregi folosind un tablou unidimensional, precum și excepții specifice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685800" algn="l"/>
              </a:tabLst>
            </a:pP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ro-RO" sz="20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efin</a:t>
            </a:r>
            <a:r>
              <a:rPr lang="en-US" sz="20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</a:t>
            </a:r>
            <a:r>
              <a:rPr lang="ro-RO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 clasă </a:t>
            </a:r>
            <a:r>
              <a:rPr lang="ro-RO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StackException</a:t>
            </a:r>
            <a:r>
              <a:rPr lang="ro-RO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pentru manipularea excepțiilor specifice unei stive: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  <a:tabLst>
                <a:tab pos="685800" algn="l"/>
              </a:tabLst>
            </a:pPr>
            <a:r>
              <a:rPr lang="ro-RO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pPr marL="365760" lvl="1" indent="0" algn="just">
              <a:lnSpc>
                <a:spcPct val="115000"/>
              </a:lnSpc>
              <a:spcBef>
                <a:spcPts val="0"/>
              </a:spcBef>
              <a:buNone/>
              <a:tabLst>
                <a:tab pos="685800" algn="l"/>
              </a:tabLst>
            </a:pPr>
            <a:r>
              <a:rPr lang="ro-RO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0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StackException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o-RO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ro-RO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</a:p>
          <a:p>
            <a:pPr marL="365760" lvl="1" indent="0" algn="just">
              <a:lnSpc>
                <a:spcPct val="115000"/>
              </a:lnSpc>
              <a:spcBef>
                <a:spcPts val="0"/>
              </a:spcBef>
              <a:buNone/>
              <a:tabLst>
                <a:tab pos="685800" algn="l"/>
              </a:tabLst>
            </a:pPr>
            <a:r>
              <a:rPr lang="ro-RO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0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StackException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o-RO" sz="20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mesaj) {     </a:t>
            </a:r>
          </a:p>
          <a:p>
            <a:pPr marL="365760" lvl="1" indent="0" algn="just">
              <a:lnSpc>
                <a:spcPct val="115000"/>
              </a:lnSpc>
              <a:spcBef>
                <a:spcPts val="0"/>
              </a:spcBef>
              <a:buNone/>
              <a:tabLst>
                <a:tab pos="685800" algn="l"/>
              </a:tabLst>
            </a:pP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ro-RO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(mesaj);    </a:t>
            </a:r>
          </a:p>
          <a:p>
            <a:pPr marL="365760" lvl="1" indent="0" algn="just">
              <a:lnSpc>
                <a:spcPct val="115000"/>
              </a:lnSpc>
              <a:spcBef>
                <a:spcPts val="0"/>
              </a:spcBef>
              <a:buNone/>
              <a:tabLst>
                <a:tab pos="685800" algn="l"/>
              </a:tabLst>
            </a:pP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365760" lvl="1" indent="0" algn="just">
              <a:lnSpc>
                <a:spcPct val="115000"/>
              </a:lnSpc>
              <a:spcBef>
                <a:spcPts val="0"/>
              </a:spcBef>
              <a:buNone/>
              <a:tabLst>
                <a:tab pos="685800" algn="l"/>
              </a:tabLst>
            </a:pP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685800" algn="l"/>
              </a:tabLst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141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Autofit/>
          </a:bodyPr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8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Excepții definite de către programator</a:t>
            </a:r>
            <a:endParaRPr lang="ro-RO" sz="28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987376" cy="5181600"/>
          </a:xfrm>
        </p:spPr>
        <p:txBody>
          <a:bodyPr>
            <a:noAutofit/>
          </a:bodyPr>
          <a:lstStyle/>
          <a:p>
            <a:pPr algn="just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685800" algn="l"/>
              </a:tabLst>
            </a:pPr>
            <a:r>
              <a:rPr lang="en-US" sz="24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Definim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interfață </a:t>
            </a:r>
            <a:r>
              <a:rPr lang="ro-RO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în care precizăm operațiile specifice unei stive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Tx/>
              <a:buChar char="-"/>
              <a:tabLst>
                <a:tab pos="685800" algn="l"/>
              </a:tabLst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  <a:tabLst>
                <a:tab pos="685800" algn="l"/>
              </a:tabLst>
            </a:pPr>
            <a:r>
              <a:rPr lang="ro-RO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Stack {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  <a:tabLst>
                <a:tab pos="685800" algn="l"/>
              </a:tabLst>
            </a:pP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o-RO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push(Object item) </a:t>
            </a:r>
            <a:r>
              <a:rPr lang="ro-RO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ro-RO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StackException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  <a:tabLst>
                <a:tab pos="685800" algn="l"/>
              </a:tabLst>
            </a:pP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Object pop() </a:t>
            </a:r>
            <a:r>
              <a:rPr lang="ro-RO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ro-RO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StackException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  <a:tabLst>
                <a:tab pos="685800" algn="l"/>
              </a:tabLst>
            </a:pP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Object peek() </a:t>
            </a:r>
            <a:r>
              <a:rPr lang="ro-RO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ro-RO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StackException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  <a:tabLst>
                <a:tab pos="685800" algn="l"/>
              </a:tabLst>
            </a:pP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o-RO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isEmpty();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  <a:tabLst>
                <a:tab pos="685800" algn="l"/>
              </a:tabLst>
            </a:pP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o-RO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isFull();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  <a:tabLst>
                <a:tab pos="685800" algn="l"/>
              </a:tabLst>
            </a:pP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o-RO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print() </a:t>
            </a:r>
            <a:r>
              <a:rPr lang="ro-RO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ro-RO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StackException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  <a:tabLst>
                <a:tab pos="685800" algn="l"/>
              </a:tabLst>
            </a:pP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  <a:tabLst>
                <a:tab pos="685800" algn="l"/>
              </a:tabLst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202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Autofit/>
          </a:bodyPr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8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Excepții definite de către programator</a:t>
            </a:r>
            <a:endParaRPr lang="ro-RO" sz="28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4385" y="1309690"/>
            <a:ext cx="9987376" cy="5014910"/>
          </a:xfrm>
        </p:spPr>
        <p:txBody>
          <a:bodyPr>
            <a:noAutofit/>
          </a:bodyPr>
          <a:lstStyle/>
          <a:p>
            <a:pPr algn="just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685800" algn="l"/>
              </a:tabLst>
            </a:pP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ro-RO" sz="24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efin</a:t>
            </a:r>
            <a:r>
              <a:rPr lang="en-US" sz="24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</a:t>
            </a: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 clasă </a:t>
            </a:r>
            <a:r>
              <a:rPr lang="ro-RO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StackArray</a:t>
            </a: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în care implementăm operațiile definite în interfața </a:t>
            </a:r>
            <a:r>
              <a:rPr lang="ro-RO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2860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</a:p>
          <a:p>
            <a:pPr marL="22860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push(Object x) </a:t>
            </a:r>
            <a:r>
              <a:rPr lang="ro-RO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ro-RO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StackException 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2860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o-RO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(isFull()) </a:t>
            </a:r>
          </a:p>
          <a:p>
            <a:pPr marL="22860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ro-RO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ro-RO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o-RO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StackException("Nu pot să adaug un element</a:t>
            </a: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  </a:t>
            </a:r>
            <a:r>
              <a:rPr lang="ro-RO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într-o stivă plină!");</a:t>
            </a:r>
          </a:p>
          <a:p>
            <a:pPr marL="22860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stiva[++varf] = x;</a:t>
            </a:r>
          </a:p>
          <a:p>
            <a:pPr marL="22860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  <a:tabLst>
                <a:tab pos="685800" algn="l"/>
              </a:tabLst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898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Autofit/>
          </a:bodyPr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8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Excepții definite de către programator</a:t>
            </a:r>
            <a:endParaRPr lang="ro-RO" sz="28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4385" y="1342062"/>
            <a:ext cx="9987376" cy="4982537"/>
          </a:xfrm>
        </p:spPr>
        <p:txBody>
          <a:bodyPr>
            <a:noAutofit/>
          </a:bodyPr>
          <a:lstStyle/>
          <a:p>
            <a:pPr algn="just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685800" algn="l"/>
              </a:tabLst>
            </a:pP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ro-RO" sz="24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efin</a:t>
            </a:r>
            <a:r>
              <a:rPr lang="en-US" sz="24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</a:t>
            </a: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 clasă </a:t>
            </a:r>
            <a:r>
              <a:rPr lang="ro-RO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StackArray</a:t>
            </a: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în care implementăm operațiile definite în interfața </a:t>
            </a:r>
            <a:r>
              <a:rPr lang="ro-RO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2860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</a:p>
          <a:p>
            <a:pPr marL="22860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0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pop() </a:t>
            </a:r>
            <a:r>
              <a:rPr lang="ro-RO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ro-RO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StackException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2860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o-RO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o-RO" sz="20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</a:p>
          <a:p>
            <a:pPr marL="22860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ro-RO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ro-RO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o-RO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StackException</a:t>
            </a:r>
            <a:r>
              <a:rPr lang="ro-RO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("Nu pot sa extrag un</a:t>
            </a: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ro-RO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 dintr-o stivă vidă!");</a:t>
            </a:r>
          </a:p>
          <a:p>
            <a:pPr marL="22860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22860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o-RO" sz="20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0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stiva[</a:t>
            </a:r>
            <a:r>
              <a:rPr lang="ro-RO" sz="20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varf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22860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stiva[</a:t>
            </a:r>
            <a:r>
              <a:rPr lang="ro-RO" sz="20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varf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--] = </a:t>
            </a:r>
            <a:r>
              <a:rPr lang="ro-RO" sz="20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2860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o-RO" sz="20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0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2860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856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Autofit/>
          </a:bodyPr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8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Excepții definite de către programator</a:t>
            </a:r>
            <a:endParaRPr lang="ro-RO" sz="28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987376" cy="5181600"/>
          </a:xfrm>
        </p:spPr>
        <p:txBody>
          <a:bodyPr>
            <a:no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685800" algn="l"/>
              </a:tabLst>
            </a:pPr>
            <a:r>
              <a:rPr lang="ro-RO" sz="24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Trat</a:t>
            </a:r>
            <a:r>
              <a:rPr lang="ro-RO" sz="24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area excepției</a:t>
            </a:r>
            <a:r>
              <a:rPr lang="en-US" sz="24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buNone/>
              <a:tabLst>
                <a:tab pos="230188" algn="l"/>
              </a:tabLst>
            </a:pPr>
            <a:r>
              <a:rPr lang="en-US" sz="24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o-RO" sz="18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</a:t>
            </a: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ro-RO" sz="18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</a:t>
            </a: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Test_StackArray {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</a:t>
            </a:r>
            <a:r>
              <a:rPr lang="ro-RO" sz="18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</a:t>
            </a: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ro-RO" sz="18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static</a:t>
            </a: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ro-RO" sz="18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void</a:t>
            </a: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main(String[] args) {</a:t>
            </a:r>
            <a:endParaRPr lang="en-US" sz="18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	</a:t>
            </a:r>
            <a:r>
              <a:rPr lang="ro-RO" sz="1800" dirty="0" err="1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StackArray</a:t>
            </a: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st = </a:t>
            </a:r>
            <a:r>
              <a:rPr lang="ro-RO" sz="18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new</a:t>
            </a: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StackArray(3);</a:t>
            </a:r>
            <a:endParaRPr lang="en-US" sz="18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ro-RO" sz="1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ro-RO" sz="1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rnd = </a:t>
            </a:r>
            <a:r>
              <a:rPr lang="ro-RO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o-RO" sz="1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1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ro-RO" sz="1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	</a:t>
            </a:r>
            <a:r>
              <a:rPr lang="ro-RO" sz="18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for</a:t>
            </a: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(int i = 0; i &lt; 20; i++)</a:t>
            </a:r>
            <a:endParaRPr lang="en-US" sz="18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	</a:t>
            </a:r>
            <a:r>
              <a:rPr lang="ro-RO" sz="1800" b="1" dirty="0" err="1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try</a:t>
            </a: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{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		</a:t>
            </a:r>
            <a:r>
              <a:rPr lang="ro-RO" sz="1800" dirty="0" err="1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aux = rnd.nextInt();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</a:t>
            </a:r>
            <a:r>
              <a:rPr lang="en-US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</a:t>
            </a:r>
            <a:r>
              <a:rPr lang="ro-RO" sz="1800" b="1" dirty="0" err="1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</a:t>
            </a: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(aux % 2 == 0)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</a:t>
            </a:r>
            <a:r>
              <a:rPr lang="en-US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	</a:t>
            </a:r>
            <a:r>
              <a:rPr lang="ro-RO" sz="1800" dirty="0" err="1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st.push</a:t>
            </a: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(1 + rnd.nextInt(100));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</a:t>
            </a:r>
            <a:r>
              <a:rPr lang="en-US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</a:t>
            </a:r>
            <a:r>
              <a:rPr lang="ro-RO" sz="1800" b="1" dirty="0" err="1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else</a:t>
            </a:r>
            <a:endParaRPr lang="ro-RO" sz="1800" b="1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</a:t>
            </a:r>
            <a:r>
              <a:rPr lang="en-US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	</a:t>
            </a:r>
            <a:r>
              <a:rPr lang="ro-RO" sz="1800" dirty="0" err="1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st.pop</a:t>
            </a: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(); 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</a:t>
            </a:r>
            <a:r>
              <a:rPr lang="en-US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</a:t>
            </a:r>
            <a:r>
              <a:rPr lang="ro-RO" sz="1800" dirty="0" err="1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st.print</a:t>
            </a: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();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}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</a:t>
            </a:r>
            <a:r>
              <a:rPr lang="ro-RO" sz="18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catch</a:t>
            </a: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(StackException ex) {                </a:t>
            </a:r>
            <a:r>
              <a:rPr lang="en-US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				  </a:t>
            </a:r>
            <a:r>
              <a:rPr lang="ro-RO" sz="1800" dirty="0" err="1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System.out.println</a:t>
            </a: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ro-RO" sz="1800" dirty="0" err="1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ex.getMessage</a:t>
            </a: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());</a:t>
            </a:r>
            <a:endParaRPr lang="en-US" sz="18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  <a:tabLst>
                <a:tab pos="1660525" algn="l"/>
              </a:tabLst>
            </a:pPr>
            <a:r>
              <a:rPr lang="en-US" sz="1800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</a:t>
            </a: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    </a:t>
            </a:r>
            <a:endParaRPr lang="en-US" sz="1800" dirty="0">
              <a:solidFill>
                <a:schemeClr val="tx2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914400" marR="0" indent="0">
              <a:lnSpc>
                <a:spcPct val="100000"/>
              </a:lnSpc>
              <a:spcBef>
                <a:spcPts val="0"/>
              </a:spcBef>
              <a:buNone/>
              <a:tabLst>
                <a:tab pos="1660525" algn="l"/>
              </a:tabLst>
            </a:pP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  <a:p>
            <a:pPr marL="230188" indent="-230188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</a:t>
            </a: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endParaRPr lang="ro-RO" sz="1800" dirty="0">
              <a:solidFill>
                <a:schemeClr val="tx2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395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Autofit/>
          </a:bodyPr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b="1" dirty="0" err="1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Tratarea</a:t>
            </a:r>
            <a:r>
              <a:rPr lang="en-US" sz="28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28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unei excepții</a:t>
            </a:r>
            <a:endParaRPr lang="ro-RO" sz="28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8481" y="1143000"/>
            <a:ext cx="9987376" cy="5181600"/>
          </a:xfrm>
        </p:spPr>
        <p:txBody>
          <a:bodyPr>
            <a:noAutofit/>
          </a:bodyPr>
          <a:lstStyle/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o-RO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Începând cu Java 7, a fost introdusă instrucțiunea </a:t>
            </a:r>
            <a:r>
              <a:rPr lang="ro-RO" sz="1800" b="1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try-with-resources</a:t>
            </a:r>
            <a:r>
              <a:rPr lang="ro-RO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care permite închiderea automată a unei resurse, adică a unui surse de date de tip flux (de exemplu, un flux asociat unui fișier, o conexiune cu o bază de date etc.)  </a:t>
            </a: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2286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o-RO" sz="2400" b="1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Sintaxa:</a:t>
            </a: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5760" lvl="1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try(deschidere Resursă_1; Resursă_2) </a:t>
            </a:r>
            <a:r>
              <a:rPr lang="en-GB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0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0" lvl="1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.........</a:t>
            </a:r>
            <a:endParaRPr lang="en-US" sz="20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catch(...) {</a:t>
            </a:r>
            <a:endParaRPr lang="en-US" sz="20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.........</a:t>
            </a:r>
            <a:endParaRPr lang="en-US" sz="20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6075" lvl="1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o-RO" sz="20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611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Autofit/>
          </a:bodyPr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b="1" dirty="0" err="1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Tratarea</a:t>
            </a:r>
            <a:r>
              <a:rPr lang="en-US" sz="28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28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unei excepții</a:t>
            </a:r>
            <a:endParaRPr lang="ro-RO" sz="28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8481" y="1143000"/>
            <a:ext cx="9987376" cy="5181600"/>
          </a:xfrm>
        </p:spPr>
        <p:txBody>
          <a:bodyPr>
            <a:noAutofit/>
          </a:bodyPr>
          <a:lstStyle/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Exemplu</a:t>
            </a:r>
            <a:endParaRPr lang="en-US" sz="2000" b="1" dirty="0">
              <a:solidFill>
                <a:srgbClr val="0000CC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Pentru a putea fi utilizată folosind o instrucțiune de tipul </a:t>
            </a:r>
            <a:r>
              <a:rPr lang="ro-RO" sz="1800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try-with-resources</a:t>
            </a:r>
            <a:r>
              <a:rPr lang="ro-RO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clasa corespunzătoare unei resurse trebuie să implementeze interfața </a:t>
            </a: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AutoCloseable</a:t>
            </a:r>
            <a:r>
              <a:rPr lang="ro-RO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2000" b="1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Toate tipurile de fluxuri bazate pe fișiere implementează interfața </a:t>
            </a: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AutoCloseable</a:t>
            </a:r>
            <a:r>
              <a:rPr lang="ro-RO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deci pot fi deschise utilizând o instrucțiune de tipul </a:t>
            </a:r>
            <a:r>
              <a:rPr lang="ro-RO" sz="1800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try-with-resources</a:t>
            </a:r>
            <a:r>
              <a:rPr lang="ro-RO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try(</a:t>
            </a:r>
            <a:r>
              <a:rPr lang="ro-RO" sz="1800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FileOutputStream fout = new FileOutputStream("numere.bin");</a:t>
            </a:r>
            <a:endParaRPr lang="en-US" sz="18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DataOutputStream dout = new DataOutputStream(fout);</a:t>
            </a: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 {</a:t>
            </a: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.........</a:t>
            </a: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 (...) {</a:t>
            </a: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.........</a:t>
            </a: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321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/>
          </a:bodyPr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2800" b="1" dirty="0" err="1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</a:t>
            </a:r>
            <a:r>
              <a:rPr lang="ro-RO" sz="28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stack</a:t>
            </a:r>
            <a:endParaRPr lang="ro-RO" sz="28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95B3F35B-97B1-41D7-9E52-900F9C5F8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072145"/>
              </p:ext>
            </p:extLst>
          </p:nvPr>
        </p:nvGraphicFramePr>
        <p:xfrm>
          <a:off x="1674812" y="1379074"/>
          <a:ext cx="944880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400">
                  <a:extLst>
                    <a:ext uri="{9D8B030D-6E8A-4147-A177-3AD203B41FA5}">
                      <a16:colId xmlns:a16="http://schemas.microsoft.com/office/drawing/2014/main" val="1380446992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919446404"/>
                    </a:ext>
                  </a:extLst>
                </a:gridCol>
              </a:tblGrid>
              <a:tr h="4267200"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r>
                        <a:rPr lang="ro-RO" sz="1800" b="1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xemplu</a:t>
                      </a:r>
                      <a:r>
                        <a:rPr lang="en-US" sz="1800" b="1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ro-RO" sz="1800" b="1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ro-RO" sz="1800" b="0" noProof="0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Aplicație cu o interfață grafică pentru realizarea unei statistici 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ro-RO" sz="1800" b="0" noProof="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ro-RO" sz="1800" b="0" noProof="0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 apelează o metodă "Acțiune", 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ro-RO" sz="1800" b="0" noProof="0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 apelează o metodă "Statistică" dintr-o altă clasă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ro-RO" sz="1800" b="0" noProof="0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 apelează o metodă "</a:t>
                      </a:r>
                      <a:r>
                        <a:rPr lang="ro-RO" sz="1800" b="0" noProof="0" dirty="0" err="1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ÎncărcareDate</a:t>
                      </a:r>
                      <a:r>
                        <a:rPr lang="ro-RO" sz="1800" b="0" noProof="0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“ pentru a încărca datele dintr-un fișier text.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ro-RO" sz="1800" b="0" noProof="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ro-RO" sz="1800" b="1" noProof="0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Posibile excepții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ro-RO" sz="1800" b="0" noProof="0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calea fișierului cu datele persoanelor este greșită sau fișierul nu există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ro-RO" sz="1800" b="0" noProof="0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unele persoane au datele eronate în fișier </a:t>
                      </a:r>
                    </a:p>
                    <a:p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71123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5CFDACEE-DE82-4C3B-857A-EF9DC4606FB5}"/>
              </a:ext>
            </a:extLst>
          </p:cNvPr>
          <p:cNvGrpSpPr/>
          <p:nvPr/>
        </p:nvGrpSpPr>
        <p:grpSpPr>
          <a:xfrm>
            <a:off x="6520259" y="2133600"/>
            <a:ext cx="5160687" cy="3130825"/>
            <a:chOff x="2284412" y="2602464"/>
            <a:chExt cx="5693787" cy="311253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8141DE2-1F7A-4E43-BEFC-DF0EB9D67F50}"/>
                </a:ext>
              </a:extLst>
            </p:cNvPr>
            <p:cNvGrpSpPr/>
            <p:nvPr/>
          </p:nvGrpSpPr>
          <p:grpSpPr>
            <a:xfrm>
              <a:off x="2284412" y="2602464"/>
              <a:ext cx="5368100" cy="3112536"/>
              <a:chOff x="2284412" y="2602464"/>
              <a:chExt cx="5368100" cy="3112536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49054439-0A2E-4B4E-BBDF-33DAD69CB5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284412" y="2602464"/>
                <a:ext cx="3272152" cy="3112536"/>
              </a:xfrm>
              <a:prstGeom prst="rect">
                <a:avLst/>
              </a:prstGeom>
            </p:spPr>
          </p:pic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CDB4016F-D260-4216-A19B-3EA355908B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180013" y="4158731"/>
                <a:ext cx="564190" cy="246359"/>
              </a:xfrm>
              <a:prstGeom prst="straightConnector1">
                <a:avLst/>
              </a:prstGeom>
              <a:ln w="317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F407061-D3A3-4EB6-B020-B9BE0593DAB6}"/>
                  </a:ext>
                </a:extLst>
              </p:cNvPr>
              <p:cNvSpPr/>
              <p:nvPr/>
            </p:nvSpPr>
            <p:spPr>
              <a:xfrm>
                <a:off x="5556564" y="4156041"/>
                <a:ext cx="2095948" cy="9654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o-RO" sz="1400" b="1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Valori numerice incorecte sau date incomplete </a:t>
                </a:r>
                <a:endParaRPr lang="en-US" sz="1400" b="1" dirty="0">
                  <a:solidFill>
                    <a:srgbClr val="C00000"/>
                  </a:solidFill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5A4F8C2-D0B7-4AFE-855D-6F4C07BAF6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61886" y="3458423"/>
              <a:ext cx="456403" cy="90709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A41046D-4809-44FE-BE21-C5FF8A2600D1}"/>
                </a:ext>
              </a:extLst>
            </p:cNvPr>
            <p:cNvSpPr/>
            <p:nvPr/>
          </p:nvSpPr>
          <p:spPr>
            <a:xfrm>
              <a:off x="5618289" y="3070375"/>
              <a:ext cx="2359910" cy="7573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o-RO" sz="1400" b="1" dirty="0">
                  <a:solidFill>
                    <a:srgbClr val="C00000"/>
                  </a:solidFill>
                  <a:latin typeface="Consolas" panose="020B0609020204030204" pitchFamily="49" charset="0"/>
                </a:rPr>
                <a:t>Fișier inexistent sau date greșit formatate </a:t>
              </a:r>
              <a:endParaRPr lang="en-US" sz="1400" b="1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775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4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Temtică curs </a:t>
            </a:r>
            <a:r>
              <a:rPr lang="en-US" sz="24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987376" cy="5181600"/>
          </a:xfrm>
        </p:spPr>
        <p:txBody>
          <a:bodyPr>
            <a:noAutofit/>
          </a:bodyPr>
          <a:lstStyle/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Controlul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</a:t>
            </a: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ștenirii</a:t>
            </a: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Mecanismul</a:t>
            </a:r>
            <a:r>
              <a:rPr lang="en-US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tartare al </a:t>
            </a:r>
            <a:r>
              <a:rPr lang="en-US" sz="24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excep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țiilor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Fluxuri</a:t>
            </a: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4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132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796" y="203200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4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ENUMERĂRI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3960" y="692945"/>
            <a:ext cx="10001461" cy="5472110"/>
          </a:xfrm>
        </p:spPr>
        <p:txBody>
          <a:bodyPr>
            <a:noAutofit/>
          </a:bodyPr>
          <a:lstStyle/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În versiunea Java 17 a fost introdus </a:t>
            </a:r>
            <a:r>
              <a:rPr lang="ro-RO" sz="24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conceptul de clasă/interfață sealed </a:t>
            </a: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care permite un control detaliat al moștenirii </a:t>
            </a:r>
            <a:r>
              <a:rPr lang="ro-RO" sz="240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 precizarea explicită a subclaselor ce pot extinde o superclasă sau a claselor ce pot implementa o interfață</a:t>
            </a: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o-RO" sz="24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clasă sealed se declară astfel:</a:t>
            </a:r>
            <a:endParaRPr lang="en-US" sz="24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specificatori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 </a:t>
            </a:r>
            <a:r>
              <a:rPr lang="en-US" b="1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sealed</a:t>
            </a:r>
            <a:r>
              <a:rPr lang="en-US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Clasă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permits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Subclase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........................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177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796" y="203200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4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ENUMERĂRI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3960" y="692945"/>
            <a:ext cx="10001461" cy="5472110"/>
          </a:xfrm>
        </p:spPr>
        <p:txBody>
          <a:bodyPr>
            <a:noAutofit/>
          </a:bodyPr>
          <a:lstStyle/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Dacă o clasă extinde o superclasă și/sau implementează anumite interfețe, atunci </a:t>
            </a:r>
            <a:r>
              <a:rPr lang="ro-RO" sz="2400" b="1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cuvântul permits </a:t>
            </a:r>
            <a:r>
              <a:rPr lang="ro-RO" sz="24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și lista subclaselor care pot să extindă clasa respectivă se vor scrie la sfârșitul antetului său!</a:t>
            </a: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ro-RO" sz="24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0312" marR="0" indent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sealed</a:t>
            </a:r>
            <a:r>
              <a:rPr lang="en-US" sz="2400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class </a:t>
            </a:r>
            <a:r>
              <a:rPr lang="en-US" sz="2400" dirty="0" err="1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Angajat</a:t>
            </a:r>
            <a:r>
              <a:rPr lang="en-US" sz="2400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extends</a:t>
            </a:r>
            <a:r>
              <a:rPr lang="en-US" sz="2400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Persoana</a:t>
            </a:r>
            <a:r>
              <a:rPr lang="en-US" sz="2400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implements</a:t>
            </a:r>
            <a:r>
              <a:rPr lang="en-US" sz="2400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Comparable </a:t>
            </a:r>
          </a:p>
          <a:p>
            <a:pPr marL="210312" marR="0" indent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	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permits</a:t>
            </a:r>
            <a:r>
              <a:rPr lang="en-US" sz="2400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Economist, </a:t>
            </a:r>
            <a:r>
              <a:rPr lang="en-US" sz="2400" dirty="0" err="1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Paznic</a:t>
            </a:r>
            <a:r>
              <a:rPr lang="en-US" sz="2400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Inginer</a:t>
            </a:r>
            <a:r>
              <a:rPr lang="en-US" sz="2400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{</a:t>
            </a:r>
          </a:p>
          <a:p>
            <a:pPr marL="0" marR="0" indent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	........................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}</a:t>
            </a:r>
            <a:endParaRPr lang="ro-RO" sz="2400" dirty="0">
              <a:solidFill>
                <a:schemeClr val="tx2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720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796" y="203200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4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ENUMERĂRI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3960" y="692945"/>
            <a:ext cx="10001461" cy="5472110"/>
          </a:xfrm>
        </p:spPr>
        <p:txBody>
          <a:bodyPr>
            <a:noAutofit/>
          </a:bodyPr>
          <a:lstStyle/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Declarările unei </a:t>
            </a:r>
            <a:r>
              <a:rPr lang="ro-RO" sz="20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clase sealed 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și ale </a:t>
            </a:r>
            <a:r>
              <a:rPr lang="ro-RO" sz="20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subclaselor permise 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trebuie să respecte următoarele reguli: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clasa sealed și subclasele permise trebuie să facă parte din același modul sau, dacă sunt declarate într-un modul anonim, din același pachet;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fiecare </a:t>
            </a:r>
            <a:r>
              <a:rPr lang="ro-RO" sz="20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subclasă permisă trebuie să extindă direct clasa sealed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fiecare subclasă permisă trebuie să specifice în mod explicit modul în care va continua controlul moștenirii inițiat de superclasa sa, folosind exact unul dintre următorii modificatori: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ro-RO" sz="2000" b="1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final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subclasa respectivă nu mai poate fi extinsă;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ro-RO" sz="2000" b="1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sealed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subclasa respectivă poate fi extinsă doar în mod controlat (i.e., doar de subclasele pe care le permite explicit);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ro-RO" sz="2000" b="1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non-sealed</a:t>
            </a:r>
            <a:r>
              <a:rPr lang="ro-RO" sz="20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subclasa respectivă poate fi extinsă fără nicio restricție (i.e., de orice altă clasă).</a:t>
            </a: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169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796" y="203200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4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ENUMERĂRI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3960" y="692945"/>
            <a:ext cx="10001461" cy="5472110"/>
          </a:xfrm>
        </p:spPr>
        <p:txBody>
          <a:bodyPr>
            <a:noAutofit/>
          </a:bodyPr>
          <a:lstStyle/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 clasa </a:t>
            </a:r>
            <a:r>
              <a:rPr lang="ro-RO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Angajat</a:t>
            </a:r>
            <a:r>
              <a:rPr lang="ro-RO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din exemplul se mai sus, o variantă de declarare a subclaselor poate fi următoarea: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public 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final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class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Paznic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extends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Angajat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........................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public 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non-sealed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class Economist extends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Angajat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........................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public 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sealed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class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Inginer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extends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Angajat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permits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InginerElectronist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InginerMecanic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........................	}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011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796" y="203200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4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ENUMERĂRI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3960" y="692945"/>
            <a:ext cx="10001461" cy="5472110"/>
          </a:xfrm>
        </p:spPr>
        <p:txBody>
          <a:bodyPr>
            <a:noAutofit/>
          </a:bodyPr>
          <a:lstStyle/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În cazul unei interfețe, folosind modificatorul </a:t>
            </a:r>
            <a:r>
              <a:rPr lang="ro-RO" sz="2000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sealed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putem </a:t>
            </a:r>
            <a:r>
              <a:rPr lang="ro-RO" sz="20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specifica subinterfețele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care o pot extinde sau </a:t>
            </a:r>
            <a:r>
              <a:rPr lang="ro-RO" sz="20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clasele care o pot implementa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astfel: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[public] </a:t>
            </a:r>
            <a:r>
              <a:rPr lang="en-US" sz="2000" b="1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sealed</a:t>
            </a:r>
            <a:r>
              <a:rPr lang="en-US" sz="2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Interfață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permits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Subinterfețe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........................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ro-RO" sz="2000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ro-RO" sz="20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subinterfață care extinde o interfață sealed trebuie să respecte reguli asemănătoare celor precizate în cazul claselor sealed, cu observația că unei interfață îi putem aplica doar modificatorii </a:t>
            </a:r>
            <a:r>
              <a:rPr lang="ro-RO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sealed</a:t>
            </a:r>
            <a:r>
              <a:rPr lang="ro-RO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și </a:t>
            </a:r>
            <a:r>
              <a:rPr lang="ro-RO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non-sealed</a:t>
            </a:r>
            <a:r>
              <a:rPr lang="ro-RO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490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Autofit/>
          </a:bodyPr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FLUXURI DE INTRARE/IE</a:t>
            </a:r>
            <a:r>
              <a:rPr lang="ro-RO" sz="28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ȘIRE</a:t>
            </a:r>
            <a:endParaRPr lang="ro-RO" sz="28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8481" y="1143000"/>
            <a:ext cx="9987376" cy="5181600"/>
          </a:xfrm>
        </p:spPr>
        <p:txBody>
          <a:bodyPr>
            <a:noAutofit/>
          </a:bodyPr>
          <a:lstStyle/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kumimoji="0" lang="ro-RO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Operațiile de intrare/ieșire sunt realizate, în general, cu ajutorul claselor din pachetul </a:t>
            </a:r>
            <a:r>
              <a:rPr kumimoji="0" lang="ro-RO" altLang="en-US" sz="20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Arial Unicode MS"/>
                <a:ea typeface="Calibri" panose="020F0502020204030204" pitchFamily="34" charset="0"/>
                <a:cs typeface="Courier New" panose="02070309020205020404" pitchFamily="49" charset="0"/>
              </a:rPr>
              <a:t>java.io</a:t>
            </a:r>
            <a:r>
              <a:rPr kumimoji="0" lang="ro-RO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folosind</a:t>
            </a:r>
            <a:r>
              <a:rPr kumimoji="0" lang="ro-RO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o-RO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conceptul de </a:t>
            </a:r>
            <a:r>
              <a:rPr kumimoji="0" lang="ro-RO" altLang="en-US" sz="2000" b="0" i="1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flux</a:t>
            </a:r>
            <a:r>
              <a:rPr kumimoji="0" lang="ro-RO" altLang="en-US" sz="2000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(stream). </a:t>
            </a:r>
            <a:endParaRPr kumimoji="0" lang="ro-RO" altLang="en-US" sz="32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Arial" panose="020B060402020202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o-RO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lang="ro-RO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flux</a:t>
            </a:r>
            <a:r>
              <a:rPr lang="ro-RO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reprezintă o modalitate de transfer al unor informații în format binar de la o sursă către o destinație.</a:t>
            </a:r>
            <a:endParaRPr lang="ro-RO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o-RO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În funcție de modalitatea de prelucrare a informației, precum și a  direcției canalului de comunicație, fluxurile se pot clasifica astfel: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§"/>
            </a:pPr>
            <a:r>
              <a:rPr lang="ro-RO" sz="2000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după direcția canalului de comunicație</a:t>
            </a:r>
            <a:r>
              <a:rPr lang="ro-RO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marR="0" lvl="1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o-RO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 intrare</a:t>
            </a:r>
            <a:endParaRPr lang="ro-RO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marR="0" lvl="1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o-RO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 ieșire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</a:pPr>
            <a:r>
              <a:rPr lang="ro-RO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după modul de operare asupra datelor:</a:t>
            </a:r>
            <a:endParaRPr lang="en-US" sz="2000" i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o-RO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nivel de octet (flux pe 8 biți )</a:t>
            </a: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o-RO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nivel de caracter (flux pe 16 biți)</a:t>
            </a: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1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814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Autofit/>
          </a:bodyPr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FLUXURI DE INTRARE/IE</a:t>
            </a:r>
            <a:r>
              <a:rPr lang="ro-RO" sz="28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ȘIRE</a:t>
            </a:r>
            <a:endParaRPr lang="ro-RO" sz="28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8481" y="1143000"/>
            <a:ext cx="9987376" cy="5181600"/>
          </a:xfrm>
        </p:spPr>
        <p:txBody>
          <a:bodyPr>
            <a:no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§"/>
            </a:pPr>
            <a:r>
              <a:rPr lang="ro-RO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după modul în care acționează asupra datelor</a:t>
            </a:r>
            <a:r>
              <a:rPr lang="ro-RO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o-RO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primitive (doar operațiile de citire/scriere)</a:t>
            </a: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marR="0" lvl="1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o-RO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procesare (adaugă la cele primitive operații suplimentare: procesare la nivel de buffer, serializare etc</a:t>
            </a:r>
          </a:p>
          <a:p>
            <a:pPr marL="457200" marR="0" lvl="1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În concluzie, pentru a deschide orice flux se instanțiază o clasă dedicată, care poate conține mai mulți constructori: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</a:pPr>
            <a:r>
              <a:rPr lang="ro-RO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 constructor cu un argument prin care se specifică </a:t>
            </a:r>
            <a:r>
              <a:rPr lang="ro-RO" sz="180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calea fișierului sub forma unui șir de caractere</a:t>
            </a:r>
            <a:r>
              <a:rPr lang="ro-RO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</a:pPr>
            <a:r>
              <a:rPr lang="ro-RO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 constructor care primește ca argument un </a:t>
            </a:r>
            <a:r>
              <a:rPr lang="ro-RO" sz="180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obiect de tip File</a:t>
            </a:r>
            <a:r>
              <a:rPr lang="ro-RO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o-RO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 constructor care primește ca argument </a:t>
            </a:r>
            <a:r>
              <a:rPr lang="ro-RO" sz="180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 alt flux</a:t>
            </a:r>
            <a:endParaRPr lang="ro-RO" sz="2400" dirty="0">
              <a:solidFill>
                <a:srgbClr val="0000C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8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Autofit/>
          </a:bodyPr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FLUXURI DE INTRARE/IE</a:t>
            </a:r>
            <a:r>
              <a:rPr lang="ro-RO" sz="28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ȘIRE</a:t>
            </a:r>
            <a:endParaRPr lang="ro-RO" sz="28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8481" y="1143000"/>
            <a:ext cx="9987376" cy="5181600"/>
          </a:xfrm>
        </p:spPr>
        <p:txBody>
          <a:bodyPr>
            <a:noAutofit/>
          </a:bodyPr>
          <a:lstStyle/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Clasa </a:t>
            </a:r>
            <a:r>
              <a:rPr lang="ro-RO" sz="18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ro-RO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permite operații specifice fișierelor și directoarelor, precum creare, ștergere, mutare etc., mai puțin operații de citire/scriere.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Metode uzuale ale clasei </a:t>
            </a:r>
            <a:r>
              <a:rPr lang="ro-RO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ro-R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</a:pPr>
            <a:r>
              <a:rPr lang="ro-R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getAbsolutePath() </a:t>
            </a:r>
            <a:r>
              <a:rPr lang="ro-RO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 returnează calea absolută a unui fișier</a:t>
            </a:r>
            <a:r>
              <a:rPr lang="ro-RO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</a:pPr>
            <a:r>
              <a:rPr lang="ro-R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getName() – </a:t>
            </a:r>
            <a:r>
              <a:rPr lang="ro-RO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returnează numele unui fișier;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</a:pPr>
            <a:r>
              <a:rPr lang="ro-R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boolean createNewFile() – </a:t>
            </a:r>
            <a:r>
              <a:rPr lang="ro-RO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creează un nou fișier, iar dacă fișierul există deja metoda returnează </a:t>
            </a:r>
            <a:r>
              <a:rPr lang="ro-R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ro-RO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o-RO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File[] listFiles() – </a:t>
            </a:r>
            <a:r>
              <a:rPr lang="ro-RO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returnează un tablou de obiecte </a:t>
            </a:r>
            <a:r>
              <a:rPr lang="ro-RO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File</a:t>
            </a:r>
            <a:r>
              <a:rPr lang="ro-RO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asociate fișierelor dintr-un director</a:t>
            </a: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520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Autofit/>
          </a:bodyPr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FLUXURI DE INTRARE/IE</a:t>
            </a:r>
            <a:r>
              <a:rPr lang="ro-RO" sz="28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ȘIRE</a:t>
            </a:r>
            <a:endParaRPr lang="ro-RO" sz="28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8481" y="1143000"/>
            <a:ext cx="9987376" cy="5181600"/>
          </a:xfrm>
        </p:spPr>
        <p:txBody>
          <a:bodyPr>
            <a:noAutofit/>
          </a:bodyPr>
          <a:lstStyle/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o-RO" sz="18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Fluxurile primitive </a:t>
            </a:r>
            <a:r>
              <a:rPr lang="ro-RO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permit doar operații de intrare/ieșire. </a:t>
            </a: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ro-RO" sz="1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După modul de operarea asupra datelor, fluxurile primitive se împart în două categorii: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o-RO" sz="18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o-RO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relucrare la nivel de caracter (fișiere text)</a:t>
            </a:r>
            <a:r>
              <a:rPr lang="ro-RO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o-RO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informația este reprezentată prin caractere Unicode, aranjate pe linii (separatorul poate fi '</a:t>
            </a:r>
            <a:r>
              <a:rPr lang="ro-R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\r\n</a:t>
            </a:r>
            <a:r>
              <a:rPr lang="ro-RO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(Windows), '</a:t>
            </a:r>
            <a:r>
              <a:rPr lang="ro-R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ro-RO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(Unix/Linux) sau '</a:t>
            </a:r>
            <a:r>
              <a:rPr lang="ro-R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\r</a:t>
            </a:r>
            <a:r>
              <a:rPr lang="ro-RO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(Mac)).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Informația fiind reprezentată prin caracter Unicode, se obține un flux pe 16 biți.</a:t>
            </a:r>
            <a:endParaRPr lang="ro-RO" sz="1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Deschiderea </a:t>
            </a:r>
            <a:r>
              <a:rPr lang="ro-RO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unui flux primitiv la nivel de caracter de intrare </a:t>
            </a:r>
            <a:r>
              <a:rPr lang="ro-RO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 instanțiază clasa </a:t>
            </a:r>
            <a:r>
              <a:rPr lang="ro-RO" sz="18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FileReader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800" b="1" dirty="0">
                <a:solidFill>
                  <a:srgbClr val="0000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FileReader fin = new FileReader("exemplu.txt");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800" b="1" dirty="0">
                <a:solidFill>
                  <a:srgbClr val="00B0F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 f = new File("exemplu.txt");</a:t>
            </a:r>
            <a:endParaRPr lang="en-US" sz="1800" b="1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b="1" dirty="0">
                <a:solidFill>
                  <a:srgbClr val="00B0F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FileReader fin = new FileReader(f);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Operația de citire a unui caracter se realizează prin metoda </a:t>
            </a:r>
            <a:r>
              <a:rPr lang="ro-RO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o-RO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nt read()</a:t>
            </a:r>
            <a:r>
              <a:rPr lang="ro-RO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417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 STACK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4775" y="776290"/>
            <a:ext cx="10001461" cy="5472110"/>
          </a:xfrm>
        </p:spPr>
        <p:txBody>
          <a:bodyPr>
            <a:noAutofit/>
          </a:bodyPr>
          <a:lstStyle/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b="1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ro-RO" sz="2400" b="0" noProof="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excepție, trebuie semnalată utilizatorului în interfața grafică, adică trebuie să aibă loc o </a:t>
            </a:r>
            <a:r>
              <a:rPr lang="ro-RO" sz="2400" b="1" noProof="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propagare a excepției</a:t>
            </a:r>
            <a:r>
              <a:rPr lang="ro-RO" sz="2400" b="0" noProof="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fără a bloca funcționalitatea aplicației</a:t>
            </a:r>
            <a:r>
              <a:rPr lang="ro-RO" sz="2400" b="0" noProof="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În limbajul Java, există un mecanism eficient de tratare a excepțiilor. 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4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Practic, </a:t>
            </a:r>
            <a:r>
              <a:rPr lang="ro-RO" sz="240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 excepție este un obiect care încapsulează detalii despre excepția respectivă</a:t>
            </a: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precum metoda în care a apărut, metodele din call-stack afectate, o descriere a sa etc. </a:t>
            </a:r>
            <a:endParaRPr lang="en-US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lvl="2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en-US" sz="2400" b="1" dirty="0">
              <a:solidFill>
                <a:schemeClr val="tx2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096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Autofit/>
          </a:bodyPr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FLUXURI DE INTRARE/IE</a:t>
            </a:r>
            <a:r>
              <a:rPr lang="ro-RO" sz="28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ȘIRE</a:t>
            </a:r>
            <a:endParaRPr lang="ro-RO" sz="28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8481" y="1143000"/>
            <a:ext cx="9987376" cy="5181600"/>
          </a:xfrm>
        </p:spPr>
        <p:txBody>
          <a:bodyPr>
            <a:no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Deschiderea </a:t>
            </a:r>
            <a:r>
              <a:rPr lang="ro-RO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unui flux primitiv la nivel de caracter </a:t>
            </a:r>
            <a:r>
              <a:rPr lang="ro-RO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 ieșire se instanțiază clasa </a:t>
            </a:r>
            <a:r>
              <a:rPr lang="ro-RO" sz="18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FileWriter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FileWriter</a:t>
            </a:r>
            <a:r>
              <a:rPr lang="en-US" sz="1800" b="1" dirty="0">
                <a:solidFill>
                  <a:srgbClr val="0000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fout</a:t>
            </a:r>
            <a:r>
              <a:rPr lang="en-US" sz="1800" b="1" dirty="0">
                <a:solidFill>
                  <a:srgbClr val="0000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800" b="1" dirty="0" err="1">
                <a:solidFill>
                  <a:srgbClr val="0000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FileWriter</a:t>
            </a:r>
            <a:r>
              <a:rPr lang="en-US" sz="1800" b="1" dirty="0">
                <a:solidFill>
                  <a:srgbClr val="0000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("exemplu.txt");</a:t>
            </a:r>
            <a:endParaRPr lang="ro-RO" sz="1800" b="1" dirty="0">
              <a:solidFill>
                <a:srgbClr val="000099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 rtl="0">
              <a:buNone/>
            </a:pPr>
            <a:r>
              <a:rPr lang="ro-R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800" b="1" i="0" u="none" strike="noStrike" baseline="0" dirty="0">
                <a:solidFill>
                  <a:srgbClr val="0070C0"/>
                </a:solidFill>
                <a:latin typeface="Courier New" panose="02070309020205020404" pitchFamily="49" charset="0"/>
              </a:rPr>
              <a:t>File f = new File("exemplu.txt");</a:t>
            </a:r>
          </a:p>
          <a:p>
            <a:pPr marL="0" marR="0" indent="0" algn="just" rtl="0">
              <a:buNone/>
            </a:pPr>
            <a:r>
              <a:rPr lang="en-US" sz="1800" b="1" i="0" u="none" strike="noStrike" baseline="0" dirty="0">
                <a:solidFill>
                  <a:srgbClr val="0070C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70C0"/>
                </a:solidFill>
                <a:latin typeface="Courier New" panose="02070309020205020404" pitchFamily="49" charset="0"/>
              </a:rPr>
              <a:t>FileWriter</a:t>
            </a:r>
            <a:r>
              <a:rPr lang="en-US" sz="1800" b="1" i="0" u="none" strike="noStrike" baseline="0" dirty="0">
                <a:solidFill>
                  <a:srgbClr val="0070C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70C0"/>
                </a:solidFill>
                <a:latin typeface="Courier New" panose="02070309020205020404" pitchFamily="49" charset="0"/>
              </a:rPr>
              <a:t>fout</a:t>
            </a:r>
            <a:r>
              <a:rPr lang="en-US" sz="1800" b="1" i="0" u="none" strike="noStrike" baseline="0" dirty="0">
                <a:solidFill>
                  <a:srgbClr val="0070C0"/>
                </a:solidFill>
                <a:latin typeface="Courier New" panose="02070309020205020404" pitchFamily="49" charset="0"/>
              </a:rPr>
              <a:t> = new </a:t>
            </a:r>
            <a:r>
              <a:rPr lang="en-US" sz="1800" b="1" i="0" u="none" strike="noStrike" baseline="0" dirty="0" err="1">
                <a:solidFill>
                  <a:srgbClr val="0070C0"/>
                </a:solidFill>
                <a:latin typeface="Courier New" panose="02070309020205020404" pitchFamily="49" charset="0"/>
              </a:rPr>
              <a:t>FileWriter</a:t>
            </a:r>
            <a:r>
              <a:rPr lang="en-US" sz="1800" b="1" i="0" u="none" strike="noStrike" baseline="0" dirty="0">
                <a:solidFill>
                  <a:srgbClr val="0070C0"/>
                </a:solidFill>
                <a:latin typeface="Courier New" panose="02070309020205020404" pitchFamily="49" charset="0"/>
              </a:rPr>
              <a:t> (f);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Operația 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scriere</a:t>
            </a:r>
            <a:r>
              <a:rPr lang="ro-RO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unui caracter se realizează prin metoda </a:t>
            </a:r>
            <a:r>
              <a:rPr lang="ro-RO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void write(int ch)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o-RO" sz="1800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ro-RO" sz="1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Clasa </a:t>
            </a:r>
            <a:r>
              <a:rPr lang="ro-R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FileWriter </a:t>
            </a:r>
            <a:r>
              <a:rPr lang="ro-RO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pune la dispoziție și alte metode pentru a scrie informația într-un fișier text: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</a:pPr>
            <a:r>
              <a:rPr lang="ro-R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void write(String string</a:t>
            </a:r>
            <a:r>
              <a:rPr lang="ro-RO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- scrie în fișier  șirul de caractere transmis ca parametru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</a:pPr>
            <a:r>
              <a:rPr lang="ro-R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void write(char[] chars) </a:t>
            </a:r>
            <a:r>
              <a:rPr lang="ro-RO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 scrie în fișier  tabloul de caractere transmis ca parametru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253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Autofit/>
          </a:bodyPr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FLUXURI DE INTRARE/IE</a:t>
            </a:r>
            <a:r>
              <a:rPr lang="ro-RO" sz="28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ȘIRE</a:t>
            </a:r>
            <a:endParaRPr lang="ro-RO" sz="28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8481" y="1143000"/>
            <a:ext cx="9987376" cy="5181600"/>
          </a:xfrm>
        </p:spPr>
        <p:txBody>
          <a:bodyPr>
            <a:no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o-RO" sz="18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Observații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 deschiderea unui flux primitiv de ieșire la nivel de caracter în modul </a:t>
            </a:r>
            <a:r>
              <a:rPr lang="ro-RO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ro-RO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(adăugare la sfârșitul fișierului)</a:t>
            </a:r>
            <a:r>
              <a:rPr lang="ro-RO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se utilizează constructorul: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ro-RO" sz="20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FileWriter(String fileName, boolean append) 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b="1" dirty="0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Deschiderea unui fișier impune tratarea excepției </a:t>
            </a:r>
            <a:r>
              <a:rPr lang="ro-RO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FileNotFoundException</a:t>
            </a:r>
            <a:r>
              <a:rPr lang="ro-RO" sz="20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.</a:t>
            </a: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ro-RO" sz="2000" b="1" dirty="0">
              <a:solidFill>
                <a:schemeClr val="tx2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Scrierea informației într-un fișier impune tratarea excepției </a:t>
            </a:r>
            <a:r>
              <a:rPr lang="ro-RO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IOException</a:t>
            </a:r>
            <a:r>
              <a:rPr lang="ro-RO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b="1" dirty="0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ro-RO" sz="1800" u="none" strike="noStrike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hlinkClick r:id="rId2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461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Autofit/>
          </a:bodyPr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FLUXURI DE INTRARE/IE</a:t>
            </a:r>
            <a:r>
              <a:rPr lang="ro-RO" sz="28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ȘIRE</a:t>
            </a:r>
            <a:endParaRPr lang="ro-RO" sz="28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8481" y="1143000"/>
            <a:ext cx="9987376" cy="5181600"/>
          </a:xfrm>
        </p:spPr>
        <p:txBody>
          <a:bodyPr>
            <a:noAutofit/>
          </a:bodyPr>
          <a:lstStyle/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o-RO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ro-RO" sz="18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s-ES" sz="1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relucrare</a:t>
            </a:r>
            <a:r>
              <a:rPr lang="es-E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 nivel de </a:t>
            </a:r>
            <a:r>
              <a:rPr lang="es-ES" sz="1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octet</a:t>
            </a:r>
            <a:r>
              <a:rPr lang="es-E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S" sz="1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fișiere</a:t>
            </a:r>
            <a:r>
              <a:rPr lang="es-E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binare</a:t>
            </a:r>
            <a:r>
              <a:rPr lang="ro-RO" sz="18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): </a:t>
            </a:r>
            <a:r>
              <a:rPr lang="ro-RO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informația este reprezentată sub forma unui șir octeți neformatați (2 octeți nu mai reprezintă un caracter) și nu mai există o semnificație specială pentru caracterele '\r' și '\n'. 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Deschiderea </a:t>
            </a:r>
            <a:r>
              <a:rPr lang="ro-RO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unui flux primitiv la nivel de caracter de intrare se instanțiază clasa </a:t>
            </a:r>
            <a:r>
              <a:rPr lang="ro-RO" sz="18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FileInputStream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ro-R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8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FileInputStream </a:t>
            </a:r>
            <a:r>
              <a:rPr lang="ro-RO" sz="1800" b="1" dirty="0">
                <a:solidFill>
                  <a:srgbClr val="0000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 = new </a:t>
            </a:r>
            <a:r>
              <a:rPr lang="ro-RO" sz="18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FileInputStream</a:t>
            </a:r>
            <a:r>
              <a:rPr lang="ro-RO" sz="1800" b="1" dirty="0">
                <a:solidFill>
                  <a:srgbClr val="0000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("exemplu.txt");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B0F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 f = new File("exemplu.txt");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b="1" dirty="0">
                <a:solidFill>
                  <a:srgbClr val="00B0F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FileInputStream</a:t>
            </a:r>
            <a:r>
              <a:rPr lang="en-US" sz="1800" b="1" dirty="0">
                <a:solidFill>
                  <a:srgbClr val="00B0F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fin = new </a:t>
            </a:r>
            <a:r>
              <a:rPr lang="en-US" sz="1800" b="1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FileInputStream</a:t>
            </a:r>
            <a:r>
              <a:rPr lang="en-US" sz="1800" b="1" dirty="0">
                <a:solidFill>
                  <a:srgbClr val="00B0F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(f);</a:t>
            </a:r>
            <a:endParaRPr lang="ro-RO" sz="1800" b="1" dirty="0">
              <a:solidFill>
                <a:srgbClr val="00B0F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00B0F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Operația de citire a unui caracter se realizează prin metoda </a:t>
            </a:r>
            <a:r>
              <a:rPr lang="ro-RO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o-RO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nt read()</a:t>
            </a:r>
            <a:endParaRPr lang="ro-RO" sz="1800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</a:t>
            </a:r>
            <a:r>
              <a:rPr lang="ro-RO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iterea unui tablou de octeți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ro-RO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int read(byte[] bytes) //</a:t>
            </a:r>
            <a:r>
              <a:rPr lang="ro-RO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returnează numărul octeților citiți</a:t>
            </a:r>
            <a:endParaRPr lang="ro-RO" sz="1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153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Autofit/>
          </a:bodyPr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FLUXURI DE INTRARE/IE</a:t>
            </a:r>
            <a:r>
              <a:rPr lang="ro-RO" sz="28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ȘIRE</a:t>
            </a:r>
            <a:endParaRPr lang="ro-RO" sz="28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8481" y="1143000"/>
            <a:ext cx="9987376" cy="5181600"/>
          </a:xfrm>
        </p:spPr>
        <p:txBody>
          <a:bodyPr>
            <a:noAutofit/>
          </a:bodyPr>
          <a:lstStyle/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o-RO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Deschiderea </a:t>
            </a:r>
            <a:r>
              <a:rPr lang="ro-RO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unui flux primitiv la nivel de caracter de ieșire se instanțiază clasa </a:t>
            </a:r>
            <a:r>
              <a:rPr lang="ro-RO" sz="18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OutputFileStream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ro-R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FileOutputStream</a:t>
            </a:r>
            <a:r>
              <a:rPr lang="en-US" sz="18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fout</a:t>
            </a:r>
            <a:r>
              <a:rPr lang="en-US" sz="18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new </a:t>
            </a:r>
            <a:r>
              <a:rPr lang="en-US" sz="1800" b="1" dirty="0" err="1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FileOutputStream</a:t>
            </a:r>
            <a:r>
              <a:rPr lang="en-US" sz="18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("test.txt");</a:t>
            </a:r>
            <a:endParaRPr lang="ro-RO" sz="1800" b="1" dirty="0">
              <a:solidFill>
                <a:srgbClr val="000099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B0F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 f = new File("exemplu.txt");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b="1" dirty="0">
                <a:solidFill>
                  <a:srgbClr val="00B0F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en-US" sz="1800" b="1" dirty="0">
                <a:solidFill>
                  <a:srgbClr val="00B0F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fout</a:t>
            </a:r>
            <a:r>
              <a:rPr lang="en-US" sz="1800" b="1" dirty="0">
                <a:solidFill>
                  <a:srgbClr val="00B0F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800" b="1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en-US" sz="1800" b="1" dirty="0">
                <a:solidFill>
                  <a:srgbClr val="00B0F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(f);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00B0F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Operația de citire a unui caracter se realizează prin metoda </a:t>
            </a:r>
            <a:r>
              <a:rPr lang="ro-RO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void write(int b).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1800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Scrierea</a:t>
            </a:r>
            <a:r>
              <a:rPr lang="ro-RO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unui tablou de octeți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ro-RO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void write(byte[] bytes)//</a:t>
            </a:r>
            <a:r>
              <a:rPr lang="ro-RO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returnează numărul octeților citiți</a:t>
            </a:r>
            <a:endParaRPr lang="ro-RO" sz="1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187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Autofit/>
          </a:bodyPr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FLUXURI DE INTRARE/IE</a:t>
            </a:r>
            <a:r>
              <a:rPr lang="ro-RO" sz="28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ȘIRE</a:t>
            </a:r>
            <a:endParaRPr lang="ro-RO" sz="28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8481" y="1143000"/>
            <a:ext cx="9987376" cy="5181600"/>
          </a:xfrm>
        </p:spPr>
        <p:txBody>
          <a:bodyPr>
            <a:noAutofit/>
          </a:bodyPr>
          <a:lstStyle/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1" dirty="0" err="1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Exemplu</a:t>
            </a:r>
            <a:r>
              <a:rPr lang="en-US" sz="1800" b="1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prelucrearea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unei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imagini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BMP</a:t>
            </a: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Formatul BMP (bitmap) pe 24 de biți  este un format de fișier binar folosit pentru a stoca imagini color bidimensionale având lățime, înălțime și rezoluție arbitrare</a:t>
            </a:r>
            <a:r>
              <a:rPr lang="en-US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en-US" sz="20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</a:t>
            </a:r>
            <a:r>
              <a:rPr lang="ro-RO" sz="20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iecare pixel este codificat prin 3 octeți corespunzători intensităților celor 3 canale de culoare </a:t>
            </a:r>
            <a:r>
              <a:rPr lang="ro-RO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R (red)</a:t>
            </a:r>
            <a:r>
              <a:rPr lang="ro-RO" sz="20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ro-RO" sz="2000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G(green)</a:t>
            </a:r>
            <a:r>
              <a:rPr lang="ro-RO" sz="20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și </a:t>
            </a:r>
            <a:r>
              <a:rPr lang="ro-RO" sz="2000" dirty="0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B(blue)</a:t>
            </a:r>
            <a:r>
              <a:rPr lang="en-US" sz="2000" dirty="0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ro-RO" sz="2000" dirty="0">
              <a:solidFill>
                <a:srgbClr val="000099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ro-RO" sz="2000" dirty="0">
              <a:solidFill>
                <a:srgbClr val="000099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Intensitatea fiecărui canal de culoare R, G sau B este dată de un număr natural cuprins între 0 și 255.  De exemplu, un pixel cu valorile (0, 0 , 0) reprezintă un pixel de culoare neagră, iar un pixel cu valorile (255, 255, 255) unul de culoare albă. 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000099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Formatul BMP cuprinde o zonă cu dimensiune fixă, numita header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(54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octe</a:t>
            </a:r>
            <a:r>
              <a:rPr lang="ro-RO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ți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o-RO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și o zonă de date cu dimensiune variabilă care conține pixelii imaginii propriu-zise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558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Autofit/>
          </a:bodyPr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FLUXURI DE INTRARE/IE</a:t>
            </a:r>
            <a:r>
              <a:rPr lang="ro-RO" sz="28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ȘIRE</a:t>
            </a:r>
            <a:endParaRPr lang="ro-RO" sz="28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8481" y="1143000"/>
            <a:ext cx="9987376" cy="5181600"/>
          </a:xfrm>
        </p:spPr>
        <p:txBody>
          <a:bodyPr>
            <a:noAutofit/>
          </a:bodyPr>
          <a:lstStyle/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o-RO" sz="1800" b="1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Fluxuri de procesare</a:t>
            </a:r>
            <a:endParaRPr lang="ro-RO" sz="18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0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Limbajul Java pune la dispoziție o serie de fluxuri de intrare/ieșire care au o structură stratificată pentru a adăuga funcționalități suplimentare pentru fluxurile primitive, întru-un mod dinamic și transparent.</a:t>
            </a: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ro-RO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ro-R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327BFC42-6BEB-55B9-D25E-89D15DFAE3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612" y="2667000"/>
            <a:ext cx="4780915" cy="338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3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Autofit/>
          </a:bodyPr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FLUXURI DE INTRARE/IE</a:t>
            </a:r>
            <a:r>
              <a:rPr lang="ro-RO" sz="28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ȘIRE</a:t>
            </a:r>
            <a:endParaRPr lang="ro-RO" sz="28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8481" y="1143000"/>
            <a:ext cx="9987376" cy="5181600"/>
          </a:xfrm>
        </p:spPr>
        <p:txBody>
          <a:bodyPr>
            <a:noAutofit/>
          </a:bodyPr>
          <a:lstStyle/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o-RO" sz="1800" b="1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Fluxuri de procesare</a:t>
            </a:r>
            <a:endParaRPr lang="ro-RO" sz="18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Constructorii claselor pentru fluxurile de procesare nu primesc ca argument un dispozitiv extern de memorare a datelor, ci o </a:t>
            </a:r>
            <a:r>
              <a:rPr lang="ro-RO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referință a unui flux primitiv</a:t>
            </a:r>
            <a:r>
              <a:rPr lang="ro-RO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FluxPrimitiv flux  = new FluxPrimitiv(&lt;lista arg&gt;);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FluxDeProcesare fluxProcesare = new FluxDeProcesare(flux);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b="1" dirty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ro-RO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ro-R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529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Autofit/>
          </a:bodyPr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FLUXURI DE INTRARE/IE</a:t>
            </a:r>
            <a:r>
              <a:rPr lang="ro-RO" sz="28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ȘIRE</a:t>
            </a:r>
            <a:endParaRPr lang="ro-RO" sz="28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8481" y="1143000"/>
            <a:ext cx="9987376" cy="5181600"/>
          </a:xfrm>
        </p:spPr>
        <p:txBody>
          <a:bodyPr>
            <a:no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o-RO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Fluxurile de procesare </a:t>
            </a:r>
            <a:r>
              <a:rPr lang="ro-RO" sz="18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DataInputStream/DataOutputStream</a:t>
            </a:r>
            <a:r>
              <a:rPr lang="ro-RO" sz="18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 b="1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Fluxul procesat nu mai este interpretat la nivel de octet, ci octeții sunt grupați astfel încât aceștia să reprezinte date primitive sau șiruri de caractere (</a:t>
            </a:r>
            <a:r>
              <a:rPr lang="ro-R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String</a:t>
            </a:r>
            <a:r>
              <a:rPr lang="ro-RO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). </a:t>
            </a:r>
            <a:endParaRPr lang="ro-RO" sz="1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ro-RO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o-RO" sz="1800" b="1" dirty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ro-RO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ro-R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786EF07-A4AD-AB46-0677-D7182F7618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359034"/>
              </p:ext>
            </p:extLst>
          </p:nvPr>
        </p:nvGraphicFramePr>
        <p:xfrm>
          <a:off x="1979612" y="2667001"/>
          <a:ext cx="9067800" cy="38099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50696">
                  <a:extLst>
                    <a:ext uri="{9D8B030D-6E8A-4147-A177-3AD203B41FA5}">
                      <a16:colId xmlns:a16="http://schemas.microsoft.com/office/drawing/2014/main" val="1453717722"/>
                    </a:ext>
                  </a:extLst>
                </a:gridCol>
                <a:gridCol w="5217104">
                  <a:extLst>
                    <a:ext uri="{9D8B030D-6E8A-4147-A177-3AD203B41FA5}">
                      <a16:colId xmlns:a16="http://schemas.microsoft.com/office/drawing/2014/main" val="2339016531"/>
                    </a:ext>
                  </a:extLst>
                </a:gridCol>
              </a:tblGrid>
              <a:tr h="4787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DataInputStream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DataOutputStream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646286"/>
                  </a:ext>
                </a:extLst>
              </a:tr>
              <a:tr h="3701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boolean readBoolean()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void writeBoolean(boolean v)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65934647"/>
                  </a:ext>
                </a:extLst>
              </a:tr>
              <a:tr h="3701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byte readByte()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void writeByte(byte v)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9805118"/>
                  </a:ext>
                </a:extLst>
              </a:tr>
              <a:tr h="3701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char readChar()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void writeChar(int v)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0122779"/>
                  </a:ext>
                </a:extLst>
              </a:tr>
              <a:tr h="3701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double readDouble()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</a:rPr>
                        <a:t>void writeDouble(double v)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7470312"/>
                  </a:ext>
                </a:extLst>
              </a:tr>
              <a:tr h="3701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float readFloat()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void writeFloat(float v)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7525802"/>
                  </a:ext>
                </a:extLst>
              </a:tr>
              <a:tr h="3701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int readInt()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void writeInt(int v)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4438335"/>
                  </a:ext>
                </a:extLst>
              </a:tr>
              <a:tr h="3701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long readLong()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void writeLong(long v)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1658291"/>
                  </a:ext>
                </a:extLst>
              </a:tr>
              <a:tr h="3701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short readShort()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</a:rPr>
                        <a:t>void writeShort(int v)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924474"/>
                  </a:ext>
                </a:extLst>
              </a:tr>
              <a:tr h="3701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String readUTF()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</a:rPr>
                        <a:t>void writeUTF(String str)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4872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569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Autofit/>
          </a:bodyPr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FLUXURI DE INTRARE/IE</a:t>
            </a:r>
            <a:r>
              <a:rPr lang="ro-RO" sz="28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ȘIRE</a:t>
            </a:r>
            <a:endParaRPr lang="ro-RO" sz="28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8481" y="1143000"/>
            <a:ext cx="9987376" cy="5181600"/>
          </a:xfrm>
        </p:spPr>
        <p:txBody>
          <a:bodyPr>
            <a:no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o-RO" sz="18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Fluxuri de procesare pentru citirea/scrierea datelor folosind un buffer </a:t>
            </a:r>
            <a:endParaRPr lang="en-US" sz="1800" b="1" dirty="0">
              <a:solidFill>
                <a:srgbClr val="00009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</a:t>
            </a:r>
            <a:r>
              <a:rPr lang="ro-RO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luxurile de procesare la nivel de buffer introduc în procesele de scriere/citire </a:t>
            </a:r>
            <a:r>
              <a:rPr lang="ro-RO" sz="1800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 zonă auxiliară de memorie</a:t>
            </a:r>
            <a:r>
              <a:rPr lang="ro-RO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astfel încât informația să fie accesată în blocuri de caractere/octeți având o dimensiune predefinită.</a:t>
            </a: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18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Clase pentru citirea/scrierea cu buffer:</a:t>
            </a:r>
            <a:endParaRPr lang="en-US" sz="1800" b="1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</a:pPr>
            <a:r>
              <a:rPr lang="ro-R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BufferedReader, BufferedWriter</a:t>
            </a:r>
            <a:r>
              <a:rPr lang="ro-RO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fluxuri de procesare la nivel de buffer de caractere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</a:pPr>
            <a:r>
              <a:rPr lang="ro-R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BufferedInputStream, BufferedOutputStream</a:t>
            </a:r>
            <a:r>
              <a:rPr lang="ro-RO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fluxuri de procesare la nivel de buffer de octeți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Constructori: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</a:pPr>
            <a:r>
              <a:rPr lang="ro-RO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FluxProcesareBuffer flux = new FluxProcesareBuffer(new FluxPrimitiv(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ro-RO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cale fișier"));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</a:pPr>
            <a:r>
              <a:rPr lang="ro-RO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FluxProcesareBuffer flux = new FluxProcesareBuffer(</a:t>
            </a:r>
            <a:r>
              <a:rPr lang="ro-RO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new FluxPrimitiv("cale fișier</a:t>
            </a:r>
            <a:r>
              <a:rPr lang="en-GB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ro-RO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), int dimBuffer);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buSzPts val="1200"/>
              <a:buFont typeface="Wingdings" panose="05000000000000000000" pitchFamily="2" charset="2"/>
              <a:buChar char="§"/>
            </a:pPr>
            <a:r>
              <a:rPr lang="ro-RO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Metodele uzuale ale acestor clase sunt</a:t>
            </a:r>
            <a:r>
              <a:rPr lang="ro-RO" sz="18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  <a:r>
              <a:rPr lang="ro-RO" sz="1800" b="1" dirty="0">
                <a:solidFill>
                  <a:srgbClr val="000099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read/readline</a:t>
            </a:r>
            <a:r>
              <a:rPr lang="ro-RO" sz="18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 </a:t>
            </a:r>
            <a:r>
              <a:rPr lang="ro-RO" sz="1800" b="1" dirty="0">
                <a:solidFill>
                  <a:srgbClr val="000099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write</a:t>
            </a:r>
            <a:r>
              <a:rPr lang="ro-RO" sz="18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o-RO" sz="1800" b="1" dirty="0">
                <a:solidFill>
                  <a:srgbClr val="000099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flush</a:t>
            </a:r>
            <a:r>
              <a:rPr lang="ro-RO" sz="18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(golește explicit buffer-ul, chiar dacă acesta nu este plin).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§"/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o-RO" sz="1800" b="1" dirty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ro-RO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ro-R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233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Autofit/>
          </a:bodyPr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FLUXURI DE INTRARE/IE</a:t>
            </a:r>
            <a:r>
              <a:rPr lang="ro-RO" sz="28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ȘIRE</a:t>
            </a:r>
            <a:endParaRPr lang="ro-RO" sz="28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8481" y="1143000"/>
            <a:ext cx="9987376" cy="5181600"/>
          </a:xfrm>
        </p:spPr>
        <p:txBody>
          <a:bodyPr>
            <a:no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o-RO" sz="18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Fluxuri de procesare </a:t>
            </a:r>
            <a:r>
              <a:rPr lang="ro-RO" sz="1800" b="1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 tip text </a:t>
            </a:r>
            <a:r>
              <a:rPr lang="ro-RO" sz="18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 citirea/scrierea datelor </a:t>
            </a:r>
            <a:r>
              <a:rPr lang="en-US" sz="1800" b="1" dirty="0" err="1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formatate</a:t>
            </a:r>
            <a:endParaRPr lang="en-US" sz="1800" b="1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Clasa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Scanner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poate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fi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utilizat</a:t>
            </a:r>
            <a:r>
              <a:rPr lang="ro-RO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ă pentru citirea formatată a datelor de tip primitiv si a unui obiect de tip String, pentru un flux la nivel de caracter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</a:pPr>
            <a:r>
              <a:rPr lang="ro-R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Scanner flux = new Scanner(new </a:t>
            </a:r>
            <a:r>
              <a:rPr lang="ro-RO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ro-R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ro-R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cale fișier"));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Clasa conține metode dedicate pentru citirea formatată a datelor, precum și pentru parcurgerea fluxului: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o-R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Integer nextInt(), Double nextDouble(), String next(), String nextLine()</a:t>
            </a: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ro-RO" sz="180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o-RO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o-R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oolean hasNext(), </a:t>
            </a:r>
            <a:r>
              <a:rPr lang="ro-RO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o-R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oolean nextDouble(), </a:t>
            </a:r>
            <a:r>
              <a:rPr lang="ro-RO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o-R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oolean next(), </a:t>
            </a:r>
            <a:r>
              <a:rPr lang="ro-RO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o-R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oolean nextLine()</a:t>
            </a:r>
            <a:endParaRPr lang="ro-RO" sz="18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o-RO" sz="1800" b="1" dirty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ro-RO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ro-R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186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Autofit/>
          </a:bodyPr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b="1" dirty="0" err="1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Tipuri</a:t>
            </a:r>
            <a:r>
              <a:rPr lang="en-US" sz="28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b="1" dirty="0" err="1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excep</a:t>
            </a:r>
            <a:r>
              <a:rPr lang="ro-RO" sz="28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ții</a:t>
            </a:r>
            <a:endParaRPr lang="ro-RO" sz="28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987376" cy="5181600"/>
          </a:xfrm>
        </p:spPr>
        <p:txBody>
          <a:bodyPr>
            <a:noAutofit/>
          </a:bodyPr>
          <a:lstStyle/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71500" algn="l"/>
              </a:tabLst>
            </a:pPr>
            <a:r>
              <a:rPr lang="ro-RO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71500" algn="l"/>
              </a:tabLst>
            </a:pPr>
            <a:r>
              <a:rPr lang="ro-RO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endParaRPr lang="ro-RO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71500" algn="l"/>
              </a:tabLst>
            </a:pP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FCA2CF99-1346-487F-870C-6B1E94C448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12" y="1309690"/>
            <a:ext cx="457200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79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Autofit/>
          </a:bodyPr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FLUXURI DE INTRARE/IE</a:t>
            </a:r>
            <a:r>
              <a:rPr lang="ro-RO" sz="28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ȘIRE</a:t>
            </a:r>
            <a:endParaRPr lang="ro-RO" sz="28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8481" y="1143000"/>
            <a:ext cx="9987376" cy="5181600"/>
          </a:xfrm>
        </p:spPr>
        <p:txBody>
          <a:bodyPr>
            <a:no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o-RO" sz="18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Fluxuri de procesare </a:t>
            </a:r>
            <a:r>
              <a:rPr lang="ro-RO" sz="1800" b="1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 tip text </a:t>
            </a:r>
            <a:r>
              <a:rPr lang="ro-RO" sz="18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 citirea/scrierea datelor </a:t>
            </a:r>
            <a:r>
              <a:rPr lang="en-US" sz="1800" b="1" dirty="0" err="1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formatate</a:t>
            </a:r>
            <a:endParaRPr lang="en-US" sz="1800" b="1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Clasa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o-RO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PrintWriter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poate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fi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utilizat</a:t>
            </a:r>
            <a:r>
              <a:rPr lang="ro-RO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ă pentru scrierea formatată a datelor de tip primitiv si a unui obiect de tip String, pentru un flux la nivel de caracter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</a:pPr>
            <a:r>
              <a:rPr lang="ro-R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PrintWriter flux = new PrintWriter(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ro-R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cale fișier");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Clasa conține metode dedicate pentru scrierea formatată a datelor:</a:t>
            </a: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w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rite(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TipDataPrimitiv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data)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write(String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o-RO" sz="180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o-RO" sz="1800" b="1" dirty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ro-RO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ro-R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460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Autofit/>
          </a:bodyPr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b="1" dirty="0" err="1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Tipuri</a:t>
            </a:r>
            <a:r>
              <a:rPr lang="en-US" sz="28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b="1" dirty="0" err="1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excep</a:t>
            </a:r>
            <a:r>
              <a:rPr lang="ro-RO" sz="28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ții</a:t>
            </a:r>
            <a:endParaRPr lang="ro-RO" sz="28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987376" cy="5181600"/>
          </a:xfrm>
        </p:spPr>
        <p:txBody>
          <a:bodyPr>
            <a:noAutofit/>
          </a:bodyPr>
          <a:lstStyle/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71500" algn="l"/>
              </a:tabLst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758D69D9-D637-4FAD-A292-222F3954C8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12" y="1219200"/>
            <a:ext cx="457200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23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Autofit/>
          </a:bodyPr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b="1" dirty="0" err="1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Tipuri</a:t>
            </a:r>
            <a:r>
              <a:rPr lang="en-US" sz="28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b="1" dirty="0" err="1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excep</a:t>
            </a:r>
            <a:r>
              <a:rPr lang="ro-RO" sz="28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ții</a:t>
            </a:r>
            <a:endParaRPr lang="ro-RO" sz="28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987376" cy="5181600"/>
          </a:xfrm>
        </p:spPr>
        <p:txBody>
          <a:bodyPr>
            <a:noAutofit/>
          </a:bodyPr>
          <a:lstStyle/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71500" algn="l"/>
              </a:tabLst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71500" algn="l"/>
              </a:tabLst>
            </a:pP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C988029B-1BF0-4A8C-8D24-0BB6401964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2" y="1138237"/>
            <a:ext cx="45815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04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012" y="-29817"/>
            <a:ext cx="10078078" cy="733089"/>
          </a:xfrm>
        </p:spPr>
        <p:txBody>
          <a:bodyPr>
            <a:noAutofit/>
          </a:bodyPr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8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Ierarhia de clase pentru tratarea excepțiilor</a:t>
            </a:r>
            <a:endParaRPr lang="ro-RO" sz="28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4385" y="1143000"/>
            <a:ext cx="9987376" cy="5181600"/>
          </a:xfrm>
        </p:spPr>
        <p:txBody>
          <a:bodyPr>
            <a:noAutofit/>
          </a:bodyPr>
          <a:lstStyle/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pic>
        <p:nvPicPr>
          <p:cNvPr id="7" name="Imagine 1" descr="Java Exceptions">
            <a:extLst>
              <a:ext uri="{FF2B5EF4-FFF2-40B4-BE49-F238E27FC236}">
                <a16:creationId xmlns:a16="http://schemas.microsoft.com/office/drawing/2014/main" id="{DEACB067-F130-4C48-9369-F351B4BE09C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60749" y="2671762"/>
            <a:ext cx="6201411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9F36021A-6852-42CD-A738-A230408C7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612" y="975412"/>
            <a:ext cx="6745702" cy="582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36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Autofit/>
          </a:bodyPr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8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Exemple de excepții uzuale</a:t>
            </a:r>
            <a:endParaRPr lang="ro-RO" sz="28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987376" cy="5181600"/>
          </a:xfrm>
        </p:spPr>
        <p:txBody>
          <a:bodyPr>
            <a:no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685800" algn="l"/>
              </a:tabLst>
            </a:pPr>
            <a:r>
              <a:rPr lang="ro-RO" sz="2000" b="1" dirty="0" err="1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IOException</a:t>
            </a: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apare în operațiile de intrare/ieșire (de exemplu, citirea datelor dintr-un fișier). O subclasă a clasei </a:t>
            </a:r>
            <a:r>
              <a:rPr lang="ro-RO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este </a:t>
            </a:r>
            <a:r>
              <a:rPr lang="ro-RO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FileNotFoundException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generată în cazul încercării de deschidere a unui fișier inexistent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r>
              <a:rPr lang="ro-RO" sz="20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	</a:t>
            </a:r>
            <a:r>
              <a:rPr lang="ro-RO" sz="2000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FileInputStream</a:t>
            </a:r>
            <a:r>
              <a:rPr lang="ro-RO" sz="20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fin = </a:t>
            </a:r>
            <a:r>
              <a:rPr lang="ro-RO" sz="2000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new</a:t>
            </a:r>
            <a:r>
              <a:rPr lang="ro-RO" sz="20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ro-RO" sz="2000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FileInputStream</a:t>
            </a:r>
            <a:r>
              <a:rPr lang="ro-RO" sz="20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“</a:t>
            </a:r>
            <a:r>
              <a:rPr lang="ro-RO" sz="20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Exemple.in”);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685800" algn="l"/>
              </a:tabLst>
            </a:pPr>
            <a:r>
              <a:rPr lang="ro-RO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NullPointerException</a:t>
            </a: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folosirea unei referințe cu valoarea </a:t>
            </a:r>
            <a:r>
              <a:rPr lang="ro-RO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pentru accesarea unui membru public sau </a:t>
            </a:r>
            <a:r>
              <a:rPr lang="ro-RO" sz="20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default</a:t>
            </a: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dintr-o clasă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ro-RO" sz="20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o-RO" sz="20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Persoana </a:t>
            </a:r>
            <a:r>
              <a:rPr lang="ro-RO" sz="2000" b="1" dirty="0" err="1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ob</a:t>
            </a:r>
            <a:r>
              <a:rPr lang="ro-RO" sz="20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</a:t>
            </a:r>
            <a:r>
              <a:rPr lang="ro-RO" sz="2000" b="1" dirty="0" err="1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null</a:t>
            </a:r>
            <a:r>
              <a:rPr lang="ro-RO" sz="20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r>
              <a:rPr lang="ro-RO" sz="2000" b="1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	</a:t>
            </a:r>
            <a:r>
              <a:rPr lang="ro-RO" sz="2000" b="1" dirty="0" err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ob.getVarsta</a:t>
            </a:r>
            <a:r>
              <a:rPr lang="ro-RO" sz="2000" b="1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();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  <a:tabLst>
                <a:tab pos="685800" algn="l"/>
              </a:tabLst>
            </a:pPr>
            <a:r>
              <a:rPr lang="ro-RO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ArrayIndexOutOfBoundsException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ro-RO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folosirea unui index incorect, respectiv negativ sau strict mai mare decât dimensiunea fizică a unui tablou - 1;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  <a:tabLst>
                <a:tab pos="685800" algn="l"/>
              </a:tabLst>
            </a:pP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o-RO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o-RO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v[] = {1, 2, 3, 4};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  <a:tabLst>
                <a:tab pos="685800" algn="l"/>
              </a:tabLst>
            </a:pPr>
            <a:r>
              <a:rPr lang="ro-RO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o-RO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ro-RO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(v[4]);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5405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f02787947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B5D19FEBEA74498DFEE27CE2C04205" ma:contentTypeVersion="12" ma:contentTypeDescription="Create a new document." ma:contentTypeScope="" ma:versionID="0608e5d9b57b79dfb81a8bf4a655fb24">
  <xsd:schema xmlns:xsd="http://www.w3.org/2001/XMLSchema" xmlns:xs="http://www.w3.org/2001/XMLSchema" xmlns:p="http://schemas.microsoft.com/office/2006/metadata/properties" xmlns:ns2="c61c6339-0837-4246-91dd-ab7bd25b3504" xmlns:ns3="dc770270-5e24-459d-aaf3-eeebbc46ab14" targetNamespace="http://schemas.microsoft.com/office/2006/metadata/properties" ma:root="true" ma:fieldsID="5b0b07aee4162c9cec1a993cc02f59bc" ns2:_="" ns3:_="">
    <xsd:import namespace="c61c6339-0837-4246-91dd-ab7bd25b3504"/>
    <xsd:import namespace="dc770270-5e24-459d-aaf3-eeebbc46ab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1c6339-0837-4246-91dd-ab7bd25b35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fd59429c-2ec5-47d9-ac23-ecd773c54e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770270-5e24-459d-aaf3-eeebbc46ab1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31ab2b3-fd70-4ca1-b24e-664323d802ae}" ma:internalName="TaxCatchAll" ma:showField="CatchAllData" ma:web="dc770270-5e24-459d-aaf3-eeebbc46ab1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c770270-5e24-459d-aaf3-eeebbc46ab14" xsi:nil="true"/>
    <lcf76f155ced4ddcb4097134ff3c332f xmlns="c61c6339-0837-4246-91dd-ab7bd25b350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508256B-5377-4535-876C-36AE25A379EF}"/>
</file>

<file path=customXml/itemProps2.xml><?xml version="1.0" encoding="utf-8"?>
<ds:datastoreItem xmlns:ds="http://schemas.openxmlformats.org/officeDocument/2006/customXml" ds:itemID="{292D9065-355D-4AD5-ADEA-40080CA94231}"/>
</file>

<file path=customXml/itemProps3.xml><?xml version="1.0" encoding="utf-8"?>
<ds:datastoreItem xmlns:ds="http://schemas.openxmlformats.org/officeDocument/2006/customXml" ds:itemID="{052666F0-43DC-4B7C-819B-EEBDFA439308}">
  <ds:schemaRefs>
    <ds:schemaRef ds:uri="http://www.w3.org/XML/1998/namespace"/>
    <ds:schemaRef ds:uri="http://purl.org/dc/elements/1.1/"/>
    <ds:schemaRef ds:uri="http://schemas.microsoft.com/office/2006/documentManagement/types"/>
    <ds:schemaRef ds:uri="4873beb7-5857-4685-be1f-d57550cc96cc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3933</Words>
  <Application>Microsoft Office PowerPoint</Application>
  <PresentationFormat>Custom</PresentationFormat>
  <Paragraphs>686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0" baseType="lpstr">
      <vt:lpstr>Arial</vt:lpstr>
      <vt:lpstr>Arial Unicode MS</vt:lpstr>
      <vt:lpstr>Calibri</vt:lpstr>
      <vt:lpstr>Consolas</vt:lpstr>
      <vt:lpstr>Courier New</vt:lpstr>
      <vt:lpstr>Euphemia</vt:lpstr>
      <vt:lpstr>Symbol</vt:lpstr>
      <vt:lpstr>Times New Roman</vt:lpstr>
      <vt:lpstr>Wingdings</vt:lpstr>
      <vt:lpstr>tf02787947</vt:lpstr>
      <vt:lpstr>METODE AVANSATE DE PROGRAMARE</vt:lpstr>
      <vt:lpstr>  Temtică curs 5</vt:lpstr>
      <vt:lpstr>Call stack</vt:lpstr>
      <vt:lpstr>  CALL STACK</vt:lpstr>
      <vt:lpstr>  Tipuri de excepții</vt:lpstr>
      <vt:lpstr>  Tipuri de excepții</vt:lpstr>
      <vt:lpstr>  Tipuri de excepții</vt:lpstr>
      <vt:lpstr>  Ierarhia de clase pentru tratarea excepțiilor</vt:lpstr>
      <vt:lpstr>  Exemple de excepții uzuale</vt:lpstr>
      <vt:lpstr>  Exemple de excepții uzuale</vt:lpstr>
      <vt:lpstr>  Mecanismul Java pentru manipularea excepțiilor</vt:lpstr>
      <vt:lpstr>  Mecanismul Java pentru manipularea excepțiilor</vt:lpstr>
      <vt:lpstr>  Instrucțiunea try - catch</vt:lpstr>
      <vt:lpstr>  Instrucțiunea try - catch</vt:lpstr>
      <vt:lpstr>  Instrucțiunea try - catch</vt:lpstr>
      <vt:lpstr>  Observații</vt:lpstr>
      <vt:lpstr>  Observații</vt:lpstr>
      <vt:lpstr>  Clauza finally </vt:lpstr>
      <vt:lpstr>  Clauza finally</vt:lpstr>
      <vt:lpstr>  Clauza finally</vt:lpstr>
      <vt:lpstr>  Aruncarea unei excepții</vt:lpstr>
      <vt:lpstr>  Excepții definite de către programator</vt:lpstr>
      <vt:lpstr>  Excepții definite de către programator</vt:lpstr>
      <vt:lpstr>  Excepții definite de către programator</vt:lpstr>
      <vt:lpstr>  Excepții definite de către programator</vt:lpstr>
      <vt:lpstr>  Excepții definite de către programator</vt:lpstr>
      <vt:lpstr>  Excepții definite de către programator</vt:lpstr>
      <vt:lpstr>  Tratarea unei excepții</vt:lpstr>
      <vt:lpstr>  Tratarea unei excepții</vt:lpstr>
      <vt:lpstr>  Temtică curs 8</vt:lpstr>
      <vt:lpstr>      ENUMERĂRI </vt:lpstr>
      <vt:lpstr>      ENUMERĂRI </vt:lpstr>
      <vt:lpstr>      ENUMERĂRI </vt:lpstr>
      <vt:lpstr>      ENUMERĂRI </vt:lpstr>
      <vt:lpstr>      ENUMERĂRI </vt:lpstr>
      <vt:lpstr>  FLUXURI DE INTRARE/IEȘIRE</vt:lpstr>
      <vt:lpstr>  FLUXURI DE INTRARE/IEȘIRE</vt:lpstr>
      <vt:lpstr>  FLUXURI DE INTRARE/IEȘIRE</vt:lpstr>
      <vt:lpstr>  FLUXURI DE INTRARE/IEȘIRE</vt:lpstr>
      <vt:lpstr>  FLUXURI DE INTRARE/IEȘIRE</vt:lpstr>
      <vt:lpstr>  FLUXURI DE INTRARE/IEȘIRE</vt:lpstr>
      <vt:lpstr>  FLUXURI DE INTRARE/IEȘIRE</vt:lpstr>
      <vt:lpstr>  FLUXURI DE INTRARE/IEȘIRE</vt:lpstr>
      <vt:lpstr>  FLUXURI DE INTRARE/IEȘIRE</vt:lpstr>
      <vt:lpstr>  FLUXURI DE INTRARE/IEȘIRE</vt:lpstr>
      <vt:lpstr>  FLUXURI DE INTRARE/IEȘIRE</vt:lpstr>
      <vt:lpstr>  FLUXURI DE INTRARE/IEȘIRE</vt:lpstr>
      <vt:lpstr>  FLUXURI DE INTRARE/IEȘIRE</vt:lpstr>
      <vt:lpstr>  FLUXURI DE INTRARE/IEȘIRE</vt:lpstr>
      <vt:lpstr>  FLUXURI DE INTRARE/IEȘIRE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2017-02-16T11:49:56Z</dcterms:created>
  <dcterms:modified xsi:type="dcterms:W3CDTF">2024-04-09T05:29:28Z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0x01010004B5D19FEBEA74498DFEE27CE2C04205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