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96" r:id="rId5"/>
    <p:sldId id="376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10" r:id="rId22"/>
    <p:sldId id="409" r:id="rId23"/>
    <p:sldId id="411" r:id="rId24"/>
    <p:sldId id="412" r:id="rId25"/>
    <p:sldId id="413" r:id="rId26"/>
    <p:sldId id="414" r:id="rId27"/>
    <p:sldId id="415" r:id="rId28"/>
    <p:sldId id="416" r:id="rId29"/>
    <p:sldId id="425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6" r:id="rId38"/>
    <p:sldId id="427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3300"/>
    <a:srgbClr val="800000"/>
    <a:srgbClr val="FFCC00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7" autoAdjust="0"/>
    <p:restoredTop sz="93842" autoAdjust="0"/>
  </p:normalViewPr>
  <p:slideViewPr>
    <p:cSldViewPr showGuides="1">
      <p:cViewPr varScale="1">
        <p:scale>
          <a:sx n="106" d="100"/>
          <a:sy n="106" d="100"/>
        </p:scale>
        <p:origin x="246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22-04-2024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22-04-2024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22-04-2024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METODE AVANSATE DE PROGRAMARE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SERIALIZAREA OBIECTELOR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Implicit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serializează </a:t>
            </a:r>
            <a:r>
              <a:rPr lang="ro-RO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datele membre statice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nici </a:t>
            </a:r>
            <a:r>
              <a:rPr lang="ro-RO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corpurile metodelor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ci doar antetele lor.</a:t>
            </a: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Explicit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serializează datele membre marcate prin modificatorul </a:t>
            </a:r>
            <a:r>
              <a:rPr lang="ro-RO" sz="20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transient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 nu tine cont de specificatorii de acces, deci se vor serializa și datele/metodele private!</a:t>
            </a: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momentul sterilizării unui obiect se va serializa întregul graf de dependențe asociat obiectului respectiv, adică obiectul respectiv și toate obiectele referite direct sau indirect de el.</a:t>
            </a:r>
            <a:endParaRPr lang="en-US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SERIALIZAREA OBIECTELOR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Observații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 un obiect care trebuie serializat conține referințe către obiecte neserializabile, atunci va fi generată o excepție de tipul </a:t>
            </a:r>
            <a:r>
              <a:rPr lang="ro-RO" sz="20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NotSerializableException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Dacă o clasă serializabilă extinde o clasă neserializabilă, atunci datele membre accesibile ale superclasei nu vor fi serializate.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Dacă se modifică structura clasei aflată pe mașina virtuală care realizează serializarea obiectelor (ără a se realiza aceeași modificare și pe mașina virtuală destinație, atunci procesul de deserializare va lansa la executare excepția </a:t>
            </a:r>
            <a:r>
              <a:rPr lang="ro-RO" sz="2000" b="1" dirty="0">
                <a:solidFill>
                  <a:srgbClr val="000099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InvalidClassException</a:t>
            </a:r>
            <a:endParaRPr lang="en-US" sz="2000" b="1" dirty="0">
              <a:solidFill>
                <a:srgbClr val="000099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Versiunea unei clase se poate defini explicit prin data membra </a:t>
            </a: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b="1" dirty="0">
                <a:solidFill>
                  <a:srgbClr val="000099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private static final long serialVersionUID</a:t>
            </a: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27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COLECȚII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b="1" i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 Collections Framework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 un framework/API performant pentru crearea și managementul structurilor dinamice de date (tablou, liste, mulțime, tabelă de asocieri etc)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 </a:t>
            </a:r>
            <a:r>
              <a:rPr lang="ro-RO" sz="20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colecție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este un obiect container care grupează mai multe elemente într-o structura unitară de același tip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Arhitectura framework-ului Collections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Interfețe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definesc in mod abstract operatiile specifice unei colectii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Clase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conțin implementări concrete ale colecțiilor definite în interfețe, iar începând cu Java 1.5 ele sunt </a:t>
            </a:r>
            <a:r>
              <a:rPr lang="ro-RO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generic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endParaRPr lang="ro-RO" sz="2000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List&lt;Persoana&gt; lp = new ArrayList&lt;&gt;()</a:t>
            </a:r>
            <a:r>
              <a:rPr lang="ro-R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Algoritmi polimorfici: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metode statice publice, incapsulata intr-o clasa utilitara </a:t>
            </a:r>
            <a:r>
              <a:rPr lang="ro-RO" sz="20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Collections</a:t>
            </a:r>
            <a:endParaRPr lang="en-US" sz="2000" b="1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3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IERARHIA DE INTERFEȚE 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FFC2B90-12EA-C484-9F41-ECEFD9A51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795279"/>
            <a:ext cx="8534400" cy="412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9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COLLECTION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onține o serie de metode fundamentale de prelucrare specifice tuturor colecțiilor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etodele uzuale ale interfeței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Collection</a:t>
            </a:r>
            <a:r>
              <a:rPr lang="ro-RO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 </a:t>
            </a:r>
            <a:r>
              <a:rPr lang="ro-RO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 size()</a:t>
            </a:r>
            <a:r>
              <a:rPr lang="ro-RO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returnează numărul total de elemente din colecție;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 </a:t>
            </a:r>
            <a:r>
              <a:rPr lang="ro-RO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boolean add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(E e)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inserează în colecția curentă elementul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 boolean </a:t>
            </a:r>
            <a:r>
              <a:rPr lang="ro-RO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addAll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(Collection&lt;E&gt; c)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inserează în colecția curentă toate elementele din colecția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 boolean </a:t>
            </a:r>
            <a:r>
              <a:rPr lang="ro-RO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contains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(Object e)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caută în colecția curentă elementul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 Iterator </a:t>
            </a:r>
            <a:r>
              <a:rPr lang="ro-RO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iterator()</a:t>
            </a:r>
            <a:r>
              <a:rPr lang="ro-RO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returnează un iterator pentru colecția curentă;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 Object[] </a:t>
            </a:r>
            <a:r>
              <a:rPr lang="ro-RO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toArray()</a:t>
            </a:r>
            <a:r>
              <a:rPr lang="ro-RO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realizează conversia colecției într-un tablou cu obiecte de tip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Object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 boolean </a:t>
            </a:r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remove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(Object e)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șterge elementul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din colecția curentă;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442" y="1493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IERARHIA DE CLASE CARE EXTIND INTERFAȚA COLLECTION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 descr="Collection hierarchy in Java">
            <a:extLst>
              <a:ext uri="{FF2B5EF4-FFF2-40B4-BE49-F238E27FC236}">
                <a16:creationId xmlns:a16="http://schemas.microsoft.com/office/drawing/2014/main" id="{8C3F6707-B19F-235C-108B-1FC4C14FB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 t="2300" r="2497" b="8436"/>
          <a:stretch/>
        </p:blipFill>
        <p:spPr bwMode="auto">
          <a:xfrm>
            <a:off x="2665412" y="789737"/>
            <a:ext cx="6705600" cy="59039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177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LIST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xtinde interfața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List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modelează o colecție de elemente ordonate care permite inclusiv memorarea elementelor duplicate.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List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adaugă metode suplimentare fata de interfața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Collection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corespunzătoare operațiilor care utilizează index-ului fiecărui element, considerat ca fiind de un tip generic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accesarea unui element: </a:t>
            </a:r>
            <a:r>
              <a:rPr lang="ro-RO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 get(int index)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o-RO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 set(int index)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adăugarea/ștergere element: </a:t>
            </a:r>
            <a:r>
              <a:rPr lang="ro-RO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void add(int index, E element)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o-RO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 remove(int index)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determinarea poziției unui element în cadrul colecției: </a:t>
            </a:r>
            <a:r>
              <a:rPr lang="ro-RO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 indexOf(Object e)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o-RO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 lastlndexOf(Object e)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8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 ArrayList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1018339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Oferă o implementare a unei liste utilizând un </a:t>
            </a:r>
            <a:r>
              <a:rPr lang="ro-RO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tablou unidimensional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 poate fi </a:t>
            </a:r>
            <a:r>
              <a:rPr lang="ro-RO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redimensionat dinamic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List&lt;Tip&gt; listaTablou = new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ArrayList&lt;&gt;()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ArrayList&lt;Tip&gt;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listaTablou = new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ArrayList&lt;&gt;();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18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Capacitatea implicită a unei astfel de liste este egală cu</a:t>
            </a:r>
            <a:r>
              <a:rPr lang="ro-RO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10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pentru a specifica explicit o altă capacitate se poate utiliza un constructor care primește ca argument un număr întreg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List&lt;Tip&gt; listaTablou = new ArrayList&lt;&gt;(50);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 ArrayList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4776" y="1018339"/>
                <a:ext cx="10001461" cy="54721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ro-RO" sz="2400" b="1" dirty="0">
                    <a:solidFill>
                      <a:srgbClr val="000099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Observații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b="1" dirty="0">
                  <a:solidFill>
                    <a:srgbClr val="000099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Accesarea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unui element se realizează cu complexitatea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Adăugarea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unui element la sfârșitul listei prin metoda </a:t>
                </a: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add(T elem)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realizează cu complexitatea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dacă nu este depășită </a:t>
                </a:r>
                <a:r>
                  <a:rPr lang="ro-RO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capacitatea listei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sau cu complexitatea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în caz contrar. </a:t>
                </a: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Adăugarea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unui element pe o anumită poziție prin metoda </a:t>
                </a: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add(E element, int index)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realizează cu complexitatea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Căutarea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sau </a:t>
                </a: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ștergerea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unui element se realizează cu complexitatea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0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ro-RO" sz="2400" b="1" dirty="0">
                  <a:solidFill>
                    <a:srgbClr val="000099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tx2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en-US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tabLst>
                    <a:tab pos="685800" algn="l"/>
                  </a:tabLst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b="1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27202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496062" marR="0" indent="-285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4776" y="1018339"/>
                <a:ext cx="10001461" cy="5472110"/>
              </a:xfrm>
              <a:blipFill>
                <a:blip r:embed="rId2"/>
                <a:stretch>
                  <a:fillRect l="-854" t="-334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08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 LinkedList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1018339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feră o implementare a unei liste utilizând o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listă dublu înlănțuită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astfel fiecare nod al listei conține o informație de tip generic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precum și două referințe: una către nodul anterior și una către nodul următor.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Constructorii clasei 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sunt: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LinkedList()</a:t>
            </a:r>
            <a:r>
              <a:rPr lang="ro-RO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creează o listă vidă;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LinkedList(Collection C)</a:t>
            </a:r>
            <a:r>
              <a:rPr lang="ro-RO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creează o listă din elementele colecției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Pe lângă metodele implementate din interfața List, clasa LinkedList conține și câteva metode specifice: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R="0" lvl="0" algn="just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accesarea primului/ultimului element: </a:t>
            </a:r>
            <a:r>
              <a:rPr lang="ro-RO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 getFirst(), E getLast();</a:t>
            </a:r>
          </a:p>
          <a:p>
            <a:pPr marL="0" marR="0" lvl="0" indent="0" algn="just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adăugarea la începutul/sfârșitul listei: 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void </a:t>
            </a:r>
            <a:r>
              <a:rPr lang="ro-RO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addFirst(E elem),  void addLast(E elem);</a:t>
            </a:r>
            <a:endParaRPr 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0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Mecanismul de serializare a obiectelor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Colecții de date – Framework Collection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 LinkedList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4776" y="990601"/>
                <a:ext cx="10001461" cy="54721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ro-RO" sz="2400" b="1" dirty="0">
                    <a:solidFill>
                      <a:srgbClr val="000099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Observații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Accesarea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unui element se realizează cu complexitatea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Adăugarea</a:t>
                </a:r>
                <a:r>
                  <a:rPr lang="ro-RO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unui element la sfârșitul listei, folosind metoda </a:t>
                </a:r>
                <a:r>
                  <a:rPr lang="ro-RO" sz="2000" b="1" dirty="0"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add(E elem)</a:t>
                </a:r>
                <a:r>
                  <a:rPr lang="ro-RO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se realizează cu complexitatea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0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ro-RO" sz="2000" b="1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Adăugarea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unui element pe poziția </a:t>
                </a: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index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folosind metoda </a:t>
                </a: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add(E elem, int index)</a:t>
                </a: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realizează cu o complexitate egală cu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Căutarea unui element se realizează cu o complexitate egală cu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ro-RO" sz="20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b="1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0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Ștergerea unui element se realizează cu o complexitate egală cu </a:t>
                </a:r>
                <a14:m>
                  <m:oMath xmlns:m="http://schemas.openxmlformats.org/officeDocument/2006/math">
                    <m:r>
                      <a:rPr lang="ro-RO" sz="20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0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o-RO" sz="20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dacă se specifică indexul elementului.</a:t>
                </a:r>
                <a:endParaRPr lang="en-US" sz="2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400" b="1" dirty="0">
                  <a:solidFill>
                    <a:srgbClr val="000099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1800" dirty="0">
                  <a:solidFill>
                    <a:schemeClr val="tx2"/>
                  </a:solidFill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tx2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en-US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tabLst>
                    <a:tab pos="685800" algn="l"/>
                  </a:tabLst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b="1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27202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496062" marR="0" indent="-285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4776" y="990601"/>
                <a:ext cx="10001461" cy="5472110"/>
              </a:xfrm>
              <a:blipFill>
                <a:blip r:embed="rId2"/>
                <a:stretch>
                  <a:fillRect l="-854" t="-334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0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Set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extinde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modelează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colecție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nu </a:t>
            </a:r>
            <a:r>
              <a:rPr lang="en-US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conțin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duplicate,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colecție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tip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mulțime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adaugă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suplimentare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celor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existente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implementată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HashSet</a:t>
            </a: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TreeSet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LinkedHashSet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0000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HashSet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HashSet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implementează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mulțime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dispersie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(hash table)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tabelă de dispersie este un </a:t>
            </a:r>
            <a:r>
              <a:rPr lang="ro-RO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tablou unidimensional</a:t>
            </a: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numit </a:t>
            </a:r>
            <a:r>
              <a:rPr lang="ro-RO" sz="24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 array</a:t>
            </a: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în care indexul unui element se calculează pe baza </a:t>
            </a:r>
            <a:r>
              <a:rPr lang="ro-RO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hash-code</a:t>
            </a: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-ului său</a:t>
            </a:r>
            <a:endParaRPr lang="en-US" sz="2400" b="1" dirty="0">
              <a:solidFill>
                <a:srgbClr val="0000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 componentă a bucket array-ului va conține o </a:t>
            </a:r>
            <a:r>
              <a:rPr lang="ro-RO" sz="2400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listă cu obiectele </a:t>
            </a: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 au același hash-code (</a:t>
            </a:r>
            <a:r>
              <a:rPr lang="ro-RO" sz="2400" i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coliziuni</a:t>
            </a: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HashSet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 descr="A picture containing monitor, black, screen, side&#10;&#10;Description automatically generated">
            <a:extLst>
              <a:ext uri="{FF2B5EF4-FFF2-40B4-BE49-F238E27FC236}">
                <a16:creationId xmlns:a16="http://schemas.microsoft.com/office/drawing/2014/main" id="{F01D7AED-924D-ACC1-0416-129C759CE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9"/>
          <a:stretch/>
        </p:blipFill>
        <p:spPr bwMode="auto">
          <a:xfrm>
            <a:off x="2208212" y="1571941"/>
            <a:ext cx="6974571" cy="4295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48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HashSet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operație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inserare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dispersie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presupune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parcurgerea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următorilor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pași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apelează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hashCode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obiectului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obținută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utilizează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indexul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bucket-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asociat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obiectului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bucket-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vid,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atunci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 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operația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inserare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încheie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bucket-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vid, se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parcurge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asociată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deja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inserat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sfârșitul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listei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43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HashSet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4776" y="990601"/>
                <a:ext cx="10001461" cy="54721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ro-RO" sz="2400" b="1" dirty="0">
                    <a:solidFill>
                      <a:srgbClr val="0000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Observații</a:t>
                </a:r>
                <a:endParaRPr lang="en-US" sz="2400" b="1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ro-RO" sz="2400" b="1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erformanțele unei tabele de dispersie sunt puternic influențate de performanțele algoritmului de calcul al hash-code-ului unui obiect</a:t>
                </a:r>
                <a:r>
                  <a:rPr lang="en-US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!!!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 err="1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Dac</a:t>
                </a: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ă nu există coliziuni, atunci </a:t>
                </a: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operațiile de </a:t>
                </a:r>
                <a:r>
                  <a:rPr lang="ro-RO" sz="2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căutare/inserare/ștergere/modificare </a:t>
                </a: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vor avea complexitatea </a:t>
                </a:r>
                <a14:m>
                  <m:oMath xmlns:m="http://schemas.openxmlformats.org/officeDocument/2006/math">
                    <m:r>
                      <a:rPr lang="ro-RO" sz="24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4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4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o-RO" sz="24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o-RO" sz="2400" b="1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 colecție de tip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HashSet</a:t>
                </a: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nu păstrează elementele în </a:t>
                </a:r>
                <a:r>
                  <a:rPr lang="ro-RO" sz="24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ordine inserării lor </a:t>
                </a: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și nici nu pot efectua </a:t>
                </a:r>
                <a:r>
                  <a:rPr lang="ro-RO" sz="24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operații de sortare asupra sa</a:t>
                </a: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400" b="1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tabLst>
                    <a:tab pos="685800" algn="l"/>
                  </a:tabLst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b="1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27202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496062" marR="0" indent="-285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4776" y="990601"/>
                <a:ext cx="10001461" cy="5472110"/>
              </a:xfrm>
              <a:blipFill>
                <a:blip r:embed="rId2"/>
                <a:stretch>
                  <a:fillRect l="-854" t="-334" r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70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HashSet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Observații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Într-un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HashSet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poate insera și valoare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null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evident, o singură dată.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Implicit, capacitatea inițială (numărul de bucket-uri) a unei colecții de tip HashSet este 16, iar apoi aceasta este incrementată pe măsură ce se inserează elemente.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 definit un 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 de umplere (load factor)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reprezintă pragul maxim permis de populare a colecției, depășirea sa conducând la dublarea capacității acesteia.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Implicit, factorul de umplere este egal cu valoarea  0.75, de bucket-uri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5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Clasele LinkedHashSet și TreeSet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 clasei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LinkedHashSet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similară cu implementarea clasei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HashSet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diferența constând în faptul că elementele vor fi stocate în ordinea inserării lor!!!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Clasa TreeSet implementează o mulțime utilizând un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arbore binar de tip Red-Black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pentru a stoca elemente într-o anumită ordine.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 ordinea lor naturală când se utilizează constructorul fără parametri ai clasei și clasa corespunzătoare obiectelor implementează interfața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Comparable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într-o ordine specificată în constructorul clasei printr-un argument de tip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9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Map 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Map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modelează comportamentul colecțiilor ale căror </a:t>
            </a:r>
            <a:r>
              <a:rPr lang="ro-RO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elemente sunt de perechi de tipul cheie – valoare</a:t>
            </a:r>
            <a:r>
              <a:rPr lang="ro-RO" sz="20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(definite în interfața </a:t>
            </a: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Map.Entry&lt;T,R&gt;),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 care se asociază unei chei care trebuie să fie unice o singură valoare. 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 descr="Map hierarchy in java">
            <a:extLst>
              <a:ext uri="{FF2B5EF4-FFF2-40B4-BE49-F238E27FC236}">
                <a16:creationId xmlns:a16="http://schemas.microsoft.com/office/drawing/2014/main" id="{357A9966-2C3D-0BD2-AC9F-18AD79781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t="4532" r="6598" b="16714"/>
          <a:stretch/>
        </p:blipFill>
        <p:spPr bwMode="auto">
          <a:xfrm>
            <a:off x="3427412" y="2249258"/>
            <a:ext cx="5943600" cy="38515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93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Clasele LinkedHashSet și TreeSet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etode uzuale din interfața Map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 put (T cheie, R valoare)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inserează perechea cheie-valoare în colecție în cazul în care cheia nu există deja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 get(T cheie)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returnează valoarea asociată cheii indicate sau null dacă în colecție nu există cheia respectivă;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boolean containsKey(T cheie)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returnează true dacă în colecție există cheia respectivă sau false în caz contrar;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boolean containsValue(R valoare)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returnează true dacă în colecție există valoarea respectivă sau false în caz contrar;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5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SERIALIZAREA OBIECTELOR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Salvarea stării unui obiect într-un fișier text sau binar restaurarea ulterioară a acestuia, pe baza valorilor salvate, folosind un constructor al clasei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Neajunsuri: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dacă unele date membre sunt referințe către alte obiecte, atunci ar trebui salvate și restaurate și stările acelor obiecte externe!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 se pot salva funcționalitățile obiectului (metodele sale) și constructorii</a:t>
            </a: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9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Clasele LinkedHashSet și TreeSet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etode uzuale din interfața Map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Set&lt;Map.Entry&lt;K,V&gt;&gt; entrySet()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returnează o mulțime care conține toate perechile cheie-valoare din colecție;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Set&lt;K&gt; keySet()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returnează o mulțime care conține toate cheile din colecție;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Collection&lt;V&gt; values()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returnează o colecție care conține toate valorile din colecția de tip Map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 remove(Object cheie) 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–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dacă în colecție există cheia indicată, atunci elimină din colecție perechea având cheia respectivă și returnează valoarea cu care era asociată,  altfel returnează null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37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Implementările Interfeței Map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4776" y="990601"/>
                <a:ext cx="10001461" cy="54721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ro-RO" sz="20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Implementarea clasei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HashMap</a:t>
                </a:r>
                <a:r>
                  <a:rPr lang="ro-RO" sz="20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utilizează o tabelă de dispersie în care indexul bucket-ului dat de hash-code-ul corespunzător cheii (</a:t>
                </a:r>
                <a:r>
                  <a:rPr lang="ro-RO" sz="2000" b="1" dirty="0">
                    <a:solidFill>
                      <a:srgbClr val="0000C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cheie.hashCode())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Complexitățile minime și medii ale metodelor  </a:t>
                </a:r>
                <a:r>
                  <a:rPr lang="ro-RO" sz="20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get</a:t>
                </a:r>
                <a:r>
                  <a:rPr lang="ro-RO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ro-RO" sz="20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put</a:t>
                </a:r>
                <a:r>
                  <a:rPr lang="ro-RO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ro-RO" sz="20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containsKey</a:t>
                </a:r>
                <a:r>
                  <a:rPr lang="ro-RO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și </a:t>
                </a:r>
                <a:r>
                  <a:rPr lang="ro-RO" sz="20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remove</a:t>
                </a:r>
                <a:r>
                  <a:rPr lang="ro-RO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sunt </a:t>
                </a:r>
                <a14:m>
                  <m:oMath xmlns:m="http://schemas.openxmlformats.org/officeDocument/2006/math">
                    <m:r>
                      <a:rPr lang="ro-RO" sz="2000" b="1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𝓞</m:t>
                    </m:r>
                    <m:r>
                      <a:rPr lang="ro-RO" sz="2000" b="1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b="1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o-RO" sz="2000" b="1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b="1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în cazul implementării în metoda hashCode() a unei funcții de dispersie bune</a:t>
                </a: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0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Într-un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HashMap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nu se menține ordinea de inserare și nici nu se poate stabili o anumită ordine a perechilor!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Într-un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HashMap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se poate realiza și o mapare cu o altă colecție care poate fi de orice tip</a:t>
                </a:r>
                <a:r>
                  <a:rPr lang="en-US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!!!</a:t>
                </a:r>
                <a:endParaRPr lang="ro-RO" sz="20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chemeClr val="tx2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en-US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tabLst>
                    <a:tab pos="685800" algn="l"/>
                  </a:tabLst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b="1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27202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496062" marR="0" indent="-285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4776" y="990601"/>
                <a:ext cx="10001461" cy="5472110"/>
              </a:xfrm>
              <a:blipFill>
                <a:blip r:embed="rId2"/>
                <a:stretch>
                  <a:fillRect l="-549" t="-223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Implementările Interfeței Map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4776" y="990601"/>
                <a:ext cx="10001461" cy="54721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ro-RO" sz="20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Implementarea clasei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TreeMap</a:t>
                </a:r>
                <a:r>
                  <a:rPr lang="ro-RO" sz="20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utilizează un arbore binar de tip </a:t>
                </a:r>
                <a:r>
                  <a:rPr lang="ro-RO" sz="2000" b="1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Red-Black</a:t>
                </a:r>
                <a:r>
                  <a:rPr lang="ro-RO" sz="20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pentru a menține perechile cheie-valoare sortate fie </a:t>
                </a:r>
                <a:endParaRPr lang="en-US" sz="20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în ordine naturală a cheilor, dacă se utilizează constructorul fără parametri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0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în ordinea indusă de un comparator transmis ca parametru al constructorului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0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Perechile dintr-un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TreeMap</a:t>
                </a:r>
                <a:r>
                  <a:rPr lang="ro-RO" sz="20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pot fi sortate folosind criterii care implică doar cheile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0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Operațiile de inserare/căutare/ștergere într-un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TreeMap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se realizează tot pe baza hash-code-ului corespunzător cheii, dar utilizarea unui arbore Red-Black garantează o complexitate egală cu </a:t>
                </a:r>
                <a14:m>
                  <m:oMath xmlns:m="http://schemas.openxmlformats.org/officeDocument/2006/math">
                    <m:r>
                      <a:rPr lang="ro-RO" sz="2000" b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𝒪</m:t>
                    </m:r>
                    <m:r>
                      <a:rPr lang="ro-RO" sz="2000" b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(</m:t>
                    </m:r>
                    <m:func>
                      <m:funcPr>
                        <m:ctrlPr>
                          <a:rPr lang="en-US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000" b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o-RO" sz="2000" b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o-RO" sz="2000" b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func>
                    <m:r>
                      <a:rPr lang="ro-RO" sz="2000" b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pentru metodele 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get, put, containsKey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și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remove</a:t>
                </a:r>
                <a:endParaRPr lang="en-US" sz="2000" b="1" dirty="0">
                  <a:solidFill>
                    <a:srgbClr val="0000CC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en-US" sz="180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lvl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tabLst>
                    <a:tab pos="685800" algn="l"/>
                  </a:tabLst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b="1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3225" indent="-342900"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b="1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2578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27202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ro-RO" sz="2000" dirty="0">
                  <a:solidFill>
                    <a:schemeClr val="tx2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496062" marR="0" indent="-285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ro-RO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4776" y="990601"/>
                <a:ext cx="10001461" cy="5472110"/>
              </a:xfrm>
              <a:blipFill>
                <a:blip r:embed="rId2"/>
                <a:stretch>
                  <a:fillRect l="-549" t="-223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37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ITERATOR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Rolul general al unui iterator este acela de a parcurge elementele unei colecții de orice tip, </a:t>
            </a:r>
            <a:r>
              <a:rPr lang="ro-RO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 puțin a celor care fac parte din ierarhia interfeței Map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Orice colecție din ierarhia interfeței Collection conține o implementare a metodei </a:t>
            </a:r>
            <a:r>
              <a:rPr lang="ro-RO" sz="2000" b="1" dirty="0">
                <a:solidFill>
                  <a:srgbClr val="00009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iterator() 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returnează un obiect de tip </a:t>
            </a:r>
            <a:r>
              <a:rPr lang="ro-RO" sz="2000" b="1" dirty="0">
                <a:solidFill>
                  <a:srgbClr val="00009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Iterator&lt;Tip&gt;: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Iterator itr = c.iterator();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pentru accesarea elementelor unei colecții: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Object next() 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returnează succesorul elementului curent;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boolean hasNext() 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returnează true dacă în colecție mai există elemente nevizitate sau false în caz contrar.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iterator nu permite modificarea valorii elementului curent și nici adăugarea unor elemente noi în colecție!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27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ITERATOR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ail fast iterator</a:t>
            </a:r>
            <a:endParaRPr lang="en-US" sz="20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List&lt;Integer&gt; numere = new ArrayList&lt;Integer&gt;();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numere.add(101);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................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Iterator&lt;Integer&gt; itr = numere.iterator();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(itr.hasNext()) 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 nr = itr.next();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(nr % 2 == 0)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numere.remove(nr);</a:t>
            </a:r>
            <a:endParaRPr lang="en-U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Soutile</a:t>
            </a:r>
            <a:r>
              <a:rPr lang="en-US" sz="18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o-RO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itr.remove();</a:t>
            </a:r>
            <a:endParaRPr lang="en-US" sz="1800" b="1" dirty="0">
              <a:solidFill>
                <a:srgbClr val="0000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1D170B1-4FD7-C093-80B9-C25BD2F78FAB}"/>
              </a:ext>
            </a:extLst>
          </p:cNvPr>
          <p:cNvSpPr txBox="1"/>
          <p:nvPr/>
        </p:nvSpPr>
        <p:spPr>
          <a:xfrm>
            <a:off x="5918306" y="4191000"/>
            <a:ext cx="47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ConcurrentModificationException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34E5D-B0D1-85E9-6537-FF244CE54723}"/>
              </a:ext>
            </a:extLst>
          </p:cNvPr>
          <p:cNvCxnSpPr/>
          <p:nvPr/>
        </p:nvCxnSpPr>
        <p:spPr>
          <a:xfrm flipV="1">
            <a:off x="4951412" y="44196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Collections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6" y="990601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Clasa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java.util.Collections</a:t>
            </a:r>
            <a:r>
              <a:rPr lang="ro-RO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o componentă importantă a framework-ului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Collection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oferă implementări specifice colectiilor de date, precum sortare, calcul minim/maxim, căutare, algoritmi de umplere etc.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Metodele încapsulate în clasa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Collections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 prelucrează o colecție de elemente, fie returnează un anumit tip de colecție și toate “aruncă” excepția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NullPointerException</a:t>
            </a:r>
            <a:endParaRPr lang="en-US" sz="2000" b="1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Metode</a:t>
            </a:r>
            <a:r>
              <a:rPr lang="en-US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uzuale</a:t>
            </a:r>
            <a:r>
              <a:rPr lang="en-US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static boolean addAll(Collection&lt;?&gt; c, T... elements)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void sort(List&lt;?&gt; list)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void sort(List&lt;?&gt; list, Comparator 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Collections.sort(listaIntregi, Comparator.reverseOrder());</a:t>
            </a:r>
            <a:endParaRPr lang="en-US" sz="1800" b="1" dirty="0">
              <a:solidFill>
                <a:srgbClr val="0000CC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static void copy(List&lt;?&gt; dest, List&lt;?&gt; src</a:t>
            </a:r>
            <a:endParaRPr lang="en-US" sz="18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7202" marR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96062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84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SERIALIZAREA OBIECTELOR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Limbajul Java permite o rezolvare simplă și eficientă a acestei probleme prin intermediul mecanismelor de </a:t>
            </a:r>
            <a:r>
              <a:rPr lang="ro-RO" sz="2400" b="1" dirty="0">
                <a:solidFill>
                  <a:srgbClr val="000099"/>
                </a:solidFill>
              </a:rPr>
              <a:t>serializare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ro-RO" sz="2400" b="1" dirty="0">
                <a:solidFill>
                  <a:srgbClr val="0000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1A79D9C-219D-B8B2-EE62-3F8799D3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2209800"/>
            <a:ext cx="5958300" cy="345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0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SERIALIZAREA OBIECTELOR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b="1" i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mecanismul prin care </a:t>
            </a:r>
            <a:r>
              <a:rPr lang="ro-RO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obiect este transformat într-o secvență de octeți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 care acesta să poată fi refăcut ulterior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i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b="1" i="1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2000" b="1" i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eserializare</a:t>
            </a:r>
            <a:r>
              <a:rPr lang="ro-RO" sz="20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reprezintă mecanismul invers serializării, respectiv dintr-o secvență de octeți serializați se restaurează obiectul original.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Utilizarea mecanismului de serializare prezintă mai multe avantaje: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obiectele </a:t>
            </a:r>
            <a:r>
              <a:rPr lang="ro-RO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 fi salvate/restaurate într-un mod unitar pe/de pe diverse medii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stocare (fișiere binare, baze de date etc.);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obiectele pot fi </a:t>
            </a:r>
            <a:r>
              <a:rPr lang="ro-RO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transmise foarte simplu între mașini virtuale Java diferite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care pot rula pe calculatoare având arhitecturi sau sisteme de operare diferite;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timpul necesar serializării sau deserializării unui obiect este mult mai mic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decât timpul necesar salvării sau restaurării unui obiect pe baza valorilor datelor sale member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cea mai simplă și mai rapidă metodă de clonare a unui obiect 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copy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 reprezintă serializare/deserializarea sa într-un/dintr-un tablou de octeți.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SERIALIZAREA OBIECTELOR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564" y="1309690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Obiectele unei </a:t>
            </a:r>
            <a:r>
              <a:rPr lang="ro-RO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 sunt serializabile dacă respectiva clasă implementează interfața marker </a:t>
            </a:r>
            <a:r>
              <a:rPr lang="ro-RO" sz="24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Serializable</a:t>
            </a:r>
            <a:r>
              <a:rPr lang="ro-RO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ro-RO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clasă nu este implicit serializabilă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deoarece clasa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java.lang.Object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implementează interfața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Serializable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Totuși, anumite clase standard, cum ar fi clasa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clasele înfășurătoare (wrapper), clasa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etc., implementează interfața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Serializable.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SERIALIZAREA OBIECTELOR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 obiect se realizează astfel: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deschide un flux binar de ieșire utilizând clasa </a:t>
            </a:r>
            <a:r>
              <a:rPr lang="ro-RO" sz="20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java.io.ObjectOutputStream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FileOutputStream file = new FileOutputStream("studenti.bin");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ObjectOutputStream fout = new ObjectOutputStream(file);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salvează/scrie obiectul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fișier apelând metoda </a:t>
            </a:r>
            <a:r>
              <a:rPr lang="ro-RO" sz="20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writeObject(Object ob)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 s = new Student("Ion Popescu", 241);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fout.writeObject(s);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6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DESERIALIZARE OBIECTELOR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</a:t>
            </a:r>
            <a:r>
              <a:rPr lang="ro-RO" sz="2000" b="1" strike="sngStrike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erializarea unui obiect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realizează astfel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deschide un flux binar de intrare utilizând clasa </a:t>
            </a:r>
            <a:r>
              <a:rPr lang="ro-RO" sz="20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java.io.ObjectInputStream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FileInputStream file = new FileInputStream("studenti.bin");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ObjectInputStream fin = new ObjectInputStream(file);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citește/restaurează obiectul din fișier apelând metoda </a:t>
            </a:r>
            <a:r>
              <a:rPr lang="ro-RO" sz="20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 readObject()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 s = (Student)fin.readObject();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7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SERIALIZAREA OBIECTELOR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Mecanismul de serializare a unui obiect presupune salvarea, în format binar, a următoarelor informații despre acesta: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denumirea clasei de apartenență;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versiunea clasei de apartenență, implicit aceasta fiind hash-code-ul acesteia, calculat de către mașina virtuală Java;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valorile datelor membre de instanță.</a:t>
            </a: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antetele metodelor membre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40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2" ma:contentTypeDescription="Create a new document." ma:contentTypeScope="" ma:versionID="0608e5d9b57b79dfb81a8bf4a655fb2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5b0b07aee4162c9cec1a993cc02f59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1ab2b3-fd70-4ca1-b24e-664323d802ae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EC307A2-FE45-4AEB-AC08-3B93DFFC49DA}"/>
</file>

<file path=customXml/itemProps2.xml><?xml version="1.0" encoding="utf-8"?>
<ds:datastoreItem xmlns:ds="http://schemas.openxmlformats.org/officeDocument/2006/customXml" ds:itemID="{5B261440-019A-44DE-805C-E1157F42C794}"/>
</file>

<file path=customXml/itemProps3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2662</Words>
  <Application>Microsoft Office PowerPoint</Application>
  <PresentationFormat>Custom</PresentationFormat>
  <Paragraphs>738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Euphemia</vt:lpstr>
      <vt:lpstr>Symbol</vt:lpstr>
      <vt:lpstr>Times New Roman</vt:lpstr>
      <vt:lpstr>Wingdings</vt:lpstr>
      <vt:lpstr>tf02787947</vt:lpstr>
      <vt:lpstr>METODE AVANSATE DE PROGRAMARE</vt:lpstr>
      <vt:lpstr>  Temtică curs 8</vt:lpstr>
      <vt:lpstr>  SERIALIZAREA OBIECTELOR</vt:lpstr>
      <vt:lpstr>  SERIALIZAREA OBIECTELOR</vt:lpstr>
      <vt:lpstr>  SERIALIZAREA OBIECTELOR</vt:lpstr>
      <vt:lpstr>  SERIALIZAREA OBIECTELOR</vt:lpstr>
      <vt:lpstr>  SERIALIZAREA OBIECTELOR</vt:lpstr>
      <vt:lpstr>  DESERIALIZARE OBIECTELOR</vt:lpstr>
      <vt:lpstr>  SERIALIZAREA OBIECTELOR</vt:lpstr>
      <vt:lpstr>  SERIALIZAREA OBIECTELOR</vt:lpstr>
      <vt:lpstr>  SERIALIZAREA OBIECTELOR</vt:lpstr>
      <vt:lpstr>  COLECȚII</vt:lpstr>
      <vt:lpstr>  IERARHIA DE INTERFEȚE </vt:lpstr>
      <vt:lpstr>  INTERFAȚA COLLECTION</vt:lpstr>
      <vt:lpstr>  IERARHIA DE CLASE CARE EXTIND INTERFAȚA COLLECTION</vt:lpstr>
      <vt:lpstr>  INTERFAȚA LIST</vt:lpstr>
      <vt:lpstr>  Clasa  ArrayList</vt:lpstr>
      <vt:lpstr>  Clasa  ArrayList</vt:lpstr>
      <vt:lpstr>  Clasa  LinkedList</vt:lpstr>
      <vt:lpstr>  Clasa  LinkedList</vt:lpstr>
      <vt:lpstr>  Interfața Set</vt:lpstr>
      <vt:lpstr>  Clasa HashSet</vt:lpstr>
      <vt:lpstr>  Clasa HashSet</vt:lpstr>
      <vt:lpstr>  Clasa HashSet</vt:lpstr>
      <vt:lpstr>  Clasa HashSet</vt:lpstr>
      <vt:lpstr>  Clasa HashSet</vt:lpstr>
      <vt:lpstr>  Clasele LinkedHashSet și TreeSet</vt:lpstr>
      <vt:lpstr>  Interfața Map </vt:lpstr>
      <vt:lpstr>  Clasele LinkedHashSet și TreeSet</vt:lpstr>
      <vt:lpstr>  Clasele LinkedHashSet și TreeSet</vt:lpstr>
      <vt:lpstr>  Implementările Interfeței Map</vt:lpstr>
      <vt:lpstr>  Implementările Interfeței Map</vt:lpstr>
      <vt:lpstr>  Interfața ITERATOR</vt:lpstr>
      <vt:lpstr>  Interfața ITERATOR</vt:lpstr>
      <vt:lpstr>  Clasa 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2024-04-22T14:10:24Z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0x01010004B5D19FEBEA74498DFEE27CE2C04205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