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5143500" type="screen16x9"/>
  <p:notesSz cx="6858000" cy="9144000"/>
  <p:embeddedFontLst>
    <p:embeddedFont>
      <p:font typeface="Lato" panose="020F0502020204030203" pitchFamily="34" charset="0"/>
      <p:regular r:id="rId34"/>
      <p:bold r:id="rId35"/>
      <p:italic r:id="rId36"/>
      <p:boldItalic r:id="rId37"/>
    </p:embeddedFont>
    <p:embeddedFont>
      <p:font typeface="Raleway"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1BC6E-37CC-4098-84FF-B14ADB1FACC1}" v="1" dt="2023-02-27T20:41:08.784"/>
    <p1510:client id="{A322F2FD-E5B2-43F9-8207-0AE7FF350FE2}" v="1" dt="2023-03-02T19:39:40.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hrouj Joudi" userId="S::joudi.dahrouj@s.utm.ro::499a726c-87a6-4486-bfe5-24c697c42a2b" providerId="AD" clId="Web-{A322F2FD-E5B2-43F9-8207-0AE7FF350FE2}"/>
    <pc:docChg chg="modSld">
      <pc:chgData name="Dahrouj Joudi" userId="S::joudi.dahrouj@s.utm.ro::499a726c-87a6-4486-bfe5-24c697c42a2b" providerId="AD" clId="Web-{A322F2FD-E5B2-43F9-8207-0AE7FF350FE2}" dt="2023-03-02T19:39:40.465" v="0" actId="1076"/>
      <pc:docMkLst>
        <pc:docMk/>
      </pc:docMkLst>
      <pc:sldChg chg="modSp">
        <pc:chgData name="Dahrouj Joudi" userId="S::joudi.dahrouj@s.utm.ro::499a726c-87a6-4486-bfe5-24c697c42a2b" providerId="AD" clId="Web-{A322F2FD-E5B2-43F9-8207-0AE7FF350FE2}" dt="2023-03-02T19:39:40.465" v="0" actId="1076"/>
        <pc:sldMkLst>
          <pc:docMk/>
          <pc:sldMk cId="0" sldId="276"/>
        </pc:sldMkLst>
        <pc:picChg chg="mod">
          <ac:chgData name="Dahrouj Joudi" userId="S::joudi.dahrouj@s.utm.ro::499a726c-87a6-4486-bfe5-24c697c42a2b" providerId="AD" clId="Web-{A322F2FD-E5B2-43F9-8207-0AE7FF350FE2}" dt="2023-03-02T19:39:40.465" v="0" actId="1076"/>
          <ac:picMkLst>
            <pc:docMk/>
            <pc:sldMk cId="0" sldId="276"/>
            <ac:picMk id="228" creationId="{00000000-0000-0000-0000-000000000000}"/>
          </ac:picMkLst>
        </pc:picChg>
      </pc:sldChg>
    </pc:docChg>
  </pc:docChgLst>
  <pc:docChgLst>
    <pc:chgData name="Dahrouj Joudi" userId="S::joudi.dahrouj@s.utm.ro::499a726c-87a6-4486-bfe5-24c697c42a2b" providerId="AD" clId="Web-{16C1BC6E-37CC-4098-84FF-B14ADB1FACC1}"/>
    <pc:docChg chg="modSld">
      <pc:chgData name="Dahrouj Joudi" userId="S::joudi.dahrouj@s.utm.ro::499a726c-87a6-4486-bfe5-24c697c42a2b" providerId="AD" clId="Web-{16C1BC6E-37CC-4098-84FF-B14ADB1FACC1}" dt="2023-02-27T20:41:08.784" v="0" actId="1076"/>
      <pc:docMkLst>
        <pc:docMk/>
      </pc:docMkLst>
      <pc:sldChg chg="modSp">
        <pc:chgData name="Dahrouj Joudi" userId="S::joudi.dahrouj@s.utm.ro::499a726c-87a6-4486-bfe5-24c697c42a2b" providerId="AD" clId="Web-{16C1BC6E-37CC-4098-84FF-B14ADB1FACC1}" dt="2023-02-27T20:41:08.784" v="0" actId="1076"/>
        <pc:sldMkLst>
          <pc:docMk/>
          <pc:sldMk cId="0" sldId="268"/>
        </pc:sldMkLst>
        <pc:spChg chg="mod">
          <ac:chgData name="Dahrouj Joudi" userId="S::joudi.dahrouj@s.utm.ro::499a726c-87a6-4486-bfe5-24c697c42a2b" providerId="AD" clId="Web-{16C1BC6E-37CC-4098-84FF-B14ADB1FACC1}" dt="2023-02-27T20:41:08.784" v="0" actId="1076"/>
          <ac:spMkLst>
            <pc:docMk/>
            <pc:sldMk cId="0" sldId="268"/>
            <ac:spMk id="17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0fa44249e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0fa44249e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0fa44249e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0fa44249e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0fa44249e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0fa44249e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895f37bb97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895f37bb97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895f37bb97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895f37bb97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895f37bb97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895f37bb97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0fea81d99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0fea81d9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0fea81d9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0fea81d9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0e6cd812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10e6cd812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895f37bb9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895f37bb9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895f37bb9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895f37bb9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10e6cd812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10e6cd812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895f37bb97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895f37bb97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Fan Curier , FedEx - servicii de expediere intre companii</a:t>
            </a:r>
            <a:endParaRPr/>
          </a:p>
          <a:p>
            <a:pPr marL="457200" lvl="0" indent="-298450" algn="l" rtl="0">
              <a:spcBef>
                <a:spcPts val="0"/>
              </a:spcBef>
              <a:spcAft>
                <a:spcPts val="0"/>
              </a:spcAft>
              <a:buSzPts val="1100"/>
              <a:buAutoNum type="arabicPeriod"/>
            </a:pPr>
            <a:r>
              <a:rPr lang="en"/>
              <a:t>Amazon, Apple, Samsung - companii care vand direct la consumator</a:t>
            </a:r>
            <a:endParaRPr/>
          </a:p>
          <a:p>
            <a:pPr marL="457200" lvl="0" indent="-298450" algn="l" rtl="0">
              <a:spcBef>
                <a:spcPts val="0"/>
              </a:spcBef>
              <a:spcAft>
                <a:spcPts val="0"/>
              </a:spcAft>
              <a:buSzPts val="1100"/>
              <a:buAutoNum type="arabicPeriod"/>
            </a:pPr>
            <a:r>
              <a:rPr lang="en"/>
              <a:t>Oracle, IBM, Deloitte - solutii de baza de date catre guvern (oracle) </a:t>
            </a:r>
            <a:endParaRPr/>
          </a:p>
          <a:p>
            <a:pPr marL="457200" lvl="0" indent="-298450" algn="l" rtl="0">
              <a:spcBef>
                <a:spcPts val="0"/>
              </a:spcBef>
              <a:spcAft>
                <a:spcPts val="0"/>
              </a:spcAft>
              <a:buSzPts val="1100"/>
              <a:buAutoNum type="arabicPeriod"/>
            </a:pPr>
            <a:r>
              <a:rPr lang="en"/>
              <a:t>Slack , Zoom, Linkedin - </a:t>
            </a:r>
            <a:endParaRPr/>
          </a:p>
          <a:p>
            <a:pPr marL="457200" lvl="0" indent="-298450" algn="l" rtl="0">
              <a:spcBef>
                <a:spcPts val="0"/>
              </a:spcBef>
              <a:spcAft>
                <a:spcPts val="0"/>
              </a:spcAft>
              <a:buSzPts val="1100"/>
              <a:buAutoNum type="arabicPeriod"/>
            </a:pPr>
            <a:r>
              <a:rPr lang="en"/>
              <a:t>Site-uri precum ghiseul.ro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895f37bb9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895f37bb9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895f37bb97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895f37bb97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895f37bb97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895f37bb9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895f37bb9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895f37bb9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895f37bb97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895f37bb97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895f37bb97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895f37bb97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10e6cd812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10e6cd812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0ffd305e57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0ffd305e57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0e6cd812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0e6cd812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0e6cd81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0e6cd81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895f37bb97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895f37bb97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895f37bb97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895f37bb97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895f37bb97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895f37bb97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895f37bb97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895f37bb97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s://creativecommons.org/licenses/by-nc-sa/3.0/"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hyperlink" Target="https://openpress.usask.ca/" TargetMode="External"/><Relationship Id="rId5" Type="http://schemas.openxmlformats.org/officeDocument/2006/relationships/hyperlink" Target="https://infoprenor.ro/model-plan-de-afaceri/" TargetMode="External"/><Relationship Id="rId4" Type="http://schemas.openxmlformats.org/officeDocument/2006/relationships/hyperlink" Target="https://ro.kamiltaylan.blog/why-entrepreneurs-are-important-econom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pic>
        <p:nvPicPr>
          <p:cNvPr id="86" name="Google Shape;86;p13"/>
          <p:cNvPicPr preferRelativeResize="0"/>
          <p:nvPr/>
        </p:nvPicPr>
        <p:blipFill rotWithShape="1">
          <a:blip r:embed="rId3">
            <a:alphaModFix amt="32000"/>
          </a:blip>
          <a:srcRect l="556" t="9551"/>
          <a:stretch/>
        </p:blipFill>
        <p:spPr>
          <a:xfrm>
            <a:off x="-918663" y="0"/>
            <a:ext cx="10062664" cy="5143500"/>
          </a:xfrm>
          <a:prstGeom prst="rect">
            <a:avLst/>
          </a:prstGeom>
          <a:noFill/>
          <a:ln>
            <a:noFill/>
          </a:ln>
        </p:spPr>
      </p:pic>
      <p:sp>
        <p:nvSpPr>
          <p:cNvPr id="87" name="Google Shape;87;p13"/>
          <p:cNvSpPr txBox="1">
            <a:spLocks noGrp="1"/>
          </p:cNvSpPr>
          <p:nvPr>
            <p:ph type="ctrTitle"/>
          </p:nvPr>
        </p:nvSpPr>
        <p:spPr>
          <a:xfrm>
            <a:off x="729625" y="123164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Concepte de afaceri în IT</a:t>
            </a:r>
            <a:endParaRPr/>
          </a:p>
          <a:p>
            <a:pPr marL="0" lvl="0" indent="0" algn="l" rtl="0">
              <a:spcBef>
                <a:spcPts val="0"/>
              </a:spcBef>
              <a:spcAft>
                <a:spcPts val="0"/>
              </a:spcAft>
              <a:buNone/>
            </a:pPr>
            <a:r>
              <a:rPr lang="en" sz="2650" b="0"/>
              <a:t>Săptămâna 1</a:t>
            </a:r>
            <a:endParaRPr sz="2650" b="0"/>
          </a:p>
          <a:p>
            <a:pPr marL="0" lvl="0" indent="0" algn="l" rtl="0">
              <a:spcBef>
                <a:spcPts val="0"/>
              </a:spcBef>
              <a:spcAft>
                <a:spcPts val="0"/>
              </a:spcAft>
              <a:buNone/>
            </a:pPr>
            <a:endParaRPr sz="265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
        <p:nvSpPr>
          <p:cNvPr id="88" name="Google Shape;88;p13"/>
          <p:cNvSpPr txBox="1">
            <a:spLocks noGrp="1"/>
          </p:cNvSpPr>
          <p:nvPr>
            <p:ph type="subTitle" idx="1"/>
          </p:nvPr>
        </p:nvSpPr>
        <p:spPr>
          <a:xfrm>
            <a:off x="636450" y="3403175"/>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solidFill>
                  <a:schemeClr val="dk2"/>
                </a:solidFill>
              </a:rPr>
              <a:t>Lect. univ. dr.  </a:t>
            </a:r>
            <a:r>
              <a:rPr lang="en" sz="1700" b="1">
                <a:solidFill>
                  <a:schemeClr val="dk2"/>
                </a:solidFill>
              </a:rPr>
              <a:t>Dosescu Tatiana-Corina</a:t>
            </a:r>
            <a:endParaRPr sz="1700" b="1">
              <a:solidFill>
                <a:schemeClr val="dk2"/>
              </a:solidFill>
            </a:endParaRPr>
          </a:p>
          <a:p>
            <a:pPr marL="0" lvl="0" indent="0" algn="l" rtl="0">
              <a:spcBef>
                <a:spcPts val="0"/>
              </a:spcBef>
              <a:spcAft>
                <a:spcPts val="0"/>
              </a:spcAft>
              <a:buNone/>
            </a:pPr>
            <a:endParaRPr sz="1700" b="1">
              <a:solidFill>
                <a:schemeClr val="dk2"/>
              </a:solidFill>
            </a:endParaRPr>
          </a:p>
          <a:p>
            <a:pPr marL="0" lvl="0" indent="0" algn="l" rtl="0">
              <a:spcBef>
                <a:spcPts val="0"/>
              </a:spcBef>
              <a:spcAft>
                <a:spcPts val="0"/>
              </a:spcAft>
              <a:buNone/>
            </a:pPr>
            <a:r>
              <a:rPr lang="en" b="1" i="1">
                <a:solidFill>
                  <a:schemeClr val="dk2"/>
                </a:solidFill>
              </a:rPr>
              <a:t>Facultatea de Informatic</a:t>
            </a:r>
            <a:r>
              <a:rPr lang="en" sz="1800" b="1" i="1">
                <a:solidFill>
                  <a:schemeClr val="dk2"/>
                </a:solidFill>
              </a:rPr>
              <a:t>ă</a:t>
            </a:r>
            <a:endParaRPr sz="1800" b="1" i="1">
              <a:solidFill>
                <a:schemeClr val="dk2"/>
              </a:solidFill>
            </a:endParaRPr>
          </a:p>
          <a:p>
            <a:pPr marL="0" lvl="0" indent="0" algn="l" rtl="0">
              <a:spcBef>
                <a:spcPts val="0"/>
              </a:spcBef>
              <a:spcAft>
                <a:spcPts val="0"/>
              </a:spcAft>
              <a:buNone/>
            </a:pPr>
            <a:r>
              <a:rPr lang="en" b="1" i="1">
                <a:solidFill>
                  <a:schemeClr val="dk2"/>
                </a:solidFill>
              </a:rPr>
              <a:t>Universitatea Titu Maiorescu</a:t>
            </a:r>
            <a:endParaRPr b="1" i="1">
              <a:solidFill>
                <a:schemeClr val="dk2"/>
              </a:solidFill>
            </a:endParaRPr>
          </a:p>
          <a:p>
            <a:pPr marL="0" lvl="0" indent="0" algn="l" rtl="0">
              <a:spcBef>
                <a:spcPts val="0"/>
              </a:spcBef>
              <a:spcAft>
                <a:spcPts val="0"/>
              </a:spcAft>
              <a:buNone/>
            </a:pP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2"/>
          <p:cNvPicPr preferRelativeResize="0"/>
          <p:nvPr/>
        </p:nvPicPr>
        <p:blipFill rotWithShape="1">
          <a:blip r:embed="rId3">
            <a:alphaModFix amt="26000"/>
          </a:blip>
          <a:srcRect l="12853" t="3980" r="12846" b="-397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0" name="Google Shape;15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Organizarea unui startup</a:t>
            </a:r>
            <a:endParaRPr/>
          </a:p>
        </p:txBody>
      </p:sp>
      <p:sp>
        <p:nvSpPr>
          <p:cNvPr id="151" name="Google Shape;151;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În ceea ce privește organizarea, un startup poate fi structurat în mai multe moduri în funcție de obiective, industrie și dimensiune.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Factorii cheie de luat în considerare atunci când organizați un startup:</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Conducerea</a:t>
            </a:r>
            <a:r>
              <a:rPr lang="en">
                <a:solidFill>
                  <a:schemeClr val="dk2"/>
                </a:solidFill>
                <a:latin typeface="Raleway"/>
                <a:ea typeface="Raleway"/>
                <a:cs typeface="Raleway"/>
                <a:sym typeface="Raleway"/>
              </a:rPr>
              <a:t> - Un startup are nevoie de o conducere puternică pentru a reuși. Aceasta poate lua forma unui CEO, unui consiliu de administrație sau unei echipe de conducere. Este important să existe linii clare de autoritate și luare a deciziilor pentru a evita confuzia și pentru a asigura că toată lumea lucrează spre aceleași obiective.</a:t>
            </a:r>
            <a:endParaRPr>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3"/>
          <p:cNvPicPr preferRelativeResize="0"/>
          <p:nvPr/>
        </p:nvPicPr>
        <p:blipFill rotWithShape="1">
          <a:blip r:embed="rId3">
            <a:alphaModFix amt="26000"/>
          </a:blip>
          <a:srcRect l="12853" t="3980" r="12846" b="-397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7" name="Google Shape;15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Organizarea unui startup</a:t>
            </a:r>
            <a:endParaRPr/>
          </a:p>
        </p:txBody>
      </p:sp>
      <p:sp>
        <p:nvSpPr>
          <p:cNvPr id="158" name="Google Shape;158;p23"/>
          <p:cNvSpPr txBox="1">
            <a:spLocks noGrp="1"/>
          </p:cNvSpPr>
          <p:nvPr>
            <p:ph type="body" idx="1"/>
          </p:nvPr>
        </p:nvSpPr>
        <p:spPr>
          <a:xfrm>
            <a:off x="729450" y="2078875"/>
            <a:ext cx="7688700" cy="27621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Structura echipei</a:t>
            </a:r>
            <a:r>
              <a:rPr lang="en">
                <a:solidFill>
                  <a:schemeClr val="dk2"/>
                </a:solidFill>
                <a:latin typeface="Raleway"/>
                <a:ea typeface="Raleway"/>
                <a:cs typeface="Raleway"/>
                <a:sym typeface="Raleway"/>
              </a:rPr>
              <a:t> - Echipa unui startup ar trebui să fie structurată astfel încât să permită o colaborare și comunicare eficientă. Aceasta poate lua forma departamentelor, echipelor sau grupurilor interfuncționale. Este important să existe roluri și responsabilități clare, precum și un sistem de monitorizare a progresului și asigurarea faptului că toată lumea este responsabilă pentru munca lor.</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Finanțarea</a:t>
            </a:r>
            <a:r>
              <a:rPr lang="en">
                <a:solidFill>
                  <a:schemeClr val="dk2"/>
                </a:solidFill>
                <a:latin typeface="Raleway"/>
                <a:ea typeface="Raleway"/>
                <a:cs typeface="Raleway"/>
                <a:sym typeface="Raleway"/>
              </a:rPr>
              <a:t> - Un startup are nevoie de finanțare adecvată pentru a se dezvolta. Aceasta poate veni dintr-o varietate de surse, inclusiv capital de risc, investitori îngeri (angel investors) și finanțare colectivă. Este important să aveți o înțelegere clară a procesului de finanțare, precum și un plan pentru modul în care banii vor fi utilizați și cum vor fi compensați investitorii.</a:t>
            </a:r>
            <a:endParaRPr>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4"/>
          <p:cNvPicPr preferRelativeResize="0"/>
          <p:nvPr/>
        </p:nvPicPr>
        <p:blipFill rotWithShape="1">
          <a:blip r:embed="rId3">
            <a:alphaModFix amt="26000"/>
          </a:blip>
          <a:srcRect l="12853" t="3980" r="12846" b="-397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4" name="Google Shape;16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Organizarea unui startup</a:t>
            </a:r>
            <a:endParaRPr/>
          </a:p>
        </p:txBody>
      </p:sp>
      <p:sp>
        <p:nvSpPr>
          <p:cNvPr id="165" name="Google Shape;165;p24"/>
          <p:cNvSpPr txBox="1">
            <a:spLocks noGrp="1"/>
          </p:cNvSpPr>
          <p:nvPr>
            <p:ph type="body" idx="1"/>
          </p:nvPr>
        </p:nvSpPr>
        <p:spPr>
          <a:xfrm>
            <a:off x="729450" y="2078875"/>
            <a:ext cx="7688700" cy="2762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Conformitatea legală și reglementară</a:t>
            </a:r>
            <a:r>
              <a:rPr lang="en">
                <a:solidFill>
                  <a:schemeClr val="dk2"/>
                </a:solidFill>
                <a:latin typeface="Raleway"/>
                <a:ea typeface="Raleway"/>
                <a:cs typeface="Raleway"/>
                <a:sym typeface="Raleway"/>
              </a:rPr>
              <a:t> - Un startup trebuie să se conformeze unei varietăți de cerințe legale și reglementare, inclusiv încorporare, taxe și licențiere. Este important să aveți o înțelegere clară a acestor cerințe și să aveți un plan pentru cum să le îndepliniți.</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Cultura și valorile</a:t>
            </a:r>
            <a:r>
              <a:rPr lang="en">
                <a:solidFill>
                  <a:schemeClr val="dk2"/>
                </a:solidFill>
                <a:latin typeface="Raleway"/>
                <a:ea typeface="Raleway"/>
                <a:cs typeface="Raleway"/>
                <a:sym typeface="Raleway"/>
              </a:rPr>
              <a:t> - Cultura și valorile unui startup sunt importante pentru a atrage și reține angajații, precum și pentru a construi o marcă puternică. Este important să aveți un set clar de valori și să vă asigurați că toți cei din organizație sunt aliniați cu acestea.</a:t>
            </a:r>
            <a:endParaRPr>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5"/>
          <p:cNvPicPr preferRelativeResize="0"/>
          <p:nvPr/>
        </p:nvPicPr>
        <p:blipFill rotWithShape="1">
          <a:blip r:embed="rId3">
            <a:alphaModFix amt="22000"/>
          </a:blip>
          <a:srcRect l="32565" r="70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71" name="Google Shape;171;p25"/>
          <p:cNvSpPr txBox="1">
            <a:spLocks noGrp="1"/>
          </p:cNvSpPr>
          <p:nvPr>
            <p:ph type="title"/>
          </p:nvPr>
        </p:nvSpPr>
        <p:spPr>
          <a:xfrm>
            <a:off x="579675" y="1277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Scopul unui startup </a:t>
            </a:r>
            <a:endParaRPr/>
          </a:p>
          <a:p>
            <a:pPr marL="0" lvl="0" indent="0" algn="l" rtl="0">
              <a:spcBef>
                <a:spcPts val="0"/>
              </a:spcBef>
              <a:spcAft>
                <a:spcPts val="0"/>
              </a:spcAft>
              <a:buNone/>
            </a:pPr>
            <a:endParaRPr/>
          </a:p>
        </p:txBody>
      </p:sp>
      <p:sp>
        <p:nvSpPr>
          <p:cNvPr id="172" name="Google Shape;172;p25"/>
          <p:cNvSpPr txBox="1">
            <a:spLocks noGrp="1"/>
          </p:cNvSpPr>
          <p:nvPr>
            <p:ph type="body" idx="1"/>
          </p:nvPr>
        </p:nvSpPr>
        <p:spPr>
          <a:xfrm>
            <a:off x="792080" y="1882684"/>
            <a:ext cx="7688700" cy="298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dk2"/>
                </a:solidFill>
                <a:latin typeface="Raleway"/>
                <a:ea typeface="Raleway"/>
                <a:cs typeface="Raleway"/>
                <a:sym typeface="Raleway"/>
              </a:rPr>
              <a:t>Scopul unui startup este de a crea un model de afacere </a:t>
            </a:r>
            <a:r>
              <a:rPr lang="en" b="1">
                <a:solidFill>
                  <a:schemeClr val="dk2"/>
                </a:solidFill>
                <a:latin typeface="Raleway"/>
                <a:ea typeface="Raleway"/>
                <a:cs typeface="Raleway"/>
                <a:sym typeface="Raleway"/>
              </a:rPr>
              <a:t>sustenabil</a:t>
            </a:r>
            <a:r>
              <a:rPr lang="en">
                <a:solidFill>
                  <a:schemeClr val="dk2"/>
                </a:solidFill>
                <a:latin typeface="Raleway"/>
                <a:ea typeface="Raleway"/>
                <a:cs typeface="Raleway"/>
                <a:sym typeface="Raleway"/>
              </a:rPr>
              <a:t> și </a:t>
            </a:r>
            <a:r>
              <a:rPr lang="en" b="1">
                <a:solidFill>
                  <a:schemeClr val="dk2"/>
                </a:solidFill>
                <a:latin typeface="Raleway"/>
                <a:ea typeface="Raleway"/>
                <a:cs typeface="Raleway"/>
                <a:sym typeface="Raleway"/>
              </a:rPr>
              <a:t>scalabil</a:t>
            </a:r>
            <a:r>
              <a:rPr lang="en">
                <a:solidFill>
                  <a:schemeClr val="dk2"/>
                </a:solidFill>
                <a:latin typeface="Raleway"/>
                <a:ea typeface="Raleway"/>
                <a:cs typeface="Raleway"/>
                <a:sym typeface="Raleway"/>
              </a:rPr>
              <a:t>, care poate obține succes pe termen lung pe piață, care poate genera venituri și profituri semnificative în timp</a:t>
            </a:r>
            <a:r>
              <a:rPr lang="en" sz="1200">
                <a:solidFill>
                  <a:srgbClr val="374151"/>
                </a:solidFill>
                <a:highlight>
                  <a:srgbClr val="F7F7F8"/>
                </a:highlight>
                <a:latin typeface="Raleway"/>
                <a:ea typeface="Raleway"/>
                <a:cs typeface="Raleway"/>
                <a:sym typeface="Raleway"/>
              </a:rPr>
              <a:t>..</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Pentru a atinge acest obiectiv, startup-urile trebuie să fie capabile să dezvolte și să itereze produsele sau serviciile lor, să construiască o echipă puternică, să stabilească o bază solidă de clienți și să își gestioneze finanțele și operațiunile eficient.</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Iterarea este importantă pentru a-și îmbunătății produsul și a ajunge la o soluție de afaceri care să satisfacă nevoile pieței. Prin iterarea constantă, un startup poate ajunge la un model de afacere mai eficient și mai adecvat pentru piață.</a:t>
            </a:r>
            <a:endParaRPr>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6"/>
          <p:cNvPicPr preferRelativeResize="0"/>
          <p:nvPr/>
        </p:nvPicPr>
        <p:blipFill rotWithShape="1">
          <a:blip r:embed="rId3">
            <a:alphaModFix amt="23000"/>
          </a:blip>
          <a:srcRect l="25004" r="2500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78" name="Google Shape;178;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Incubatorul	</a:t>
            </a:r>
            <a:endParaRPr/>
          </a:p>
        </p:txBody>
      </p:sp>
      <p:sp>
        <p:nvSpPr>
          <p:cNvPr id="179" name="Google Shape;179;p26"/>
          <p:cNvSpPr txBox="1">
            <a:spLocks noGrp="1"/>
          </p:cNvSpPr>
          <p:nvPr>
            <p:ph type="body" idx="1"/>
          </p:nvPr>
        </p:nvSpPr>
        <p:spPr>
          <a:xfrm>
            <a:off x="729450" y="1990225"/>
            <a:ext cx="7688700" cy="28371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b="1" i="1">
                <a:solidFill>
                  <a:schemeClr val="dk2"/>
                </a:solidFill>
                <a:latin typeface="Raleway"/>
                <a:ea typeface="Raleway"/>
                <a:cs typeface="Raleway"/>
                <a:sym typeface="Raleway"/>
              </a:rPr>
              <a:t>Definiție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i="1">
                <a:solidFill>
                  <a:schemeClr val="dk2"/>
                </a:solidFill>
                <a:latin typeface="Raleway"/>
                <a:ea typeface="Raleway"/>
                <a:cs typeface="Raleway"/>
                <a:sym typeface="Raleway"/>
              </a:rPr>
              <a:t>Un incubator de startup este o organizație care oferă suport și resurse pentru dezvoltarea și creșterea unui startup. Acesta poate fi deținut de o organizație non-profit, guvernamentală sau privată și poate oferi o gamă largă de servicii și facilități pentru a ajuta la lansarea și dezvoltarea unui nou startup.</a:t>
            </a:r>
            <a:endParaRPr i="1">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Scopul unui incubator de startup este de a ajuta la dezvoltarea unui startup într-un mediu protectiv și de a spori șansele sale de succes. Un incubator de startup poate fi o alegere bună pentru antreprenorii care au nevoie de resurse și suport suplimentar pentru a-și lansa afacerea și a o face să crească.</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Incubatorul	</a:t>
            </a:r>
            <a:endParaRPr/>
          </a:p>
        </p:txBody>
      </p:sp>
      <p:sp>
        <p:nvSpPr>
          <p:cNvPr id="185" name="Google Shape;185;p27"/>
          <p:cNvSpPr txBox="1">
            <a:spLocks noGrp="1"/>
          </p:cNvSpPr>
          <p:nvPr>
            <p:ph type="body" idx="1"/>
          </p:nvPr>
        </p:nvSpPr>
        <p:spPr>
          <a:xfrm>
            <a:off x="729450" y="1990225"/>
            <a:ext cx="7688700" cy="283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018"/>
              <a:buNone/>
            </a:pPr>
            <a:r>
              <a:rPr lang="en" sz="1302">
                <a:solidFill>
                  <a:schemeClr val="dk2"/>
                </a:solidFill>
                <a:latin typeface="Raleway"/>
                <a:ea typeface="Raleway"/>
                <a:cs typeface="Raleway"/>
                <a:sym typeface="Raleway"/>
              </a:rPr>
              <a:t>Printre serviciile oferite de un incubator de startup se pot număra:</a:t>
            </a:r>
            <a:endParaRPr sz="1302">
              <a:solidFill>
                <a:schemeClr val="dk2"/>
              </a:solidFill>
              <a:latin typeface="Raleway"/>
              <a:ea typeface="Raleway"/>
              <a:cs typeface="Raleway"/>
              <a:sym typeface="Raleway"/>
            </a:endParaRPr>
          </a:p>
          <a:p>
            <a:pPr marL="457200" lvl="0" indent="-311308" algn="l" rtl="0">
              <a:lnSpc>
                <a:spcPct val="105000"/>
              </a:lnSpc>
              <a:spcBef>
                <a:spcPts val="1200"/>
              </a:spcBef>
              <a:spcAft>
                <a:spcPts val="0"/>
              </a:spcAft>
              <a:buClr>
                <a:schemeClr val="dk2"/>
              </a:buClr>
              <a:buSzPts val="1303"/>
              <a:buFont typeface="Raleway"/>
              <a:buChar char="-"/>
            </a:pPr>
            <a:r>
              <a:rPr lang="en" sz="1302" b="1">
                <a:solidFill>
                  <a:schemeClr val="dk2"/>
                </a:solidFill>
                <a:latin typeface="Raleway"/>
                <a:ea typeface="Raleway"/>
                <a:cs typeface="Raleway"/>
                <a:sym typeface="Raleway"/>
              </a:rPr>
              <a:t>Spațiu de birouri</a:t>
            </a:r>
            <a:r>
              <a:rPr lang="en" sz="1302">
                <a:solidFill>
                  <a:schemeClr val="dk2"/>
                </a:solidFill>
                <a:latin typeface="Raleway"/>
                <a:ea typeface="Raleway"/>
                <a:cs typeface="Raleway"/>
                <a:sym typeface="Raleway"/>
              </a:rPr>
              <a:t>: un incubator poate oferi spații de lucru și acces la resursele sale pentru a ajuta la construirea unei baze solide pentru un startup.</a:t>
            </a:r>
            <a:endParaRPr sz="1302">
              <a:solidFill>
                <a:schemeClr val="dk2"/>
              </a:solidFill>
              <a:latin typeface="Raleway"/>
              <a:ea typeface="Raleway"/>
              <a:cs typeface="Raleway"/>
              <a:sym typeface="Raleway"/>
            </a:endParaRPr>
          </a:p>
          <a:p>
            <a:pPr marL="457200" lvl="0" indent="-311308" algn="l" rtl="0">
              <a:lnSpc>
                <a:spcPct val="105000"/>
              </a:lnSpc>
              <a:spcBef>
                <a:spcPts val="0"/>
              </a:spcBef>
              <a:spcAft>
                <a:spcPts val="0"/>
              </a:spcAft>
              <a:buClr>
                <a:schemeClr val="dk2"/>
              </a:buClr>
              <a:buSzPts val="1303"/>
              <a:buFont typeface="Raleway"/>
              <a:buChar char="-"/>
            </a:pPr>
            <a:r>
              <a:rPr lang="en" sz="1302" b="1">
                <a:solidFill>
                  <a:schemeClr val="dk2"/>
                </a:solidFill>
                <a:latin typeface="Raleway"/>
                <a:ea typeface="Raleway"/>
                <a:cs typeface="Raleway"/>
                <a:sym typeface="Raleway"/>
              </a:rPr>
              <a:t>Finanțare</a:t>
            </a:r>
            <a:r>
              <a:rPr lang="en" sz="1302">
                <a:solidFill>
                  <a:schemeClr val="dk2"/>
                </a:solidFill>
                <a:latin typeface="Raleway"/>
                <a:ea typeface="Raleway"/>
                <a:cs typeface="Raleway"/>
                <a:sym typeface="Raleway"/>
              </a:rPr>
              <a:t>: unele incubatoare oferă finanțare inițială sau își ajută membrii să găsească investitori potențiali.</a:t>
            </a:r>
            <a:endParaRPr sz="1302">
              <a:solidFill>
                <a:schemeClr val="dk2"/>
              </a:solidFill>
              <a:latin typeface="Raleway"/>
              <a:ea typeface="Raleway"/>
              <a:cs typeface="Raleway"/>
              <a:sym typeface="Raleway"/>
            </a:endParaRPr>
          </a:p>
          <a:p>
            <a:pPr marL="457200" lvl="0" indent="-311308" algn="l" rtl="0">
              <a:lnSpc>
                <a:spcPct val="105000"/>
              </a:lnSpc>
              <a:spcBef>
                <a:spcPts val="0"/>
              </a:spcBef>
              <a:spcAft>
                <a:spcPts val="0"/>
              </a:spcAft>
              <a:buClr>
                <a:schemeClr val="dk2"/>
              </a:buClr>
              <a:buSzPts val="1303"/>
              <a:buFont typeface="Raleway"/>
              <a:buChar char="-"/>
            </a:pPr>
            <a:r>
              <a:rPr lang="en" sz="1302" b="1">
                <a:solidFill>
                  <a:schemeClr val="dk2"/>
                </a:solidFill>
                <a:latin typeface="Raleway"/>
                <a:ea typeface="Raleway"/>
                <a:cs typeface="Raleway"/>
                <a:sym typeface="Raleway"/>
              </a:rPr>
              <a:t>Mentorat</a:t>
            </a:r>
            <a:r>
              <a:rPr lang="en" sz="1302">
                <a:solidFill>
                  <a:schemeClr val="dk2"/>
                </a:solidFill>
                <a:latin typeface="Raleway"/>
                <a:ea typeface="Raleway"/>
                <a:cs typeface="Raleway"/>
                <a:sym typeface="Raleway"/>
              </a:rPr>
              <a:t>: incubatoarele pot oferi acces la mentori cu experiență și cunoștințe solide într-o gamă largă de domenii, de la marketing și vânzări la finanțe și management.</a:t>
            </a:r>
            <a:endParaRPr sz="1302">
              <a:solidFill>
                <a:schemeClr val="dk2"/>
              </a:solidFill>
              <a:latin typeface="Raleway"/>
              <a:ea typeface="Raleway"/>
              <a:cs typeface="Raleway"/>
              <a:sym typeface="Raleway"/>
            </a:endParaRPr>
          </a:p>
          <a:p>
            <a:pPr marL="457200" lvl="0" indent="-311308" algn="l" rtl="0">
              <a:lnSpc>
                <a:spcPct val="105000"/>
              </a:lnSpc>
              <a:spcBef>
                <a:spcPts val="0"/>
              </a:spcBef>
              <a:spcAft>
                <a:spcPts val="0"/>
              </a:spcAft>
              <a:buClr>
                <a:schemeClr val="dk2"/>
              </a:buClr>
              <a:buSzPts val="1303"/>
              <a:buFont typeface="Raleway"/>
              <a:buChar char="-"/>
            </a:pPr>
            <a:r>
              <a:rPr lang="en" sz="1302" b="1">
                <a:solidFill>
                  <a:schemeClr val="dk2"/>
                </a:solidFill>
                <a:latin typeface="Raleway"/>
                <a:ea typeface="Raleway"/>
                <a:cs typeface="Raleway"/>
                <a:sym typeface="Raleway"/>
              </a:rPr>
              <a:t>Networking</a:t>
            </a:r>
            <a:r>
              <a:rPr lang="en" sz="1302">
                <a:solidFill>
                  <a:schemeClr val="dk2"/>
                </a:solidFill>
                <a:latin typeface="Raleway"/>
                <a:ea typeface="Raleway"/>
                <a:cs typeface="Raleway"/>
                <a:sym typeface="Raleway"/>
              </a:rPr>
              <a:t>: prin intermediul unui incubator, antreprenorii pot întâlni alți oameni de afaceri și specialiști din industrie, care pot oferi perspective valoroase și sprijin pentru dezvoltarea afacerii.</a:t>
            </a:r>
            <a:endParaRPr sz="1302">
              <a:solidFill>
                <a:schemeClr val="dk2"/>
              </a:solidFill>
              <a:latin typeface="Raleway"/>
              <a:ea typeface="Raleway"/>
              <a:cs typeface="Raleway"/>
              <a:sym typeface="Raleway"/>
            </a:endParaRPr>
          </a:p>
          <a:p>
            <a:pPr marL="457200" lvl="0" indent="-311308" algn="l" rtl="0">
              <a:lnSpc>
                <a:spcPct val="105000"/>
              </a:lnSpc>
              <a:spcBef>
                <a:spcPts val="0"/>
              </a:spcBef>
              <a:spcAft>
                <a:spcPts val="0"/>
              </a:spcAft>
              <a:buClr>
                <a:schemeClr val="dk2"/>
              </a:buClr>
              <a:buSzPts val="1303"/>
              <a:buFont typeface="Raleway"/>
              <a:buChar char="-"/>
            </a:pPr>
            <a:r>
              <a:rPr lang="en" sz="1302" b="1">
                <a:solidFill>
                  <a:schemeClr val="dk2"/>
                </a:solidFill>
                <a:latin typeface="Raleway"/>
                <a:ea typeface="Raleway"/>
                <a:cs typeface="Raleway"/>
                <a:sym typeface="Raleway"/>
              </a:rPr>
              <a:t>Training și educație</a:t>
            </a:r>
            <a:r>
              <a:rPr lang="en" sz="1302">
                <a:solidFill>
                  <a:schemeClr val="dk2"/>
                </a:solidFill>
                <a:latin typeface="Raleway"/>
                <a:ea typeface="Raleway"/>
                <a:cs typeface="Raleway"/>
                <a:sym typeface="Raleway"/>
              </a:rPr>
              <a:t>: unele incubatoare oferă traininguri și cursuri de formare pentru a ajuta antreprenorii să își dezvolte abilitățile în diferite domenii.</a:t>
            </a:r>
            <a:endParaRPr sz="1302">
              <a:solidFill>
                <a:schemeClr val="dk2"/>
              </a:solidFill>
              <a:latin typeface="Raleway"/>
              <a:ea typeface="Raleway"/>
              <a:cs typeface="Raleway"/>
              <a:sym typeface="Raleway"/>
            </a:endParaRPr>
          </a:p>
          <a:p>
            <a:pPr marL="0" lvl="0" indent="0" algn="l" rtl="0">
              <a:lnSpc>
                <a:spcPct val="105000"/>
              </a:lnSpc>
              <a:spcBef>
                <a:spcPts val="1200"/>
              </a:spcBef>
              <a:spcAft>
                <a:spcPts val="1200"/>
              </a:spcAft>
              <a:buSzPts val="1018"/>
              <a:buNone/>
            </a:pPr>
            <a:endParaRPr sz="1302">
              <a:solidFill>
                <a:schemeClr val="dk2"/>
              </a:solidFill>
              <a:latin typeface="Raleway"/>
              <a:ea typeface="Raleway"/>
              <a:cs typeface="Raleway"/>
              <a:sym typeface="Raleway"/>
            </a:endParaRPr>
          </a:p>
        </p:txBody>
      </p:sp>
      <p:pic>
        <p:nvPicPr>
          <p:cNvPr id="186" name="Google Shape;186;p27"/>
          <p:cNvPicPr preferRelativeResize="0"/>
          <p:nvPr/>
        </p:nvPicPr>
        <p:blipFill rotWithShape="1">
          <a:blip r:embed="rId3">
            <a:alphaModFix amt="23000"/>
          </a:blip>
          <a:srcRect l="25004" r="2500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Incubatorul	</a:t>
            </a:r>
            <a:endParaRPr/>
          </a:p>
        </p:txBody>
      </p:sp>
      <p:sp>
        <p:nvSpPr>
          <p:cNvPr id="192" name="Google Shape;192;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lnSpc>
                <a:spcPct val="150000"/>
              </a:lnSpc>
              <a:spcBef>
                <a:spcPts val="0"/>
              </a:spcBef>
              <a:spcAft>
                <a:spcPts val="0"/>
              </a:spcAft>
              <a:buNone/>
            </a:pPr>
            <a:r>
              <a:rPr lang="en">
                <a:solidFill>
                  <a:schemeClr val="dk2"/>
                </a:solidFill>
                <a:latin typeface="Raleway"/>
                <a:ea typeface="Raleway"/>
                <a:cs typeface="Raleway"/>
                <a:sym typeface="Raleway"/>
              </a:rPr>
              <a:t>Exemple de incubatoare de afaceri:</a:t>
            </a:r>
            <a:endParaRPr>
              <a:solidFill>
                <a:schemeClr val="dk2"/>
              </a:solidFill>
              <a:latin typeface="Raleway"/>
              <a:ea typeface="Raleway"/>
              <a:cs typeface="Raleway"/>
              <a:sym typeface="Raleway"/>
            </a:endParaRPr>
          </a:p>
          <a:p>
            <a:pPr marL="457200" lvl="0" indent="-304958" algn="l" rtl="0">
              <a:lnSpc>
                <a:spcPct val="150000"/>
              </a:lnSpc>
              <a:spcBef>
                <a:spcPts val="1200"/>
              </a:spcBef>
              <a:spcAft>
                <a:spcPts val="0"/>
              </a:spcAft>
              <a:buClr>
                <a:schemeClr val="dk2"/>
              </a:buClr>
              <a:buSzPct val="100000"/>
              <a:buFont typeface="Raleway"/>
              <a:buChar char="-"/>
            </a:pPr>
            <a:r>
              <a:rPr lang="en">
                <a:solidFill>
                  <a:schemeClr val="dk2"/>
                </a:solidFill>
                <a:latin typeface="Raleway"/>
                <a:ea typeface="Raleway"/>
                <a:cs typeface="Raleway"/>
                <a:sym typeface="Raleway"/>
              </a:rPr>
              <a:t>IncubAT - Proiectul incubatoarelor de afaceri și tehnologie;</a:t>
            </a:r>
            <a:endParaRPr>
              <a:solidFill>
                <a:schemeClr val="dk2"/>
              </a:solidFill>
              <a:latin typeface="Raleway"/>
              <a:ea typeface="Raleway"/>
              <a:cs typeface="Raleway"/>
              <a:sym typeface="Raleway"/>
            </a:endParaRPr>
          </a:p>
          <a:p>
            <a:pPr marL="457200" lvl="0" indent="-304958" algn="l" rtl="0">
              <a:lnSpc>
                <a:spcPct val="150000"/>
              </a:lnSpc>
              <a:spcBef>
                <a:spcPts val="0"/>
              </a:spcBef>
              <a:spcAft>
                <a:spcPts val="0"/>
              </a:spcAft>
              <a:buClr>
                <a:schemeClr val="dk2"/>
              </a:buClr>
              <a:buSzPct val="100000"/>
              <a:buFont typeface="Raleway"/>
              <a:buChar char="-"/>
            </a:pPr>
            <a:r>
              <a:rPr lang="en">
                <a:solidFill>
                  <a:schemeClr val="dk2"/>
                </a:solidFill>
                <a:latin typeface="Raleway"/>
                <a:ea typeface="Raleway"/>
                <a:cs typeface="Raleway"/>
                <a:sym typeface="Raleway"/>
              </a:rPr>
              <a:t>ASE Startup - Incubator de afaceri din Academia de Studii Economice;</a:t>
            </a:r>
            <a:endParaRPr>
              <a:solidFill>
                <a:schemeClr val="dk2"/>
              </a:solidFill>
              <a:latin typeface="Raleway"/>
              <a:ea typeface="Raleway"/>
              <a:cs typeface="Raleway"/>
              <a:sym typeface="Raleway"/>
            </a:endParaRPr>
          </a:p>
          <a:p>
            <a:pPr marL="457200" lvl="0" indent="-304958" algn="l" rtl="0">
              <a:lnSpc>
                <a:spcPct val="150000"/>
              </a:lnSpc>
              <a:spcBef>
                <a:spcPts val="0"/>
              </a:spcBef>
              <a:spcAft>
                <a:spcPts val="0"/>
              </a:spcAft>
              <a:buClr>
                <a:schemeClr val="dk2"/>
              </a:buClr>
              <a:buSzPct val="100000"/>
              <a:buFont typeface="Raleway"/>
              <a:buChar char="-"/>
            </a:pPr>
            <a:r>
              <a:rPr lang="en">
                <a:solidFill>
                  <a:schemeClr val="dk2"/>
                </a:solidFill>
                <a:latin typeface="Raleway"/>
                <a:ea typeface="Raleway"/>
                <a:cs typeface="Raleway"/>
                <a:sym typeface="Raleway"/>
              </a:rPr>
              <a:t>Gemini Solutions Foundry - oferă dezvoltare și consultanță afacerilor din IT;</a:t>
            </a:r>
            <a:endParaRPr>
              <a:solidFill>
                <a:schemeClr val="dk2"/>
              </a:solidFill>
              <a:latin typeface="Raleway"/>
              <a:ea typeface="Raleway"/>
              <a:cs typeface="Raleway"/>
              <a:sym typeface="Raleway"/>
            </a:endParaRPr>
          </a:p>
          <a:p>
            <a:pPr marL="457200" lvl="0" indent="-304958" algn="l" rtl="0">
              <a:lnSpc>
                <a:spcPct val="150000"/>
              </a:lnSpc>
              <a:spcBef>
                <a:spcPts val="0"/>
              </a:spcBef>
              <a:spcAft>
                <a:spcPts val="0"/>
              </a:spcAft>
              <a:buClr>
                <a:schemeClr val="dk2"/>
              </a:buClr>
              <a:buSzPct val="100000"/>
              <a:buFont typeface="Raleway"/>
              <a:buChar char="-"/>
            </a:pPr>
            <a:r>
              <a:rPr lang="en">
                <a:solidFill>
                  <a:schemeClr val="dk2"/>
                </a:solidFill>
                <a:latin typeface="Raleway"/>
                <a:ea typeface="Raleway"/>
                <a:cs typeface="Raleway"/>
                <a:sym typeface="Raleway"/>
              </a:rPr>
              <a:t>CREIC - Incubator în cadrul CLUJ INNOVATION PARK;</a:t>
            </a:r>
            <a:endParaRPr>
              <a:solidFill>
                <a:schemeClr val="dk2"/>
              </a:solidFill>
              <a:latin typeface="Raleway"/>
              <a:ea typeface="Raleway"/>
              <a:cs typeface="Raleway"/>
              <a:sym typeface="Raleway"/>
            </a:endParaRPr>
          </a:p>
          <a:p>
            <a:pPr marL="457200" lvl="0" indent="-304958" algn="l" rtl="0">
              <a:lnSpc>
                <a:spcPct val="150000"/>
              </a:lnSpc>
              <a:spcBef>
                <a:spcPts val="0"/>
              </a:spcBef>
              <a:spcAft>
                <a:spcPts val="0"/>
              </a:spcAft>
              <a:buClr>
                <a:schemeClr val="dk2"/>
              </a:buClr>
              <a:buSzPct val="100000"/>
              <a:buFont typeface="Raleway"/>
              <a:buChar char="-"/>
            </a:pPr>
            <a:r>
              <a:rPr lang="en">
                <a:solidFill>
                  <a:schemeClr val="dk2"/>
                </a:solidFill>
                <a:latin typeface="Raleway"/>
                <a:ea typeface="Raleway"/>
                <a:cs typeface="Raleway"/>
                <a:sym typeface="Raleway"/>
              </a:rPr>
              <a:t>Ingenius Hub - oferă spații de coworking și o platformă de servicii pentru deschiderea și funcționarea unei afaceri;</a:t>
            </a:r>
            <a:endParaRPr>
              <a:solidFill>
                <a:schemeClr val="dk2"/>
              </a:solidFill>
              <a:latin typeface="Raleway"/>
              <a:ea typeface="Raleway"/>
              <a:cs typeface="Raleway"/>
              <a:sym typeface="Raleway"/>
            </a:endParaRPr>
          </a:p>
          <a:p>
            <a:pPr marL="457200" lvl="0" indent="-304958" algn="l" rtl="0">
              <a:lnSpc>
                <a:spcPct val="150000"/>
              </a:lnSpc>
              <a:spcBef>
                <a:spcPts val="0"/>
              </a:spcBef>
              <a:spcAft>
                <a:spcPts val="0"/>
              </a:spcAft>
              <a:buClr>
                <a:schemeClr val="dk2"/>
              </a:buClr>
              <a:buSzPct val="100000"/>
              <a:buFont typeface="Raleway"/>
              <a:buChar char="-"/>
            </a:pPr>
            <a:r>
              <a:rPr lang="en">
                <a:solidFill>
                  <a:schemeClr val="dk2"/>
                </a:solidFill>
                <a:latin typeface="Raleway"/>
                <a:ea typeface="Raleway"/>
                <a:cs typeface="Raleway"/>
                <a:sym typeface="Raleway"/>
              </a:rPr>
              <a:t>Founder Institute.</a:t>
            </a:r>
            <a:endParaRPr>
              <a:solidFill>
                <a:schemeClr val="dk2"/>
              </a:solidFill>
              <a:latin typeface="Raleway"/>
              <a:ea typeface="Raleway"/>
              <a:cs typeface="Raleway"/>
              <a:sym typeface="Raleway"/>
            </a:endParaRPr>
          </a:p>
        </p:txBody>
      </p:sp>
      <p:pic>
        <p:nvPicPr>
          <p:cNvPr id="193" name="Google Shape;193;p28"/>
          <p:cNvPicPr preferRelativeResize="0"/>
          <p:nvPr/>
        </p:nvPicPr>
        <p:blipFill rotWithShape="1">
          <a:blip r:embed="rId3">
            <a:alphaModFix amt="23000"/>
          </a:blip>
          <a:srcRect l="25004" r="2500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Acceleratorul</a:t>
            </a:r>
            <a:endParaRPr/>
          </a:p>
        </p:txBody>
      </p:sp>
      <p:sp>
        <p:nvSpPr>
          <p:cNvPr id="199" name="Google Shape;199;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307" b="1">
                <a:solidFill>
                  <a:schemeClr val="dk2"/>
                </a:solidFill>
                <a:latin typeface="Raleway"/>
                <a:ea typeface="Raleway"/>
                <a:cs typeface="Raleway"/>
                <a:sym typeface="Raleway"/>
              </a:rPr>
              <a:t>Acceleratorul de afaceri</a:t>
            </a:r>
            <a:r>
              <a:rPr lang="en" sz="1307">
                <a:solidFill>
                  <a:schemeClr val="dk2"/>
                </a:solidFill>
                <a:latin typeface="Raleway"/>
                <a:ea typeface="Raleway"/>
                <a:cs typeface="Raleway"/>
                <a:sym typeface="Raleway"/>
              </a:rPr>
              <a:t> este alcătuit dintr-un program derulat în cadrul incubatoarelor de afaceri, care asigură startup-urilor, în etape, accesul la surse de finanțare pentru lansări pe piață într-un termen cât mai redus, de la 6 luni până la 3 luni a unui produs sau serviciu.</a:t>
            </a:r>
            <a:endParaRPr sz="1307">
              <a:solidFill>
                <a:schemeClr val="dk2"/>
              </a:solidFill>
              <a:latin typeface="Raleway"/>
              <a:ea typeface="Raleway"/>
              <a:cs typeface="Raleway"/>
              <a:sym typeface="Raleway"/>
            </a:endParaRPr>
          </a:p>
          <a:p>
            <a:pPr marL="0" lvl="0" indent="0" algn="l" rtl="0">
              <a:lnSpc>
                <a:spcPct val="95000"/>
              </a:lnSpc>
              <a:spcBef>
                <a:spcPts val="1200"/>
              </a:spcBef>
              <a:spcAft>
                <a:spcPts val="0"/>
              </a:spcAft>
              <a:buSzPts val="852"/>
              <a:buNone/>
            </a:pPr>
            <a:r>
              <a:rPr lang="en" sz="1307" b="1">
                <a:solidFill>
                  <a:schemeClr val="dk2"/>
                </a:solidFill>
                <a:latin typeface="Raleway"/>
                <a:ea typeface="Raleway"/>
                <a:cs typeface="Raleway"/>
                <a:sym typeface="Raleway"/>
              </a:rPr>
              <a:t>Acceleratorul de afaceri </a:t>
            </a:r>
            <a:r>
              <a:rPr lang="en" sz="1307">
                <a:solidFill>
                  <a:schemeClr val="dk2"/>
                </a:solidFill>
                <a:latin typeface="Raleway"/>
                <a:ea typeface="Raleway"/>
                <a:cs typeface="Raleway"/>
                <a:sym typeface="Raleway"/>
              </a:rPr>
              <a:t>pune la dispoziția antreprenorilor:</a:t>
            </a:r>
            <a:endParaRPr sz="1307">
              <a:solidFill>
                <a:schemeClr val="dk2"/>
              </a:solidFill>
              <a:latin typeface="Raleway"/>
              <a:ea typeface="Raleway"/>
              <a:cs typeface="Raleway"/>
              <a:sym typeface="Raleway"/>
            </a:endParaRPr>
          </a:p>
          <a:p>
            <a:pPr marL="457200" lvl="0" indent="-311626" algn="l" rtl="0">
              <a:lnSpc>
                <a:spcPct val="95000"/>
              </a:lnSpc>
              <a:spcBef>
                <a:spcPts val="1200"/>
              </a:spcBef>
              <a:spcAft>
                <a:spcPts val="0"/>
              </a:spcAft>
              <a:buClr>
                <a:schemeClr val="dk2"/>
              </a:buClr>
              <a:buSzPts val="1308"/>
              <a:buFont typeface="Raleway"/>
              <a:buChar char="-"/>
            </a:pPr>
            <a:r>
              <a:rPr lang="en" sz="1307">
                <a:solidFill>
                  <a:schemeClr val="dk2"/>
                </a:solidFill>
                <a:latin typeface="Raleway"/>
                <a:ea typeface="Raleway"/>
                <a:cs typeface="Raleway"/>
                <a:sym typeface="Raleway"/>
              </a:rPr>
              <a:t>Spații gratuite de coworking (lucru);</a:t>
            </a:r>
            <a:endParaRPr sz="1307">
              <a:solidFill>
                <a:schemeClr val="dk2"/>
              </a:solidFill>
              <a:latin typeface="Raleway"/>
              <a:ea typeface="Raleway"/>
              <a:cs typeface="Raleway"/>
              <a:sym typeface="Raleway"/>
            </a:endParaRPr>
          </a:p>
          <a:p>
            <a:pPr marL="457200" lvl="0" indent="-311626" algn="l" rtl="0">
              <a:lnSpc>
                <a:spcPct val="95000"/>
              </a:lnSpc>
              <a:spcBef>
                <a:spcPts val="0"/>
              </a:spcBef>
              <a:spcAft>
                <a:spcPts val="0"/>
              </a:spcAft>
              <a:buClr>
                <a:schemeClr val="dk2"/>
              </a:buClr>
              <a:buSzPts val="1308"/>
              <a:buFont typeface="Raleway"/>
              <a:buChar char="-"/>
            </a:pPr>
            <a:r>
              <a:rPr lang="en" sz="1307">
                <a:solidFill>
                  <a:schemeClr val="dk2"/>
                </a:solidFill>
                <a:latin typeface="Raleway"/>
                <a:ea typeface="Raleway"/>
                <a:cs typeface="Raleway"/>
                <a:sym typeface="Raleway"/>
              </a:rPr>
              <a:t>Servicii juridice pentru a asigura securitatea proprietății intelectuale:</a:t>
            </a:r>
            <a:endParaRPr sz="1307">
              <a:solidFill>
                <a:schemeClr val="dk2"/>
              </a:solidFill>
              <a:latin typeface="Raleway"/>
              <a:ea typeface="Raleway"/>
              <a:cs typeface="Raleway"/>
              <a:sym typeface="Raleway"/>
            </a:endParaRPr>
          </a:p>
          <a:p>
            <a:pPr marL="457200" lvl="0" indent="-311626" algn="l" rtl="0">
              <a:lnSpc>
                <a:spcPct val="95000"/>
              </a:lnSpc>
              <a:spcBef>
                <a:spcPts val="0"/>
              </a:spcBef>
              <a:spcAft>
                <a:spcPts val="0"/>
              </a:spcAft>
              <a:buClr>
                <a:schemeClr val="dk2"/>
              </a:buClr>
              <a:buSzPts val="1308"/>
              <a:buFont typeface="Raleway"/>
              <a:buChar char="-"/>
            </a:pPr>
            <a:r>
              <a:rPr lang="en" sz="1307">
                <a:solidFill>
                  <a:schemeClr val="dk2"/>
                </a:solidFill>
                <a:latin typeface="Raleway"/>
                <a:ea typeface="Raleway"/>
                <a:cs typeface="Raleway"/>
                <a:sym typeface="Raleway"/>
              </a:rPr>
              <a:t>Activități de educație antreprenorială;</a:t>
            </a:r>
            <a:endParaRPr sz="1307">
              <a:solidFill>
                <a:schemeClr val="dk2"/>
              </a:solidFill>
              <a:latin typeface="Raleway"/>
              <a:ea typeface="Raleway"/>
              <a:cs typeface="Raleway"/>
              <a:sym typeface="Raleway"/>
            </a:endParaRPr>
          </a:p>
          <a:p>
            <a:pPr marL="457200" lvl="0" indent="-311626" algn="l" rtl="0">
              <a:lnSpc>
                <a:spcPct val="95000"/>
              </a:lnSpc>
              <a:spcBef>
                <a:spcPts val="0"/>
              </a:spcBef>
              <a:spcAft>
                <a:spcPts val="0"/>
              </a:spcAft>
              <a:buClr>
                <a:schemeClr val="dk2"/>
              </a:buClr>
              <a:buSzPts val="1308"/>
              <a:buFont typeface="Raleway"/>
              <a:buChar char="-"/>
            </a:pPr>
            <a:r>
              <a:rPr lang="en" sz="1307">
                <a:solidFill>
                  <a:schemeClr val="dk2"/>
                </a:solidFill>
                <a:latin typeface="Raleway"/>
                <a:ea typeface="Raleway"/>
                <a:cs typeface="Raleway"/>
                <a:sym typeface="Raleway"/>
              </a:rPr>
              <a:t>Mentorat;</a:t>
            </a:r>
            <a:endParaRPr sz="1307">
              <a:solidFill>
                <a:schemeClr val="dk2"/>
              </a:solidFill>
              <a:latin typeface="Raleway"/>
              <a:ea typeface="Raleway"/>
              <a:cs typeface="Raleway"/>
              <a:sym typeface="Raleway"/>
            </a:endParaRPr>
          </a:p>
          <a:p>
            <a:pPr marL="457200" lvl="0" indent="-311626" algn="l" rtl="0">
              <a:lnSpc>
                <a:spcPct val="95000"/>
              </a:lnSpc>
              <a:spcBef>
                <a:spcPts val="0"/>
              </a:spcBef>
              <a:spcAft>
                <a:spcPts val="0"/>
              </a:spcAft>
              <a:buClr>
                <a:schemeClr val="dk2"/>
              </a:buClr>
              <a:buSzPts val="1308"/>
              <a:buFont typeface="Raleway"/>
              <a:buChar char="-"/>
            </a:pPr>
            <a:r>
              <a:rPr lang="en" sz="1307">
                <a:solidFill>
                  <a:schemeClr val="dk2"/>
                </a:solidFill>
                <a:latin typeface="Raleway"/>
                <a:ea typeface="Raleway"/>
                <a:cs typeface="Raleway"/>
                <a:sym typeface="Raleway"/>
              </a:rPr>
              <a:t>Acces la potențiali investitori;</a:t>
            </a:r>
            <a:endParaRPr sz="1307">
              <a:solidFill>
                <a:schemeClr val="dk2"/>
              </a:solidFill>
              <a:latin typeface="Raleway"/>
              <a:ea typeface="Raleway"/>
              <a:cs typeface="Raleway"/>
              <a:sym typeface="Raleway"/>
            </a:endParaRPr>
          </a:p>
          <a:p>
            <a:pPr marL="457200" lvl="0" indent="-311626" algn="l" rtl="0">
              <a:lnSpc>
                <a:spcPct val="95000"/>
              </a:lnSpc>
              <a:spcBef>
                <a:spcPts val="0"/>
              </a:spcBef>
              <a:spcAft>
                <a:spcPts val="0"/>
              </a:spcAft>
              <a:buClr>
                <a:schemeClr val="dk2"/>
              </a:buClr>
              <a:buSzPts val="1308"/>
              <a:buFont typeface="Raleway"/>
              <a:buChar char="-"/>
            </a:pPr>
            <a:r>
              <a:rPr lang="en" sz="1307">
                <a:solidFill>
                  <a:schemeClr val="dk2"/>
                </a:solidFill>
                <a:latin typeface="Raleway"/>
                <a:ea typeface="Raleway"/>
                <a:cs typeface="Raleway"/>
                <a:sym typeface="Raleway"/>
              </a:rPr>
              <a:t>Networking  în vederea creșterii rapide a afacerii.</a:t>
            </a:r>
            <a:endParaRPr sz="1307">
              <a:solidFill>
                <a:schemeClr val="dk2"/>
              </a:solidFill>
              <a:latin typeface="Raleway"/>
              <a:ea typeface="Raleway"/>
              <a:cs typeface="Raleway"/>
              <a:sym typeface="Raleway"/>
            </a:endParaRPr>
          </a:p>
          <a:p>
            <a:pPr marL="0" lvl="0" indent="0" algn="l" rtl="0">
              <a:lnSpc>
                <a:spcPct val="95000"/>
              </a:lnSpc>
              <a:spcBef>
                <a:spcPts val="1200"/>
              </a:spcBef>
              <a:spcAft>
                <a:spcPts val="1200"/>
              </a:spcAft>
              <a:buSzPts val="852"/>
              <a:buNone/>
            </a:pPr>
            <a:endParaRPr sz="1307">
              <a:solidFill>
                <a:schemeClr val="dk2"/>
              </a:solidFill>
              <a:latin typeface="Raleway"/>
              <a:ea typeface="Raleway"/>
              <a:cs typeface="Raleway"/>
              <a:sym typeface="Raleway"/>
            </a:endParaRPr>
          </a:p>
        </p:txBody>
      </p:sp>
      <p:pic>
        <p:nvPicPr>
          <p:cNvPr id="200" name="Google Shape;200;p29"/>
          <p:cNvPicPr preferRelativeResize="0"/>
          <p:nvPr/>
        </p:nvPicPr>
        <p:blipFill rotWithShape="1">
          <a:blip r:embed="rId3">
            <a:alphaModFix amt="23000"/>
          </a:blip>
          <a:srcRect l="25004" r="2500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766725"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Acceleratorul</a:t>
            </a:r>
            <a:endParaRPr/>
          </a:p>
        </p:txBody>
      </p:sp>
      <p:sp>
        <p:nvSpPr>
          <p:cNvPr id="206" name="Google Shape;206;p30"/>
          <p:cNvSpPr txBox="1">
            <a:spLocks noGrp="1"/>
          </p:cNvSpPr>
          <p:nvPr>
            <p:ph type="body" idx="1"/>
          </p:nvPr>
        </p:nvSpPr>
        <p:spPr>
          <a:xfrm>
            <a:off x="729450" y="2078875"/>
            <a:ext cx="7688700" cy="26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rgbClr val="000000"/>
                </a:solidFill>
                <a:latin typeface="Raleway"/>
                <a:ea typeface="Raleway"/>
                <a:cs typeface="Raleway"/>
                <a:sym typeface="Raleway"/>
              </a:rPr>
              <a:t>Există unele diferențe între </a:t>
            </a:r>
            <a:r>
              <a:rPr lang="en" b="1">
                <a:solidFill>
                  <a:srgbClr val="000000"/>
                </a:solidFill>
                <a:latin typeface="Raleway"/>
                <a:ea typeface="Raleway"/>
                <a:cs typeface="Raleway"/>
                <a:sym typeface="Raleway"/>
              </a:rPr>
              <a:t>incubatoarele de afaceri</a:t>
            </a:r>
            <a:r>
              <a:rPr lang="en">
                <a:solidFill>
                  <a:srgbClr val="000000"/>
                </a:solidFill>
                <a:latin typeface="Raleway"/>
                <a:ea typeface="Raleway"/>
                <a:cs typeface="Raleway"/>
                <a:sym typeface="Raleway"/>
              </a:rPr>
              <a:t> și </a:t>
            </a:r>
            <a:r>
              <a:rPr lang="en" b="1">
                <a:solidFill>
                  <a:srgbClr val="000000"/>
                </a:solidFill>
                <a:latin typeface="Raleway"/>
                <a:ea typeface="Raleway"/>
                <a:cs typeface="Raleway"/>
                <a:sym typeface="Raleway"/>
              </a:rPr>
              <a:t>acceleratoarele de afaceri</a:t>
            </a:r>
            <a:r>
              <a:rPr lang="en">
                <a:solidFill>
                  <a:srgbClr val="000000"/>
                </a:solidFill>
                <a:latin typeface="Raleway"/>
                <a:ea typeface="Raleway"/>
                <a:cs typeface="Raleway"/>
                <a:sym typeface="Raleway"/>
              </a:rPr>
              <a:t>, cum ar fi:</a:t>
            </a:r>
            <a:endParaRPr>
              <a:solidFill>
                <a:srgbClr val="000000"/>
              </a:solidFill>
              <a:latin typeface="Raleway"/>
              <a:ea typeface="Raleway"/>
              <a:cs typeface="Raleway"/>
              <a:sym typeface="Raleway"/>
            </a:endParaRPr>
          </a:p>
          <a:p>
            <a:pPr marL="457200" lvl="0" indent="-311150" algn="l" rtl="0">
              <a:spcBef>
                <a:spcPts val="1200"/>
              </a:spcBef>
              <a:spcAft>
                <a:spcPts val="0"/>
              </a:spcAft>
              <a:buClr>
                <a:srgbClr val="000000"/>
              </a:buClr>
              <a:buSzPts val="1300"/>
              <a:buFont typeface="Raleway"/>
              <a:buChar char="-"/>
            </a:pPr>
            <a:r>
              <a:rPr lang="en">
                <a:solidFill>
                  <a:srgbClr val="000000"/>
                </a:solidFill>
                <a:latin typeface="Raleway"/>
                <a:ea typeface="Raleway"/>
                <a:cs typeface="Raleway"/>
                <a:sym typeface="Raleway"/>
              </a:rPr>
              <a:t>Un incubator de afaceri oferă sprijinul administrativ și logistic pe o perioadă mai lungă, maxim 3 ani, iar un accelerator rulează programe intensive și de scurtă durată, între 3 luni și maxim 6 luni;</a:t>
            </a:r>
            <a:endParaRPr>
              <a:solidFill>
                <a:srgbClr val="000000"/>
              </a:solidFill>
              <a:latin typeface="Raleway"/>
              <a:ea typeface="Raleway"/>
              <a:cs typeface="Raleway"/>
              <a:sym typeface="Raleway"/>
            </a:endParaRPr>
          </a:p>
          <a:p>
            <a:pPr marL="457200" lvl="0" indent="-311150" algn="l" rtl="0">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Incubatoarele de afaceri au proces de aplicare mai accesibil decât cel pentru un accelerator;</a:t>
            </a:r>
            <a:endParaRPr>
              <a:solidFill>
                <a:srgbClr val="000000"/>
              </a:solidFill>
              <a:latin typeface="Raleway"/>
              <a:ea typeface="Raleway"/>
              <a:cs typeface="Raleway"/>
              <a:sym typeface="Raleway"/>
            </a:endParaRPr>
          </a:p>
          <a:p>
            <a:pPr marL="457200" lvl="0" indent="-311150" algn="l" rtl="0">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Incubatoarele de afaceri sunt de obicei finanțate de guvern, pe când acceleratoarele de afaceri pot fi cu finanțare publică sau privată;</a:t>
            </a:r>
            <a:endParaRPr>
              <a:solidFill>
                <a:srgbClr val="000000"/>
              </a:solidFill>
              <a:latin typeface="Raleway"/>
              <a:ea typeface="Raleway"/>
              <a:cs typeface="Raleway"/>
              <a:sym typeface="Raleway"/>
            </a:endParaRPr>
          </a:p>
          <a:p>
            <a:pPr marL="457200" lvl="0" indent="-311150" algn="l" rtl="0">
              <a:spcBef>
                <a:spcPts val="0"/>
              </a:spcBef>
              <a:spcAft>
                <a:spcPts val="0"/>
              </a:spcAft>
              <a:buSzPts val="1300"/>
              <a:buChar char="-"/>
            </a:pPr>
            <a:r>
              <a:rPr lang="en">
                <a:solidFill>
                  <a:srgbClr val="000000"/>
                </a:solidFill>
                <a:latin typeface="Raleway"/>
                <a:ea typeface="Raleway"/>
                <a:cs typeface="Raleway"/>
                <a:sym typeface="Raleway"/>
              </a:rPr>
              <a:t>Incubatoarele sunt administrate ca organizații non profit și nu solicită capitaluri proprii într-o companie înainte sau după incubare, pe când acceleratoarele de afaceri percep adesea procente din afaceri, în schimbul unei finanțări.        </a:t>
            </a:r>
            <a:r>
              <a:rPr lang="en">
                <a:solidFill>
                  <a:srgbClr val="000000"/>
                </a:solidFill>
              </a:rPr>
              <a:t>  </a:t>
            </a:r>
            <a:r>
              <a:rPr lang="en"/>
              <a:t>         </a:t>
            </a:r>
            <a:endParaRPr sz="1307">
              <a:solidFill>
                <a:schemeClr val="dk2"/>
              </a:solidFill>
              <a:latin typeface="Raleway"/>
              <a:ea typeface="Raleway"/>
              <a:cs typeface="Raleway"/>
              <a:sym typeface="Raleway"/>
            </a:endParaRPr>
          </a:p>
        </p:txBody>
      </p:sp>
      <p:pic>
        <p:nvPicPr>
          <p:cNvPr id="207" name="Google Shape;207;p30"/>
          <p:cNvPicPr preferRelativeResize="0"/>
          <p:nvPr/>
        </p:nvPicPr>
        <p:blipFill rotWithShape="1">
          <a:blip r:embed="rId3">
            <a:alphaModFix amt="23000"/>
          </a:blip>
          <a:srcRect l="25004" r="2500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Afacerile în economia digitală</a:t>
            </a:r>
            <a:endParaRPr/>
          </a:p>
        </p:txBody>
      </p:sp>
      <p:sp>
        <p:nvSpPr>
          <p:cNvPr id="213" name="Google Shape;213;p31"/>
          <p:cNvSpPr txBox="1">
            <a:spLocks noGrp="1"/>
          </p:cNvSpPr>
          <p:nvPr>
            <p:ph type="body" idx="1"/>
          </p:nvPr>
        </p:nvSpPr>
        <p:spPr>
          <a:xfrm>
            <a:off x="729450" y="2095525"/>
            <a:ext cx="7688700" cy="28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Trecerea la societatea informațională va împărți afacerile în organizații </a:t>
            </a:r>
            <a:r>
              <a:rPr lang="en" b="1">
                <a:solidFill>
                  <a:schemeClr val="dk2"/>
                </a:solidFill>
                <a:latin typeface="Raleway"/>
                <a:ea typeface="Raleway"/>
                <a:cs typeface="Raleway"/>
                <a:sym typeface="Raleway"/>
              </a:rPr>
              <a:t>tradiționale</a:t>
            </a:r>
            <a:r>
              <a:rPr lang="en">
                <a:solidFill>
                  <a:schemeClr val="dk2"/>
                </a:solidFill>
                <a:latin typeface="Raleway"/>
                <a:ea typeface="Raleway"/>
                <a:cs typeface="Raleway"/>
                <a:sym typeface="Raleway"/>
              </a:rPr>
              <a:t> și </a:t>
            </a:r>
            <a:r>
              <a:rPr lang="en" b="1">
                <a:solidFill>
                  <a:schemeClr val="dk2"/>
                </a:solidFill>
                <a:latin typeface="Raleway"/>
                <a:ea typeface="Raleway"/>
                <a:cs typeface="Raleway"/>
                <a:sym typeface="Raleway"/>
              </a:rPr>
              <a:t>moderne</a:t>
            </a:r>
            <a:r>
              <a:rPr lang="en">
                <a:solidFill>
                  <a:schemeClr val="dk2"/>
                </a:solidFill>
                <a:latin typeface="Raleway"/>
                <a:ea typeface="Raleway"/>
                <a:cs typeface="Raleway"/>
                <a:sym typeface="Raleway"/>
              </a:rPr>
              <a:t>, iar trăsătura cheie a organizațiilor economiei digitale va fi înlocuirea ierarhiei piramidale tradiționale cu o ierarhie orizontală. Aceasta va duce la o dezvoltare a activității de luare a deciziilor prin optimizarea creativității, capacității de inovare și pregătirii intelectuale ale subordonaților.</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Afacerile online</a:t>
            </a:r>
            <a:r>
              <a:rPr lang="en">
                <a:solidFill>
                  <a:schemeClr val="dk2"/>
                </a:solidFill>
                <a:latin typeface="Raleway"/>
                <a:ea typeface="Raleway"/>
                <a:cs typeface="Raleway"/>
                <a:sym typeface="Raleway"/>
              </a:rPr>
              <a:t> sunt considerate suportul noii economii în societatea informațională, care va angrena organizații, cetățeni și administrații centrale și locale. Pentru a face față trecerii la societatea informațională, este necesară recrearea încrederii reciproce între organizație și angajați, și o nouă relație de proporționalitate între individualism și solidaritate, două trăsături majore ale societății contemporane.</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pic>
        <p:nvPicPr>
          <p:cNvPr id="214" name="Google Shape;214;p31"/>
          <p:cNvPicPr preferRelativeResize="0"/>
          <p:nvPr/>
        </p:nvPicPr>
        <p:blipFill rotWithShape="1">
          <a:blip r:embed="rId3">
            <a:alphaModFix amt="20000"/>
          </a:blip>
          <a:srcRect l="16678" r="16685"/>
          <a:stretch/>
        </p:blipFill>
        <p:spPr>
          <a:xfrm>
            <a:off x="5350624" y="640300"/>
            <a:ext cx="7552830" cy="7554260"/>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4"/>
          <p:cNvPicPr preferRelativeResize="0"/>
          <p:nvPr/>
        </p:nvPicPr>
        <p:blipFill rotWithShape="1">
          <a:blip r:embed="rId3">
            <a:alphaModFix amt="30000"/>
          </a:blip>
          <a:srcRect l="17733" t="3560" r="27194" b="-3560"/>
          <a:stretch/>
        </p:blipFill>
        <p:spPr>
          <a:xfrm>
            <a:off x="6693870" y="0"/>
            <a:ext cx="4398003" cy="5326601"/>
          </a:xfrm>
          <a:prstGeom prst="rect">
            <a:avLst/>
          </a:prstGeom>
          <a:noFill/>
          <a:ln>
            <a:noFill/>
          </a:ln>
        </p:spPr>
      </p:pic>
      <p:sp>
        <p:nvSpPr>
          <p:cNvPr id="94" name="Google Shape;94;p14"/>
          <p:cNvSpPr txBox="1"/>
          <p:nvPr/>
        </p:nvSpPr>
        <p:spPr>
          <a:xfrm>
            <a:off x="611675" y="529675"/>
            <a:ext cx="6082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aleway"/>
                <a:ea typeface="Raleway"/>
                <a:cs typeface="Raleway"/>
                <a:sym typeface="Raleway"/>
              </a:rPr>
              <a:t>Prezentarea și obiectivele cursului</a:t>
            </a:r>
            <a:endParaRPr sz="2400" b="1">
              <a:latin typeface="Raleway"/>
              <a:ea typeface="Raleway"/>
              <a:cs typeface="Raleway"/>
              <a:sym typeface="Raleway"/>
            </a:endParaRPr>
          </a:p>
        </p:txBody>
      </p:sp>
      <p:sp>
        <p:nvSpPr>
          <p:cNvPr id="95" name="Google Shape;95;p14"/>
          <p:cNvSpPr txBox="1"/>
          <p:nvPr/>
        </p:nvSpPr>
        <p:spPr>
          <a:xfrm>
            <a:off x="743925" y="941125"/>
            <a:ext cx="5249100" cy="4111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endParaRPr>
              <a:latin typeface="Raleway"/>
              <a:ea typeface="Raleway"/>
              <a:cs typeface="Raleway"/>
              <a:sym typeface="Raleway"/>
            </a:endParaRPr>
          </a:p>
          <a:p>
            <a:pPr marL="457200" lvl="0" indent="-317500" algn="l" rtl="0">
              <a:lnSpc>
                <a:spcPct val="115000"/>
              </a:lnSpc>
              <a:spcBef>
                <a:spcPts val="0"/>
              </a:spcBef>
              <a:spcAft>
                <a:spcPts val="0"/>
              </a:spcAft>
              <a:buSzPts val="1400"/>
              <a:buFont typeface="Raleway"/>
              <a:buChar char="●"/>
            </a:pPr>
            <a:r>
              <a:rPr lang="en">
                <a:latin typeface="Raleway"/>
                <a:ea typeface="Raleway"/>
                <a:cs typeface="Raleway"/>
                <a:sym typeface="Raleway"/>
              </a:rPr>
              <a:t>Timp de 14 săptămâni -  1 curs &amp; 1 seminar / săptămână;</a:t>
            </a:r>
            <a:endParaRPr>
              <a:latin typeface="Raleway"/>
              <a:ea typeface="Raleway"/>
              <a:cs typeface="Raleway"/>
              <a:sym typeface="Raleway"/>
            </a:endParaRPr>
          </a:p>
          <a:p>
            <a:pPr marL="457200" lvl="0" indent="0" algn="l" rtl="0">
              <a:lnSpc>
                <a:spcPct val="115000"/>
              </a:lnSpc>
              <a:spcBef>
                <a:spcPts val="0"/>
              </a:spcBef>
              <a:spcAft>
                <a:spcPts val="0"/>
              </a:spcAft>
              <a:buNone/>
            </a:pPr>
            <a:endParaRPr>
              <a:latin typeface="Raleway"/>
              <a:ea typeface="Raleway"/>
              <a:cs typeface="Raleway"/>
              <a:sym typeface="Raleway"/>
            </a:endParaRPr>
          </a:p>
          <a:p>
            <a:pPr marL="457200" lvl="0" indent="-317500" algn="l" rtl="0">
              <a:lnSpc>
                <a:spcPct val="115000"/>
              </a:lnSpc>
              <a:spcBef>
                <a:spcPts val="0"/>
              </a:spcBef>
              <a:spcAft>
                <a:spcPts val="0"/>
              </a:spcAft>
              <a:buSzPts val="1400"/>
              <a:buFont typeface="Raleway"/>
              <a:buChar char="●"/>
            </a:pPr>
            <a:r>
              <a:rPr lang="en">
                <a:latin typeface="Raleway"/>
                <a:ea typeface="Raleway"/>
                <a:cs typeface="Raleway"/>
                <a:sym typeface="Raleway"/>
              </a:rPr>
              <a:t>Dobândirea cunoștințelor necesare pentru a începe procesul de proiectare a propriei afaceri în domeniul IT;</a:t>
            </a:r>
            <a:endParaRPr>
              <a:latin typeface="Raleway"/>
              <a:ea typeface="Raleway"/>
              <a:cs typeface="Raleway"/>
              <a:sym typeface="Raleway"/>
            </a:endParaRPr>
          </a:p>
          <a:p>
            <a:pPr marL="457200" lvl="0" indent="0" algn="l" rtl="0">
              <a:lnSpc>
                <a:spcPct val="115000"/>
              </a:lnSpc>
              <a:spcBef>
                <a:spcPts val="1200"/>
              </a:spcBef>
              <a:spcAft>
                <a:spcPts val="0"/>
              </a:spcAft>
              <a:buNone/>
            </a:pPr>
            <a:endParaRPr>
              <a:latin typeface="Raleway"/>
              <a:ea typeface="Raleway"/>
              <a:cs typeface="Raleway"/>
              <a:sym typeface="Raleway"/>
            </a:endParaRPr>
          </a:p>
          <a:p>
            <a:pPr marL="457200" lvl="0" indent="-317500" algn="l" rtl="0">
              <a:lnSpc>
                <a:spcPct val="115000"/>
              </a:lnSpc>
              <a:spcBef>
                <a:spcPts val="1200"/>
              </a:spcBef>
              <a:spcAft>
                <a:spcPts val="0"/>
              </a:spcAft>
              <a:buSzPts val="1400"/>
              <a:buFont typeface="Raleway"/>
              <a:buChar char="●"/>
            </a:pPr>
            <a:r>
              <a:rPr lang="en">
                <a:latin typeface="Raleway"/>
                <a:ea typeface="Raleway"/>
                <a:cs typeface="Raleway"/>
                <a:sym typeface="Raleway"/>
              </a:rPr>
              <a:t>Obținerea unui instrument util pentru planificarea şi managementul unei afaceri;</a:t>
            </a:r>
            <a:endParaRPr>
              <a:latin typeface="Raleway"/>
              <a:ea typeface="Raleway"/>
              <a:cs typeface="Raleway"/>
              <a:sym typeface="Raleway"/>
            </a:endParaRPr>
          </a:p>
          <a:p>
            <a:pPr marL="457200" lvl="0" indent="0" algn="l" rtl="0">
              <a:lnSpc>
                <a:spcPct val="115000"/>
              </a:lnSpc>
              <a:spcBef>
                <a:spcPts val="1200"/>
              </a:spcBef>
              <a:spcAft>
                <a:spcPts val="0"/>
              </a:spcAft>
              <a:buNone/>
            </a:pPr>
            <a:endParaRPr>
              <a:latin typeface="Raleway"/>
              <a:ea typeface="Raleway"/>
              <a:cs typeface="Raleway"/>
              <a:sym typeface="Raleway"/>
            </a:endParaRPr>
          </a:p>
          <a:p>
            <a:pPr marL="457200" lvl="0" indent="-317500" algn="l" rtl="0">
              <a:lnSpc>
                <a:spcPct val="115000"/>
              </a:lnSpc>
              <a:spcBef>
                <a:spcPts val="1200"/>
              </a:spcBef>
              <a:spcAft>
                <a:spcPts val="0"/>
              </a:spcAft>
              <a:buSzPts val="1400"/>
              <a:buFont typeface="Raleway"/>
              <a:buChar char="●"/>
            </a:pPr>
            <a:r>
              <a:rPr lang="en">
                <a:latin typeface="Raleway"/>
                <a:ea typeface="Raleway"/>
                <a:cs typeface="Raleway"/>
                <a:sym typeface="Raleway"/>
              </a:rPr>
              <a:t>Înțelegerea cadrului juridic din diferitele țări europene, încurajând spiritul antreprenorial în România;</a:t>
            </a:r>
            <a:endParaRPr>
              <a:latin typeface="Raleway"/>
              <a:ea typeface="Raleway"/>
              <a:cs typeface="Raleway"/>
              <a:sym typeface="Raleway"/>
            </a:endParaRPr>
          </a:p>
          <a:p>
            <a:pPr marL="0" lvl="0" indent="0" algn="l" rtl="0">
              <a:spcBef>
                <a:spcPts val="0"/>
              </a:spcBef>
              <a:spcAft>
                <a:spcPts val="0"/>
              </a:spcAft>
              <a:buNone/>
            </a:pPr>
            <a:endParaRPr>
              <a:latin typeface="Raleway"/>
              <a:ea typeface="Raleway"/>
              <a:cs typeface="Raleway"/>
              <a:sym typeface="Raleway"/>
            </a:endParaRPr>
          </a:p>
          <a:p>
            <a:pPr marL="457200" lvl="0" indent="0" algn="l" rtl="0">
              <a:lnSpc>
                <a:spcPct val="115000"/>
              </a:lnSpc>
              <a:spcBef>
                <a:spcPts val="1200"/>
              </a:spcBef>
              <a:spcAft>
                <a:spcPts val="1200"/>
              </a:spcAft>
              <a:buNone/>
            </a:pPr>
            <a:r>
              <a:rPr lang="en">
                <a:latin typeface="Raleway"/>
                <a:ea typeface="Raleway"/>
                <a:cs typeface="Raleway"/>
                <a:sym typeface="Raleway"/>
              </a:rPr>
              <a:t>·   	</a:t>
            </a:r>
            <a:endParaRPr>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Evoluția afacerilor online</a:t>
            </a:r>
            <a:endParaRPr/>
          </a:p>
        </p:txBody>
      </p:sp>
      <p:sp>
        <p:nvSpPr>
          <p:cNvPr id="220" name="Google Shape;220;p32"/>
          <p:cNvSpPr txBox="1">
            <a:spLocks noGrp="1"/>
          </p:cNvSpPr>
          <p:nvPr>
            <p:ph type="body" idx="1"/>
          </p:nvPr>
        </p:nvSpPr>
        <p:spPr>
          <a:xfrm>
            <a:off x="729450" y="2095525"/>
            <a:ext cx="72300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000000"/>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rgbClr val="000000"/>
                </a:solidFill>
                <a:latin typeface="Raleway"/>
                <a:ea typeface="Raleway"/>
                <a:cs typeface="Raleway"/>
                <a:sym typeface="Raleway"/>
              </a:rPr>
              <a:t>Utilizarea tehnologiei informației și comunicării (TIC) pentru afacerile mici și mijlocii (IMM-uri) care doresc să concureze cu marile organizații la nivel local sau global. Internetul permite oricui să-și promoveze produsele și serviciile fără costuri mari, iar afacerile online depășesc cu mult simplul comerț electronic, deoarece marketingul devine esențial pentru a obține o poziție solidă pe piață.</a:t>
            </a:r>
            <a:endParaRPr>
              <a:solidFill>
                <a:srgbClr val="000000"/>
              </a:solidFill>
              <a:latin typeface="Raleway"/>
              <a:ea typeface="Raleway"/>
              <a:cs typeface="Raleway"/>
              <a:sym typeface="Raleway"/>
            </a:endParaRPr>
          </a:p>
          <a:p>
            <a:pPr marL="0" lvl="0" indent="45720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pic>
        <p:nvPicPr>
          <p:cNvPr id="221" name="Google Shape;221;p32"/>
          <p:cNvPicPr preferRelativeResize="0"/>
          <p:nvPr/>
        </p:nvPicPr>
        <p:blipFill rotWithShape="1">
          <a:blip r:embed="rId3">
            <a:alphaModFix amt="20000"/>
          </a:blip>
          <a:srcRect l="16678" r="16685"/>
          <a:stretch/>
        </p:blipFill>
        <p:spPr>
          <a:xfrm>
            <a:off x="5350624" y="640300"/>
            <a:ext cx="7552830" cy="7554260"/>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794675" y="1300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Tipuri de afaceri online</a:t>
            </a:r>
            <a:endParaRPr/>
          </a:p>
        </p:txBody>
      </p:sp>
      <p:sp>
        <p:nvSpPr>
          <p:cNvPr id="227" name="Google Shape;227;p33"/>
          <p:cNvSpPr txBox="1">
            <a:spLocks noGrp="1"/>
          </p:cNvSpPr>
          <p:nvPr>
            <p:ph type="body" idx="1"/>
          </p:nvPr>
        </p:nvSpPr>
        <p:spPr>
          <a:xfrm>
            <a:off x="794675" y="2078875"/>
            <a:ext cx="7688700" cy="2734800"/>
          </a:xfrm>
          <a:prstGeom prst="rect">
            <a:avLst/>
          </a:prstGeom>
        </p:spPr>
        <p:txBody>
          <a:bodyPr spcFirstLastPara="1" wrap="square" lIns="91425" tIns="91425" rIns="91425" bIns="91425" anchor="t" anchorCtr="0">
            <a:normAutofit lnSpcReduction="20000"/>
          </a:bodyPr>
          <a:lstStyle/>
          <a:p>
            <a:pPr marL="457200" lvl="0" indent="-311150" algn="l" rtl="0">
              <a:lnSpc>
                <a:spcPct val="150000"/>
              </a:lnSpc>
              <a:spcBef>
                <a:spcPts val="0"/>
              </a:spcBef>
              <a:spcAft>
                <a:spcPts val="0"/>
              </a:spcAft>
              <a:buSzPts val="1300"/>
              <a:buAutoNum type="arabicPeriod"/>
            </a:pPr>
            <a:r>
              <a:rPr lang="en" b="1"/>
              <a:t>Business-to-Business (B2B)</a:t>
            </a:r>
            <a:r>
              <a:rPr lang="en"/>
              <a:t> - este un tip de comerț electronic care implică tranzacții între doi sau mai mulți parteneri de afaceri </a:t>
            </a:r>
            <a:endParaRPr/>
          </a:p>
          <a:p>
            <a:pPr marL="457200" lvl="0" indent="-311150" algn="l" rtl="0">
              <a:lnSpc>
                <a:spcPct val="150000"/>
              </a:lnSpc>
              <a:spcBef>
                <a:spcPts val="0"/>
              </a:spcBef>
              <a:spcAft>
                <a:spcPts val="0"/>
              </a:spcAft>
              <a:buSzPts val="1300"/>
              <a:buAutoNum type="arabicPeriod"/>
            </a:pPr>
            <a:r>
              <a:rPr lang="en" b="1"/>
              <a:t>Business-to-consumer (B2C)</a:t>
            </a:r>
            <a:r>
              <a:rPr lang="en"/>
              <a:t> - reprezintă comerțul electronic cu amănuntul între comerciant și consumatorul final</a:t>
            </a:r>
            <a:endParaRPr/>
          </a:p>
          <a:p>
            <a:pPr marL="457200" lvl="0" indent="-311150" algn="l" rtl="0">
              <a:lnSpc>
                <a:spcPct val="150000"/>
              </a:lnSpc>
              <a:spcBef>
                <a:spcPts val="0"/>
              </a:spcBef>
              <a:spcAft>
                <a:spcPts val="0"/>
              </a:spcAft>
              <a:buSzPts val="1300"/>
              <a:buAutoNum type="arabicPeriod"/>
            </a:pPr>
            <a:r>
              <a:rPr lang="en" b="1"/>
              <a:t>Business-to-administration (B2A) - </a:t>
            </a:r>
            <a:r>
              <a:rPr lang="en"/>
              <a:t>reprezintă toate tranzacțiile dintre organizații și autorități administrative locale sau centrale</a:t>
            </a:r>
            <a:endParaRPr/>
          </a:p>
          <a:p>
            <a:pPr marL="457200" lvl="0" indent="-311150" algn="l" rtl="0">
              <a:lnSpc>
                <a:spcPct val="150000"/>
              </a:lnSpc>
              <a:spcBef>
                <a:spcPts val="0"/>
              </a:spcBef>
              <a:spcAft>
                <a:spcPts val="0"/>
              </a:spcAft>
              <a:buSzPts val="1300"/>
              <a:buAutoNum type="arabicPeriod"/>
            </a:pPr>
            <a:r>
              <a:rPr lang="en" b="1"/>
              <a:t>Business-to-employee (B2E) </a:t>
            </a:r>
            <a:r>
              <a:rPr lang="en"/>
              <a:t>- se referă la tranzacțiile interne ale unei organizații, realizate prin intermediul propriului sistem IT și destinate angajaților.</a:t>
            </a:r>
            <a:endParaRPr/>
          </a:p>
          <a:p>
            <a:pPr marL="457200" lvl="0" indent="-311150" algn="l" rtl="0">
              <a:lnSpc>
                <a:spcPct val="150000"/>
              </a:lnSpc>
              <a:spcBef>
                <a:spcPts val="0"/>
              </a:spcBef>
              <a:spcAft>
                <a:spcPts val="0"/>
              </a:spcAft>
              <a:buSzPts val="1300"/>
              <a:buAutoNum type="arabicPeriod"/>
            </a:pPr>
            <a:r>
              <a:rPr lang="en" b="1"/>
              <a:t>Consumer-to-administration (C2A) </a:t>
            </a:r>
            <a:r>
              <a:rPr lang="en"/>
              <a:t>- se referă la tranzacțiile dintre consumatorul final și autoritățile administrative centrale sau locale pentru plăți sociale și compensații fiscale. </a:t>
            </a:r>
            <a:endParaRPr/>
          </a:p>
        </p:txBody>
      </p:sp>
      <p:pic>
        <p:nvPicPr>
          <p:cNvPr id="228" name="Google Shape;228;p33"/>
          <p:cNvPicPr preferRelativeResize="0"/>
          <p:nvPr/>
        </p:nvPicPr>
        <p:blipFill rotWithShape="1">
          <a:blip r:embed="rId3">
            <a:alphaModFix amt="12000"/>
          </a:blip>
          <a:srcRect l="16629" r="16636"/>
          <a:stretch/>
        </p:blipFill>
        <p:spPr>
          <a:xfrm>
            <a:off x="3653214" y="714796"/>
            <a:ext cx="6956554" cy="6957871"/>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title"/>
          </p:nvPr>
        </p:nvSpPr>
        <p:spPr>
          <a:xfrm>
            <a:off x="727650" y="13034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Transformarea digitală a afacerilor</a:t>
            </a:r>
            <a:endParaRPr/>
          </a:p>
        </p:txBody>
      </p:sp>
      <p:sp>
        <p:nvSpPr>
          <p:cNvPr id="234" name="Google Shape;234;p34"/>
          <p:cNvSpPr txBox="1">
            <a:spLocks noGrp="1"/>
          </p:cNvSpPr>
          <p:nvPr>
            <p:ph type="body" idx="1"/>
          </p:nvPr>
        </p:nvSpPr>
        <p:spPr>
          <a:xfrm>
            <a:off x="727650" y="2293350"/>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Tehnologiile digitale moderne sunt la baza schimbării proceselor din cadrul companiilor. Acestea aduc și noi metode de interacțiune cu clienții.</a:t>
            </a:r>
            <a:endParaRPr>
              <a:solidFill>
                <a:srgbClr val="000000"/>
              </a:solidFill>
              <a:latin typeface="Raleway"/>
              <a:ea typeface="Raleway"/>
              <a:cs typeface="Raleway"/>
              <a:sym typeface="Raleway"/>
            </a:endParaRPr>
          </a:p>
          <a:p>
            <a:pPr marL="457200" lvl="0" indent="0" algn="l" rtl="0">
              <a:spcBef>
                <a:spcPts val="1200"/>
              </a:spcBef>
              <a:spcAft>
                <a:spcPts val="0"/>
              </a:spcAft>
              <a:buNone/>
            </a:pPr>
            <a:endParaRPr>
              <a:solidFill>
                <a:srgbClr val="000000"/>
              </a:solidFill>
              <a:latin typeface="Raleway"/>
              <a:ea typeface="Raleway"/>
              <a:cs typeface="Raleway"/>
              <a:sym typeface="Raleway"/>
            </a:endParaRPr>
          </a:p>
          <a:p>
            <a:pPr marL="457200" lvl="0" indent="-311150" algn="l" rtl="0">
              <a:spcBef>
                <a:spcPts val="1200"/>
              </a:spcBef>
              <a:spcAft>
                <a:spcPts val="0"/>
              </a:spcAft>
              <a:buClr>
                <a:srgbClr val="000000"/>
              </a:buClr>
              <a:buSzPts val="1300"/>
              <a:buFont typeface="Raleway"/>
              <a:buChar char="●"/>
            </a:pPr>
            <a:r>
              <a:rPr lang="en">
                <a:solidFill>
                  <a:srgbClr val="000000"/>
                </a:solidFill>
                <a:latin typeface="Raleway"/>
                <a:ea typeface="Raleway"/>
                <a:cs typeface="Raleway"/>
                <a:sym typeface="Raleway"/>
              </a:rPr>
              <a:t>Multe dintre companiile mici și mijlocii se confruntă cu provocări, fiind nevoite să se adapteze sau să se închidă. În acest context, este important să oferim sprijin antreprenorilor în transformarea digitală a afacerilor lor, prin explicarea avantajelor și tendințelor din lumea digitală și prin ghidarea lor în integrarea în ecosistemele corporative și digitale sociale. </a:t>
            </a:r>
            <a:endParaRPr>
              <a:solidFill>
                <a:srgbClr val="000000"/>
              </a:solidFill>
              <a:latin typeface="Raleway"/>
              <a:ea typeface="Raleway"/>
              <a:cs typeface="Raleway"/>
              <a:sym typeface="Raleway"/>
            </a:endParaRPr>
          </a:p>
        </p:txBody>
      </p:sp>
      <p:pic>
        <p:nvPicPr>
          <p:cNvPr id="235" name="Google Shape;235;p34"/>
          <p:cNvPicPr preferRelativeResize="0"/>
          <p:nvPr/>
        </p:nvPicPr>
        <p:blipFill>
          <a:blip r:embed="rId3">
            <a:alphaModFix/>
          </a:blip>
          <a:stretch>
            <a:fillRect/>
          </a:stretch>
        </p:blipFill>
        <p:spPr>
          <a:xfrm>
            <a:off x="7147100" y="786600"/>
            <a:ext cx="1197824" cy="11978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Ecosistemul digital al afacerii (EDA)</a:t>
            </a:r>
            <a:endParaRPr/>
          </a:p>
        </p:txBody>
      </p:sp>
      <p:sp>
        <p:nvSpPr>
          <p:cNvPr id="241" name="Google Shape;241;p35"/>
          <p:cNvSpPr txBox="1">
            <a:spLocks noGrp="1"/>
          </p:cNvSpPr>
          <p:nvPr>
            <p:ph type="body" idx="1"/>
          </p:nvPr>
        </p:nvSpPr>
        <p:spPr>
          <a:xfrm>
            <a:off x="729450" y="20695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Raleway"/>
                <a:ea typeface="Raleway"/>
                <a:cs typeface="Raleway"/>
                <a:sym typeface="Raleway"/>
              </a:rPr>
              <a:t>Ecosistemul Digital de Afaceri a apărut în 2002 și reprezintă o interpretare a dezvoltării socio-economice catalizate de TIC (Tehnologia Informației și Comunicării). Termenul se referă la coevoluția dintre ecosistemul de afaceri și reprezentarea sa digitală parțială. </a:t>
            </a:r>
            <a:endParaRPr>
              <a:solidFill>
                <a:srgbClr val="000000"/>
              </a:solidFill>
              <a:latin typeface="Raleway"/>
              <a:ea typeface="Raleway"/>
              <a:cs typeface="Raleway"/>
              <a:sym typeface="Raleway"/>
            </a:endParaRPr>
          </a:p>
          <a:p>
            <a:pPr marL="0" lvl="0" indent="0" algn="l" rtl="0">
              <a:spcBef>
                <a:spcPts val="1200"/>
              </a:spcBef>
              <a:spcAft>
                <a:spcPts val="0"/>
              </a:spcAft>
              <a:buNone/>
            </a:pPr>
            <a:r>
              <a:rPr lang="en">
                <a:solidFill>
                  <a:srgbClr val="000000"/>
                </a:solidFill>
                <a:latin typeface="Raleway"/>
                <a:ea typeface="Raleway"/>
                <a:cs typeface="Raleway"/>
                <a:sym typeface="Raleway"/>
              </a:rPr>
              <a:t>Ecosistemul poate fi împărțit în: </a:t>
            </a:r>
            <a:endParaRPr>
              <a:solidFill>
                <a:srgbClr val="000000"/>
              </a:solidFill>
              <a:latin typeface="Raleway"/>
              <a:ea typeface="Raleway"/>
              <a:cs typeface="Raleway"/>
              <a:sym typeface="Raleway"/>
            </a:endParaRPr>
          </a:p>
          <a:p>
            <a:pPr marL="457200" lvl="0" indent="-311150" algn="l" rtl="0">
              <a:spcBef>
                <a:spcPts val="1200"/>
              </a:spcBef>
              <a:spcAft>
                <a:spcPts val="0"/>
              </a:spcAft>
              <a:buClr>
                <a:srgbClr val="000000"/>
              </a:buClr>
              <a:buSzPts val="1300"/>
              <a:buFont typeface="Raleway"/>
              <a:buChar char="●"/>
            </a:pPr>
            <a:r>
              <a:rPr lang="en" b="1">
                <a:solidFill>
                  <a:srgbClr val="000000"/>
                </a:solidFill>
                <a:latin typeface="Raleway"/>
                <a:ea typeface="Raleway"/>
                <a:cs typeface="Raleway"/>
                <a:sym typeface="Raleway"/>
              </a:rPr>
              <a:t>digital</a:t>
            </a:r>
            <a:r>
              <a:rPr lang="en">
                <a:solidFill>
                  <a:srgbClr val="000000"/>
                </a:solidFill>
                <a:latin typeface="Raleway"/>
                <a:ea typeface="Raleway"/>
                <a:cs typeface="Raleway"/>
                <a:sym typeface="Raleway"/>
              </a:rPr>
              <a:t> (infrastructură tehnică bazată pe tehnologie software) </a:t>
            </a:r>
            <a:endParaRPr>
              <a:solidFill>
                <a:srgbClr val="000000"/>
              </a:solidFill>
              <a:latin typeface="Raleway"/>
              <a:ea typeface="Raleway"/>
              <a:cs typeface="Raleway"/>
              <a:sym typeface="Raleway"/>
            </a:endParaRPr>
          </a:p>
          <a:p>
            <a:pPr marL="457200" lvl="0" indent="-311150" algn="l" rtl="0">
              <a:spcBef>
                <a:spcPts val="0"/>
              </a:spcBef>
              <a:spcAft>
                <a:spcPts val="0"/>
              </a:spcAft>
              <a:buClr>
                <a:srgbClr val="000000"/>
              </a:buClr>
              <a:buSzPts val="1300"/>
              <a:buFont typeface="Raleway"/>
              <a:buChar char="●"/>
            </a:pPr>
            <a:r>
              <a:rPr lang="en" b="1">
                <a:solidFill>
                  <a:srgbClr val="000000"/>
                </a:solidFill>
                <a:latin typeface="Raleway"/>
                <a:ea typeface="Raleway"/>
                <a:cs typeface="Raleway"/>
                <a:sym typeface="Raleway"/>
              </a:rPr>
              <a:t>afaceri</a:t>
            </a:r>
            <a:r>
              <a:rPr lang="en">
                <a:solidFill>
                  <a:srgbClr val="000000"/>
                </a:solidFill>
                <a:latin typeface="Raleway"/>
                <a:ea typeface="Raleway"/>
                <a:cs typeface="Raleway"/>
                <a:sym typeface="Raleway"/>
              </a:rPr>
              <a:t> (comunitate economică sustenabilă prin intermediul infrastructurii digitale).</a:t>
            </a:r>
            <a:endParaRPr>
              <a:solidFill>
                <a:srgbClr val="000000"/>
              </a:solidFill>
              <a:latin typeface="Raleway"/>
              <a:ea typeface="Raleway"/>
              <a:cs typeface="Raleway"/>
              <a:sym typeface="Raleway"/>
            </a:endParaRPr>
          </a:p>
        </p:txBody>
      </p:sp>
      <p:pic>
        <p:nvPicPr>
          <p:cNvPr id="242" name="Google Shape;242;p35"/>
          <p:cNvPicPr preferRelativeResize="0"/>
          <p:nvPr/>
        </p:nvPicPr>
        <p:blipFill>
          <a:blip r:embed="rId3">
            <a:alphaModFix/>
          </a:blip>
          <a:stretch>
            <a:fillRect/>
          </a:stretch>
        </p:blipFill>
        <p:spPr>
          <a:xfrm>
            <a:off x="7147100" y="786600"/>
            <a:ext cx="1197824" cy="11978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Situația curentă EDA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8" name="Google Shape;248;p36"/>
          <p:cNvSpPr txBox="1">
            <a:spLocks noGrp="1"/>
          </p:cNvSpPr>
          <p:nvPr>
            <p:ph type="body" idx="1"/>
          </p:nvPr>
        </p:nvSpPr>
        <p:spPr>
          <a:xfrm>
            <a:off x="729450" y="2078875"/>
            <a:ext cx="7688700" cy="2175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852"/>
              <a:buNone/>
            </a:pPr>
            <a:r>
              <a:rPr lang="en" sz="1307">
                <a:latin typeface="Raleway"/>
                <a:ea typeface="Raleway"/>
                <a:cs typeface="Raleway"/>
                <a:sym typeface="Raleway"/>
              </a:rPr>
              <a:t>T</a:t>
            </a:r>
            <a:r>
              <a:rPr lang="en" sz="1307">
                <a:solidFill>
                  <a:srgbClr val="000000"/>
                </a:solidFill>
                <a:latin typeface="Raleway"/>
                <a:ea typeface="Raleway"/>
                <a:cs typeface="Raleway"/>
                <a:sym typeface="Raleway"/>
              </a:rPr>
              <a:t>ransformarea digitală este o parte a revoluției tehnologice care se concentrează pe digitalizare și automatizare. Aceasta are un impact important asupra competitivității afacerilor și a ocupării forței de muncă, dar reprezintă și o oportunitate imensă de a îmbunătăți afacerile și creșterea economică.</a:t>
            </a:r>
            <a:endParaRPr sz="1307">
              <a:solidFill>
                <a:srgbClr val="000000"/>
              </a:solidFill>
              <a:latin typeface="Raleway"/>
              <a:ea typeface="Raleway"/>
              <a:cs typeface="Raleway"/>
              <a:sym typeface="Raleway"/>
            </a:endParaRPr>
          </a:p>
          <a:p>
            <a:pPr marL="0" lvl="0" indent="0" algn="l" rtl="0">
              <a:lnSpc>
                <a:spcPct val="105000"/>
              </a:lnSpc>
              <a:spcBef>
                <a:spcPts val="1200"/>
              </a:spcBef>
              <a:spcAft>
                <a:spcPts val="0"/>
              </a:spcAft>
              <a:buSzPts val="852"/>
              <a:buNone/>
            </a:pPr>
            <a:r>
              <a:rPr lang="en" sz="1307">
                <a:solidFill>
                  <a:srgbClr val="000000"/>
                </a:solidFill>
                <a:latin typeface="Raleway"/>
                <a:ea typeface="Raleway"/>
                <a:cs typeface="Raleway"/>
                <a:sym typeface="Raleway"/>
              </a:rPr>
              <a:t>Companiile pot consolida poziția lor prin adopția tehnologiilor digitale de ultimă oră, cum ar fi internetul obiectelor (Internet of things), big data, producția avansată, robotica, imprimarea 3D, blockchain-ul și inteligența artificială. </a:t>
            </a:r>
            <a:endParaRPr sz="1307">
              <a:solidFill>
                <a:srgbClr val="000000"/>
              </a:solidFill>
              <a:latin typeface="Raleway"/>
              <a:ea typeface="Raleway"/>
              <a:cs typeface="Raleway"/>
              <a:sym typeface="Raleway"/>
            </a:endParaRPr>
          </a:p>
          <a:p>
            <a:pPr marL="0" lvl="0" indent="0" algn="l" rtl="0">
              <a:lnSpc>
                <a:spcPct val="105000"/>
              </a:lnSpc>
              <a:spcBef>
                <a:spcPts val="1200"/>
              </a:spcBef>
              <a:spcAft>
                <a:spcPts val="1200"/>
              </a:spcAft>
              <a:buSzPts val="852"/>
              <a:buNone/>
            </a:pPr>
            <a:endParaRPr sz="1307">
              <a:latin typeface="Raleway"/>
              <a:ea typeface="Raleway"/>
              <a:cs typeface="Raleway"/>
              <a:sym typeface="Raleway"/>
            </a:endParaRPr>
          </a:p>
        </p:txBody>
      </p:sp>
      <p:pic>
        <p:nvPicPr>
          <p:cNvPr id="249" name="Google Shape;249;p36"/>
          <p:cNvPicPr preferRelativeResize="0"/>
          <p:nvPr/>
        </p:nvPicPr>
        <p:blipFill>
          <a:blip r:embed="rId3">
            <a:alphaModFix/>
          </a:blip>
          <a:stretch>
            <a:fillRect/>
          </a:stretch>
        </p:blipFill>
        <p:spPr>
          <a:xfrm>
            <a:off x="7147100" y="786600"/>
            <a:ext cx="1197824" cy="11978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Situația curentă EDA</a:t>
            </a:r>
            <a:endParaRPr/>
          </a:p>
          <a:p>
            <a:pPr marL="0" lvl="0" indent="0" algn="l" rtl="0">
              <a:spcBef>
                <a:spcPts val="0"/>
              </a:spcBef>
              <a:spcAft>
                <a:spcPts val="0"/>
              </a:spcAft>
              <a:buNone/>
            </a:pPr>
            <a:endParaRPr/>
          </a:p>
        </p:txBody>
      </p:sp>
      <p:sp>
        <p:nvSpPr>
          <p:cNvPr id="255" name="Google Shape;255;p37"/>
          <p:cNvSpPr txBox="1">
            <a:spLocks noGrp="1"/>
          </p:cNvSpPr>
          <p:nvPr>
            <p:ph type="body" idx="1"/>
          </p:nvPr>
        </p:nvSpPr>
        <p:spPr>
          <a:xfrm>
            <a:off x="803975" y="1984425"/>
            <a:ext cx="7688700" cy="27360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rgbClr val="000000"/>
              </a:buClr>
              <a:buSzPts val="852"/>
              <a:buFont typeface="Arial"/>
              <a:buNone/>
            </a:pPr>
            <a:r>
              <a:rPr lang="en" sz="1307">
                <a:solidFill>
                  <a:srgbClr val="000000"/>
                </a:solidFill>
                <a:latin typeface="Raleway"/>
                <a:ea typeface="Raleway"/>
                <a:cs typeface="Raleway"/>
                <a:sym typeface="Raleway"/>
              </a:rPr>
              <a:t>În viitorul apropiat, transformarea digitală va fi un motor cheie al creșterii economice și ocupării forței de muncă. Ecosistemele de afaceri digitale se concentrează acum pe ajutorarea regiunilor europene să-și modeleze politicile pentru a sprijini întreprinderile în procesul de transformare digitală și pentru a profita de tehnologiile avansate și modelele de afaceri inovatoare. </a:t>
            </a:r>
            <a:endParaRPr sz="1307">
              <a:solidFill>
                <a:srgbClr val="000000"/>
              </a:solidFill>
              <a:latin typeface="Raleway"/>
              <a:ea typeface="Raleway"/>
              <a:cs typeface="Raleway"/>
              <a:sym typeface="Raleway"/>
            </a:endParaRPr>
          </a:p>
          <a:p>
            <a:pPr marL="0" lvl="0" indent="0" algn="l" rtl="0">
              <a:lnSpc>
                <a:spcPct val="115000"/>
              </a:lnSpc>
              <a:spcBef>
                <a:spcPts val="1200"/>
              </a:spcBef>
              <a:spcAft>
                <a:spcPts val="0"/>
              </a:spcAft>
              <a:buNone/>
            </a:pPr>
            <a:r>
              <a:rPr lang="en" sz="1307">
                <a:solidFill>
                  <a:srgbClr val="000000"/>
                </a:solidFill>
                <a:latin typeface="Raleway"/>
                <a:ea typeface="Raleway"/>
                <a:cs typeface="Raleway"/>
                <a:sym typeface="Raleway"/>
              </a:rPr>
              <a:t>EDA are rolul de a sprijini companiile, în special IMM-urile, să recunoască și să folosească oportunitățile de transformare digitală pentru a îmbunătăți rezultatele și competitivitatea. </a:t>
            </a:r>
            <a:endParaRPr sz="1307">
              <a:solidFill>
                <a:srgbClr val="000000"/>
              </a:solidFill>
              <a:latin typeface="Raleway"/>
              <a:ea typeface="Raleway"/>
              <a:cs typeface="Raleway"/>
              <a:sym typeface="Raleway"/>
            </a:endParaRPr>
          </a:p>
          <a:p>
            <a:pPr marL="0" lvl="0" indent="0" algn="l" rtl="0">
              <a:lnSpc>
                <a:spcPct val="115000"/>
              </a:lnSpc>
              <a:spcBef>
                <a:spcPts val="1200"/>
              </a:spcBef>
              <a:spcAft>
                <a:spcPts val="0"/>
              </a:spcAft>
              <a:buClr>
                <a:srgbClr val="000000"/>
              </a:buClr>
              <a:buSzPts val="852"/>
              <a:buFont typeface="Arial"/>
              <a:buNone/>
            </a:pPr>
            <a:r>
              <a:rPr lang="en" sz="1307">
                <a:solidFill>
                  <a:srgbClr val="000000"/>
                </a:solidFill>
                <a:latin typeface="Raleway"/>
                <a:ea typeface="Raleway"/>
                <a:cs typeface="Raleway"/>
                <a:sym typeface="Raleway"/>
              </a:rPr>
              <a:t>Deși există variații în starea digitalizării între țări, regiuni și sectoare, un decalaj major persistă între companiile mari și IMM-urile. IMM-urile sunt încă în urma întreprinderilor mari în adoptarea tehnologiei, ceea ce poate mări decalajul de productivitate.</a:t>
            </a:r>
            <a:endParaRPr sz="1307">
              <a:solidFill>
                <a:srgbClr val="000000"/>
              </a:solidFill>
              <a:latin typeface="Raleway"/>
              <a:ea typeface="Raleway"/>
              <a:cs typeface="Raleway"/>
              <a:sym typeface="Raleway"/>
            </a:endParaRPr>
          </a:p>
          <a:p>
            <a:pPr marL="0" lvl="0" indent="0" algn="l" rtl="0">
              <a:lnSpc>
                <a:spcPct val="115000"/>
              </a:lnSpc>
              <a:spcBef>
                <a:spcPts val="1200"/>
              </a:spcBef>
              <a:spcAft>
                <a:spcPts val="1200"/>
              </a:spcAft>
              <a:buNone/>
            </a:pPr>
            <a:endParaRPr>
              <a:solidFill>
                <a:srgbClr val="980000"/>
              </a:solidFill>
            </a:endParaRPr>
          </a:p>
        </p:txBody>
      </p:sp>
      <p:pic>
        <p:nvPicPr>
          <p:cNvPr id="256" name="Google Shape;256;p37"/>
          <p:cNvPicPr preferRelativeResize="0"/>
          <p:nvPr/>
        </p:nvPicPr>
        <p:blipFill>
          <a:blip r:embed="rId3">
            <a:alphaModFix/>
          </a:blip>
          <a:stretch>
            <a:fillRect/>
          </a:stretch>
        </p:blipFill>
        <p:spPr>
          <a:xfrm>
            <a:off x="7147100" y="786600"/>
            <a:ext cx="1197824" cy="11978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Importanța antreprenoriatului </a:t>
            </a:r>
            <a:endParaRPr/>
          </a:p>
        </p:txBody>
      </p:sp>
      <p:sp>
        <p:nvSpPr>
          <p:cNvPr id="262" name="Google Shape;262;p38"/>
          <p:cNvSpPr txBox="1">
            <a:spLocks noGrp="1"/>
          </p:cNvSpPr>
          <p:nvPr>
            <p:ph type="body" idx="1"/>
          </p:nvPr>
        </p:nvSpPr>
        <p:spPr>
          <a:xfrm>
            <a:off x="729450" y="1932700"/>
            <a:ext cx="7688700" cy="286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Antreprenoriatul este un factor cheie al creșterii economice și al creării de locuri de muncă în orice economie. Antreprenorii sunt persoane care identifică oportunități pe piață și dezvoltă noi produse sau servicii pentru a satisface cererea. Aceasta creează noi industrii și noi locuri de muncă, ceea ce, la rândul său, duce la creșterea economică.</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Acesta poate duce și la inovație, deoarece antreprenorii adesea dezvoltă noi și mai bune moduri de a face lucrurile, ceea ce poate ajuta afacerile să devină mai eficiente și mai eficace. Acest lucru poate duce la economii de costuri pentru afaceri și la prețuri mai mici pentru consumatori, ceea ce poate stimula în continuare activitatea economică.</a:t>
            </a:r>
            <a:endParaRPr>
              <a:solidFill>
                <a:schemeClr val="dk2"/>
              </a:solidFill>
              <a:latin typeface="Raleway"/>
              <a:ea typeface="Raleway"/>
              <a:cs typeface="Raleway"/>
              <a:sym typeface="Raleway"/>
            </a:endParaRPr>
          </a:p>
        </p:txBody>
      </p:sp>
      <p:pic>
        <p:nvPicPr>
          <p:cNvPr id="263" name="Google Shape;263;p38"/>
          <p:cNvPicPr preferRelativeResize="0"/>
          <p:nvPr/>
        </p:nvPicPr>
        <p:blipFill rotWithShape="1">
          <a:blip r:embed="rId3">
            <a:alphaModFix amt="26000"/>
          </a:blip>
          <a:srcRect l="16629" r="16636"/>
          <a:stretch/>
        </p:blipFill>
        <p:spPr>
          <a:xfrm>
            <a:off x="5350624" y="640300"/>
            <a:ext cx="7552830" cy="7554260"/>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39"/>
          <p:cNvPicPr preferRelativeResize="0"/>
          <p:nvPr/>
        </p:nvPicPr>
        <p:blipFill rotWithShape="1">
          <a:blip r:embed="rId3">
            <a:alphaModFix/>
          </a:blip>
          <a:srcRect l="7539" t="33016" r="11390" b="33016"/>
          <a:stretch/>
        </p:blipFill>
        <p:spPr>
          <a:xfrm rot="10800000" flipH="1">
            <a:off x="-300800" y="2333088"/>
            <a:ext cx="8984376" cy="2587627"/>
          </a:xfrm>
          <a:prstGeom prst="rect">
            <a:avLst/>
          </a:prstGeom>
          <a:noFill/>
          <a:ln>
            <a:noFill/>
          </a:ln>
        </p:spPr>
      </p:pic>
      <p:sp>
        <p:nvSpPr>
          <p:cNvPr id="269" name="Google Shape;269;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Importanța antreprenoriatului </a:t>
            </a:r>
            <a:endParaRPr/>
          </a:p>
        </p:txBody>
      </p:sp>
      <p:sp>
        <p:nvSpPr>
          <p:cNvPr id="270" name="Google Shape;270;p39"/>
          <p:cNvSpPr txBox="1">
            <a:spLocks noGrp="1"/>
          </p:cNvSpPr>
          <p:nvPr>
            <p:ph type="body" idx="1"/>
          </p:nvPr>
        </p:nvSpPr>
        <p:spPr>
          <a:xfrm>
            <a:off x="729450" y="1932700"/>
            <a:ext cx="7688700" cy="286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In concluzie, antreprenoriatul poate crea, de asemenea, un cerc virtuos de creștere și investiții. Antreprenorii de succes adesea reinvestesc profiturile înapoi în afacerile lor sau în alte inițiative, ceea ce poate crea mai multe locuri de muncă și oportunități de creștere.</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Antreprenoriatul este un element esențial al unei economii sănătoase și vibrante și poate contribui semnificativ la creșterea economică, inovație, diversificare, concurență și investiții.</a:t>
            </a:r>
            <a:endParaRPr b="1">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pic>
        <p:nvPicPr>
          <p:cNvPr id="271" name="Google Shape;271;p39"/>
          <p:cNvPicPr preferRelativeResize="0"/>
          <p:nvPr/>
        </p:nvPicPr>
        <p:blipFill rotWithShape="1">
          <a:blip r:embed="rId4">
            <a:alphaModFix amt="26000"/>
          </a:blip>
          <a:srcRect l="16629" r="16636"/>
          <a:stretch/>
        </p:blipFill>
        <p:spPr>
          <a:xfrm>
            <a:off x="5350624" y="640300"/>
            <a:ext cx="7552830" cy="7554260"/>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40"/>
          <p:cNvPicPr preferRelativeResize="0"/>
          <p:nvPr/>
        </p:nvPicPr>
        <p:blipFill rotWithShape="1">
          <a:blip r:embed="rId3">
            <a:alphaModFix amt="30000"/>
          </a:blip>
          <a:srcRect l="17733" t="3560" r="27194" b="-3560"/>
          <a:stretch/>
        </p:blipFill>
        <p:spPr>
          <a:xfrm>
            <a:off x="6693870" y="0"/>
            <a:ext cx="4398003" cy="5326601"/>
          </a:xfrm>
          <a:prstGeom prst="rect">
            <a:avLst/>
          </a:prstGeom>
          <a:noFill/>
          <a:ln>
            <a:noFill/>
          </a:ln>
        </p:spPr>
      </p:pic>
      <p:sp>
        <p:nvSpPr>
          <p:cNvPr id="277" name="Google Shape;277;p40"/>
          <p:cNvSpPr txBox="1"/>
          <p:nvPr/>
        </p:nvSpPr>
        <p:spPr>
          <a:xfrm>
            <a:off x="669375" y="986250"/>
            <a:ext cx="6082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dk2"/>
                </a:solidFill>
                <a:latin typeface="Raleway"/>
                <a:ea typeface="Raleway"/>
                <a:cs typeface="Raleway"/>
                <a:sym typeface="Raleway"/>
              </a:rPr>
              <a:t>Subiecte de examen</a:t>
            </a:r>
            <a:endParaRPr sz="2400" b="1">
              <a:latin typeface="Raleway"/>
              <a:ea typeface="Raleway"/>
              <a:cs typeface="Raleway"/>
              <a:sym typeface="Raleway"/>
            </a:endParaRPr>
          </a:p>
        </p:txBody>
      </p:sp>
      <p:sp>
        <p:nvSpPr>
          <p:cNvPr id="278" name="Google Shape;278;p40"/>
          <p:cNvSpPr txBox="1"/>
          <p:nvPr/>
        </p:nvSpPr>
        <p:spPr>
          <a:xfrm>
            <a:off x="669375" y="1932375"/>
            <a:ext cx="5249100" cy="207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chemeClr val="accent1"/>
                </a:solidFill>
                <a:latin typeface="Lato"/>
                <a:ea typeface="Lato"/>
                <a:cs typeface="Lato"/>
                <a:sym typeface="Lato"/>
              </a:rPr>
              <a:t>Subiecte de examen atașate acestui curs:</a:t>
            </a:r>
            <a:endParaRPr sz="1300">
              <a:solidFill>
                <a:schemeClr val="accent1"/>
              </a:solidFill>
              <a:latin typeface="Lato"/>
              <a:ea typeface="Lato"/>
              <a:cs typeface="Lato"/>
              <a:sym typeface="Lato"/>
            </a:endParaRPr>
          </a:p>
          <a:p>
            <a:pPr marL="457200" lvl="0" indent="-311150" algn="l" rtl="0">
              <a:lnSpc>
                <a:spcPct val="115000"/>
              </a:lnSpc>
              <a:spcBef>
                <a:spcPts val="120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Antreprenor, antreprenoriat, definiție, importanță.</a:t>
            </a:r>
            <a:endParaRPr sz="1300">
              <a:solidFill>
                <a:schemeClr val="accent1"/>
              </a:solidFill>
              <a:latin typeface="Lato"/>
              <a:ea typeface="Lato"/>
              <a:cs typeface="Lato"/>
              <a:sym typeface="Lato"/>
            </a:endParaRPr>
          </a:p>
          <a:p>
            <a:pPr marL="457200" lvl="0" indent="-311150" algn="l" rtl="0">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Startup-uri, definiție, organizare, scopuri .</a:t>
            </a:r>
            <a:endParaRPr sz="1300">
              <a:solidFill>
                <a:schemeClr val="accent1"/>
              </a:solidFill>
              <a:latin typeface="Lato"/>
              <a:ea typeface="Lato"/>
              <a:cs typeface="Lato"/>
              <a:sym typeface="Lato"/>
            </a:endParaRPr>
          </a:p>
          <a:p>
            <a:pPr marL="457200" lvl="0" indent="-311150" algn="l" rtl="0">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Afaceri online, prezentare, tipuri, transformarea digitală a afacerilor.</a:t>
            </a:r>
            <a:endParaRPr sz="1300">
              <a:solidFill>
                <a:schemeClr val="accent1"/>
              </a:solidFill>
              <a:latin typeface="Lato"/>
              <a:ea typeface="Lato"/>
              <a:cs typeface="Lato"/>
              <a:sym typeface="Lato"/>
            </a:endParaRPr>
          </a:p>
          <a:p>
            <a:pPr marL="0" lvl="0" indent="0" algn="l" rtl="0">
              <a:lnSpc>
                <a:spcPct val="100000"/>
              </a:lnSpc>
              <a:spcBef>
                <a:spcPts val="1200"/>
              </a:spcBef>
              <a:spcAft>
                <a:spcPts val="0"/>
              </a:spcAft>
              <a:buNone/>
            </a:pPr>
            <a:endParaRPr>
              <a:latin typeface="Raleway"/>
              <a:ea typeface="Raleway"/>
              <a:cs typeface="Raleway"/>
              <a:sym typeface="Raleway"/>
            </a:endParaRPr>
          </a:p>
          <a:p>
            <a:pPr marL="457200" lvl="0" indent="0" algn="l" rtl="0">
              <a:lnSpc>
                <a:spcPct val="100000"/>
              </a:lnSpc>
              <a:spcBef>
                <a:spcPts val="0"/>
              </a:spcBef>
              <a:spcAft>
                <a:spcPts val="0"/>
              </a:spcAft>
              <a:buNone/>
            </a:pPr>
            <a:endParaRPr>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mt="30000"/>
          </a:blip>
          <a:srcRect l="17733" t="3560" r="27194" b="-3560"/>
          <a:stretch/>
        </p:blipFill>
        <p:spPr>
          <a:xfrm>
            <a:off x="6693870" y="0"/>
            <a:ext cx="4398003" cy="5326601"/>
          </a:xfrm>
          <a:prstGeom prst="rect">
            <a:avLst/>
          </a:prstGeom>
          <a:noFill/>
          <a:ln>
            <a:noFill/>
          </a:ln>
        </p:spPr>
      </p:pic>
      <p:sp>
        <p:nvSpPr>
          <p:cNvPr id="101" name="Google Shape;101;p15"/>
          <p:cNvSpPr txBox="1"/>
          <p:nvPr/>
        </p:nvSpPr>
        <p:spPr>
          <a:xfrm>
            <a:off x="611675" y="529675"/>
            <a:ext cx="6082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aleway"/>
                <a:ea typeface="Raleway"/>
                <a:cs typeface="Raleway"/>
                <a:sym typeface="Raleway"/>
              </a:rPr>
              <a:t>Prezentarea și obiectivele cursului</a:t>
            </a:r>
            <a:endParaRPr sz="2400" b="1">
              <a:latin typeface="Raleway"/>
              <a:ea typeface="Raleway"/>
              <a:cs typeface="Raleway"/>
              <a:sym typeface="Raleway"/>
            </a:endParaRPr>
          </a:p>
        </p:txBody>
      </p:sp>
      <p:sp>
        <p:nvSpPr>
          <p:cNvPr id="102" name="Google Shape;102;p15"/>
          <p:cNvSpPr txBox="1"/>
          <p:nvPr/>
        </p:nvSpPr>
        <p:spPr>
          <a:xfrm>
            <a:off x="725275" y="1252175"/>
            <a:ext cx="5249100" cy="3540300"/>
          </a:xfrm>
          <a:prstGeom prst="rect">
            <a:avLst/>
          </a:prstGeom>
          <a:noFill/>
          <a:ln>
            <a:noFill/>
          </a:ln>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SzPts val="1400"/>
              <a:buFont typeface="Raleway"/>
              <a:buChar char="●"/>
            </a:pPr>
            <a:r>
              <a:rPr lang="en">
                <a:latin typeface="Raleway"/>
                <a:ea typeface="Raleway"/>
                <a:cs typeface="Raleway"/>
                <a:sym typeface="Raleway"/>
              </a:rPr>
              <a:t>Realizarea unui tablou al afacerii și identificarea elementelor de bază pentru funcționarea eficientă a afacerii;</a:t>
            </a:r>
            <a:endParaRPr>
              <a:latin typeface="Raleway"/>
              <a:ea typeface="Raleway"/>
              <a:cs typeface="Raleway"/>
              <a:sym typeface="Raleway"/>
            </a:endParaRPr>
          </a:p>
          <a:p>
            <a:pPr marL="457200" lvl="0" indent="0" algn="l" rtl="0">
              <a:lnSpc>
                <a:spcPct val="100000"/>
              </a:lnSpc>
              <a:spcBef>
                <a:spcPts val="1200"/>
              </a:spcBef>
              <a:spcAft>
                <a:spcPts val="0"/>
              </a:spcAft>
              <a:buNone/>
            </a:pPr>
            <a:endParaRPr>
              <a:latin typeface="Raleway"/>
              <a:ea typeface="Raleway"/>
              <a:cs typeface="Raleway"/>
              <a:sym typeface="Raleway"/>
            </a:endParaRPr>
          </a:p>
          <a:p>
            <a:pPr marL="457200" lvl="0" indent="-317500" algn="l" rtl="0">
              <a:lnSpc>
                <a:spcPct val="100000"/>
              </a:lnSpc>
              <a:spcBef>
                <a:spcPts val="1200"/>
              </a:spcBef>
              <a:spcAft>
                <a:spcPts val="0"/>
              </a:spcAft>
              <a:buSzPts val="1400"/>
              <a:buFont typeface="Raleway"/>
              <a:buChar char="●"/>
            </a:pPr>
            <a:r>
              <a:rPr lang="en">
                <a:latin typeface="Raleway"/>
                <a:ea typeface="Raleway"/>
                <a:cs typeface="Raleway"/>
                <a:sym typeface="Raleway"/>
              </a:rPr>
              <a:t>Identificarea diferitelor concepte de marketing și etapele procesului strategic de planificare a marketingului;</a:t>
            </a:r>
            <a:endParaRPr>
              <a:latin typeface="Raleway"/>
              <a:ea typeface="Raleway"/>
              <a:cs typeface="Raleway"/>
              <a:sym typeface="Raleway"/>
            </a:endParaRPr>
          </a:p>
          <a:p>
            <a:pPr marL="457200" lvl="0" indent="0" algn="l" rtl="0">
              <a:lnSpc>
                <a:spcPct val="100000"/>
              </a:lnSpc>
              <a:spcBef>
                <a:spcPts val="1200"/>
              </a:spcBef>
              <a:spcAft>
                <a:spcPts val="0"/>
              </a:spcAft>
              <a:buNone/>
            </a:pPr>
            <a:endParaRPr>
              <a:latin typeface="Raleway"/>
              <a:ea typeface="Raleway"/>
              <a:cs typeface="Raleway"/>
              <a:sym typeface="Raleway"/>
            </a:endParaRPr>
          </a:p>
          <a:p>
            <a:pPr marL="457200" lvl="0" indent="-317500" algn="l" rtl="0">
              <a:lnSpc>
                <a:spcPct val="100000"/>
              </a:lnSpc>
              <a:spcBef>
                <a:spcPts val="1200"/>
              </a:spcBef>
              <a:spcAft>
                <a:spcPts val="0"/>
              </a:spcAft>
              <a:buSzPts val="1400"/>
              <a:buFont typeface="Raleway"/>
              <a:buChar char="●"/>
            </a:pPr>
            <a:r>
              <a:rPr lang="en">
                <a:latin typeface="Raleway"/>
                <a:ea typeface="Raleway"/>
                <a:cs typeface="Raleway"/>
                <a:sym typeface="Raleway"/>
              </a:rPr>
              <a:t>Învățarea de noțiuni de bază privind colectarea/ strângerea de fonduri, aspecte ale procedurii de accesare fonduri;</a:t>
            </a:r>
            <a:endParaRPr>
              <a:latin typeface="Raleway"/>
              <a:ea typeface="Raleway"/>
              <a:cs typeface="Raleway"/>
              <a:sym typeface="Raleway"/>
            </a:endParaRPr>
          </a:p>
          <a:p>
            <a:pPr marL="457200" lvl="0" indent="0" algn="l" rtl="0">
              <a:lnSpc>
                <a:spcPct val="100000"/>
              </a:lnSpc>
              <a:spcBef>
                <a:spcPts val="1200"/>
              </a:spcBef>
              <a:spcAft>
                <a:spcPts val="0"/>
              </a:spcAft>
              <a:buNone/>
            </a:pPr>
            <a:endParaRPr>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6"/>
          <p:cNvPicPr preferRelativeResize="0"/>
          <p:nvPr/>
        </p:nvPicPr>
        <p:blipFill rotWithShape="1">
          <a:blip r:embed="rId3">
            <a:alphaModFix amt="30000"/>
          </a:blip>
          <a:srcRect l="17733" t="3560" r="27194" b="-3560"/>
          <a:stretch/>
        </p:blipFill>
        <p:spPr>
          <a:xfrm>
            <a:off x="6693870" y="0"/>
            <a:ext cx="4398003" cy="5326601"/>
          </a:xfrm>
          <a:prstGeom prst="rect">
            <a:avLst/>
          </a:prstGeom>
          <a:noFill/>
          <a:ln>
            <a:noFill/>
          </a:ln>
        </p:spPr>
      </p:pic>
      <p:sp>
        <p:nvSpPr>
          <p:cNvPr id="108" name="Google Shape;108;p16"/>
          <p:cNvSpPr txBox="1"/>
          <p:nvPr/>
        </p:nvSpPr>
        <p:spPr>
          <a:xfrm>
            <a:off x="574400" y="166275"/>
            <a:ext cx="6082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aleway"/>
                <a:ea typeface="Raleway"/>
                <a:cs typeface="Raleway"/>
                <a:sym typeface="Raleway"/>
              </a:rPr>
              <a:t>Bibliografie</a:t>
            </a:r>
            <a:endParaRPr sz="2400" b="1">
              <a:latin typeface="Raleway"/>
              <a:ea typeface="Raleway"/>
              <a:cs typeface="Raleway"/>
              <a:sym typeface="Raleway"/>
            </a:endParaRPr>
          </a:p>
        </p:txBody>
      </p:sp>
      <p:sp>
        <p:nvSpPr>
          <p:cNvPr id="109" name="Google Shape;109;p16"/>
          <p:cNvSpPr txBox="1"/>
          <p:nvPr/>
        </p:nvSpPr>
        <p:spPr>
          <a:xfrm>
            <a:off x="427100" y="797925"/>
            <a:ext cx="5249100" cy="4245300"/>
          </a:xfrm>
          <a:prstGeom prst="rect">
            <a:avLst/>
          </a:prstGeom>
          <a:noFill/>
          <a:ln>
            <a:noFill/>
          </a:ln>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SzPts val="1400"/>
              <a:buFont typeface="Raleway"/>
              <a:buChar char="●"/>
            </a:pPr>
            <a:r>
              <a:rPr lang="en" u="sng">
                <a:solidFill>
                  <a:schemeClr val="hlink"/>
                </a:solidFill>
                <a:latin typeface="Raleway"/>
                <a:ea typeface="Raleway"/>
                <a:cs typeface="Raleway"/>
                <a:sym typeface="Raleway"/>
                <a:hlinkClick r:id="rId4"/>
              </a:rPr>
              <a:t>https://ro.kamiltaylan.blog/why-entrepreneurs-are-important-economy/</a:t>
            </a:r>
            <a:endParaRPr>
              <a:latin typeface="Raleway"/>
              <a:ea typeface="Raleway"/>
              <a:cs typeface="Raleway"/>
              <a:sym typeface="Raleway"/>
            </a:endParaRPr>
          </a:p>
          <a:p>
            <a:pPr marL="457200" lvl="0" indent="0" algn="l" rtl="0">
              <a:lnSpc>
                <a:spcPct val="100000"/>
              </a:lnSpc>
              <a:spcBef>
                <a:spcPts val="0"/>
              </a:spcBef>
              <a:spcAft>
                <a:spcPts val="0"/>
              </a:spcAft>
              <a:buNone/>
            </a:pPr>
            <a:endParaRPr>
              <a:latin typeface="Raleway"/>
              <a:ea typeface="Raleway"/>
              <a:cs typeface="Raleway"/>
              <a:sym typeface="Raleway"/>
            </a:endParaRPr>
          </a:p>
          <a:p>
            <a:pPr marL="457200" lvl="0" indent="-317500" algn="l" rtl="0">
              <a:lnSpc>
                <a:spcPct val="100000"/>
              </a:lnSpc>
              <a:spcBef>
                <a:spcPts val="0"/>
              </a:spcBef>
              <a:spcAft>
                <a:spcPts val="0"/>
              </a:spcAft>
              <a:buSzPts val="1400"/>
              <a:buFont typeface="Raleway"/>
              <a:buChar char="●"/>
            </a:pPr>
            <a:r>
              <a:rPr lang="en" u="sng">
                <a:solidFill>
                  <a:schemeClr val="hlink"/>
                </a:solidFill>
                <a:latin typeface="Raleway"/>
                <a:ea typeface="Raleway"/>
                <a:cs typeface="Raleway"/>
                <a:sym typeface="Raleway"/>
                <a:hlinkClick r:id="rId5"/>
              </a:rPr>
              <a:t>https://infoprenor.ro/model-plan-de-afaceri/</a:t>
            </a:r>
            <a:endParaRPr>
              <a:latin typeface="Raleway"/>
              <a:ea typeface="Raleway"/>
              <a:cs typeface="Raleway"/>
              <a:sym typeface="Raleway"/>
            </a:endParaRPr>
          </a:p>
          <a:p>
            <a:pPr marL="457200" lvl="0" indent="0" algn="l" rtl="0">
              <a:lnSpc>
                <a:spcPct val="100000"/>
              </a:lnSpc>
              <a:spcBef>
                <a:spcPts val="0"/>
              </a:spcBef>
              <a:spcAft>
                <a:spcPts val="0"/>
              </a:spcAft>
              <a:buNone/>
            </a:pPr>
            <a:endParaRPr>
              <a:latin typeface="Raleway"/>
              <a:ea typeface="Raleway"/>
              <a:cs typeface="Raleway"/>
              <a:sym typeface="Raleway"/>
            </a:endParaRPr>
          </a:p>
          <a:p>
            <a:pPr marL="457200" lvl="0" indent="-317500" algn="l" rtl="0">
              <a:lnSpc>
                <a:spcPct val="100000"/>
              </a:lnSpc>
              <a:spcBef>
                <a:spcPts val="1200"/>
              </a:spcBef>
              <a:spcAft>
                <a:spcPts val="0"/>
              </a:spcAft>
              <a:buSzPts val="1400"/>
              <a:buFont typeface="Raleway"/>
              <a:buChar char="●"/>
            </a:pPr>
            <a:r>
              <a:rPr lang="en">
                <a:latin typeface="Raleway"/>
                <a:ea typeface="Raleway"/>
                <a:cs typeface="Raleway"/>
                <a:sym typeface="Raleway"/>
              </a:rPr>
              <a:t>Swanson L., </a:t>
            </a:r>
            <a:r>
              <a:rPr lang="en" i="1">
                <a:latin typeface="Raleway"/>
                <a:ea typeface="Raleway"/>
                <a:cs typeface="Raleway"/>
                <a:sym typeface="Raleway"/>
              </a:rPr>
              <a:t>Business Plan Development Guide</a:t>
            </a:r>
            <a:r>
              <a:rPr lang="en">
                <a:latin typeface="Raleway"/>
                <a:ea typeface="Raleway"/>
                <a:cs typeface="Raleway"/>
                <a:sym typeface="Raleway"/>
              </a:rPr>
              <a:t>,</a:t>
            </a:r>
            <a:r>
              <a:rPr lang="en">
                <a:uFill>
                  <a:noFill/>
                </a:uFill>
                <a:latin typeface="Raleway"/>
                <a:ea typeface="Raleway"/>
                <a:cs typeface="Raleway"/>
                <a:sym typeface="Raleway"/>
                <a:hlinkClick r:id="rId6"/>
              </a:rPr>
              <a:t> </a:t>
            </a:r>
            <a:r>
              <a:rPr lang="en" u="sng">
                <a:solidFill>
                  <a:schemeClr val="hlink"/>
                </a:solidFill>
                <a:latin typeface="Raleway"/>
                <a:ea typeface="Raleway"/>
                <a:cs typeface="Raleway"/>
                <a:sym typeface="Raleway"/>
                <a:hlinkClick r:id="rId6"/>
              </a:rPr>
              <a:t>OPENPRESS.USASK.CA</a:t>
            </a:r>
            <a:r>
              <a:rPr lang="en">
                <a:latin typeface="Raleway"/>
                <a:ea typeface="Raleway"/>
                <a:cs typeface="Raleway"/>
                <a:sym typeface="Raleway"/>
              </a:rPr>
              <a:t>, 2017</a:t>
            </a:r>
            <a:endParaRPr>
              <a:latin typeface="Raleway"/>
              <a:ea typeface="Raleway"/>
              <a:cs typeface="Raleway"/>
              <a:sym typeface="Raleway"/>
            </a:endParaRPr>
          </a:p>
          <a:p>
            <a:pPr marL="457200" lvl="0" indent="0" algn="l" rtl="0">
              <a:lnSpc>
                <a:spcPct val="100000"/>
              </a:lnSpc>
              <a:spcBef>
                <a:spcPts val="1200"/>
              </a:spcBef>
              <a:spcAft>
                <a:spcPts val="0"/>
              </a:spcAft>
              <a:buNone/>
            </a:pPr>
            <a:endParaRPr>
              <a:latin typeface="Raleway"/>
              <a:ea typeface="Raleway"/>
              <a:cs typeface="Raleway"/>
              <a:sym typeface="Raleway"/>
            </a:endParaRPr>
          </a:p>
          <a:p>
            <a:pPr marL="457200" lvl="0" indent="-317500" algn="just" rtl="0">
              <a:lnSpc>
                <a:spcPct val="100000"/>
              </a:lnSpc>
              <a:spcBef>
                <a:spcPts val="1200"/>
              </a:spcBef>
              <a:spcAft>
                <a:spcPts val="0"/>
              </a:spcAft>
              <a:buSzPts val="1400"/>
              <a:buFont typeface="Raleway"/>
              <a:buChar char="●"/>
            </a:pPr>
            <a:r>
              <a:rPr lang="en">
                <a:latin typeface="Raleway"/>
                <a:ea typeface="Raleway"/>
                <a:cs typeface="Raleway"/>
                <a:sym typeface="Raleway"/>
              </a:rPr>
              <a:t>Coman C., </a:t>
            </a:r>
            <a:r>
              <a:rPr lang="en" i="1">
                <a:latin typeface="Raleway"/>
                <a:ea typeface="Raleway"/>
                <a:cs typeface="Raleway"/>
                <a:sym typeface="Raleway"/>
              </a:rPr>
              <a:t>Tehnici de negociere</a:t>
            </a:r>
            <a:r>
              <a:rPr lang="en">
                <a:latin typeface="Raleway"/>
                <a:ea typeface="Raleway"/>
                <a:cs typeface="Raleway"/>
                <a:sym typeface="Raleway"/>
              </a:rPr>
              <a:t>, Ed. C.G. Beck, 2019</a:t>
            </a:r>
            <a:endParaRPr>
              <a:latin typeface="Raleway"/>
              <a:ea typeface="Raleway"/>
              <a:cs typeface="Raleway"/>
              <a:sym typeface="Raleway"/>
            </a:endParaRPr>
          </a:p>
          <a:p>
            <a:pPr marL="457200" lvl="0" indent="0" algn="just" rtl="0">
              <a:lnSpc>
                <a:spcPct val="100000"/>
              </a:lnSpc>
              <a:spcBef>
                <a:spcPts val="1200"/>
              </a:spcBef>
              <a:spcAft>
                <a:spcPts val="0"/>
              </a:spcAft>
              <a:buNone/>
            </a:pPr>
            <a:endParaRPr>
              <a:latin typeface="Raleway"/>
              <a:ea typeface="Raleway"/>
              <a:cs typeface="Raleway"/>
              <a:sym typeface="Raleway"/>
            </a:endParaRPr>
          </a:p>
          <a:p>
            <a:pPr marL="457200" lvl="0" indent="-317500" algn="just" rtl="0">
              <a:lnSpc>
                <a:spcPct val="100000"/>
              </a:lnSpc>
              <a:spcBef>
                <a:spcPts val="1200"/>
              </a:spcBef>
              <a:spcAft>
                <a:spcPts val="0"/>
              </a:spcAft>
              <a:buSzPts val="1400"/>
              <a:buFont typeface="Raleway"/>
              <a:buChar char="●"/>
            </a:pPr>
            <a:r>
              <a:rPr lang="en">
                <a:latin typeface="Raleway"/>
                <a:ea typeface="Raleway"/>
                <a:cs typeface="Raleway"/>
                <a:sym typeface="Raleway"/>
              </a:rPr>
              <a:t>***, </a:t>
            </a:r>
            <a:r>
              <a:rPr lang="en" i="1">
                <a:latin typeface="Raleway"/>
                <a:ea typeface="Raleway"/>
                <a:cs typeface="Raleway"/>
                <a:sym typeface="Raleway"/>
              </a:rPr>
              <a:t>eMarketing: The Essential Guide to Online Marketing</a:t>
            </a:r>
            <a:r>
              <a:rPr lang="en">
                <a:latin typeface="Raleway"/>
                <a:ea typeface="Raleway"/>
                <a:cs typeface="Raleway"/>
                <a:sym typeface="Raleway"/>
              </a:rPr>
              <a:t>, Saylor Academy,  </a:t>
            </a:r>
            <a:r>
              <a:rPr lang="en" u="sng">
                <a:solidFill>
                  <a:schemeClr val="hlink"/>
                </a:solidFill>
                <a:latin typeface="Raleway"/>
                <a:ea typeface="Raleway"/>
                <a:cs typeface="Raleway"/>
                <a:sym typeface="Raleway"/>
                <a:hlinkClick r:id="rId7"/>
              </a:rPr>
              <a:t>CC BY-NC-SA 3.0</a:t>
            </a:r>
            <a:r>
              <a:rPr lang="en">
                <a:latin typeface="Raleway"/>
                <a:ea typeface="Raleway"/>
                <a:cs typeface="Raleway"/>
                <a:sym typeface="Raleway"/>
              </a:rPr>
              <a:t> license, 2022</a:t>
            </a:r>
            <a:endParaRPr>
              <a:latin typeface="Raleway"/>
              <a:ea typeface="Raleway"/>
              <a:cs typeface="Raleway"/>
              <a:sym typeface="Raleway"/>
            </a:endParaRPr>
          </a:p>
          <a:p>
            <a:pPr marL="457200" lvl="0" indent="0" algn="l" rtl="0">
              <a:lnSpc>
                <a:spcPct val="115000"/>
              </a:lnSpc>
              <a:spcBef>
                <a:spcPts val="1200"/>
              </a:spcBef>
              <a:spcAft>
                <a:spcPts val="0"/>
              </a:spcAft>
              <a:buNone/>
            </a:pPr>
            <a:endParaRPr sz="1200">
              <a:latin typeface="Raleway"/>
              <a:ea typeface="Raleway"/>
              <a:cs typeface="Raleway"/>
              <a:sym typeface="Raleway"/>
            </a:endParaRPr>
          </a:p>
          <a:p>
            <a:pPr marL="0" lvl="0" indent="-228600" algn="l" rtl="0">
              <a:lnSpc>
                <a:spcPct val="115000"/>
              </a:lnSpc>
              <a:spcBef>
                <a:spcPts val="1200"/>
              </a:spcBef>
              <a:spcAft>
                <a:spcPts val="1200"/>
              </a:spcAft>
              <a:buNone/>
            </a:pPr>
            <a:r>
              <a:rPr lang="en" sz="1200">
                <a:latin typeface="Raleway"/>
                <a:ea typeface="Raleway"/>
                <a:cs typeface="Raleway"/>
                <a:sym typeface="Raleway"/>
              </a:rPr>
              <a:t>      </a:t>
            </a:r>
            <a:endParaRPr>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7"/>
          <p:cNvPicPr preferRelativeResize="0"/>
          <p:nvPr/>
        </p:nvPicPr>
        <p:blipFill rotWithShape="1">
          <a:blip r:embed="rId3">
            <a:alphaModFix amt="30000"/>
          </a:blip>
          <a:srcRect l="17733" t="3560" r="27194" b="-3560"/>
          <a:stretch/>
        </p:blipFill>
        <p:spPr>
          <a:xfrm>
            <a:off x="6693870" y="0"/>
            <a:ext cx="4398003" cy="5326601"/>
          </a:xfrm>
          <a:prstGeom prst="rect">
            <a:avLst/>
          </a:prstGeom>
          <a:noFill/>
          <a:ln>
            <a:noFill/>
          </a:ln>
        </p:spPr>
      </p:pic>
      <p:sp>
        <p:nvSpPr>
          <p:cNvPr id="115" name="Google Shape;115;p17"/>
          <p:cNvSpPr txBox="1"/>
          <p:nvPr/>
        </p:nvSpPr>
        <p:spPr>
          <a:xfrm>
            <a:off x="611675" y="529675"/>
            <a:ext cx="6082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aleway"/>
                <a:ea typeface="Raleway"/>
                <a:cs typeface="Raleway"/>
                <a:sym typeface="Raleway"/>
              </a:rPr>
              <a:t>Evaluarea</a:t>
            </a:r>
            <a:endParaRPr sz="2400" b="1">
              <a:latin typeface="Raleway"/>
              <a:ea typeface="Raleway"/>
              <a:cs typeface="Raleway"/>
              <a:sym typeface="Raleway"/>
            </a:endParaRPr>
          </a:p>
        </p:txBody>
      </p:sp>
      <p:sp>
        <p:nvSpPr>
          <p:cNvPr id="116" name="Google Shape;116;p17"/>
          <p:cNvSpPr txBox="1"/>
          <p:nvPr/>
        </p:nvSpPr>
        <p:spPr>
          <a:xfrm>
            <a:off x="688025" y="1550325"/>
            <a:ext cx="5249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aleway"/>
                <a:ea typeface="Raleway"/>
                <a:cs typeface="Raleway"/>
                <a:sym typeface="Raleway"/>
              </a:rPr>
              <a:t>Proba de verificare</a:t>
            </a:r>
            <a:r>
              <a:rPr lang="en" b="1">
                <a:latin typeface="Raleway"/>
                <a:ea typeface="Raleway"/>
                <a:cs typeface="Raleway"/>
                <a:sym typeface="Raleway"/>
              </a:rPr>
              <a:t> </a:t>
            </a:r>
            <a:r>
              <a:rPr lang="en">
                <a:latin typeface="Raleway"/>
                <a:ea typeface="Raleway"/>
                <a:cs typeface="Raleway"/>
                <a:sym typeface="Raleway"/>
              </a:rPr>
              <a:t>și constă în:</a:t>
            </a:r>
            <a:endParaRPr>
              <a:latin typeface="Raleway"/>
              <a:ea typeface="Raleway"/>
              <a:cs typeface="Raleway"/>
              <a:sym typeface="Raleway"/>
            </a:endParaRPr>
          </a:p>
          <a:p>
            <a:pPr marL="457200" lvl="0" indent="0" algn="l" rtl="0">
              <a:spcBef>
                <a:spcPts val="0"/>
              </a:spcBef>
              <a:spcAft>
                <a:spcPts val="0"/>
              </a:spcAft>
              <a:buNone/>
            </a:pP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en">
                <a:latin typeface="Raleway"/>
                <a:ea typeface="Raleway"/>
                <a:cs typeface="Raleway"/>
                <a:sym typeface="Raleway"/>
              </a:rPr>
              <a:t>Examen scris - cu pondere din nota finală                </a:t>
            </a:r>
            <a:r>
              <a:rPr lang="en" b="1">
                <a:latin typeface="Raleway"/>
                <a:ea typeface="Raleway"/>
                <a:cs typeface="Raleway"/>
                <a:sym typeface="Raleway"/>
              </a:rPr>
              <a:t>40%</a:t>
            </a:r>
            <a:endParaRPr b="1">
              <a:latin typeface="Raleway"/>
              <a:ea typeface="Raleway"/>
              <a:cs typeface="Raleway"/>
              <a:sym typeface="Raleway"/>
            </a:endParaRPr>
          </a:p>
          <a:p>
            <a:pPr marL="0" lvl="0" indent="0" algn="l" rtl="0">
              <a:spcBef>
                <a:spcPts val="0"/>
              </a:spcBef>
              <a:spcAft>
                <a:spcPts val="0"/>
              </a:spcAft>
              <a:buNone/>
            </a:pP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en">
                <a:latin typeface="Raleway"/>
                <a:ea typeface="Raleway"/>
                <a:cs typeface="Raleway"/>
                <a:sym typeface="Raleway"/>
              </a:rPr>
              <a:t>Participarea și realizarea unui plan de afaceri	 - elaborarea unui proiect tehnoredactat în format electronic - cu pondere din nota finală                     </a:t>
            </a:r>
            <a:r>
              <a:rPr lang="en" b="1">
                <a:latin typeface="Raleway"/>
                <a:ea typeface="Raleway"/>
                <a:cs typeface="Raleway"/>
                <a:sym typeface="Raleway"/>
              </a:rPr>
              <a:t>60%</a:t>
            </a:r>
            <a:endParaRPr b="1">
              <a:latin typeface="Raleway"/>
              <a:ea typeface="Raleway"/>
              <a:cs typeface="Raleway"/>
              <a:sym typeface="Raleway"/>
            </a:endParaRPr>
          </a:p>
          <a:p>
            <a:pPr marL="0" lvl="0" indent="0" algn="l" rtl="0">
              <a:lnSpc>
                <a:spcPct val="100000"/>
              </a:lnSpc>
              <a:spcBef>
                <a:spcPts val="0"/>
              </a:spcBef>
              <a:spcAft>
                <a:spcPts val="0"/>
              </a:spcAft>
              <a:buNone/>
            </a:pPr>
            <a:endParaRPr>
              <a:latin typeface="Raleway"/>
              <a:ea typeface="Raleway"/>
              <a:cs typeface="Raleway"/>
              <a:sym typeface="Raleway"/>
            </a:endParaRPr>
          </a:p>
          <a:p>
            <a:pPr marL="457200" lvl="0" indent="0" algn="l" rtl="0">
              <a:lnSpc>
                <a:spcPct val="100000"/>
              </a:lnSpc>
              <a:spcBef>
                <a:spcPts val="0"/>
              </a:spcBef>
              <a:spcAft>
                <a:spcPts val="0"/>
              </a:spcAft>
              <a:buNone/>
            </a:pPr>
            <a:endParaRPr>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Antreprenoriatul</a:t>
            </a:r>
            <a:endParaRPr/>
          </a:p>
        </p:txBody>
      </p:sp>
      <p:sp>
        <p:nvSpPr>
          <p:cNvPr id="122" name="Google Shape;122;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i="1">
                <a:solidFill>
                  <a:schemeClr val="dk2"/>
                </a:solidFill>
                <a:latin typeface="Raleway"/>
                <a:ea typeface="Raleway"/>
                <a:cs typeface="Raleway"/>
                <a:sym typeface="Raleway"/>
              </a:rPr>
              <a:t>Definiție</a:t>
            </a:r>
            <a:endParaRPr b="1" i="1">
              <a:solidFill>
                <a:schemeClr val="dk2"/>
              </a:solidFill>
              <a:latin typeface="Raleway"/>
              <a:ea typeface="Raleway"/>
              <a:cs typeface="Raleway"/>
              <a:sym typeface="Raleway"/>
            </a:endParaRPr>
          </a:p>
          <a:p>
            <a:pPr marL="0" lvl="0" indent="0" algn="l" rtl="0">
              <a:lnSpc>
                <a:spcPct val="100000"/>
              </a:lnSpc>
              <a:spcBef>
                <a:spcPts val="1200"/>
              </a:spcBef>
              <a:spcAft>
                <a:spcPts val="0"/>
              </a:spcAft>
              <a:buNone/>
            </a:pPr>
            <a:r>
              <a:rPr lang="en" i="1">
                <a:solidFill>
                  <a:srgbClr val="000000"/>
                </a:solidFill>
                <a:latin typeface="Raleway"/>
                <a:ea typeface="Raleway"/>
                <a:cs typeface="Raleway"/>
                <a:sym typeface="Raleway"/>
              </a:rPr>
              <a:t>Este procesul de proiectare, lansare și conducere a unei noi afaceri cu scopul de a crea valoare prin identificarea și exploatarea oportunităților de pe piață. </a:t>
            </a:r>
            <a:endParaRPr i="1">
              <a:solidFill>
                <a:srgbClr val="000000"/>
              </a:solidFill>
              <a:latin typeface="Raleway"/>
              <a:ea typeface="Raleway"/>
              <a:cs typeface="Raleway"/>
              <a:sym typeface="Raleway"/>
            </a:endParaRPr>
          </a:p>
          <a:p>
            <a:pPr marL="0" lvl="0" indent="0" algn="l" rtl="0">
              <a:spcBef>
                <a:spcPts val="1200"/>
              </a:spcBef>
              <a:spcAft>
                <a:spcPts val="0"/>
              </a:spcAft>
              <a:buNone/>
            </a:pPr>
            <a:endParaRPr>
              <a:solidFill>
                <a:srgbClr val="000000"/>
              </a:solidFill>
              <a:latin typeface="Raleway"/>
              <a:ea typeface="Raleway"/>
              <a:cs typeface="Raleway"/>
              <a:sym typeface="Raleway"/>
            </a:endParaRPr>
          </a:p>
          <a:p>
            <a:pPr marL="0" lvl="0" indent="0" algn="l" rtl="0">
              <a:spcBef>
                <a:spcPts val="1200"/>
              </a:spcBef>
              <a:spcAft>
                <a:spcPts val="1200"/>
              </a:spcAft>
              <a:buNone/>
            </a:pPr>
            <a:r>
              <a:rPr lang="en">
                <a:solidFill>
                  <a:srgbClr val="000000"/>
                </a:solidFill>
                <a:latin typeface="Raleway"/>
                <a:ea typeface="Raleway"/>
                <a:cs typeface="Raleway"/>
                <a:sym typeface="Raleway"/>
              </a:rPr>
              <a:t>Un antreprenor este o persoană care-și asumă riscul și responsabilitatea de a începe și gestiona o nouă întreprindere, adesea cu scopul de a obține profit.</a:t>
            </a:r>
            <a:endParaRPr>
              <a:solidFill>
                <a:srgbClr val="000000"/>
              </a:solidFill>
              <a:latin typeface="Raleway"/>
              <a:ea typeface="Raleway"/>
              <a:cs typeface="Raleway"/>
              <a:sym typeface="Raleway"/>
            </a:endParaRPr>
          </a:p>
        </p:txBody>
      </p:sp>
      <p:pic>
        <p:nvPicPr>
          <p:cNvPr id="123" name="Google Shape;123;p18"/>
          <p:cNvPicPr preferRelativeResize="0"/>
          <p:nvPr/>
        </p:nvPicPr>
        <p:blipFill rotWithShape="1">
          <a:blip r:embed="rId3">
            <a:alphaModFix amt="23000"/>
          </a:blip>
          <a:srcRect l="16629" r="16636"/>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Antreprenoriatul</a:t>
            </a:r>
            <a:endParaRPr/>
          </a:p>
        </p:txBody>
      </p:sp>
      <p:sp>
        <p:nvSpPr>
          <p:cNvPr id="129" name="Google Shape;129;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Raleway"/>
                <a:ea typeface="Raleway"/>
                <a:cs typeface="Raleway"/>
                <a:sym typeface="Raleway"/>
              </a:rPr>
              <a:t>Acesta implică o varietate de abilități, inclusiv creativitate, inovație, asumarea riscului și managementul resurselor.</a:t>
            </a:r>
            <a:endParaRPr>
              <a:solidFill>
                <a:srgbClr val="000000"/>
              </a:solidFill>
              <a:latin typeface="Raleway"/>
              <a:ea typeface="Raleway"/>
              <a:cs typeface="Raleway"/>
              <a:sym typeface="Raleway"/>
            </a:endParaRPr>
          </a:p>
          <a:p>
            <a:pPr marL="0" lvl="0" indent="0" algn="l" rtl="0">
              <a:spcBef>
                <a:spcPts val="1200"/>
              </a:spcBef>
              <a:spcAft>
                <a:spcPts val="0"/>
              </a:spcAft>
              <a:buNone/>
            </a:pPr>
            <a:r>
              <a:rPr lang="en">
                <a:solidFill>
                  <a:srgbClr val="000000"/>
                </a:solidFill>
                <a:latin typeface="Raleway"/>
                <a:ea typeface="Raleway"/>
                <a:cs typeface="Raleway"/>
                <a:sym typeface="Raleway"/>
              </a:rPr>
              <a:t>Antreprenorii de succes trebuie să poată identifica oportunități, să dezvolte un plan de afaceri, să atragă capital, să construiască o echipă și să execute o strategie pentru a-și atinge obiectivele. </a:t>
            </a:r>
            <a:endParaRPr>
              <a:solidFill>
                <a:srgbClr val="000000"/>
              </a:solidFill>
              <a:latin typeface="Raleway"/>
              <a:ea typeface="Raleway"/>
              <a:cs typeface="Raleway"/>
              <a:sym typeface="Raleway"/>
            </a:endParaRPr>
          </a:p>
          <a:p>
            <a:pPr marL="0" lvl="0" indent="0" algn="l" rtl="0">
              <a:spcBef>
                <a:spcPts val="1200"/>
              </a:spcBef>
              <a:spcAft>
                <a:spcPts val="1200"/>
              </a:spcAft>
              <a:buNone/>
            </a:pPr>
            <a:r>
              <a:rPr lang="en">
                <a:solidFill>
                  <a:srgbClr val="000000"/>
                </a:solidFill>
                <a:latin typeface="Raleway"/>
                <a:ea typeface="Raleway"/>
                <a:cs typeface="Raleway"/>
                <a:sym typeface="Raleway"/>
              </a:rPr>
              <a:t>Antreprenoriatul este un component esențial al creșterii și dezvoltării economice, deoarece creează noi locuri de muncă, stimulează inovația și ajută la aducerea de noi produse și servicii pe piață.</a:t>
            </a:r>
            <a:endParaRPr>
              <a:solidFill>
                <a:srgbClr val="000000"/>
              </a:solidFill>
              <a:latin typeface="Raleway"/>
              <a:ea typeface="Raleway"/>
              <a:cs typeface="Raleway"/>
              <a:sym typeface="Raleway"/>
            </a:endParaRPr>
          </a:p>
        </p:txBody>
      </p:sp>
      <p:pic>
        <p:nvPicPr>
          <p:cNvPr id="130" name="Google Shape;130;p19"/>
          <p:cNvPicPr preferRelativeResize="0"/>
          <p:nvPr/>
        </p:nvPicPr>
        <p:blipFill rotWithShape="1">
          <a:blip r:embed="rId3">
            <a:alphaModFix amt="23000"/>
          </a:blip>
          <a:srcRect l="16629" r="16636"/>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612975" y="1310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Startup-uri </a:t>
            </a:r>
            <a:endParaRPr/>
          </a:p>
          <a:p>
            <a:pPr marL="0" lvl="0" indent="0" algn="l" rtl="0">
              <a:spcBef>
                <a:spcPts val="0"/>
              </a:spcBef>
              <a:spcAft>
                <a:spcPts val="0"/>
              </a:spcAft>
              <a:buNone/>
            </a:pPr>
            <a:endParaRPr/>
          </a:p>
        </p:txBody>
      </p:sp>
      <p:pic>
        <p:nvPicPr>
          <p:cNvPr id="136" name="Google Shape;136;p20"/>
          <p:cNvPicPr preferRelativeResize="0"/>
          <p:nvPr/>
        </p:nvPicPr>
        <p:blipFill rotWithShape="1">
          <a:blip r:embed="rId3">
            <a:alphaModFix amt="22000"/>
          </a:blip>
          <a:srcRect l="32565" r="70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37" name="Google Shape;137;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0" lvl="0" indent="0" algn="l" rtl="0">
              <a:lnSpc>
                <a:spcPct val="100000"/>
              </a:lnSpc>
              <a:spcBef>
                <a:spcPts val="0"/>
              </a:spcBef>
              <a:spcAft>
                <a:spcPts val="0"/>
              </a:spcAft>
              <a:buNone/>
            </a:pPr>
            <a:r>
              <a:rPr lang="en" b="1" i="1">
                <a:solidFill>
                  <a:schemeClr val="dk2"/>
                </a:solidFill>
                <a:latin typeface="Raleway"/>
                <a:ea typeface="Raleway"/>
                <a:cs typeface="Raleway"/>
                <a:sym typeface="Raleway"/>
              </a:rPr>
              <a:t>Definiție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i="1">
                <a:solidFill>
                  <a:schemeClr val="dk2"/>
                </a:solidFill>
                <a:latin typeface="Raleway"/>
                <a:ea typeface="Raleway"/>
                <a:cs typeface="Raleway"/>
                <a:sym typeface="Raleway"/>
              </a:rPr>
              <a:t>Un startup este o companie sau organizație nou înființată care este în procesul de dezvoltare a unui produs sau serviciu unic pentru o piață specifică. </a:t>
            </a:r>
            <a:endParaRPr i="1">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Startup-urile sunt înființate de obicei de unul sau mai mulți antreprenori care au identificat o lacună sau o oportunitate pe piață și lucrează pentru a crea o soluție. Startup-urile sunt caracterizate de natura lor inovatoare și disruptivă (explozivă), precum și de potențialul lor de creștere rapidă și scalare (optimizarea proceselor, crearea de proceduri care minimizează costurile).</a:t>
            </a:r>
            <a:endParaRPr>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1"/>
          <p:cNvPicPr preferRelativeResize="0"/>
          <p:nvPr/>
        </p:nvPicPr>
        <p:blipFill rotWithShape="1">
          <a:blip r:embed="rId3">
            <a:alphaModFix amt="22000"/>
          </a:blip>
          <a:srcRect l="32565" r="70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3" name="Google Shape;143;p21"/>
          <p:cNvSpPr txBox="1">
            <a:spLocks noGrp="1"/>
          </p:cNvSpPr>
          <p:nvPr>
            <p:ph type="title"/>
          </p:nvPr>
        </p:nvSpPr>
        <p:spPr>
          <a:xfrm>
            <a:off x="612975" y="1310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Startups </a:t>
            </a:r>
            <a:endParaRPr/>
          </a:p>
          <a:p>
            <a:pPr marL="0" lvl="0" indent="0" algn="l" rtl="0">
              <a:spcBef>
                <a:spcPts val="0"/>
              </a:spcBef>
              <a:spcAft>
                <a:spcPts val="0"/>
              </a:spcAft>
              <a:buNone/>
            </a:pPr>
            <a:endParaRPr/>
          </a:p>
        </p:txBody>
      </p:sp>
      <p:sp>
        <p:nvSpPr>
          <p:cNvPr id="144" name="Google Shape;144;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Startup-urile operează adesea în industrii cu niveluri ridicate de </a:t>
            </a:r>
            <a:r>
              <a:rPr lang="en" b="1">
                <a:solidFill>
                  <a:schemeClr val="dk2"/>
                </a:solidFill>
                <a:latin typeface="Raleway"/>
                <a:ea typeface="Raleway"/>
                <a:cs typeface="Raleway"/>
                <a:sym typeface="Raleway"/>
              </a:rPr>
              <a:t>incertitudine</a:t>
            </a:r>
            <a:r>
              <a:rPr lang="en">
                <a:solidFill>
                  <a:schemeClr val="dk2"/>
                </a:solidFill>
                <a:latin typeface="Raleway"/>
                <a:ea typeface="Raleway"/>
                <a:cs typeface="Raleway"/>
                <a:sym typeface="Raleway"/>
              </a:rPr>
              <a:t> și </a:t>
            </a:r>
            <a:r>
              <a:rPr lang="en" b="1">
                <a:solidFill>
                  <a:schemeClr val="dk2"/>
                </a:solidFill>
                <a:latin typeface="Raleway"/>
                <a:ea typeface="Raleway"/>
                <a:cs typeface="Raleway"/>
                <a:sym typeface="Raleway"/>
              </a:rPr>
              <a:t>risc</a:t>
            </a:r>
            <a:r>
              <a:rPr lang="en">
                <a:solidFill>
                  <a:schemeClr val="dk2"/>
                </a:solidFill>
                <a:latin typeface="Raleway"/>
                <a:ea typeface="Raleway"/>
                <a:cs typeface="Raleway"/>
                <a:sym typeface="Raleway"/>
              </a:rPr>
              <a:t>, cum ar fi tehnologia sau biotehnologia.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Acestea depind de obicei de o combinație de surse de finanțare, cum ar fi investitorii privați sau capitaliștii de risc, pentru a finanța creșterea și dezvoltarea lor. Startup-urile pot utiliza și alte resurse, cum ar fi </a:t>
            </a:r>
            <a:r>
              <a:rPr lang="en" b="1">
                <a:solidFill>
                  <a:schemeClr val="dk2"/>
                </a:solidFill>
                <a:latin typeface="Raleway"/>
                <a:ea typeface="Raleway"/>
                <a:cs typeface="Raleway"/>
                <a:sym typeface="Raleway"/>
              </a:rPr>
              <a:t>incubatoarele</a:t>
            </a:r>
            <a:r>
              <a:rPr lang="en">
                <a:solidFill>
                  <a:schemeClr val="dk2"/>
                </a:solidFill>
                <a:latin typeface="Raleway"/>
                <a:ea typeface="Raleway"/>
                <a:cs typeface="Raleway"/>
                <a:sym typeface="Raleway"/>
              </a:rPr>
              <a:t> </a:t>
            </a:r>
            <a:r>
              <a:rPr lang="en" b="1">
                <a:solidFill>
                  <a:schemeClr val="dk2"/>
                </a:solidFill>
                <a:latin typeface="Raleway"/>
                <a:ea typeface="Raleway"/>
                <a:cs typeface="Raleway"/>
                <a:sym typeface="Raleway"/>
              </a:rPr>
              <a:t>de afaceri</a:t>
            </a:r>
            <a:r>
              <a:rPr lang="en">
                <a:solidFill>
                  <a:schemeClr val="dk2"/>
                </a:solidFill>
                <a:latin typeface="Raleway"/>
                <a:ea typeface="Raleway"/>
                <a:cs typeface="Raleway"/>
                <a:sym typeface="Raleway"/>
              </a:rPr>
              <a:t> sau </a:t>
            </a:r>
            <a:r>
              <a:rPr lang="en" b="1">
                <a:solidFill>
                  <a:schemeClr val="dk2"/>
                </a:solidFill>
                <a:latin typeface="Raleway"/>
                <a:ea typeface="Raleway"/>
                <a:cs typeface="Raleway"/>
                <a:sym typeface="Raleway"/>
              </a:rPr>
              <a:t>acceleratoare de afaceri</a:t>
            </a:r>
            <a:r>
              <a:rPr lang="en">
                <a:solidFill>
                  <a:schemeClr val="dk2"/>
                </a:solidFill>
                <a:latin typeface="Raleway"/>
                <a:ea typeface="Raleway"/>
                <a:cs typeface="Raleway"/>
                <a:sym typeface="Raleway"/>
              </a:rPr>
              <a:t>, pentru a obține acces la mentorat (îndrumări profesioniste), oportunități de networking și alte forme de sprijin. </a:t>
            </a:r>
            <a:endParaRPr>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6a7a3a0-4802-44ad-8682-ea345069b43c">
      <Terms xmlns="http://schemas.microsoft.com/office/infopath/2007/PartnerControls"/>
    </lcf76f155ced4ddcb4097134ff3c332f>
    <TaxCatchAll xmlns="e7185579-850a-446f-99b2-f44d9f582de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135BD657036C459C65CE996F0B7E63" ma:contentTypeVersion="13" ma:contentTypeDescription="Creați un document nou." ma:contentTypeScope="" ma:versionID="8c208091da10f5f56a20b222864c04a0">
  <xsd:schema xmlns:xsd="http://www.w3.org/2001/XMLSchema" xmlns:xs="http://www.w3.org/2001/XMLSchema" xmlns:p="http://schemas.microsoft.com/office/2006/metadata/properties" xmlns:ns2="06a7a3a0-4802-44ad-8682-ea345069b43c" xmlns:ns3="e7185579-850a-446f-99b2-f44d9f582de8" targetNamespace="http://schemas.microsoft.com/office/2006/metadata/properties" ma:root="true" ma:fieldsID="cd7aff4a546e981d8696df565623eea1" ns2:_="" ns3:_="">
    <xsd:import namespace="06a7a3a0-4802-44ad-8682-ea345069b43c"/>
    <xsd:import namespace="e7185579-850a-446f-99b2-f44d9f582de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7a3a0-4802-44ad-8682-ea345069b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chete imagine"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185579-850a-446f-99b2-f44d9f582de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8ff3e7-aa8e-490c-807b-099435f46f1b}" ma:internalName="TaxCatchAll" ma:showField="CatchAllData" ma:web="e7185579-850a-446f-99b2-f44d9f582de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jat c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jat cu detali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72CEA5-2558-4CB1-884A-134A3F92B43C}">
  <ds:schemaRefs>
    <ds:schemaRef ds:uri="http://schemas.microsoft.com/sharepoint/v3/contenttype/forms"/>
  </ds:schemaRefs>
</ds:datastoreItem>
</file>

<file path=customXml/itemProps2.xml><?xml version="1.0" encoding="utf-8"?>
<ds:datastoreItem xmlns:ds="http://schemas.openxmlformats.org/officeDocument/2006/customXml" ds:itemID="{DF877DC7-76C2-4E7C-B29D-94946DDD18BA}">
  <ds:schemaRefs>
    <ds:schemaRef ds:uri="http://schemas.microsoft.com/office/2006/metadata/properties"/>
    <ds:schemaRef ds:uri="http://schemas.microsoft.com/office/infopath/2007/PartnerControls"/>
    <ds:schemaRef ds:uri="06a7a3a0-4802-44ad-8682-ea345069b43c"/>
    <ds:schemaRef ds:uri="e7185579-850a-446f-99b2-f44d9f582de8"/>
  </ds:schemaRefs>
</ds:datastoreItem>
</file>

<file path=customXml/itemProps3.xml><?xml version="1.0" encoding="utf-8"?>
<ds:datastoreItem xmlns:ds="http://schemas.openxmlformats.org/officeDocument/2006/customXml" ds:itemID="{90D331FE-DF47-4FAE-836F-50B760044AAA}"/>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28</Slides>
  <Notes>28</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Streamline</vt:lpstr>
      <vt:lpstr>Concepte de afaceri în IT Săptămâna 1     </vt:lpstr>
      <vt:lpstr>PowerPoint Presentation</vt:lpstr>
      <vt:lpstr>PowerPoint Presentation</vt:lpstr>
      <vt:lpstr>PowerPoint Presentation</vt:lpstr>
      <vt:lpstr>PowerPoint Presentation</vt:lpstr>
      <vt:lpstr>Antreprenoriatul</vt:lpstr>
      <vt:lpstr>Antreprenoriatul</vt:lpstr>
      <vt:lpstr>Startup-uri  </vt:lpstr>
      <vt:lpstr>Startups  </vt:lpstr>
      <vt:lpstr>Organizarea unui startup</vt:lpstr>
      <vt:lpstr>Organizarea unui startup</vt:lpstr>
      <vt:lpstr>Organizarea unui startup</vt:lpstr>
      <vt:lpstr>Scopul unui startup  </vt:lpstr>
      <vt:lpstr>Incubatorul </vt:lpstr>
      <vt:lpstr>Incubatorul </vt:lpstr>
      <vt:lpstr>Incubatorul </vt:lpstr>
      <vt:lpstr>Acceleratorul</vt:lpstr>
      <vt:lpstr>Acceleratorul</vt:lpstr>
      <vt:lpstr>Afacerile în economia digitală</vt:lpstr>
      <vt:lpstr>Evoluția afacerilor online</vt:lpstr>
      <vt:lpstr>Tipuri de afaceri online</vt:lpstr>
      <vt:lpstr>Transformarea digitală a afacerilor</vt:lpstr>
      <vt:lpstr>Ecosistemul digital al afacerii (EDA)</vt:lpstr>
      <vt:lpstr>Situația curentă EDA  </vt:lpstr>
      <vt:lpstr>Situația curentă EDA </vt:lpstr>
      <vt:lpstr>Importanța antreprenoriatului </vt:lpstr>
      <vt:lpstr>Importanța antreprenoriatului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Concepte de afaceri în IT Săptămâna 1     </dc:title>
  <cp:revision>2</cp:revision>
  <dcterms:modified xsi:type="dcterms:W3CDTF">2023-03-02T19:39:42Z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0x0101004C135BD657036C459C65CE996F0B7E63</vt:lpwstr>
  </property>
  <property fmtid="{D5CDD505-2E9C-101B-9397-08002B2CF9AE}" pid="3" name="MediaServiceImageTags">
    <vt:lpwstr/>
  </property>
</Properties>
</file>