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font" Target="fonts/Lato-boldItalic.fntdata"/><Relationship Id="rId18" Type="http://schemas.openxmlformats.org/officeDocument/2006/relationships/slide" Target="slides/slide12.xml"/><Relationship Id="rId21" Type="http://schemas.openxmlformats.org/officeDocument/2006/relationships/slide" Target="slides/slide15.xml"/><Relationship Id="rId34" Type="http://schemas.openxmlformats.org/officeDocument/2006/relationships/font" Target="fonts/Roboto-italic.fntdata"/><Relationship Id="rId42" Type="http://schemas.openxmlformats.org/officeDocument/2006/relationships/customXml" Target="../customXml/item3.xml"/><Relationship Id="rId7" Type="http://schemas.openxmlformats.org/officeDocument/2006/relationships/slide" Target="slides/slide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Raleway-bold.fntdata"/><Relationship Id="rId16" Type="http://schemas.openxmlformats.org/officeDocument/2006/relationships/slide" Target="slides/slide10.xml"/><Relationship Id="rId41" Type="http://schemas.openxmlformats.org/officeDocument/2006/relationships/customXml" Target="../customXml/item2.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Roboto-regular.fntdata"/><Relationship Id="rId37" Type="http://schemas.openxmlformats.org/officeDocument/2006/relationships/font" Target="fonts/Lato-bold.fntdata"/><Relationship Id="rId40" Type="http://schemas.openxmlformats.org/officeDocument/2006/relationships/customXml" Target="../customXml/item1.xml"/><Relationship Id="rId23" Type="http://schemas.openxmlformats.org/officeDocument/2006/relationships/slide" Target="slides/slide17.xml"/><Relationship Id="rId28" Type="http://schemas.openxmlformats.org/officeDocument/2006/relationships/font" Target="fonts/Raleway-regular.fntdata"/><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font" Target="fonts/Lato-regular.fntdata"/><Relationship Id="rId31" Type="http://schemas.openxmlformats.org/officeDocument/2006/relationships/font" Target="fonts/Raleway-boldItalic.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Raleway-italic.fntdata"/><Relationship Id="rId35" Type="http://schemas.openxmlformats.org/officeDocument/2006/relationships/font" Target="fonts/Roboto-boldItalic.fntdata"/><Relationship Id="rId14" Type="http://schemas.openxmlformats.org/officeDocument/2006/relationships/slide" Target="slides/slide8.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font" Target="fonts/Roboto-bold.fntdata"/><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e058e2d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e058e2d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e058e2d9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e058e2d9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e058e2d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e058e2d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e058e2d9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e058e2d9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e058e2d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e058e2d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e058e2d9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e058e2d9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e058e2d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e058e2d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e058e2d9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e058e2d9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e058e2d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e058e2d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În domeniul financiar, metricii sau indicatorii cheie sunt folosiți pentru a evalua performanța financiară a unei companii. Acești indicatori sunt folosiți pentru a măsura și monitoriza diferite aspecte ale activității financiare, inclusiv profitabilitatea, lichiditatea și solvabilitatea.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Iată câteva exemple de metrici sau indicatori cheie pentru informații financiare: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Randamentul investițiilor (ROI) - este utilizat pentru a evalua eficiența investițiilor și este calculat prin raportarea profitului la costul investiției inițiale.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Marginea de profit brut - reprezintă diferența dintre venituri și costuri, împărțită la venituri, și este utilizată pentru a evalua eficiența operațională a companiei.</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Ratios de lichiditate - includ raportul curent, raportul rapid și raportul de îndatorare. Acești indicatori sunt utilizați pentru a evalua capacitatea unei companii de a-și plăti datoriile și de a face față obligațiilor financiare pe termen scurt.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Randamentul activelor (ROA) - este utilizat pentru a evalua eficiența companiei în utilizarea activelor sale pentru a genera venituri.</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Randamentul capitalului propriu (ROE) - este utilizat pentru a evalua eficiența utilizării capitalului propriu al companiei pentru a genera profit.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Acestea sunt doar câteva exemple de metrici sau indicatori cheie utilizați în domeniul financiar. Există multe alte măsuri și indicatori utilizate pentru a evalua performanța financiară a unei companii, iar alegerea lor depinde de obiectivele și necesitățile specifice ale fiecărei organizații.</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e058e2d9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e058e2d9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e058e2d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e058e2d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e058e2d9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e058e2d9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e058e2d90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e058e2d90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e058e2d9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e058e2d9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e058e2d9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e058e2d9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058e2d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e058e2d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e058e2d9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e058e2d9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e058e2d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e058e2d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e058e2d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e058e2d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e058e2d9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e058e2d9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e058e2d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e058e2d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b="0" l="556" r="0" t="9551"/>
          <a:stretch/>
        </p:blipFill>
        <p:spPr>
          <a:xfrm>
            <a:off x="-841838" y="-40425"/>
            <a:ext cx="10062664" cy="5143500"/>
          </a:xfrm>
          <a:prstGeom prst="rect">
            <a:avLst/>
          </a:prstGeom>
          <a:noFill/>
          <a:ln>
            <a:noFill/>
          </a:ln>
        </p:spPr>
      </p:pic>
      <p:sp>
        <p:nvSpPr>
          <p:cNvPr id="132" name="Google Shape;132;p25"/>
          <p:cNvSpPr txBox="1"/>
          <p:nvPr>
            <p:ph type="ctrTitle"/>
          </p:nvPr>
        </p:nvSpPr>
        <p:spPr>
          <a:xfrm>
            <a:off x="729625" y="123164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Concepte de afaceri în IT</a:t>
            </a:r>
            <a:endParaRPr/>
          </a:p>
          <a:p>
            <a:pPr indent="0" lvl="0" marL="0" rtl="0" algn="l">
              <a:spcBef>
                <a:spcPts val="0"/>
              </a:spcBef>
              <a:spcAft>
                <a:spcPts val="0"/>
              </a:spcAft>
              <a:buNone/>
            </a:pPr>
            <a:r>
              <a:rPr b="0" lang="en" sz="2650"/>
              <a:t>Săptămâna 10</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sz="265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33" name="Google Shape;133;p25"/>
          <p:cNvSpPr txBox="1"/>
          <p:nvPr>
            <p:ph idx="1" type="subTitle"/>
          </p:nvPr>
        </p:nvSpPr>
        <p:spPr>
          <a:xfrm>
            <a:off x="729625" y="3172900"/>
            <a:ext cx="7688100" cy="101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solidFill>
                  <a:schemeClr val="dk2"/>
                </a:solidFill>
              </a:rPr>
              <a:t>Dosescu Tatiana-Corina</a:t>
            </a:r>
            <a:endParaRPr b="1" i="1">
              <a:solidFill>
                <a:schemeClr val="dk2"/>
              </a:solidFill>
            </a:endParaRPr>
          </a:p>
          <a:p>
            <a:pPr indent="0" lvl="0" marL="0" rtl="0" algn="l">
              <a:spcBef>
                <a:spcPts val="0"/>
              </a:spcBef>
              <a:spcAft>
                <a:spcPts val="0"/>
              </a:spcAft>
              <a:buNone/>
            </a:pPr>
            <a:r>
              <a:t/>
            </a:r>
            <a:endParaRPr b="1" i="1">
              <a:solidFill>
                <a:schemeClr val="dk2"/>
              </a:solidFill>
            </a:endParaRPr>
          </a:p>
          <a:p>
            <a:pPr indent="0" lvl="0" marL="0" rtl="0" algn="l">
              <a:spcBef>
                <a:spcPts val="0"/>
              </a:spcBef>
              <a:spcAft>
                <a:spcPts val="0"/>
              </a:spcAft>
              <a:buNone/>
            </a:pPr>
            <a:r>
              <a:rPr b="1" i="1" lang="en">
                <a:solidFill>
                  <a:schemeClr val="dk2"/>
                </a:solidFill>
              </a:rPr>
              <a:t>Universitatea Titu Maiorescu</a:t>
            </a:r>
            <a:endParaRPr b="1" i="1">
              <a:solidFill>
                <a:schemeClr val="dk2"/>
              </a:solidFill>
            </a:endParaRPr>
          </a:p>
          <a:p>
            <a:pPr indent="0" lvl="0" marL="0" rtl="0" algn="l">
              <a:spcBef>
                <a:spcPts val="0"/>
              </a:spcBef>
              <a:spcAft>
                <a:spcPts val="0"/>
              </a:spcAft>
              <a:buNone/>
            </a:pPr>
            <a:r>
              <a:t/>
            </a:r>
            <a:endParaRPr b="1" i="1"/>
          </a:p>
        </p:txBody>
      </p:sp>
      <p:sp>
        <p:nvSpPr>
          <p:cNvPr id="134" name="Google Shape;134;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Pitch Deck</a:t>
            </a:r>
            <a:endParaRPr/>
          </a:p>
        </p:txBody>
      </p:sp>
      <p:sp>
        <p:nvSpPr>
          <p:cNvPr id="197" name="Google Shape;197;p34"/>
          <p:cNvSpPr txBox="1"/>
          <p:nvPr>
            <p:ph idx="1" type="body"/>
          </p:nvPr>
        </p:nvSpPr>
        <p:spPr>
          <a:xfrm>
            <a:off x="729450" y="2078875"/>
            <a:ext cx="7688700" cy="277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2"/>
                </a:solidFill>
                <a:latin typeface="Raleway"/>
                <a:ea typeface="Raleway"/>
                <a:cs typeface="Raleway"/>
                <a:sym typeface="Raleway"/>
              </a:rPr>
              <a:t>Echipă:</a:t>
            </a:r>
            <a:r>
              <a:rPr lang="en">
                <a:solidFill>
                  <a:schemeClr val="dk2"/>
                </a:solidFill>
                <a:latin typeface="Raleway"/>
                <a:ea typeface="Raleway"/>
                <a:cs typeface="Raleway"/>
                <a:sym typeface="Raleway"/>
              </a:rPr>
              <a:t> Slide-urile echipei ar trebui să prezinte fondatorii și orice membri cheie ai echipei. Ar trebui să evidențieze experiența și abilitățile lor relevante și să explice de ce sunt persoanele potrivite pentru a construi și crește startup-ul.</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Aspecte financiare:</a:t>
            </a:r>
            <a:r>
              <a:rPr lang="en">
                <a:solidFill>
                  <a:schemeClr val="dk2"/>
                </a:solidFill>
                <a:latin typeface="Raleway"/>
                <a:ea typeface="Raleway"/>
                <a:cs typeface="Raleway"/>
                <a:sym typeface="Raleway"/>
              </a:rPr>
              <a:t> Slide-urile aspectelor financiare ar trebui să ofere o prezentare generală a previziunilor financiare ale startup-ului, inclusiv venituri, cheltuieli și nevoi de finanțare. Ar trebui să explice cum intenționează startup-ul să utilizeze orice finanțare pe care o primește pentru a-și atinge obiectivele.</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3" name="Google Shape;203;p35"/>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Pitch Deck</a:t>
            </a:r>
            <a:endParaRPr/>
          </a:p>
        </p:txBody>
      </p:sp>
      <p:sp>
        <p:nvSpPr>
          <p:cNvPr id="204" name="Google Shape;204;p35"/>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În general, </a:t>
            </a:r>
            <a:r>
              <a:rPr b="1" lang="en">
                <a:solidFill>
                  <a:schemeClr val="dk2"/>
                </a:solidFill>
                <a:latin typeface="Raleway"/>
                <a:ea typeface="Raleway"/>
                <a:cs typeface="Raleway"/>
                <a:sym typeface="Raleway"/>
              </a:rPr>
              <a:t>pitch deck</a:t>
            </a:r>
            <a:r>
              <a:rPr lang="en">
                <a:solidFill>
                  <a:schemeClr val="dk2"/>
                </a:solidFill>
                <a:latin typeface="Raleway"/>
                <a:ea typeface="Raleway"/>
                <a:cs typeface="Raleway"/>
                <a:sym typeface="Raleway"/>
              </a:rPr>
              <a:t>-ul este conceput pentru a fi o modalitate concisă și eficientă de a comunica elementele cheie ale unui startup potențialilor investitori. Ar trebui să fie bine proiectat, vizual atractiv și ușor de înțeles. Utilizând acest cadru de lucru, fondatorii de startup-uri pot crea prezentări care comunică eficient viziunea lor și propunerea de valoare investitorilor.</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0" name="Google Shape;210;p36"/>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torytelling Framework</a:t>
            </a:r>
            <a:endParaRPr/>
          </a:p>
        </p:txBody>
      </p:sp>
      <p:sp>
        <p:nvSpPr>
          <p:cNvPr id="211" name="Google Shape;211;p36"/>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Storytelling Framework</a:t>
            </a:r>
            <a:r>
              <a:rPr lang="en">
                <a:solidFill>
                  <a:schemeClr val="dk2"/>
                </a:solidFill>
                <a:latin typeface="Raleway"/>
                <a:ea typeface="Raleway"/>
                <a:cs typeface="Raleway"/>
                <a:sym typeface="Raleway"/>
              </a:rPr>
              <a:t> este o abordare populară pentru crearea de prezentări, bazată pe ideea că povestitul este o modalitate puternică de a implica și a convinge publicul. Cadrul sau contextul presupune folosirea unei structuri narative pentru a prezenta informații într-un mod memorabil și convingător.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Începutul: </a:t>
            </a:r>
            <a:r>
              <a:rPr lang="en">
                <a:solidFill>
                  <a:schemeClr val="dk2"/>
                </a:solidFill>
                <a:latin typeface="Raleway"/>
                <a:ea typeface="Raleway"/>
                <a:cs typeface="Raleway"/>
                <a:sym typeface="Raleway"/>
              </a:rPr>
              <a:t>Începutul poveștii este locul unde se prezintă problema sau provocarea pe care startup-ul tău o adresează. Trebuie să creezi o urgență și să transmiți de ce această problemă este importantă și relevantă pentru audiența ta.</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Storytelling Framework</a:t>
            </a:r>
            <a:endParaRPr/>
          </a:p>
        </p:txBody>
      </p:sp>
      <p:sp>
        <p:nvSpPr>
          <p:cNvPr id="218" name="Google Shape;218;p37"/>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Mijlocul:</a:t>
            </a:r>
            <a:r>
              <a:rPr lang="en">
                <a:solidFill>
                  <a:schemeClr val="dk2"/>
                </a:solidFill>
                <a:latin typeface="Raleway"/>
                <a:ea typeface="Raleway"/>
                <a:cs typeface="Raleway"/>
                <a:sym typeface="Raleway"/>
              </a:rPr>
              <a:t> Mijlocul poveștii este locul unde prezinți soluția ta la problemă. Trebuie să explici cum produsul sau serviciul tău se adresează problemei, ce-l face unic și inovativ și cum va beneficia audiența ta țintă.</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Finalul:</a:t>
            </a:r>
            <a:r>
              <a:rPr lang="en">
                <a:solidFill>
                  <a:schemeClr val="dk2"/>
                </a:solidFill>
                <a:latin typeface="Raleway"/>
                <a:ea typeface="Raleway"/>
                <a:cs typeface="Raleway"/>
                <a:sym typeface="Raleway"/>
              </a:rPr>
              <a:t> Finalul poveștii este locul unde prezinți rezultatul soluției tale. Trebuie să explici cum produsul sau serviciul tău a avut deja un impact pozitiv sau cum are potențialul de a avea un impact semnificativ în viitor.</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Storytelling Framework</a:t>
            </a:r>
            <a:endParaRPr/>
          </a:p>
        </p:txBody>
      </p:sp>
      <p:sp>
        <p:nvSpPr>
          <p:cNvPr id="225" name="Google Shape;225;p38"/>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În plus față de aceste trei elemente cheie, există câteva alte practici recomandate de urmat atunci când folosești </a:t>
            </a:r>
            <a:r>
              <a:rPr b="1" lang="en">
                <a:solidFill>
                  <a:schemeClr val="dk2"/>
                </a:solidFill>
                <a:latin typeface="Raleway"/>
                <a:ea typeface="Raleway"/>
                <a:cs typeface="Raleway"/>
                <a:sym typeface="Raleway"/>
              </a:rPr>
              <a:t>Storytelling Framework</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Fii simplu</a:t>
            </a:r>
            <a:r>
              <a:rPr lang="en">
                <a:solidFill>
                  <a:schemeClr val="dk2"/>
                </a:solidFill>
                <a:latin typeface="Raleway"/>
                <a:ea typeface="Raleway"/>
                <a:cs typeface="Raleway"/>
                <a:sym typeface="Raleway"/>
              </a:rPr>
              <a:t>: Povestea ta trebuie să fie ușor de urmărit și de înțeles. Evită utilizarea jargonului tehnic sau a limbajului complex care poate încurca audiența.</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Folosește emoții:</a:t>
            </a:r>
            <a:r>
              <a:rPr lang="en">
                <a:solidFill>
                  <a:schemeClr val="dk2"/>
                </a:solidFill>
                <a:latin typeface="Raleway"/>
                <a:ea typeface="Raleway"/>
                <a:cs typeface="Raleway"/>
                <a:sym typeface="Raleway"/>
              </a:rPr>
              <a:t> Povestitul este cel mai eficient atunci când provoacă o reacție emoțională din partea audienței. Încearcă să incluzi povești personale sau anecdote care vor rezona cu audiența ta la un nivel mai profund.</a:t>
            </a: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Storytelling Framework</a:t>
            </a:r>
            <a:endParaRPr/>
          </a:p>
        </p:txBody>
      </p:sp>
      <p:sp>
        <p:nvSpPr>
          <p:cNvPr id="232" name="Google Shape;232;p39"/>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Folosește elemente vizuale:</a:t>
            </a:r>
            <a:r>
              <a:rPr lang="en">
                <a:solidFill>
                  <a:schemeClr val="dk2"/>
                </a:solidFill>
                <a:latin typeface="Raleway"/>
                <a:ea typeface="Raleway"/>
                <a:cs typeface="Raleway"/>
                <a:sym typeface="Raleway"/>
              </a:rPr>
              <a:t> Elementele vizuale, cum ar fi imagini sau videoclipuri, pot ajuta să aduci povestea ta la viață și să o faci mai atractivă pentru audiența ta.</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În general, </a:t>
            </a:r>
            <a:r>
              <a:rPr b="1" lang="en">
                <a:solidFill>
                  <a:schemeClr val="dk2"/>
                </a:solidFill>
                <a:latin typeface="Raleway"/>
                <a:ea typeface="Raleway"/>
                <a:cs typeface="Raleway"/>
                <a:sym typeface="Raleway"/>
              </a:rPr>
              <a:t>Storytelling Framework</a:t>
            </a:r>
            <a:r>
              <a:rPr lang="en">
                <a:solidFill>
                  <a:schemeClr val="dk2"/>
                </a:solidFill>
                <a:latin typeface="Raleway"/>
                <a:ea typeface="Raleway"/>
                <a:cs typeface="Raleway"/>
                <a:sym typeface="Raleway"/>
              </a:rPr>
              <a:t> este o modalitate puternică de a crea prezentări memorabile și eficiente. Prin utilizarea unei structuri narative și a incorporării emoției și elementelor vizuale, fondatorii de startup-uri pot angaja și convinge audiența lor și pot lăsa o impresie durabilă.</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0"/>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8" name="Google Shape;238;p40"/>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celor 3 elemente</a:t>
            </a:r>
            <a:endParaRPr/>
          </a:p>
        </p:txBody>
      </p:sp>
      <p:sp>
        <p:nvSpPr>
          <p:cNvPr id="239" name="Google Shape;239;p40"/>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Teoria celor trei elemente</a:t>
            </a:r>
            <a:r>
              <a:rPr lang="en">
                <a:solidFill>
                  <a:schemeClr val="dk2"/>
                </a:solidFill>
                <a:latin typeface="Raleway"/>
                <a:ea typeface="Raleway"/>
                <a:cs typeface="Raleway"/>
                <a:sym typeface="Raleway"/>
              </a:rPr>
              <a:t> este un principiu care sugerează că informațiile sunt comunicate mai eficient atunci când sunt prezentate în grupuri de trei. </a:t>
            </a:r>
            <a:endParaRPr>
              <a:solidFill>
                <a:schemeClr val="dk2"/>
              </a:solidFill>
              <a:latin typeface="Raleway"/>
              <a:ea typeface="Raleway"/>
              <a:cs typeface="Raleway"/>
              <a:sym typeface="Raleway"/>
            </a:endParaRPr>
          </a:p>
          <a:p>
            <a:pPr indent="0" lvl="0" marL="0" rtl="0" algn="l">
              <a:spcBef>
                <a:spcPts val="1200"/>
              </a:spcBef>
              <a:spcAft>
                <a:spcPts val="0"/>
              </a:spcAft>
              <a:buNone/>
            </a:pPr>
            <a:r>
              <a:rPr lang="en">
                <a:solidFill>
                  <a:schemeClr val="dk2"/>
                </a:solidFill>
                <a:latin typeface="Raleway"/>
                <a:ea typeface="Raleway"/>
                <a:cs typeface="Raleway"/>
                <a:sym typeface="Raleway"/>
              </a:rPr>
              <a:t>Acest principiu se bazează pe ideea că creierul uman are o tendință naturală de a grupa informațiile în modele sau bucăți și că trei este numărul optim pentru a crea un model care este memorabil și ușor de procesat.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Trei beneficii cheie</a:t>
            </a:r>
            <a:r>
              <a:rPr lang="en">
                <a:solidFill>
                  <a:schemeClr val="dk2"/>
                </a:solidFill>
                <a:latin typeface="Raleway"/>
                <a:ea typeface="Raleway"/>
                <a:cs typeface="Raleway"/>
                <a:sym typeface="Raleway"/>
              </a:rPr>
              <a:t>: Când prezentați produsul sau serviciul vostru, puteți considera evidențierea a trei beneficii cheie pe care soluția voastră le oferă. Acestea pot fi orice, de la economisirea timpului, reducerea costurilor sau îmbunătățirea productivității. Concentrându-vă doar pe trei beneficii, faceți mai ușor pentru publicul vostru să își amintească și să înțeleagă cum soluția îi poate ajuta.</a:t>
            </a: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5" name="Google Shape;245;p41"/>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celor 3 elemente</a:t>
            </a:r>
            <a:endParaRPr/>
          </a:p>
        </p:txBody>
      </p:sp>
      <p:sp>
        <p:nvSpPr>
          <p:cNvPr id="246" name="Google Shape;246;p41"/>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Trei segmente de piață:</a:t>
            </a:r>
            <a:r>
              <a:rPr lang="en">
                <a:solidFill>
                  <a:schemeClr val="dk2"/>
                </a:solidFill>
                <a:latin typeface="Raleway"/>
                <a:ea typeface="Raleway"/>
                <a:cs typeface="Raleway"/>
                <a:sym typeface="Raleway"/>
              </a:rPr>
              <a:t> Dacă startup-ul vostru vizează mai multe segmente de piață, puteți considera evidențierea a trei segmente cheie care sunt deosebit de importante sau profitabile. Acest lucru ajută la focalizarea prezentării pe segmentele cele mai relevante și evită copleșirea publicului cu prea multe informații.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Trei metrici cheie:</a:t>
            </a:r>
            <a:r>
              <a:rPr lang="en">
                <a:solidFill>
                  <a:schemeClr val="dk2"/>
                </a:solidFill>
                <a:latin typeface="Raleway"/>
                <a:ea typeface="Raleway"/>
                <a:cs typeface="Raleway"/>
                <a:sym typeface="Raleway"/>
              </a:rPr>
              <a:t> Când prezentați informații financiare, puteți considera concentrarea doar pe trei metrici/indicatori cheie, cum ar fi veniturile, profitul și costul de achiziție al clienților. Acest lucru ajută la simplificarea informațiilor și face mai ușor ca publicul vostru să înțeleagă performanțele financiare.</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 </a:t>
            </a:r>
            <a:endParaRPr/>
          </a:p>
        </p:txBody>
      </p:sp>
      <p:sp>
        <p:nvSpPr>
          <p:cNvPr id="253" name="Google Shape;253;p42"/>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Un </a:t>
            </a:r>
            <a:r>
              <a:rPr b="1" lang="en">
                <a:solidFill>
                  <a:schemeClr val="dk2"/>
                </a:solidFill>
                <a:latin typeface="Raleway"/>
                <a:ea typeface="Raleway"/>
                <a:cs typeface="Raleway"/>
                <a:sym typeface="Raleway"/>
              </a:rPr>
              <a:t>"elevator pitch"</a:t>
            </a:r>
            <a:r>
              <a:rPr lang="en">
                <a:solidFill>
                  <a:schemeClr val="dk2"/>
                </a:solidFill>
                <a:latin typeface="Raleway"/>
                <a:ea typeface="Raleway"/>
                <a:cs typeface="Raleway"/>
                <a:sym typeface="Raleway"/>
              </a:rPr>
              <a:t> este o prezentare scurtă și concisă, concepută pentru a comunica rapid și eficient mesajul de bază și propunerea de valoare a unei afaceri. Numele </a:t>
            </a:r>
            <a:r>
              <a:rPr b="1" lang="en">
                <a:solidFill>
                  <a:schemeClr val="dk2"/>
                </a:solidFill>
                <a:latin typeface="Raleway"/>
                <a:ea typeface="Raleway"/>
                <a:cs typeface="Raleway"/>
                <a:sym typeface="Raleway"/>
              </a:rPr>
              <a:t>"elevator pitch"</a:t>
            </a:r>
            <a:r>
              <a:rPr lang="en">
                <a:solidFill>
                  <a:schemeClr val="dk2"/>
                </a:solidFill>
                <a:latin typeface="Raleway"/>
                <a:ea typeface="Raleway"/>
                <a:cs typeface="Raleway"/>
                <a:sym typeface="Raleway"/>
              </a:rPr>
              <a:t> vine de la ideea că ar trebui să fie suficient de scurt încât să poată fi livrat în timpul unei plimbări cu liftul (între 30 de secunde și două minute, de obicei).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Scopul unui </a:t>
            </a:r>
            <a:r>
              <a:rPr b="1" lang="en">
                <a:solidFill>
                  <a:schemeClr val="dk2"/>
                </a:solidFill>
                <a:latin typeface="Raleway"/>
                <a:ea typeface="Raleway"/>
                <a:cs typeface="Raleway"/>
                <a:sym typeface="Raleway"/>
              </a:rPr>
              <a:t>"elevator pitch" </a:t>
            </a:r>
            <a:r>
              <a:rPr lang="en">
                <a:solidFill>
                  <a:schemeClr val="dk2"/>
                </a:solidFill>
                <a:latin typeface="Raleway"/>
                <a:ea typeface="Raleway"/>
                <a:cs typeface="Raleway"/>
                <a:sym typeface="Raleway"/>
              </a:rPr>
              <a:t>este de a capta atenția potențialilor investitori sau clienți și de a-i convinge că afacerea ta merită timpul și atenția lor. Ar trebui să fie clar, concis și captivant și ar trebui să lase ascultătorul dornic să afle mai multe despre afacerea ta.</a:t>
            </a: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3"/>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9" name="Google Shape;259;p43"/>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 </a:t>
            </a:r>
            <a:endParaRPr/>
          </a:p>
        </p:txBody>
      </p:sp>
      <p:sp>
        <p:nvSpPr>
          <p:cNvPr id="260" name="Google Shape;260;p43"/>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Concentrează-te pe problemă</a:t>
            </a:r>
            <a:r>
              <a:rPr lang="en">
                <a:solidFill>
                  <a:schemeClr val="dk2"/>
                </a:solidFill>
                <a:latin typeface="Raleway"/>
                <a:ea typeface="Raleway"/>
                <a:cs typeface="Raleway"/>
                <a:sym typeface="Raleway"/>
              </a:rPr>
              <a:t>: Începe prin identificarea problemei sau provocării pe care afacerea ta o abordează. Acest lucru ar trebui să fie ceva la care audiența ta se poate raporta și care este relevant și urgent.</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Explică-ți soluția:</a:t>
            </a:r>
            <a:r>
              <a:rPr lang="en">
                <a:solidFill>
                  <a:schemeClr val="dk2"/>
                </a:solidFill>
                <a:latin typeface="Raleway"/>
                <a:ea typeface="Raleway"/>
                <a:cs typeface="Raleway"/>
                <a:sym typeface="Raleway"/>
              </a:rPr>
              <a:t> Odată ce ai identificat problema, explică cum afacerea ta oferă o soluție unică și inovatoare. Asigură-te că evidențiezi principalele beneficii ale soluției tale, cum ar fi faptul că salvează timp, reduce costurile sau îmbunătățește productivitatea.</a:t>
            </a: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 unei </a:t>
            </a:r>
            <a:r>
              <a:rPr lang="en"/>
              <a:t>prezentări</a:t>
            </a:r>
            <a:endParaRPr/>
          </a:p>
        </p:txBody>
      </p:sp>
      <p:sp>
        <p:nvSpPr>
          <p:cNvPr id="141" name="Google Shape;141;p26"/>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Cea mai bună structură pentru o prezentare în fața unor investitori este o poveste bine organizată și convingătoare, care să comunice eficient propunerea de valoare a startup-ului.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Începeți cu un Hook</a:t>
            </a:r>
            <a:r>
              <a:rPr lang="en">
                <a:solidFill>
                  <a:schemeClr val="dk2"/>
                </a:solidFill>
                <a:latin typeface="Raleway"/>
                <a:ea typeface="Raleway"/>
                <a:cs typeface="Raleway"/>
                <a:sym typeface="Raleway"/>
              </a:rPr>
              <a:t>: Începeți prezentarea cu un </a:t>
            </a:r>
            <a:r>
              <a:rPr b="1" lang="en">
                <a:solidFill>
                  <a:schemeClr val="dk2"/>
                </a:solidFill>
                <a:latin typeface="Raleway"/>
                <a:ea typeface="Raleway"/>
                <a:cs typeface="Raleway"/>
                <a:sym typeface="Raleway"/>
              </a:rPr>
              <a:t>"hook"</a:t>
            </a:r>
            <a:r>
              <a:rPr lang="en">
                <a:solidFill>
                  <a:schemeClr val="dk2"/>
                </a:solidFill>
                <a:latin typeface="Raleway"/>
                <a:ea typeface="Raleway"/>
                <a:cs typeface="Raleway"/>
                <a:sym typeface="Raleway"/>
              </a:rPr>
              <a:t> care să capteze atenția publicului și să stabilească problema pe care startup-ul dvs. o abordează. Acesta poate fi o statistică surprinzătoare, o întrebare provocatoare sau o poveste convingătoare care să pregătească terenul pentru restul prezentării.</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6" name="Google Shape;266;p44"/>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 </a:t>
            </a:r>
            <a:endParaRPr/>
          </a:p>
        </p:txBody>
      </p:sp>
      <p:sp>
        <p:nvSpPr>
          <p:cNvPr id="267" name="Google Shape;267;p44"/>
          <p:cNvSpPr txBox="1"/>
          <p:nvPr>
            <p:ph idx="1" type="body"/>
          </p:nvPr>
        </p:nvSpPr>
        <p:spPr>
          <a:xfrm>
            <a:off x="729450" y="2078875"/>
            <a:ext cx="7688700" cy="277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2"/>
                </a:solidFill>
                <a:latin typeface="Raleway"/>
                <a:ea typeface="Raleway"/>
                <a:cs typeface="Raleway"/>
                <a:sym typeface="Raleway"/>
              </a:rPr>
              <a:t>Folosește un limbaj simplu: "Elevator pitch"</a:t>
            </a:r>
            <a:r>
              <a:rPr lang="en">
                <a:solidFill>
                  <a:schemeClr val="dk2"/>
                </a:solidFill>
                <a:latin typeface="Raleway"/>
                <a:ea typeface="Raleway"/>
                <a:cs typeface="Raleway"/>
                <a:sym typeface="Raleway"/>
              </a:rPr>
              <a:t>-ul tău ar trebui să fie ușor de înțeles, chiar și pentru cineva care nu este familiarizat cu industria sau piața ta. Evită utilizarea jargonului tehnic sau a limbajului complex.</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Exersează, exersează, exersează:</a:t>
            </a:r>
            <a:r>
              <a:rPr lang="en">
                <a:solidFill>
                  <a:schemeClr val="dk2"/>
                </a:solidFill>
                <a:latin typeface="Raleway"/>
                <a:ea typeface="Raleway"/>
                <a:cs typeface="Raleway"/>
                <a:sym typeface="Raleway"/>
              </a:rPr>
              <a:t> Exersează livrarea </a:t>
            </a:r>
            <a:r>
              <a:rPr b="1" lang="en">
                <a:solidFill>
                  <a:schemeClr val="dk2"/>
                </a:solidFill>
                <a:latin typeface="Raleway"/>
                <a:ea typeface="Raleway"/>
                <a:cs typeface="Raleway"/>
                <a:sym typeface="Raleway"/>
              </a:rPr>
              <a:t>"elevator pitch"</a:t>
            </a:r>
            <a:r>
              <a:rPr lang="en">
                <a:solidFill>
                  <a:schemeClr val="dk2"/>
                </a:solidFill>
                <a:latin typeface="Raleway"/>
                <a:ea typeface="Raleway"/>
                <a:cs typeface="Raleway"/>
                <a:sym typeface="Raleway"/>
              </a:rPr>
              <a:t>-ului tău până când te simți confortabil și încrezător. Asigură-te că îți variezi prezentarea în funcție de audiență și context și fii pregătit să o adaptezi pe moment în funcție de feedback-ul sau întrebările lor.</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5"/>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3" name="Google Shape;273;p45"/>
          <p:cNvSpPr txBox="1"/>
          <p:nvPr>
            <p:ph type="title"/>
          </p:nvPr>
        </p:nvSpPr>
        <p:spPr>
          <a:xfrm>
            <a:off x="693850" y="129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 </a:t>
            </a:r>
            <a:endParaRPr/>
          </a:p>
        </p:txBody>
      </p:sp>
      <p:sp>
        <p:nvSpPr>
          <p:cNvPr id="274" name="Google Shape;274;p45"/>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Încheie cu o chemare la acțiune:</a:t>
            </a:r>
            <a:r>
              <a:rPr lang="en">
                <a:solidFill>
                  <a:schemeClr val="dk2"/>
                </a:solidFill>
                <a:latin typeface="Raleway"/>
                <a:ea typeface="Raleway"/>
                <a:cs typeface="Raleway"/>
                <a:sym typeface="Raleway"/>
              </a:rPr>
              <a:t> În cele din urmă, încheie </a:t>
            </a:r>
            <a:r>
              <a:rPr b="1" lang="en">
                <a:solidFill>
                  <a:schemeClr val="dk2"/>
                </a:solidFill>
                <a:latin typeface="Raleway"/>
                <a:ea typeface="Raleway"/>
                <a:cs typeface="Raleway"/>
                <a:sym typeface="Raleway"/>
              </a:rPr>
              <a:t>"elevator pitch"</a:t>
            </a:r>
            <a:r>
              <a:rPr lang="en">
                <a:solidFill>
                  <a:schemeClr val="dk2"/>
                </a:solidFill>
                <a:latin typeface="Raleway"/>
                <a:ea typeface="Raleway"/>
                <a:cs typeface="Raleway"/>
                <a:sym typeface="Raleway"/>
              </a:rPr>
              <a:t>-ul tău cu o chemare clară și captivantă la acțiune. Aceasta ar putea fi orice, de la solicitarea unei întâlniri sau a unui apel de urmărire, la invitația lor de a vizita site-ul tău web sau de a încerca produsul tău.</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În general, un discurs de prezentare scurt și concis este o unealtă esențială pentru orice fondator de startup care dorește să comunice rapid și eficient valoarea afacerii lor. </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 unei prezentări</a:t>
            </a:r>
            <a:endParaRPr/>
          </a:p>
        </p:txBody>
      </p:sp>
      <p:sp>
        <p:nvSpPr>
          <p:cNvPr id="148" name="Google Shape;148;p27"/>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Stabiliți problema:</a:t>
            </a:r>
            <a:r>
              <a:rPr lang="en">
                <a:solidFill>
                  <a:schemeClr val="dk2"/>
                </a:solidFill>
                <a:latin typeface="Raleway"/>
                <a:ea typeface="Raleway"/>
                <a:cs typeface="Raleway"/>
                <a:sym typeface="Raleway"/>
              </a:rPr>
              <a:t> În continuare, definiți clar problema sau provocarea la care startup-ul vostru face față. Asigurați-vă că vă concentrați pe o problemă specifică, care este relevantă, urgentă și importantă pentru publicul țintă.</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Prezentați soluția:</a:t>
            </a:r>
            <a:r>
              <a:rPr lang="en">
                <a:solidFill>
                  <a:schemeClr val="dk2"/>
                </a:solidFill>
                <a:latin typeface="Raleway"/>
                <a:ea typeface="Raleway"/>
                <a:cs typeface="Raleway"/>
                <a:sym typeface="Raleway"/>
              </a:rPr>
              <a:t> Odată ce ați stabilit problema, prezentați soluția startup-ului dvs. Explicați cum abordarea dvs. se adresează în mod unic problemei și evidențiați principalele beneficii pe care le oferă.</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 unei prezentări</a:t>
            </a:r>
            <a:endParaRPr/>
          </a:p>
        </p:txBody>
      </p:sp>
      <p:sp>
        <p:nvSpPr>
          <p:cNvPr id="155" name="Google Shape;155;p28"/>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Furnizați dovezi:</a:t>
            </a:r>
            <a:r>
              <a:rPr lang="en">
                <a:solidFill>
                  <a:schemeClr val="dk2"/>
                </a:solidFill>
                <a:latin typeface="Raleway"/>
                <a:ea typeface="Raleway"/>
                <a:cs typeface="Raleway"/>
                <a:sym typeface="Raleway"/>
              </a:rPr>
              <a:t> Furnizați dovezi pentru a susține afirmațiile voastre și pentru a demonstra de ce soluția startup-ului vostru este superioară alternativelor existente. Acestea pot include cercetări de piață, mărturii ale clienților sau date despre performanța produsului sau serviciului.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Evidențiați modelul vostru de afaceri:</a:t>
            </a:r>
            <a:r>
              <a:rPr lang="en">
                <a:solidFill>
                  <a:schemeClr val="dk2"/>
                </a:solidFill>
                <a:latin typeface="Raleway"/>
                <a:ea typeface="Raleway"/>
                <a:cs typeface="Raleway"/>
                <a:sym typeface="Raleway"/>
              </a:rPr>
              <a:t> Explicați cum își face startup-ul vostru banii și cum intenționează să se extindă și să crească în timp. Asigurați-vă că evidențiați principalele fluxuri de venituri, piața țintă și strategia de piață.</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 unei prezentări</a:t>
            </a:r>
            <a:endParaRPr/>
          </a:p>
        </p:txBody>
      </p:sp>
      <p:sp>
        <p:nvSpPr>
          <p:cNvPr id="162" name="Google Shape;162;p29"/>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Discutați despre echipa voastră: </a:t>
            </a:r>
            <a:r>
              <a:rPr lang="en">
                <a:solidFill>
                  <a:schemeClr val="dk2"/>
                </a:solidFill>
                <a:latin typeface="Raleway"/>
                <a:ea typeface="Raleway"/>
                <a:cs typeface="Raleway"/>
                <a:sym typeface="Raleway"/>
              </a:rPr>
              <a:t>Prezentați-vă echipa și evidențiați experiența și expertiza relevantă a acestora. Aceasta ajută la construirea credibilității și la demonstrarea faptului că startup-ul vostru are oamenii potriviți în locul potrivit pentru a executa viziunea sa.</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Încheiați cu o chemare la acțiune:</a:t>
            </a:r>
            <a:r>
              <a:rPr lang="en">
                <a:solidFill>
                  <a:schemeClr val="dk2"/>
                </a:solidFill>
                <a:latin typeface="Raleway"/>
                <a:ea typeface="Raleway"/>
                <a:cs typeface="Raleway"/>
                <a:sym typeface="Raleway"/>
              </a:rPr>
              <a:t> În cele din urmă, încheiați prezentarea cu o chemare clară și convingătoare la acțiune. Aceasta poate fi orice, de la solicitarea unei întâlniri, la invitarea investitorilor să încerce produsul sau serviciul vostru.</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Urmând această structură, puteți crea o prezentare clară și convingătoare, care să comunice eficient propunerea de valoare a startup-ului dvs. și să lase o impresie durabilă asupra investitorilor.</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Abilități</a:t>
            </a:r>
            <a:r>
              <a:rPr lang="en"/>
              <a:t> de prezentare</a:t>
            </a:r>
            <a:endParaRPr/>
          </a:p>
        </p:txBody>
      </p:sp>
      <p:sp>
        <p:nvSpPr>
          <p:cNvPr id="169" name="Google Shape;169;p30"/>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Abilitățile de prezentare sunt critice pentru succesul ca fondator al unor startup-uri. În peisajul actual al afacerilor, nu este suficient să ai o idee excelentă și un plan de afaceri solid. Trebuie să fii capabil să comunici eficient viziunea și ideile tale investitorilor, clienților și potențialilor parteneri.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Cercetările au arătat că abilitățile eficiente de comunicare pot avea un impact semnificativ asupra succesului în afaceri. Un studiu realizat de Harvard Business Review a constatat că liderii care comunică eficient și convingător sunt mai susceptibili să aibă un angajament ridicat al angajaților și mai mult succes financiar.</a:t>
            </a: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Pitch Deck</a:t>
            </a:r>
            <a:endParaRPr/>
          </a:p>
        </p:txBody>
      </p:sp>
      <p:sp>
        <p:nvSpPr>
          <p:cNvPr id="176" name="Google Shape;176;p31"/>
          <p:cNvSpPr txBox="1"/>
          <p:nvPr>
            <p:ph idx="1" type="body"/>
          </p:nvPr>
        </p:nvSpPr>
        <p:spPr>
          <a:xfrm>
            <a:off x="727650" y="205982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În ceea ce privește investitorii, există câteva teorii și practici care pot ajuta fondatorii de startup-uri să creeze prezentări eficiente. Unul dintre cele mai utilizate cadre este "</a:t>
            </a:r>
            <a:r>
              <a:rPr b="1" lang="en">
                <a:solidFill>
                  <a:schemeClr val="dk2"/>
                </a:solidFill>
                <a:latin typeface="Raleway"/>
                <a:ea typeface="Raleway"/>
                <a:cs typeface="Raleway"/>
                <a:sym typeface="Raleway"/>
              </a:rPr>
              <a:t>Pitch Deck</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indent="0" lvl="0" marL="0" rtl="0" algn="l">
              <a:spcBef>
                <a:spcPts val="1200"/>
              </a:spcBef>
              <a:spcAft>
                <a:spcPts val="0"/>
              </a:spcAft>
              <a:buNone/>
            </a:pPr>
            <a:r>
              <a:rPr lang="en">
                <a:solidFill>
                  <a:schemeClr val="dk2"/>
                </a:solidFill>
                <a:latin typeface="Raleway"/>
                <a:ea typeface="Raleway"/>
                <a:cs typeface="Raleway"/>
                <a:sym typeface="Raleway"/>
              </a:rPr>
              <a:t>Teoria </a:t>
            </a:r>
            <a:r>
              <a:rPr b="1" lang="en">
                <a:solidFill>
                  <a:schemeClr val="dk2"/>
                </a:solidFill>
                <a:latin typeface="Raleway"/>
                <a:ea typeface="Raleway"/>
                <a:cs typeface="Raleway"/>
                <a:sym typeface="Raleway"/>
              </a:rPr>
              <a:t>pitch deck</a:t>
            </a:r>
            <a:r>
              <a:rPr lang="en">
                <a:solidFill>
                  <a:schemeClr val="dk2"/>
                </a:solidFill>
                <a:latin typeface="Raleway"/>
                <a:ea typeface="Raleway"/>
                <a:cs typeface="Raleway"/>
                <a:sym typeface="Raleway"/>
              </a:rPr>
              <a:t> este un cadru de lucru pentru crearea unei prezentări care comunică eficient elementele cheie ale unui start-up potențialilor investitori.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De obicei, aceasta constă într-o serie de slide-uri care acoperă subiecte specifice, cum ar fi </a:t>
            </a:r>
            <a:r>
              <a:rPr b="1" i="1" lang="en">
                <a:solidFill>
                  <a:schemeClr val="dk2"/>
                </a:solidFill>
                <a:latin typeface="Raleway"/>
                <a:ea typeface="Raleway"/>
                <a:cs typeface="Raleway"/>
                <a:sym typeface="Raleway"/>
              </a:rPr>
              <a:t>problema</a:t>
            </a:r>
            <a:r>
              <a:rPr lang="en">
                <a:solidFill>
                  <a:schemeClr val="dk2"/>
                </a:solidFill>
                <a:latin typeface="Raleway"/>
                <a:ea typeface="Raleway"/>
                <a:cs typeface="Raleway"/>
                <a:sym typeface="Raleway"/>
              </a:rPr>
              <a:t> pe care startup-ul o abordează, </a:t>
            </a:r>
            <a:r>
              <a:rPr b="1" i="1" lang="en">
                <a:solidFill>
                  <a:schemeClr val="dk2"/>
                </a:solidFill>
                <a:latin typeface="Raleway"/>
                <a:ea typeface="Raleway"/>
                <a:cs typeface="Raleway"/>
                <a:sym typeface="Raleway"/>
              </a:rPr>
              <a:t>soluția</a:t>
            </a:r>
            <a:r>
              <a:rPr lang="en">
                <a:solidFill>
                  <a:schemeClr val="dk2"/>
                </a:solidFill>
                <a:latin typeface="Raleway"/>
                <a:ea typeface="Raleway"/>
                <a:cs typeface="Raleway"/>
                <a:sym typeface="Raleway"/>
              </a:rPr>
              <a:t> pe care o oferă, </a:t>
            </a:r>
            <a:r>
              <a:rPr b="1" i="1" lang="en">
                <a:solidFill>
                  <a:schemeClr val="dk2"/>
                </a:solidFill>
                <a:latin typeface="Raleway"/>
                <a:ea typeface="Raleway"/>
                <a:cs typeface="Raleway"/>
                <a:sym typeface="Raleway"/>
              </a:rPr>
              <a:t>piața țintă</a:t>
            </a:r>
            <a:r>
              <a:rPr lang="en">
                <a:solidFill>
                  <a:schemeClr val="dk2"/>
                </a:solidFill>
                <a:latin typeface="Raleway"/>
                <a:ea typeface="Raleway"/>
                <a:cs typeface="Raleway"/>
                <a:sym typeface="Raleway"/>
              </a:rPr>
              <a:t>, </a:t>
            </a:r>
            <a:r>
              <a:rPr b="1" i="1" lang="en">
                <a:solidFill>
                  <a:schemeClr val="dk2"/>
                </a:solidFill>
                <a:latin typeface="Raleway"/>
                <a:ea typeface="Raleway"/>
                <a:cs typeface="Raleway"/>
                <a:sym typeface="Raleway"/>
              </a:rPr>
              <a:t>modelul de afaceri</a:t>
            </a:r>
            <a:r>
              <a:rPr lang="en">
                <a:solidFill>
                  <a:schemeClr val="dk2"/>
                </a:solidFill>
                <a:latin typeface="Raleway"/>
                <a:ea typeface="Raleway"/>
                <a:cs typeface="Raleway"/>
                <a:sym typeface="Raleway"/>
              </a:rPr>
              <a:t>, </a:t>
            </a:r>
            <a:r>
              <a:rPr b="1" i="1" lang="en">
                <a:solidFill>
                  <a:schemeClr val="dk2"/>
                </a:solidFill>
                <a:latin typeface="Raleway"/>
                <a:ea typeface="Raleway"/>
                <a:cs typeface="Raleway"/>
                <a:sym typeface="Raleway"/>
              </a:rPr>
              <a:t>echipa</a:t>
            </a:r>
            <a:r>
              <a:rPr lang="en">
                <a:solidFill>
                  <a:schemeClr val="dk2"/>
                </a:solidFill>
                <a:latin typeface="Raleway"/>
                <a:ea typeface="Raleway"/>
                <a:cs typeface="Raleway"/>
                <a:sym typeface="Raleway"/>
              </a:rPr>
              <a:t> și </a:t>
            </a:r>
            <a:r>
              <a:rPr b="1" i="1" lang="en">
                <a:solidFill>
                  <a:schemeClr val="dk2"/>
                </a:solidFill>
                <a:latin typeface="Raleway"/>
                <a:ea typeface="Raleway"/>
                <a:cs typeface="Raleway"/>
                <a:sym typeface="Raleway"/>
              </a:rPr>
              <a:t>aspectele financiare</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Pitch Deck</a:t>
            </a:r>
            <a:endParaRPr/>
          </a:p>
        </p:txBody>
      </p:sp>
      <p:sp>
        <p:nvSpPr>
          <p:cNvPr id="183" name="Google Shape;183;p32"/>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Problemă:</a:t>
            </a:r>
            <a:r>
              <a:rPr lang="en">
                <a:solidFill>
                  <a:schemeClr val="dk2"/>
                </a:solidFill>
                <a:latin typeface="Raleway"/>
                <a:ea typeface="Raleway"/>
                <a:cs typeface="Raleway"/>
                <a:sym typeface="Raleway"/>
              </a:rPr>
              <a:t> Acest slide-uri ar trebui să descrie clar și concis problema pe care startup-ul o abordează. Ar trebui să explice de ce problema este importantă, cum afectează oamenii sau afacerile și ce consecințe există dacă nu este abordată.</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b="1" lang="en">
                <a:solidFill>
                  <a:schemeClr val="dk2"/>
                </a:solidFill>
                <a:latin typeface="Raleway"/>
                <a:ea typeface="Raleway"/>
                <a:cs typeface="Raleway"/>
                <a:sym typeface="Raleway"/>
              </a:rPr>
              <a:t>Soluție:</a:t>
            </a:r>
            <a:r>
              <a:rPr lang="en">
                <a:solidFill>
                  <a:schemeClr val="dk2"/>
                </a:solidFill>
                <a:latin typeface="Raleway"/>
                <a:ea typeface="Raleway"/>
                <a:cs typeface="Raleway"/>
                <a:sym typeface="Raleway"/>
              </a:rPr>
              <a:t> Slide-urile soluției ar trebui să descrie produsul sau serviciul startup-ului și cum rezolvă problema prezentată în slide-ul anterior. Ar trebui să explice de ce soluția este unică și mai bună decât alternativele existente.</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20000"/>
          </a:blip>
          <a:srcRect b="0" l="19754" r="19760"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Pitch Deck</a:t>
            </a:r>
            <a:endParaRPr/>
          </a:p>
        </p:txBody>
      </p:sp>
      <p:sp>
        <p:nvSpPr>
          <p:cNvPr id="190" name="Google Shape;190;p33"/>
          <p:cNvSpPr txBox="1"/>
          <p:nvPr>
            <p:ph idx="1" type="body"/>
          </p:nvPr>
        </p:nvSpPr>
        <p:spPr>
          <a:xfrm>
            <a:off x="729450" y="2078875"/>
            <a:ext cx="7688700" cy="277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2"/>
                </a:solidFill>
                <a:latin typeface="Raleway"/>
                <a:ea typeface="Raleway"/>
                <a:cs typeface="Raleway"/>
                <a:sym typeface="Raleway"/>
              </a:rPr>
              <a:t>Piață: </a:t>
            </a:r>
            <a:r>
              <a:rPr lang="en">
                <a:solidFill>
                  <a:schemeClr val="dk2"/>
                </a:solidFill>
                <a:latin typeface="Raleway"/>
                <a:ea typeface="Raleway"/>
                <a:cs typeface="Raleway"/>
                <a:sym typeface="Raleway"/>
              </a:rPr>
              <a:t>Slide-urile pieței ar trebui să ofere o prezentare generală a dimensiunii și potențialului pieței, inclusiv orice tendințe sau provocări care pot afecta afacerea. Ar trebui, de asemenea, să explice cum intenționează startup-ul să își targheteze și să ajungă la clienții săi.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0"/>
              </a:spcAft>
              <a:buNone/>
            </a:pPr>
            <a:r>
              <a:rPr b="1" lang="en">
                <a:solidFill>
                  <a:schemeClr val="dk2"/>
                </a:solidFill>
                <a:latin typeface="Raleway"/>
                <a:ea typeface="Raleway"/>
                <a:cs typeface="Raleway"/>
                <a:sym typeface="Raleway"/>
              </a:rPr>
              <a:t>Model de afaceri:</a:t>
            </a:r>
            <a:r>
              <a:rPr lang="en">
                <a:solidFill>
                  <a:schemeClr val="dk2"/>
                </a:solidFill>
                <a:latin typeface="Raleway"/>
                <a:ea typeface="Raleway"/>
                <a:cs typeface="Raleway"/>
                <a:sym typeface="Raleway"/>
              </a:rPr>
              <a:t> Acest slide-uri ar trebui să explice cum intenționează startup-ul să genereze venituri și să obțină profit. Ar trebui să descrie modelul de preț, canalele de vânzare și orice alte aspecte cheie ale modelului de afaceri.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te a new document." ma:contentTypeScope="" ma:versionID="8d9ae2abafef8783a86dadba86baa75f">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34828177c0b2dda0baeb593eb3f4cb4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Props1.xml><?xml version="1.0" encoding="utf-8"?>
<ds:datastoreItem xmlns:ds="http://schemas.openxmlformats.org/officeDocument/2006/customXml" ds:itemID="{A1BADEBF-2159-4F60-9DBF-1D7572034B38}"/>
</file>

<file path=customXml/itemProps2.xml><?xml version="1.0" encoding="utf-8"?>
<ds:datastoreItem xmlns:ds="http://schemas.openxmlformats.org/officeDocument/2006/customXml" ds:itemID="{4554EEC5-1AC5-4C04-AE46-69B4025FE468}"/>
</file>

<file path=customXml/itemProps3.xml><?xml version="1.0" encoding="utf-8"?>
<ds:datastoreItem xmlns:ds="http://schemas.openxmlformats.org/officeDocument/2006/customXml" ds:itemID="{062F1417-320B-437E-A1C9-14DD1E2490A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ies>
</file>