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F5179C-BDE9-4CD6-80BD-D1FE94DCDC45}" v="6" dt="2023-04-18T13:42:19.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buleanu Alexandru Felix" userId="S::alexandru.dabuleanu@s.utm.ro::9971569d-d9e5-41a5-ae11-d772f4ed63b6" providerId="AD" clId="Web-{72F5179C-BDE9-4CD6-80BD-D1FE94DCDC45}"/>
    <pc:docChg chg="modSld">
      <pc:chgData name="Dabuleanu Alexandru Felix" userId="S::alexandru.dabuleanu@s.utm.ro::9971569d-d9e5-41a5-ae11-d772f4ed63b6" providerId="AD" clId="Web-{72F5179C-BDE9-4CD6-80BD-D1FE94DCDC45}" dt="2023-04-18T13:42:19.589" v="5" actId="20577"/>
      <pc:docMkLst>
        <pc:docMk/>
      </pc:docMkLst>
      <pc:sldChg chg="modSp">
        <pc:chgData name="Dabuleanu Alexandru Felix" userId="S::alexandru.dabuleanu@s.utm.ro::9971569d-d9e5-41a5-ae11-d772f4ed63b6" providerId="AD" clId="Web-{72F5179C-BDE9-4CD6-80BD-D1FE94DCDC45}" dt="2023-04-18T13:09:48.282" v="2" actId="14100"/>
        <pc:sldMkLst>
          <pc:docMk/>
          <pc:sldMk cId="0" sldId="260"/>
        </pc:sldMkLst>
        <pc:spChg chg="mod">
          <ac:chgData name="Dabuleanu Alexandru Felix" userId="S::alexandru.dabuleanu@s.utm.ro::9971569d-d9e5-41a5-ae11-d772f4ed63b6" providerId="AD" clId="Web-{72F5179C-BDE9-4CD6-80BD-D1FE94DCDC45}" dt="2023-04-18T13:09:48.282" v="2" actId="14100"/>
          <ac:spMkLst>
            <pc:docMk/>
            <pc:sldMk cId="0" sldId="260"/>
            <ac:spMk id="161" creationId="{00000000-0000-0000-0000-000000000000}"/>
          </ac:spMkLst>
        </pc:spChg>
        <pc:picChg chg="mod">
          <ac:chgData name="Dabuleanu Alexandru Felix" userId="S::alexandru.dabuleanu@s.utm.ro::9971569d-d9e5-41a5-ae11-d772f4ed63b6" providerId="AD" clId="Web-{72F5179C-BDE9-4CD6-80BD-D1FE94DCDC45}" dt="2023-04-18T13:08:29.951" v="0" actId="1076"/>
          <ac:picMkLst>
            <pc:docMk/>
            <pc:sldMk cId="0" sldId="260"/>
            <ac:picMk id="160" creationId="{00000000-0000-0000-0000-000000000000}"/>
          </ac:picMkLst>
        </pc:picChg>
      </pc:sldChg>
      <pc:sldChg chg="modSp">
        <pc:chgData name="Dabuleanu Alexandru Felix" userId="S::alexandru.dabuleanu@s.utm.ro::9971569d-d9e5-41a5-ae11-d772f4ed63b6" providerId="AD" clId="Web-{72F5179C-BDE9-4CD6-80BD-D1FE94DCDC45}" dt="2023-04-18T13:42:19.589" v="5" actId="20577"/>
        <pc:sldMkLst>
          <pc:docMk/>
          <pc:sldMk cId="0" sldId="263"/>
        </pc:sldMkLst>
        <pc:spChg chg="mod">
          <ac:chgData name="Dabuleanu Alexandru Felix" userId="S::alexandru.dabuleanu@s.utm.ro::9971569d-d9e5-41a5-ae11-d772f4ed63b6" providerId="AD" clId="Web-{72F5179C-BDE9-4CD6-80BD-D1FE94DCDC45}" dt="2023-04-18T13:42:19.589" v="5" actId="20577"/>
          <ac:spMkLst>
            <pc:docMk/>
            <pc:sldMk cId="0" sldId="263"/>
            <ac:spMk id="1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0fa6725f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0fa6725f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0fa6725fb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0fa6725fb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0fa6725f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0fa6725f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0fa6725f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0fa6725f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265d39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265d39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265d394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265d394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0fa6725fb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0fa6725fb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0fa6725fb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0fa6725fb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20fa6725fb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20fa6725fb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0fa6725f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0fa6725f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0fa6725fb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0fa6725f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0fa6725f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0fa6725f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0fa6725fb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0fa6725f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0fa6725fb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0fa6725fb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Teoria celor 5 factori este o teorie a personalității care sugerează că personalitatea umană poate fi descrisă în cinci dimensiuni de bază:</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Deschidere la experiență: gradul de imaginație, curiozitate, dorința de a încerca lucruri noi și de a experimenta.</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Conștiinciozitate: gradul de organizare, responsabilitate, ambiție și dorința de a reuși.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Extraversiunea: gradul de energie, sociabilitate și dorința de a fi în centrul atenției.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Amabilitatea: gradul de compasiune, empatie și dorința de a evita conflictele.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Nevrozismul: gradul de stabilitate emoțională, anxietate și depresie.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Aceste cinci dimensiuni sunt adesea denumite "OCEAN", după inițialele lor în engleză (Openness, Conscientiousness, Extraversion, Agreeableness, Neuroticism) și sunt utilizate în cercetarea psihologică și în domeniul resurselor umane pentru a înțelege și evalua personalitatea umană.</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20fa6725fb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20fa6725fb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0fa6725fb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0fa6725fb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Customer journey mapping (Harta parcursului clientului) este o metodă folosită de companii pentru a vizualiza experiența clienților lor, de la descoperirea produsului sau serviciului până la achiziție și utilizare ulterioară. Scopul acestei metode este de a identifica toate punctele de contact dintre client și companie și de a îmbunătăți experiența clienților prin eliminarea blocajelor și crearea de interacțiuni pozitive.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Customer journey mapping implică adesea crearea unui grafic sau diagramă care descrie parcursul clientului, inclusiv momentele de decizie și experiențele emoționale. Aceasta poate fi folosită pentru a identifica oportunități de îmbunătățire a experienței clientului, precum și pentru a dezvolta strategii de marketing și vânzări mai eficiente.</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0fa6725fb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0fa6725fb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20fa6725fb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20fa6725fb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20fa6725fb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20fa6725fb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20fa6725fb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20fa6725fb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0fa6725f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0fa6725f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0fa6725f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0fa6725f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0fa6725f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0fa6725f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0fa6725f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0fa6725f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0fa6725f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0fa6725f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0fa6725f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0fa6725f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20fa6725fb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0fa6725fb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841838" y="-40425"/>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5</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Produsele și serviciile</a:t>
            </a:r>
            <a:endParaRPr/>
          </a:p>
        </p:txBody>
      </p:sp>
      <p:sp>
        <p:nvSpPr>
          <p:cNvPr id="197" name="Google Shape;197;p34"/>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Acest element descrie detaliat caracteristicile și beneficiile specifice ale produsului sau serviciului pe care afacerea îl oferă clienților săi.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 element include o descriere detaliată a produsului sau serviciului și modul în care îndeplinește sarcinile clienților, ameliorează problemele lor și generează beneficii. Această parte a cadrului este importantă deoarece conturează aspectele specifice ale produsului sau serviciului, care oferă valoare pentru client.</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Caracteristicile produsului sau serviciului pot fi orice element tangibil sau intangibil pe care clientul îl primește de la afacere, cum ar fi calitatea, designul, funcționalitatea, ușurința de utilizare, prețul și disponibilitatea. Este esențial să se asigure că  aceste caracteristici produsului sau serviciului satisfac nevoile și preferințele clienților.</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Profilul clienților</a:t>
            </a:r>
            <a:endParaRPr/>
          </a:p>
        </p:txBody>
      </p:sp>
      <p:sp>
        <p:nvSpPr>
          <p:cNvPr id="203" name="Google Shape;20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Profilul clienților</a:t>
            </a:r>
            <a:r>
              <a:rPr lang="en">
                <a:solidFill>
                  <a:schemeClr val="dk2"/>
                </a:solidFill>
                <a:latin typeface="Raleway"/>
                <a:ea typeface="Raleway"/>
                <a:cs typeface="Raleway"/>
                <a:sym typeface="Raleway"/>
              </a:rPr>
              <a:t> este format din trei elemente: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Joburile clienților (</a:t>
            </a:r>
            <a:r>
              <a:rPr lang="en" b="1">
                <a:solidFill>
                  <a:schemeClr val="dk2"/>
                </a:solidFill>
                <a:latin typeface="Raleway"/>
                <a:ea typeface="Raleway"/>
                <a:cs typeface="Raleway"/>
                <a:sym typeface="Raleway"/>
              </a:rPr>
              <a:t>Customer jobs</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Problemele clienților (</a:t>
            </a:r>
            <a:r>
              <a:rPr lang="en" b="1">
                <a:solidFill>
                  <a:schemeClr val="dk2"/>
                </a:solidFill>
                <a:latin typeface="Raleway"/>
                <a:ea typeface="Raleway"/>
                <a:cs typeface="Raleway"/>
                <a:sym typeface="Raleway"/>
              </a:rPr>
              <a:t>Customer pains</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Câștigurile clienților (</a:t>
            </a:r>
            <a:r>
              <a:rPr lang="en" b="1">
                <a:solidFill>
                  <a:schemeClr val="dk2"/>
                </a:solidFill>
                <a:latin typeface="Raleway"/>
                <a:ea typeface="Raleway"/>
                <a:cs typeface="Raleway"/>
                <a:sym typeface="Raleway"/>
              </a:rPr>
              <a:t>Customer gains</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04" name="Google Shape;204;p35"/>
          <p:cNvPicPr preferRelativeResize="0"/>
          <p:nvPr/>
        </p:nvPicPr>
        <p:blipFill>
          <a:blip r:embed="rId3">
            <a:alphaModFix/>
          </a:blip>
          <a:stretch>
            <a:fillRect/>
          </a:stretch>
        </p:blipFill>
        <p:spPr>
          <a:xfrm>
            <a:off x="5262978" y="1083925"/>
            <a:ext cx="3816848" cy="36004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6"/>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0" name="Google Shape;210;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Joburile clienților (Customer jobs)</a:t>
            </a:r>
            <a:endParaRPr/>
          </a:p>
        </p:txBody>
      </p:sp>
      <p:sp>
        <p:nvSpPr>
          <p:cNvPr id="211" name="Google Shape;211;p36"/>
          <p:cNvSpPr txBox="1">
            <a:spLocks noGrp="1"/>
          </p:cNvSpPr>
          <p:nvPr>
            <p:ph type="body" idx="1"/>
          </p:nvPr>
        </p:nvSpPr>
        <p:spPr>
          <a:xfrm>
            <a:off x="729450" y="2078875"/>
            <a:ext cx="7688700" cy="25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Joburile sunt sarcinile sau problemele pe care clienții dvs. trebuie să le rezolve.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Acestea pot fi funcționale sau emoționale și pot fi legate de viața personală sau profesională a clienților dvs.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rgbClr val="374151"/>
                </a:solidFill>
                <a:highlight>
                  <a:srgbClr val="F7F7F8"/>
                </a:highlight>
                <a:latin typeface="Raleway"/>
                <a:ea typeface="Raleway"/>
                <a:cs typeface="Raleway"/>
                <a:sym typeface="Raleway"/>
              </a:rPr>
              <a:t>Prin înțelegerea nevoilor clienților, o companie poate să-și adapteze produsele sau serviciile în funcție de nevoile lor și să creeze astfel o experiență pozitivă pentru clienți.</a:t>
            </a:r>
            <a:endParaRPr sz="1400">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dacă creați un tool de gestionare a proiectelor, joburile clienților ar putea include gestionarea mai multor proiecte și sarcini, coordonarea membrilor echipei, a termenelor limită,  urmărirea progresului și performanței.</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Problemele clienților (Customer pains)</a:t>
            </a:r>
            <a:endParaRPr/>
          </a:p>
        </p:txBody>
      </p:sp>
      <p:sp>
        <p:nvSpPr>
          <p:cNvPr id="218" name="Google Shape;218;p37"/>
          <p:cNvSpPr txBox="1">
            <a:spLocks noGrp="1"/>
          </p:cNvSpPr>
          <p:nvPr>
            <p:ph type="body" idx="1"/>
          </p:nvPr>
        </p:nvSpPr>
        <p:spPr>
          <a:xfrm>
            <a:off x="729450" y="2078875"/>
            <a:ext cx="7688700" cy="27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Problemele sunt emoțiile negative sau obstacolele pe care clienții dvs. le experimentează în timp ce încearcă să își completeze joburile (</a:t>
            </a:r>
            <a:r>
              <a:rPr lang="en">
                <a:solidFill>
                  <a:srgbClr val="374151"/>
                </a:solidFill>
                <a:highlight>
                  <a:srgbClr val="F7F7F8"/>
                </a:highlight>
                <a:latin typeface="Raleway"/>
                <a:ea typeface="Raleway"/>
                <a:cs typeface="Raleway"/>
                <a:sym typeface="Raleway"/>
              </a:rPr>
              <a:t>să-și îndeplinească nevoile, cum ar fi costuri prea mari, dificultăți în utilizare, calitate scăzută a produselor/serviciilor, lipsa de suport sau asistență tehnică, lipsa informațiilor, timpul prea mare necesar pentru a efectua o anumită sarcină, probleme legate de securitate etc.</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Acestea pot fi legate de lipsa de resurse, cunoștințe sau suport.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problemele clienților ar putea include sentimentul de copleșire prin prea multe informații, lipsa de claritate cu privire la priorități și dificultatea comunicării cu membrii echipei.</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Câștigurile clienților (Customer gains)</a:t>
            </a:r>
            <a:endParaRPr/>
          </a:p>
        </p:txBody>
      </p:sp>
      <p:sp>
        <p:nvSpPr>
          <p:cNvPr id="225" name="Google Shape;225;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Castigurile sunt rezultatele pozitive sau beneficiile pe care clienții se așteaptă să le obțină prin finalizarea sarcinilor 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Acestea pot fi legate de obiectivele lor personale sau profesionale și pot fi funcționale sau emoționale.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câștigurile clienților ar putea include creșterea productivității, îmbunătățirea colaborării în echipă și obținerea unor rezultate mai bune ale proiectului.</a:t>
            </a: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a:spLocks noGrp="1"/>
          </p:cNvSpPr>
          <p:nvPr>
            <p:ph type="body" idx="1"/>
          </p:nvPr>
        </p:nvSpPr>
        <p:spPr>
          <a:xfrm>
            <a:off x="729300" y="2078875"/>
            <a:ext cx="3842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Joburile clienților (Customer jobs)</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Găsirea și ascultarea muzicii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Descoperirea de noi melodii și artiști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Crearea și gestionarea playlist-urilor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Crearea de experiențe personalizate cu muzică</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32" name="Google Shape;232;p39"/>
          <p:cNvPicPr preferRelativeResize="0"/>
          <p:nvPr/>
        </p:nvPicPr>
        <p:blipFill rotWithShape="1">
          <a:blip r:embed="rId4">
            <a:alphaModFix/>
          </a:blip>
          <a:srcRect/>
          <a:stretch/>
        </p:blipFill>
        <p:spPr>
          <a:xfrm>
            <a:off x="3387350" y="943425"/>
            <a:ext cx="2369300" cy="711700"/>
          </a:xfrm>
          <a:prstGeom prst="rect">
            <a:avLst/>
          </a:prstGeom>
          <a:noFill/>
          <a:ln>
            <a:noFill/>
          </a:ln>
        </p:spPr>
      </p:pic>
      <p:sp>
        <p:nvSpPr>
          <p:cNvPr id="233" name="Google Shape;233;p39"/>
          <p:cNvSpPr txBox="1">
            <a:spLocks noGrp="1"/>
          </p:cNvSpPr>
          <p:nvPr>
            <p:ph type="body" idx="1"/>
          </p:nvPr>
        </p:nvSpPr>
        <p:spPr>
          <a:xfrm>
            <a:off x="4903900" y="2078875"/>
            <a:ext cx="3842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Problemele clienților (Customer pains)</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Acces limitat la melodiile dorite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Dificultate în a descoperi muzică nouă</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Proces de creare a playlist-urilor inconfortabil și consumator de timp</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Întreruperi datorate publicității (în versiunea gratuită)</a:t>
            </a:r>
            <a:endParaRPr>
              <a:solidFill>
                <a:schemeClr val="dk2"/>
              </a:solidFill>
              <a:latin typeface="Raleway"/>
              <a:ea typeface="Raleway"/>
              <a:cs typeface="Raleway"/>
              <a:sym typeface="Raleway"/>
            </a:endParaRPr>
          </a:p>
          <a:p>
            <a:pPr marL="45720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40"/>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9" name="Google Shape;239;p40"/>
          <p:cNvSpPr txBox="1">
            <a:spLocks noGrp="1"/>
          </p:cNvSpPr>
          <p:nvPr>
            <p:ph type="body" idx="1"/>
          </p:nvPr>
        </p:nvSpPr>
        <p:spPr>
          <a:xfrm>
            <a:off x="382900" y="2078875"/>
            <a:ext cx="4189200" cy="26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Câștigurile clienților (Customer gains)</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Acces la o selecție largă de melodii și artiști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Recomandări și descoperirea personalizată</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Ușurința și eficiența în creearea și gestionarea playlist-urilor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Experiența de ascultare fără întreruperi (în versiunea premium)</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40" name="Google Shape;240;p40"/>
          <p:cNvPicPr preferRelativeResize="0"/>
          <p:nvPr/>
        </p:nvPicPr>
        <p:blipFill rotWithShape="1">
          <a:blip r:embed="rId4">
            <a:alphaModFix/>
          </a:blip>
          <a:srcRect/>
          <a:stretch/>
        </p:blipFill>
        <p:spPr>
          <a:xfrm>
            <a:off x="3387350" y="943425"/>
            <a:ext cx="2369300" cy="711700"/>
          </a:xfrm>
          <a:prstGeom prst="rect">
            <a:avLst/>
          </a:prstGeom>
          <a:noFill/>
          <a:ln>
            <a:noFill/>
          </a:ln>
        </p:spPr>
      </p:pic>
      <p:sp>
        <p:nvSpPr>
          <p:cNvPr id="241" name="Google Shape;241;p40"/>
          <p:cNvSpPr txBox="1">
            <a:spLocks noGrp="1"/>
          </p:cNvSpPr>
          <p:nvPr>
            <p:ph type="body" idx="1"/>
          </p:nvPr>
        </p:nvSpPr>
        <p:spPr>
          <a:xfrm>
            <a:off x="4903900" y="2078875"/>
            <a:ext cx="3842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Generatorii de beneficii (Gain creators) </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Recomandări personalizate și discovery features</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Playlist-uri create pe baza preferințelor utilizatorului și a istoricului de ascultare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Acces la conținut audio exclusiv, cum ar fi podcast-uri și concerte live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Caracteristici sociale pentru a distribui muzica și playlist-urile cu prietenii</a:t>
            </a: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41"/>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7" name="Google Shape;247;p41"/>
          <p:cNvSpPr txBox="1">
            <a:spLocks noGrp="1"/>
          </p:cNvSpPr>
          <p:nvPr>
            <p:ph type="body" idx="1"/>
          </p:nvPr>
        </p:nvSpPr>
        <p:spPr>
          <a:xfrm>
            <a:off x="354150" y="2078875"/>
            <a:ext cx="4184100" cy="28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Factorii care rezolvă problemele (Pain relievers)</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Acces la melodii dorite prin intermediul unei biblioteci extinse și a algoritmului de recomandare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Caracteristici de descoperire personalizate pentru a facilita găsirea de muzică nouă</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Instrumente intuitive și prietenoase pentru crearea și gestionarea playlist-urilor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Posibilitatea de a face upgrade la ascultare fără reclame (în versiunea premium)</a:t>
            </a:r>
            <a:endParaRPr>
              <a:solidFill>
                <a:schemeClr val="dk2"/>
              </a:solidFill>
              <a:latin typeface="Raleway"/>
              <a:ea typeface="Raleway"/>
              <a:cs typeface="Raleway"/>
              <a:sym typeface="Raleway"/>
            </a:endParaRPr>
          </a:p>
        </p:txBody>
      </p:sp>
      <p:pic>
        <p:nvPicPr>
          <p:cNvPr id="248" name="Google Shape;248;p41"/>
          <p:cNvPicPr preferRelativeResize="0"/>
          <p:nvPr/>
        </p:nvPicPr>
        <p:blipFill rotWithShape="1">
          <a:blip r:embed="rId4">
            <a:alphaModFix/>
          </a:blip>
          <a:srcRect/>
          <a:stretch/>
        </p:blipFill>
        <p:spPr>
          <a:xfrm>
            <a:off x="3387350" y="943425"/>
            <a:ext cx="2369300" cy="711700"/>
          </a:xfrm>
          <a:prstGeom prst="rect">
            <a:avLst/>
          </a:prstGeom>
          <a:noFill/>
          <a:ln>
            <a:noFill/>
          </a:ln>
        </p:spPr>
      </p:pic>
      <p:sp>
        <p:nvSpPr>
          <p:cNvPr id="249" name="Google Shape;249;p41"/>
          <p:cNvSpPr txBox="1">
            <a:spLocks noGrp="1"/>
          </p:cNvSpPr>
          <p:nvPr>
            <p:ph type="body" idx="1"/>
          </p:nvPr>
        </p:nvSpPr>
        <p:spPr>
          <a:xfrm>
            <a:off x="4903900" y="2078875"/>
            <a:ext cx="3842700" cy="2525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Produsele și serviciile</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Platformă streaming de muzică (versiuni gratuite și premium)</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Bibliotecă vastă de melodii și artiști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Playlist-uri și recomandări personalizate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Interfață prietenoasă pentru crearea și gestionarea playlist-urilor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Ascultare fără reclame (în versiunea premium)</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Podcast-uri și conținut audio</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2"/>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5" name="Google Shape;255;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Segmentarea clienților	</a:t>
            </a:r>
            <a:endParaRPr/>
          </a:p>
        </p:txBody>
      </p:sp>
      <p:sp>
        <p:nvSpPr>
          <p:cNvPr id="256" name="Google Shape;256;p42"/>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chemeClr val="dk2"/>
                </a:solidFill>
                <a:latin typeface="Raleway"/>
                <a:ea typeface="Raleway"/>
                <a:cs typeface="Raleway"/>
                <a:sym typeface="Raleway"/>
              </a:rPr>
              <a:t>Segmentarea clienților</a:t>
            </a:r>
            <a:r>
              <a:rPr lang="en">
                <a:solidFill>
                  <a:schemeClr val="dk2"/>
                </a:solidFill>
                <a:latin typeface="Raleway"/>
                <a:ea typeface="Raleway"/>
                <a:cs typeface="Raleway"/>
                <a:sym typeface="Raleway"/>
              </a:rPr>
              <a:t> este procesul de împărțire a pieței în grupuri de clienți cu caracteristici sau nevoi similare.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poate fi realizată folosind diverse criterii, inclusiv demografice (cum ar fi vârsta, genul, venitul), psihografice (cum ar fi valorile, credințele, interesele), comportamentale (cum ar fi modelele de cumpărare sau utilizarea produselor) sau locație geografică (cum ar fi regiunea sau orașul).</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După ce segmentele de clienți au fost identificate, afacerile pot adapta strategiile lor de marketing și ofertele de produse fiecărui grup pentru a satisface mai bine nevoile și preferințele specifice.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o companie de îmbrăcăminte ar putea viza un segment mai tânăr, orientat spre modă, cu îmbrăcăminte trendy sau ar putea viza un segment mai în vârstă, mai conservator, cu stiluri clasice.</a:t>
            </a: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3"/>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2" name="Google Shape;262;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Profilul Clientului sau Buyer Persona</a:t>
            </a:r>
            <a:endParaRPr/>
          </a:p>
        </p:txBody>
      </p:sp>
      <p:sp>
        <p:nvSpPr>
          <p:cNvPr id="263" name="Google Shape;263;p43"/>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Profilul clientului</a:t>
            </a:r>
            <a:r>
              <a:rPr lang="en">
                <a:solidFill>
                  <a:schemeClr val="dk2"/>
                </a:solidFill>
                <a:latin typeface="Raleway"/>
                <a:ea typeface="Raleway"/>
                <a:cs typeface="Raleway"/>
                <a:sym typeface="Raleway"/>
              </a:rPr>
              <a:t> reprezintă un personaj fictiv creat pentru a reprezenta diferitele tipuri de clienți.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Aceste personaje se bazează pe date și informații reale despre clienți și sunt utilizate pentru a înțelege nevoile, motivațiile, comportamentele și problemele fiecărui grup de clienți.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 lucru ajută afacerile să creeze mesaje de marketing personalizate și să proiecteze produse și servicii care să satisfacă nevoile specifice ale fiecărei persoane fictive.</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Există mai multe teorii despre profilele clienților și cum să le determinați: </a:t>
            </a: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Propunere de valoare</a:t>
            </a:r>
            <a:endParaRPr/>
          </a:p>
        </p:txBody>
      </p:sp>
      <p:sp>
        <p:nvSpPr>
          <p:cNvPr id="141" name="Google Shape;141;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chemeClr val="dk2"/>
                </a:solidFill>
                <a:latin typeface="Raleway"/>
                <a:ea typeface="Raleway"/>
                <a:cs typeface="Raleway"/>
                <a:sym typeface="Raleway"/>
              </a:rPr>
              <a:t>Definiție</a:t>
            </a:r>
            <a:endParaRPr b="1" i="1">
              <a:solidFill>
                <a:schemeClr val="dk2"/>
              </a:solidFill>
              <a:latin typeface="Raleway"/>
              <a:ea typeface="Raleway"/>
              <a:cs typeface="Raleway"/>
              <a:sym typeface="Raleway"/>
            </a:endParaRPr>
          </a:p>
          <a:p>
            <a:pPr marL="0" lvl="0" indent="0" algn="l" rtl="0">
              <a:spcBef>
                <a:spcPts val="1200"/>
              </a:spcBef>
              <a:spcAft>
                <a:spcPts val="0"/>
              </a:spcAft>
              <a:buNone/>
            </a:pPr>
            <a:r>
              <a:rPr lang="en" i="1">
                <a:solidFill>
                  <a:schemeClr val="dk2"/>
                </a:solidFill>
                <a:latin typeface="Raleway"/>
                <a:ea typeface="Raleway"/>
                <a:cs typeface="Raleway"/>
                <a:sym typeface="Raleway"/>
              </a:rPr>
              <a:t>Propunerea de valoare a unei companii este motivul pentru care clienții ar trebui să aleagă produsul sau serviciul dvs. în locul celor oferite de concurenții dvs. Este o promisiune a beneficiului unic pe care un client îl va primi dacă achiziționează produsul sau serviciul dvs.. Acesta este adesea un factor cheie în procesul de luare a deciziilor al unui client.</a:t>
            </a:r>
            <a:endParaRPr i="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Pentru a determina și îmbunătăți propunerea dvs. de valoare, există mai multe teorii și abordări pe care le puteți utiliza.</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4"/>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9" name="Google Shape;269;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Teoria "Jobs-to-be-Done"</a:t>
            </a:r>
            <a:endParaRPr/>
          </a:p>
        </p:txBody>
      </p:sp>
      <p:sp>
        <p:nvSpPr>
          <p:cNvPr id="270" name="Google Shape;270;p44"/>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Această teorie sugerează că oamenii "angajează" produse sau servicii pentru a-i ajuta să îndeplinească o sarcină sau o activitate specifică.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Pentru a determina cele mai bune profiluri de cumpărători, afacerile pot identifica sarcinile sau activitățile pe care clienții încearcă să le finalizeze și pot crea persoane bazate pe nevoile și problemele specifice fiecărei sarcini sau activități.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dacă un client încearcă să găsească o mașină nouă, un profil ar putea fi creat pentru un client care apreciază fiabilitatea, siguranța și eficiența energetică.</a:t>
            </a: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5"/>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6" name="Google Shape;276;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Teoria celor 5 factori</a:t>
            </a:r>
            <a:endParaRPr/>
          </a:p>
        </p:txBody>
      </p:sp>
      <p:sp>
        <p:nvSpPr>
          <p:cNvPr id="277" name="Google Shape;277;p45"/>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Teoria celor 5 factori</a:t>
            </a:r>
            <a:r>
              <a:rPr lang="en">
                <a:solidFill>
                  <a:schemeClr val="dk2"/>
                </a:solidFill>
                <a:latin typeface="Raleway"/>
                <a:ea typeface="Raleway"/>
                <a:cs typeface="Raleway"/>
                <a:sym typeface="Raleway"/>
              </a:rPr>
              <a:t> sugerează că trăsăturile de personalitate pot fi utilizate pentru a prezice comportamentul consumatorilor.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Pentru a crea profiluri de cumpărători mai exacte, afacerile pot identifica trăsăturile cheie de personalitate ale diferitelor segmente de clienți și pot crea profiluri care reflectă preferințele, valorile și comportamentele unice ale fiecărei grupări.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un profil ar putea fi creat pentru un client care are un nivel ridicat de deschidere la experiențe, apreciază creativitatea și inovația și este dispus să riște atunci când încearcă produse sau servicii noi.</a:t>
            </a:r>
            <a:endParaRPr>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46"/>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3" name="Google Shape;283;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Segmentare psihografică</a:t>
            </a:r>
            <a:endParaRPr/>
          </a:p>
        </p:txBody>
      </p:sp>
      <p:sp>
        <p:nvSpPr>
          <p:cNvPr id="284" name="Google Shape;284;p46"/>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Teoria presupune că preferințele și comportamentul clienților sunt influențate de valorile, credințele și atitudinile acestora.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Business-urile pot segmenta clienții pe baza profilurilor lor psihografice și pot crea persoane care reflectă valorile și atitudinile unice ale fiecărui grup.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un profil de client poate fi creat pentru o persoana care apreciază sustenabilitatea și este dispusă să plătească mai mult pentru produse și servicii care se aliniază cu aceste valori.</a:t>
            </a:r>
            <a:endParaRPr>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journey mapping </a:t>
            </a:r>
            <a:endParaRPr/>
          </a:p>
        </p:txBody>
      </p:sp>
      <p:sp>
        <p:nvSpPr>
          <p:cNvPr id="290" name="Google Shape;290;p47"/>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Această abordare implică notarea diferitelor etape prin care trec clienții în momentul interacțiunii cu o afacere, de la conștientizarea inițială până la etapa de post-cumpărare.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Prin înțelegerea emoțiilor, motivațiilor și punctelor de durere ale clienților în fiecare etapă, afacerile pot crea personaje fictive de cumpărător care reflectă nevoile și așteptările specifice ale fiecărei etape.</a:t>
            </a:r>
            <a:endParaRPr>
              <a:solidFill>
                <a:schemeClr val="dk2"/>
              </a:solidFill>
              <a:latin typeface="Raleway"/>
              <a:ea typeface="Raleway"/>
              <a:cs typeface="Raleway"/>
              <a:sym typeface="Raleway"/>
            </a:endParaRPr>
          </a:p>
        </p:txBody>
      </p:sp>
      <p:pic>
        <p:nvPicPr>
          <p:cNvPr id="291" name="Google Shape;291;p47"/>
          <p:cNvPicPr preferRelativeResize="0"/>
          <p:nvPr/>
        </p:nvPicPr>
        <p:blipFill>
          <a:blip r:embed="rId3">
            <a:alphaModFix/>
          </a:blip>
          <a:stretch>
            <a:fillRect/>
          </a:stretch>
        </p:blipFill>
        <p:spPr>
          <a:xfrm>
            <a:off x="2171225" y="3300950"/>
            <a:ext cx="4224424" cy="177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8"/>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97" name="Google Shape;297;p48"/>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Ascultătorul Casual: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Această persoană se bucură sa asculte muzică, dar nu este neapărat un fan înfocat al unui artist sau gen muzical anume. Ar putea să asculte muzică în timp ce desfășoară alte activități, cum ar fi munca sau exercițiile fizice și poate să nu aibă mult timp să caute activ muzică nouă. Pentru această persoană, Spotify ar putea recomanda playlist-uri bazate pe genuri muzicale populare sau playlist-uri bazate pe starea de spirit care se potrivesc cu activitatea ei.</a:t>
            </a:r>
            <a:endParaRPr>
              <a:solidFill>
                <a:schemeClr val="dk2"/>
              </a:solidFill>
              <a:latin typeface="Raleway"/>
              <a:ea typeface="Raleway"/>
              <a:cs typeface="Raleway"/>
              <a:sym typeface="Raleway"/>
            </a:endParaRPr>
          </a:p>
        </p:txBody>
      </p:sp>
      <p:pic>
        <p:nvPicPr>
          <p:cNvPr id="298" name="Google Shape;298;p48"/>
          <p:cNvPicPr preferRelativeResize="0"/>
          <p:nvPr/>
        </p:nvPicPr>
        <p:blipFill rotWithShape="1">
          <a:blip r:embed="rId4">
            <a:alphaModFix/>
          </a:blip>
          <a:srcRect/>
          <a:stretch/>
        </p:blipFill>
        <p:spPr>
          <a:xfrm>
            <a:off x="3387350" y="943425"/>
            <a:ext cx="2369300" cy="71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9"/>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4" name="Google Shape;304;p49"/>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Pasionatul de Muzică: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Această persoană este pasionată de muzică și îi place să descopere artiști și genuri muzicale noi. Ar putea petrece ore răsfoind ultimele albume, urmărindu-și artiștii preferați și participând la concerte. Pentru această persoană, Spotify ar putea recomanda noi albume și artiști emergenți, precum și playlist-uri personalizate bazate pe istoricul lor de ascultare și genurile lor preferate.</a:t>
            </a:r>
            <a:endParaRPr>
              <a:solidFill>
                <a:schemeClr val="dk2"/>
              </a:solidFill>
              <a:latin typeface="Raleway"/>
              <a:ea typeface="Raleway"/>
              <a:cs typeface="Raleway"/>
              <a:sym typeface="Raleway"/>
            </a:endParaRPr>
          </a:p>
        </p:txBody>
      </p:sp>
      <p:pic>
        <p:nvPicPr>
          <p:cNvPr id="305" name="Google Shape;305;p49"/>
          <p:cNvPicPr preferRelativeResize="0"/>
          <p:nvPr/>
        </p:nvPicPr>
        <p:blipFill rotWithShape="1">
          <a:blip r:embed="rId4">
            <a:alphaModFix/>
          </a:blip>
          <a:srcRect/>
          <a:stretch/>
        </p:blipFill>
        <p:spPr>
          <a:xfrm>
            <a:off x="3387350" y="943425"/>
            <a:ext cx="2369300" cy="71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50"/>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11" name="Google Shape;311;p50"/>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Commuter-ul: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Această persoană folosește Spotify, în principal, în timpul navetei zilnice sau călătorind. Ar putea căuta playlist-uri sau podcast-uri care să-l ajute să se relaxeze în timpul unei călătorii stresante, sau muzică optimistă pentru a începe ziua cu dreptul. Pentru această persoană, Spotify ar putea recomanda playlist-uri bazate pe activități populare în timpul navetei, cum ar fi playlist-uri pentru antrenament sau podcast-uri motivaționale.</a:t>
            </a:r>
            <a:endParaRPr>
              <a:solidFill>
                <a:schemeClr val="dk2"/>
              </a:solidFill>
              <a:latin typeface="Raleway"/>
              <a:ea typeface="Raleway"/>
              <a:cs typeface="Raleway"/>
              <a:sym typeface="Raleway"/>
            </a:endParaRPr>
          </a:p>
        </p:txBody>
      </p:sp>
      <p:pic>
        <p:nvPicPr>
          <p:cNvPr id="312" name="Google Shape;312;p50"/>
          <p:cNvPicPr preferRelativeResize="0"/>
          <p:nvPr/>
        </p:nvPicPr>
        <p:blipFill rotWithShape="1">
          <a:blip r:embed="rId4">
            <a:alphaModFix/>
          </a:blip>
          <a:srcRect/>
          <a:stretch/>
        </p:blipFill>
        <p:spPr>
          <a:xfrm>
            <a:off x="3387350" y="943425"/>
            <a:ext cx="2369300" cy="71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51"/>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18" name="Google Shape;318;p51"/>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Ascultătorul de familie: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Această persoană folosește Spotify pentru a asculta muzică cu familia lor, inclusiv cu copiii. Ar putea căuta playlist-uri prietenoase pentru familie, muzică pentru copii sau podcast-uri pe care întreaga familie să le poată asculta împreună. Pentru această persoană, Spotify ar putea recomanda playlist-uri și podcast-uri adecvate tuturor vârstelor, precum și playlist-uri alese pentru excursii în familie sau alte activități.</a:t>
            </a:r>
            <a:endParaRPr>
              <a:solidFill>
                <a:schemeClr val="dk2"/>
              </a:solidFill>
              <a:latin typeface="Raleway"/>
              <a:ea typeface="Raleway"/>
              <a:cs typeface="Raleway"/>
              <a:sym typeface="Raleway"/>
            </a:endParaRPr>
          </a:p>
        </p:txBody>
      </p:sp>
      <p:pic>
        <p:nvPicPr>
          <p:cNvPr id="319" name="Google Shape;319;p51"/>
          <p:cNvPicPr preferRelativeResize="0"/>
          <p:nvPr/>
        </p:nvPicPr>
        <p:blipFill rotWithShape="1">
          <a:blip r:embed="rId4">
            <a:alphaModFix/>
          </a:blip>
          <a:srcRect/>
          <a:stretch/>
        </p:blipFill>
        <p:spPr>
          <a:xfrm>
            <a:off x="3387350" y="943425"/>
            <a:ext cx="2369300" cy="71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nevoilor clienților</a:t>
            </a:r>
            <a:endParaRPr/>
          </a:p>
        </p:txBody>
      </p:sp>
      <p:sp>
        <p:nvSpPr>
          <p:cNvPr id="148" name="Google Shape;14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Acest lucru implică identificarea nevoilor și dorințelor publicului dvs. țintă și adaptarea propunerii dvs. de valoare pentru a aborda aceste nevoi.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i="1">
                <a:solidFill>
                  <a:schemeClr val="dk2"/>
                </a:solidFill>
                <a:latin typeface="Raleway"/>
                <a:ea typeface="Raleway"/>
                <a:cs typeface="Raleway"/>
                <a:sym typeface="Raleway"/>
              </a:rPr>
              <a:t>Exemplu:</a:t>
            </a:r>
            <a:r>
              <a:rPr lang="en">
                <a:solidFill>
                  <a:schemeClr val="dk2"/>
                </a:solidFill>
                <a:latin typeface="Raleway"/>
                <a:ea typeface="Raleway"/>
                <a:cs typeface="Raleway"/>
                <a:sym typeface="Raleway"/>
              </a:rPr>
              <a:t> Dacă sunteți o companie de software care se adresează afacerilor mici, s-ar putea să constatați că  majoritatea clienților dvs. au nevoie de o interfață simplă și ușor de utilizat care nu necesită o pregătire extinsă.</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beneficiilor	</a:t>
            </a:r>
            <a:endParaRPr/>
          </a:p>
        </p:txBody>
      </p:sp>
      <p:sp>
        <p:nvSpPr>
          <p:cNvPr id="155" name="Google Shape;15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Această analiză implică identificarea beneficiilor pe care produsul sau serviciul dvs. le oferă clienților și accentuarea acestor beneficii în propunerea dvs. de valoare.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i="1">
                <a:solidFill>
                  <a:schemeClr val="dk2"/>
                </a:solidFill>
                <a:latin typeface="Raleway"/>
                <a:ea typeface="Raleway"/>
                <a:cs typeface="Raleway"/>
                <a:sym typeface="Raleway"/>
              </a:rPr>
              <a:t>Exemplu</a:t>
            </a:r>
            <a:r>
              <a:rPr lang="en">
                <a:solidFill>
                  <a:schemeClr val="dk2"/>
                </a:solidFill>
                <a:latin typeface="Raleway"/>
                <a:ea typeface="Raleway"/>
                <a:cs typeface="Raleway"/>
                <a:sym typeface="Raleway"/>
              </a:rPr>
              <a:t>:  Un producător de alimente biologice poate accentua beneficiile pentru sănătate ale produselor precum pierderea în greutate sau o digestie mai bună. </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20000"/>
          </a:blip>
          <a:srcRect l="23145" t="7590" r="19393" b="-7590"/>
          <a:stretch/>
        </p:blipFill>
        <p:spPr>
          <a:xfrm>
            <a:off x="5229198"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a:spLocks noGrp="1"/>
          </p:cNvSpPr>
          <p:nvPr>
            <p:ph type="title"/>
          </p:nvPr>
        </p:nvSpPr>
        <p:spPr>
          <a:xfrm>
            <a:off x="658895" y="1318650"/>
            <a:ext cx="782275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 Proposition Canvas (VPC)</a:t>
            </a:r>
            <a:endParaRPr/>
          </a:p>
        </p:txBody>
      </p:sp>
      <p:sp>
        <p:nvSpPr>
          <p:cNvPr id="162" name="Google Shape;16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VPC</a:t>
            </a:r>
            <a:r>
              <a:rPr lang="en">
                <a:solidFill>
                  <a:schemeClr val="dk2"/>
                </a:solidFill>
                <a:latin typeface="Raleway"/>
                <a:ea typeface="Raleway"/>
                <a:cs typeface="Raleway"/>
                <a:sym typeface="Raleway"/>
              </a:rPr>
              <a:t> este un instrument strategic, care ajută afacerile să înțeleagă și să comunice valoarea pe care produsele sau serviciile lor o oferă clienților.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constă în 2 părți: </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Profilul clientului (</a:t>
            </a:r>
            <a:r>
              <a:rPr lang="en" b="1">
                <a:solidFill>
                  <a:schemeClr val="dk2"/>
                </a:solidFill>
                <a:latin typeface="Raleway"/>
                <a:ea typeface="Raleway"/>
                <a:cs typeface="Raleway"/>
                <a:sym typeface="Raleway"/>
              </a:rPr>
              <a:t>Customer Profile</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Propunerea de valoare (</a:t>
            </a:r>
            <a:r>
              <a:rPr lang="en" b="1">
                <a:solidFill>
                  <a:schemeClr val="dk2"/>
                </a:solidFill>
                <a:latin typeface="Raleway"/>
                <a:ea typeface="Raleway"/>
                <a:cs typeface="Raleway"/>
                <a:sym typeface="Raleway"/>
              </a:rPr>
              <a:t>Value Proposition</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771749" y="573100"/>
            <a:ext cx="7600501" cy="4478025"/>
          </a:xfrm>
          <a:prstGeom prst="rect">
            <a:avLst/>
          </a:prstGeom>
          <a:noFill/>
          <a:ln>
            <a:noFill/>
          </a:ln>
        </p:spPr>
      </p:pic>
      <p:sp>
        <p:nvSpPr>
          <p:cNvPr id="168" name="Google Shape;168;p30"/>
          <p:cNvSpPr/>
          <p:nvPr/>
        </p:nvSpPr>
        <p:spPr>
          <a:xfrm>
            <a:off x="699875" y="4650625"/>
            <a:ext cx="227700" cy="43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rot="-5400000">
            <a:off x="999850" y="4794600"/>
            <a:ext cx="227700" cy="43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Propunerea de valoare</a:t>
            </a:r>
            <a:endParaRPr/>
          </a:p>
        </p:txBody>
      </p:sp>
      <p:sp>
        <p:nvSpPr>
          <p:cNvPr id="175" name="Google Shape;175;p31"/>
          <p:cNvSpPr txBox="1">
            <a:spLocks noGrp="1"/>
          </p:cNvSpPr>
          <p:nvPr>
            <p:ph type="body" idx="1"/>
          </p:nvPr>
        </p:nvSpPr>
        <p:spPr>
          <a:xfrm>
            <a:off x="729450" y="2078875"/>
            <a:ext cx="42411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Propunerea de valoare</a:t>
            </a:r>
            <a:r>
              <a:rPr lang="en">
                <a:solidFill>
                  <a:schemeClr val="dk2"/>
                </a:solidFill>
                <a:latin typeface="Raleway"/>
                <a:ea typeface="Raleway"/>
                <a:cs typeface="Raleway"/>
                <a:sym typeface="Raleway"/>
              </a:rPr>
              <a:t> este prima parte a </a:t>
            </a:r>
            <a:r>
              <a:rPr lang="en" b="1">
                <a:solidFill>
                  <a:schemeClr val="dk2"/>
                </a:solidFill>
                <a:latin typeface="Raleway"/>
                <a:ea typeface="Raleway"/>
                <a:cs typeface="Raleway"/>
                <a:sym typeface="Raleway"/>
              </a:rPr>
              <a:t>VPC </a:t>
            </a:r>
            <a:r>
              <a:rPr lang="en">
                <a:solidFill>
                  <a:schemeClr val="dk2"/>
                </a:solidFill>
                <a:latin typeface="Raleway"/>
                <a:ea typeface="Raleway"/>
                <a:cs typeface="Raleway"/>
                <a:sym typeface="Raleway"/>
              </a:rPr>
              <a:t>și constă în trei elemente: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Generatorii de beneficii (</a:t>
            </a:r>
            <a:r>
              <a:rPr lang="en" b="1">
                <a:solidFill>
                  <a:schemeClr val="dk2"/>
                </a:solidFill>
                <a:latin typeface="Raleway"/>
                <a:ea typeface="Raleway"/>
                <a:cs typeface="Raleway"/>
                <a:sym typeface="Raleway"/>
              </a:rPr>
              <a:t>Gain creators</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Factorii care rezolvă problemele (</a:t>
            </a:r>
            <a:r>
              <a:rPr lang="en" b="1">
                <a:solidFill>
                  <a:schemeClr val="dk2"/>
                </a:solidFill>
                <a:latin typeface="Raleway"/>
                <a:ea typeface="Raleway"/>
                <a:cs typeface="Raleway"/>
                <a:sym typeface="Raleway"/>
              </a:rPr>
              <a:t>Pain relievers</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Produsele și serviciile (</a:t>
            </a:r>
            <a:r>
              <a:rPr lang="en" b="1">
                <a:solidFill>
                  <a:schemeClr val="dk2"/>
                </a:solidFill>
                <a:latin typeface="Raleway"/>
                <a:ea typeface="Raleway"/>
                <a:cs typeface="Raleway"/>
                <a:sym typeface="Raleway"/>
              </a:rPr>
              <a:t>Products &amp; services</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p:txBody>
      </p:sp>
      <p:pic>
        <p:nvPicPr>
          <p:cNvPr id="176" name="Google Shape;176;p31"/>
          <p:cNvPicPr preferRelativeResize="0"/>
          <p:nvPr/>
        </p:nvPicPr>
        <p:blipFill>
          <a:blip r:embed="rId3">
            <a:alphaModFix/>
          </a:blip>
          <a:stretch>
            <a:fillRect/>
          </a:stretch>
        </p:blipFill>
        <p:spPr>
          <a:xfrm>
            <a:off x="5713200" y="1355125"/>
            <a:ext cx="3111867" cy="298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Generatorii de beneficii (Gain creators)</a:t>
            </a:r>
            <a:endParaRPr/>
          </a:p>
        </p:txBody>
      </p:sp>
      <p:sp>
        <p:nvSpPr>
          <p:cNvPr id="183" name="Google Shape;183;p32"/>
          <p:cNvSpPr txBox="1">
            <a:spLocks noGrp="1"/>
          </p:cNvSpPr>
          <p:nvPr>
            <p:ph type="body" idx="1"/>
          </p:nvPr>
        </p:nvSpPr>
        <p:spPr>
          <a:xfrm>
            <a:off x="729450" y="2078875"/>
            <a:ext cx="7688700" cy="2613900"/>
          </a:xfrm>
          <a:prstGeom prst="rect">
            <a:avLst/>
          </a:prstGeom>
        </p:spPr>
        <p:txBody>
          <a:bodyPr spcFirstLastPara="1" wrap="square" lIns="91425" tIns="91425" rIns="91425" bIns="91425" anchor="t" anchorCtr="0">
            <a:normAutofit/>
          </a:bodyPr>
          <a:lstStyle/>
          <a:p>
            <a:pPr marL="0" indent="0">
              <a:buNone/>
            </a:pPr>
            <a:r>
              <a:rPr lang="en" dirty="0" err="1">
                <a:solidFill>
                  <a:schemeClr val="dk2"/>
                </a:solidFill>
                <a:latin typeface="Raleway"/>
                <a:ea typeface="Raleway"/>
                <a:cs typeface="Raleway"/>
                <a:sym typeface="Raleway"/>
              </a:rPr>
              <a:t>Aceștia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reprezintă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caracteristicile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beneficiile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produsului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sau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serviciului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dumneavoastră</a:t>
            </a:r>
            <a:r>
              <a:rPr lang="en" dirty="0">
                <a:solidFill>
                  <a:schemeClr val="dk2"/>
                </a:solidFill>
                <a:latin typeface="Raleway"/>
                <a:ea typeface="Raleway"/>
                <a:cs typeface="Raleway"/>
                <a:sym typeface="Raleway"/>
              </a:rPr>
              <a:t> (pe care </a:t>
            </a:r>
            <a:r>
              <a:rPr lang="en" dirty="0" err="1">
                <a:solidFill>
                  <a:schemeClr val="dk2"/>
                </a:solidFill>
                <a:latin typeface="Raleway"/>
                <a:ea typeface="Raleway"/>
                <a:cs typeface="Raleway"/>
                <a:sym typeface="Raleway"/>
              </a:rPr>
              <a:t>clienții</a:t>
            </a:r>
            <a:r>
              <a:rPr lang="en" dirty="0">
                <a:solidFill>
                  <a:schemeClr val="dk2"/>
                </a:solidFill>
                <a:latin typeface="Raleway"/>
                <a:ea typeface="Raleway"/>
                <a:cs typeface="Raleway"/>
                <a:sym typeface="Raleway"/>
              </a:rPr>
              <a:t> le </a:t>
            </a:r>
            <a:r>
              <a:rPr lang="en" dirty="0" err="1">
                <a:solidFill>
                  <a:schemeClr val="dk2"/>
                </a:solidFill>
                <a:latin typeface="Raleway"/>
                <a:ea typeface="Raleway"/>
                <a:cs typeface="Raleway"/>
                <a:sym typeface="Raleway"/>
              </a:rPr>
              <a:t>doresc</a:t>
            </a:r>
            <a:r>
              <a:rPr lang="en" dirty="0">
                <a:solidFill>
                  <a:schemeClr val="dk2"/>
                </a:solidFill>
                <a:latin typeface="Raleway"/>
                <a:ea typeface="Raleway"/>
                <a:cs typeface="Raleway"/>
                <a:sym typeface="Raleway"/>
              </a:rPr>
              <a:t>), care </a:t>
            </a:r>
            <a:r>
              <a:rPr lang="en" dirty="0" err="1">
                <a:solidFill>
                  <a:schemeClr val="dk2"/>
                </a:solidFill>
                <a:latin typeface="Raleway"/>
                <a:ea typeface="Raleway"/>
                <a:cs typeface="Raleway"/>
                <a:sym typeface="Raleway"/>
              </a:rPr>
              <a:t>creează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rezultate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beneficii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pozitive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pentru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clienții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dumneavoastră</a:t>
            </a:r>
            <a:r>
              <a:rPr lang="en" dirty="0">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indent="0">
              <a:spcBef>
                <a:spcPts val="1200"/>
              </a:spcBef>
              <a:buNone/>
            </a:pPr>
            <a:r>
              <a:rPr lang="en" dirty="0" err="1">
                <a:solidFill>
                  <a:schemeClr val="dk2"/>
                </a:solidFill>
                <a:latin typeface="Raleway"/>
                <a:ea typeface="Raleway"/>
                <a:cs typeface="Raleway"/>
                <a:sym typeface="Raleway"/>
              </a:rPr>
              <a:t>Generatorii</a:t>
            </a:r>
            <a:r>
              <a:rPr lang="en" dirty="0">
                <a:solidFill>
                  <a:schemeClr val="dk2"/>
                </a:solidFill>
                <a:latin typeface="Raleway"/>
                <a:ea typeface="Raleway"/>
                <a:cs typeface="Raleway"/>
                <a:sym typeface="Raleway"/>
              </a:rPr>
              <a:t> de </a:t>
            </a:r>
            <a:r>
              <a:rPr lang="en" dirty="0" err="1">
                <a:solidFill>
                  <a:schemeClr val="dk2"/>
                </a:solidFill>
                <a:latin typeface="Raleway"/>
                <a:ea typeface="Raleway"/>
                <a:cs typeface="Raleway"/>
                <a:sym typeface="Raleway"/>
              </a:rPr>
              <a:t>beneficii</a:t>
            </a:r>
            <a:r>
              <a:rPr lang="en" dirty="0">
                <a:solidFill>
                  <a:schemeClr val="dk2"/>
                </a:solidFill>
                <a:latin typeface="Raleway"/>
                <a:ea typeface="Raleway"/>
                <a:cs typeface="Raleway"/>
                <a:sym typeface="Raleway"/>
              </a:rPr>
              <a:t> pot fi </a:t>
            </a:r>
            <a:r>
              <a:rPr lang="en" dirty="0" err="1">
                <a:solidFill>
                  <a:schemeClr val="dk2"/>
                </a:solidFill>
                <a:latin typeface="Raleway"/>
                <a:ea typeface="Raleway"/>
                <a:cs typeface="Raleway"/>
                <a:sym typeface="Raleway"/>
              </a:rPr>
              <a:t>funcționali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sau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emoționali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pot fi </a:t>
            </a:r>
            <a:r>
              <a:rPr lang="en" dirty="0" err="1">
                <a:solidFill>
                  <a:schemeClr val="dk2"/>
                </a:solidFill>
                <a:latin typeface="Raleway"/>
                <a:ea typeface="Raleway"/>
                <a:cs typeface="Raleway"/>
                <a:sym typeface="Raleway"/>
              </a:rPr>
              <a:t>legați</a:t>
            </a:r>
            <a:r>
              <a:rPr lang="en" dirty="0">
                <a:solidFill>
                  <a:schemeClr val="dk2"/>
                </a:solidFill>
                <a:latin typeface="Raleway"/>
                <a:ea typeface="Raleway"/>
                <a:cs typeface="Raleway"/>
                <a:sym typeface="Raleway"/>
              </a:rPr>
              <a:t> de </a:t>
            </a:r>
            <a:r>
              <a:rPr lang="en" dirty="0" err="1">
                <a:solidFill>
                  <a:schemeClr val="dk2"/>
                </a:solidFill>
                <a:latin typeface="Raleway"/>
                <a:ea typeface="Raleway"/>
                <a:cs typeface="Raleway"/>
                <a:sym typeface="Raleway"/>
              </a:rPr>
              <a:t>obiective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personale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sau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profesionale</a:t>
            </a:r>
            <a:r>
              <a:rPr lang="en" dirty="0">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dirty="0">
                <a:solidFill>
                  <a:schemeClr val="dk2"/>
                </a:solidFill>
                <a:latin typeface="Raleway"/>
                <a:ea typeface="Raleway"/>
                <a:cs typeface="Raleway"/>
                <a:sym typeface="Raleway"/>
              </a:rPr>
              <a:t>De </a:t>
            </a:r>
            <a:r>
              <a:rPr lang="en" dirty="0" err="1">
                <a:solidFill>
                  <a:schemeClr val="dk2"/>
                </a:solidFill>
                <a:latin typeface="Raleway"/>
                <a:ea typeface="Raleway"/>
                <a:cs typeface="Raleway"/>
                <a:sym typeface="Raleway"/>
              </a:rPr>
              <a:t>exemplu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dacă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proiectați</a:t>
            </a:r>
            <a:r>
              <a:rPr lang="en" dirty="0">
                <a:solidFill>
                  <a:schemeClr val="dk2"/>
                </a:solidFill>
                <a:latin typeface="Raleway"/>
                <a:ea typeface="Raleway"/>
                <a:cs typeface="Raleway"/>
                <a:sym typeface="Raleway"/>
              </a:rPr>
              <a:t> un </a:t>
            </a:r>
            <a:r>
              <a:rPr lang="en" i="1" dirty="0">
                <a:solidFill>
                  <a:schemeClr val="dk2"/>
                </a:solidFill>
                <a:latin typeface="Raleway"/>
                <a:ea typeface="Raleway"/>
                <a:cs typeface="Raleway"/>
                <a:sym typeface="Raleway"/>
              </a:rPr>
              <a:t>tool de project management</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generatorii</a:t>
            </a:r>
            <a:r>
              <a:rPr lang="en" dirty="0">
                <a:solidFill>
                  <a:schemeClr val="dk2"/>
                </a:solidFill>
                <a:latin typeface="Raleway"/>
                <a:ea typeface="Raleway"/>
                <a:cs typeface="Raleway"/>
                <a:sym typeface="Raleway"/>
              </a:rPr>
              <a:t> de </a:t>
            </a:r>
            <a:r>
              <a:rPr lang="en" dirty="0" err="1">
                <a:solidFill>
                  <a:schemeClr val="dk2"/>
                </a:solidFill>
                <a:latin typeface="Raleway"/>
                <a:ea typeface="Raleway"/>
                <a:cs typeface="Raleway"/>
                <a:sym typeface="Raleway"/>
              </a:rPr>
              <a:t>beneficii</a:t>
            </a:r>
            <a:r>
              <a:rPr lang="en" dirty="0">
                <a:solidFill>
                  <a:schemeClr val="dk2"/>
                </a:solidFill>
                <a:latin typeface="Raleway"/>
                <a:ea typeface="Raleway"/>
                <a:cs typeface="Raleway"/>
                <a:sym typeface="Raleway"/>
              </a:rPr>
              <a:t> ai </a:t>
            </a:r>
            <a:r>
              <a:rPr lang="en" dirty="0" err="1">
                <a:solidFill>
                  <a:schemeClr val="dk2"/>
                </a:solidFill>
                <a:latin typeface="Raleway"/>
                <a:ea typeface="Raleway"/>
                <a:cs typeface="Raleway"/>
                <a:sym typeface="Raleway"/>
              </a:rPr>
              <a:t>produsului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dumneavoastră</a:t>
            </a:r>
            <a:r>
              <a:rPr lang="en" dirty="0">
                <a:solidFill>
                  <a:schemeClr val="dk2"/>
                </a:solidFill>
                <a:latin typeface="Raleway"/>
                <a:ea typeface="Raleway"/>
                <a:cs typeface="Raleway"/>
                <a:sym typeface="Raleway"/>
              </a:rPr>
              <a:t> pot include </a:t>
            </a:r>
            <a:r>
              <a:rPr lang="en" dirty="0" err="1">
                <a:solidFill>
                  <a:schemeClr val="dk2"/>
                </a:solidFill>
                <a:latin typeface="Raleway"/>
                <a:ea typeface="Raleway"/>
                <a:cs typeface="Raleway"/>
                <a:sym typeface="Raleway"/>
              </a:rPr>
              <a:t>caracteristici</a:t>
            </a:r>
            <a:r>
              <a:rPr lang="en" dirty="0">
                <a:solidFill>
                  <a:schemeClr val="dk2"/>
                </a:solidFill>
                <a:latin typeface="Raleway"/>
                <a:ea typeface="Raleway"/>
                <a:cs typeface="Raleway"/>
                <a:sym typeface="Raleway"/>
              </a:rPr>
              <a:t> precum </a:t>
            </a:r>
            <a:r>
              <a:rPr lang="en" dirty="0" err="1">
                <a:solidFill>
                  <a:schemeClr val="dk2"/>
                </a:solidFill>
                <a:latin typeface="Raleway"/>
                <a:ea typeface="Raleway"/>
                <a:cs typeface="Raleway"/>
                <a:sym typeface="Raleway"/>
              </a:rPr>
              <a:t>îmbunătățirea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colaborării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în</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echipă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finalizarea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mai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rapidă</a:t>
            </a:r>
            <a:r>
              <a:rPr lang="en" dirty="0">
                <a:solidFill>
                  <a:schemeClr val="dk2"/>
                </a:solidFill>
                <a:latin typeface="Raleway"/>
                <a:ea typeface="Raleway"/>
                <a:cs typeface="Raleway"/>
                <a:sym typeface="Raleway"/>
              </a:rPr>
              <a:t> a </a:t>
            </a:r>
            <a:r>
              <a:rPr lang="en" dirty="0" err="1">
                <a:solidFill>
                  <a:schemeClr val="dk2"/>
                </a:solidFill>
                <a:latin typeface="Raleway"/>
                <a:ea typeface="Raleway"/>
                <a:cs typeface="Raleway"/>
                <a:sym typeface="Raleway"/>
              </a:rPr>
              <a:t>proiectelor</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obținerea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unor</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rezultate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mai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bune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pentru</a:t>
            </a:r>
            <a:r>
              <a:rPr lang="en" dirty="0">
                <a:solidFill>
                  <a:schemeClr val="dk2"/>
                </a:solidFill>
                <a:latin typeface="Raleway"/>
                <a:ea typeface="Raleway"/>
                <a:cs typeface="Raleway"/>
                <a:sym typeface="Raleway"/>
              </a:rPr>
              <a:t> a </a:t>
            </a:r>
            <a:r>
              <a:rPr lang="en" dirty="0" err="1">
                <a:solidFill>
                  <a:schemeClr val="dk2"/>
                </a:solidFill>
                <a:latin typeface="Raleway"/>
                <a:ea typeface="Raleway"/>
                <a:cs typeface="Raleway"/>
                <a:sym typeface="Raleway"/>
              </a:rPr>
              <a:t>ajuta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clienții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să-și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atingă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beneficiile</a:t>
            </a:r>
            <a:r>
              <a:rPr lang="en" dirty="0">
                <a:solidFill>
                  <a:schemeClr val="dk2"/>
                </a:solidFill>
                <a:latin typeface="Raleway"/>
                <a:ea typeface="Raleway"/>
                <a:cs typeface="Raleway"/>
                <a:sym typeface="Raleway"/>
              </a:rPr>
              <a:t>.</a:t>
            </a:r>
            <a:endParaRPr dirty="0">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20000"/>
          </a:blip>
          <a:srcRect l="23145" t="7590" r="19393" b="-759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Factorii care rezolvă problemele (Pain relievers)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0" name="Google Shape;190;p33"/>
          <p:cNvSpPr txBox="1">
            <a:spLocks noGrp="1"/>
          </p:cNvSpPr>
          <p:nvPr>
            <p:ph type="body" idx="1"/>
          </p:nvPr>
        </p:nvSpPr>
        <p:spPr>
          <a:xfrm>
            <a:off x="729450" y="2078875"/>
            <a:ext cx="76887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Aceștia sunt caracteristicile și beneficiile produsului sau serviciului dumneavoastră (soluțiile propuse de afacere), care abordează în mod specific problemele pe care clienții dumneavoastră le întâmpină.</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Factorii pot fi funcționali sau emoționali și pot elimina frustrările, necazurile sau provocările, în diferite moduri.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produsul dvs. poate include caracteristici precum gestionarea automată a sarcinilor, comunicarea ușoară cu echipa și monitorizarea progresului în timp real pentru a ajuta la ameliorarea problemelor clienților. </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3F2FDB-D50D-4201-9192-EA952A820F73}">
  <ds:schemaRefs>
    <ds:schemaRef ds:uri="http://schemas.microsoft.com/sharepoint/v3/contenttype/forms"/>
  </ds:schemaRefs>
</ds:datastoreItem>
</file>

<file path=customXml/itemProps2.xml><?xml version="1.0" encoding="utf-8"?>
<ds:datastoreItem xmlns:ds="http://schemas.openxmlformats.org/officeDocument/2006/customXml" ds:itemID="{0FDF614F-0541-4632-8018-2BAC117257BD}">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3.xml><?xml version="1.0" encoding="utf-8"?>
<ds:datastoreItem xmlns:ds="http://schemas.openxmlformats.org/officeDocument/2006/customXml" ds:itemID="{42DB7F79-2710-4EE0-BA86-387B35ACD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7a3a0-4802-44ad-8682-ea345069b43c"/>
    <ds:schemaRef ds:uri="e7185579-850a-446f-99b2-f44d9f582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Streamline</vt:lpstr>
      <vt:lpstr>Concepte de afaceri în IT Săptămâna 5       </vt:lpstr>
      <vt:lpstr>Propunere de valoare</vt:lpstr>
      <vt:lpstr>Analiza nevoilor clienților</vt:lpstr>
      <vt:lpstr>Analiza beneficiilor </vt:lpstr>
      <vt:lpstr>Value Proposition Canvas (VPC)</vt:lpstr>
      <vt:lpstr>PowerPoint Presentation</vt:lpstr>
      <vt:lpstr>Propunerea de valoare</vt:lpstr>
      <vt:lpstr>Generatorii de beneficii (Gain creators)</vt:lpstr>
      <vt:lpstr>Factorii care rezolvă problemele (Pain relievers)   </vt:lpstr>
      <vt:lpstr>Produsele și serviciile</vt:lpstr>
      <vt:lpstr>Profilul clienților</vt:lpstr>
      <vt:lpstr>Joburile clienților (Customer jobs)</vt:lpstr>
      <vt:lpstr>Problemele clienților (Customer pains)</vt:lpstr>
      <vt:lpstr>Câștigurile clienților (Customer gains)</vt:lpstr>
      <vt:lpstr>PowerPoint Presentation</vt:lpstr>
      <vt:lpstr>PowerPoint Presentation</vt:lpstr>
      <vt:lpstr>PowerPoint Presentation</vt:lpstr>
      <vt:lpstr>Segmentarea clienților </vt:lpstr>
      <vt:lpstr>Profilul Clientului sau Buyer Persona</vt:lpstr>
      <vt:lpstr>Teoria "Jobs-to-be-Done"</vt:lpstr>
      <vt:lpstr>Teoria celor 5 factori</vt:lpstr>
      <vt:lpstr> Segmentare psihografică</vt:lpstr>
      <vt:lpstr>Customer journey mapping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5       </dc:title>
  <cp:revision>6</cp:revision>
  <dcterms:modified xsi:type="dcterms:W3CDTF">2023-04-18T13:42:21Z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