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Raleway-bold.fntdata"/><Relationship Id="rId18" Type="http://schemas.openxmlformats.org/officeDocument/2006/relationships/font" Target="fonts/Lato-italic.fntdata"/><Relationship Id="rId8" Type="http://schemas.openxmlformats.org/officeDocument/2006/relationships/slide" Target="slides/slide2.xml"/><Relationship Id="rId3" Type="http://schemas.openxmlformats.org/officeDocument/2006/relationships/presProps" Target="presProps.xml"/><Relationship Id="rId21" Type="http://schemas.openxmlformats.org/officeDocument/2006/relationships/customXml" Target="../customXml/item2.xml"/><Relationship Id="rId12" Type="http://schemas.openxmlformats.org/officeDocument/2006/relationships/font" Target="fonts/Raleway-regular.fntdata"/><Relationship Id="rId17" Type="http://schemas.openxmlformats.org/officeDocument/2006/relationships/font" Target="fonts/Lato-bold.fntdata"/><Relationship Id="rId7" Type="http://schemas.openxmlformats.org/officeDocument/2006/relationships/slide" Target="slides/slide1.xml"/><Relationship Id="rId2" Type="http://schemas.openxmlformats.org/officeDocument/2006/relationships/viewProps" Target="viewProps.xml"/><Relationship Id="rId16" Type="http://schemas.openxmlformats.org/officeDocument/2006/relationships/font" Target="fonts/Lato-regular.fntdata"/><Relationship Id="rId20" Type="http://schemas.openxmlformats.org/officeDocument/2006/relationships/customXml" Target="../customXml/item1.xml"/><Relationship Id="rId11" Type="http://schemas.openxmlformats.org/officeDocument/2006/relationships/slide" Target="slides/slide5.xml"/><Relationship Id="rId1" Type="http://schemas.openxmlformats.org/officeDocument/2006/relationships/theme" Target="theme/theme2.xml"/><Relationship Id="rId6" Type="http://schemas.openxmlformats.org/officeDocument/2006/relationships/notesMaster" Target="notesMasters/notesMaster1.xml"/><Relationship Id="rId15" Type="http://schemas.openxmlformats.org/officeDocument/2006/relationships/font" Target="fonts/Raleway-boldItalic.fntdata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4.xml"/><Relationship Id="rId19" Type="http://schemas.openxmlformats.org/officeDocument/2006/relationships/font" Target="fonts/Lato-bold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font" Target="fonts/Raleway-italic.fntdata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25c8400cf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225c8400c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25c8400cf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225c8400cf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25c8400cf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25c8400cf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25c8400cf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25c8400cf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25c8400cf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225c8400cf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Google Shape;71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Google Shape;88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5" name="Google Shape;9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2" name="Google Shape;102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9" name="Google Shape;10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0" name="Google Shape;12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 amt="32000"/>
          </a:blip>
          <a:srcRect b="0" l="556" r="0" t="9551"/>
          <a:stretch/>
        </p:blipFill>
        <p:spPr>
          <a:xfrm>
            <a:off x="-841838" y="-40425"/>
            <a:ext cx="1006266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type="ctrTitle"/>
          </p:nvPr>
        </p:nvSpPr>
        <p:spPr>
          <a:xfrm>
            <a:off x="729625" y="123164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Concepte de afaceri în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650"/>
              <a:t>Săptămâna 5</a:t>
            </a:r>
            <a:endParaRPr b="0"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3" name="Google Shape;133;p25"/>
          <p:cNvSpPr txBox="1"/>
          <p:nvPr>
            <p:ph idx="1" type="subTitle"/>
          </p:nvPr>
        </p:nvSpPr>
        <p:spPr>
          <a:xfrm>
            <a:off x="729625" y="3172900"/>
            <a:ext cx="7688100" cy="10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2"/>
                </a:solidFill>
              </a:rPr>
              <a:t>Dosescu Tatiana-Corina</a:t>
            </a:r>
            <a:endParaRPr b="1" i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2"/>
                </a:solidFill>
              </a:rPr>
              <a:t>Universitatea Titu Maiorescu</a:t>
            </a:r>
            <a:endParaRPr b="1" i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</p:txBody>
      </p:sp>
      <p:sp>
        <p:nvSpPr>
          <p:cNvPr id="134" name="Google Shape;134;p2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6"/>
          <p:cNvPicPr preferRelativeResize="0"/>
          <p:nvPr/>
        </p:nvPicPr>
        <p:blipFill rotWithShape="1">
          <a:blip r:embed="rId3">
            <a:alphaModFix amt="20000"/>
          </a:blip>
          <a:srcRect b="-7590" l="23145" r="19393" t="7590"/>
          <a:stretch/>
        </p:blipFill>
        <p:spPr>
          <a:xfrm>
            <a:off x="5200976" y="493977"/>
            <a:ext cx="7105623" cy="7106968"/>
          </a:xfrm>
          <a:custGeom>
            <a:rect b="b" l="l" r="r" t="t"/>
            <a:pathLst>
              <a:path extrusionOk="0" h="4969908" w="4968967">
                <a:moveTo>
                  <a:pt x="2485033" y="0"/>
                </a:moveTo>
                <a:cubicBezTo>
                  <a:pt x="2560970" y="0"/>
                  <a:pt x="2636907" y="28868"/>
                  <a:pt x="2694643" y="86605"/>
                </a:cubicBezTo>
                <a:lnTo>
                  <a:pt x="4882362" y="2274324"/>
                </a:lnTo>
                <a:cubicBezTo>
                  <a:pt x="4997836" y="2389798"/>
                  <a:pt x="4997836" y="2578071"/>
                  <a:pt x="4882362" y="2693544"/>
                </a:cubicBezTo>
                <a:lnTo>
                  <a:pt x="2694643" y="4881263"/>
                </a:lnTo>
                <a:cubicBezTo>
                  <a:pt x="2579169" y="4999247"/>
                  <a:pt x="2390898" y="4999247"/>
                  <a:pt x="2274169" y="4882518"/>
                </a:cubicBezTo>
                <a:lnTo>
                  <a:pt x="86449" y="2694799"/>
                </a:lnTo>
                <a:cubicBezTo>
                  <a:pt x="-29024" y="2579325"/>
                  <a:pt x="-29025" y="2391053"/>
                  <a:pt x="87704" y="2274324"/>
                </a:cubicBezTo>
                <a:lnTo>
                  <a:pt x="2275423" y="86605"/>
                </a:lnTo>
                <a:cubicBezTo>
                  <a:pt x="2333160" y="28868"/>
                  <a:pt x="2409097" y="0"/>
                  <a:pt x="2485033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40" name="Google Shape;140;p26"/>
          <p:cNvSpPr txBox="1"/>
          <p:nvPr>
            <p:ph type="title"/>
          </p:nvPr>
        </p:nvSpPr>
        <p:spPr>
          <a:xfrm>
            <a:off x="707425" y="728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Trello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727650" y="1520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Completați </a:t>
            </a:r>
            <a:r>
              <a:rPr b="1"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Value Proposition Canvas (VPC)</a:t>
            </a: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pentru business-ul vostru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275" y="2163725"/>
            <a:ext cx="4926198" cy="280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610" y="0"/>
            <a:ext cx="1867829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5950" y="0"/>
            <a:ext cx="472211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8"/>
          <p:cNvPicPr preferRelativeResize="0"/>
          <p:nvPr/>
        </p:nvPicPr>
        <p:blipFill rotWithShape="1">
          <a:blip r:embed="rId3">
            <a:alphaModFix amt="20000"/>
          </a:blip>
          <a:srcRect b="-7590" l="23145" r="19393" t="7590"/>
          <a:stretch/>
        </p:blipFill>
        <p:spPr>
          <a:xfrm>
            <a:off x="5200976" y="493977"/>
            <a:ext cx="7105623" cy="7106968"/>
          </a:xfrm>
          <a:custGeom>
            <a:rect b="b" l="l" r="r" t="t"/>
            <a:pathLst>
              <a:path extrusionOk="0" h="4969908" w="4968967">
                <a:moveTo>
                  <a:pt x="2485033" y="0"/>
                </a:moveTo>
                <a:cubicBezTo>
                  <a:pt x="2560970" y="0"/>
                  <a:pt x="2636907" y="28868"/>
                  <a:pt x="2694643" y="86605"/>
                </a:cubicBezTo>
                <a:lnTo>
                  <a:pt x="4882362" y="2274324"/>
                </a:lnTo>
                <a:cubicBezTo>
                  <a:pt x="4997836" y="2389798"/>
                  <a:pt x="4997836" y="2578071"/>
                  <a:pt x="4882362" y="2693544"/>
                </a:cubicBezTo>
                <a:lnTo>
                  <a:pt x="2694643" y="4881263"/>
                </a:lnTo>
                <a:cubicBezTo>
                  <a:pt x="2579169" y="4999247"/>
                  <a:pt x="2390898" y="4999247"/>
                  <a:pt x="2274169" y="4882518"/>
                </a:cubicBezTo>
                <a:lnTo>
                  <a:pt x="86449" y="2694799"/>
                </a:lnTo>
                <a:cubicBezTo>
                  <a:pt x="-29024" y="2579325"/>
                  <a:pt x="-29025" y="2391053"/>
                  <a:pt x="87704" y="2274324"/>
                </a:cubicBezTo>
                <a:lnTo>
                  <a:pt x="2275423" y="86605"/>
                </a:lnTo>
                <a:cubicBezTo>
                  <a:pt x="2333160" y="28868"/>
                  <a:pt x="2409097" y="0"/>
                  <a:pt x="2485033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54" name="Google Shape;154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Trello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Folosind teoria </a:t>
            </a: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prezentată</a:t>
            </a: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în</a:t>
            </a: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curs, </a:t>
            </a: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creați</a:t>
            </a: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4 profiluri de </a:t>
            </a: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clienți</a:t>
            </a: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pentru business-ul vostru 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9450" y="2800050"/>
            <a:ext cx="1942774" cy="194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475" y="0"/>
            <a:ext cx="215930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3079" y="0"/>
            <a:ext cx="469329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135BD657036C459C65CE996F0B7E63" ma:contentTypeVersion="13" ma:contentTypeDescription="Create a new document." ma:contentTypeScope="" ma:versionID="8d9ae2abafef8783a86dadba86baa75f">
  <xsd:schema xmlns:xsd="http://www.w3.org/2001/XMLSchema" xmlns:xs="http://www.w3.org/2001/XMLSchema" xmlns:p="http://schemas.microsoft.com/office/2006/metadata/properties" xmlns:ns2="06a7a3a0-4802-44ad-8682-ea345069b43c" xmlns:ns3="e7185579-850a-446f-99b2-f44d9f582de8" targetNamespace="http://schemas.microsoft.com/office/2006/metadata/properties" ma:root="true" ma:fieldsID="34828177c0b2dda0baeb593eb3f4cb41" ns2:_="" ns3:_="">
    <xsd:import namespace="06a7a3a0-4802-44ad-8682-ea345069b43c"/>
    <xsd:import namespace="e7185579-850a-446f-99b2-f44d9f582d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a7a3a0-4802-44ad-8682-ea345069b4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fd59429c-2ec5-47d9-ac23-ecd773c54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185579-850a-446f-99b2-f44d9f582de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28ff3e7-aa8e-490c-807b-099435f46f1b}" ma:internalName="TaxCatchAll" ma:showField="CatchAllData" ma:web="e7185579-850a-446f-99b2-f44d9f582d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6a7a3a0-4802-44ad-8682-ea345069b43c">
      <Terms xmlns="http://schemas.microsoft.com/office/infopath/2007/PartnerControls"/>
    </lcf76f155ced4ddcb4097134ff3c332f>
    <TaxCatchAll xmlns="e7185579-850a-446f-99b2-f44d9f582de8" xsi:nil="true"/>
  </documentManagement>
</p:properties>
</file>

<file path=customXml/itemProps1.xml><?xml version="1.0" encoding="utf-8"?>
<ds:datastoreItem xmlns:ds="http://schemas.openxmlformats.org/officeDocument/2006/customXml" ds:itemID="{76B3ECF8-749B-4344-9E16-4BE3F5123CFA}"/>
</file>

<file path=customXml/itemProps2.xml><?xml version="1.0" encoding="utf-8"?>
<ds:datastoreItem xmlns:ds="http://schemas.openxmlformats.org/officeDocument/2006/customXml" ds:itemID="{30CC63AB-36DB-4E52-914E-B446F1AB617C}"/>
</file>

<file path=customXml/itemProps3.xml><?xml version="1.0" encoding="utf-8"?>
<ds:datastoreItem xmlns:ds="http://schemas.openxmlformats.org/officeDocument/2006/customXml" ds:itemID="{360ABA4E-9649-463D-9421-72411D4B593F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0x0101004C135BD657036C459C65CE996F0B7E63</vt:lpwstr>
  </property>
</Properties>
</file>