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font" Target="fonts/Roboto-bold.fntdata"/><Relationship Id="rId18" Type="http://schemas.openxmlformats.org/officeDocument/2006/relationships/slide" Target="slides/slide12.xml"/><Relationship Id="rId42" Type="http://schemas.openxmlformats.org/officeDocument/2006/relationships/font" Target="fonts/Lato-regular.fntdata"/><Relationship Id="rId21" Type="http://schemas.openxmlformats.org/officeDocument/2006/relationships/slide" Target="slides/slide15.xml"/><Relationship Id="rId34" Type="http://schemas.openxmlformats.org/officeDocument/2006/relationships/font" Target="fonts/Raleway-regular.fntdata"/><Relationship Id="rId47"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Roboto-italic.fntdata"/><Relationship Id="rId24"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font" Target="fonts/Raleway-bold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font" Target="fonts/Raleway-italic.fntdata"/><Relationship Id="rId44" Type="http://schemas.openxmlformats.org/officeDocument/2006/relationships/font" Target="fonts/Lato-italic.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font" Target="fonts/Lato-bold.fntdata"/><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Raleway-bold.fntdata"/><Relationship Id="rId14" Type="http://schemas.openxmlformats.org/officeDocument/2006/relationships/slide" Target="slides/slide8.xml"/><Relationship Id="rId48" Type="http://schemas.openxmlformats.org/officeDocument/2006/relationships/customXml" Target="../customXml/item3.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Roboto-regular.fntdata"/><Relationship Id="rId46" Type="http://schemas.openxmlformats.org/officeDocument/2006/relationships/customXml" Target="../customXml/item1.xml"/><Relationship Id="rId20" Type="http://schemas.openxmlformats.org/officeDocument/2006/relationships/slide" Target="slides/slide14.xml"/><Relationship Id="rId41"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fd29d84c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fd29d84c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fd29d84c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fd29d84c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dfd29d84c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dfd29d84c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Fezabilitatea tehnica</a:t>
            </a:r>
            <a:r>
              <a:rPr lang="en" sz="1200">
                <a:solidFill>
                  <a:srgbClr val="374151"/>
                </a:solidFill>
                <a:highlight>
                  <a:srgbClr val="F7F7F8"/>
                </a:highlight>
                <a:latin typeface="Roboto"/>
                <a:ea typeface="Roboto"/>
                <a:cs typeface="Roboto"/>
                <a:sym typeface="Roboto"/>
              </a:rPr>
              <a:t> reprezinta evaluarea capacitatii unei organizatii de a dezvolta, implementa si mentine o solutie tehnica, luand in considerare resursele tehnice, abilitatile si competentele echipei tehnice, precum si limitele tehnologice si de timp. Este un aspect important in procesul de dezvoltare a unui produs sau serviciu pentru a determina daca o solutie tehnica poate fi realizata cu succes si la un cost rezonabil.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Viabilitatea financiară</a:t>
            </a:r>
            <a:r>
              <a:rPr lang="en" sz="1200">
                <a:solidFill>
                  <a:srgbClr val="374151"/>
                </a:solidFill>
                <a:highlight>
                  <a:srgbClr val="F7F7F8"/>
                </a:highlight>
                <a:latin typeface="Roboto"/>
                <a:ea typeface="Roboto"/>
                <a:cs typeface="Roboto"/>
                <a:sym typeface="Roboto"/>
              </a:rPr>
              <a:t> reprezintă capacitatea unei afaceri de a genera profit și de a rămâne solvabilă pe termen lung. În general, se analizează aspecte precum cifra de afaceri, costurile, profitabilitatea, cash-flow-ul, rata rentabilității și nivelul datoriei pentru a evalua viabilitatea financiară a unei afaceri. Scopul este de a se asigura că afacerea are suficiente resurse financiare pentru a supraviețui și a se dezvolta în timp, fără a intra în dificultăți financiare majore.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fd29d84c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fd29d84c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Îmbunătățirile incrementale </a:t>
            </a:r>
            <a:r>
              <a:rPr lang="en" sz="1200">
                <a:solidFill>
                  <a:srgbClr val="374151"/>
                </a:solidFill>
                <a:highlight>
                  <a:srgbClr val="F7F7F8"/>
                </a:highlight>
                <a:latin typeface="Roboto"/>
                <a:ea typeface="Roboto"/>
                <a:cs typeface="Roboto"/>
                <a:sym typeface="Roboto"/>
              </a:rPr>
              <a:t>sunt mici ajustări sau modificări aduse produselor, serviciilor sau proceselor existente într-o companie, în vederea creșterii eficienței și a performanței. Acestea sunt adesea măsuri luate în cadrul strategiilor de optimizare, care vizează creșterea gradului de eficiență și reducerea costurilor. De exemplu, o companie poate îmbunătăți procesele sale de producție prin implementarea unor proceduri noi sau îmbunătățite, care să conducă la creșterea calității produselor și reducerea timpului de producție sau a costurilor.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fd29d84c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fd29d84c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"cotă de piață". Se referă la proporția de vânzări sau venituri realizate de o anumită companie sau produs în raport cu totalul pieței respective. Este o măsură a performanței companiei în comparație cu competitorii săi și este adesea utilizată ca indicator al poziționării unei companii pe piață.</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fd29d84c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fd29d84c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fd29d84c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fd29d84c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fd29d84c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fd29d84c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dfd29d84c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dfd29d84c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fd29d84c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dfd29d84c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fd29d84c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fd29d84c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fd29d84c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fd29d84c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fd29d84c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dfd29d84c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Inventarul excesiv</a:t>
            </a:r>
            <a:r>
              <a:rPr lang="en" sz="1200">
                <a:solidFill>
                  <a:srgbClr val="374151"/>
                </a:solidFill>
                <a:highlight>
                  <a:srgbClr val="F7F7F8"/>
                </a:highlight>
                <a:latin typeface="Roboto"/>
                <a:ea typeface="Roboto"/>
                <a:cs typeface="Roboto"/>
                <a:sym typeface="Roboto"/>
              </a:rPr>
              <a:t> se referă la stocul de produse sau materiale peste nivelul optim necesar desfășurării afacerii. Acesta poate fi rezultatul unei planificări incorecte a stocurilor, a unei producții excesive sau a unor vânzări slabe. Inventarul excesiv poate avea un impact negativ asupra fluxului de numerar al unei afaceri, deoarece investiția în stocuri inutile poate reduce lichiditățile și crește costurile de depozitare. De asemenea, poate duce la depășirea termenelor de valabilitate sau la deprecierea stocurilor, ceea ce va reduce profitabilitatea afacerii.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dfd29d84c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dfd29d84c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fd29d84c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fd29d84c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fd29d84c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dfd29d84c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Variabilitatea unui proces</a:t>
            </a:r>
            <a:r>
              <a:rPr lang="en" sz="1200">
                <a:solidFill>
                  <a:srgbClr val="374151"/>
                </a:solidFill>
                <a:highlight>
                  <a:srgbClr val="F7F7F8"/>
                </a:highlight>
                <a:latin typeface="Roboto"/>
                <a:ea typeface="Roboto"/>
                <a:cs typeface="Roboto"/>
                <a:sym typeface="Roboto"/>
              </a:rPr>
              <a:t> este o măsură a variației sau fluctuațiilor în producția sau livrarea unui produs sau serviciu. Aceasta poate fi cauzată de diferite factori, cum ar fi diferențele de calitate sau cantitate a materialelor, abaterile de la specificațiile de producție, erorile umane sau diferențele de performanță între diferiți angajați sau echipamente. Variabilitatea poate avea un impact negativ asupra calității produsului sau serviciului, costurilor și timpului necesar pentru a produce sau livra produsul sau serviciul. Astfel, este important să se reducă variabilitatea pentru a asigura un proces mai stabil și mai eficient.</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Controlul statistic al proceselor (CSP) </a:t>
            </a:r>
            <a:r>
              <a:rPr lang="en" sz="1200">
                <a:solidFill>
                  <a:srgbClr val="374151"/>
                </a:solidFill>
                <a:highlight>
                  <a:srgbClr val="F7F7F8"/>
                </a:highlight>
                <a:latin typeface="Roboto"/>
                <a:ea typeface="Roboto"/>
                <a:cs typeface="Roboto"/>
                <a:sym typeface="Roboto"/>
              </a:rPr>
              <a:t>este o metodă utilizată pentru a monitoriza și controla un proces, astfel încât acesta să rămână în limitele specificate de calitate. Acesta se bazează pe analiza datelor statistice colectate în timpul procesului, cu ajutorul unor instrumente precum grafice de control și capabilitatea procesului. Scopul controlului statistic al procesului este de a detecta variațiile în proces și de a identifica cauzele acestora, astfel încât procesul să poată fi ajustat în consecință și să producă rezultate consistente și de calitate ridicată.</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fd29d84c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dfd29d84c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dfd29d84c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dfd29d84c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Dezvoltarea agilă</a:t>
            </a:r>
            <a:r>
              <a:rPr lang="en" sz="1200">
                <a:solidFill>
                  <a:srgbClr val="374151"/>
                </a:solidFill>
                <a:highlight>
                  <a:srgbClr val="F7F7F8"/>
                </a:highlight>
                <a:latin typeface="Roboto"/>
                <a:ea typeface="Roboto"/>
                <a:cs typeface="Roboto"/>
                <a:sym typeface="Roboto"/>
              </a:rPr>
              <a:t> este o metodologie de dezvoltare software care se concentrează pe furnizarea de software de calitate într-un mod flexibil și interactiv. În loc să planifice întregul proiect dintr-o dată și să urmeze un plan rigid, dezvoltarea agilă se concentrează pe iterarea și adăugarea de funcționalități în timp ce se primesc feedback și sugestii </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lang="en" sz="1200">
                <a:solidFill>
                  <a:srgbClr val="374151"/>
                </a:solidFill>
                <a:highlight>
                  <a:srgbClr val="F7F7F8"/>
                </a:highlight>
                <a:latin typeface="Roboto"/>
                <a:ea typeface="Roboto"/>
                <a:cs typeface="Roboto"/>
                <a:sym typeface="Roboto"/>
              </a:rPr>
              <a:t>de la clienți sau utilizatori. Scopul este de a răspunde rapid la schimbările de cerere și de a produce software de calitate într-un mod mai eficient.</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b="1" lang="en" sz="1200">
                <a:solidFill>
                  <a:srgbClr val="374151"/>
                </a:solidFill>
                <a:highlight>
                  <a:srgbClr val="F7F7F8"/>
                </a:highlight>
                <a:latin typeface="Roboto"/>
                <a:ea typeface="Roboto"/>
                <a:cs typeface="Roboto"/>
                <a:sym typeface="Roboto"/>
              </a:rPr>
              <a:t>Echipele Scrum </a:t>
            </a:r>
            <a:r>
              <a:rPr b="1" lang="en" sz="1200">
                <a:solidFill>
                  <a:srgbClr val="374151"/>
                </a:solidFill>
                <a:highlight>
                  <a:srgbClr val="F7F7F8"/>
                </a:highlight>
                <a:latin typeface="Roboto"/>
                <a:ea typeface="Roboto"/>
                <a:cs typeface="Roboto"/>
                <a:sym typeface="Roboto"/>
              </a:rPr>
              <a:t>transfuncționale </a:t>
            </a:r>
            <a:r>
              <a:rPr lang="en" sz="1200">
                <a:solidFill>
                  <a:srgbClr val="374151"/>
                </a:solidFill>
                <a:highlight>
                  <a:srgbClr val="F7F7F8"/>
                </a:highlight>
                <a:latin typeface="Roboto"/>
                <a:ea typeface="Roboto"/>
                <a:cs typeface="Roboto"/>
                <a:sym typeface="Roboto"/>
              </a:rPr>
              <a:t>sunt echipe care cuprind membri cu diferite competențe și expertize, care lucrează împreună pentru a îndeplini un obiectiv comun. Aceste echipe sunt autogestionate și sunt responsabile pentru planificarea, proiectarea, dezvoltarea și livrarea produselor software de calitate într-un mod eficient și rapid.</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Echipele Scrum transfuncționale sunt esențiale în cadrul metodologiei Scrum, deoarece ele permit o abordare colaborativă a dezvoltării software, unde membrii echipei își împart responsabilitățile și își îmbunătățesc constant abilitățile și cunoștințele prin lucrul într-un mediu de învățare continuă. Aceste echipe sunt, de obicei, compuse din programatori, designeri, ingineri de testare, specialiști în securitatea informației și alte roluri care sunt necesare pentru a dezvolta și livra produse software.</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dfd29d84c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dfd29d84c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User Stories</a:t>
            </a:r>
            <a:r>
              <a:rPr lang="en" sz="1200">
                <a:solidFill>
                  <a:srgbClr val="374151"/>
                </a:solidFill>
                <a:highlight>
                  <a:srgbClr val="F7F7F8"/>
                </a:highlight>
                <a:latin typeface="Roboto"/>
                <a:ea typeface="Roboto"/>
                <a:cs typeface="Roboto"/>
                <a:sym typeface="Roboto"/>
              </a:rPr>
              <a:t> sunt o tehnică folosită în dezvoltarea software-ului pentru a descrie nevoile și cerințele utilizatorilor. Acestea sunt reprezentate sub formă de scurte descrieri narrative, care se concentrează pe ceea ce dorește utilizatorul să facă sau să obțină. User Stories sunt utilizate pentru a defini obiectivele și prioritățile proiectului, pentru a comunica cu toți membrii echipei și pentru a asigura că nevoile utilizatorilor sunt îndeplinite.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dfd29d84c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dfd29d84c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Squads </a:t>
            </a:r>
            <a:r>
              <a:rPr lang="en" sz="1200">
                <a:solidFill>
                  <a:srgbClr val="374151"/>
                </a:solidFill>
                <a:highlight>
                  <a:srgbClr val="F7F7F8"/>
                </a:highlight>
                <a:latin typeface="Roboto"/>
                <a:ea typeface="Roboto"/>
                <a:cs typeface="Roboto"/>
                <a:sym typeface="Roboto"/>
              </a:rPr>
              <a:t>este un termen utilizat în cadrul dezvoltării agile pentru a descrie o echipă mică, auto-organizată și multidisciplinară formată din aproximativ 5-10 persoane, care lucrează împreună pe o anumită funcționalitate sau caracteristică a produsului. Această echipă este autonomă, în sensul că are toate resursele și expertiza necesară pentru a îndeplini obiectivele sale. Squad-urile sunt adesea utilizate în cadrul metodologiei Scrum și sunt concepute pentru a oferi o mai mare flexibilitate, productivitate și calitate în procesul de dezvoltare software.</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Sprint</a:t>
            </a:r>
            <a:r>
              <a:rPr lang="en" sz="1200">
                <a:solidFill>
                  <a:srgbClr val="374151"/>
                </a:solidFill>
                <a:highlight>
                  <a:srgbClr val="F7F7F8"/>
                </a:highlight>
                <a:latin typeface="Roboto"/>
                <a:ea typeface="Roboto"/>
                <a:cs typeface="Roboto"/>
                <a:sym typeface="Roboto"/>
              </a:rPr>
              <a:t> este un termen folosit în dezvoltarea software pentru a descrie o perioadă scurtă de timp (de obicei între una și patru săptămâni) în care se desfășoară activități de planificare, dezvoltare și testare a produsului. Aceste activități sunt realizate de o echipă de dezvoltare și au ca scop final livrarea unei versiuni funcționale a produsului sau a unei părți din acesta. Sprintul face parte din cadrul metodologiei Scrum, care este o metodologie agilă de dezvoltare software.</a:t>
            </a:r>
            <a:endParaRPr sz="1200">
              <a:solidFill>
                <a:srgbClr val="374151"/>
              </a:solidFill>
              <a:highlight>
                <a:srgbClr val="F7F7F8"/>
              </a:highlight>
              <a:latin typeface="Roboto"/>
              <a:ea typeface="Roboto"/>
              <a:cs typeface="Roboto"/>
              <a:sym typeface="Roboto"/>
            </a:endParaRPr>
          </a:p>
          <a:p>
            <a:pPr indent="0" lvl="0" marL="0" rtl="0" algn="l">
              <a:lnSpc>
                <a:spcPct val="150000"/>
              </a:lnSpc>
              <a:spcBef>
                <a:spcPts val="0"/>
              </a:spcBef>
              <a:spcAft>
                <a:spcPts val="0"/>
              </a:spcAft>
              <a:buNone/>
            </a:pPr>
            <a:r>
              <a:rPr b="1" lang="en" sz="1200">
                <a:solidFill>
                  <a:srgbClr val="374151"/>
                </a:solidFill>
                <a:highlight>
                  <a:srgbClr val="F7F7F8"/>
                </a:highlight>
                <a:latin typeface="Roboto"/>
                <a:ea typeface="Roboto"/>
                <a:cs typeface="Roboto"/>
                <a:sym typeface="Roboto"/>
              </a:rPr>
              <a:t>Stakeholderii</a:t>
            </a:r>
            <a:r>
              <a:rPr lang="en" sz="1200">
                <a:solidFill>
                  <a:srgbClr val="374151"/>
                </a:solidFill>
                <a:highlight>
                  <a:srgbClr val="F7F7F8"/>
                </a:highlight>
                <a:latin typeface="Roboto"/>
                <a:ea typeface="Roboto"/>
                <a:cs typeface="Roboto"/>
                <a:sym typeface="Roboto"/>
              </a:rPr>
              <a:t> sunt persoanele, grupurile sau organizațiile care au un interes sau o influență asupra activităților și deciziilor unei companii sau organizații. Aceste persoane sau grupuri pot include acționarii, clienții, angajații, furnizorii, comunitatea locală sau orice altă parte interesată. Identificarea, evaluarea și gestionarea stakeholderilor sunt importante pentru a asigura că compania își îndeplinește obiectivele și își îndeplinește responsabilitățile sociale și etice.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fd29d84c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fd29d84c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fd29d84c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fd29d84c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fd29d84c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fd29d84c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fd29d84c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fd29d84c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fd29d84c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fd29d84c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Airbnb</a:t>
            </a:r>
            <a:r>
              <a:rPr lang="en" sz="1200">
                <a:solidFill>
                  <a:srgbClr val="374151"/>
                </a:solidFill>
                <a:highlight>
                  <a:srgbClr val="F7F7F8"/>
                </a:highlight>
                <a:latin typeface="Roboto"/>
                <a:ea typeface="Roboto"/>
                <a:cs typeface="Roboto"/>
                <a:sym typeface="Roboto"/>
              </a:rPr>
              <a:t> este o platformă de închiriere de locuințe sau camere la particulari pentru perioade scurte de timp, în special pentru călătorii și turism. Utilizatorii pot căuta oferte de cazare în diferite destinații, să rezerve și să plătească online, iar gazdele pot să-și ofere propriile locuințe spre închiriere, să primească recenzii și să comunice cu potențialii chiriași. Airbnb a revoluționat piața turismului și a adus o nouă abordare în ceea ce privește cazarea, oferind o alternativă la hotelurile tradiționale.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b="1" lang="en" sz="1200">
                <a:solidFill>
                  <a:srgbClr val="374151"/>
                </a:solidFill>
                <a:highlight>
                  <a:srgbClr val="F7F7F8"/>
                </a:highlight>
                <a:latin typeface="Roboto"/>
                <a:ea typeface="Roboto"/>
                <a:cs typeface="Roboto"/>
                <a:sym typeface="Roboto"/>
              </a:rPr>
              <a:t>A itera</a:t>
            </a:r>
            <a:r>
              <a:rPr lang="en" sz="1200">
                <a:solidFill>
                  <a:srgbClr val="374151"/>
                </a:solidFill>
                <a:highlight>
                  <a:srgbClr val="F7F7F8"/>
                </a:highlight>
                <a:latin typeface="Roboto"/>
                <a:ea typeface="Roboto"/>
                <a:cs typeface="Roboto"/>
                <a:sym typeface="Roboto"/>
              </a:rPr>
              <a:t> înseamnă să parcurgi un ciclu repetitiv de activități care implică testarea, evaluarea și îmbunătățirea produselor, serviciilor sau proceselor unei firme. În contextul unei afaceri, iterația implică cicluri repetate de dezvoltare, testare și feedback, în care feedback-ul primit este utilizat pentru a îmbunătăți și ajusta produsul, serviciul sau procesul respectiv. Această abordare este utilizată adesea în dezvoltarea de software, dar poate fi aplicată și în alte domenii ale afacerilor. Iterarea este importantă în obținerea unor rezultate mai bune și în creșterea succesului unei afaceri prin adaptarea la nevoile și preferințele clienților.</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fd29d84c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fd29d84c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O </a:t>
            </a:r>
            <a:r>
              <a:rPr b="1" lang="en" sz="1200">
                <a:solidFill>
                  <a:srgbClr val="374151"/>
                </a:solidFill>
                <a:highlight>
                  <a:srgbClr val="F7F7F8"/>
                </a:highlight>
                <a:latin typeface="Roboto"/>
                <a:ea typeface="Roboto"/>
                <a:cs typeface="Roboto"/>
                <a:sym typeface="Roboto"/>
              </a:rPr>
              <a:t>asumpție</a:t>
            </a:r>
            <a:r>
              <a:rPr lang="en" sz="1200">
                <a:solidFill>
                  <a:srgbClr val="374151"/>
                </a:solidFill>
                <a:highlight>
                  <a:srgbClr val="F7F7F8"/>
                </a:highlight>
                <a:latin typeface="Roboto"/>
                <a:ea typeface="Roboto"/>
                <a:cs typeface="Roboto"/>
                <a:sym typeface="Roboto"/>
              </a:rPr>
              <a:t> reprezintă o presupunere făcută în absența informațiilor sau a evidenței concrete. Aceasta poate fi bazată pe experiență, cunoștințe anterioare sau intuiție, dar nu există o dovadă sau o certitudine că asumpția este adevărată. În afaceri, asumpțiile pot fi făcute în procesul de luare a deciziilor și pot avea un impact semnificativ asupra rezultatelor și consecințelor acestor decizii. Prin urmare, este important să se identifice, să se clarifice și să se verifice asumpțiile făcute înainte de a lua o decizie critică.</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fd29d84c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fd29d84c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b="0" l="556" r="0" t="9551"/>
          <a:stretch/>
        </p:blipFill>
        <p:spPr>
          <a:xfrm>
            <a:off x="-841838" y="-40425"/>
            <a:ext cx="10062664" cy="5143500"/>
          </a:xfrm>
          <a:prstGeom prst="rect">
            <a:avLst/>
          </a:prstGeom>
          <a:noFill/>
          <a:ln>
            <a:noFill/>
          </a:ln>
        </p:spPr>
      </p:pic>
      <p:sp>
        <p:nvSpPr>
          <p:cNvPr id="132" name="Google Shape;132;p25"/>
          <p:cNvSpPr txBox="1"/>
          <p:nvPr>
            <p:ph type="ctrTitle"/>
          </p:nvPr>
        </p:nvSpPr>
        <p:spPr>
          <a:xfrm>
            <a:off x="729625" y="123164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Concepte de afaceri în IT</a:t>
            </a:r>
            <a:endParaRPr/>
          </a:p>
          <a:p>
            <a:pPr indent="0" lvl="0" marL="0" rtl="0" algn="l">
              <a:spcBef>
                <a:spcPts val="0"/>
              </a:spcBef>
              <a:spcAft>
                <a:spcPts val="0"/>
              </a:spcAft>
              <a:buNone/>
            </a:pPr>
            <a:r>
              <a:rPr b="0" lang="en" sz="2650"/>
              <a:t>Săptămâna 6</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b="0" sz="2650"/>
          </a:p>
          <a:p>
            <a:pPr indent="0" lvl="0" marL="0" rtl="0" algn="l">
              <a:spcBef>
                <a:spcPts val="0"/>
              </a:spcBef>
              <a:spcAft>
                <a:spcPts val="0"/>
              </a:spcAft>
              <a:buNone/>
            </a:pPr>
            <a:r>
              <a:t/>
            </a:r>
            <a:endParaRPr sz="265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33" name="Google Shape;133;p25"/>
          <p:cNvSpPr txBox="1"/>
          <p:nvPr>
            <p:ph idx="1" type="subTitle"/>
          </p:nvPr>
        </p:nvSpPr>
        <p:spPr>
          <a:xfrm>
            <a:off x="729625" y="3172900"/>
            <a:ext cx="7688100" cy="101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solidFill>
                  <a:schemeClr val="dk2"/>
                </a:solidFill>
              </a:rPr>
              <a:t>Dosescu Tatiana-Corina</a:t>
            </a:r>
            <a:endParaRPr b="1" i="1">
              <a:solidFill>
                <a:schemeClr val="dk2"/>
              </a:solidFill>
            </a:endParaRPr>
          </a:p>
          <a:p>
            <a:pPr indent="0" lvl="0" marL="0" rtl="0" algn="l">
              <a:spcBef>
                <a:spcPts val="0"/>
              </a:spcBef>
              <a:spcAft>
                <a:spcPts val="0"/>
              </a:spcAft>
              <a:buNone/>
            </a:pPr>
            <a:r>
              <a:t/>
            </a:r>
            <a:endParaRPr b="1" i="1">
              <a:solidFill>
                <a:schemeClr val="dk2"/>
              </a:solidFill>
            </a:endParaRPr>
          </a:p>
          <a:p>
            <a:pPr indent="0" lvl="0" marL="0" rtl="0" algn="l">
              <a:spcBef>
                <a:spcPts val="0"/>
              </a:spcBef>
              <a:spcAft>
                <a:spcPts val="0"/>
              </a:spcAft>
              <a:buNone/>
            </a:pPr>
            <a:r>
              <a:rPr b="1" i="1" lang="en">
                <a:solidFill>
                  <a:schemeClr val="dk2"/>
                </a:solidFill>
              </a:rPr>
              <a:t>Universitatea Titu Maiorescu</a:t>
            </a:r>
            <a:endParaRPr b="1" i="1">
              <a:solidFill>
                <a:schemeClr val="dk2"/>
              </a:solidFill>
            </a:endParaRPr>
          </a:p>
          <a:p>
            <a:pPr indent="0" lvl="0" marL="0" rtl="0" algn="l">
              <a:spcBef>
                <a:spcPts val="0"/>
              </a:spcBef>
              <a:spcAft>
                <a:spcPts val="0"/>
              </a:spcAft>
              <a:buNone/>
            </a:pPr>
            <a:r>
              <a:t/>
            </a:r>
            <a:endParaRPr b="1" i="1"/>
          </a:p>
        </p:txBody>
      </p:sp>
      <p:sp>
        <p:nvSpPr>
          <p:cNvPr id="134" name="Google Shape;134;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Stage-Gate</a:t>
            </a:r>
            <a:endParaRPr i="1"/>
          </a:p>
        </p:txBody>
      </p:sp>
      <p:sp>
        <p:nvSpPr>
          <p:cNvPr id="197" name="Google Shape;197;p34"/>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Stage-Gate</a:t>
            </a:r>
            <a:r>
              <a:rPr b="1" lang="en">
                <a:solidFill>
                  <a:schemeClr val="dk2"/>
                </a:solidFill>
                <a:latin typeface="Raleway"/>
                <a:ea typeface="Raleway"/>
                <a:cs typeface="Raleway"/>
                <a:sym typeface="Raleway"/>
              </a:rPr>
              <a:t> </a:t>
            </a:r>
            <a:r>
              <a:rPr lang="en">
                <a:solidFill>
                  <a:schemeClr val="dk2"/>
                </a:solidFill>
                <a:latin typeface="Raleway"/>
                <a:ea typeface="Raleway"/>
                <a:cs typeface="Raleway"/>
                <a:sym typeface="Raleway"/>
              </a:rPr>
              <a:t>a fost dezvoltată în anii '80 de Robert G. Cooper, un profesor de marketing și inovare la Universitatea McMaster. Teoria se bazează pe ideea că dezvoltarea de produse noi este un proces complex, care implică o serie de etape și “porți” (gates).</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Această teorie presupune împărțirea procesului de dezvoltare într-o serie de etape.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La fiecare etapă, echipa de dezvoltare evaluează progresul și decide dacă să continue sau să abandoneze proiectul.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Această abordare pune accent pe planificare, evaluare și managementul riscului pentru a reduce probabilitatea de eșec.</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3" name="Google Shape;20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Stage-Gate</a:t>
            </a:r>
            <a:endParaRPr i="1"/>
          </a:p>
        </p:txBody>
      </p:sp>
      <p:sp>
        <p:nvSpPr>
          <p:cNvPr id="204" name="Google Shape;204;p35"/>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Procesul implică de obicei patru etape: </a:t>
            </a:r>
            <a:r>
              <a:rPr b="1" lang="en">
                <a:solidFill>
                  <a:schemeClr val="dk2"/>
                </a:solidFill>
                <a:latin typeface="Raleway"/>
                <a:ea typeface="Raleway"/>
                <a:cs typeface="Raleway"/>
                <a:sym typeface="Raleway"/>
              </a:rPr>
              <a:t>delimitarea</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construirea cazului de afaceri</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dezvoltarea</a:t>
            </a:r>
            <a:r>
              <a:rPr lang="en">
                <a:solidFill>
                  <a:schemeClr val="dk2"/>
                </a:solidFill>
                <a:latin typeface="Raleway"/>
                <a:ea typeface="Raleway"/>
                <a:cs typeface="Raleway"/>
                <a:sym typeface="Raleway"/>
              </a:rPr>
              <a:t> și </a:t>
            </a:r>
            <a:r>
              <a:rPr b="1" lang="en">
                <a:solidFill>
                  <a:schemeClr val="dk2"/>
                </a:solidFill>
                <a:latin typeface="Raleway"/>
                <a:ea typeface="Raleway"/>
                <a:cs typeface="Raleway"/>
                <a:sym typeface="Raleway"/>
              </a:rPr>
              <a:t>comercializarea</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Fiecare etapă are un set de criterii pe care proiectul trebuie să le îndeplinească pentru a avansa, cum ar fi </a:t>
            </a:r>
            <a:r>
              <a:rPr i="1" lang="en">
                <a:solidFill>
                  <a:schemeClr val="dk2"/>
                </a:solidFill>
                <a:latin typeface="Raleway"/>
                <a:ea typeface="Raleway"/>
                <a:cs typeface="Raleway"/>
                <a:sym typeface="Raleway"/>
              </a:rPr>
              <a:t>potențialul pieței,</a:t>
            </a:r>
            <a:r>
              <a:rPr lang="en">
                <a:solidFill>
                  <a:schemeClr val="dk2"/>
                </a:solidFill>
                <a:latin typeface="Raleway"/>
                <a:ea typeface="Raleway"/>
                <a:cs typeface="Raleway"/>
                <a:sym typeface="Raleway"/>
              </a:rPr>
              <a:t> </a:t>
            </a:r>
            <a:r>
              <a:rPr i="1" lang="en">
                <a:solidFill>
                  <a:schemeClr val="dk2"/>
                </a:solidFill>
                <a:latin typeface="Raleway"/>
                <a:ea typeface="Raleway"/>
                <a:cs typeface="Raleway"/>
                <a:sym typeface="Raleway"/>
              </a:rPr>
              <a:t>fezabilitatea tehnică </a:t>
            </a:r>
            <a:r>
              <a:rPr lang="en">
                <a:solidFill>
                  <a:schemeClr val="dk2"/>
                </a:solidFill>
                <a:latin typeface="Raleway"/>
                <a:ea typeface="Raleway"/>
                <a:cs typeface="Raleway"/>
                <a:sym typeface="Raleway"/>
              </a:rPr>
              <a:t>și </a:t>
            </a:r>
            <a:r>
              <a:rPr i="1" lang="en">
                <a:solidFill>
                  <a:schemeClr val="dk2"/>
                </a:solidFill>
                <a:latin typeface="Raleway"/>
                <a:ea typeface="Raleway"/>
                <a:cs typeface="Raleway"/>
                <a:sym typeface="Raleway"/>
              </a:rPr>
              <a:t>viabilitatea financiară</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De exemplu, </a:t>
            </a:r>
            <a:r>
              <a:rPr b="1" lang="en">
                <a:solidFill>
                  <a:schemeClr val="dk2"/>
                </a:solidFill>
                <a:latin typeface="Raleway"/>
                <a:ea typeface="Raleway"/>
                <a:cs typeface="Raleway"/>
                <a:sym typeface="Raleway"/>
              </a:rPr>
              <a:t>Procter &amp; Gamble</a:t>
            </a:r>
            <a:r>
              <a:rPr lang="en">
                <a:solidFill>
                  <a:schemeClr val="dk2"/>
                </a:solidFill>
                <a:latin typeface="Raleway"/>
                <a:ea typeface="Raleway"/>
                <a:cs typeface="Raleway"/>
                <a:sym typeface="Raleway"/>
              </a:rPr>
              <a:t>, o companie de bunuri de larg consum, utilizează </a:t>
            </a: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Stage-Gate</a:t>
            </a:r>
            <a:r>
              <a:rPr lang="en">
                <a:solidFill>
                  <a:schemeClr val="dk2"/>
                </a:solidFill>
                <a:latin typeface="Raleway"/>
                <a:ea typeface="Raleway"/>
                <a:cs typeface="Raleway"/>
                <a:sym typeface="Raleway"/>
              </a:rPr>
              <a:t> pentru a dezvolta produse noi. </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0" name="Google Shape;21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inovației disruptive</a:t>
            </a:r>
            <a:endParaRPr i="1"/>
          </a:p>
        </p:txBody>
      </p:sp>
      <p:sp>
        <p:nvSpPr>
          <p:cNvPr id="211" name="Google Shape;211;p36"/>
          <p:cNvSpPr txBox="1"/>
          <p:nvPr>
            <p:ph idx="1" type="body"/>
          </p:nvPr>
        </p:nvSpPr>
        <p:spPr>
          <a:xfrm>
            <a:off x="727650" y="20877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inovației disruptive</a:t>
            </a:r>
            <a:r>
              <a:rPr b="1" lang="en">
                <a:solidFill>
                  <a:schemeClr val="dk2"/>
                </a:solidFill>
                <a:latin typeface="Raleway"/>
                <a:ea typeface="Raleway"/>
                <a:cs typeface="Raleway"/>
                <a:sym typeface="Raleway"/>
              </a:rPr>
              <a:t> </a:t>
            </a:r>
            <a:r>
              <a:rPr lang="en">
                <a:solidFill>
                  <a:schemeClr val="dk2"/>
                </a:solidFill>
                <a:latin typeface="Raleway"/>
                <a:ea typeface="Raleway"/>
                <a:cs typeface="Raleway"/>
                <a:sym typeface="Raleway"/>
              </a:rPr>
              <a:t>a fost dezvoltată de profesorul de la Harvard Business School, Clayton Christensen, în anii 1990. Teoria se bazează pe ideea că noii intrați pot perturba piețele existente prin introducerea de produse sau servicii mai ieftine, mai simple și mai accesibile.</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Potrivit lui Christensen, există două tipuri de inovație: </a:t>
            </a:r>
            <a:r>
              <a:rPr b="1" lang="en">
                <a:solidFill>
                  <a:schemeClr val="dk2"/>
                </a:solidFill>
                <a:latin typeface="Raleway"/>
                <a:ea typeface="Raleway"/>
                <a:cs typeface="Raleway"/>
                <a:sym typeface="Raleway"/>
              </a:rPr>
              <a:t>susținută</a:t>
            </a:r>
            <a:r>
              <a:rPr lang="en">
                <a:solidFill>
                  <a:schemeClr val="dk2"/>
                </a:solidFill>
                <a:latin typeface="Raleway"/>
                <a:ea typeface="Raleway"/>
                <a:cs typeface="Raleway"/>
                <a:sym typeface="Raleway"/>
              </a:rPr>
              <a:t> și </a:t>
            </a:r>
            <a:r>
              <a:rPr b="1" lang="en">
                <a:solidFill>
                  <a:schemeClr val="dk2"/>
                </a:solidFill>
                <a:latin typeface="Raleway"/>
                <a:ea typeface="Raleway"/>
                <a:cs typeface="Raleway"/>
                <a:sym typeface="Raleway"/>
              </a:rPr>
              <a:t>disruptivă</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indent="-311150" lvl="0" marL="457200" rtl="0" algn="l">
              <a:lnSpc>
                <a:spcPct val="115000"/>
              </a:lnSpc>
              <a:spcBef>
                <a:spcPts val="1200"/>
              </a:spcBef>
              <a:spcAft>
                <a:spcPts val="0"/>
              </a:spcAft>
              <a:buClr>
                <a:schemeClr val="dk2"/>
              </a:buClr>
              <a:buSzPts val="1300"/>
              <a:buFont typeface="Raleway"/>
              <a:buChar char="-"/>
            </a:pPr>
            <a:r>
              <a:rPr b="1" i="1" lang="en">
                <a:solidFill>
                  <a:schemeClr val="dk2"/>
                </a:solidFill>
                <a:latin typeface="Raleway"/>
                <a:ea typeface="Raleway"/>
                <a:cs typeface="Raleway"/>
                <a:sym typeface="Raleway"/>
              </a:rPr>
              <a:t>Inovația susținută</a:t>
            </a:r>
            <a:r>
              <a:rPr i="1" lang="en">
                <a:solidFill>
                  <a:schemeClr val="dk2"/>
                </a:solidFill>
                <a:latin typeface="Raleway"/>
                <a:ea typeface="Raleway"/>
                <a:cs typeface="Raleway"/>
                <a:sym typeface="Raleway"/>
              </a:rPr>
              <a:t> </a:t>
            </a:r>
            <a:r>
              <a:rPr lang="en">
                <a:solidFill>
                  <a:schemeClr val="dk2"/>
                </a:solidFill>
                <a:latin typeface="Raleway"/>
                <a:ea typeface="Raleway"/>
                <a:cs typeface="Raleway"/>
                <a:sym typeface="Raleway"/>
              </a:rPr>
              <a:t>se referă la îmbunătățiri incrementale ale produselor sau serviciilor existente. </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i="1" lang="en">
                <a:solidFill>
                  <a:schemeClr val="dk2"/>
                </a:solidFill>
                <a:latin typeface="Raleway"/>
                <a:ea typeface="Raleway"/>
                <a:cs typeface="Raleway"/>
                <a:sym typeface="Raleway"/>
              </a:rPr>
              <a:t>Inovația disruptivă</a:t>
            </a:r>
            <a:r>
              <a:rPr lang="en">
                <a:solidFill>
                  <a:schemeClr val="dk2"/>
                </a:solidFill>
                <a:latin typeface="Raleway"/>
                <a:ea typeface="Raleway"/>
                <a:cs typeface="Raleway"/>
                <a:sym typeface="Raleway"/>
              </a:rPr>
              <a:t> se referă la produse sau servicii care creează o piață nouă sau perturbă una existentă.</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inovației disruptive</a:t>
            </a:r>
            <a:endParaRPr i="1"/>
          </a:p>
        </p:txBody>
      </p:sp>
      <p:sp>
        <p:nvSpPr>
          <p:cNvPr id="218" name="Google Shape;218;p37"/>
          <p:cNvSpPr txBox="1"/>
          <p:nvPr>
            <p:ph idx="1" type="body"/>
          </p:nvPr>
        </p:nvSpPr>
        <p:spPr>
          <a:xfrm>
            <a:off x="727650" y="20877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i="1" lang="en">
                <a:solidFill>
                  <a:schemeClr val="dk2"/>
                </a:solidFill>
                <a:latin typeface="Raleway"/>
                <a:ea typeface="Raleway"/>
                <a:cs typeface="Raleway"/>
                <a:sym typeface="Raleway"/>
              </a:rPr>
              <a:t>Inovația disruptivă</a:t>
            </a:r>
            <a:r>
              <a:rPr lang="en">
                <a:solidFill>
                  <a:schemeClr val="dk2"/>
                </a:solidFill>
                <a:latin typeface="Raleway"/>
                <a:ea typeface="Raleway"/>
                <a:cs typeface="Raleway"/>
                <a:sym typeface="Raleway"/>
              </a:rPr>
              <a:t> începe adesea în piețe de nișă sau segmente de clienți neatinse și se deplasează treptat către segmente mai mari de clienți pe măsură ce produsul sau serviciul se îmbunătățește și câștigă cotă de piață.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Abordarea implică de obicei trei etape:</a:t>
            </a:r>
            <a:endParaRPr>
              <a:solidFill>
                <a:schemeClr val="dk2"/>
              </a:solidFill>
              <a:latin typeface="Raleway"/>
              <a:ea typeface="Raleway"/>
              <a:cs typeface="Raleway"/>
              <a:sym typeface="Raleway"/>
            </a:endParaRPr>
          </a:p>
          <a:p>
            <a:pPr indent="-311150" lvl="0" marL="457200" rtl="0" algn="l">
              <a:lnSpc>
                <a:spcPct val="115000"/>
              </a:lnSpc>
              <a:spcBef>
                <a:spcPts val="1200"/>
              </a:spcBef>
              <a:spcAft>
                <a:spcPts val="0"/>
              </a:spcAft>
              <a:buClr>
                <a:schemeClr val="dk2"/>
              </a:buClr>
              <a:buSzPts val="1300"/>
              <a:buFont typeface="Raleway"/>
              <a:buAutoNum type="arabicPeriod"/>
            </a:pPr>
            <a:r>
              <a:rPr b="1" lang="en">
                <a:solidFill>
                  <a:schemeClr val="dk2"/>
                </a:solidFill>
                <a:latin typeface="Raleway"/>
                <a:ea typeface="Raleway"/>
                <a:cs typeface="Raleway"/>
                <a:sym typeface="Raleway"/>
              </a:rPr>
              <a:t>Intrarea</a:t>
            </a:r>
            <a:endParaRPr b="1">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b="1" lang="en">
                <a:solidFill>
                  <a:schemeClr val="dk2"/>
                </a:solidFill>
                <a:latin typeface="Raleway"/>
                <a:ea typeface="Raleway"/>
                <a:cs typeface="Raleway"/>
                <a:sym typeface="Raleway"/>
              </a:rPr>
              <a:t>Creșterea</a:t>
            </a:r>
            <a:endParaRPr b="1">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b="1" lang="en">
                <a:solidFill>
                  <a:schemeClr val="dk2"/>
                </a:solidFill>
                <a:latin typeface="Raleway"/>
                <a:ea typeface="Raleway"/>
                <a:cs typeface="Raleway"/>
                <a:sym typeface="Raleway"/>
              </a:rPr>
              <a:t>Dominarea</a:t>
            </a:r>
            <a:endParaRPr b="1">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inovației disruptive</a:t>
            </a:r>
            <a:endParaRPr i="1"/>
          </a:p>
        </p:txBody>
      </p:sp>
      <p:sp>
        <p:nvSpPr>
          <p:cNvPr id="225" name="Google Shape;225;p38"/>
          <p:cNvSpPr txBox="1"/>
          <p:nvPr>
            <p:ph idx="1" type="body"/>
          </p:nvPr>
        </p:nvSpPr>
        <p:spPr>
          <a:xfrm>
            <a:off x="727650" y="2087775"/>
            <a:ext cx="7688700" cy="2771400"/>
          </a:xfrm>
          <a:prstGeom prst="rect">
            <a:avLst/>
          </a:prstGeom>
        </p:spPr>
        <p:txBody>
          <a:bodyPr anchorCtr="0" anchor="t" bIns="91425" lIns="91425" spcFirstLastPara="1" rIns="91425" wrap="square" tIns="91425">
            <a:normAutofit fontScale="25000" lnSpcReduction="20000"/>
          </a:bodyPr>
          <a:lstStyle/>
          <a:p>
            <a:pPr indent="-315912" lvl="0" marL="457200" rtl="0" algn="l">
              <a:lnSpc>
                <a:spcPct val="115000"/>
              </a:lnSpc>
              <a:spcBef>
                <a:spcPts val="0"/>
              </a:spcBef>
              <a:spcAft>
                <a:spcPts val="0"/>
              </a:spcAft>
              <a:buClr>
                <a:schemeClr val="dk2"/>
              </a:buClr>
              <a:buSzPct val="100000"/>
              <a:buFont typeface="Raleway"/>
              <a:buAutoNum type="arabicPeriod"/>
            </a:pPr>
            <a:r>
              <a:rPr b="1" lang="en" sz="5500">
                <a:solidFill>
                  <a:schemeClr val="dk2"/>
                </a:solidFill>
                <a:latin typeface="Raleway"/>
                <a:ea typeface="Raleway"/>
                <a:cs typeface="Raleway"/>
                <a:sym typeface="Raleway"/>
              </a:rPr>
              <a:t>Intrarea</a:t>
            </a:r>
            <a:r>
              <a:rPr lang="en" sz="5500">
                <a:solidFill>
                  <a:schemeClr val="dk2"/>
                </a:solidFill>
                <a:latin typeface="Raleway"/>
                <a:ea typeface="Raleway"/>
                <a:cs typeface="Raleway"/>
                <a:sym typeface="Raleway"/>
              </a:rPr>
              <a:t>: Inovația disruptivă începe într-o piață de nișă sau într-un segment de clienți neatins (nevizat), care nu este atractiv pentru companiile existente.</a:t>
            </a:r>
            <a:endParaRPr sz="5500">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t/>
            </a:r>
            <a:endParaRPr sz="5500">
              <a:solidFill>
                <a:schemeClr val="dk2"/>
              </a:solidFill>
              <a:latin typeface="Raleway"/>
              <a:ea typeface="Raleway"/>
              <a:cs typeface="Raleway"/>
              <a:sym typeface="Raleway"/>
            </a:endParaRPr>
          </a:p>
          <a:p>
            <a:pPr indent="-315912" lvl="0" marL="457200" rtl="0" algn="l">
              <a:lnSpc>
                <a:spcPct val="115000"/>
              </a:lnSpc>
              <a:spcBef>
                <a:spcPts val="1200"/>
              </a:spcBef>
              <a:spcAft>
                <a:spcPts val="0"/>
              </a:spcAft>
              <a:buClr>
                <a:schemeClr val="dk2"/>
              </a:buClr>
              <a:buSzPct val="100000"/>
              <a:buFont typeface="Raleway"/>
              <a:buAutoNum type="arabicPeriod"/>
            </a:pPr>
            <a:r>
              <a:rPr b="1" lang="en" sz="5500">
                <a:solidFill>
                  <a:schemeClr val="dk2"/>
                </a:solidFill>
                <a:latin typeface="Raleway"/>
                <a:ea typeface="Raleway"/>
                <a:cs typeface="Raleway"/>
                <a:sym typeface="Raleway"/>
              </a:rPr>
              <a:t>Creșterea</a:t>
            </a:r>
            <a:r>
              <a:rPr lang="en" sz="5500">
                <a:solidFill>
                  <a:schemeClr val="dk2"/>
                </a:solidFill>
                <a:latin typeface="Raleway"/>
                <a:ea typeface="Raleway"/>
                <a:cs typeface="Raleway"/>
                <a:sym typeface="Raleway"/>
              </a:rPr>
              <a:t>: Produsul sau serviciul se îmbunătățește treptat și câștigă cotă de piață, atrăgând mai mulți clienți și perturbând piața existentă.</a:t>
            </a:r>
            <a:endParaRPr sz="5500">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t/>
            </a:r>
            <a:endParaRPr sz="5500">
              <a:solidFill>
                <a:schemeClr val="dk2"/>
              </a:solidFill>
              <a:latin typeface="Raleway"/>
              <a:ea typeface="Raleway"/>
              <a:cs typeface="Raleway"/>
              <a:sym typeface="Raleway"/>
            </a:endParaRPr>
          </a:p>
          <a:p>
            <a:pPr indent="-315912" lvl="0" marL="457200" rtl="0" algn="l">
              <a:lnSpc>
                <a:spcPct val="115000"/>
              </a:lnSpc>
              <a:spcBef>
                <a:spcPts val="1200"/>
              </a:spcBef>
              <a:spcAft>
                <a:spcPts val="0"/>
              </a:spcAft>
              <a:buClr>
                <a:schemeClr val="dk2"/>
              </a:buClr>
              <a:buSzPct val="100000"/>
              <a:buFont typeface="Raleway"/>
              <a:buAutoNum type="arabicPeriod"/>
            </a:pPr>
            <a:r>
              <a:rPr b="1" lang="en" sz="5500">
                <a:solidFill>
                  <a:schemeClr val="dk2"/>
                </a:solidFill>
                <a:latin typeface="Raleway"/>
                <a:ea typeface="Raleway"/>
                <a:cs typeface="Raleway"/>
                <a:sym typeface="Raleway"/>
              </a:rPr>
              <a:t>Dominarea</a:t>
            </a:r>
            <a:r>
              <a:rPr lang="en" sz="5500">
                <a:solidFill>
                  <a:schemeClr val="dk2"/>
                </a:solidFill>
                <a:latin typeface="Raleway"/>
                <a:ea typeface="Raleway"/>
                <a:cs typeface="Raleway"/>
                <a:sym typeface="Raleway"/>
              </a:rPr>
              <a:t>: Inovația disruptivă devine jucătorul dominant pe piață, înlocuind companiile existente și schimbând peisajul concurențial.</a:t>
            </a:r>
            <a:endParaRPr sz="5500">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inovației disruptive</a:t>
            </a:r>
            <a:endParaRPr i="1"/>
          </a:p>
        </p:txBody>
      </p:sp>
      <p:sp>
        <p:nvSpPr>
          <p:cNvPr id="232" name="Google Shape;232;p39"/>
          <p:cNvSpPr txBox="1"/>
          <p:nvPr>
            <p:ph idx="1" type="body"/>
          </p:nvPr>
        </p:nvSpPr>
        <p:spPr>
          <a:xfrm>
            <a:off x="727650" y="20877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De exemplu, </a:t>
            </a:r>
            <a:r>
              <a:rPr b="1" lang="en">
                <a:solidFill>
                  <a:schemeClr val="dk2"/>
                </a:solidFill>
                <a:latin typeface="Raleway"/>
                <a:ea typeface="Raleway"/>
                <a:cs typeface="Raleway"/>
                <a:sym typeface="Raleway"/>
              </a:rPr>
              <a:t>Netflix</a:t>
            </a:r>
            <a:r>
              <a:rPr lang="en">
                <a:solidFill>
                  <a:schemeClr val="dk2"/>
                </a:solidFill>
                <a:latin typeface="Raleway"/>
                <a:ea typeface="Raleway"/>
                <a:cs typeface="Raleway"/>
                <a:sym typeface="Raleway"/>
              </a:rPr>
              <a:t> a perturbat piața de închiriere a filmelor prin introducerea unui model de abonament, care permitea clienților să închirieze DVD-uri prin poștă.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Compania s-a concentrat inițial pe piețele de nișă, cum ar fi pasionații de filme și persoanele care locuiau departe de magazinele de închiriere de filme.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În timp, </a:t>
            </a:r>
            <a:r>
              <a:rPr b="1" lang="en">
                <a:solidFill>
                  <a:schemeClr val="dk2"/>
                </a:solidFill>
                <a:latin typeface="Raleway"/>
                <a:ea typeface="Raleway"/>
                <a:cs typeface="Raleway"/>
                <a:sym typeface="Raleway"/>
              </a:rPr>
              <a:t>Netflix</a:t>
            </a:r>
            <a:r>
              <a:rPr lang="en">
                <a:solidFill>
                  <a:schemeClr val="dk2"/>
                </a:solidFill>
                <a:latin typeface="Raleway"/>
                <a:ea typeface="Raleway"/>
                <a:cs typeface="Raleway"/>
                <a:sym typeface="Raleway"/>
              </a:rPr>
              <a:t> și-a îmbunătățit tehnologia și și-a extins oferta, perturbând în cele din urmă întreaga industrie de închiriere a filmelor.</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0"/>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8" name="Google Shape;23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a:t>
            </a:r>
            <a:endParaRPr/>
          </a:p>
        </p:txBody>
      </p:sp>
      <p:sp>
        <p:nvSpPr>
          <p:cNvPr id="239" name="Google Shape;239;p40"/>
          <p:cNvSpPr txBox="1"/>
          <p:nvPr>
            <p:ph idx="1" type="body"/>
          </p:nvPr>
        </p:nvSpPr>
        <p:spPr>
          <a:xfrm>
            <a:off x="727650" y="20877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Producția</a:t>
            </a:r>
            <a:r>
              <a:rPr b="1" lang="en">
                <a:solidFill>
                  <a:schemeClr val="dk2"/>
                </a:solidFill>
                <a:latin typeface="Raleway"/>
                <a:ea typeface="Raleway"/>
                <a:cs typeface="Raleway"/>
                <a:sym typeface="Raleway"/>
              </a:rPr>
              <a:t> lean </a:t>
            </a:r>
            <a:r>
              <a:rPr lang="en">
                <a:solidFill>
                  <a:schemeClr val="dk2"/>
                </a:solidFill>
                <a:latin typeface="Raleway"/>
                <a:ea typeface="Raleway"/>
                <a:cs typeface="Raleway"/>
                <a:sym typeface="Raleway"/>
              </a:rPr>
              <a:t>a fost dezvoltată de Toyota în anii 1950 ca o modalitate de a-și optimiza procesele de producție și de a minimiza risipa. Este o filozofie care urmărește minimizarea pierderilor și îmbunătățirea eficienței în procesul de producție.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Această abordare implică identificarea și eliminarea activităților (care nu adaugă valoare) și optimizarea fluxului de materiale și informații.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Unele principii cheie ale </a:t>
            </a:r>
            <a:r>
              <a:rPr b="1" lang="en">
                <a:solidFill>
                  <a:schemeClr val="dk2"/>
                </a:solidFill>
                <a:latin typeface="Raleway"/>
                <a:ea typeface="Raleway"/>
                <a:cs typeface="Raleway"/>
                <a:sym typeface="Raleway"/>
              </a:rPr>
              <a:t>producției lean</a:t>
            </a:r>
            <a:r>
              <a:rPr lang="en">
                <a:solidFill>
                  <a:schemeClr val="dk2"/>
                </a:solidFill>
                <a:latin typeface="Raleway"/>
                <a:ea typeface="Raleway"/>
                <a:cs typeface="Raleway"/>
                <a:sym typeface="Raleway"/>
              </a:rPr>
              <a:t> includ îmbunătățirea continuă, producția bazată pe cerere și munca standardizată. </a:t>
            </a:r>
            <a:r>
              <a:rPr b="1" lang="en">
                <a:solidFill>
                  <a:schemeClr val="dk2"/>
                </a:solidFill>
                <a:latin typeface="Raleway"/>
                <a:ea typeface="Raleway"/>
                <a:cs typeface="Raleway"/>
                <a:sym typeface="Raleway"/>
              </a:rPr>
              <a:t>Producția lean</a:t>
            </a:r>
            <a:r>
              <a:rPr lang="en">
                <a:solidFill>
                  <a:schemeClr val="dk2"/>
                </a:solidFill>
                <a:latin typeface="Raleway"/>
                <a:ea typeface="Raleway"/>
                <a:cs typeface="Raleway"/>
                <a:sym typeface="Raleway"/>
              </a:rPr>
              <a:t> poate fi extrem de utilă pentru </a:t>
            </a:r>
            <a:r>
              <a:rPr b="1" lang="en">
                <a:solidFill>
                  <a:schemeClr val="dk2"/>
                </a:solidFill>
                <a:latin typeface="Raleway"/>
                <a:ea typeface="Raleway"/>
                <a:cs typeface="Raleway"/>
                <a:sym typeface="Raleway"/>
              </a:rPr>
              <a:t>afacerile mici</a:t>
            </a:r>
            <a:r>
              <a:rPr lang="en">
                <a:solidFill>
                  <a:schemeClr val="dk2"/>
                </a:solidFill>
                <a:latin typeface="Raleway"/>
                <a:ea typeface="Raleway"/>
                <a:cs typeface="Raleway"/>
                <a:sym typeface="Raleway"/>
              </a:rPr>
              <a:t> sau pentru </a:t>
            </a:r>
            <a:r>
              <a:rPr b="1" lang="en">
                <a:solidFill>
                  <a:schemeClr val="dk2"/>
                </a:solidFill>
                <a:latin typeface="Raleway"/>
                <a:ea typeface="Raleway"/>
                <a:cs typeface="Raleway"/>
                <a:sym typeface="Raleway"/>
              </a:rPr>
              <a:t>start-up-uri</a:t>
            </a:r>
            <a:r>
              <a:rPr lang="en">
                <a:solidFill>
                  <a:schemeClr val="dk2"/>
                </a:solidFill>
                <a:latin typeface="Raleway"/>
                <a:ea typeface="Raleway"/>
                <a:cs typeface="Raleway"/>
                <a:sym typeface="Raleway"/>
              </a:rPr>
              <a:t> care trebuie să-și optimizeze procesul de producție și să reducă costurile.</a:t>
            </a:r>
            <a:endParaRPr>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5" name="Google Shape;245;p41"/>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a:t>
            </a:r>
            <a:endParaRPr/>
          </a:p>
        </p:txBody>
      </p:sp>
      <p:sp>
        <p:nvSpPr>
          <p:cNvPr id="246" name="Google Shape;246;p41"/>
          <p:cNvSpPr txBox="1"/>
          <p:nvPr>
            <p:ph idx="1" type="body"/>
          </p:nvPr>
        </p:nvSpPr>
        <p:spPr>
          <a:xfrm>
            <a:off x="727650" y="20877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Unele instrumente și tehnici comune utilizate în producția Lean includ </a:t>
            </a:r>
            <a:r>
              <a:rPr b="1" lang="en">
                <a:solidFill>
                  <a:schemeClr val="dk2"/>
                </a:solidFill>
                <a:latin typeface="Raleway"/>
                <a:ea typeface="Raleway"/>
                <a:cs typeface="Raleway"/>
                <a:sym typeface="Raleway"/>
              </a:rPr>
              <a:t>harta fluxului de valori</a:t>
            </a:r>
            <a:r>
              <a:rPr lang="en">
                <a:solidFill>
                  <a:schemeClr val="dk2"/>
                </a:solidFill>
                <a:latin typeface="Raleway"/>
                <a:ea typeface="Raleway"/>
                <a:cs typeface="Raleway"/>
                <a:sym typeface="Raleway"/>
              </a:rPr>
              <a:t>,</a:t>
            </a:r>
            <a:r>
              <a:rPr b="1" lang="en">
                <a:solidFill>
                  <a:schemeClr val="dk2"/>
                </a:solidFill>
                <a:latin typeface="Raleway"/>
                <a:ea typeface="Raleway"/>
                <a:cs typeface="Raleway"/>
                <a:sym typeface="Raleway"/>
              </a:rPr>
              <a:t> 5S </a:t>
            </a:r>
            <a:r>
              <a:rPr lang="en">
                <a:solidFill>
                  <a:schemeClr val="dk2"/>
                </a:solidFill>
                <a:latin typeface="Raleway"/>
                <a:ea typeface="Raleway"/>
                <a:cs typeface="Raleway"/>
                <a:sym typeface="Raleway"/>
              </a:rPr>
              <a:t>și </a:t>
            </a:r>
            <a:r>
              <a:rPr b="1" lang="en">
                <a:solidFill>
                  <a:schemeClr val="dk2"/>
                </a:solidFill>
                <a:latin typeface="Raleway"/>
                <a:ea typeface="Raleway"/>
                <a:cs typeface="Raleway"/>
                <a:sym typeface="Raleway"/>
              </a:rPr>
              <a:t>kanban.</a:t>
            </a:r>
            <a:endParaRPr b="1">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b="1" lang="en">
                <a:solidFill>
                  <a:schemeClr val="dk2"/>
                </a:solidFill>
                <a:latin typeface="Raleway"/>
                <a:ea typeface="Raleway"/>
                <a:cs typeface="Raleway"/>
                <a:sym typeface="Raleway"/>
              </a:rPr>
              <a:t>Harta fluxului de valori</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VSM </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V</a:t>
            </a:r>
            <a:r>
              <a:rPr lang="en">
                <a:solidFill>
                  <a:schemeClr val="dk2"/>
                </a:solidFill>
                <a:latin typeface="Raleway"/>
                <a:ea typeface="Raleway"/>
                <a:cs typeface="Raleway"/>
                <a:sym typeface="Raleway"/>
              </a:rPr>
              <a:t>alue</a:t>
            </a:r>
            <a:r>
              <a:rPr b="1" lang="en">
                <a:solidFill>
                  <a:schemeClr val="dk2"/>
                </a:solidFill>
                <a:latin typeface="Raleway"/>
                <a:ea typeface="Raleway"/>
                <a:cs typeface="Raleway"/>
                <a:sym typeface="Raleway"/>
              </a:rPr>
              <a:t> S</a:t>
            </a:r>
            <a:r>
              <a:rPr lang="en">
                <a:solidFill>
                  <a:schemeClr val="dk2"/>
                </a:solidFill>
                <a:latin typeface="Raleway"/>
                <a:ea typeface="Raleway"/>
                <a:cs typeface="Raleway"/>
                <a:sym typeface="Raleway"/>
              </a:rPr>
              <a:t>tream</a:t>
            </a:r>
            <a:r>
              <a:rPr b="1" lang="en">
                <a:solidFill>
                  <a:schemeClr val="dk2"/>
                </a:solidFill>
                <a:latin typeface="Raleway"/>
                <a:ea typeface="Raleway"/>
                <a:cs typeface="Raleway"/>
                <a:sym typeface="Raleway"/>
              </a:rPr>
              <a:t> M</a:t>
            </a:r>
            <a:r>
              <a:rPr lang="en">
                <a:solidFill>
                  <a:schemeClr val="dk2"/>
                </a:solidFill>
                <a:latin typeface="Raleway"/>
                <a:ea typeface="Raleway"/>
                <a:cs typeface="Raleway"/>
                <a:sym typeface="Raleway"/>
              </a:rPr>
              <a:t>apping) este o tehnică de producție eficientă, care implică crearea unei reprezentări vizuale a tuturor etapelor și proceselor implicate în furnizarea unui produs sau serviciu. </a:t>
            </a:r>
            <a:r>
              <a:rPr b="1" lang="en">
                <a:solidFill>
                  <a:schemeClr val="dk2"/>
                </a:solidFill>
                <a:latin typeface="Raleway"/>
                <a:ea typeface="Raleway"/>
                <a:cs typeface="Raleway"/>
                <a:sym typeface="Raleway"/>
              </a:rPr>
              <a:t>VSM </a:t>
            </a:r>
            <a:r>
              <a:rPr lang="en">
                <a:solidFill>
                  <a:schemeClr val="dk2"/>
                </a:solidFill>
                <a:latin typeface="Raleway"/>
                <a:ea typeface="Raleway"/>
                <a:cs typeface="Raleway"/>
                <a:sym typeface="Raleway"/>
              </a:rPr>
              <a:t>este utilizată pentru optimizarea si identificarea risipei într-un proces de producție. Este o unealtă pentru analiza și îmbunătățirea fluxului de materiale și informații de la punctul de origine la client.</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a:t>
            </a:r>
            <a:endParaRPr/>
          </a:p>
        </p:txBody>
      </p:sp>
      <p:sp>
        <p:nvSpPr>
          <p:cNvPr id="253" name="Google Shape;253;p42"/>
          <p:cNvSpPr txBox="1"/>
          <p:nvPr>
            <p:ph idx="1" type="body"/>
          </p:nvPr>
        </p:nvSpPr>
        <p:spPr>
          <a:xfrm>
            <a:off x="727650" y="1912450"/>
            <a:ext cx="7688700" cy="2946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5S</a:t>
            </a:r>
            <a:r>
              <a:rPr lang="en">
                <a:solidFill>
                  <a:schemeClr val="dk2"/>
                </a:solidFill>
                <a:latin typeface="Raleway"/>
                <a:ea typeface="Raleway"/>
                <a:cs typeface="Raleway"/>
                <a:sym typeface="Raleway"/>
              </a:rPr>
              <a:t> este o metodologie de organizare și menținere a unui spațiu de lucru. Este o unealtă de producție eficientă care se concentrează pe organizarea și curățenia locului de muncă pentru a îmbunătăți productivitatea, siguranța și calitatea. Cele </a:t>
            </a:r>
            <a:r>
              <a:rPr b="1" lang="en">
                <a:solidFill>
                  <a:schemeClr val="dk2"/>
                </a:solidFill>
                <a:latin typeface="Raleway"/>
                <a:ea typeface="Raleway"/>
                <a:cs typeface="Raleway"/>
                <a:sym typeface="Raleway"/>
              </a:rPr>
              <a:t>cinci S</a:t>
            </a:r>
            <a:r>
              <a:rPr lang="en">
                <a:solidFill>
                  <a:schemeClr val="dk2"/>
                </a:solidFill>
                <a:latin typeface="Raleway"/>
                <a:ea typeface="Raleway"/>
                <a:cs typeface="Raleway"/>
                <a:sym typeface="Raleway"/>
              </a:rPr>
              <a:t>-uri înseamnă:</a:t>
            </a:r>
            <a:endParaRPr>
              <a:solidFill>
                <a:schemeClr val="dk2"/>
              </a:solidFill>
              <a:latin typeface="Raleway"/>
              <a:ea typeface="Raleway"/>
              <a:cs typeface="Raleway"/>
              <a:sym typeface="Raleway"/>
            </a:endParaRPr>
          </a:p>
          <a:p>
            <a:pPr indent="-311150" lvl="1" marL="914400" rtl="0" algn="l">
              <a:lnSpc>
                <a:spcPct val="115000"/>
              </a:lnSpc>
              <a:spcBef>
                <a:spcPts val="1200"/>
              </a:spcBef>
              <a:spcAft>
                <a:spcPts val="0"/>
              </a:spcAft>
              <a:buClr>
                <a:schemeClr val="dk2"/>
              </a:buClr>
              <a:buSzPts val="1300"/>
              <a:buFont typeface="Raleway"/>
              <a:buChar char="-"/>
            </a:pPr>
            <a:r>
              <a:rPr b="1" lang="en" sz="1300">
                <a:solidFill>
                  <a:schemeClr val="dk2"/>
                </a:solidFill>
                <a:latin typeface="Raleway"/>
                <a:ea typeface="Raleway"/>
                <a:cs typeface="Raleway"/>
                <a:sym typeface="Raleway"/>
              </a:rPr>
              <a:t>Sortează</a:t>
            </a:r>
            <a:r>
              <a:rPr lang="en" sz="1300">
                <a:solidFill>
                  <a:schemeClr val="dk2"/>
                </a:solidFill>
                <a:latin typeface="Raleway"/>
                <a:ea typeface="Raleway"/>
                <a:cs typeface="Raleway"/>
                <a:sym typeface="Raleway"/>
              </a:rPr>
              <a:t> (</a:t>
            </a:r>
            <a:r>
              <a:rPr b="1" lang="en" sz="1300">
                <a:solidFill>
                  <a:schemeClr val="dk2"/>
                </a:solidFill>
                <a:latin typeface="Raleway"/>
                <a:ea typeface="Raleway"/>
                <a:cs typeface="Raleway"/>
                <a:sym typeface="Raleway"/>
              </a:rPr>
              <a:t>S</a:t>
            </a:r>
            <a:r>
              <a:rPr lang="en" sz="1300">
                <a:solidFill>
                  <a:schemeClr val="dk2"/>
                </a:solidFill>
                <a:latin typeface="Raleway"/>
                <a:ea typeface="Raleway"/>
                <a:cs typeface="Raleway"/>
                <a:sym typeface="Raleway"/>
              </a:rPr>
              <a:t>ort)</a:t>
            </a:r>
            <a:endParaRPr sz="1300">
              <a:solidFill>
                <a:schemeClr val="dk2"/>
              </a:solidFill>
              <a:latin typeface="Raleway"/>
              <a:ea typeface="Raleway"/>
              <a:cs typeface="Raleway"/>
              <a:sym typeface="Raleway"/>
            </a:endParaRPr>
          </a:p>
          <a:p>
            <a:pPr indent="-311150" lvl="1" marL="914400" rtl="0" algn="l">
              <a:lnSpc>
                <a:spcPct val="115000"/>
              </a:lnSpc>
              <a:spcBef>
                <a:spcPts val="0"/>
              </a:spcBef>
              <a:spcAft>
                <a:spcPts val="0"/>
              </a:spcAft>
              <a:buClr>
                <a:schemeClr val="dk2"/>
              </a:buClr>
              <a:buSzPts val="1300"/>
              <a:buFont typeface="Raleway"/>
              <a:buChar char="-"/>
            </a:pPr>
            <a:r>
              <a:rPr b="1" lang="en" sz="1300">
                <a:solidFill>
                  <a:schemeClr val="dk2"/>
                </a:solidFill>
                <a:latin typeface="Raleway"/>
                <a:ea typeface="Raleway"/>
                <a:cs typeface="Raleway"/>
                <a:sym typeface="Raleway"/>
              </a:rPr>
              <a:t>Ordonează </a:t>
            </a:r>
            <a:r>
              <a:rPr lang="en" sz="1300">
                <a:solidFill>
                  <a:schemeClr val="dk2"/>
                </a:solidFill>
                <a:latin typeface="Raleway"/>
                <a:ea typeface="Raleway"/>
                <a:cs typeface="Raleway"/>
                <a:sym typeface="Raleway"/>
              </a:rPr>
              <a:t>(</a:t>
            </a:r>
            <a:r>
              <a:rPr b="1" lang="en" sz="1300">
                <a:solidFill>
                  <a:schemeClr val="dk2"/>
                </a:solidFill>
                <a:latin typeface="Raleway"/>
                <a:ea typeface="Raleway"/>
                <a:cs typeface="Raleway"/>
                <a:sym typeface="Raleway"/>
              </a:rPr>
              <a:t>S</a:t>
            </a:r>
            <a:r>
              <a:rPr lang="en" sz="1300">
                <a:solidFill>
                  <a:schemeClr val="dk2"/>
                </a:solidFill>
                <a:latin typeface="Raleway"/>
                <a:ea typeface="Raleway"/>
                <a:cs typeface="Raleway"/>
                <a:sym typeface="Raleway"/>
              </a:rPr>
              <a:t>et in Order)</a:t>
            </a:r>
            <a:endParaRPr sz="1300">
              <a:solidFill>
                <a:schemeClr val="dk2"/>
              </a:solidFill>
              <a:latin typeface="Raleway"/>
              <a:ea typeface="Raleway"/>
              <a:cs typeface="Raleway"/>
              <a:sym typeface="Raleway"/>
            </a:endParaRPr>
          </a:p>
          <a:p>
            <a:pPr indent="-311150" lvl="1" marL="914400" rtl="0" algn="l">
              <a:lnSpc>
                <a:spcPct val="115000"/>
              </a:lnSpc>
              <a:spcBef>
                <a:spcPts val="0"/>
              </a:spcBef>
              <a:spcAft>
                <a:spcPts val="0"/>
              </a:spcAft>
              <a:buClr>
                <a:schemeClr val="dk2"/>
              </a:buClr>
              <a:buSzPts val="1300"/>
              <a:buFont typeface="Raleway"/>
              <a:buChar char="-"/>
            </a:pPr>
            <a:r>
              <a:rPr b="1" lang="en" sz="1300">
                <a:solidFill>
                  <a:schemeClr val="dk2"/>
                </a:solidFill>
                <a:latin typeface="Raleway"/>
                <a:ea typeface="Raleway"/>
                <a:cs typeface="Raleway"/>
                <a:sym typeface="Raleway"/>
              </a:rPr>
              <a:t>Strălucește</a:t>
            </a:r>
            <a:r>
              <a:rPr lang="en" sz="1300">
                <a:solidFill>
                  <a:schemeClr val="dk2"/>
                </a:solidFill>
                <a:latin typeface="Raleway"/>
                <a:ea typeface="Raleway"/>
                <a:cs typeface="Raleway"/>
                <a:sym typeface="Raleway"/>
              </a:rPr>
              <a:t> (</a:t>
            </a:r>
            <a:r>
              <a:rPr b="1" lang="en" sz="1300">
                <a:solidFill>
                  <a:schemeClr val="dk2"/>
                </a:solidFill>
                <a:latin typeface="Raleway"/>
                <a:ea typeface="Raleway"/>
                <a:cs typeface="Raleway"/>
                <a:sym typeface="Raleway"/>
              </a:rPr>
              <a:t>S</a:t>
            </a:r>
            <a:r>
              <a:rPr lang="en" sz="1300">
                <a:solidFill>
                  <a:schemeClr val="dk2"/>
                </a:solidFill>
                <a:latin typeface="Raleway"/>
                <a:ea typeface="Raleway"/>
                <a:cs typeface="Raleway"/>
                <a:sym typeface="Raleway"/>
              </a:rPr>
              <a:t>hine)</a:t>
            </a:r>
            <a:endParaRPr sz="1300">
              <a:solidFill>
                <a:schemeClr val="dk2"/>
              </a:solidFill>
              <a:latin typeface="Raleway"/>
              <a:ea typeface="Raleway"/>
              <a:cs typeface="Raleway"/>
              <a:sym typeface="Raleway"/>
            </a:endParaRPr>
          </a:p>
          <a:p>
            <a:pPr indent="-311150" lvl="1" marL="914400" rtl="0" algn="l">
              <a:lnSpc>
                <a:spcPct val="115000"/>
              </a:lnSpc>
              <a:spcBef>
                <a:spcPts val="0"/>
              </a:spcBef>
              <a:spcAft>
                <a:spcPts val="0"/>
              </a:spcAft>
              <a:buClr>
                <a:schemeClr val="dk2"/>
              </a:buClr>
              <a:buSzPts val="1300"/>
              <a:buFont typeface="Raleway"/>
              <a:buChar char="-"/>
            </a:pPr>
            <a:r>
              <a:rPr b="1" lang="en" sz="1300">
                <a:solidFill>
                  <a:schemeClr val="dk2"/>
                </a:solidFill>
                <a:latin typeface="Raleway"/>
                <a:ea typeface="Raleway"/>
                <a:cs typeface="Raleway"/>
                <a:sym typeface="Raleway"/>
              </a:rPr>
              <a:t>Standardizează</a:t>
            </a:r>
            <a:r>
              <a:rPr lang="en" sz="1300">
                <a:solidFill>
                  <a:schemeClr val="dk2"/>
                </a:solidFill>
                <a:latin typeface="Raleway"/>
                <a:ea typeface="Raleway"/>
                <a:cs typeface="Raleway"/>
                <a:sym typeface="Raleway"/>
              </a:rPr>
              <a:t> (</a:t>
            </a:r>
            <a:r>
              <a:rPr b="1" lang="en" sz="1300">
                <a:solidFill>
                  <a:schemeClr val="dk2"/>
                </a:solidFill>
                <a:latin typeface="Raleway"/>
                <a:ea typeface="Raleway"/>
                <a:cs typeface="Raleway"/>
                <a:sym typeface="Raleway"/>
              </a:rPr>
              <a:t>S</a:t>
            </a:r>
            <a:r>
              <a:rPr lang="en" sz="1300">
                <a:solidFill>
                  <a:schemeClr val="dk2"/>
                </a:solidFill>
                <a:latin typeface="Raleway"/>
                <a:ea typeface="Raleway"/>
                <a:cs typeface="Raleway"/>
                <a:sym typeface="Raleway"/>
              </a:rPr>
              <a:t>tandardize)</a:t>
            </a:r>
            <a:endParaRPr sz="1300">
              <a:solidFill>
                <a:schemeClr val="dk2"/>
              </a:solidFill>
              <a:latin typeface="Raleway"/>
              <a:ea typeface="Raleway"/>
              <a:cs typeface="Raleway"/>
              <a:sym typeface="Raleway"/>
            </a:endParaRPr>
          </a:p>
          <a:p>
            <a:pPr indent="-311150" lvl="1" marL="914400" rtl="0" algn="l">
              <a:lnSpc>
                <a:spcPct val="115000"/>
              </a:lnSpc>
              <a:spcBef>
                <a:spcPts val="0"/>
              </a:spcBef>
              <a:spcAft>
                <a:spcPts val="0"/>
              </a:spcAft>
              <a:buClr>
                <a:schemeClr val="dk2"/>
              </a:buClr>
              <a:buSzPts val="1300"/>
              <a:buFont typeface="Raleway"/>
              <a:buChar char="-"/>
            </a:pPr>
            <a:r>
              <a:rPr b="1" lang="en" sz="1300">
                <a:solidFill>
                  <a:schemeClr val="dk2"/>
                </a:solidFill>
                <a:latin typeface="Raleway"/>
                <a:ea typeface="Raleway"/>
                <a:cs typeface="Raleway"/>
                <a:sym typeface="Raleway"/>
              </a:rPr>
              <a:t>Menține</a:t>
            </a:r>
            <a:r>
              <a:rPr lang="en" sz="1300">
                <a:solidFill>
                  <a:schemeClr val="dk2"/>
                </a:solidFill>
                <a:latin typeface="Raleway"/>
                <a:ea typeface="Raleway"/>
                <a:cs typeface="Raleway"/>
                <a:sym typeface="Raleway"/>
              </a:rPr>
              <a:t> (</a:t>
            </a:r>
            <a:r>
              <a:rPr b="1" lang="en" sz="1300">
                <a:solidFill>
                  <a:schemeClr val="dk2"/>
                </a:solidFill>
                <a:latin typeface="Raleway"/>
                <a:ea typeface="Raleway"/>
                <a:cs typeface="Raleway"/>
                <a:sym typeface="Raleway"/>
              </a:rPr>
              <a:t>S</a:t>
            </a:r>
            <a:r>
              <a:rPr lang="en" sz="1300">
                <a:solidFill>
                  <a:schemeClr val="dk2"/>
                </a:solidFill>
                <a:latin typeface="Raleway"/>
                <a:ea typeface="Raleway"/>
                <a:cs typeface="Raleway"/>
                <a:sym typeface="Raleway"/>
              </a:rPr>
              <a:t>ustain) </a:t>
            </a:r>
            <a:endParaRPr sz="1300">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Această metodologie implică organizarea și eliminarea </a:t>
            </a:r>
            <a:r>
              <a:rPr lang="en">
                <a:solidFill>
                  <a:schemeClr val="dk2"/>
                </a:solidFill>
                <a:latin typeface="Raleway"/>
                <a:ea typeface="Raleway"/>
                <a:cs typeface="Raleway"/>
                <a:sym typeface="Raleway"/>
              </a:rPr>
              <a:t>dezordinii</a:t>
            </a:r>
            <a:r>
              <a:rPr lang="en">
                <a:solidFill>
                  <a:schemeClr val="dk2"/>
                </a:solidFill>
                <a:latin typeface="Raleway"/>
                <a:ea typeface="Raleway"/>
                <a:cs typeface="Raleway"/>
                <a:sym typeface="Raleway"/>
              </a:rPr>
              <a:t> din spațiul de lucru, crearea unui sistem de management vizual, curățarea și menținerea spațiului de lucru, stabilirea procedurilor standard de operare și menținerea continuă a îmbunătățirilor realizate.</a:t>
            </a:r>
            <a:endParaRPr>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3"/>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9" name="Google Shape;259;p43"/>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a:t>
            </a:r>
            <a:endParaRPr/>
          </a:p>
        </p:txBody>
      </p:sp>
      <p:sp>
        <p:nvSpPr>
          <p:cNvPr id="260" name="Google Shape;260;p43"/>
          <p:cNvSpPr txBox="1"/>
          <p:nvPr>
            <p:ph idx="1" type="body"/>
          </p:nvPr>
        </p:nvSpPr>
        <p:spPr>
          <a:xfrm>
            <a:off x="727650" y="1912450"/>
            <a:ext cx="4242300" cy="2946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este o tehnică de producție eficientă care implică utilizarea semnalelor vizuale pentru gestionarea fluxului de materiale și informații prin intermediul unui proces de producție.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Cuvântul "</a:t>
            </a: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înseamnă "semnal" sau "card" în japoneză. Cardurile </a:t>
            </a: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sunt utilizate pentru a semnala necesitatea unei noi serii de materiale sau produse și sunt utilizate pentru a controla fluxul de lucru prin procesul de producție.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Scopul </a:t>
            </a: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este de a elimina risipa, de a îmbunătăți eficiența și de a reduce timpii de așteptare în procesul de producție.</a:t>
            </a:r>
            <a:endParaRPr>
              <a:solidFill>
                <a:schemeClr val="dk2"/>
              </a:solidFill>
              <a:latin typeface="Raleway"/>
              <a:ea typeface="Raleway"/>
              <a:cs typeface="Raleway"/>
              <a:sym typeface="Raleway"/>
            </a:endParaRPr>
          </a:p>
        </p:txBody>
      </p:sp>
      <p:pic>
        <p:nvPicPr>
          <p:cNvPr id="261" name="Google Shape;261;p43"/>
          <p:cNvPicPr preferRelativeResize="0"/>
          <p:nvPr/>
        </p:nvPicPr>
        <p:blipFill>
          <a:blip r:embed="rId4">
            <a:alphaModFix/>
          </a:blip>
          <a:stretch>
            <a:fillRect/>
          </a:stretch>
        </p:blipFill>
        <p:spPr>
          <a:xfrm>
            <a:off x="5453550" y="1867200"/>
            <a:ext cx="3436595" cy="2946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Procesul de dezvoltare a produsului</a:t>
            </a:r>
            <a:endParaRPr/>
          </a:p>
        </p:txBody>
      </p:sp>
      <p:sp>
        <p:nvSpPr>
          <p:cNvPr id="141" name="Google Shape;141;p26"/>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Alegerea corectă a procesului de dezvoltare a unui produs sau serviciu este crucială pentru o afacere. Dezvoltarea unui nou produs sau serviciu este un proces complex și costisitor, iar un proces de dezvoltare ineficient poate duce la resurse irosite, oportunități de piață ratate și chiar la eșecul produsului.</a:t>
            </a:r>
            <a:endParaRPr>
              <a:solidFill>
                <a:schemeClr val="dk2"/>
              </a:solidFill>
              <a:latin typeface="Raleway"/>
              <a:ea typeface="Raleway"/>
              <a:cs typeface="Raleway"/>
              <a:sym typeface="Raleway"/>
            </a:endParaRPr>
          </a:p>
          <a:p>
            <a:pPr indent="0" lvl="0" marL="0" rtl="0" algn="l">
              <a:spcBef>
                <a:spcPts val="1200"/>
              </a:spcBef>
              <a:spcAft>
                <a:spcPts val="0"/>
              </a:spcAft>
              <a:buNone/>
            </a:pPr>
            <a:r>
              <a:rPr lang="en">
                <a:solidFill>
                  <a:schemeClr val="dk2"/>
                </a:solidFill>
                <a:latin typeface="Raleway"/>
                <a:ea typeface="Raleway"/>
                <a:cs typeface="Raleway"/>
                <a:sym typeface="Raleway"/>
              </a:rPr>
              <a:t>Procesul adecvat de dezvoltare a produsului/serviciului poate ajuta o afacere să:</a:t>
            </a:r>
            <a:endParaRPr>
              <a:solidFill>
                <a:schemeClr val="dk2"/>
              </a:solidFill>
              <a:latin typeface="Raleway"/>
              <a:ea typeface="Raleway"/>
              <a:cs typeface="Raleway"/>
              <a:sym typeface="Raleway"/>
            </a:endParaRPr>
          </a:p>
          <a:p>
            <a:pPr indent="-311150" lvl="0" marL="457200" rtl="0" algn="l">
              <a:spcBef>
                <a:spcPts val="1200"/>
              </a:spcBef>
              <a:spcAft>
                <a:spcPts val="0"/>
              </a:spcAft>
              <a:buClr>
                <a:schemeClr val="dk2"/>
              </a:buClr>
              <a:buSzPts val="1300"/>
              <a:buFont typeface="Raleway"/>
              <a:buChar char="●"/>
            </a:pPr>
            <a:r>
              <a:rPr b="1" lang="en">
                <a:solidFill>
                  <a:schemeClr val="dk2"/>
                </a:solidFill>
                <a:latin typeface="Raleway"/>
                <a:ea typeface="Raleway"/>
                <a:cs typeface="Raleway"/>
                <a:sym typeface="Raleway"/>
              </a:rPr>
              <a:t>Satisfacă nevoile și preferințele clienților:</a:t>
            </a:r>
            <a:endParaRPr b="1">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Procesul de dezvoltare ar trebui să asigure că produsul sau serviciul final îndeplinește nevoile și preferințele clienților țintă. Înțelegând nevoile și preferințele clienților, o afacere poate crea un produs sau serviciu care are mai multe șanse de a avea succes pe piață.</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4"/>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7" name="Google Shape;267;p44"/>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 Exemplu</a:t>
            </a:r>
            <a:endParaRPr/>
          </a:p>
          <a:p>
            <a:pPr indent="0" lvl="0" marL="0" rtl="0" algn="l">
              <a:spcBef>
                <a:spcPts val="0"/>
              </a:spcBef>
              <a:spcAft>
                <a:spcPts val="0"/>
              </a:spcAft>
              <a:buNone/>
            </a:pPr>
            <a:r>
              <a:t/>
            </a:r>
            <a:endParaRPr/>
          </a:p>
        </p:txBody>
      </p:sp>
      <p:sp>
        <p:nvSpPr>
          <p:cNvPr id="268" name="Google Shape;268;p44"/>
          <p:cNvSpPr txBox="1"/>
          <p:nvPr>
            <p:ph idx="1" type="body"/>
          </p:nvPr>
        </p:nvSpPr>
        <p:spPr>
          <a:xfrm>
            <a:off x="727650" y="1912450"/>
            <a:ext cx="7688700" cy="294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Să spunem că o companie produce piese pentru mașini și a observat că procesul lor de producție nu este la fel de eficient cum ar putea fi. Există timpi lungi de așteptare, inventar excesiv și multe materiale risipite. Ei decid să implementeze principiile de producție Lean pentru a îmbunătăți procesul.</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În primul rând, ei </a:t>
            </a:r>
            <a:r>
              <a:rPr lang="en">
                <a:solidFill>
                  <a:schemeClr val="dk2"/>
                </a:solidFill>
                <a:latin typeface="Raleway"/>
                <a:ea typeface="Raleway"/>
                <a:cs typeface="Raleway"/>
                <a:sym typeface="Raleway"/>
              </a:rPr>
              <a:t>creează</a:t>
            </a:r>
            <a:r>
              <a:rPr lang="en">
                <a:solidFill>
                  <a:schemeClr val="dk2"/>
                </a:solidFill>
                <a:latin typeface="Raleway"/>
                <a:ea typeface="Raleway"/>
                <a:cs typeface="Raleway"/>
                <a:sym typeface="Raleway"/>
              </a:rPr>
              <a:t> o hartă a fluxului de valoare pentru a identifica toate etapele și procesele implicate în producerea unei piese, de la materiale brute până la produsul finit.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Apoi analizează harta pentru a identifica orice </a:t>
            </a:r>
            <a:r>
              <a:rPr lang="en">
                <a:solidFill>
                  <a:schemeClr val="dk2"/>
                </a:solidFill>
                <a:latin typeface="Raleway"/>
                <a:ea typeface="Raleway"/>
                <a:cs typeface="Raleway"/>
                <a:sym typeface="Raleway"/>
              </a:rPr>
              <a:t>etapă</a:t>
            </a:r>
            <a:r>
              <a:rPr lang="en">
                <a:solidFill>
                  <a:schemeClr val="dk2"/>
                </a:solidFill>
                <a:latin typeface="Raleway"/>
                <a:ea typeface="Raleway"/>
                <a:cs typeface="Raleway"/>
                <a:sym typeface="Raleway"/>
              </a:rPr>
              <a:t> care nu adaugă valoare, cum ar fi timpii de așteptare, </a:t>
            </a:r>
            <a:r>
              <a:rPr lang="en">
                <a:solidFill>
                  <a:schemeClr val="dk2"/>
                </a:solidFill>
                <a:latin typeface="Raleway"/>
                <a:ea typeface="Raleway"/>
                <a:cs typeface="Raleway"/>
                <a:sym typeface="Raleway"/>
              </a:rPr>
              <a:t>supraproducția</a:t>
            </a:r>
            <a:r>
              <a:rPr lang="en">
                <a:solidFill>
                  <a:schemeClr val="dk2"/>
                </a:solidFill>
                <a:latin typeface="Raleway"/>
                <a:ea typeface="Raleway"/>
                <a:cs typeface="Raleway"/>
                <a:sym typeface="Raleway"/>
              </a:rPr>
              <a:t> sau inventarul în exces.</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4" name="Google Shape;274;p45"/>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 Exemplu</a:t>
            </a:r>
            <a:endParaRPr/>
          </a:p>
          <a:p>
            <a:pPr indent="0" lvl="0" marL="0" rtl="0" algn="l">
              <a:spcBef>
                <a:spcPts val="0"/>
              </a:spcBef>
              <a:spcAft>
                <a:spcPts val="0"/>
              </a:spcAft>
              <a:buNone/>
            </a:pPr>
            <a:r>
              <a:t/>
            </a:r>
            <a:endParaRPr/>
          </a:p>
        </p:txBody>
      </p:sp>
      <p:sp>
        <p:nvSpPr>
          <p:cNvPr id="275" name="Google Shape;275;p45"/>
          <p:cNvSpPr txBox="1"/>
          <p:nvPr>
            <p:ph idx="1" type="body"/>
          </p:nvPr>
        </p:nvSpPr>
        <p:spPr>
          <a:xfrm>
            <a:off x="727650" y="1912450"/>
            <a:ext cx="7688700" cy="294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Pe baza acestei analize, ei fac mai multe schimbări în procesul de producție, adică:</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Implementează un sistem </a:t>
            </a:r>
            <a:r>
              <a:rPr b="1" lang="en">
                <a:solidFill>
                  <a:schemeClr val="dk2"/>
                </a:solidFill>
                <a:latin typeface="Raleway"/>
                <a:ea typeface="Raleway"/>
                <a:cs typeface="Raleway"/>
                <a:sym typeface="Raleway"/>
              </a:rPr>
              <a:t>just-in-time (JIT)</a:t>
            </a:r>
            <a:r>
              <a:rPr lang="en">
                <a:solidFill>
                  <a:schemeClr val="dk2"/>
                </a:solidFill>
                <a:latin typeface="Raleway"/>
                <a:ea typeface="Raleway"/>
                <a:cs typeface="Raleway"/>
                <a:sym typeface="Raleway"/>
              </a:rPr>
              <a:t> pentru a se asigura că materialele sunt livrate pe linia de producție exact atunci când sunt necesare, minimizând inventarul și pierderile.</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Utilizează cardurile </a:t>
            </a: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pentru a semnala când sunt necesare materiale, astfel încât furnizorii să poată livra rapid componentele necesare.</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Implementează proceduri standardizate de lucru pentru a se asigura că fiecare lucrător știe exact ce trebuie să facă la fiecare etapă a procesului, minimizând erorile și crescând eficiența.</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6"/>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1" name="Google Shape;281;p46"/>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Producția Lean - Exemplu</a:t>
            </a:r>
            <a:endParaRPr/>
          </a:p>
          <a:p>
            <a:pPr indent="0" lvl="0" marL="0" rtl="0" algn="l">
              <a:spcBef>
                <a:spcPts val="0"/>
              </a:spcBef>
              <a:spcAft>
                <a:spcPts val="0"/>
              </a:spcAft>
              <a:buNone/>
            </a:pPr>
            <a:r>
              <a:t/>
            </a:r>
            <a:endParaRPr/>
          </a:p>
        </p:txBody>
      </p:sp>
      <p:sp>
        <p:nvSpPr>
          <p:cNvPr id="282" name="Google Shape;282;p46"/>
          <p:cNvSpPr txBox="1"/>
          <p:nvPr>
            <p:ph idx="1" type="body"/>
          </p:nvPr>
        </p:nvSpPr>
        <p:spPr>
          <a:xfrm>
            <a:off x="727650" y="1912450"/>
            <a:ext cx="7688700" cy="2946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Creează un sistem de management vizual, utilizând semne și etichete codificate în culori pentru a face ușor găsirea și identificarea instrumentelor, materialelor și produselor.</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Instruiesc lucrătorii să identifice și să elimine pierderile, încurajându-i să sugereze îmbunătățiri ale procesului de producție.</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În urma acestor schimbări, compania reușește să reducă semnificativ timpii de așteptare, să minimizeze pierderile și să crească productivitatea. De asemenea, ei reușesc să răspundă mai rapid la schimbările în cererea clienților, iar produsele lor sunt de o calitate mai bună.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Toate aceste îmbunătățiri ajută compania să rămână competitivă și profitabilă pe piață.</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7"/>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8" name="Google Shape;288;p47"/>
          <p:cNvSpPr txBox="1"/>
          <p:nvPr>
            <p:ph type="title"/>
          </p:nvPr>
        </p:nvSpPr>
        <p:spPr>
          <a:xfrm>
            <a:off x="727650" y="13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Modelul 6 Sigma</a:t>
            </a:r>
            <a:endParaRPr/>
          </a:p>
        </p:txBody>
      </p:sp>
      <p:sp>
        <p:nvSpPr>
          <p:cNvPr id="289" name="Google Shape;289;p47"/>
          <p:cNvSpPr txBox="1"/>
          <p:nvPr>
            <p:ph idx="1" type="body"/>
          </p:nvPr>
        </p:nvSpPr>
        <p:spPr>
          <a:xfrm>
            <a:off x="727650" y="1912450"/>
            <a:ext cx="7688700" cy="305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Modelul 6 Sigma</a:t>
            </a:r>
            <a:r>
              <a:rPr lang="en">
                <a:solidFill>
                  <a:schemeClr val="dk2"/>
                </a:solidFill>
                <a:latin typeface="Raleway"/>
                <a:ea typeface="Raleway"/>
                <a:cs typeface="Raleway"/>
                <a:sym typeface="Raleway"/>
              </a:rPr>
              <a:t> a fost dezvoltat de Motorola în anii 1980 ca o modalitate de a îmbunătăți calitatea și de a reduce defectele </a:t>
            </a:r>
            <a:r>
              <a:rPr lang="en">
                <a:solidFill>
                  <a:schemeClr val="dk2"/>
                </a:solidFill>
                <a:latin typeface="Raleway"/>
                <a:ea typeface="Raleway"/>
                <a:cs typeface="Raleway"/>
                <a:sym typeface="Raleway"/>
              </a:rPr>
              <a:t>în procesele de producție sau de servicii</a:t>
            </a:r>
            <a:r>
              <a:rPr lang="en">
                <a:solidFill>
                  <a:schemeClr val="dk2"/>
                </a:solidFill>
                <a:latin typeface="Raleway"/>
                <a:ea typeface="Raleway"/>
                <a:cs typeface="Raleway"/>
                <a:sym typeface="Raleway"/>
              </a:rPr>
              <a:t>. Principiul de bază este de a reduce variabilitatea într-un proces pentru a minimiza defectele și a îmbunătăți calitatea.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Această abordare implică măsurarea performanței unui proces, identificarea și analizarea cauzei de bază a defectelor și implementarea îmbunătățirilor pentru a elimina această cauză.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b="1" lang="en">
                <a:solidFill>
                  <a:schemeClr val="dk2"/>
                </a:solidFill>
                <a:latin typeface="Raleway"/>
                <a:ea typeface="Raleway"/>
                <a:cs typeface="Raleway"/>
                <a:sym typeface="Raleway"/>
              </a:rPr>
              <a:t>6 Sigma</a:t>
            </a:r>
            <a:r>
              <a:rPr lang="en">
                <a:solidFill>
                  <a:schemeClr val="dk2"/>
                </a:solidFill>
                <a:latin typeface="Raleway"/>
                <a:ea typeface="Raleway"/>
                <a:cs typeface="Raleway"/>
                <a:sym typeface="Raleway"/>
              </a:rPr>
              <a:t> poate fi un instrument util pentru companiile, care trebuie să îmbunătățească calitatea produselor sau serviciilor lor și să reducă pierderile și costurile.</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Unele instrumente și tehnici comune utilizate în </a:t>
            </a:r>
            <a:r>
              <a:rPr b="1" lang="en">
                <a:solidFill>
                  <a:schemeClr val="dk2"/>
                </a:solidFill>
                <a:latin typeface="Raleway"/>
                <a:ea typeface="Raleway"/>
                <a:cs typeface="Raleway"/>
                <a:sym typeface="Raleway"/>
              </a:rPr>
              <a:t>6 Sigma </a:t>
            </a:r>
            <a:r>
              <a:rPr lang="en">
                <a:solidFill>
                  <a:schemeClr val="dk2"/>
                </a:solidFill>
                <a:latin typeface="Raleway"/>
                <a:ea typeface="Raleway"/>
                <a:cs typeface="Raleway"/>
                <a:sym typeface="Raleway"/>
              </a:rPr>
              <a:t>includ controlul statistic al procesului, analiza cauzelor fundamentale și proiectarea experimentelor.</a:t>
            </a:r>
            <a:endParaRPr>
              <a:solidFill>
                <a:schemeClr val="dk2"/>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8"/>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95" name="Google Shape;295;p48"/>
          <p:cNvSpPr txBox="1"/>
          <p:nvPr>
            <p:ph type="title"/>
          </p:nvPr>
        </p:nvSpPr>
        <p:spPr>
          <a:xfrm>
            <a:off x="727650" y="132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Modelul 6 Sigma - Exemplu</a:t>
            </a:r>
            <a:endParaRPr/>
          </a:p>
        </p:txBody>
      </p:sp>
      <p:sp>
        <p:nvSpPr>
          <p:cNvPr id="296" name="Google Shape;296;p48"/>
          <p:cNvSpPr txBox="1"/>
          <p:nvPr>
            <p:ph idx="1" type="body"/>
          </p:nvPr>
        </p:nvSpPr>
        <p:spPr>
          <a:xfrm>
            <a:off x="727650" y="1912450"/>
            <a:ext cx="7688700" cy="305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O bancă a observat că mulți clienți erau nemulțumiți de procesul lor de aplicare pentru un împrumut, cu timpi de așteptare mari și erori în documente. Au implementat principiile </a:t>
            </a:r>
            <a:r>
              <a:rPr b="1" lang="en">
                <a:solidFill>
                  <a:schemeClr val="dk2"/>
                </a:solidFill>
                <a:latin typeface="Raleway"/>
                <a:ea typeface="Raleway"/>
                <a:cs typeface="Raleway"/>
                <a:sym typeface="Raleway"/>
              </a:rPr>
              <a:t>6 Sigma </a:t>
            </a:r>
            <a:r>
              <a:rPr lang="en">
                <a:solidFill>
                  <a:schemeClr val="dk2"/>
                </a:solidFill>
                <a:latin typeface="Raleway"/>
                <a:ea typeface="Raleway"/>
                <a:cs typeface="Raleway"/>
                <a:sym typeface="Raleway"/>
              </a:rPr>
              <a:t>pentru a identifica și elimina cauzele principale ale acestor probleme.</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Au adunat date despre proces și au identificat câteva domenii cheie pentru îmbunătățire: </a:t>
            </a:r>
            <a:endParaRPr>
              <a:solidFill>
                <a:schemeClr val="dk2"/>
              </a:solidFill>
              <a:latin typeface="Raleway"/>
              <a:ea typeface="Raleway"/>
              <a:cs typeface="Raleway"/>
              <a:sym typeface="Raleway"/>
            </a:endParaRPr>
          </a:p>
          <a:p>
            <a:pPr indent="-311150" lvl="0" marL="457200" rtl="0" algn="l">
              <a:lnSpc>
                <a:spcPct val="115000"/>
              </a:lnSpc>
              <a:spcBef>
                <a:spcPts val="120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Au simplificat formularul de aplicare și au clarificat instrucțiunile pentru a reduce erorile.</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Au implementat un proces de urmărire a status-ului aplicațiilor și un program de a menține clienții </a:t>
            </a:r>
            <a:r>
              <a:rPr lang="en">
                <a:solidFill>
                  <a:schemeClr val="dk2"/>
                </a:solidFill>
                <a:latin typeface="Raleway"/>
                <a:ea typeface="Raleway"/>
                <a:cs typeface="Raleway"/>
                <a:sym typeface="Raleway"/>
              </a:rPr>
              <a:t>lor</a:t>
            </a:r>
            <a:r>
              <a:rPr lang="en">
                <a:solidFill>
                  <a:schemeClr val="dk2"/>
                </a:solidFill>
                <a:latin typeface="Raleway"/>
                <a:ea typeface="Raleway"/>
                <a:cs typeface="Raleway"/>
                <a:sym typeface="Raleway"/>
              </a:rPr>
              <a:t> informați.</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Au instruit angajații să gestioneze aplicațiile mai eficient.</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AutoNum type="arabicPeriod"/>
            </a:pPr>
            <a:r>
              <a:rPr lang="en">
                <a:solidFill>
                  <a:schemeClr val="dk2"/>
                </a:solidFill>
                <a:latin typeface="Raleway"/>
                <a:ea typeface="Raleway"/>
                <a:cs typeface="Raleway"/>
                <a:sym typeface="Raleway"/>
              </a:rPr>
              <a:t>Au realizat revizuiri regulate ale procesului și au făcut îmbunătățiri continue pe baza feedback-ului de la clienți și angajați.</a:t>
            </a:r>
            <a:endParaRPr>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2" name="Google Shape;302;p49"/>
          <p:cNvSpPr txBox="1"/>
          <p:nvPr>
            <p:ph type="title"/>
          </p:nvPr>
        </p:nvSpPr>
        <p:spPr>
          <a:xfrm>
            <a:off x="727650" y="132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Dezvoltarea agilă</a:t>
            </a:r>
            <a:endParaRPr/>
          </a:p>
        </p:txBody>
      </p:sp>
      <p:sp>
        <p:nvSpPr>
          <p:cNvPr id="303" name="Google Shape;303;p49"/>
          <p:cNvSpPr txBox="1"/>
          <p:nvPr>
            <p:ph idx="1" type="body"/>
          </p:nvPr>
        </p:nvSpPr>
        <p:spPr>
          <a:xfrm>
            <a:off x="680025" y="1960075"/>
            <a:ext cx="7688700" cy="310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latin typeface="Raleway"/>
                <a:ea typeface="Raleway"/>
                <a:cs typeface="Raleway"/>
                <a:sym typeface="Raleway"/>
              </a:rPr>
              <a:t>Dezvoltarea agilă</a:t>
            </a:r>
            <a:r>
              <a:rPr lang="en" sz="1200">
                <a:solidFill>
                  <a:schemeClr val="dk2"/>
                </a:solidFill>
                <a:latin typeface="Raleway"/>
                <a:ea typeface="Raleway"/>
                <a:cs typeface="Raleway"/>
                <a:sym typeface="Raleway"/>
              </a:rPr>
              <a:t> a fost prima dată </a:t>
            </a:r>
            <a:r>
              <a:rPr lang="en" sz="1200">
                <a:solidFill>
                  <a:schemeClr val="dk2"/>
                </a:solidFill>
                <a:latin typeface="Raleway"/>
                <a:ea typeface="Raleway"/>
                <a:cs typeface="Raleway"/>
                <a:sym typeface="Raleway"/>
              </a:rPr>
              <a:t>folosită</a:t>
            </a:r>
            <a:r>
              <a:rPr lang="en" sz="1200">
                <a:solidFill>
                  <a:schemeClr val="dk2"/>
                </a:solidFill>
                <a:latin typeface="Raleway"/>
                <a:ea typeface="Raleway"/>
                <a:cs typeface="Raleway"/>
                <a:sym typeface="Raleway"/>
              </a:rPr>
              <a:t> în anii 1990 ca o modalitate de a îmbunătăți flexibilitatea și colaborarea în proiectele de dezvoltare software. </a:t>
            </a:r>
            <a:endParaRPr sz="1200">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sz="1200">
                <a:solidFill>
                  <a:schemeClr val="dk2"/>
                </a:solidFill>
                <a:latin typeface="Raleway"/>
                <a:ea typeface="Raleway"/>
                <a:cs typeface="Raleway"/>
                <a:sym typeface="Raleway"/>
              </a:rPr>
              <a:t>Această abordare implică împărțirea unui proiect în bucăți mici, ușor de gestionat și livrarea de software funcțional rapid și recurent. </a:t>
            </a:r>
            <a:r>
              <a:rPr b="1" lang="en" sz="1200">
                <a:solidFill>
                  <a:schemeClr val="dk2"/>
                </a:solidFill>
                <a:latin typeface="Raleway"/>
                <a:ea typeface="Raleway"/>
                <a:cs typeface="Raleway"/>
                <a:sym typeface="Raleway"/>
              </a:rPr>
              <a:t>Dezvoltarea agilă</a:t>
            </a:r>
            <a:r>
              <a:rPr lang="en" sz="1200">
                <a:solidFill>
                  <a:schemeClr val="dk2"/>
                </a:solidFill>
                <a:latin typeface="Raleway"/>
                <a:ea typeface="Raleway"/>
                <a:cs typeface="Raleway"/>
                <a:sym typeface="Raleway"/>
              </a:rPr>
              <a:t> poate fi utilă pentru companiile care trebuie să se adapteze rapid la nevoile sau condițiile schimbătoare ale pieței sau ale clienților.</a:t>
            </a:r>
            <a:endParaRPr sz="1200">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sz="1200">
                <a:solidFill>
                  <a:schemeClr val="dk2"/>
                </a:solidFill>
                <a:latin typeface="Raleway"/>
                <a:ea typeface="Raleway"/>
                <a:cs typeface="Raleway"/>
                <a:sym typeface="Raleway"/>
              </a:rPr>
              <a:t>Instrumentele utilizate în </a:t>
            </a:r>
            <a:r>
              <a:rPr b="1" lang="en" sz="1200">
                <a:solidFill>
                  <a:schemeClr val="dk2"/>
                </a:solidFill>
                <a:latin typeface="Raleway"/>
                <a:ea typeface="Raleway"/>
                <a:cs typeface="Raleway"/>
                <a:sym typeface="Raleway"/>
              </a:rPr>
              <a:t>dezvoltarea agilă </a:t>
            </a:r>
            <a:r>
              <a:rPr lang="en" sz="1200">
                <a:solidFill>
                  <a:schemeClr val="dk2"/>
                </a:solidFill>
                <a:latin typeface="Raleway"/>
                <a:ea typeface="Raleway"/>
                <a:cs typeface="Raleway"/>
                <a:sym typeface="Raleway"/>
              </a:rPr>
              <a:t>sunt </a:t>
            </a:r>
            <a:r>
              <a:rPr b="1" lang="en" sz="1200">
                <a:solidFill>
                  <a:schemeClr val="dk2"/>
                </a:solidFill>
                <a:latin typeface="Raleway"/>
                <a:ea typeface="Raleway"/>
                <a:cs typeface="Raleway"/>
                <a:sym typeface="Raleway"/>
              </a:rPr>
              <a:t>Scrum</a:t>
            </a:r>
            <a:r>
              <a:rPr lang="en" sz="1200">
                <a:solidFill>
                  <a:schemeClr val="dk2"/>
                </a:solidFill>
                <a:latin typeface="Raleway"/>
                <a:ea typeface="Raleway"/>
                <a:cs typeface="Raleway"/>
                <a:sym typeface="Raleway"/>
              </a:rPr>
              <a:t> și </a:t>
            </a:r>
            <a:r>
              <a:rPr b="1" lang="en" sz="1200">
                <a:solidFill>
                  <a:schemeClr val="dk2"/>
                </a:solidFill>
                <a:latin typeface="Raleway"/>
                <a:ea typeface="Raleway"/>
                <a:cs typeface="Raleway"/>
                <a:sym typeface="Raleway"/>
              </a:rPr>
              <a:t>User Stories</a:t>
            </a:r>
            <a:r>
              <a:rPr lang="en" sz="1200">
                <a:solidFill>
                  <a:schemeClr val="dk2"/>
                </a:solidFill>
                <a:latin typeface="Raleway"/>
                <a:ea typeface="Raleway"/>
                <a:cs typeface="Raleway"/>
                <a:sym typeface="Raleway"/>
              </a:rPr>
              <a:t>.</a:t>
            </a:r>
            <a:endParaRPr sz="1200">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b="1" lang="en" sz="1200">
                <a:solidFill>
                  <a:schemeClr val="dk2"/>
                </a:solidFill>
                <a:latin typeface="Raleway"/>
                <a:ea typeface="Raleway"/>
                <a:cs typeface="Raleway"/>
                <a:sym typeface="Raleway"/>
              </a:rPr>
              <a:t>Scrum</a:t>
            </a:r>
            <a:r>
              <a:rPr lang="en" sz="1200">
                <a:solidFill>
                  <a:schemeClr val="dk2"/>
                </a:solidFill>
                <a:latin typeface="Raleway"/>
                <a:ea typeface="Raleway"/>
                <a:cs typeface="Raleway"/>
                <a:sym typeface="Raleway"/>
              </a:rPr>
              <a:t> este utilizat pentru a dezvolta și livra produse software de înaltă calitate. Se bazează pe dezvoltarea iterativă și incrementală, cu accent pe colaborare, comunicare și îmbunătățire continuă. Echipele </a:t>
            </a:r>
            <a:r>
              <a:rPr b="1" lang="en" sz="1200">
                <a:solidFill>
                  <a:schemeClr val="dk2"/>
                </a:solidFill>
                <a:latin typeface="Raleway"/>
                <a:ea typeface="Raleway"/>
                <a:cs typeface="Raleway"/>
                <a:sym typeface="Raleway"/>
              </a:rPr>
              <a:t>Scrum</a:t>
            </a:r>
            <a:r>
              <a:rPr lang="en" sz="1200">
                <a:solidFill>
                  <a:schemeClr val="dk2"/>
                </a:solidFill>
                <a:latin typeface="Raleway"/>
                <a:ea typeface="Raleway"/>
                <a:cs typeface="Raleway"/>
                <a:sym typeface="Raleway"/>
              </a:rPr>
              <a:t> sunt transfuncționale și auto-organizate, cu un </a:t>
            </a:r>
            <a:r>
              <a:rPr b="1" lang="en" sz="1200">
                <a:solidFill>
                  <a:schemeClr val="dk2"/>
                </a:solidFill>
                <a:latin typeface="Raleway"/>
                <a:ea typeface="Raleway"/>
                <a:cs typeface="Raleway"/>
                <a:sym typeface="Raleway"/>
              </a:rPr>
              <a:t>Product Owner</a:t>
            </a:r>
            <a:r>
              <a:rPr lang="en" sz="1200">
                <a:solidFill>
                  <a:schemeClr val="dk2"/>
                </a:solidFill>
                <a:latin typeface="Raleway"/>
                <a:ea typeface="Raleway"/>
                <a:cs typeface="Raleway"/>
                <a:sym typeface="Raleway"/>
              </a:rPr>
              <a:t>, care </a:t>
            </a:r>
            <a:r>
              <a:rPr lang="en" sz="1200">
                <a:solidFill>
                  <a:srgbClr val="374151"/>
                </a:solidFill>
                <a:highlight>
                  <a:srgbClr val="F7F7F8"/>
                </a:highlight>
                <a:latin typeface="Raleway"/>
                <a:ea typeface="Raleway"/>
                <a:cs typeface="Raleway"/>
                <a:sym typeface="Raleway"/>
              </a:rPr>
              <a:t>este responsabil pentru definirea cerințelor de produs și prioritizarea acestora și</a:t>
            </a:r>
            <a:r>
              <a:rPr lang="en" sz="1200">
                <a:solidFill>
                  <a:schemeClr val="dk2"/>
                </a:solidFill>
                <a:latin typeface="Raleway"/>
                <a:ea typeface="Raleway"/>
                <a:cs typeface="Raleway"/>
                <a:sym typeface="Raleway"/>
              </a:rPr>
              <a:t> un </a:t>
            </a:r>
            <a:r>
              <a:rPr b="1" lang="en" sz="1200">
                <a:solidFill>
                  <a:schemeClr val="dk2"/>
                </a:solidFill>
                <a:latin typeface="Raleway"/>
                <a:ea typeface="Raleway"/>
                <a:cs typeface="Raleway"/>
                <a:sym typeface="Raleway"/>
              </a:rPr>
              <a:t>Scrum Master, </a:t>
            </a:r>
            <a:r>
              <a:rPr lang="en" sz="1200">
                <a:solidFill>
                  <a:schemeClr val="dk2"/>
                </a:solidFill>
                <a:latin typeface="Raleway"/>
                <a:ea typeface="Raleway"/>
                <a:cs typeface="Raleway"/>
                <a:sym typeface="Raleway"/>
              </a:rPr>
              <a:t>care </a:t>
            </a:r>
            <a:r>
              <a:rPr lang="en" sz="1200">
                <a:solidFill>
                  <a:srgbClr val="374151"/>
                </a:solidFill>
                <a:highlight>
                  <a:srgbClr val="F7F7F8"/>
                </a:highlight>
                <a:latin typeface="Raleway"/>
                <a:ea typeface="Raleway"/>
                <a:cs typeface="Raleway"/>
                <a:sym typeface="Raleway"/>
              </a:rPr>
              <a:t>se ocupă de gestionarea procesului Scrum și de eliminarea oricăror obstacole care ar putea împiedica echipele să lucreze eficient.</a:t>
            </a:r>
            <a:endParaRPr sz="1200">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0"/>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09" name="Google Shape;309;p50"/>
          <p:cNvSpPr txBox="1"/>
          <p:nvPr>
            <p:ph type="title"/>
          </p:nvPr>
        </p:nvSpPr>
        <p:spPr>
          <a:xfrm>
            <a:off x="727650" y="132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Dezvoltarea agilă</a:t>
            </a:r>
            <a:endParaRPr/>
          </a:p>
        </p:txBody>
      </p:sp>
      <p:sp>
        <p:nvSpPr>
          <p:cNvPr id="310" name="Google Shape;310;p50"/>
          <p:cNvSpPr txBox="1"/>
          <p:nvPr>
            <p:ph idx="1" type="body"/>
          </p:nvPr>
        </p:nvSpPr>
        <p:spPr>
          <a:xfrm>
            <a:off x="727650" y="1912450"/>
            <a:ext cx="7688700" cy="305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User Stories</a:t>
            </a:r>
            <a:r>
              <a:rPr lang="en">
                <a:solidFill>
                  <a:schemeClr val="dk2"/>
                </a:solidFill>
                <a:latin typeface="Raleway"/>
                <a:ea typeface="Raleway"/>
                <a:cs typeface="Raleway"/>
                <a:sym typeface="Raleway"/>
              </a:rPr>
              <a:t> este o tehnică pentru a captura și prioritiza cerințele utilizatorilor.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O poveste a utilizatorului este o declarație scurtă și simplă care descrie o caracteristică sau o funcționalitate a produsului din perspectiva utilizatorului.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Poveștile utilizatorilor sunt de obicei scrise într-un format specific, cum ar fi:</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Ca</a:t>
            </a:r>
            <a:r>
              <a:rPr lang="en">
                <a:solidFill>
                  <a:schemeClr val="dk2"/>
                </a:solidFill>
                <a:latin typeface="Raleway"/>
                <a:ea typeface="Raleway"/>
                <a:cs typeface="Raleway"/>
                <a:sym typeface="Raleway"/>
              </a:rPr>
              <a:t> [utilizator], </a:t>
            </a:r>
            <a:r>
              <a:rPr b="1" lang="en">
                <a:solidFill>
                  <a:schemeClr val="dk2"/>
                </a:solidFill>
                <a:latin typeface="Raleway"/>
                <a:ea typeface="Raleway"/>
                <a:cs typeface="Raleway"/>
                <a:sym typeface="Raleway"/>
              </a:rPr>
              <a:t>vreau să</a:t>
            </a:r>
            <a:r>
              <a:rPr lang="en">
                <a:solidFill>
                  <a:schemeClr val="dk2"/>
                </a:solidFill>
                <a:latin typeface="Raleway"/>
                <a:ea typeface="Raleway"/>
                <a:cs typeface="Raleway"/>
                <a:sym typeface="Raleway"/>
              </a:rPr>
              <a:t> [fac ceva]</a:t>
            </a:r>
            <a:r>
              <a:rPr b="1" lang="en">
                <a:solidFill>
                  <a:schemeClr val="dk2"/>
                </a:solidFill>
                <a:latin typeface="Raleway"/>
                <a:ea typeface="Raleway"/>
                <a:cs typeface="Raleway"/>
                <a:sym typeface="Raleway"/>
              </a:rPr>
              <a:t>, astfel încât</a:t>
            </a:r>
            <a:r>
              <a:rPr lang="en">
                <a:solidFill>
                  <a:schemeClr val="dk2"/>
                </a:solidFill>
                <a:latin typeface="Raleway"/>
                <a:ea typeface="Raleway"/>
                <a:cs typeface="Raleway"/>
                <a:sym typeface="Raleway"/>
              </a:rPr>
              <a:t> [motiv]."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Ele sunt utilizate pentru a comunica nevoile și așteptările clienților echipei de dezvoltare și pentru a asigura că echipa construiește un produs care să îndeplinească nevoile clientului.</a:t>
            </a:r>
            <a:endParaRPr>
              <a:solidFill>
                <a:schemeClr val="dk2"/>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316" name="Google Shape;316;p51"/>
          <p:cNvSpPr txBox="1"/>
          <p:nvPr>
            <p:ph type="title"/>
          </p:nvPr>
        </p:nvSpPr>
        <p:spPr>
          <a:xfrm>
            <a:off x="727650" y="132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Dezvoltarea agilă - Exemplu</a:t>
            </a:r>
            <a:endParaRPr/>
          </a:p>
        </p:txBody>
      </p:sp>
      <p:sp>
        <p:nvSpPr>
          <p:cNvPr id="317" name="Google Shape;317;p51"/>
          <p:cNvSpPr txBox="1"/>
          <p:nvPr>
            <p:ph idx="1" type="body"/>
          </p:nvPr>
        </p:nvSpPr>
        <p:spPr>
          <a:xfrm>
            <a:off x="727650" y="1912450"/>
            <a:ext cx="7688700" cy="305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Un exemplu de companie care utilizează dezvoltarea agilă este </a:t>
            </a:r>
            <a:r>
              <a:rPr b="1" lang="en">
                <a:solidFill>
                  <a:schemeClr val="dk2"/>
                </a:solidFill>
                <a:latin typeface="Raleway"/>
                <a:ea typeface="Raleway"/>
                <a:cs typeface="Raleway"/>
                <a:sym typeface="Raleway"/>
              </a:rPr>
              <a:t>Spotify.</a:t>
            </a:r>
            <a:endParaRPr b="1">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Aceștia</a:t>
            </a:r>
            <a:r>
              <a:rPr lang="en">
                <a:solidFill>
                  <a:schemeClr val="dk2"/>
                </a:solidFill>
                <a:latin typeface="Raleway"/>
                <a:ea typeface="Raleway"/>
                <a:cs typeface="Raleway"/>
                <a:sym typeface="Raleway"/>
              </a:rPr>
              <a:t> utilizează unelte precum </a:t>
            </a:r>
            <a:r>
              <a:rPr b="1" lang="en">
                <a:solidFill>
                  <a:schemeClr val="dk2"/>
                </a:solidFill>
                <a:latin typeface="Raleway"/>
                <a:ea typeface="Raleway"/>
                <a:cs typeface="Raleway"/>
                <a:sym typeface="Raleway"/>
              </a:rPr>
              <a:t>Scrum</a:t>
            </a:r>
            <a:r>
              <a:rPr lang="en">
                <a:solidFill>
                  <a:schemeClr val="dk2"/>
                </a:solidFill>
                <a:latin typeface="Raleway"/>
                <a:ea typeface="Raleway"/>
                <a:cs typeface="Raleway"/>
                <a:sym typeface="Raleway"/>
              </a:rPr>
              <a:t> și </a:t>
            </a:r>
            <a:r>
              <a:rPr b="1" lang="en">
                <a:solidFill>
                  <a:schemeClr val="dk2"/>
                </a:solidFill>
                <a:latin typeface="Raleway"/>
                <a:ea typeface="Raleway"/>
                <a:cs typeface="Raleway"/>
                <a:sym typeface="Raleway"/>
              </a:rPr>
              <a:t>Kanban</a:t>
            </a:r>
            <a:r>
              <a:rPr lang="en">
                <a:solidFill>
                  <a:schemeClr val="dk2"/>
                </a:solidFill>
                <a:latin typeface="Raleway"/>
                <a:ea typeface="Raleway"/>
                <a:cs typeface="Raleway"/>
                <a:sym typeface="Raleway"/>
              </a:rPr>
              <a:t>, pentru a dezvolta și livra platforma lor de streaming muzical.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b="1" lang="en">
                <a:solidFill>
                  <a:schemeClr val="dk2"/>
                </a:solidFill>
                <a:latin typeface="Raleway"/>
                <a:ea typeface="Raleway"/>
                <a:cs typeface="Raleway"/>
                <a:sym typeface="Raleway"/>
              </a:rPr>
              <a:t>Spotify</a:t>
            </a:r>
            <a:r>
              <a:rPr lang="en">
                <a:solidFill>
                  <a:schemeClr val="dk2"/>
                </a:solidFill>
                <a:latin typeface="Raleway"/>
                <a:ea typeface="Raleway"/>
                <a:cs typeface="Raleway"/>
                <a:sym typeface="Raleway"/>
              </a:rPr>
              <a:t> organizează echipele lor de dezvoltare în "</a:t>
            </a:r>
            <a:r>
              <a:rPr b="1" lang="en">
                <a:solidFill>
                  <a:schemeClr val="dk2"/>
                </a:solidFill>
                <a:latin typeface="Raleway"/>
                <a:ea typeface="Raleway"/>
                <a:cs typeface="Raleway"/>
                <a:sym typeface="Raleway"/>
              </a:rPr>
              <a:t>squads</a:t>
            </a:r>
            <a:r>
              <a:rPr lang="en">
                <a:solidFill>
                  <a:schemeClr val="dk2"/>
                </a:solidFill>
                <a:latin typeface="Raleway"/>
                <a:ea typeface="Raleway"/>
                <a:cs typeface="Raleway"/>
                <a:sym typeface="Raleway"/>
              </a:rPr>
              <a:t>" care lucrează la domenii specifice ale platformei și utilizează “</a:t>
            </a:r>
            <a:r>
              <a:rPr b="1" lang="en">
                <a:solidFill>
                  <a:schemeClr val="dk2"/>
                </a:solidFill>
                <a:latin typeface="Raleway"/>
                <a:ea typeface="Raleway"/>
                <a:cs typeface="Raleway"/>
                <a:sym typeface="Raleway"/>
              </a:rPr>
              <a:t>sprint”</a:t>
            </a:r>
            <a:r>
              <a:rPr lang="en">
                <a:solidFill>
                  <a:schemeClr val="dk2"/>
                </a:solidFill>
                <a:latin typeface="Raleway"/>
                <a:ea typeface="Raleway"/>
                <a:cs typeface="Raleway"/>
                <a:sym typeface="Raleway"/>
              </a:rPr>
              <a:t>-uri pentru a împărți munca în sarcini mici și ușor de gestionat.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Echipele colaborează îndeaproape cu stakeholderii, iar prioritizarea muncii se bazează pe nevoile și feedback-ul clienților. Acest lucru le permite să se adapteze rapid la schimbările din piață și să livreze noi funcționalități și îmbunătățiri utilizatorilor lor.</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Procesul de dezvoltare a produsului</a:t>
            </a:r>
            <a:endParaRPr/>
          </a:p>
        </p:txBody>
      </p:sp>
      <p:sp>
        <p:nvSpPr>
          <p:cNvPr id="148" name="Google Shape;148;p27"/>
          <p:cNvSpPr txBox="1"/>
          <p:nvPr>
            <p:ph idx="1" type="body"/>
          </p:nvPr>
        </p:nvSpPr>
        <p:spPr>
          <a:xfrm>
            <a:off x="729450" y="2196825"/>
            <a:ext cx="7688700" cy="2946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Raleway"/>
              <a:buChar char="●"/>
            </a:pPr>
            <a:r>
              <a:rPr b="1" lang="en">
                <a:solidFill>
                  <a:srgbClr val="000000"/>
                </a:solidFill>
                <a:latin typeface="Raleway"/>
                <a:ea typeface="Raleway"/>
                <a:cs typeface="Raleway"/>
                <a:sym typeface="Raleway"/>
              </a:rPr>
              <a:t>Îmbunătățirea eficienței: </a:t>
            </a:r>
            <a:endParaRPr b="1">
              <a:solidFill>
                <a:srgbClr val="000000"/>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rgbClr val="000000"/>
                </a:solidFill>
                <a:latin typeface="Raleway"/>
                <a:ea typeface="Raleway"/>
                <a:cs typeface="Raleway"/>
                <a:sym typeface="Raleway"/>
              </a:rPr>
              <a:t>Un proces de dezvoltare eficient permite afacerii să aducă produse sau servicii pe piață mai rapid și la un cost mai mic. Aceasta poate oferi un avantaj competitiv și poate ajuta afacerea să se mențină pe piață  înaintea concurenților săi.</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311150" lvl="0" marL="457200" rtl="0" algn="l">
              <a:lnSpc>
                <a:spcPct val="150000"/>
              </a:lnSpc>
              <a:spcBef>
                <a:spcPts val="0"/>
              </a:spcBef>
              <a:spcAft>
                <a:spcPts val="0"/>
              </a:spcAft>
              <a:buClr>
                <a:srgbClr val="000000"/>
              </a:buClr>
              <a:buSzPts val="1300"/>
              <a:buFont typeface="Raleway"/>
              <a:buChar char="●"/>
            </a:pPr>
            <a:r>
              <a:rPr b="1" lang="en">
                <a:solidFill>
                  <a:srgbClr val="000000"/>
                </a:solidFill>
                <a:latin typeface="Raleway"/>
                <a:ea typeface="Raleway"/>
                <a:cs typeface="Raleway"/>
                <a:sym typeface="Raleway"/>
              </a:rPr>
              <a:t>Reduce riscul: </a:t>
            </a:r>
            <a:endParaRPr>
              <a:solidFill>
                <a:srgbClr val="000000"/>
              </a:solidFill>
              <a:latin typeface="Raleway"/>
              <a:ea typeface="Raleway"/>
              <a:cs typeface="Raleway"/>
              <a:sym typeface="Raleway"/>
            </a:endParaRPr>
          </a:p>
          <a:p>
            <a:pPr indent="0" lvl="0" marL="0" rtl="0" algn="l">
              <a:lnSpc>
                <a:spcPct val="115000"/>
              </a:lnSpc>
              <a:spcBef>
                <a:spcPts val="0"/>
              </a:spcBef>
              <a:spcAft>
                <a:spcPts val="0"/>
              </a:spcAft>
              <a:buNone/>
            </a:pPr>
            <a:r>
              <a:rPr lang="en">
                <a:solidFill>
                  <a:srgbClr val="000000"/>
                </a:solidFill>
                <a:latin typeface="Raleway"/>
                <a:ea typeface="Raleway"/>
                <a:cs typeface="Raleway"/>
                <a:sym typeface="Raleway"/>
              </a:rPr>
              <a:t>Un proces bun de dezvoltare poate ajuta o afacere să identifice și să diminueze riscurile încă de la începutul procesului, diminuând probabilitatea eșecului sau a erorilor costisitoare mai târziu.</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rgbClr val="000000"/>
              </a:solidFill>
              <a:latin typeface="Raleway"/>
              <a:ea typeface="Raleway"/>
              <a:cs typeface="Raleway"/>
              <a:sym typeface="Raleway"/>
            </a:endParaRPr>
          </a:p>
          <a:p>
            <a:pPr indent="0" lvl="0" marL="0" rtl="0" algn="l">
              <a:spcBef>
                <a:spcPts val="0"/>
              </a:spcBef>
              <a:spcAft>
                <a:spcPts val="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Procesul de dezvoltare a produsului</a:t>
            </a:r>
            <a:endParaRPr/>
          </a:p>
        </p:txBody>
      </p:sp>
      <p:sp>
        <p:nvSpPr>
          <p:cNvPr id="155" name="Google Shape;155;p28"/>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Asigură calitatea: </a:t>
            </a:r>
            <a:endParaRPr b="1">
              <a:solidFill>
                <a:schemeClr val="dk2"/>
              </a:solidFill>
              <a:latin typeface="Raleway"/>
              <a:ea typeface="Raleway"/>
              <a:cs typeface="Raleway"/>
              <a:sym typeface="Raleway"/>
            </a:endParaRPr>
          </a:p>
          <a:p>
            <a:pPr indent="0" lvl="0" marL="0" rtl="0" algn="l">
              <a:spcBef>
                <a:spcPts val="1200"/>
              </a:spcBef>
              <a:spcAft>
                <a:spcPts val="0"/>
              </a:spcAft>
              <a:buNone/>
            </a:pPr>
            <a:r>
              <a:rPr lang="en">
                <a:solidFill>
                  <a:schemeClr val="dk2"/>
                </a:solidFill>
                <a:latin typeface="Raleway"/>
                <a:ea typeface="Raleway"/>
                <a:cs typeface="Raleway"/>
                <a:sym typeface="Raleway"/>
              </a:rPr>
              <a:t>Un proces de dezvoltare eficient poate ajuta o afacere să asigure că produsul sau serviciul final are o calitate ridicată și îndeplinește toate standardele și reglementările relevante. Aceasta poate îmbunătăți satisfacția și loialitatea clienților, precum și reputația brandului.</a:t>
            </a:r>
            <a:endParaRPr>
              <a:solidFill>
                <a:schemeClr val="dk2"/>
              </a:solidFill>
              <a:latin typeface="Raleway"/>
              <a:ea typeface="Raleway"/>
              <a:cs typeface="Raleway"/>
              <a:sym typeface="Raleway"/>
            </a:endParaRPr>
          </a:p>
          <a:p>
            <a:pPr indent="0" lvl="0" marL="0" rtl="0" algn="l">
              <a:spcBef>
                <a:spcPts val="1200"/>
              </a:spcBef>
              <a:spcAft>
                <a:spcPts val="0"/>
              </a:spcAft>
              <a:buNone/>
            </a:pPr>
            <a:r>
              <a:t/>
            </a:r>
            <a:endParaRPr>
              <a:solidFill>
                <a:schemeClr val="dk2"/>
              </a:solidFill>
              <a:latin typeface="Raleway"/>
              <a:ea typeface="Raleway"/>
              <a:cs typeface="Raleway"/>
              <a:sym typeface="Raleway"/>
            </a:endParaRPr>
          </a:p>
          <a:p>
            <a:pPr indent="0" lvl="0" marL="0" rtl="0" algn="l">
              <a:spcBef>
                <a:spcPts val="1200"/>
              </a:spcBef>
              <a:spcAft>
                <a:spcPts val="1200"/>
              </a:spcAft>
              <a:buNone/>
            </a:pPr>
            <a:r>
              <a:rPr lang="en">
                <a:solidFill>
                  <a:schemeClr val="dk2"/>
                </a:solidFill>
                <a:latin typeface="Raleway"/>
                <a:ea typeface="Raleway"/>
                <a:cs typeface="Raleway"/>
                <a:sym typeface="Raleway"/>
              </a:rPr>
              <a:t>Faza de dezvoltare a produsului / serviciului este o fază esențială pentru orice companie nouă și implică o varietate de teorii și abordări pentru a aduce cu succes noi produse sau servicii pe piață. </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design thinking</a:t>
            </a:r>
            <a:endParaRPr i="1"/>
          </a:p>
        </p:txBody>
      </p:sp>
      <p:sp>
        <p:nvSpPr>
          <p:cNvPr id="162" name="Google Shape;162;p29"/>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design thinking</a:t>
            </a:r>
            <a:r>
              <a:rPr b="1" lang="en">
                <a:solidFill>
                  <a:schemeClr val="dk2"/>
                </a:solidFill>
                <a:latin typeface="Raleway"/>
                <a:ea typeface="Raleway"/>
                <a:cs typeface="Raleway"/>
                <a:sym typeface="Raleway"/>
              </a:rPr>
              <a:t> </a:t>
            </a:r>
            <a:r>
              <a:rPr lang="en">
                <a:solidFill>
                  <a:schemeClr val="dk2"/>
                </a:solidFill>
                <a:latin typeface="Raleway"/>
                <a:ea typeface="Raleway"/>
                <a:cs typeface="Raleway"/>
                <a:sym typeface="Raleway"/>
              </a:rPr>
              <a:t>a fost dezvoltată în anii '60-'70 de designeri, arhitecți și educatori care căutau noi modalități de a rezolva probleme complexe. Teoria a fost formalizată în anii '90 de David Kelley, fondatorul firmei de design IDEO, și de fratele său, Tom Kelley, autorul cărții "Arta inovației".</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Aceasta se bazează pe ideea că cele mai bune soluții provin din înțelegerea nevoilor și dorințelor utilizatorilor. Accentuează empatia, creativitatea și experimentarea pentru a crea soluții centrate pe utilizator.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Procesul implică în mod obișnuit cinci etape: </a:t>
            </a:r>
            <a:r>
              <a:rPr b="1" lang="en">
                <a:solidFill>
                  <a:schemeClr val="dk2"/>
                </a:solidFill>
                <a:latin typeface="Raleway"/>
                <a:ea typeface="Raleway"/>
                <a:cs typeface="Raleway"/>
                <a:sym typeface="Raleway"/>
              </a:rPr>
              <a:t>empatizează</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definește</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generează</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idei</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creează</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prototipuri</a:t>
            </a:r>
            <a:r>
              <a:rPr lang="en">
                <a:solidFill>
                  <a:schemeClr val="dk2"/>
                </a:solidFill>
                <a:latin typeface="Raleway"/>
                <a:ea typeface="Raleway"/>
                <a:cs typeface="Raleway"/>
                <a:sym typeface="Raleway"/>
              </a:rPr>
              <a:t> și </a:t>
            </a:r>
            <a:r>
              <a:rPr b="1" lang="en">
                <a:solidFill>
                  <a:schemeClr val="dk2"/>
                </a:solidFill>
                <a:latin typeface="Raleway"/>
                <a:ea typeface="Raleway"/>
                <a:cs typeface="Raleway"/>
                <a:sym typeface="Raleway"/>
              </a:rPr>
              <a:t>testează</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design thinking</a:t>
            </a:r>
            <a:endParaRPr i="1"/>
          </a:p>
          <a:p>
            <a:pPr indent="0" lvl="0" marL="0" rtl="0" algn="l">
              <a:spcBef>
                <a:spcPts val="0"/>
              </a:spcBef>
              <a:spcAft>
                <a:spcPts val="0"/>
              </a:spcAft>
              <a:buNone/>
            </a:pPr>
            <a:r>
              <a:t/>
            </a:r>
            <a:endParaRPr/>
          </a:p>
        </p:txBody>
      </p:sp>
      <p:sp>
        <p:nvSpPr>
          <p:cNvPr id="169" name="Google Shape;169;p30"/>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Empatia</a:t>
            </a:r>
            <a:r>
              <a:rPr lang="en">
                <a:solidFill>
                  <a:schemeClr val="dk2"/>
                </a:solidFill>
                <a:latin typeface="Raleway"/>
                <a:ea typeface="Raleway"/>
                <a:cs typeface="Raleway"/>
                <a:sym typeface="Raleway"/>
              </a:rPr>
              <a:t> implică înțelegerea nevoilor, dorințelor și experiențelor utilizatorului prin observație, interviuri și alte metode de cercetare. </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Definirea</a:t>
            </a:r>
            <a:r>
              <a:rPr lang="en">
                <a:solidFill>
                  <a:schemeClr val="dk2"/>
                </a:solidFill>
                <a:latin typeface="Raleway"/>
                <a:ea typeface="Raleway"/>
                <a:cs typeface="Raleway"/>
                <a:sym typeface="Raleway"/>
              </a:rPr>
              <a:t> implică determinarea problemelor și nevoilor utilizatorului. </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Generarea</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de idei</a:t>
            </a:r>
            <a:r>
              <a:rPr lang="en">
                <a:solidFill>
                  <a:schemeClr val="dk2"/>
                </a:solidFill>
                <a:latin typeface="Raleway"/>
                <a:ea typeface="Raleway"/>
                <a:cs typeface="Raleway"/>
                <a:sym typeface="Raleway"/>
              </a:rPr>
              <a:t> pentru nevoile determinate. </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Crearea</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prototipurilor</a:t>
            </a:r>
            <a:r>
              <a:rPr lang="en">
                <a:solidFill>
                  <a:schemeClr val="dk2"/>
                </a:solidFill>
                <a:latin typeface="Raleway"/>
                <a:ea typeface="Raleway"/>
                <a:cs typeface="Raleway"/>
                <a:sym typeface="Raleway"/>
              </a:rPr>
              <a:t> implică construirea unei reprezentări fizice sau digitale a soluției.</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Testarea</a:t>
            </a:r>
            <a:r>
              <a:rPr lang="en">
                <a:solidFill>
                  <a:schemeClr val="dk2"/>
                </a:solidFill>
                <a:latin typeface="Raleway"/>
                <a:ea typeface="Raleway"/>
                <a:cs typeface="Raleway"/>
                <a:sym typeface="Raleway"/>
              </a:rPr>
              <a:t> implică evaluarea prototipului cu utilizatorii pentru a primi feedback și pentru a rafina soluția.</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design thinking </a:t>
            </a:r>
            <a:r>
              <a:rPr lang="en">
                <a:solidFill>
                  <a:schemeClr val="dk2"/>
                </a:solidFill>
                <a:latin typeface="Raleway"/>
                <a:ea typeface="Raleway"/>
                <a:cs typeface="Raleway"/>
                <a:sym typeface="Raleway"/>
              </a:rPr>
              <a:t>a fost utilizată de o varietate de companii pentru a dezvolta noi produse și servicii.</a:t>
            </a: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design thinking</a:t>
            </a:r>
            <a:endParaRPr i="1"/>
          </a:p>
        </p:txBody>
      </p:sp>
      <p:sp>
        <p:nvSpPr>
          <p:cNvPr id="176" name="Google Shape;176;p31"/>
          <p:cNvSpPr txBox="1"/>
          <p:nvPr>
            <p:ph idx="1" type="body"/>
          </p:nvPr>
        </p:nvSpPr>
        <p:spPr>
          <a:xfrm>
            <a:off x="727650" y="211892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2"/>
                </a:solidFill>
                <a:latin typeface="Raleway"/>
                <a:ea typeface="Raleway"/>
                <a:cs typeface="Raleway"/>
                <a:sym typeface="Raleway"/>
              </a:rPr>
              <a:t>De exemplu, </a:t>
            </a:r>
            <a:r>
              <a:rPr b="1" lang="en">
                <a:solidFill>
                  <a:schemeClr val="dk2"/>
                </a:solidFill>
                <a:latin typeface="Raleway"/>
                <a:ea typeface="Raleway"/>
                <a:cs typeface="Raleway"/>
                <a:sym typeface="Raleway"/>
              </a:rPr>
              <a:t>Airbnb</a:t>
            </a:r>
            <a:r>
              <a:rPr lang="en">
                <a:solidFill>
                  <a:schemeClr val="dk2"/>
                </a:solidFill>
                <a:latin typeface="Raleway"/>
                <a:ea typeface="Raleway"/>
                <a:cs typeface="Raleway"/>
                <a:sym typeface="Raleway"/>
              </a:rPr>
              <a:t> a utilizat </a:t>
            </a:r>
            <a:r>
              <a:rPr b="1" i="1" lang="en">
                <a:solidFill>
                  <a:schemeClr val="dk2"/>
                </a:solidFill>
                <a:latin typeface="Raleway"/>
                <a:ea typeface="Raleway"/>
                <a:cs typeface="Raleway"/>
                <a:sym typeface="Raleway"/>
              </a:rPr>
              <a:t>design thinking </a:t>
            </a:r>
            <a:r>
              <a:rPr lang="en">
                <a:solidFill>
                  <a:schemeClr val="dk2"/>
                </a:solidFill>
                <a:latin typeface="Raleway"/>
                <a:ea typeface="Raleway"/>
                <a:cs typeface="Raleway"/>
                <a:sym typeface="Raleway"/>
              </a:rPr>
              <a:t>pentru a dezvolta platforma lor.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Fondatorii companiei au realizat că se impune crearea unei facilități pe platformă, care să conecteze călătorii cu localnicii, care ar fi dispuși să închirieze camerele lor libere. </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Pentru a dezvolta platforma, </a:t>
            </a:r>
            <a:r>
              <a:rPr b="1" lang="en">
                <a:solidFill>
                  <a:schemeClr val="dk2"/>
                </a:solidFill>
                <a:latin typeface="Raleway"/>
                <a:ea typeface="Raleway"/>
                <a:cs typeface="Raleway"/>
                <a:sym typeface="Raleway"/>
              </a:rPr>
              <a:t>Airbnb</a:t>
            </a:r>
            <a:r>
              <a:rPr lang="en">
                <a:solidFill>
                  <a:schemeClr val="dk2"/>
                </a:solidFill>
                <a:latin typeface="Raleway"/>
                <a:ea typeface="Raleway"/>
                <a:cs typeface="Raleway"/>
                <a:sym typeface="Raleway"/>
              </a:rPr>
              <a:t> a utilizat </a:t>
            </a:r>
            <a:r>
              <a:rPr b="1" i="1" lang="en">
                <a:solidFill>
                  <a:schemeClr val="dk2"/>
                </a:solidFill>
                <a:latin typeface="Raleway"/>
                <a:ea typeface="Raleway"/>
                <a:cs typeface="Raleway"/>
                <a:sym typeface="Raleway"/>
              </a:rPr>
              <a:t>design thinking </a:t>
            </a:r>
            <a:r>
              <a:rPr lang="en">
                <a:solidFill>
                  <a:schemeClr val="dk2"/>
                </a:solidFill>
                <a:latin typeface="Raleway"/>
                <a:ea typeface="Raleway"/>
                <a:cs typeface="Raleway"/>
                <a:sym typeface="Raleway"/>
              </a:rPr>
              <a:t>pentru a înțelege nevoile și dorințele atât ale călătorilor, cât și ale localnicilor.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Compania a realizat cercetări extinse asupra utilizatorilor, a generat diferite soluții și a iterat pe baza feedback-ului utilizatorilor.</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lean startup</a:t>
            </a:r>
            <a:endParaRPr i="1"/>
          </a:p>
        </p:txBody>
      </p:sp>
      <p:sp>
        <p:nvSpPr>
          <p:cNvPr id="183" name="Google Shape;183;p32"/>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lean startup</a:t>
            </a:r>
            <a:r>
              <a:rPr i="1" lang="en">
                <a:solidFill>
                  <a:schemeClr val="dk2"/>
                </a:solidFill>
                <a:latin typeface="Raleway"/>
                <a:ea typeface="Raleway"/>
                <a:cs typeface="Raleway"/>
                <a:sym typeface="Raleway"/>
              </a:rPr>
              <a:t> </a:t>
            </a:r>
            <a:r>
              <a:rPr lang="en">
                <a:solidFill>
                  <a:schemeClr val="dk2"/>
                </a:solidFill>
                <a:latin typeface="Raleway"/>
                <a:ea typeface="Raleway"/>
                <a:cs typeface="Raleway"/>
                <a:sym typeface="Raleway"/>
              </a:rPr>
              <a:t>a fost dezvoltată de antreprenorul și autorul Eric Ries la începutul anilor 2000. Teoria se bazează pe ideea că start-up-urile trebuie să opereze cu un grad ridicat de incertitudine și adaptabilitate, iar cheia succesului este de a testa asumpțiile rapid și frecvent.</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Aceasta pune accentul pe rapiditatea iterării, experimentarea și feedback-ul de la clienți. Procesul implică în mod obișnuit trei etape: </a:t>
            </a:r>
            <a:r>
              <a:rPr b="1" lang="en">
                <a:solidFill>
                  <a:schemeClr val="dk2"/>
                </a:solidFill>
                <a:latin typeface="Raleway"/>
                <a:ea typeface="Raleway"/>
                <a:cs typeface="Raleway"/>
                <a:sym typeface="Raleway"/>
              </a:rPr>
              <a:t>construire</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măsurare</a:t>
            </a:r>
            <a:r>
              <a:rPr lang="en">
                <a:solidFill>
                  <a:schemeClr val="dk2"/>
                </a:solidFill>
                <a:latin typeface="Raleway"/>
                <a:ea typeface="Raleway"/>
                <a:cs typeface="Raleway"/>
                <a:sym typeface="Raleway"/>
              </a:rPr>
              <a:t>, </a:t>
            </a:r>
            <a:r>
              <a:rPr b="1" lang="en">
                <a:solidFill>
                  <a:schemeClr val="dk2"/>
                </a:solidFill>
                <a:latin typeface="Raleway"/>
                <a:ea typeface="Raleway"/>
                <a:cs typeface="Raleway"/>
                <a:sym typeface="Raleway"/>
              </a:rPr>
              <a:t>învățare</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indent="-311150" lvl="0" marL="457200" rtl="0" algn="l">
              <a:lnSpc>
                <a:spcPct val="115000"/>
              </a:lnSpc>
              <a:spcBef>
                <a:spcPts val="1200"/>
              </a:spcBef>
              <a:spcAft>
                <a:spcPts val="0"/>
              </a:spcAft>
              <a:buClr>
                <a:schemeClr val="dk2"/>
              </a:buClr>
              <a:buSzPts val="1300"/>
              <a:buFont typeface="Raleway"/>
              <a:buChar char="-"/>
            </a:pPr>
            <a:r>
              <a:rPr b="1" lang="en">
                <a:solidFill>
                  <a:schemeClr val="dk2"/>
                </a:solidFill>
                <a:latin typeface="Raleway"/>
                <a:ea typeface="Raleway"/>
                <a:cs typeface="Raleway"/>
                <a:sym typeface="Raleway"/>
              </a:rPr>
              <a:t>Etapa de construire</a:t>
            </a:r>
            <a:r>
              <a:rPr lang="en">
                <a:solidFill>
                  <a:schemeClr val="dk2"/>
                </a:solidFill>
                <a:latin typeface="Raleway"/>
                <a:ea typeface="Raleway"/>
                <a:cs typeface="Raleway"/>
                <a:sym typeface="Raleway"/>
              </a:rPr>
              <a:t> implică crearea unui </a:t>
            </a:r>
            <a:r>
              <a:rPr b="1" lang="en">
                <a:solidFill>
                  <a:schemeClr val="dk2"/>
                </a:solidFill>
                <a:latin typeface="Raleway"/>
                <a:ea typeface="Raleway"/>
                <a:cs typeface="Raleway"/>
                <a:sym typeface="Raleway"/>
              </a:rPr>
              <a:t>produs minim viabil (PMV)</a:t>
            </a:r>
            <a:r>
              <a:rPr lang="en">
                <a:solidFill>
                  <a:schemeClr val="dk2"/>
                </a:solidFill>
                <a:latin typeface="Raleway"/>
                <a:ea typeface="Raleway"/>
                <a:cs typeface="Raleway"/>
                <a:sym typeface="Raleway"/>
              </a:rPr>
              <a:t>, care este o versiune simplificată a produsului sau serviciului care permite start-up-ului să-și testeze ipotezele/asumpțiile.</a:t>
            </a:r>
            <a:endParaRPr>
              <a:solidFill>
                <a:schemeClr val="dk2"/>
              </a:solidFill>
              <a:latin typeface="Raleway"/>
              <a:ea typeface="Raleway"/>
              <a:cs typeface="Raleway"/>
              <a:sym typeface="Raleway"/>
            </a:endParaRPr>
          </a:p>
          <a:p>
            <a:pPr indent="-311150" lvl="0" marL="457200" rtl="0" algn="l">
              <a:lnSpc>
                <a:spcPct val="115000"/>
              </a:lnSpc>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Etapa de măsurare</a:t>
            </a:r>
            <a:r>
              <a:rPr lang="en">
                <a:solidFill>
                  <a:schemeClr val="dk2"/>
                </a:solidFill>
                <a:latin typeface="Raleway"/>
                <a:ea typeface="Raleway"/>
                <a:cs typeface="Raleway"/>
                <a:sym typeface="Raleway"/>
              </a:rPr>
              <a:t> implică colectarea de date cu privire la modul în care utilizatorii interacționează cu </a:t>
            </a:r>
            <a:r>
              <a:rPr b="1" lang="en">
                <a:solidFill>
                  <a:schemeClr val="dk2"/>
                </a:solidFill>
                <a:latin typeface="Raleway"/>
                <a:ea typeface="Raleway"/>
                <a:cs typeface="Raleway"/>
                <a:sym typeface="Raleway"/>
              </a:rPr>
              <a:t>PMV</a:t>
            </a:r>
            <a:r>
              <a:rPr lang="en">
                <a:solidFill>
                  <a:schemeClr val="dk2"/>
                </a:solidFill>
                <a:latin typeface="Raleway"/>
                <a:ea typeface="Raleway"/>
                <a:cs typeface="Raleway"/>
                <a:sym typeface="Raleway"/>
              </a:rPr>
              <a:t>-ul. </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10000"/>
          </a:blip>
          <a:srcRect b="0" l="16678" r="16685" t="0"/>
          <a:stretch/>
        </p:blipFill>
        <p:spPr>
          <a:xfrm>
            <a:off x="5200976" y="493977"/>
            <a:ext cx="7105623" cy="7106968"/>
          </a:xfrm>
          <a:custGeom>
            <a:rect b="b" l="l" r="r" t="t"/>
            <a:pathLst>
              <a:path extrusionOk="0" h="4969908" w="4968967">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Teoria </a:t>
            </a:r>
            <a:r>
              <a:rPr i="1" lang="en"/>
              <a:t>lean startup</a:t>
            </a:r>
            <a:endParaRPr i="1"/>
          </a:p>
        </p:txBody>
      </p:sp>
      <p:sp>
        <p:nvSpPr>
          <p:cNvPr id="190" name="Google Shape;190;p33"/>
          <p:cNvSpPr txBox="1"/>
          <p:nvPr>
            <p:ph idx="1" type="body"/>
          </p:nvPr>
        </p:nvSpPr>
        <p:spPr>
          <a:xfrm>
            <a:off x="729450" y="2078875"/>
            <a:ext cx="7688700" cy="277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Raleway"/>
              <a:buChar char="-"/>
            </a:pPr>
            <a:r>
              <a:rPr b="1" lang="en">
                <a:solidFill>
                  <a:schemeClr val="dk2"/>
                </a:solidFill>
                <a:latin typeface="Raleway"/>
                <a:ea typeface="Raleway"/>
                <a:cs typeface="Raleway"/>
                <a:sym typeface="Raleway"/>
              </a:rPr>
              <a:t>Etapa de învățare</a:t>
            </a:r>
            <a:r>
              <a:rPr lang="en">
                <a:solidFill>
                  <a:schemeClr val="dk2"/>
                </a:solidFill>
                <a:latin typeface="Raleway"/>
                <a:ea typeface="Raleway"/>
                <a:cs typeface="Raleway"/>
                <a:sym typeface="Raleway"/>
              </a:rPr>
              <a:t> implică analizarea datelor și utilizarea acestora pentru a îmbunătăți produsul sau serviciul.</a:t>
            </a:r>
            <a:endParaRPr>
              <a:solidFill>
                <a:schemeClr val="dk2"/>
              </a:solidFill>
              <a:latin typeface="Raleway"/>
              <a:ea typeface="Raleway"/>
              <a:cs typeface="Raleway"/>
              <a:sym typeface="Raleway"/>
            </a:endParaRPr>
          </a:p>
          <a:p>
            <a:pPr indent="0" lvl="0" marL="0" rtl="0" algn="l">
              <a:lnSpc>
                <a:spcPct val="115000"/>
              </a:lnSpc>
              <a:spcBef>
                <a:spcPts val="1200"/>
              </a:spcBef>
              <a:spcAft>
                <a:spcPts val="0"/>
              </a:spcAft>
              <a:buNone/>
            </a:pPr>
            <a:r>
              <a:rPr lang="en">
                <a:solidFill>
                  <a:schemeClr val="dk2"/>
                </a:solidFill>
                <a:latin typeface="Raleway"/>
                <a:ea typeface="Raleway"/>
                <a:cs typeface="Raleway"/>
                <a:sym typeface="Raleway"/>
              </a:rPr>
              <a:t>Scopul </a:t>
            </a:r>
            <a:r>
              <a:rPr b="1" lang="en">
                <a:solidFill>
                  <a:schemeClr val="dk2"/>
                </a:solidFill>
                <a:latin typeface="Raleway"/>
                <a:ea typeface="Raleway"/>
                <a:cs typeface="Raleway"/>
                <a:sym typeface="Raleway"/>
              </a:rPr>
              <a:t>teoriei </a:t>
            </a:r>
            <a:r>
              <a:rPr b="1" i="1" lang="en">
                <a:solidFill>
                  <a:schemeClr val="dk2"/>
                </a:solidFill>
                <a:latin typeface="Raleway"/>
                <a:ea typeface="Raleway"/>
                <a:cs typeface="Raleway"/>
                <a:sym typeface="Raleway"/>
              </a:rPr>
              <a:t>lean startup</a:t>
            </a:r>
            <a:r>
              <a:rPr lang="en">
                <a:solidFill>
                  <a:schemeClr val="dk2"/>
                </a:solidFill>
                <a:latin typeface="Raleway"/>
                <a:ea typeface="Raleway"/>
                <a:cs typeface="Raleway"/>
                <a:sym typeface="Raleway"/>
              </a:rPr>
              <a:t> este de a crea un produs sau serviciu, care să îndeplinească nevoile clienților cât mai rapid și eficient posibil. </a:t>
            </a:r>
            <a:endParaRPr>
              <a:solidFill>
                <a:schemeClr val="dk2"/>
              </a:solidFill>
              <a:latin typeface="Raleway"/>
              <a:ea typeface="Raleway"/>
              <a:cs typeface="Raleway"/>
              <a:sym typeface="Raleway"/>
            </a:endParaRPr>
          </a:p>
          <a:p>
            <a:pPr indent="0" lvl="0" marL="0" rtl="0" algn="l">
              <a:lnSpc>
                <a:spcPct val="115000"/>
              </a:lnSpc>
              <a:spcBef>
                <a:spcPts val="1200"/>
              </a:spcBef>
              <a:spcAft>
                <a:spcPts val="1200"/>
              </a:spcAft>
              <a:buNone/>
            </a:pPr>
            <a:r>
              <a:rPr lang="en">
                <a:solidFill>
                  <a:schemeClr val="dk2"/>
                </a:solidFill>
                <a:latin typeface="Raleway"/>
                <a:ea typeface="Raleway"/>
                <a:cs typeface="Raleway"/>
                <a:sym typeface="Raleway"/>
              </a:rPr>
              <a:t>De exemplu, </a:t>
            </a:r>
            <a:r>
              <a:rPr b="1" lang="en">
                <a:solidFill>
                  <a:schemeClr val="dk2"/>
                </a:solidFill>
                <a:latin typeface="Raleway"/>
                <a:ea typeface="Raleway"/>
                <a:cs typeface="Raleway"/>
                <a:sym typeface="Raleway"/>
              </a:rPr>
              <a:t>Dropbox</a:t>
            </a:r>
            <a:r>
              <a:rPr lang="en">
                <a:solidFill>
                  <a:schemeClr val="dk2"/>
                </a:solidFill>
                <a:latin typeface="Raleway"/>
                <a:ea typeface="Raleway"/>
                <a:cs typeface="Raleway"/>
                <a:sym typeface="Raleway"/>
              </a:rPr>
              <a:t>, serviciul popular de partajare de fișiere, a folosit </a:t>
            </a:r>
            <a:r>
              <a:rPr b="1" lang="en">
                <a:solidFill>
                  <a:schemeClr val="dk2"/>
                </a:solidFill>
                <a:latin typeface="Raleway"/>
                <a:ea typeface="Raleway"/>
                <a:cs typeface="Raleway"/>
                <a:sym typeface="Raleway"/>
              </a:rPr>
              <a:t>teoria </a:t>
            </a:r>
            <a:r>
              <a:rPr b="1" i="1" lang="en">
                <a:solidFill>
                  <a:schemeClr val="dk2"/>
                </a:solidFill>
                <a:latin typeface="Raleway"/>
                <a:ea typeface="Raleway"/>
                <a:cs typeface="Raleway"/>
                <a:sym typeface="Raleway"/>
              </a:rPr>
              <a:t>lean startup</a:t>
            </a:r>
            <a:r>
              <a:rPr lang="en">
                <a:solidFill>
                  <a:schemeClr val="dk2"/>
                </a:solidFill>
                <a:latin typeface="Raleway"/>
                <a:ea typeface="Raleway"/>
                <a:cs typeface="Raleway"/>
                <a:sym typeface="Raleway"/>
              </a:rPr>
              <a:t> pentru a dezvolta produsul său. Compania a început prin crearea unui simplu demo video al produsului și postarea acestuia pe Hacker News, un forum online popular. Au utilizat apoi feedback-ul din comunitate pentru a rafina produsul și a testa ipotezele. Abordarea iterativă a </a:t>
            </a:r>
            <a:r>
              <a:rPr b="1" lang="en">
                <a:solidFill>
                  <a:schemeClr val="dk2"/>
                </a:solidFill>
                <a:latin typeface="Raleway"/>
                <a:ea typeface="Raleway"/>
                <a:cs typeface="Raleway"/>
                <a:sym typeface="Raleway"/>
              </a:rPr>
              <a:t>Dropbox</a:t>
            </a:r>
            <a:r>
              <a:rPr lang="en">
                <a:solidFill>
                  <a:schemeClr val="dk2"/>
                </a:solidFill>
                <a:latin typeface="Raleway"/>
                <a:ea typeface="Raleway"/>
                <a:cs typeface="Raleway"/>
                <a:sym typeface="Raleway"/>
              </a:rPr>
              <a:t> le-a permis să creeze un produs care a rezonat cu utilizatorii și a crescut rapid.</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Props1.xml><?xml version="1.0" encoding="utf-8"?>
<ds:datastoreItem xmlns:ds="http://schemas.openxmlformats.org/officeDocument/2006/customXml" ds:itemID="{53BA4997-168C-4734-BE7C-7CE3CCE13080}"/>
</file>

<file path=customXml/itemProps2.xml><?xml version="1.0" encoding="utf-8"?>
<ds:datastoreItem xmlns:ds="http://schemas.openxmlformats.org/officeDocument/2006/customXml" ds:itemID="{297F3FB6-156E-4D59-8A61-1FE0ED204720}"/>
</file>

<file path=customXml/itemProps3.xml><?xml version="1.0" encoding="utf-8"?>
<ds:datastoreItem xmlns:ds="http://schemas.openxmlformats.org/officeDocument/2006/customXml" ds:itemID="{16A2FC4D-2F2C-4CB5-93BD-74892449DAA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ies>
</file>