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671" r:id="rId5"/>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8" r:id="rId17"/>
    <p:sldId id="269" r:id="rId18"/>
    <p:sldId id="270" r:id="rId19"/>
    <p:sldId id="271" r:id="rId20"/>
    <p:sldId id="272" r:id="rId21"/>
    <p:sldId id="273" r:id="rId22"/>
    <p:sldId id="274" r:id="rId23"/>
    <p:sldId id="275" r:id="rId24"/>
    <p:sldId id="276" r:id="rId25"/>
    <p:sldId id="277" r:id="rId26"/>
    <p:sldId id="279" r:id="rId27"/>
    <p:sldId id="278"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0452A-AAC3-4C8D-990C-1219DA3CB812}" v="1" dt="2023-05-02T11:38:26.942"/>
    <p1510:client id="{C35AC938-4B4D-4E99-A007-5CCD6D1F8B6D}" v="1" dt="2023-05-10T13:07:33.719"/>
    <p1510:client id="{EA41BC66-1038-4439-9BBF-BC07F6663A90}" v="1" dt="2023-05-10T13:17:56.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 Roxana Elena" userId="S::roxana.leon@s.utm.ro::5ed0d346-8220-44c5-a7db-83593230fe8d" providerId="AD" clId="Web-{7200452A-AAC3-4C8D-990C-1219DA3CB812}"/>
    <pc:docChg chg="sldOrd">
      <pc:chgData name="Leon Roxana Elena" userId="S::roxana.leon@s.utm.ro::5ed0d346-8220-44c5-a7db-83593230fe8d" providerId="AD" clId="Web-{7200452A-AAC3-4C8D-990C-1219DA3CB812}" dt="2023-05-02T11:38:26.942" v="0"/>
      <pc:docMkLst>
        <pc:docMk/>
      </pc:docMkLst>
      <pc:sldChg chg="ord">
        <pc:chgData name="Leon Roxana Elena" userId="S::roxana.leon@s.utm.ro::5ed0d346-8220-44c5-a7db-83593230fe8d" providerId="AD" clId="Web-{7200452A-AAC3-4C8D-990C-1219DA3CB812}" dt="2023-05-02T11:38:26.942" v="0"/>
        <pc:sldMkLst>
          <pc:docMk/>
          <pc:sldMk cId="0" sldId="279"/>
        </pc:sldMkLst>
      </pc:sldChg>
    </pc:docChg>
  </pc:docChgLst>
  <pc:docChgLst>
    <pc:chgData name="Alexe Ionut-Alexandru" userId="S::ionut.alexe@s.utm.ro::54bc2d70-6092-443b-a3cf-a4b8ab0bc1e4" providerId="AD" clId="Web-{C35AC938-4B4D-4E99-A007-5CCD6D1F8B6D}"/>
    <pc:docChg chg="delSld">
      <pc:chgData name="Alexe Ionut-Alexandru" userId="S::ionut.alexe@s.utm.ro::54bc2d70-6092-443b-a3cf-a4b8ab0bc1e4" providerId="AD" clId="Web-{C35AC938-4B4D-4E99-A007-5CCD6D1F8B6D}" dt="2023-05-10T13:07:33.719" v="0"/>
      <pc:docMkLst>
        <pc:docMk/>
      </pc:docMkLst>
      <pc:sldChg chg="del">
        <pc:chgData name="Alexe Ionut-Alexandru" userId="S::ionut.alexe@s.utm.ro::54bc2d70-6092-443b-a3cf-a4b8ab0bc1e4" providerId="AD" clId="Web-{C35AC938-4B4D-4E99-A007-5CCD6D1F8B6D}" dt="2023-05-10T13:07:33.719" v="0"/>
        <pc:sldMkLst>
          <pc:docMk/>
          <pc:sldMk cId="0" sldId="267"/>
        </pc:sldMkLst>
      </pc:sldChg>
    </pc:docChg>
  </pc:docChgLst>
  <pc:docChgLst>
    <pc:chgData name="Alexe Ionut-Alexandru" userId="S::ionut.alexe@s.utm.ro::54bc2d70-6092-443b-a3cf-a4b8ab0bc1e4" providerId="AD" clId="Web-{EA41BC66-1038-4439-9BBF-BC07F6663A90}"/>
    <pc:docChg chg="modSld">
      <pc:chgData name="Alexe Ionut-Alexandru" userId="S::ionut.alexe@s.utm.ro::54bc2d70-6092-443b-a3cf-a4b8ab0bc1e4" providerId="AD" clId="Web-{EA41BC66-1038-4439-9BBF-BC07F6663A90}" dt="2023-05-10T13:17:56.976" v="0" actId="1076"/>
      <pc:docMkLst>
        <pc:docMk/>
      </pc:docMkLst>
      <pc:sldChg chg="modSp">
        <pc:chgData name="Alexe Ionut-Alexandru" userId="S::ionut.alexe@s.utm.ro::54bc2d70-6092-443b-a3cf-a4b8ab0bc1e4" providerId="AD" clId="Web-{EA41BC66-1038-4439-9BBF-BC07F6663A90}" dt="2023-05-10T13:17:56.976" v="0" actId="1076"/>
        <pc:sldMkLst>
          <pc:docMk/>
          <pc:sldMk cId="0" sldId="275"/>
        </pc:sldMkLst>
        <pc:spChg chg="mod">
          <ac:chgData name="Alexe Ionut-Alexandru" userId="S::ionut.alexe@s.utm.ro::54bc2d70-6092-443b-a3cf-a4b8ab0bc1e4" providerId="AD" clId="Web-{EA41BC66-1038-4439-9BBF-BC07F6663A90}" dt="2023-05-10T13:17:56.976" v="0" actId="1076"/>
          <ac:spMkLst>
            <pc:docMk/>
            <pc:sldMk cId="0" sldId="275"/>
            <ac:spMk id="2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a309da07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a309da07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09cb43f43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09cb43f43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09cb43f43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09cb43f43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09cb43f43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09cb43f43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09cb43f43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09cb43f43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09cb43f43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09cb43f43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09cb43f43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09cb43f43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09cb43f430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09cb43f43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09cb43f43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09cb43f43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09cb43f430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09cb43f43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09cb43f43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09cb43f43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a309da07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a309da07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09cb43f43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09cb43f43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09cb43f430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09cb43f43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09cb43f430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09cb43f43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9cb43f43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9cb43f43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a309da07d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a309da07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9cb43f43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9cb43f43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9cb43f43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9cb43f43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09cb43f4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09cb43f4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09cb43f43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09cb43f43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09cb43f43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09cb43f4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09cb43f43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09cb43f43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pic>
        <p:nvPicPr>
          <p:cNvPr id="131" name="Google Shape;131;p25"/>
          <p:cNvPicPr preferRelativeResize="0"/>
          <p:nvPr/>
        </p:nvPicPr>
        <p:blipFill rotWithShape="1">
          <a:blip r:embed="rId3">
            <a:alphaModFix amt="32000"/>
          </a:blip>
          <a:srcRect l="556" t="9551"/>
          <a:stretch/>
        </p:blipFill>
        <p:spPr>
          <a:xfrm>
            <a:off x="-841838" y="-40425"/>
            <a:ext cx="10062664" cy="5143500"/>
          </a:xfrm>
          <a:prstGeom prst="rect">
            <a:avLst/>
          </a:prstGeom>
          <a:noFill/>
          <a:ln>
            <a:noFill/>
          </a:ln>
        </p:spPr>
      </p:pic>
      <p:sp>
        <p:nvSpPr>
          <p:cNvPr id="132" name="Google Shape;132;p25"/>
          <p:cNvSpPr txBox="1">
            <a:spLocks noGrp="1"/>
          </p:cNvSpPr>
          <p:nvPr>
            <p:ph type="ctrTitle"/>
          </p:nvPr>
        </p:nvSpPr>
        <p:spPr>
          <a:xfrm>
            <a:off x="729625" y="123164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Concepte de afaceri în IT</a:t>
            </a:r>
            <a:endParaRPr/>
          </a:p>
          <a:p>
            <a:pPr marL="0" lvl="0" indent="0" algn="l" rtl="0">
              <a:spcBef>
                <a:spcPts val="0"/>
              </a:spcBef>
              <a:spcAft>
                <a:spcPts val="0"/>
              </a:spcAft>
              <a:buNone/>
            </a:pPr>
            <a:r>
              <a:rPr lang="en" sz="2650" b="0"/>
              <a:t>Săptămâna 7</a:t>
            </a: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b="0"/>
          </a:p>
          <a:p>
            <a:pPr marL="0" lvl="0" indent="0" algn="l" rtl="0">
              <a:spcBef>
                <a:spcPts val="0"/>
              </a:spcBef>
              <a:spcAft>
                <a:spcPts val="0"/>
              </a:spcAft>
              <a:buNone/>
            </a:pPr>
            <a:endParaRPr sz="265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
        <p:nvSpPr>
          <p:cNvPr id="133" name="Google Shape;133;p25"/>
          <p:cNvSpPr txBox="1">
            <a:spLocks noGrp="1"/>
          </p:cNvSpPr>
          <p:nvPr>
            <p:ph type="subTitle" idx="1"/>
          </p:nvPr>
        </p:nvSpPr>
        <p:spPr>
          <a:xfrm>
            <a:off x="729625" y="3172900"/>
            <a:ext cx="7688100" cy="1019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solidFill>
                  <a:schemeClr val="dk2"/>
                </a:solidFill>
              </a:rPr>
              <a:t>Dosescu Tatiana-Corina</a:t>
            </a:r>
            <a:endParaRPr b="1" i="1">
              <a:solidFill>
                <a:schemeClr val="dk2"/>
              </a:solidFill>
            </a:endParaRPr>
          </a:p>
          <a:p>
            <a:pPr marL="0" lvl="0" indent="0" algn="l" rtl="0">
              <a:spcBef>
                <a:spcPts val="0"/>
              </a:spcBef>
              <a:spcAft>
                <a:spcPts val="0"/>
              </a:spcAft>
              <a:buNone/>
            </a:pPr>
            <a:endParaRPr b="1" i="1">
              <a:solidFill>
                <a:schemeClr val="dk2"/>
              </a:solidFill>
            </a:endParaRPr>
          </a:p>
          <a:p>
            <a:pPr marL="0" lvl="0" indent="0" algn="l" rtl="0">
              <a:spcBef>
                <a:spcPts val="0"/>
              </a:spcBef>
              <a:spcAft>
                <a:spcPts val="0"/>
              </a:spcAft>
              <a:buNone/>
            </a:pPr>
            <a:r>
              <a:rPr lang="en" b="1" i="1">
                <a:solidFill>
                  <a:schemeClr val="dk2"/>
                </a:solidFill>
              </a:rPr>
              <a:t>Universitatea Titu Maiorescu</a:t>
            </a:r>
            <a:endParaRPr b="1" i="1">
              <a:solidFill>
                <a:schemeClr val="dk2"/>
              </a:solidFill>
            </a:endParaRPr>
          </a:p>
          <a:p>
            <a:pPr marL="0" lvl="0" indent="0" algn="l" rtl="0">
              <a:spcBef>
                <a:spcPts val="0"/>
              </a:spcBef>
              <a:spcAft>
                <a:spcPts val="0"/>
              </a:spcAft>
              <a:buNone/>
            </a:pPr>
            <a:endParaRPr b="1" i="1"/>
          </a:p>
        </p:txBody>
      </p:sp>
      <p:sp>
        <p:nvSpPr>
          <p:cNvPr id="134" name="Google Shape;134;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4"/>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96" name="Google Shape;196;p34"/>
          <p:cNvSpPr txBox="1">
            <a:spLocks noGrp="1"/>
          </p:cNvSpPr>
          <p:nvPr>
            <p:ph type="body" idx="1"/>
          </p:nvPr>
        </p:nvSpPr>
        <p:spPr>
          <a:xfrm>
            <a:off x="729450" y="1912200"/>
            <a:ext cx="7688700" cy="31722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Proprietatea intelectuală (PI)</a:t>
            </a:r>
            <a:r>
              <a:rPr lang="en">
                <a:solidFill>
                  <a:schemeClr val="dk2"/>
                </a:solidFill>
                <a:latin typeface="Raleway"/>
                <a:ea typeface="Raleway"/>
                <a:cs typeface="Raleway"/>
                <a:sym typeface="Raleway"/>
              </a:rPr>
              <a:t> poate fi un activ valoros pentru startup-uri, deoarece poate ajuta la diferențierea produselor sau serviciilor lor față de competitori și poate oferi un avantaj competitiv.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Protejarea </a:t>
            </a:r>
            <a:r>
              <a:rPr lang="en" b="1">
                <a:solidFill>
                  <a:schemeClr val="dk2"/>
                </a:solidFill>
                <a:latin typeface="Raleway"/>
                <a:ea typeface="Raleway"/>
                <a:cs typeface="Raleway"/>
                <a:sym typeface="Raleway"/>
              </a:rPr>
              <a:t>PI</a:t>
            </a:r>
            <a:r>
              <a:rPr lang="en">
                <a:solidFill>
                  <a:schemeClr val="dk2"/>
                </a:solidFill>
                <a:latin typeface="Raleway"/>
                <a:ea typeface="Raleway"/>
                <a:cs typeface="Raleway"/>
                <a:sym typeface="Raleway"/>
              </a:rPr>
              <a:t> este critică pentru startup-uri, deoarece poate preveni competitorii să copieze produsele sau serviciile lor și poate oferi o sursă de venituri prin licențierea sau vânzarea </a:t>
            </a:r>
            <a:r>
              <a:rPr lang="en" b="1">
                <a:solidFill>
                  <a:schemeClr val="dk2"/>
                </a:solidFill>
                <a:latin typeface="Raleway"/>
                <a:ea typeface="Raleway"/>
                <a:cs typeface="Raleway"/>
                <a:sym typeface="Raleway"/>
              </a:rPr>
              <a:t>PI</a:t>
            </a:r>
            <a:r>
              <a:rPr lang="en">
                <a:solidFill>
                  <a:schemeClr val="dk2"/>
                </a:solidFill>
                <a:latin typeface="Raleway"/>
                <a:ea typeface="Raleway"/>
                <a:cs typeface="Raleway"/>
                <a:sym typeface="Raleway"/>
              </a:rPr>
              <a:t>. Prin urmare, startup-urile ar trebui să lucreze cu un avocat pentru a dezvolta o strategie cuprinzătoare de protecție a </a:t>
            </a:r>
            <a:r>
              <a:rPr lang="en" b="1">
                <a:solidFill>
                  <a:schemeClr val="dk2"/>
                </a:solidFill>
                <a:latin typeface="Raleway"/>
                <a:ea typeface="Raleway"/>
                <a:cs typeface="Raleway"/>
                <a:sym typeface="Raleway"/>
              </a:rPr>
              <a:t>PI</a:t>
            </a:r>
            <a:r>
              <a:rPr lang="en">
                <a:solidFill>
                  <a:schemeClr val="dk2"/>
                </a:solidFill>
                <a:latin typeface="Raleway"/>
                <a:ea typeface="Raleway"/>
                <a:cs typeface="Raleway"/>
                <a:sym typeface="Raleway"/>
              </a:rPr>
              <a:t> care să se alinieze obiectivelor lor de afaceri.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Metode prin care un start-up poate să își protejeze </a:t>
            </a:r>
            <a:r>
              <a:rPr lang="en" b="1">
                <a:solidFill>
                  <a:schemeClr val="dk2"/>
                </a:solidFill>
                <a:latin typeface="Raleway"/>
                <a:ea typeface="Raleway"/>
                <a:cs typeface="Raleway"/>
                <a:sym typeface="Raleway"/>
              </a:rPr>
              <a:t>PI</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marL="457200" lvl="0" indent="-311150" algn="l" rtl="0">
              <a:lnSpc>
                <a:spcPct val="150000"/>
              </a:lnSpc>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Brevete </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Mărci comerciale </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Drepturi de autor</a:t>
            </a:r>
            <a:endParaRPr>
              <a:solidFill>
                <a:schemeClr val="dk2"/>
              </a:solidFill>
              <a:latin typeface="Raleway"/>
              <a:ea typeface="Raleway"/>
              <a:cs typeface="Raleway"/>
              <a:sym typeface="Raleway"/>
            </a:endParaRPr>
          </a:p>
        </p:txBody>
      </p:sp>
      <p:sp>
        <p:nvSpPr>
          <p:cNvPr id="197" name="Google Shape;19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Protecția proprietății intelectuale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35"/>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03" name="Google Shape;203;p35"/>
          <p:cNvSpPr txBox="1">
            <a:spLocks noGrp="1"/>
          </p:cNvSpPr>
          <p:nvPr>
            <p:ph type="body" idx="1"/>
          </p:nvPr>
        </p:nvSpPr>
        <p:spPr>
          <a:xfrm>
            <a:off x="729450" y="1899425"/>
            <a:ext cx="7688700" cy="3185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chemeClr val="dk2"/>
                </a:solidFill>
                <a:latin typeface="Raleway"/>
                <a:ea typeface="Raleway"/>
                <a:cs typeface="Raleway"/>
                <a:sym typeface="Raleway"/>
              </a:rPr>
              <a:t>Un </a:t>
            </a:r>
            <a:r>
              <a:rPr lang="en" b="1">
                <a:solidFill>
                  <a:schemeClr val="dk2"/>
                </a:solidFill>
                <a:latin typeface="Raleway"/>
                <a:ea typeface="Raleway"/>
                <a:cs typeface="Raleway"/>
                <a:sym typeface="Raleway"/>
              </a:rPr>
              <a:t>brevet</a:t>
            </a:r>
            <a:r>
              <a:rPr lang="en">
                <a:solidFill>
                  <a:schemeClr val="dk2"/>
                </a:solidFill>
                <a:latin typeface="Raleway"/>
                <a:ea typeface="Raleway"/>
                <a:cs typeface="Raleway"/>
                <a:sym typeface="Raleway"/>
              </a:rPr>
              <a:t> este o formă de protecție legală pentru invenții ce acordă inventatorului dreptul exclusiv de a face, utiliza și vinde invenția pentru o perioadă determinată de timp. Pentru a fi eligibil pentru un brevet, invenția trebuie să fie nouă, inovativă și utilă.</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O </a:t>
            </a:r>
            <a:r>
              <a:rPr lang="en" b="1">
                <a:solidFill>
                  <a:schemeClr val="dk2"/>
                </a:solidFill>
                <a:latin typeface="Raleway"/>
                <a:ea typeface="Raleway"/>
                <a:cs typeface="Raleway"/>
                <a:sym typeface="Raleway"/>
              </a:rPr>
              <a:t>marcă comercială</a:t>
            </a:r>
            <a:r>
              <a:rPr lang="en">
                <a:solidFill>
                  <a:schemeClr val="dk2"/>
                </a:solidFill>
                <a:latin typeface="Raleway"/>
                <a:ea typeface="Raleway"/>
                <a:cs typeface="Raleway"/>
                <a:sym typeface="Raleway"/>
              </a:rPr>
              <a:t> este un cuvânt, frază, simbol sau design care identifică și distinge sursa bunurilor sau serviciilor. Mărcile comerciale oferă protecție legală împotriva altora care utilizează o marcă similară și pot fi înregistrate la Oficiul de Stat pentru Invenții și Mărci (OSIM).</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Un </a:t>
            </a:r>
            <a:r>
              <a:rPr lang="en" b="1">
                <a:solidFill>
                  <a:schemeClr val="dk2"/>
                </a:solidFill>
                <a:latin typeface="Raleway"/>
                <a:ea typeface="Raleway"/>
                <a:cs typeface="Raleway"/>
                <a:sym typeface="Raleway"/>
              </a:rPr>
              <a:t>drept de autor</a:t>
            </a:r>
            <a:r>
              <a:rPr lang="en">
                <a:solidFill>
                  <a:schemeClr val="dk2"/>
                </a:solidFill>
                <a:latin typeface="Raleway"/>
                <a:ea typeface="Raleway"/>
                <a:cs typeface="Raleway"/>
                <a:sym typeface="Raleway"/>
              </a:rPr>
              <a:t> este o formă de protecție legală pentru lucrări originale, inclusiv lucrări literare, artistice și muzicale. Drepturile de autor oferă proprietarului dreptul exclusiv de a reproduce, distribui și afișa lucrarea pentru o perioadă determinată de timp.</a:t>
            </a:r>
            <a:endParaRPr>
              <a:solidFill>
                <a:schemeClr val="dk2"/>
              </a:solidFill>
              <a:latin typeface="Raleway"/>
              <a:ea typeface="Raleway"/>
              <a:cs typeface="Raleway"/>
              <a:sym typeface="Raleway"/>
            </a:endParaRPr>
          </a:p>
        </p:txBody>
      </p:sp>
      <p:sp>
        <p:nvSpPr>
          <p:cNvPr id="204" name="Google Shape;20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Protecția proprietății intelectuale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7"/>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17" name="Google Shape;217;p37"/>
          <p:cNvSpPr txBox="1">
            <a:spLocks noGrp="1"/>
          </p:cNvSpPr>
          <p:nvPr>
            <p:ph type="body" idx="1"/>
          </p:nvPr>
        </p:nvSpPr>
        <p:spPr>
          <a:xfrm>
            <a:off x="729450" y="1920700"/>
            <a:ext cx="7688700" cy="3621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Protecția drepturilor angajaților: </a:t>
            </a:r>
            <a:endParaRPr b="1">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Contractele oferă o înțelegere clară a termenilor și condițiilor de angajare, inclusiv responsabilitățile de serviciu, compensația, beneficiile și procedurile de terminare. Acest lucru ajută la protejarea drepturilor și intereselor angajaților, asigurându-se că sunt tratați corect și că așteptările lor sunt îndeplinite.</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Limitarea riscurilor juridice: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Contractele pot ajuta la limitarea riscurilor juridice prin clarificarea rolurilor și responsabilităților angajatorului și ale angajaților, precum și a oricăror obligații sau restricții legale care se aplică relației de angajare. Acest lucru poate ajuta la prevenirea disputelor și a cererilor juridice asigurându-se că ambele părți sunt în acord.</a:t>
            </a:r>
            <a:endParaRPr>
              <a:solidFill>
                <a:schemeClr val="dk2"/>
              </a:solidFill>
              <a:latin typeface="Raleway"/>
              <a:ea typeface="Raleway"/>
              <a:cs typeface="Raleway"/>
              <a:sym typeface="Raleway"/>
            </a:endParaRPr>
          </a:p>
        </p:txBody>
      </p:sp>
      <p:sp>
        <p:nvSpPr>
          <p:cNvPr id="218" name="Google Shape;218;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Contractele și legea muncii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8"/>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24" name="Google Shape;224;p38"/>
          <p:cNvSpPr txBox="1">
            <a:spLocks noGrp="1"/>
          </p:cNvSpPr>
          <p:nvPr>
            <p:ph type="body" idx="1"/>
          </p:nvPr>
        </p:nvSpPr>
        <p:spPr>
          <a:xfrm>
            <a:off x="729450" y="1920700"/>
            <a:ext cx="7688700" cy="3396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Prevenirea disputelor:</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Contractele pot ajuta la prevenirea disputelor prin stabilirea unor așteptări clare și a procedurilor pentru abordarea oricăror probleme care pot apărea. Acest lucru poate ajuta la promovarea unui mediu de lucru pozitiv și productiv și la reducerea riscului de litigii.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Protecția proprietății intelectuale: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Contractele pot fi, de asemenea, utilizate pentru a proteja proprietatea intelectuală a afacerii, cum ar fi secretele comerciale, informațiile confidențiale și tehnologia proprietară. Acest lucru poate ajuta la prevenirea angajaților de a utiliza sau dezvălui informații sensibile, ceea ce ar putea dăuna afacerii.</a:t>
            </a:r>
            <a:endParaRPr>
              <a:solidFill>
                <a:schemeClr val="dk2"/>
              </a:solidFill>
              <a:latin typeface="Raleway"/>
              <a:ea typeface="Raleway"/>
              <a:cs typeface="Raleway"/>
              <a:sym typeface="Raleway"/>
            </a:endParaRPr>
          </a:p>
        </p:txBody>
      </p:sp>
      <p:sp>
        <p:nvSpPr>
          <p:cNvPr id="225" name="Google Shape;225;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Contractele și legea muncii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1" name="Google Shape;231;p39"/>
          <p:cNvSpPr txBox="1">
            <a:spLocks noGrp="1"/>
          </p:cNvSpPr>
          <p:nvPr>
            <p:ph type="body" idx="1"/>
          </p:nvPr>
        </p:nvSpPr>
        <p:spPr>
          <a:xfrm>
            <a:off x="729450" y="1920700"/>
            <a:ext cx="7688700" cy="3596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Angajarea de salariați</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În momentul angajării, startup-urile trebuie să respecte legile privind ocuparea forței de muncă, inclusiv legile împotriva discriminării și cerințele privind salariul minim și orele suplimentare.</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Contracte de angajare: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Contractele de angajare definesc termenii angajării dintre start-up și angajat, inclusiv compensația, responsabilitățile de serviciu și beneficiile.</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Beneficii pentru angajați:</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Start-up-urile pot oferi beneficii angajaților, cum ar fi asigurări de sănătate, planuri de pensii și timp liber plătit pentru a atrage și menține angajații.</a:t>
            </a:r>
            <a:endParaRPr>
              <a:solidFill>
                <a:schemeClr val="dk2"/>
              </a:solidFill>
              <a:latin typeface="Raleway"/>
              <a:ea typeface="Raleway"/>
              <a:cs typeface="Raleway"/>
              <a:sym typeface="Raleway"/>
            </a:endParaRPr>
          </a:p>
        </p:txBody>
      </p:sp>
      <p:sp>
        <p:nvSpPr>
          <p:cNvPr id="232" name="Google Shape;232;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Contractele și legea muncii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0"/>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38" name="Google Shape;238;p40"/>
          <p:cNvSpPr txBox="1">
            <a:spLocks noGrp="1"/>
          </p:cNvSpPr>
          <p:nvPr>
            <p:ph type="body" idx="1"/>
          </p:nvPr>
        </p:nvSpPr>
        <p:spPr>
          <a:xfrm>
            <a:off x="729450" y="1920700"/>
            <a:ext cx="7688700" cy="38628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Tipuri de contracte: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Start-up-urile pot încheia diverse tipuri de contracte, inclusiv contracte de vânzare, acorduri de parteneriat și contracte de servicii.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Clauze cheie ale contractului: </a:t>
            </a:r>
            <a:endParaRPr b="1">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Clauzele cheie ale contractului includ domeniul de aplicare al muncii, termenii de plată, garanțiile și drepturile de reziliere.</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Negocierea și executarea contractului:</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Negocierea și executarea eficientă a contractelor este critică pentru start-up-uri, deoarece poate influența succesul lor financiar și răspunderea lor legală. Start-up-urile ar trebui să examineze și să negocieze cu atenție contractele înainte de a le semna și să caute sfaturi juridice, dacă este necesar.</a:t>
            </a:r>
            <a:endParaRPr>
              <a:solidFill>
                <a:schemeClr val="dk2"/>
              </a:solidFill>
              <a:latin typeface="Raleway"/>
              <a:ea typeface="Raleway"/>
              <a:cs typeface="Raleway"/>
              <a:sym typeface="Raleway"/>
            </a:endParaRPr>
          </a:p>
        </p:txBody>
      </p:sp>
      <p:sp>
        <p:nvSpPr>
          <p:cNvPr id="239" name="Google Shape;239;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Contractele și legea muncii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41"/>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45" name="Google Shape;245;p41"/>
          <p:cNvSpPr txBox="1">
            <a:spLocks noGrp="1"/>
          </p:cNvSpPr>
          <p:nvPr>
            <p:ph type="body" idx="1"/>
          </p:nvPr>
        </p:nvSpPr>
        <p:spPr>
          <a:xfrm>
            <a:off x="729450" y="1920700"/>
            <a:ext cx="7688700" cy="28911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Estimarea veniturilor și cheltuielilor</a:t>
            </a:r>
            <a:r>
              <a:rPr lang="en">
                <a:solidFill>
                  <a:schemeClr val="dk2"/>
                </a:solidFill>
                <a:latin typeface="Raleway"/>
                <a:ea typeface="Raleway"/>
                <a:cs typeface="Raleway"/>
                <a:sym typeface="Raleway"/>
              </a:rPr>
              <a:t> este un aspect crucial al planificării financiare pentru startup-uri și se realizează, de obicei, pe o perioadă de 1-3 ani. Estimarea veniturilor implică prognozarea sumei de bani pe care afacerea o va genera din vânzări, în timp ce estimarea cheltuielilor implică calcularea costurilor asociate cu conducerea afacerii, cum ar fi chiriile, salariile și cheltuielile de marketing.</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b="1">
                <a:solidFill>
                  <a:schemeClr val="dk2"/>
                </a:solidFill>
                <a:latin typeface="Raleway"/>
                <a:ea typeface="Raleway"/>
                <a:cs typeface="Raleway"/>
                <a:sym typeface="Raleway"/>
              </a:rPr>
              <a:t>Bugetarea</a:t>
            </a:r>
            <a:r>
              <a:rPr lang="en">
                <a:solidFill>
                  <a:schemeClr val="dk2"/>
                </a:solidFill>
                <a:latin typeface="Raleway"/>
                <a:ea typeface="Raleway"/>
                <a:cs typeface="Raleway"/>
                <a:sym typeface="Raleway"/>
              </a:rPr>
              <a:t> este procesul de creare a unui plan financiar pentru afacere. Aceasta implică alocarea resurselor financiare către diverse departamente sau activități ale afacerii, pe baza estimărilor veniturilor și cheltuielilor. Un buget ajută afacerile să-și planifice cheltuielile viitoare și furnizează un punct de referință în raport cu care rezultatele reale pot fi comparate.</a:t>
            </a:r>
            <a:endParaRPr>
              <a:solidFill>
                <a:schemeClr val="dk2"/>
              </a:solidFill>
              <a:latin typeface="Raleway"/>
              <a:ea typeface="Raleway"/>
              <a:cs typeface="Raleway"/>
              <a:sym typeface="Raleway"/>
            </a:endParaRPr>
          </a:p>
        </p:txBody>
      </p:sp>
      <p:sp>
        <p:nvSpPr>
          <p:cNvPr id="246" name="Google Shape;246;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Principiile de bază ale planificării financiare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2"/>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2" name="Google Shape;252;p42"/>
          <p:cNvSpPr txBox="1">
            <a:spLocks noGrp="1"/>
          </p:cNvSpPr>
          <p:nvPr>
            <p:ph type="body" idx="1"/>
          </p:nvPr>
        </p:nvSpPr>
        <p:spPr>
          <a:xfrm>
            <a:off x="729450" y="1920700"/>
            <a:ext cx="7688700" cy="289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b="1">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b="1">
                <a:solidFill>
                  <a:schemeClr val="dk2"/>
                </a:solidFill>
                <a:latin typeface="Raleway"/>
                <a:ea typeface="Raleway"/>
                <a:cs typeface="Raleway"/>
                <a:sym typeface="Raleway"/>
              </a:rPr>
              <a:t>Gestionarea fluxului de cash</a:t>
            </a:r>
            <a:r>
              <a:rPr lang="en">
                <a:solidFill>
                  <a:schemeClr val="dk2"/>
                </a:solidFill>
                <a:latin typeface="Raleway"/>
                <a:ea typeface="Raleway"/>
                <a:cs typeface="Raleway"/>
                <a:sym typeface="Raleway"/>
              </a:rPr>
              <a:t> implică urmărirea intrărilor și ieșirilor de numerar din afacere. Este important ca startup-urile să mențină un flux de numerar pozitiv, deoarece asigură faptul că afacerea are suficienti bani pentru a-și îndeplini obligațiile financiare, cum ar fi plata angajaților și furnizorilor. Startup-urile pot gestiona fluxul lor de cash prin monitorizarea conturilor lor de debitori și creditori, amânarea plăților către furnizori atunci când este posibil și obținerea unei linii de credit de la o bancă.</a:t>
            </a:r>
            <a:endParaRPr>
              <a:solidFill>
                <a:schemeClr val="dk2"/>
              </a:solidFill>
              <a:latin typeface="Raleway"/>
              <a:ea typeface="Raleway"/>
              <a:cs typeface="Raleway"/>
              <a:sym typeface="Raleway"/>
            </a:endParaRPr>
          </a:p>
        </p:txBody>
      </p:sp>
      <p:sp>
        <p:nvSpPr>
          <p:cNvPr id="253" name="Google Shape;253;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Principiile de bază ale planificării financiare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3"/>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59" name="Google Shape;259;p43"/>
          <p:cNvSpPr txBox="1">
            <a:spLocks noGrp="1"/>
          </p:cNvSpPr>
          <p:nvPr>
            <p:ph type="body" idx="1"/>
          </p:nvPr>
        </p:nvSpPr>
        <p:spPr>
          <a:xfrm>
            <a:off x="729450" y="1920700"/>
            <a:ext cx="7688700" cy="28911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Sursele de finanțare</a:t>
            </a:r>
            <a:r>
              <a:rPr lang="en">
                <a:solidFill>
                  <a:schemeClr val="dk2"/>
                </a:solidFill>
                <a:latin typeface="Raleway"/>
                <a:ea typeface="Raleway"/>
                <a:cs typeface="Raleway"/>
                <a:sym typeface="Raleway"/>
              </a:rPr>
              <a:t> sunt importante pentru start-up-uri deoarece furnizează capitalul necesar pentru lansarea și dezvoltarea afacerii.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Autofinanțarea, investitorii îngeri, investitorii de risc și finanțarea prin crowdfunding (multifinanțare) sunt toate surse potențiale de finanțare pentru start-up-uri. Fiecare sursă de finanțare are propriile avantaje și dezavantaje, iar start-up-urile ar trebui să ia în considerare cu atenție opțiunile lor înainte de a decide asupra unei surse de finanțare.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De exemplu, autofinanțarea poate permite start-up-urilor să își păstreze controlul asupra afacerii lor, dar poate limita capacitatea lor de a crește rapid, în timp ce finanțarea prin capital de risc poate oferi capital semnificativ, dar poate necesita renunțarea la o parte din afacere pentru investitori.</a:t>
            </a:r>
            <a:endParaRPr>
              <a:solidFill>
                <a:schemeClr val="dk2"/>
              </a:solidFill>
              <a:latin typeface="Raleway"/>
              <a:ea typeface="Raleway"/>
              <a:cs typeface="Raleway"/>
              <a:sym typeface="Raleway"/>
            </a:endParaRPr>
          </a:p>
        </p:txBody>
      </p:sp>
      <p:sp>
        <p:nvSpPr>
          <p:cNvPr id="260" name="Google Shape;260;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Sursele de finanțare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4"/>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66" name="Google Shape;266;p44"/>
          <p:cNvSpPr txBox="1">
            <a:spLocks noGrp="1"/>
          </p:cNvSpPr>
          <p:nvPr>
            <p:ph type="body" idx="1"/>
          </p:nvPr>
        </p:nvSpPr>
        <p:spPr>
          <a:xfrm>
            <a:off x="761922" y="1920700"/>
            <a:ext cx="7688700" cy="289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Autofinanțarea </a:t>
            </a:r>
            <a:r>
              <a:rPr lang="en">
                <a:solidFill>
                  <a:schemeClr val="dk2"/>
                </a:solidFill>
                <a:latin typeface="Raleway"/>
                <a:ea typeface="Raleway"/>
                <a:cs typeface="Raleway"/>
                <a:sym typeface="Raleway"/>
              </a:rPr>
              <a:t>este o metodă de finanțare a unui startup prin economii personale, datorii cu cardul de credit sau împrumuturi de la prieteni și familie. Este o modalitate obișnuită pentru antreprenori de a-și lansa afacerile, deoarece le permite să păstreze controlul complet asupra companiei și să evite costurile ridicate ale finanțării prin acțiuni.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b="1">
                <a:solidFill>
                  <a:schemeClr val="dk2"/>
                </a:solidFill>
                <a:latin typeface="Raleway"/>
                <a:ea typeface="Raleway"/>
                <a:cs typeface="Raleway"/>
                <a:sym typeface="Raleway"/>
              </a:rPr>
              <a:t>Angel investors</a:t>
            </a:r>
            <a:r>
              <a:rPr lang="en">
                <a:solidFill>
                  <a:schemeClr val="dk2"/>
                </a:solidFill>
                <a:latin typeface="Raleway"/>
                <a:ea typeface="Raleway"/>
                <a:cs typeface="Raleway"/>
                <a:sym typeface="Raleway"/>
              </a:rPr>
              <a:t> sunt persoane cu venituri mari care investesc în startup-uri de la început, în schimbul unui procent din acțiuni în cadrul companiei. Aceștia investesc de obicei sume mai mici decât capitaliștii de risc și pot oferi startup-urilor sfaturi și mentorat valoroase.</a:t>
            </a:r>
            <a:endParaRPr>
              <a:solidFill>
                <a:schemeClr val="dk2"/>
              </a:solidFill>
              <a:latin typeface="Raleway"/>
              <a:ea typeface="Raleway"/>
              <a:cs typeface="Raleway"/>
              <a:sym typeface="Raleway"/>
            </a:endParaRPr>
          </a:p>
        </p:txBody>
      </p:sp>
      <p:sp>
        <p:nvSpPr>
          <p:cNvPr id="267" name="Google Shape;267;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Surse de finanțare pentru start-up-uri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6"/>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0" name="Google Shape;14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juridică și financiară</a:t>
            </a:r>
            <a:endParaRPr/>
          </a:p>
        </p:txBody>
      </p:sp>
      <p:sp>
        <p:nvSpPr>
          <p:cNvPr id="141" name="Google Shape;141;p26"/>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Planificarea juridică și financiară sunt strâns legate în cazul start-up-urilor. </a:t>
            </a:r>
            <a:endParaRPr>
              <a:solidFill>
                <a:schemeClr val="dk2"/>
              </a:solidFill>
              <a:latin typeface="Raleway"/>
              <a:ea typeface="Raleway"/>
              <a:cs typeface="Raleway"/>
              <a:sym typeface="Raleway"/>
            </a:endParaRPr>
          </a:p>
          <a:p>
            <a:pPr marL="0" lvl="0" indent="0" algn="l" rtl="0">
              <a:spcBef>
                <a:spcPts val="1200"/>
              </a:spcBef>
              <a:spcAft>
                <a:spcPts val="0"/>
              </a:spcAft>
              <a:buNone/>
            </a:pPr>
            <a:r>
              <a:rPr lang="en">
                <a:solidFill>
                  <a:schemeClr val="dk2"/>
                </a:solidFill>
                <a:latin typeface="Raleway"/>
                <a:ea typeface="Raleway"/>
                <a:cs typeface="Raleway"/>
                <a:sym typeface="Raleway"/>
              </a:rPr>
              <a:t>De exemplu, alegerea structurii de afaceri are implicații juridice, cum ar fi protecția de răspundere civilă și implicații financiare, cum ar fi tratamentul fiscal. Este important ca start-up-urile să-și alinieze planificarea juridică și financiară pentru a se asigura că iau decizii informate care optimizează pozițiile lor juridice și financiare. </a:t>
            </a: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Dacă un start-up ia în considerare obținerea unei finanțări prin împrumut, poate fi necesar să se asigure că are clauze juridice adecvate pentru a-și minimiza expunerea la risc.</a:t>
            </a:r>
            <a:endParaRPr>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5"/>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73" name="Google Shape;273;p45"/>
          <p:cNvSpPr txBox="1">
            <a:spLocks noGrp="1"/>
          </p:cNvSpPr>
          <p:nvPr>
            <p:ph type="body" idx="1"/>
          </p:nvPr>
        </p:nvSpPr>
        <p:spPr>
          <a:xfrm>
            <a:off x="729450" y="1920700"/>
            <a:ext cx="7688700" cy="289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Investitorii de risc</a:t>
            </a:r>
            <a:r>
              <a:rPr lang="en">
                <a:solidFill>
                  <a:schemeClr val="dk2"/>
                </a:solidFill>
                <a:latin typeface="Raleway"/>
                <a:ea typeface="Raleway"/>
                <a:cs typeface="Raleway"/>
                <a:sym typeface="Raleway"/>
              </a:rPr>
              <a:t> sunt investitori instituționali care investesc în startup-uri cu un potențial ridicat de creștere. Aceștia investesc de obicei sume mai mari decât investitorii privați și așteaptă un randament mai mare al investiției lor. În schimbul investiției lor, capitaliștii de risc primesc acțiuni în companie și iau adesea un rol activ în managementul afacerii.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b="1">
                <a:solidFill>
                  <a:schemeClr val="dk2"/>
                </a:solidFill>
                <a:latin typeface="Raleway"/>
                <a:ea typeface="Raleway"/>
                <a:cs typeface="Raleway"/>
                <a:sym typeface="Raleway"/>
              </a:rPr>
              <a:t>Crowdfunding</a:t>
            </a:r>
            <a:r>
              <a:rPr lang="en">
                <a:solidFill>
                  <a:schemeClr val="dk2"/>
                </a:solidFill>
                <a:latin typeface="Raleway"/>
                <a:ea typeface="Raleway"/>
                <a:cs typeface="Raleway"/>
                <a:sym typeface="Raleway"/>
              </a:rPr>
              <a:t> este o metodă de finanțare a unui startup prin contribuții mici de la un număr mare de persoane. Această metodă poate fi realizată prin platforme online și poate fi o modalitate eficientă pentru startup-uri de a atrage capital, a genera interes și de a valida ideea lor de afaceri.</a:t>
            </a:r>
            <a:endParaRPr>
              <a:solidFill>
                <a:schemeClr val="dk2"/>
              </a:solidFill>
              <a:latin typeface="Raleway"/>
              <a:ea typeface="Raleway"/>
              <a:cs typeface="Raleway"/>
              <a:sym typeface="Raleway"/>
            </a:endParaRPr>
          </a:p>
        </p:txBody>
      </p:sp>
      <p:sp>
        <p:nvSpPr>
          <p:cNvPr id="274" name="Google Shape;27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Surse de finanțare pentru start-up-uri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6"/>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0" name="Google Shape;280;p46"/>
          <p:cNvSpPr txBox="1">
            <a:spLocks noGrp="1"/>
          </p:cNvSpPr>
          <p:nvPr>
            <p:ph type="body" idx="1"/>
          </p:nvPr>
        </p:nvSpPr>
        <p:spPr>
          <a:xfrm>
            <a:off x="729450" y="1920700"/>
            <a:ext cx="7688700" cy="28911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Raportarea financiară </a:t>
            </a:r>
            <a:r>
              <a:rPr lang="en">
                <a:solidFill>
                  <a:schemeClr val="dk2"/>
                </a:solidFill>
                <a:latin typeface="Raleway"/>
                <a:ea typeface="Raleway"/>
                <a:cs typeface="Raleway"/>
                <a:sym typeface="Raleway"/>
              </a:rPr>
              <a:t>este importantă pentru start-up-uri deoarece oferă o imagine de ansamblu asupra sănătății financiare a afacerii.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Rapoartele financiare, inclusiv contul de profit și pierdere, bilanțul contabil și situația fluxului de numerar, ajută start-up-urile să înțeleagă veniturile, cheltuielile, activele, pasivele și fluxul de numerar.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Prin monitorizarea performanței lor financiare, start-up-urile pot lua decizii informate despre operațiunile lor, finanțarea și strategia de creștere. Raportarea financiară este, de asemenea, importantă pentru comunicarea cu potențialii investitori și creditori, care pot solicita rapoarte financiare ca parte a procesului lor de analiză financiară.</a:t>
            </a:r>
            <a:endParaRPr>
              <a:solidFill>
                <a:schemeClr val="dk2"/>
              </a:solidFill>
              <a:latin typeface="Raleway"/>
              <a:ea typeface="Raleway"/>
              <a:cs typeface="Raleway"/>
              <a:sym typeface="Raleway"/>
            </a:endParaRPr>
          </a:p>
        </p:txBody>
      </p:sp>
      <p:sp>
        <p:nvSpPr>
          <p:cNvPr id="281" name="Google Shape;281;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Raportarea financiară și conformitatea fiscală</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8"/>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94" name="Google Shape;294;p48"/>
          <p:cNvSpPr txBox="1">
            <a:spLocks noGrp="1"/>
          </p:cNvSpPr>
          <p:nvPr>
            <p:ph type="body" idx="1"/>
          </p:nvPr>
        </p:nvSpPr>
        <p:spPr>
          <a:xfrm>
            <a:off x="729450" y="1920700"/>
            <a:ext cx="7688700" cy="28911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Strategiile de planificare</a:t>
            </a:r>
            <a:r>
              <a:rPr lang="en">
                <a:solidFill>
                  <a:schemeClr val="dk2"/>
                </a:solidFill>
                <a:latin typeface="Raleway"/>
                <a:ea typeface="Raleway"/>
                <a:cs typeface="Raleway"/>
                <a:sym typeface="Raleway"/>
              </a:rPr>
              <a:t> fiscală implică valorificarea stimulentelor fiscale și a deducerilor pentru a minimiza obligațiile fiscale ale afacerii. Strategiile de planificare fiscală pot include stabilirea unui plan de pensii, valorificarea deducerilor de amortizare și maximizarea cheltuielilor de afaceri.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b="1">
                <a:solidFill>
                  <a:schemeClr val="dk2"/>
                </a:solidFill>
                <a:latin typeface="Raleway"/>
                <a:ea typeface="Raleway"/>
                <a:cs typeface="Raleway"/>
                <a:sym typeface="Raleway"/>
              </a:rPr>
              <a:t>Planificarea financiară </a:t>
            </a:r>
            <a:r>
              <a:rPr lang="en">
                <a:solidFill>
                  <a:schemeClr val="dk2"/>
                </a:solidFill>
                <a:latin typeface="Raleway"/>
                <a:ea typeface="Raleway"/>
                <a:cs typeface="Raleway"/>
                <a:sym typeface="Raleway"/>
              </a:rPr>
              <a:t>este crucială pentru start-up-uri deoarece îi ajută să înțeleagă poziția lor financiară și să ia decizii informate despre viitorul afacerii. Prin estimarea veniturilor și cheltuielilor, bugetare și gestionarea fluxului de numerar, start-up-urile pot asigura resursele necesare pentru a-și atinge obiectivele și a depăși eventualele provocări financiare. Planificarea financiară ajută, de asemenea, start-up-urile să identifice zone în care pot reduce costurile sau să crească veniturile, permițându-le să optimizeze operațiunile și să maximizeze profitabilitatea.</a:t>
            </a:r>
            <a:endParaRPr>
              <a:solidFill>
                <a:schemeClr val="dk2"/>
              </a:solidFill>
              <a:latin typeface="Raleway"/>
              <a:ea typeface="Raleway"/>
              <a:cs typeface="Raleway"/>
              <a:sym typeface="Raleway"/>
            </a:endParaRPr>
          </a:p>
        </p:txBody>
      </p:sp>
      <p:sp>
        <p:nvSpPr>
          <p:cNvPr id="295" name="Google Shape;295;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Raportarea financiară și conformitatea fiscală</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47"/>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287" name="Google Shape;287;p47"/>
          <p:cNvSpPr txBox="1">
            <a:spLocks noGrp="1"/>
          </p:cNvSpPr>
          <p:nvPr>
            <p:ph type="body" idx="1"/>
          </p:nvPr>
        </p:nvSpPr>
        <p:spPr>
          <a:xfrm>
            <a:off x="729450" y="1920700"/>
            <a:ext cx="7688700" cy="33201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b="1">
                <a:solidFill>
                  <a:schemeClr val="dk2"/>
                </a:solidFill>
                <a:latin typeface="Raleway"/>
                <a:ea typeface="Raleway"/>
                <a:cs typeface="Raleway"/>
                <a:sym typeface="Raleway"/>
              </a:rPr>
              <a:t>Situațiile financiare</a:t>
            </a:r>
            <a:r>
              <a:rPr lang="en">
                <a:solidFill>
                  <a:schemeClr val="dk2"/>
                </a:solidFill>
                <a:latin typeface="Raleway"/>
                <a:ea typeface="Raleway"/>
                <a:cs typeface="Raleway"/>
                <a:sym typeface="Raleway"/>
              </a:rPr>
              <a:t> sunt rapoarte care rezumă performanța financiară a unei afaceri. Acestea includ contul de profit și pierdere, bilanțul contabil și fluxul de numerar. Situațiile financiare sunt importante pentru startup-uri pentru a înțelege poziția lor financiară și pentru a comunica cu potențiali investitori și creditori.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b="1">
                <a:solidFill>
                  <a:schemeClr val="dk2"/>
                </a:solidFill>
                <a:latin typeface="Raleway"/>
                <a:ea typeface="Raleway"/>
                <a:cs typeface="Raleway"/>
                <a:sym typeface="Raleway"/>
              </a:rPr>
              <a:t>Cerințele de depunere a declarațiilor fiscale:</a:t>
            </a:r>
            <a:r>
              <a:rPr lang="en">
                <a:solidFill>
                  <a:schemeClr val="dk2"/>
                </a:solidFill>
                <a:latin typeface="Raleway"/>
                <a:ea typeface="Raleway"/>
                <a:cs typeface="Raleway"/>
                <a:sym typeface="Raleway"/>
              </a:rPr>
              <a:t> </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r>
              <a:rPr lang="en">
                <a:solidFill>
                  <a:schemeClr val="dk2"/>
                </a:solidFill>
                <a:latin typeface="Raleway"/>
                <a:ea typeface="Raleway"/>
                <a:cs typeface="Raleway"/>
                <a:sym typeface="Raleway"/>
              </a:rPr>
              <a:t>Startup-urile sunt obligate să depună declarații fiscale la ANAF. Cerințele specifice de depunere a declarațiilor fiscale depind de structura legală a afacerii, tipul de venit generat și locația afacerii. Este important ca startup-urile să lucreze cu un profesionist fiscal calificat pentru a fi în conformitate cu legile și reglementările fiscale.</a:t>
            </a:r>
            <a:endParaRPr>
              <a:solidFill>
                <a:schemeClr val="dk2"/>
              </a:solidFill>
              <a:latin typeface="Raleway"/>
              <a:ea typeface="Raleway"/>
              <a:cs typeface="Raleway"/>
              <a:sym typeface="Raleway"/>
            </a:endParaRPr>
          </a:p>
        </p:txBody>
      </p:sp>
      <p:sp>
        <p:nvSpPr>
          <p:cNvPr id="288" name="Google Shape;288;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Raportarea financiară și conformitatea fiscală</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47" name="Google Shape;14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juridică și financiară</a:t>
            </a:r>
            <a:endParaRPr/>
          </a:p>
        </p:txBody>
      </p:sp>
      <p:sp>
        <p:nvSpPr>
          <p:cNvPr id="148" name="Google Shape;148;p27"/>
          <p:cNvSpPr txBox="1">
            <a:spLocks noGrp="1"/>
          </p:cNvSpPr>
          <p:nvPr>
            <p:ph type="body" idx="1"/>
          </p:nvPr>
        </p:nvSpPr>
        <p:spPr>
          <a:xfrm>
            <a:off x="729450" y="2078875"/>
            <a:ext cx="7688700" cy="277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Profesioniștii din domeniul juridic pot oferi sfaturi privind problemele juridice, cum ar fi structura de afaceri, contractele și protecția proprietății intelectuale, în timp ce profesioniștii financiari pot oferi sfaturi privind problemele financiare, cum ar fi sursele de finanțare, planificare și conformitatea fiscală. </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0" lvl="0" indent="0" algn="l" rtl="0">
              <a:spcBef>
                <a:spcPts val="1200"/>
              </a:spcBef>
              <a:spcAft>
                <a:spcPts val="1200"/>
              </a:spcAft>
              <a:buNone/>
            </a:pPr>
            <a:r>
              <a:rPr lang="en">
                <a:solidFill>
                  <a:schemeClr val="dk2"/>
                </a:solidFill>
                <a:latin typeface="Raleway"/>
                <a:ea typeface="Raleway"/>
                <a:cs typeface="Raleway"/>
                <a:sym typeface="Raleway"/>
              </a:rPr>
              <a:t>Prin colaborarea lor, profesioniștii juridici și financiari pot ajuta start-up-urile să ia decizii informate, care optimizează procesele lor. De exemplu, un start-up poate avea nevoie să colaboreze atât cu un avocat, cât și cu un contabil pentru a determina structura de afaceri și strategia fiscală cea mai potrivită pentru afacerea lor.</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54" name="Google Shape;154;p28"/>
          <p:cNvSpPr txBox="1">
            <a:spLocks noGrp="1"/>
          </p:cNvSpPr>
          <p:nvPr>
            <p:ph type="body" idx="1"/>
          </p:nvPr>
        </p:nvSpPr>
        <p:spPr>
          <a:xfrm>
            <a:off x="729450" y="1831300"/>
            <a:ext cx="7688700" cy="306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Cele mai bune practici pentru planificarea legală și financiară pentru startup-uri includ:</a:t>
            </a:r>
            <a:endParaRPr>
              <a:solidFill>
                <a:schemeClr val="dk2"/>
              </a:solidFill>
              <a:latin typeface="Raleway"/>
              <a:ea typeface="Raleway"/>
              <a:cs typeface="Raleway"/>
              <a:sym typeface="Raleway"/>
            </a:endParaRPr>
          </a:p>
          <a:p>
            <a:pPr marL="0" lvl="0" indent="0" algn="l" rtl="0">
              <a:spcBef>
                <a:spcPts val="1200"/>
              </a:spcBef>
              <a:spcAft>
                <a:spcPts val="0"/>
              </a:spcAft>
              <a:buNone/>
            </a:pPr>
            <a:endParaRPr>
              <a:solidFill>
                <a:schemeClr val="dk2"/>
              </a:solidFill>
              <a:latin typeface="Raleway"/>
              <a:ea typeface="Raleway"/>
              <a:cs typeface="Raleway"/>
              <a:sym typeface="Raleway"/>
            </a:endParaRPr>
          </a:p>
          <a:p>
            <a:pPr marL="457200" lvl="0" indent="-311150" algn="l" rtl="0">
              <a:lnSpc>
                <a:spcPct val="150000"/>
              </a:lnSpc>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Dezvoltarea unei înțelegeri clare a implicațiilor legale și financiare ale diferitelor structuri de afaceri, surse de finanțare și strategii de protecție a proprietății intelectuale.</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Colaborarea cu profesioniști în domeniul legal și financiar pentru a asigura alinierea și optimizarea planificării legale și financiare.</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Revizuirea și actualizarea regulată a planurilor legale și financiare pentru a se asigura că acestea sunt încă adecvate și eficiente.</a:t>
            </a:r>
            <a:endParaRPr>
              <a:solidFill>
                <a:schemeClr val="dk2"/>
              </a:solidFill>
              <a:latin typeface="Raleway"/>
              <a:ea typeface="Raleway"/>
              <a:cs typeface="Raleway"/>
              <a:sym typeface="Raleway"/>
            </a:endParaRPr>
          </a:p>
        </p:txBody>
      </p:sp>
      <p:sp>
        <p:nvSpPr>
          <p:cNvPr id="155" name="Google Shape;155;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juridică și financiară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1" name="Google Shape;161;p29"/>
          <p:cNvSpPr txBox="1">
            <a:spLocks noGrp="1"/>
          </p:cNvSpPr>
          <p:nvPr>
            <p:ph type="body" idx="1"/>
          </p:nvPr>
        </p:nvSpPr>
        <p:spPr>
          <a:xfrm>
            <a:off x="729450" y="1831300"/>
            <a:ext cx="7688700" cy="30615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endParaRPr>
              <a:solidFill>
                <a:schemeClr val="dk2"/>
              </a:solidFill>
              <a:latin typeface="Raleway"/>
              <a:ea typeface="Raleway"/>
              <a:cs typeface="Raleway"/>
              <a:sym typeface="Raleway"/>
            </a:endParaRPr>
          </a:p>
          <a:p>
            <a:pPr marL="457200" lvl="0" indent="-311150" algn="l" rtl="0">
              <a:lnSpc>
                <a:spcPct val="150000"/>
              </a:lnSpc>
              <a:spcBef>
                <a:spcPts val="1200"/>
              </a:spcBef>
              <a:spcAft>
                <a:spcPts val="0"/>
              </a:spcAft>
              <a:buClr>
                <a:schemeClr val="dk2"/>
              </a:buClr>
              <a:buSzPts val="1300"/>
              <a:buFont typeface="Raleway"/>
              <a:buChar char="●"/>
            </a:pPr>
            <a:r>
              <a:rPr lang="en">
                <a:solidFill>
                  <a:schemeClr val="dk2"/>
                </a:solidFill>
                <a:latin typeface="Raleway"/>
                <a:ea typeface="Raleway"/>
                <a:cs typeface="Raleway"/>
                <a:sym typeface="Raleway"/>
              </a:rPr>
              <a:t>Implementarea de controale interne și sisteme de raportare adecvate pentru a se asigura că riscurile legale și financiare sunt identificate și gestionate eficient.</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Dezvoltarea unui program cuprinzător de conformitate pentru a se asigura că obligațiile legale și financiare sunt îndeplinite și riscurile sunt minimizate.</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Consultarea regulată a profesioniștilor din domeniul legal și financiar pentru a evita erorile și a se asigura că afacerea este profitabilă.</a:t>
            </a: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endParaRPr>
              <a:solidFill>
                <a:schemeClr val="dk2"/>
              </a:solidFill>
              <a:latin typeface="Raleway"/>
              <a:ea typeface="Raleway"/>
              <a:cs typeface="Raleway"/>
              <a:sym typeface="Raleway"/>
            </a:endParaRPr>
          </a:p>
        </p:txBody>
      </p:sp>
      <p:sp>
        <p:nvSpPr>
          <p:cNvPr id="162" name="Google Shape;16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Planificarea juridică și financiară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0"/>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68" name="Google Shape;168;p30"/>
          <p:cNvSpPr txBox="1">
            <a:spLocks noGrp="1"/>
          </p:cNvSpPr>
          <p:nvPr>
            <p:ph type="body" idx="1"/>
          </p:nvPr>
        </p:nvSpPr>
        <p:spPr>
          <a:xfrm>
            <a:off x="729450" y="1831300"/>
            <a:ext cx="7688700" cy="30615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n">
                <a:solidFill>
                  <a:schemeClr val="dk2"/>
                </a:solidFill>
                <a:latin typeface="Raleway"/>
                <a:ea typeface="Raleway"/>
                <a:cs typeface="Raleway"/>
                <a:sym typeface="Raleway"/>
              </a:rPr>
              <a:t>Alegerea unei structuri de afaceri poate avea implicații semnificative legale și financiare.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Dacă un startup este operat ca o afacere individuală, proprietarul este personal responsabil pentru toate datoriile și obligațiile afacerii. Asta înseamnă că, dacă afacerea este dată în judecată sau înregistrează datorii, activele personale ale proprietarului pot fi în pericol.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În schimb, dacă un startup este operat ca o corporație sau LLC (Limited Liability Company), proprietarii au o responsabilitate limitată și nu sunt personal responsabili pentru datoriile și obligațiile afacerii.</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endParaRPr>
              <a:solidFill>
                <a:schemeClr val="dk2"/>
              </a:solidFill>
              <a:latin typeface="Raleway"/>
              <a:ea typeface="Raleway"/>
              <a:cs typeface="Raleway"/>
              <a:sym typeface="Raleway"/>
            </a:endParaRPr>
          </a:p>
        </p:txBody>
      </p:sp>
      <p:sp>
        <p:nvSpPr>
          <p:cNvPr id="169" name="Google Shape;16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Structuri de afaceri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75" name="Google Shape;175;p31"/>
          <p:cNvSpPr txBox="1">
            <a:spLocks noGrp="1"/>
          </p:cNvSpPr>
          <p:nvPr>
            <p:ph type="body" idx="1"/>
          </p:nvPr>
        </p:nvSpPr>
        <p:spPr>
          <a:xfrm>
            <a:off x="729450" y="1831300"/>
            <a:ext cx="7688700" cy="3061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solidFill>
                  <a:schemeClr val="dk2"/>
                </a:solidFill>
                <a:latin typeface="Raleway"/>
                <a:ea typeface="Raleway"/>
                <a:cs typeface="Raleway"/>
                <a:sym typeface="Raleway"/>
              </a:rPr>
              <a:t>Alegerea unei structuri de afaceri potrivite poate afecta și fiscalitatea.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Veniturile dintr-o afacere individuală sunt impozitate ca venituri personale, în timp ce veniturile dintr-o corporație pot fi supuse impozitării duble. </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r>
              <a:rPr lang="en">
                <a:solidFill>
                  <a:schemeClr val="dk2"/>
                </a:solidFill>
                <a:latin typeface="Raleway"/>
                <a:ea typeface="Raleway"/>
                <a:cs typeface="Raleway"/>
                <a:sym typeface="Raleway"/>
              </a:rPr>
              <a:t>Prin urmare, este important pentru startup-uri să ia în considerare cu atenție implicațiile legale și fiscale ale fiecărei structuri de afaceri înainte de a lua o decizie.</a:t>
            </a:r>
            <a:endParaRPr>
              <a:solidFill>
                <a:schemeClr val="dk2"/>
              </a:solidFill>
              <a:latin typeface="Raleway"/>
              <a:ea typeface="Raleway"/>
              <a:cs typeface="Raleway"/>
              <a:sym typeface="Raleway"/>
            </a:endParaRPr>
          </a:p>
          <a:p>
            <a:pPr marL="0" lvl="0" indent="0" algn="l" rtl="0">
              <a:lnSpc>
                <a:spcPct val="150000"/>
              </a:lnSpc>
              <a:spcBef>
                <a:spcPts val="1200"/>
              </a:spcBef>
              <a:spcAft>
                <a:spcPts val="0"/>
              </a:spcAft>
              <a:buNone/>
            </a:pPr>
            <a:endParaRPr>
              <a:solidFill>
                <a:schemeClr val="dk2"/>
              </a:solidFill>
              <a:latin typeface="Raleway"/>
              <a:ea typeface="Raleway"/>
              <a:cs typeface="Raleway"/>
              <a:sym typeface="Raleway"/>
            </a:endParaRPr>
          </a:p>
          <a:p>
            <a:pPr marL="0" lvl="0" indent="0" algn="l" rtl="0">
              <a:lnSpc>
                <a:spcPct val="150000"/>
              </a:lnSpc>
              <a:spcBef>
                <a:spcPts val="1200"/>
              </a:spcBef>
              <a:spcAft>
                <a:spcPts val="1200"/>
              </a:spcAft>
              <a:buNone/>
            </a:pPr>
            <a:endParaRPr>
              <a:solidFill>
                <a:schemeClr val="dk2"/>
              </a:solidFill>
              <a:latin typeface="Raleway"/>
              <a:ea typeface="Raleway"/>
              <a:cs typeface="Raleway"/>
              <a:sym typeface="Raleway"/>
            </a:endParaRPr>
          </a:p>
        </p:txBody>
      </p:sp>
      <p:sp>
        <p:nvSpPr>
          <p:cNvPr id="176" name="Google Shape;17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Structuri de afaceri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2"/>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2" name="Google Shape;182;p32"/>
          <p:cNvSpPr txBox="1">
            <a:spLocks noGrp="1"/>
          </p:cNvSpPr>
          <p:nvPr>
            <p:ph type="body" idx="1"/>
          </p:nvPr>
        </p:nvSpPr>
        <p:spPr>
          <a:xfrm>
            <a:off x="729450" y="1831300"/>
            <a:ext cx="7688700" cy="30615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endParaRPr>
              <a:solidFill>
                <a:schemeClr val="dk2"/>
              </a:solidFill>
              <a:latin typeface="Raleway"/>
              <a:ea typeface="Raleway"/>
              <a:cs typeface="Raleway"/>
              <a:sym typeface="Raleway"/>
            </a:endParaRPr>
          </a:p>
          <a:p>
            <a:pPr marL="457200" lvl="0" indent="-311150" algn="l" rtl="0">
              <a:lnSpc>
                <a:spcPct val="150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Proprietatea unică:</a:t>
            </a:r>
            <a:r>
              <a:rPr lang="en">
                <a:solidFill>
                  <a:schemeClr val="dk2"/>
                </a:solidFill>
                <a:latin typeface="Raleway"/>
                <a:ea typeface="Raleway"/>
                <a:cs typeface="Raleway"/>
                <a:sym typeface="Raleway"/>
              </a:rPr>
              <a:t> Proprietatea unică este cea mai simplă formă de structură, în care afacerea este deținută și operată de o singură persoană. Nu există o distincție legală între proprietar și afacere, iar proprietarul este personal responsabil pentru toate datoriile și obligațiile afacerii.</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Parteneriat</a:t>
            </a:r>
            <a:r>
              <a:rPr lang="en">
                <a:solidFill>
                  <a:schemeClr val="dk2"/>
                </a:solidFill>
                <a:latin typeface="Raleway"/>
                <a:ea typeface="Raleway"/>
                <a:cs typeface="Raleway"/>
                <a:sym typeface="Raleway"/>
              </a:rPr>
              <a:t>: Un parteneriat este o structură de afaceri în care două sau mai multe persoane împărtășesc proprietatea afacerii. Parteneriatele pot fi generale sau limitate, cu diferite niveluri de responsabilitate și control de management.</a:t>
            </a:r>
            <a:endParaRPr>
              <a:solidFill>
                <a:schemeClr val="dk2"/>
              </a:solidFill>
              <a:latin typeface="Raleway"/>
              <a:ea typeface="Raleway"/>
              <a:cs typeface="Raleway"/>
              <a:sym typeface="Raleway"/>
            </a:endParaRPr>
          </a:p>
        </p:txBody>
      </p:sp>
      <p:sp>
        <p:nvSpPr>
          <p:cNvPr id="183" name="Google Shape;183;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Structuri de afaceri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p:cNvPicPr preferRelativeResize="0"/>
          <p:nvPr/>
        </p:nvPicPr>
        <p:blipFill rotWithShape="1">
          <a:blip r:embed="rId3">
            <a:alphaModFix amt="14000"/>
          </a:blip>
          <a:srcRect l="38553" t="3120" r="4329" b="-3119"/>
          <a:stretch/>
        </p:blipFill>
        <p:spPr>
          <a:xfrm>
            <a:off x="5200976" y="493977"/>
            <a:ext cx="7105623" cy="7106968"/>
          </a:xfrm>
          <a:custGeom>
            <a:avLst/>
            <a:gdLst/>
            <a:ahLst/>
            <a:cxnLst/>
            <a:rect l="l" t="t" r="r" b="b"/>
            <a:pathLst>
              <a:path w="4968967" h="4969908" extrusionOk="0">
                <a:moveTo>
                  <a:pt x="2485033" y="0"/>
                </a:moveTo>
                <a:cubicBezTo>
                  <a:pt x="2560970" y="0"/>
                  <a:pt x="2636907" y="28868"/>
                  <a:pt x="2694643" y="86605"/>
                </a:cubicBezTo>
                <a:lnTo>
                  <a:pt x="4882362" y="2274324"/>
                </a:lnTo>
                <a:cubicBezTo>
                  <a:pt x="4997836" y="2389798"/>
                  <a:pt x="4997836" y="2578071"/>
                  <a:pt x="4882362" y="2693544"/>
                </a:cubicBezTo>
                <a:lnTo>
                  <a:pt x="2694643" y="4881263"/>
                </a:lnTo>
                <a:cubicBezTo>
                  <a:pt x="2579169" y="4999247"/>
                  <a:pt x="2390898" y="4999247"/>
                  <a:pt x="2274169" y="4882518"/>
                </a:cubicBezTo>
                <a:lnTo>
                  <a:pt x="86449" y="2694799"/>
                </a:lnTo>
                <a:cubicBezTo>
                  <a:pt x="-29024" y="2579325"/>
                  <a:pt x="-29025" y="2391053"/>
                  <a:pt x="87704" y="2274324"/>
                </a:cubicBezTo>
                <a:lnTo>
                  <a:pt x="2275423" y="86605"/>
                </a:lnTo>
                <a:cubicBezTo>
                  <a:pt x="2333160" y="28868"/>
                  <a:pt x="2409097" y="0"/>
                  <a:pt x="2485033" y="0"/>
                </a:cubicBezTo>
                <a:close/>
              </a:path>
            </a:pathLst>
          </a:custGeom>
          <a:noFill/>
          <a:ln>
            <a:noFill/>
          </a:ln>
        </p:spPr>
      </p:pic>
      <p:sp>
        <p:nvSpPr>
          <p:cNvPr id="189" name="Google Shape;189;p33"/>
          <p:cNvSpPr txBox="1">
            <a:spLocks noGrp="1"/>
          </p:cNvSpPr>
          <p:nvPr>
            <p:ph type="body" idx="1"/>
          </p:nvPr>
        </p:nvSpPr>
        <p:spPr>
          <a:xfrm>
            <a:off x="729450" y="1831300"/>
            <a:ext cx="7688700" cy="3061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a:solidFill>
                <a:schemeClr val="dk2"/>
              </a:solidFill>
              <a:latin typeface="Raleway"/>
              <a:ea typeface="Raleway"/>
              <a:cs typeface="Raleway"/>
              <a:sym typeface="Raleway"/>
            </a:endParaRPr>
          </a:p>
          <a:p>
            <a:pPr marL="457200" lvl="0" indent="-311150" algn="l" rtl="0">
              <a:lnSpc>
                <a:spcPct val="150000"/>
              </a:lnSpc>
              <a:spcBef>
                <a:spcPts val="1200"/>
              </a:spcBef>
              <a:spcAft>
                <a:spcPts val="0"/>
              </a:spcAft>
              <a:buClr>
                <a:schemeClr val="dk2"/>
              </a:buClr>
              <a:buSzPts val="1300"/>
              <a:buFont typeface="Raleway"/>
              <a:buChar char="●"/>
            </a:pPr>
            <a:r>
              <a:rPr lang="en" b="1">
                <a:solidFill>
                  <a:schemeClr val="dk2"/>
                </a:solidFill>
                <a:latin typeface="Raleway"/>
                <a:ea typeface="Raleway"/>
                <a:cs typeface="Raleway"/>
                <a:sym typeface="Raleway"/>
              </a:rPr>
              <a:t>Societate cu răspundere limitată (SRL)</a:t>
            </a:r>
            <a:r>
              <a:rPr lang="en">
                <a:solidFill>
                  <a:schemeClr val="dk2"/>
                </a:solidFill>
                <a:latin typeface="Raleway"/>
                <a:ea typeface="Raleway"/>
                <a:cs typeface="Raleway"/>
                <a:sym typeface="Raleway"/>
              </a:rPr>
              <a:t>: Un SRL este o structură de afaceri hibridă care combină protecția de răspundere a unei corporații cu beneficiile fiscale ale unui parteneriat. Proprietarii unui SRL sunt cunoscuți sub numele de membri, iar afacerea este gestionată fie de membrii înșiși, fie de manageri numiți.</a:t>
            </a:r>
            <a:endParaRPr>
              <a:solidFill>
                <a:schemeClr val="dk2"/>
              </a:solidFill>
              <a:latin typeface="Raleway"/>
              <a:ea typeface="Raleway"/>
              <a:cs typeface="Raleway"/>
              <a:sym typeface="Raleway"/>
            </a:endParaRPr>
          </a:p>
          <a:p>
            <a:pPr marL="457200" lvl="0" indent="-311150" algn="l" rtl="0">
              <a:lnSpc>
                <a:spcPct val="150000"/>
              </a:lnSpc>
              <a:spcBef>
                <a:spcPts val="0"/>
              </a:spcBef>
              <a:spcAft>
                <a:spcPts val="0"/>
              </a:spcAft>
              <a:buClr>
                <a:schemeClr val="dk2"/>
              </a:buClr>
              <a:buSzPts val="1300"/>
              <a:buFont typeface="Raleway"/>
              <a:buChar char="●"/>
            </a:pPr>
            <a:r>
              <a:rPr lang="en" b="1">
                <a:solidFill>
                  <a:schemeClr val="dk2"/>
                </a:solidFill>
                <a:latin typeface="Raleway"/>
                <a:ea typeface="Raleway"/>
                <a:cs typeface="Raleway"/>
                <a:sym typeface="Raleway"/>
              </a:rPr>
              <a:t>Corporație</a:t>
            </a:r>
            <a:r>
              <a:rPr lang="en">
                <a:solidFill>
                  <a:schemeClr val="dk2"/>
                </a:solidFill>
                <a:latin typeface="Raleway"/>
                <a:ea typeface="Raleway"/>
                <a:cs typeface="Raleway"/>
                <a:sym typeface="Raleway"/>
              </a:rPr>
              <a:t>: O corporație este o entitate legală separată de proprietarii săi, cunoscuți sub numele de acționari. Corporațiile oferă cea mai mare protecție de răspundere pentru proprietari, deoarece aceștia nu sunt personal responsabili pentru datoriile și obligațiile afacerii.</a:t>
            </a:r>
            <a:endParaRPr>
              <a:solidFill>
                <a:schemeClr val="dk2"/>
              </a:solidFill>
              <a:latin typeface="Raleway"/>
              <a:ea typeface="Raleway"/>
              <a:cs typeface="Raleway"/>
              <a:sym typeface="Raleway"/>
            </a:endParaRPr>
          </a:p>
        </p:txBody>
      </p:sp>
      <p:sp>
        <p:nvSpPr>
          <p:cNvPr id="190" name="Google Shape;19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Structuri de afaceri</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6a7a3a0-4802-44ad-8682-ea345069b43c">
      <Terms xmlns="http://schemas.microsoft.com/office/infopath/2007/PartnerControls"/>
    </lcf76f155ced4ddcb4097134ff3c332f>
    <TaxCatchAll xmlns="e7185579-850a-446f-99b2-f44d9f582de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135BD657036C459C65CE996F0B7E63" ma:contentTypeVersion="13" ma:contentTypeDescription="Creați un document nou." ma:contentTypeScope="" ma:versionID="8c208091da10f5f56a20b222864c04a0">
  <xsd:schema xmlns:xsd="http://www.w3.org/2001/XMLSchema" xmlns:xs="http://www.w3.org/2001/XMLSchema" xmlns:p="http://schemas.microsoft.com/office/2006/metadata/properties" xmlns:ns2="06a7a3a0-4802-44ad-8682-ea345069b43c" xmlns:ns3="e7185579-850a-446f-99b2-f44d9f582de8" targetNamespace="http://schemas.microsoft.com/office/2006/metadata/properties" ma:root="true" ma:fieldsID="cd7aff4a546e981d8696df565623eea1" ns2:_="" ns3:_="">
    <xsd:import namespace="06a7a3a0-4802-44ad-8682-ea345069b43c"/>
    <xsd:import namespace="e7185579-850a-446f-99b2-f44d9f582de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7a3a0-4802-44ad-8682-ea345069b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185579-850a-446f-99b2-f44d9f582de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28ff3e7-aa8e-490c-807b-099435f46f1b}" ma:internalName="TaxCatchAll" ma:showField="CatchAllData" ma:web="e7185579-850a-446f-99b2-f44d9f582de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A27C13-2C9F-4530-BAA6-802EEF92FCB0}">
  <ds:schemaRefs>
    <ds:schemaRef ds:uri="06a7a3a0-4802-44ad-8682-ea345069b43c"/>
    <ds:schemaRef ds:uri="e7185579-850a-446f-99b2-f44d9f582de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097055-F384-4EE7-B843-8A4F78C36EF6}">
  <ds:schemaRefs>
    <ds:schemaRef ds:uri="http://schemas.microsoft.com/sharepoint/v3/contenttype/forms"/>
  </ds:schemaRefs>
</ds:datastoreItem>
</file>

<file path=customXml/itemProps3.xml><?xml version="1.0" encoding="utf-8"?>
<ds:datastoreItem xmlns:ds="http://schemas.openxmlformats.org/officeDocument/2006/customXml" ds:itemID="{90BEA55B-7689-4404-A672-CBDFCD9DA524}">
  <ds:schemaRefs>
    <ds:schemaRef ds:uri="06a7a3a0-4802-44ad-8682-ea345069b43c"/>
    <ds:schemaRef ds:uri="e7185579-850a-446f-99b2-f44d9f582d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Streamline</vt:lpstr>
      <vt:lpstr>Concepte de afaceri în IT Săptămâna 7       </vt:lpstr>
      <vt:lpstr>Planificarea juridică și financiară</vt:lpstr>
      <vt:lpstr>Planificarea juridică și financiară</vt:lpstr>
      <vt:lpstr>Planificarea juridică și financiară</vt:lpstr>
      <vt:lpstr>Planificarea juridică și financiară</vt:lpstr>
      <vt:lpstr>Structuri de afaceri</vt:lpstr>
      <vt:lpstr>Structuri de afaceri</vt:lpstr>
      <vt:lpstr>Structuri de afaceri</vt:lpstr>
      <vt:lpstr>Structuri de afaceri</vt:lpstr>
      <vt:lpstr>Protecția proprietății intelectuale</vt:lpstr>
      <vt:lpstr>Protecția proprietății intelectuale</vt:lpstr>
      <vt:lpstr>Contractele și legea muncii</vt:lpstr>
      <vt:lpstr>Contractele și legea muncii</vt:lpstr>
      <vt:lpstr>Contractele și legea muncii</vt:lpstr>
      <vt:lpstr>Contractele și legea muncii</vt:lpstr>
      <vt:lpstr>Principiile de bază ale planificării financiare</vt:lpstr>
      <vt:lpstr>Principiile de bază ale planificării financiare</vt:lpstr>
      <vt:lpstr>Sursele de finanțare</vt:lpstr>
      <vt:lpstr>Surse de finanțare pentru start-up-uri</vt:lpstr>
      <vt:lpstr>Surse de finanțare pentru start-up-uri</vt:lpstr>
      <vt:lpstr>Raportarea financiară și conformitatea fiscală</vt:lpstr>
      <vt:lpstr>Raportarea financiară și conformitatea fiscală</vt:lpstr>
      <vt:lpstr>Raportarea financiară și conformitatea fiscală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Concepte de afaceri în IT Săptămâna 7       </dc:title>
  <cp:revision>1</cp:revision>
  <dcterms:modified xsi:type="dcterms:W3CDTF">2023-05-10T13:18:24Z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0x0101004C135BD657036C459C65CE996F0B7E63</vt:lpwstr>
  </property>
  <property fmtid="{D5CDD505-2E9C-101B-9397-08002B2CF9AE}" pid="3" name="MediaServiceImageTags">
    <vt:lpwstr/>
  </property>
</Properties>
</file>