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7FE4D-36C7-483E-9710-4353A16421D3}" v="1" dt="2023-05-03T13:44:21.445"/>
    <p1510:client id="{6D9C22CC-1EC6-45AF-8FE5-0F6D613877F1}" v="3" dt="2023-05-04T18:45:44.762"/>
    <p1510:client id="{745A5F99-4650-47DC-B6A3-8925A3DE1D85}" v="1" dt="2023-05-09T13:38:33.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 Roxana Elena" userId="S::roxana.leon@s.utm.ro::5ed0d346-8220-44c5-a7db-83593230fe8d" providerId="AD" clId="Web-{745A5F99-4650-47DC-B6A3-8925A3DE1D85}"/>
    <pc:docChg chg="modSld">
      <pc:chgData name="Leon Roxana Elena" userId="S::roxana.leon@s.utm.ro::5ed0d346-8220-44c5-a7db-83593230fe8d" providerId="AD" clId="Web-{745A5F99-4650-47DC-B6A3-8925A3DE1D85}" dt="2023-05-09T13:38:33.317" v="0" actId="1076"/>
      <pc:docMkLst>
        <pc:docMk/>
      </pc:docMkLst>
      <pc:sldChg chg="modSp">
        <pc:chgData name="Leon Roxana Elena" userId="S::roxana.leon@s.utm.ro::5ed0d346-8220-44c5-a7db-83593230fe8d" providerId="AD" clId="Web-{745A5F99-4650-47DC-B6A3-8925A3DE1D85}" dt="2023-05-09T13:38:33.317" v="0" actId="1076"/>
        <pc:sldMkLst>
          <pc:docMk/>
          <pc:sldMk cId="0" sldId="272"/>
        </pc:sldMkLst>
        <pc:spChg chg="mod">
          <ac:chgData name="Leon Roxana Elena" userId="S::roxana.leon@s.utm.ro::5ed0d346-8220-44c5-a7db-83593230fe8d" providerId="AD" clId="Web-{745A5F99-4650-47DC-B6A3-8925A3DE1D85}" dt="2023-05-09T13:38:33.317" v="0" actId="1076"/>
          <ac:spMkLst>
            <pc:docMk/>
            <pc:sldMk cId="0" sldId="272"/>
            <ac:spMk id="245" creationId="{00000000-0000-0000-0000-000000000000}"/>
          </ac:spMkLst>
        </pc:spChg>
      </pc:sldChg>
    </pc:docChg>
  </pc:docChgLst>
  <pc:docChgLst>
    <pc:chgData name="Reti Matei" userId="S::matei.reti@s.utm.ro::59684b7f-9892-42f5-a4d1-d33c2072842a" providerId="AD" clId="Web-{6D9C22CC-1EC6-45AF-8FE5-0F6D613877F1}"/>
    <pc:docChg chg="modSld">
      <pc:chgData name="Reti Matei" userId="S::matei.reti@s.utm.ro::59684b7f-9892-42f5-a4d1-d33c2072842a" providerId="AD" clId="Web-{6D9C22CC-1EC6-45AF-8FE5-0F6D613877F1}" dt="2023-05-04T18:45:44.762" v="2" actId="1076"/>
      <pc:docMkLst>
        <pc:docMk/>
      </pc:docMkLst>
      <pc:sldChg chg="modSp">
        <pc:chgData name="Reti Matei" userId="S::matei.reti@s.utm.ro::59684b7f-9892-42f5-a4d1-d33c2072842a" providerId="AD" clId="Web-{6D9C22CC-1EC6-45AF-8FE5-0F6D613877F1}" dt="2023-05-04T18:06:52.808" v="0" actId="1076"/>
        <pc:sldMkLst>
          <pc:docMk/>
          <pc:sldMk cId="0" sldId="272"/>
        </pc:sldMkLst>
        <pc:spChg chg="mod">
          <ac:chgData name="Reti Matei" userId="S::matei.reti@s.utm.ro::59684b7f-9892-42f5-a4d1-d33c2072842a" providerId="AD" clId="Web-{6D9C22CC-1EC6-45AF-8FE5-0F6D613877F1}" dt="2023-05-04T18:06:52.808" v="0" actId="1076"/>
          <ac:spMkLst>
            <pc:docMk/>
            <pc:sldMk cId="0" sldId="272"/>
            <ac:spMk id="246" creationId="{00000000-0000-0000-0000-000000000000}"/>
          </ac:spMkLst>
        </pc:spChg>
      </pc:sldChg>
      <pc:sldChg chg="modSp">
        <pc:chgData name="Reti Matei" userId="S::matei.reti@s.utm.ro::59684b7f-9892-42f5-a4d1-d33c2072842a" providerId="AD" clId="Web-{6D9C22CC-1EC6-45AF-8FE5-0F6D613877F1}" dt="2023-05-04T18:45:44.762" v="2" actId="1076"/>
        <pc:sldMkLst>
          <pc:docMk/>
          <pc:sldMk cId="0" sldId="276"/>
        </pc:sldMkLst>
        <pc:spChg chg="mod">
          <ac:chgData name="Reti Matei" userId="S::matei.reti@s.utm.ro::59684b7f-9892-42f5-a4d1-d33c2072842a" providerId="AD" clId="Web-{6D9C22CC-1EC6-45AF-8FE5-0F6D613877F1}" dt="2023-05-04T18:45:44.762" v="2" actId="1076"/>
          <ac:spMkLst>
            <pc:docMk/>
            <pc:sldMk cId="0" sldId="276"/>
            <ac:spMk id="274" creationId="{00000000-0000-0000-0000-000000000000}"/>
          </ac:spMkLst>
        </pc:spChg>
      </pc:sldChg>
    </pc:docChg>
  </pc:docChgLst>
  <pc:docChgLst>
    <pc:chgData name="Reti Matei" userId="S::matei.reti@s.utm.ro::59684b7f-9892-42f5-a4d1-d33c2072842a" providerId="AD" clId="Web-{12C7FE4D-36C7-483E-9710-4353A16421D3}"/>
    <pc:docChg chg="modSld">
      <pc:chgData name="Reti Matei" userId="S::matei.reti@s.utm.ro::59684b7f-9892-42f5-a4d1-d33c2072842a" providerId="AD" clId="Web-{12C7FE4D-36C7-483E-9710-4353A16421D3}" dt="2023-05-03T13:44:21.445" v="0" actId="1076"/>
      <pc:docMkLst>
        <pc:docMk/>
      </pc:docMkLst>
      <pc:sldChg chg="modSp">
        <pc:chgData name="Reti Matei" userId="S::matei.reti@s.utm.ro::59684b7f-9892-42f5-a4d1-d33c2072842a" providerId="AD" clId="Web-{12C7FE4D-36C7-483E-9710-4353A16421D3}" dt="2023-05-03T13:44:21.445" v="0" actId="1076"/>
        <pc:sldMkLst>
          <pc:docMk/>
          <pc:sldMk cId="0" sldId="267"/>
        </pc:sldMkLst>
        <pc:spChg chg="mod">
          <ac:chgData name="Reti Matei" userId="S::matei.reti@s.utm.ro::59684b7f-9892-42f5-a4d1-d33c2072842a" providerId="AD" clId="Web-{12C7FE4D-36C7-483E-9710-4353A16421D3}" dt="2023-05-03T13:44:21.445" v="0" actId="1076"/>
          <ac:spMkLst>
            <pc:docMk/>
            <pc:sldMk cId="0" sldId="267"/>
            <ac:spMk id="2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c7262ca4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c7262ca4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0b6c2dd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0b6c2dd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30b6c2ddf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0b6c2ddf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30b6c2ddf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30b6c2ddf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0b6c2ddf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30b6c2ddf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0b6c2ddf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30b6c2ddf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0b6c2ddf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0b6c2ddf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30b6c2ddf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30b6c2ddf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30b6c2ddf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30b6c2ddf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0b6c2ddf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0b6c2ddf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30b6c2ddf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30b6c2ddf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7262ca4b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7262ca4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30b6c2ddf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30b6c2ddf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30b6c2ddf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30b6c2ddf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30b6c2ddf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30b6c2ddf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30b6c2ddf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30b6c2dd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166115e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e166115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166115e5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166115e5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166115e5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166115e5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e166115e5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e166115e5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166115e5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166115e5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166115e5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e166115e5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166115e5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166115e5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l="556" t="9551"/>
          <a:stretch/>
        </p:blipFill>
        <p:spPr>
          <a:xfrm>
            <a:off x="-841838" y="-40425"/>
            <a:ext cx="10062664" cy="5143500"/>
          </a:xfrm>
          <a:prstGeom prst="rect">
            <a:avLst/>
          </a:prstGeom>
          <a:noFill/>
          <a:ln>
            <a:noFill/>
          </a:ln>
        </p:spPr>
      </p:pic>
      <p:sp>
        <p:nvSpPr>
          <p:cNvPr id="132" name="Google Shape;132;p25"/>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8</a:t>
            </a: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3" name="Google Shape;133;p25"/>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
        <p:nvSpPr>
          <p:cNvPr id="134" name="Google Shape;134;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6" name="Google Shape;19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proiectelor </a:t>
            </a:r>
            <a:endParaRPr/>
          </a:p>
        </p:txBody>
      </p:sp>
      <p:sp>
        <p:nvSpPr>
          <p:cNvPr id="197" name="Google Shape;197;p34"/>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chemeClr val="dk2"/>
                </a:solidFill>
                <a:latin typeface="Raleway"/>
                <a:ea typeface="Raleway"/>
                <a:cs typeface="Raleway"/>
                <a:sym typeface="Raleway"/>
              </a:rPr>
              <a:t>Flexibilitatea este cheia</a:t>
            </a:r>
            <a:r>
              <a:rPr lang="en">
                <a:solidFill>
                  <a:schemeClr val="dk2"/>
                </a:solidFill>
                <a:latin typeface="Raleway"/>
                <a:ea typeface="Raleway"/>
                <a:cs typeface="Raleway"/>
                <a:sym typeface="Raleway"/>
              </a:rPr>
              <a:t>: Indiferent cât de bine este planificat un proiect, pot apărea probleme și schimbări neașteptate. Managerii de proiect trebuie să fie flexibili și să poată adapta planul proiectului după cum este necesar, pentru a se asigura că proiectul rămâne pe drumul cel bun.</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r>
              <a:rPr lang="en" b="1">
                <a:solidFill>
                  <a:schemeClr val="dk2"/>
                </a:solidFill>
                <a:latin typeface="Raleway"/>
                <a:ea typeface="Raleway"/>
                <a:cs typeface="Raleway"/>
                <a:sym typeface="Raleway"/>
              </a:rPr>
              <a:t>Managementul de proiect este un proces continuu</a:t>
            </a:r>
            <a:r>
              <a:rPr lang="en">
                <a:solidFill>
                  <a:schemeClr val="dk2"/>
                </a:solidFill>
                <a:latin typeface="Raleway"/>
                <a:ea typeface="Raleway"/>
                <a:cs typeface="Raleway"/>
                <a:sym typeface="Raleway"/>
              </a:rPr>
              <a:t>: Managementul de proiect nu este un eveniment unic, ci un proces continuu de planificare, executare și evaluare a proiectelor. Managerul ar trebui să evalueze continuu progresul proiectului, să ajusteze planul după cum este necesar și să folosească lecțiile învățate pentru a îmbunătăți proiectele viitoare.</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35"/>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3" name="Google Shape;20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riscurilor</a:t>
            </a:r>
            <a:endParaRPr/>
          </a:p>
        </p:txBody>
      </p:sp>
      <p:sp>
        <p:nvSpPr>
          <p:cNvPr id="204" name="Google Shape;204;p35"/>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chemeClr val="dk2"/>
                </a:solidFill>
                <a:latin typeface="Raleway"/>
                <a:ea typeface="Raleway"/>
                <a:cs typeface="Raleway"/>
                <a:sym typeface="Raleway"/>
              </a:rPr>
              <a:t>Managementul riscurilor</a:t>
            </a:r>
            <a:r>
              <a:rPr lang="en">
                <a:solidFill>
                  <a:schemeClr val="dk2"/>
                </a:solidFill>
                <a:latin typeface="Raleway"/>
                <a:ea typeface="Raleway"/>
                <a:cs typeface="Raleway"/>
                <a:sym typeface="Raleway"/>
              </a:rPr>
              <a:t> este procesul de identificare, evaluare și diminuare a riscurilor care ar putea avea un impact negativ asupra unui proiect sau a unei organizații. Este un proces esențial pentru orice afacere sau organizație, deoarece ajută la identificarea amenințărilor potențiale și la luarea de măsuri proactive pentru a minimiza impactul acestora.</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Importanța managementului riscurilor poate fi rezumată în următoarele puncte:</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6"/>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0" name="Google Shape;210;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riscurilor</a:t>
            </a:r>
            <a:endParaRPr/>
          </a:p>
        </p:txBody>
      </p:sp>
      <p:sp>
        <p:nvSpPr>
          <p:cNvPr id="211" name="Google Shape;211;p36"/>
          <p:cNvSpPr txBox="1">
            <a:spLocks noGrp="1"/>
          </p:cNvSpPr>
          <p:nvPr>
            <p:ph type="body" idx="1"/>
          </p:nvPr>
        </p:nvSpPr>
        <p:spPr>
          <a:xfrm>
            <a:off x="807382" y="1886975"/>
            <a:ext cx="7688700" cy="3119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chemeClr val="dk2"/>
                </a:solidFill>
                <a:latin typeface="Raleway"/>
                <a:ea typeface="Raleway"/>
                <a:cs typeface="Raleway"/>
                <a:sym typeface="Raleway"/>
              </a:rPr>
              <a:t>Managementul riscurilor ajută la:</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b="1">
                <a:solidFill>
                  <a:schemeClr val="dk2"/>
                </a:solidFill>
                <a:latin typeface="Raleway"/>
                <a:ea typeface="Raleway"/>
                <a:cs typeface="Raleway"/>
                <a:sym typeface="Raleway"/>
              </a:rPr>
              <a:t>Reducerea costurilor</a:t>
            </a:r>
            <a:r>
              <a:rPr lang="en">
                <a:solidFill>
                  <a:schemeClr val="dk2"/>
                </a:solidFill>
                <a:latin typeface="Raleway"/>
                <a:ea typeface="Raleway"/>
                <a:cs typeface="Raleway"/>
                <a:sym typeface="Raleway"/>
              </a:rPr>
              <a:t>: prin identificarea riscurilor potențiale în stadiile incipiente, organizațiile pot lua măsuri proactive pentru a reduce impactul lor, ceea ce poate duce în cele din urmă la reducerea costurilor asociate proiectului sau operațiunilor de afaceri. De exemplu, implementarea unei strategii de răspuns la riscuri pentru a aborda un risc potențial poate fi mai puțin costisitoare decât a face față consecințelor riscului.</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r>
              <a:rPr lang="en" b="1">
                <a:solidFill>
                  <a:schemeClr val="dk2"/>
                </a:solidFill>
                <a:latin typeface="Raleway"/>
                <a:ea typeface="Raleway"/>
                <a:cs typeface="Raleway"/>
                <a:sym typeface="Raleway"/>
              </a:rPr>
              <a:t>Îmbunătățirea procesului decizional</a:t>
            </a:r>
            <a:r>
              <a:rPr lang="en">
                <a:solidFill>
                  <a:schemeClr val="dk2"/>
                </a:solidFill>
                <a:latin typeface="Raleway"/>
                <a:ea typeface="Raleway"/>
                <a:cs typeface="Raleway"/>
                <a:sym typeface="Raleway"/>
              </a:rPr>
              <a:t>: prin analizarea riscurilor potențiale și a impactului lor, organizațiile pot lua decizii mai informate. Acest lucru poate ajuta la îmbunătățirea strategiei generale a afacerii și la asigurarea faptului că deciziile se bazează pe o înțelegere temeinică a riscurilor implicate.</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7" name="Google Shape;217;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riscurilor</a:t>
            </a:r>
            <a:endParaRPr/>
          </a:p>
        </p:txBody>
      </p:sp>
      <p:sp>
        <p:nvSpPr>
          <p:cNvPr id="218" name="Google Shape;218;p37"/>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chemeClr val="dk2"/>
                </a:solidFill>
                <a:latin typeface="Raleway"/>
                <a:ea typeface="Raleway"/>
                <a:cs typeface="Raleway"/>
                <a:sym typeface="Raleway"/>
              </a:rPr>
              <a:t>Un </a:t>
            </a:r>
            <a:r>
              <a:rPr lang="en" b="1">
                <a:solidFill>
                  <a:schemeClr val="dk2"/>
                </a:solidFill>
                <a:latin typeface="Raleway"/>
                <a:ea typeface="Raleway"/>
                <a:cs typeface="Raleway"/>
                <a:sym typeface="Raleway"/>
              </a:rPr>
              <a:t>management al riscurilor </a:t>
            </a:r>
            <a:r>
              <a:rPr lang="en">
                <a:solidFill>
                  <a:schemeClr val="dk2"/>
                </a:solidFill>
                <a:latin typeface="Raleway"/>
                <a:ea typeface="Raleway"/>
                <a:cs typeface="Raleway"/>
                <a:sym typeface="Raleway"/>
              </a:rPr>
              <a:t>eficient este crucial pentru succesul oricărei organizații sau proiect. </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Acesta ajută la minimizarea impactului riscurilor, asigurarea succesului proiectului, reducerea costurilor și îmbunătățirea procesului decizional. </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Prin implementarea unui proces de management al riscurilor, organizațiile pot identifica în mod proactiv riscurile și pot lua măsuri pentru a minimiza impactul lor.</a:t>
            </a: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r>
              <a:rPr lang="en" b="1">
                <a:solidFill>
                  <a:schemeClr val="dk2"/>
                </a:solidFill>
                <a:latin typeface="Raleway"/>
                <a:ea typeface="Raleway"/>
                <a:cs typeface="Raleway"/>
                <a:sym typeface="Raleway"/>
              </a:rPr>
              <a:t>Risk Management Framework</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RMF</a:t>
            </a:r>
            <a:r>
              <a:rPr lang="en">
                <a:solidFill>
                  <a:schemeClr val="dk2"/>
                </a:solidFill>
                <a:latin typeface="Raleway"/>
                <a:ea typeface="Raleway"/>
                <a:cs typeface="Raleway"/>
                <a:sym typeface="Raleway"/>
              </a:rPr>
              <a:t>) este un model recunoscut pentru managementul riscurilor, care oferă o abordare structurată pentru identificarea, evaluarea și reducerea riscurilor. </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8"/>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4" name="Google Shape;224;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 Management Framework (RMF)</a:t>
            </a:r>
            <a:endParaRPr/>
          </a:p>
        </p:txBody>
      </p:sp>
      <p:sp>
        <p:nvSpPr>
          <p:cNvPr id="225" name="Google Shape;225;p38"/>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chemeClr val="dk2"/>
                </a:solidFill>
                <a:latin typeface="Raleway"/>
                <a:ea typeface="Raleway"/>
                <a:cs typeface="Raleway"/>
                <a:sym typeface="Raleway"/>
              </a:rPr>
              <a:t>RMF</a:t>
            </a:r>
            <a:r>
              <a:rPr lang="en">
                <a:solidFill>
                  <a:schemeClr val="dk2"/>
                </a:solidFill>
                <a:latin typeface="Raleway"/>
                <a:ea typeface="Raleway"/>
                <a:cs typeface="Raleway"/>
                <a:sym typeface="Raleway"/>
              </a:rPr>
              <a:t> constă în șase etape:</a:t>
            </a: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Categorisirea/clasarea datelor și a sistemului informațional</a:t>
            </a:r>
            <a:r>
              <a:rPr lang="en">
                <a:solidFill>
                  <a:schemeClr val="dk2"/>
                </a:solidFill>
                <a:latin typeface="Raleway"/>
                <a:ea typeface="Raleway"/>
                <a:cs typeface="Raleway"/>
                <a:sym typeface="Raleway"/>
              </a:rPr>
              <a:t>:  Acest lucru implică identificarea tipurilor de informații pe care sistemul le procesează și categorisirea/clasarea lor în funcție de  impactul potențial al unei încălcări de securitate.</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Selectarea controalelor de securitate</a:t>
            </a:r>
            <a:r>
              <a:rPr lang="en">
                <a:solidFill>
                  <a:schemeClr val="dk2"/>
                </a:solidFill>
                <a:latin typeface="Raleway"/>
                <a:ea typeface="Raleway"/>
                <a:cs typeface="Raleway"/>
                <a:sym typeface="Raleway"/>
              </a:rPr>
              <a:t>: Acest lucru implică identificarea controalelor de securitate care pot fi utilizate pentru a proteja sistemul și datele cu potențial de risc.</a:t>
            </a:r>
            <a:endParaRPr>
              <a:solidFill>
                <a:schemeClr val="dk2"/>
              </a:solidFill>
              <a:latin typeface="Raleway"/>
              <a:ea typeface="Raleway"/>
              <a:cs typeface="Raleway"/>
              <a:sym typeface="Raleway"/>
            </a:endParaRPr>
          </a:p>
          <a:p>
            <a:pPr marL="457200" lvl="0" indent="0" algn="l" rtl="0">
              <a:lnSpc>
                <a:spcPct val="115000"/>
              </a:lnSpc>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1" name="Google Shape;231;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 Management Framework (RMF)</a:t>
            </a:r>
            <a:endParaRPr/>
          </a:p>
        </p:txBody>
      </p:sp>
      <p:sp>
        <p:nvSpPr>
          <p:cNvPr id="232" name="Google Shape;232;p39"/>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Implementarea controalelor de securitate</a:t>
            </a:r>
            <a:r>
              <a:rPr lang="en">
                <a:solidFill>
                  <a:schemeClr val="dk2"/>
                </a:solidFill>
                <a:latin typeface="Raleway"/>
                <a:ea typeface="Raleway"/>
                <a:cs typeface="Raleway"/>
                <a:sym typeface="Raleway"/>
              </a:rPr>
              <a:t>: După ce controalele de securitate au fost selectate, acestea trebuie implementate. Acest lucru implică instalarea acestor și configurarea lor pentru a oferi nivelul dorit de protecție.</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Evaluarea controalelor de securitate:</a:t>
            </a:r>
            <a:r>
              <a:rPr lang="en">
                <a:solidFill>
                  <a:schemeClr val="dk2"/>
                </a:solidFill>
                <a:latin typeface="Raleway"/>
                <a:ea typeface="Raleway"/>
                <a:cs typeface="Raleway"/>
                <a:sym typeface="Raleway"/>
              </a:rPr>
              <a:t> După ce controalele de securitate au fost implementate, acestea trebuie evaluate pentru a se asigura că funcționează eficient. Acest lucru implică testarea și evaluarea eficacității lor în protejarea sistemelor și datelor.</a:t>
            </a: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0"/>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8" name="Google Shape;238;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 Management Framework (RMF)</a:t>
            </a:r>
            <a:endParaRPr/>
          </a:p>
        </p:txBody>
      </p:sp>
      <p:sp>
        <p:nvSpPr>
          <p:cNvPr id="239" name="Google Shape;239;p40"/>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Autorizarea sistemului informațional: </a:t>
            </a:r>
            <a:r>
              <a:rPr lang="en">
                <a:solidFill>
                  <a:schemeClr val="dk2"/>
                </a:solidFill>
                <a:latin typeface="Raleway"/>
                <a:ea typeface="Raleway"/>
                <a:cs typeface="Raleway"/>
                <a:sym typeface="Raleway"/>
              </a:rPr>
              <a:t>După ce controalele de securitate au fost evaluate, sistemul informațional poate fi autorizat pentru utilizare. Acest lucru implică obținerea aprobării din partea părților interesate și asigurarea îndeplinirii tuturor cerințelor de securitate necesare.</a:t>
            </a:r>
            <a:endParaRPr>
              <a:solidFill>
                <a:schemeClr val="dk2"/>
              </a:solidFill>
              <a:latin typeface="Raleway"/>
              <a:ea typeface="Raleway"/>
              <a:cs typeface="Raleway"/>
              <a:sym typeface="Raleway"/>
            </a:endParaRPr>
          </a:p>
          <a:p>
            <a:pPr marL="45720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Monitorizarea controalelor de securitate</a:t>
            </a:r>
            <a:r>
              <a:rPr lang="en">
                <a:solidFill>
                  <a:schemeClr val="dk2"/>
                </a:solidFill>
                <a:latin typeface="Raleway"/>
                <a:ea typeface="Raleway"/>
                <a:cs typeface="Raleway"/>
                <a:sym typeface="Raleway"/>
              </a:rPr>
              <a:t>: Ultima etapă în </a:t>
            </a:r>
            <a:r>
              <a:rPr lang="en" b="1">
                <a:solidFill>
                  <a:schemeClr val="dk2"/>
                </a:solidFill>
                <a:latin typeface="Raleway"/>
                <a:ea typeface="Raleway"/>
                <a:cs typeface="Raleway"/>
                <a:sym typeface="Raleway"/>
              </a:rPr>
              <a:t>RMF</a:t>
            </a:r>
            <a:r>
              <a:rPr lang="en">
                <a:solidFill>
                  <a:schemeClr val="dk2"/>
                </a:solidFill>
                <a:latin typeface="Raleway"/>
                <a:ea typeface="Raleway"/>
                <a:cs typeface="Raleway"/>
                <a:sym typeface="Raleway"/>
              </a:rPr>
              <a:t> este monitorizarea controalelor de securitate în mod constant. Acest lucru implică revizuirea regulată a controalelor și ajustarea lor, dacă este necesar, pentru a se asigura că acestea continuă să ofere nivelul dorit de protecție.</a:t>
            </a:r>
            <a:endParaRPr>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41"/>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5" name="Google Shape;245;p41"/>
          <p:cNvSpPr txBox="1">
            <a:spLocks noGrp="1"/>
          </p:cNvSpPr>
          <p:nvPr>
            <p:ph type="title"/>
          </p:nvPr>
        </p:nvSpPr>
        <p:spPr>
          <a:xfrm>
            <a:off x="846882" y="149871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Identificarea și evaluarea riscurilor</a:t>
            </a:r>
            <a:endParaRPr/>
          </a:p>
        </p:txBody>
      </p:sp>
      <p:sp>
        <p:nvSpPr>
          <p:cNvPr id="246" name="Google Shape;246;p41"/>
          <p:cNvSpPr txBox="1">
            <a:spLocks noGrp="1"/>
          </p:cNvSpPr>
          <p:nvPr>
            <p:ph type="body" idx="1"/>
          </p:nvPr>
        </p:nvSpPr>
        <p:spPr>
          <a:xfrm>
            <a:off x="787242" y="1995779"/>
            <a:ext cx="7688700" cy="2865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chemeClr val="dk2"/>
                </a:solidFill>
                <a:latin typeface="Raleway"/>
                <a:ea typeface="Raleway"/>
                <a:cs typeface="Raleway"/>
                <a:sym typeface="Raleway"/>
              </a:rPr>
              <a:t>Acesta este un proces crucial în managementul riscurilor, care implică identificarea riscurilor potențiale și evaluarea probabilității și impactului acestora. </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Procesul implică identificarea riscurilor potențiale, analizarea probabilității și impactului fiecărui risc și prioritizarea acestora în funcție de impactul lor potențial asupra proiectului sau organizației.</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Analizarea modurilor de eșec și posibilele efecte ale acestora reprezinta o tehnică frecvent utilizată pentru identificarea și evaluarea riscurilor. Aceasta este o abordare preventivă utilizată pentru identificarea posibilelor eșecuri sau probleme înainte ca acestea să apară și pentru a lua măsuri de prevenire sau atenuare.</a:t>
            </a: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r>
              <a:rPr lang="en">
                <a:solidFill>
                  <a:schemeClr val="dk2"/>
                </a:solidFill>
                <a:latin typeface="Raleway"/>
                <a:ea typeface="Raleway"/>
                <a:cs typeface="Raleway"/>
                <a:sym typeface="Raleway"/>
              </a:rPr>
              <a:t>Analiza este compusă din 6 etape: </a:t>
            </a: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2"/>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2" name="Google Shape;252;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Identificarea și evaluarea riscurilor</a:t>
            </a:r>
            <a:endParaRPr/>
          </a:p>
        </p:txBody>
      </p:sp>
      <p:sp>
        <p:nvSpPr>
          <p:cNvPr id="253" name="Google Shape;253;p42"/>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Identificarea posibilelor moduri de eșec</a:t>
            </a:r>
            <a:r>
              <a:rPr lang="en">
                <a:solidFill>
                  <a:schemeClr val="dk2"/>
                </a:solidFill>
                <a:latin typeface="Raleway"/>
                <a:ea typeface="Raleway"/>
                <a:cs typeface="Raleway"/>
                <a:sym typeface="Raleway"/>
              </a:rPr>
              <a:t>: Implică brainstorming-ul pentru a identifica toate modurile posibile în care un proces sau sistem ar putea eșua.</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Evaluarea probabilității fiecărui mod</a:t>
            </a:r>
            <a:r>
              <a:rPr lang="en">
                <a:solidFill>
                  <a:schemeClr val="dk2"/>
                </a:solidFill>
                <a:latin typeface="Raleway"/>
                <a:ea typeface="Raleway"/>
                <a:cs typeface="Raleway"/>
                <a:sym typeface="Raleway"/>
              </a:rPr>
              <a:t>: Implică evaluarea probabilității apariției fiecărui mod de eșec în parte.</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Evaluarea impactului fiecărui mod:</a:t>
            </a:r>
            <a:r>
              <a:rPr lang="en">
                <a:solidFill>
                  <a:schemeClr val="dk2"/>
                </a:solidFill>
                <a:latin typeface="Raleway"/>
                <a:ea typeface="Raleway"/>
                <a:cs typeface="Raleway"/>
                <a:sym typeface="Raleway"/>
              </a:rPr>
              <a:t> Implică evaluarea consecințelor potențiale ale fiecărui mod de eșec.</a:t>
            </a:r>
            <a:endParaRPr>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3"/>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9" name="Google Shape;259;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Identificarea și evaluarea riscurilor</a:t>
            </a:r>
            <a:endParaRPr/>
          </a:p>
        </p:txBody>
      </p:sp>
      <p:sp>
        <p:nvSpPr>
          <p:cNvPr id="260" name="Google Shape;260;p43"/>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Atribuirea unui scor de severitate:</a:t>
            </a:r>
            <a:r>
              <a:rPr lang="en">
                <a:solidFill>
                  <a:schemeClr val="dk2"/>
                </a:solidFill>
                <a:latin typeface="Raleway"/>
                <a:ea typeface="Raleway"/>
                <a:cs typeface="Raleway"/>
                <a:sym typeface="Raleway"/>
              </a:rPr>
              <a:t> Pe baza evaluării impactului, se atribuie un scor de severitate fiecărui mod de eșec. Acest scor este utilizat pentru prioritizarea acestora în funcție de impactul lor potențial.</a:t>
            </a:r>
            <a:endParaRPr>
              <a:solidFill>
                <a:schemeClr val="dk2"/>
              </a:solidFill>
              <a:latin typeface="Raleway"/>
              <a:ea typeface="Raleway"/>
              <a:cs typeface="Raleway"/>
              <a:sym typeface="Raleway"/>
            </a:endParaRPr>
          </a:p>
          <a:p>
            <a:pPr marL="45720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Identificarea posibilelor cauze : </a:t>
            </a:r>
            <a:r>
              <a:rPr lang="en">
                <a:solidFill>
                  <a:schemeClr val="dk2"/>
                </a:solidFill>
                <a:latin typeface="Raleway"/>
                <a:ea typeface="Raleway"/>
                <a:cs typeface="Raleway"/>
                <a:sym typeface="Raleway"/>
              </a:rPr>
              <a:t>După ce modurile potențiale de eșec au fost identificate și evaluate, următoarea etapă este identificarea posibilelor cauze ale fiecărui mod de eșec. Aceasta implică identificarea factorilor care ar putea contribui la eșecul companiei.</a:t>
            </a: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proiectelor </a:t>
            </a:r>
            <a:endParaRPr/>
          </a:p>
        </p:txBody>
      </p:sp>
      <p:sp>
        <p:nvSpPr>
          <p:cNvPr id="141" name="Google Shape;141;p26"/>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Managementul proiectelor este procesul de planificare, organizare și control al resurselor pentru a atinge obiective specifice într-un timp și un buget definit.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implică </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identificarea și definirea obiectivelor proiectului</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determinarea sarcinilor și a resurselor necesare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crearea unui plan de proiect care să contureze pașii și timpul necesar pentru finalizarea proiectului.</a:t>
            </a: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4"/>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6" name="Google Shape;266;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Identificarea și evaluarea riscurilor</a:t>
            </a:r>
            <a:endParaRPr/>
          </a:p>
        </p:txBody>
      </p:sp>
      <p:sp>
        <p:nvSpPr>
          <p:cNvPr id="267" name="Google Shape;267;p44"/>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chemeClr val="dk2"/>
                </a:solidFill>
                <a:latin typeface="Raleway"/>
                <a:ea typeface="Raleway"/>
                <a:cs typeface="Raleway"/>
                <a:sym typeface="Raleway"/>
              </a:rPr>
              <a:t>Dezvoltarea strategiilor de prevenire sau atenuare</a:t>
            </a:r>
            <a:r>
              <a:rPr lang="en">
                <a:solidFill>
                  <a:schemeClr val="dk2"/>
                </a:solidFill>
                <a:latin typeface="Raleway"/>
                <a:ea typeface="Raleway"/>
                <a:cs typeface="Raleway"/>
                <a:sym typeface="Raleway"/>
              </a:rPr>
              <a:t>: Pe baza modurilor de eșec identificate și a cauzelor acestora, pot fi dezvoltate strategii de prevenție sau atenuare. Aceste strategii pot implica redesenarea unui proces sau sistem, implementarea de noi controale sau dezvoltarea de planuri de contingență.</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5"/>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3" name="Google Shape;273;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și implementarea răspunsului la risc </a:t>
            </a:r>
            <a:endParaRPr/>
          </a:p>
        </p:txBody>
      </p:sp>
      <p:sp>
        <p:nvSpPr>
          <p:cNvPr id="274" name="Google Shape;274;p45"/>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chemeClr val="dk2"/>
                </a:solidFill>
                <a:latin typeface="Raleway"/>
                <a:ea typeface="Raleway"/>
                <a:cs typeface="Raleway"/>
                <a:sym typeface="Raleway"/>
              </a:rPr>
              <a:t>Reprezintă procesul de dezvoltare și executare a strategiilor pentru abordarea potențialelor riscurilor și reducerea impactului lor asupra unui proiect sau organizație. </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Acest proces implică analizarea riscurilor identificate, prioritizarea acestora și dezvoltarea de strategii adecvate pentru a reduce probabilitatea și impactul riscurilor.</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r>
              <a:rPr lang="en">
                <a:solidFill>
                  <a:schemeClr val="dk2"/>
                </a:solidFill>
                <a:latin typeface="Raleway"/>
                <a:ea typeface="Raleway"/>
                <a:cs typeface="Raleway"/>
                <a:sym typeface="Raleway"/>
              </a:rPr>
              <a:t>Există patru strategii principale pentru planificarea și implementarea răspunsului la risc:</a:t>
            </a: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Evitare</a:t>
            </a:r>
            <a:endParaRPr b="1">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Mitigare</a:t>
            </a:r>
            <a:endParaRPr b="1">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Transfer</a:t>
            </a:r>
            <a:endParaRPr b="1">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Acceptare</a:t>
            </a:r>
            <a:endParaRPr b="1">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6"/>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0" name="Google Shape;280;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și implementarea răspunsului la risc </a:t>
            </a:r>
            <a:endParaRPr/>
          </a:p>
        </p:txBody>
      </p:sp>
      <p:sp>
        <p:nvSpPr>
          <p:cNvPr id="281" name="Google Shape;281;p46"/>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Evitare</a:t>
            </a:r>
            <a:r>
              <a:rPr lang="en">
                <a:solidFill>
                  <a:schemeClr val="dk2"/>
                </a:solidFill>
                <a:latin typeface="Raleway"/>
                <a:ea typeface="Raleway"/>
                <a:cs typeface="Raleway"/>
                <a:sym typeface="Raleway"/>
              </a:rPr>
              <a:t>: Această strategie implică eliminarea riscului prin schimbarea planului de proiect sau procesului pentru a elimina posibilitatea ca riscul să apară. De exemplu, o companie poate decide să evite riscul ca un nou produs să eșueze pe piață prin terminarea acestuia.</a:t>
            </a:r>
            <a:endParaRPr>
              <a:solidFill>
                <a:schemeClr val="dk2"/>
              </a:solidFill>
              <a:latin typeface="Raleway"/>
              <a:ea typeface="Raleway"/>
              <a:cs typeface="Raleway"/>
              <a:sym typeface="Raleway"/>
            </a:endParaRPr>
          </a:p>
          <a:p>
            <a:pPr marL="45720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Mitigare</a:t>
            </a:r>
            <a:r>
              <a:rPr lang="en">
                <a:solidFill>
                  <a:schemeClr val="dk2"/>
                </a:solidFill>
                <a:latin typeface="Raleway"/>
                <a:ea typeface="Raleway"/>
                <a:cs typeface="Raleway"/>
                <a:sym typeface="Raleway"/>
              </a:rPr>
              <a:t>: Această strategie implică reducerea probabilității sau a impactului unui risc. De exemplu, o companie poate reduce riscul unei încălcări de securitate prin implementarea unor măsuri de securitate mai stricte.</a:t>
            </a:r>
            <a:endParaRPr>
              <a:solidFill>
                <a:schemeClr val="dk2"/>
              </a:solidFill>
              <a:latin typeface="Raleway"/>
              <a:ea typeface="Raleway"/>
              <a:cs typeface="Raleway"/>
              <a:sym typeface="Raleway"/>
            </a:endParaRPr>
          </a:p>
          <a:p>
            <a:pPr marL="0" lvl="0" indent="0" algn="l" rtl="0">
              <a:lnSpc>
                <a:spcPct val="115000"/>
              </a:lnSpc>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7"/>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7" name="Google Shape;287;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și implementarea răspunsului la risc </a:t>
            </a:r>
            <a:endParaRPr/>
          </a:p>
        </p:txBody>
      </p:sp>
      <p:sp>
        <p:nvSpPr>
          <p:cNvPr id="288" name="Google Shape;288;p47"/>
          <p:cNvSpPr txBox="1">
            <a:spLocks noGrp="1"/>
          </p:cNvSpPr>
          <p:nvPr>
            <p:ph type="body" idx="1"/>
          </p:nvPr>
        </p:nvSpPr>
        <p:spPr>
          <a:xfrm>
            <a:off x="729450" y="2047150"/>
            <a:ext cx="7688700" cy="28656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Transfer</a:t>
            </a:r>
            <a:r>
              <a:rPr lang="en">
                <a:solidFill>
                  <a:schemeClr val="dk2"/>
                </a:solidFill>
                <a:latin typeface="Raleway"/>
                <a:ea typeface="Raleway"/>
                <a:cs typeface="Raleway"/>
                <a:sym typeface="Raleway"/>
              </a:rPr>
              <a:t>: Această strategie implică transferul riscului către o altă parte, cum ar fi o companie de asigurări sau un furnizor. De exemplu, o companie poate transfera riscul unor perturbări ale lanțului de aprovizionare către o firmă colaboratoare responsabilă cu gestionarea acestuia, contra unei sume de bani.</a:t>
            </a:r>
            <a:endParaRPr>
              <a:solidFill>
                <a:schemeClr val="dk2"/>
              </a:solidFill>
              <a:latin typeface="Raleway"/>
              <a:ea typeface="Raleway"/>
              <a:cs typeface="Raleway"/>
              <a:sym typeface="Raleway"/>
            </a:endParaRPr>
          </a:p>
          <a:p>
            <a:pPr marL="0" lvl="0" indent="0" algn="l" rtl="0">
              <a:lnSpc>
                <a:spcPct val="115000"/>
              </a:lnSpc>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15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Acceptare</a:t>
            </a:r>
            <a:r>
              <a:rPr lang="en">
                <a:solidFill>
                  <a:schemeClr val="dk2"/>
                </a:solidFill>
                <a:latin typeface="Raleway"/>
                <a:ea typeface="Raleway"/>
                <a:cs typeface="Raleway"/>
                <a:sym typeface="Raleway"/>
              </a:rPr>
              <a:t>: Această strategie implică acceptarea riscului și pregătirea de planuri de contingență pentru a minimiza impactul în cazul în care riscul se concretizează. De exemplu, o companie poate accepta riscul unui dezastru natural și  poate pregăti un plan de recuperare pentru a minimiza impactul asupra afacerii.</a:t>
            </a: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proiectelor </a:t>
            </a:r>
            <a:endParaRPr/>
          </a:p>
        </p:txBody>
      </p:sp>
      <p:sp>
        <p:nvSpPr>
          <p:cNvPr id="148" name="Google Shape;148;p27"/>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Managementul proiectelor</a:t>
            </a:r>
            <a:r>
              <a:rPr lang="en">
                <a:solidFill>
                  <a:schemeClr val="dk2"/>
                </a:solidFill>
                <a:latin typeface="Raleway"/>
                <a:ea typeface="Raleway"/>
                <a:cs typeface="Raleway"/>
                <a:sym typeface="Raleway"/>
              </a:rPr>
              <a:t> este deosebit de important pentru start-up-uri, deoarece aceste companii lucrează adesea cu resurse limitate și se confruntă cu termene strânse pentru dezvoltarea produselor și intrarea pe piață.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Managementul eficient al proiectelor ajută start-up-urile să prioritizeze sarcinile, să gestioneze resursele eficient și să asigure finalizarea proiectului la timp și în buget.</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Există mai multe teorii și metodologii de management al proiectelor utilizate în lumea afacerilor:</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Waterfall</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Agile</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Lean</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Critical Path Method (CPM)</a:t>
            </a:r>
            <a:endParaRPr b="1">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Modelul Waterfall</a:t>
            </a:r>
            <a:endParaRPr/>
          </a:p>
          <a:p>
            <a:pPr marL="0" lvl="0" indent="0" algn="l" rtl="0">
              <a:spcBef>
                <a:spcPts val="0"/>
              </a:spcBef>
              <a:spcAft>
                <a:spcPts val="0"/>
              </a:spcAft>
              <a:buNone/>
            </a:pPr>
            <a:endParaRPr/>
          </a:p>
        </p:txBody>
      </p:sp>
      <p:sp>
        <p:nvSpPr>
          <p:cNvPr id="155" name="Google Shape;155;p28"/>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Modelul Waterfall</a:t>
            </a:r>
            <a:r>
              <a:rPr lang="en">
                <a:solidFill>
                  <a:schemeClr val="dk2"/>
                </a:solidFill>
                <a:latin typeface="Raleway"/>
                <a:ea typeface="Raleway"/>
                <a:cs typeface="Raleway"/>
                <a:sym typeface="Raleway"/>
              </a:rPr>
              <a:t> este o abordare tradițională de management al proiectelor care implică finalizarea fiecărei faze a proiectului înainte de a trece la următoarea.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Această abordare este liniară și secvențială, iar echipa de proiect trece de obicei la următoarea fază numai după finalizarea celei anterioare. </a:t>
            </a:r>
            <a:r>
              <a:rPr lang="en" b="1">
                <a:solidFill>
                  <a:schemeClr val="dk2"/>
                </a:solidFill>
                <a:latin typeface="Raleway"/>
                <a:ea typeface="Raleway"/>
                <a:cs typeface="Raleway"/>
                <a:sym typeface="Raleway"/>
              </a:rPr>
              <a:t>Modelul Waterfall</a:t>
            </a:r>
            <a:r>
              <a:rPr lang="en">
                <a:solidFill>
                  <a:schemeClr val="dk2"/>
                </a:solidFill>
                <a:latin typeface="Raleway"/>
                <a:ea typeface="Raleway"/>
                <a:cs typeface="Raleway"/>
                <a:sym typeface="Raleway"/>
              </a:rPr>
              <a:t> este utilizat în mod obișnuit în proiecte de construcție, cum ar fi construirea unui nou birou sau a unei fabrici.</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Boeing</a:t>
            </a:r>
            <a:r>
              <a:rPr lang="en">
                <a:solidFill>
                  <a:schemeClr val="dk2"/>
                </a:solidFill>
                <a:latin typeface="Raleway"/>
                <a:ea typeface="Raleway"/>
                <a:cs typeface="Raleway"/>
                <a:sym typeface="Raleway"/>
              </a:rPr>
              <a:t> utilizează </a:t>
            </a:r>
            <a:r>
              <a:rPr lang="en" b="1">
                <a:solidFill>
                  <a:schemeClr val="dk2"/>
                </a:solidFill>
                <a:latin typeface="Raleway"/>
                <a:ea typeface="Raleway"/>
                <a:cs typeface="Raleway"/>
                <a:sym typeface="Raleway"/>
              </a:rPr>
              <a:t>modelul Waterfall</a:t>
            </a:r>
            <a:r>
              <a:rPr lang="en">
                <a:solidFill>
                  <a:schemeClr val="dk2"/>
                </a:solidFill>
                <a:latin typeface="Raleway"/>
                <a:ea typeface="Raleway"/>
                <a:cs typeface="Raleway"/>
                <a:sym typeface="Raleway"/>
              </a:rPr>
              <a:t> în dezvoltarea aeronavelor. Fiecare fază a proiectului, de la proiectare la producție, trebuie finalizată înainte ca următoarea fază să poată începe.</a:t>
            </a: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Modelul Agile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2" name="Google Shape;162;p29"/>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Modelul Agile</a:t>
            </a:r>
            <a:r>
              <a:rPr lang="en">
                <a:solidFill>
                  <a:schemeClr val="dk2"/>
                </a:solidFill>
                <a:latin typeface="Raleway"/>
                <a:ea typeface="Raleway"/>
                <a:cs typeface="Raleway"/>
                <a:sym typeface="Raleway"/>
              </a:rPr>
              <a:t> este o abordare iterativă de management al proiectelor care pune accentul pe flexibilitate și adaptabilitate.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Echipa de proiect lucrează în sprinturi scurte, de obicei de două până la patru săptămâni, și revizuiește și adaptează planul de proiect după cum este necesar la sfârșitul fiecărui sprint. </a:t>
            </a:r>
            <a:r>
              <a:rPr lang="en" b="1">
                <a:solidFill>
                  <a:schemeClr val="dk2"/>
                </a:solidFill>
                <a:latin typeface="Raleway"/>
                <a:ea typeface="Raleway"/>
                <a:cs typeface="Raleway"/>
                <a:sym typeface="Raleway"/>
              </a:rPr>
              <a:t>Agile</a:t>
            </a:r>
            <a:r>
              <a:rPr lang="en">
                <a:solidFill>
                  <a:schemeClr val="dk2"/>
                </a:solidFill>
                <a:latin typeface="Raleway"/>
                <a:ea typeface="Raleway"/>
                <a:cs typeface="Raleway"/>
                <a:sym typeface="Raleway"/>
              </a:rPr>
              <a:t> este utilizat în mod obișnuit în dezvoltarea software-ului și în alte proiecte IT.</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Spotify</a:t>
            </a:r>
            <a:r>
              <a:rPr lang="en">
                <a:solidFill>
                  <a:schemeClr val="dk2"/>
                </a:solidFill>
                <a:latin typeface="Raleway"/>
                <a:ea typeface="Raleway"/>
                <a:cs typeface="Raleway"/>
                <a:sym typeface="Raleway"/>
              </a:rPr>
              <a:t> utilizează </a:t>
            </a:r>
            <a:r>
              <a:rPr lang="en" b="1">
                <a:solidFill>
                  <a:schemeClr val="dk2"/>
                </a:solidFill>
                <a:latin typeface="Raleway"/>
                <a:ea typeface="Raleway"/>
                <a:cs typeface="Raleway"/>
                <a:sym typeface="Raleway"/>
              </a:rPr>
              <a:t>modelul Agile </a:t>
            </a:r>
            <a:r>
              <a:rPr lang="en">
                <a:solidFill>
                  <a:schemeClr val="dk2"/>
                </a:solidFill>
                <a:latin typeface="Raleway"/>
                <a:ea typeface="Raleway"/>
                <a:cs typeface="Raleway"/>
                <a:sym typeface="Raleway"/>
              </a:rPr>
              <a:t>în dezvoltarea produselor lor. Echipele de produse ale companiei lucrează în sprinturi de două săptămâni, iar echipa de proiect se întâlnește regulat pentru a revizui progresul și a face ajustări la planul de proiect.</a:t>
            </a: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8" name="Google Shape;16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Modelul Lean </a:t>
            </a:r>
            <a:endParaRPr/>
          </a:p>
          <a:p>
            <a:pPr marL="0" lvl="0" indent="0" algn="l" rtl="0">
              <a:spcBef>
                <a:spcPts val="0"/>
              </a:spcBef>
              <a:spcAft>
                <a:spcPts val="0"/>
              </a:spcAft>
              <a:buNone/>
            </a:pPr>
            <a:endParaRPr/>
          </a:p>
        </p:txBody>
      </p:sp>
      <p:sp>
        <p:nvSpPr>
          <p:cNvPr id="169" name="Google Shape;169;p30"/>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Managementul proiectelor </a:t>
            </a:r>
            <a:r>
              <a:rPr lang="en" b="1">
                <a:solidFill>
                  <a:schemeClr val="dk2"/>
                </a:solidFill>
                <a:latin typeface="Raleway"/>
                <a:ea typeface="Raleway"/>
                <a:cs typeface="Raleway"/>
                <a:sym typeface="Raleway"/>
              </a:rPr>
              <a:t>Lean</a:t>
            </a:r>
            <a:r>
              <a:rPr lang="en">
                <a:solidFill>
                  <a:schemeClr val="dk2"/>
                </a:solidFill>
                <a:latin typeface="Raleway"/>
                <a:ea typeface="Raleway"/>
                <a:cs typeface="Raleway"/>
                <a:sym typeface="Raleway"/>
              </a:rPr>
              <a:t> pune accentul pe minimizarea risipei și maximizarea eficienței.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implică simplificarea proceselor și eliminarea etapelor inutile pentru a reduce costurile și a accelera finalizarea proiectului. </a:t>
            </a:r>
            <a:r>
              <a:rPr lang="en" b="1">
                <a:solidFill>
                  <a:schemeClr val="dk2"/>
                </a:solidFill>
                <a:latin typeface="Raleway"/>
                <a:ea typeface="Raleway"/>
                <a:cs typeface="Raleway"/>
                <a:sym typeface="Raleway"/>
              </a:rPr>
              <a:t>Modelul Lean</a:t>
            </a:r>
            <a:r>
              <a:rPr lang="en">
                <a:solidFill>
                  <a:schemeClr val="dk2"/>
                </a:solidFill>
                <a:latin typeface="Raleway"/>
                <a:ea typeface="Raleway"/>
                <a:cs typeface="Raleway"/>
                <a:sym typeface="Raleway"/>
              </a:rPr>
              <a:t> este utilizat în mod obișnuit în producție și supply chain (lanț de aprovizionare).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Toyota</a:t>
            </a:r>
            <a:r>
              <a:rPr lang="en">
                <a:solidFill>
                  <a:schemeClr val="dk2"/>
                </a:solidFill>
                <a:latin typeface="Raleway"/>
                <a:ea typeface="Raleway"/>
                <a:cs typeface="Raleway"/>
                <a:sym typeface="Raleway"/>
              </a:rPr>
              <a:t> folosește metodologia </a:t>
            </a:r>
            <a:r>
              <a:rPr lang="en" b="1">
                <a:solidFill>
                  <a:schemeClr val="dk2"/>
                </a:solidFill>
                <a:latin typeface="Raleway"/>
                <a:ea typeface="Raleway"/>
                <a:cs typeface="Raleway"/>
                <a:sym typeface="Raleway"/>
              </a:rPr>
              <a:t>Lean</a:t>
            </a:r>
            <a:r>
              <a:rPr lang="en">
                <a:solidFill>
                  <a:schemeClr val="dk2"/>
                </a:solidFill>
                <a:latin typeface="Raleway"/>
                <a:ea typeface="Raleway"/>
                <a:cs typeface="Raleway"/>
                <a:sym typeface="Raleway"/>
              </a:rPr>
              <a:t> în procesele lor de producție. Concentrarea companiei pe eficiență și reducerea deșeurilor i-a făcut lider în industria auto.</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5" name="Google Shape;17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Modelul Critical Path Method (CPM)</a:t>
            </a:r>
            <a:endParaRPr/>
          </a:p>
        </p:txBody>
      </p:sp>
      <p:sp>
        <p:nvSpPr>
          <p:cNvPr id="176" name="Google Shape;176;p31"/>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CPM </a:t>
            </a:r>
            <a:r>
              <a:rPr lang="en">
                <a:solidFill>
                  <a:schemeClr val="dk2"/>
                </a:solidFill>
                <a:latin typeface="Raleway"/>
                <a:ea typeface="Raleway"/>
                <a:cs typeface="Raleway"/>
                <a:sym typeface="Raleway"/>
              </a:rPr>
              <a:t>este o tehnică de gestionare a proiectelor care identifică calea critică a unui proiect, adică secvența de sarcini care trebuie finalizată la timp pentru a asigura finalizarea proiectului în termen.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CPM</a:t>
            </a:r>
            <a:r>
              <a:rPr lang="en">
                <a:solidFill>
                  <a:schemeClr val="dk2"/>
                </a:solidFill>
                <a:latin typeface="Raleway"/>
                <a:ea typeface="Raleway"/>
                <a:cs typeface="Raleway"/>
                <a:sym typeface="Raleway"/>
              </a:rPr>
              <a:t> ajută managerii să identifice potențiale întârzieri și să gestioneze resursele pentru a menține proiectul pe drumul cel bun.</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NASA</a:t>
            </a:r>
            <a:r>
              <a:rPr lang="en">
                <a:solidFill>
                  <a:schemeClr val="dk2"/>
                </a:solidFill>
                <a:latin typeface="Raleway"/>
                <a:ea typeface="Raleway"/>
                <a:cs typeface="Raleway"/>
                <a:sym typeface="Raleway"/>
              </a:rPr>
              <a:t> a folosit metoda </a:t>
            </a:r>
            <a:r>
              <a:rPr lang="en" b="1">
                <a:solidFill>
                  <a:schemeClr val="dk2"/>
                </a:solidFill>
                <a:latin typeface="Raleway"/>
                <a:ea typeface="Raleway"/>
                <a:cs typeface="Raleway"/>
                <a:sym typeface="Raleway"/>
              </a:rPr>
              <a:t>CPM</a:t>
            </a:r>
            <a:r>
              <a:rPr lang="en">
                <a:solidFill>
                  <a:schemeClr val="dk2"/>
                </a:solidFill>
                <a:latin typeface="Raleway"/>
                <a:ea typeface="Raleway"/>
                <a:cs typeface="Raleway"/>
                <a:sym typeface="Raleway"/>
              </a:rPr>
              <a:t> în proiectul </a:t>
            </a:r>
            <a:r>
              <a:rPr lang="en" b="1">
                <a:solidFill>
                  <a:schemeClr val="dk2"/>
                </a:solidFill>
                <a:latin typeface="Raleway"/>
                <a:ea typeface="Raleway"/>
                <a:cs typeface="Raleway"/>
                <a:sym typeface="Raleway"/>
              </a:rPr>
              <a:t>Apollo 11</a:t>
            </a:r>
            <a:r>
              <a:rPr lang="en">
                <a:solidFill>
                  <a:schemeClr val="dk2"/>
                </a:solidFill>
                <a:latin typeface="Raleway"/>
                <a:ea typeface="Raleway"/>
                <a:cs typeface="Raleway"/>
                <a:sym typeface="Raleway"/>
              </a:rPr>
              <a:t> pentru a ateriza un om pe Lună. Proiectul avea un termen strâns și necesita o coordonare precisă a resurselor.</a:t>
            </a:r>
            <a:endParaRPr>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2"/>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2" name="Google Shape;18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proiectelor </a:t>
            </a:r>
            <a:endParaRPr/>
          </a:p>
        </p:txBody>
      </p:sp>
      <p:sp>
        <p:nvSpPr>
          <p:cNvPr id="183" name="Google Shape;183;p32"/>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Gestionarea proiectelor este un instrument esențial pentru start-up-uri pentru a se asigura că își finalizează proiectele la timp, în limitele bugetului și cu rezultatele dorite.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Există mai multe teorii și metode de gestionare a proiectelor pe care companiile le pot utiliza, fiecare cu puncte forte și slăbiciuni proprii, iar alegerea abordării corecte depinde de nevoile specifice ale proiectului și ale companiei.</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Comunicarea este critică</a:t>
            </a:r>
            <a:r>
              <a:rPr lang="en">
                <a:solidFill>
                  <a:schemeClr val="dk2"/>
                </a:solidFill>
                <a:latin typeface="Raleway"/>
                <a:ea typeface="Raleway"/>
                <a:cs typeface="Raleway"/>
                <a:sym typeface="Raleway"/>
              </a:rPr>
              <a:t>: Comunicarea eficientă este cheia succesului în managementul de proiect. Managerul de proiect trebuie să se asigure că toate părțile interesate sunt informate despre progresul proiectului, termenele și orice schimbări sau probleme care apar. Acest lucru include actualizări regulate de stare, rapoarte de progres și documentare clară.</a:t>
            </a: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p:cNvPicPr preferRelativeResize="0"/>
          <p:nvPr/>
        </p:nvPicPr>
        <p:blipFill rotWithShape="1">
          <a:blip r:embed="rId3">
            <a:alphaModFix amt="17000"/>
          </a:blip>
          <a:srcRect l="16678" r="16685"/>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9" name="Google Shape;18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Managementul proiectelor </a:t>
            </a:r>
            <a:endParaRPr/>
          </a:p>
        </p:txBody>
      </p:sp>
      <p:sp>
        <p:nvSpPr>
          <p:cNvPr id="190" name="Google Shape;190;p33"/>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Managementul riscurilor este necesar</a:t>
            </a:r>
            <a:r>
              <a:rPr lang="en">
                <a:solidFill>
                  <a:schemeClr val="dk2"/>
                </a:solidFill>
                <a:latin typeface="Raleway"/>
                <a:ea typeface="Raleway"/>
                <a:cs typeface="Raleway"/>
                <a:sym typeface="Raleway"/>
              </a:rPr>
              <a:t>: Toate proiectele implică un anumit grad de risc și este important să se identifice riscurile potențiale și să se elaboreze planuri de contingență/intervenție. Managerul de proiect ar trebui să creeze un plan de management al riscurilor, care identifică riscurile potențiale și subliniază pașii pentru a le diminua sau a răspunde la ele.</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Software-ul de management de proiect poate fi util</a:t>
            </a:r>
            <a:r>
              <a:rPr lang="en">
                <a:solidFill>
                  <a:schemeClr val="dk2"/>
                </a:solidFill>
                <a:latin typeface="Raleway"/>
                <a:ea typeface="Raleway"/>
                <a:cs typeface="Raleway"/>
                <a:sym typeface="Raleway"/>
              </a:rPr>
              <a:t>: Există multe instrumente software disponibile pentru a ajuta managerii de proiect să organizeze și să urmărească progresul proiectului, termenele și resursele. Aceste instrumente pot fi utile pentru a se asigura că proiectul rămâne pe drumul cel bun.</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6F9CC8-B073-484D-9003-E5F3DFE02036}">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2.xml><?xml version="1.0" encoding="utf-8"?>
<ds:datastoreItem xmlns:ds="http://schemas.openxmlformats.org/officeDocument/2006/customXml" ds:itemID="{40613A7F-3A87-4587-A463-F25F1DF22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7a3a0-4802-44ad-8682-ea345069b43c"/>
    <ds:schemaRef ds:uri="e7185579-850a-446f-99b2-f44d9f582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58E50B-097F-4805-9639-BF04DE2744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Streamline</vt:lpstr>
      <vt:lpstr>Concepte de afaceri în IT Săptămâna 8        </vt:lpstr>
      <vt:lpstr>Managementul proiectelor </vt:lpstr>
      <vt:lpstr>Managementul proiectelor </vt:lpstr>
      <vt:lpstr>Modelul Waterfall </vt:lpstr>
      <vt:lpstr>Modelul Agile   </vt:lpstr>
      <vt:lpstr>Modelul Lean  </vt:lpstr>
      <vt:lpstr>Modelul Critical Path Method (CPM)</vt:lpstr>
      <vt:lpstr>Managementul proiectelor </vt:lpstr>
      <vt:lpstr>Managementul proiectelor </vt:lpstr>
      <vt:lpstr>Managementul proiectelor </vt:lpstr>
      <vt:lpstr>Managementul riscurilor</vt:lpstr>
      <vt:lpstr>Managementul riscurilor</vt:lpstr>
      <vt:lpstr>Managementul riscurilor</vt:lpstr>
      <vt:lpstr>Risk Management Framework (RMF)</vt:lpstr>
      <vt:lpstr>Risk Management Framework (RMF)</vt:lpstr>
      <vt:lpstr>Risk Management Framework (RMF)</vt:lpstr>
      <vt:lpstr>Identificarea și evaluarea riscurilor</vt:lpstr>
      <vt:lpstr>Identificarea și evaluarea riscurilor</vt:lpstr>
      <vt:lpstr>Identificarea și evaluarea riscurilor</vt:lpstr>
      <vt:lpstr>Identificarea și evaluarea riscurilor</vt:lpstr>
      <vt:lpstr>Planificarea și implementarea răspunsului la risc </vt:lpstr>
      <vt:lpstr>Planificarea și implementarea răspunsului la risc </vt:lpstr>
      <vt:lpstr>Planificarea și implementarea răspunsului la risc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8        </dc:title>
  <cp:revision>5</cp:revision>
  <dcterms:modified xsi:type="dcterms:W3CDTF">2023-05-09T13:38:35Z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