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3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5143500" type="screen16x9"/>
  <p:notesSz cx="6858000" cy="9144000"/>
  <p:embeddedFontLst>
    <p:embeddedFont>
      <p:font typeface="Lato" panose="020F0502020204030203" pitchFamily="34" charset="0"/>
      <p:regular r:id="rId38"/>
      <p:bold r:id="rId39"/>
      <p:italic r:id="rId40"/>
      <p:boldItalic r:id="rId41"/>
    </p:embeddedFont>
    <p:embeddedFont>
      <p:font typeface="Raleway" pitchFamily="2"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E264E-B5E2-4021-B51F-1220ED2BC145}" v="1" dt="2023-05-02T11:31:35.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font" Target="fonts/font4.fntdata"/><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 Roxana Elena" userId="S::roxana.leon@s.utm.ro::5ed0d346-8220-44c5-a7db-83593230fe8d" providerId="AD" clId="Web-{810E264E-B5E2-4021-B51F-1220ED2BC145}"/>
    <pc:docChg chg="addSld">
      <pc:chgData name="Leon Roxana Elena" userId="S::roxana.leon@s.utm.ro::5ed0d346-8220-44c5-a7db-83593230fe8d" providerId="AD" clId="Web-{810E264E-B5E2-4021-B51F-1220ED2BC145}" dt="2023-05-02T11:31:35.548" v="0"/>
      <pc:docMkLst>
        <pc:docMk/>
      </pc:docMkLst>
      <pc:sldChg chg="new">
        <pc:chgData name="Leon Roxana Elena" userId="S::roxana.leon@s.utm.ro::5ed0d346-8220-44c5-a7db-83593230fe8d" providerId="AD" clId="Web-{810E264E-B5E2-4021-B51F-1220ED2BC145}" dt="2023-05-02T11:31:35.548" v="0"/>
        <pc:sldMkLst>
          <pc:docMk/>
          <pc:sldMk cId="215119788"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0b4a1e34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0b4a1e34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0b4a1e345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0b4a1e345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30b4a1e345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30b4a1e345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3720870b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3720870b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3720870b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3720870b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3720870bd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3720870b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720870bd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720870bd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3720870bd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3720870bd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3720870bd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3720870bd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720870bd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720870bd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3720870bd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3720870bd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0b4a1e345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0b4a1e345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3720870bd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3720870bd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3720870bd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3720870bd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3720870bd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3720870bd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3720870bd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3720870bd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3720870bd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3720870bd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3720870bd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3720870bd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3720870bd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3720870bd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3720870bd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3720870bd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720870bd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720870bd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720870bd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720870bd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0b4a1e345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0b4a1e345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Protocolul TCP/IP este un set de protocoale de comunicație care este folosit în rețelele de calculatoare și pe Internet pentru a permite comunicația între diverse dispozitive și sisteme. Termenul "TCP/IP" vine de la două dintre cele mai importante protocoale incluse în acest set, respectiv Protocolul de Control al Transmisiei (TCP) și Protocolul Internet (IP).</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Protocolul TCP este responsabil pentru gestionarea fluxului de date între dispozitivele care comunică în rețea, prin împărțirea datelor în pachete mai mici și asigurând că acestea ajung la destinație în ordinea corectă. Protocolul IP, pe de altă parte, este responsabil pentru rutarea pachetelor de date între dispozitive, prin identificarea adresei IP a destinației și selectarea celei mai bune rute pentru trimiterea datelor.</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În plus față de aceste două protocoale, setul TCP/IP include și alte protocoale importante, cum ar fi Protocolul de Configurare a Rețelei (DHCP), Protocolul de Nume de Domeniu (DNS), Protocolul de Control al Accesului la Rețea (NAC), și altele. Acest set de protocoale este esențial pentru funcționarea rețelelor de calculatoare și a Internetului, și este utilizat în mod obișnuit în toate tipurile de dispozitive care comunică în rețea, cum ar fi computere, telefoane mobile, televizoare inteligente, și altele.</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3720870bd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3720870bd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0b4a1e345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0b4a1e345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0b4a1e34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0b4a1e34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30b4a1e345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30b4a1e345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0b4a1e345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30b4a1e345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30b4a1e345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30b4a1e345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374151"/>
                </a:solidFill>
                <a:highlight>
                  <a:srgbClr val="F7F7F8"/>
                </a:highlight>
              </a:rPr>
              <a:t>Termenul "spoofing" este folosit în tehnologie pentru a descrie o tactică prin care se falsifică informațiile despre sursa sau identitatea unei comunicări. În mod specific, spoofing-ul poate fi utilizat pentru a păcăli o persoană sau un sistem informatic să creadă că un mesaj, o solicitare sau o sursă de informații provin dintr-o altă sursă decât cea reală.</a:t>
            </a:r>
            <a:endParaRPr>
              <a:solidFill>
                <a:srgbClr val="374151"/>
              </a:solidFill>
              <a:highlight>
                <a:srgbClr val="F7F7F8"/>
              </a:highlight>
            </a:endParaRPr>
          </a:p>
          <a:p>
            <a:pPr marL="0" lvl="0" indent="0" algn="l" rtl="0">
              <a:spcBef>
                <a:spcPts val="1500"/>
              </a:spcBef>
              <a:spcAft>
                <a:spcPts val="0"/>
              </a:spcAft>
              <a:buNone/>
            </a:pPr>
            <a:r>
              <a:rPr lang="en">
                <a:solidFill>
                  <a:srgbClr val="374151"/>
                </a:solidFill>
                <a:highlight>
                  <a:srgbClr val="F7F7F8"/>
                </a:highlight>
              </a:rPr>
              <a:t>De exemplu, spoofing-ul poate fi utilizat pentru a</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trimite un e-mail care pare să provină de la o anumită adresă de e-mail, dar</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care în realitate a fost trimis de la o altă adresă de e-mail. Această tactică</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poate fi folosită pentru a induce în eroare destinatarul și pentru a încerca să</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obțină informații confidențiale sau să-i convingă pe destinatari să facă ceva</a:t>
            </a:r>
            <a:endParaRPr>
              <a:solidFill>
                <a:srgbClr val="374151"/>
              </a:solidFill>
              <a:highlight>
                <a:srgbClr val="F7F7F8"/>
              </a:highlight>
            </a:endParaRPr>
          </a:p>
          <a:p>
            <a:pPr marL="0" lvl="0" indent="0" algn="l" rtl="0">
              <a:lnSpc>
                <a:spcPct val="115000"/>
              </a:lnSpc>
              <a:spcBef>
                <a:spcPts val="1500"/>
              </a:spcBef>
              <a:spcAft>
                <a:spcPts val="0"/>
              </a:spcAft>
              <a:buClr>
                <a:schemeClr val="dk1"/>
              </a:buClr>
              <a:buSzPts val="1100"/>
              <a:buFont typeface="Arial"/>
              <a:buNone/>
            </a:pPr>
            <a:r>
              <a:rPr lang="en">
                <a:solidFill>
                  <a:srgbClr val="374151"/>
                </a:solidFill>
                <a:highlight>
                  <a:srgbClr val="F7F7F8"/>
                </a:highlight>
              </a:rPr>
              <a:t>care să le dăuneze.</a:t>
            </a:r>
            <a:endParaRPr>
              <a:solidFill>
                <a:srgbClr val="374151"/>
              </a:solidFill>
              <a:highlight>
                <a:srgbClr val="F7F7F8"/>
              </a:highlight>
            </a:endParaRPr>
          </a:p>
          <a:p>
            <a:pPr marL="0" lvl="0" indent="0" algn="l" rtl="0">
              <a:spcBef>
                <a:spcPts val="1500"/>
              </a:spcBef>
              <a:spcAft>
                <a:spcPts val="0"/>
              </a:spcAft>
              <a:buNone/>
            </a:pPr>
            <a:r>
              <a:rPr lang="en">
                <a:solidFill>
                  <a:srgbClr val="374151"/>
                </a:solidFill>
                <a:highlight>
                  <a:srgbClr val="F7F7F8"/>
                </a:highlight>
              </a:rPr>
              <a:t>Alte exemple de spoofing includ adresa IP spoofing, care</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implică falsificarea adresei IP a unui pachet de date pentru a încerca să</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păcălească un sistem informatic să creadă că datele provin dintr-o altă sursă,</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și caller ID spoofing, care implică falsificarea identității apelantului</a:t>
            </a:r>
            <a:endParaRPr>
              <a:solidFill>
                <a:srgbClr val="374151"/>
              </a:solidFill>
              <a:highlight>
                <a:srgbClr val="F7F7F8"/>
              </a:highlight>
            </a:endParaRPr>
          </a:p>
          <a:p>
            <a:pPr marL="0" lvl="0" indent="0" algn="l" rtl="0">
              <a:lnSpc>
                <a:spcPct val="115000"/>
              </a:lnSpc>
              <a:spcBef>
                <a:spcPts val="1500"/>
              </a:spcBef>
              <a:spcAft>
                <a:spcPts val="0"/>
              </a:spcAft>
              <a:buClr>
                <a:schemeClr val="dk1"/>
              </a:buClr>
              <a:buSzPts val="1100"/>
              <a:buFont typeface="Arial"/>
              <a:buNone/>
            </a:pPr>
            <a:r>
              <a:rPr lang="en">
                <a:solidFill>
                  <a:srgbClr val="374151"/>
                </a:solidFill>
                <a:highlight>
                  <a:srgbClr val="F7F7F8"/>
                </a:highlight>
              </a:rPr>
              <a:t>într-un apel telefonic.</a:t>
            </a:r>
            <a:endParaRPr>
              <a:solidFill>
                <a:srgbClr val="374151"/>
              </a:solidFill>
              <a:highlight>
                <a:srgbClr val="F7F7F8"/>
              </a:highlight>
            </a:endParaRPr>
          </a:p>
          <a:p>
            <a:pPr marL="0" lvl="0" indent="0" algn="l" rtl="0">
              <a:spcBef>
                <a:spcPts val="1500"/>
              </a:spcBef>
              <a:spcAft>
                <a:spcPts val="0"/>
              </a:spcAft>
              <a:buNone/>
            </a:pPr>
            <a:r>
              <a:rPr lang="en">
                <a:solidFill>
                  <a:srgbClr val="374151"/>
                </a:solidFill>
                <a:highlight>
                  <a:srgbClr val="F7F7F8"/>
                </a:highlight>
              </a:rPr>
              <a:t>În general, spoofing-ul poate fi o tactică periculoasă și</a:t>
            </a:r>
            <a:endParaRPr>
              <a:solidFill>
                <a:srgbClr val="374151"/>
              </a:solidFill>
              <a:highlight>
                <a:srgbClr val="F7F7F8"/>
              </a:highlight>
            </a:endParaRPr>
          </a:p>
          <a:p>
            <a:pPr marL="0" lvl="0" indent="0" algn="l" rtl="0">
              <a:spcBef>
                <a:spcPts val="0"/>
              </a:spcBef>
              <a:spcAft>
                <a:spcPts val="0"/>
              </a:spcAft>
              <a:buNone/>
            </a:pPr>
            <a:r>
              <a:rPr lang="en">
                <a:solidFill>
                  <a:srgbClr val="374151"/>
                </a:solidFill>
                <a:highlight>
                  <a:srgbClr val="F7F7F8"/>
                </a:highlight>
              </a:rPr>
              <a:t>ilegală, și este adesea folosită în atacuri cibernetice și în alte tipuri de</a:t>
            </a:r>
            <a:endParaRPr>
              <a:solidFill>
                <a:srgbClr val="374151"/>
              </a:solidFill>
              <a:highlight>
                <a:srgbClr val="F7F7F8"/>
              </a:highlight>
            </a:endParaRPr>
          </a:p>
          <a:p>
            <a:pPr marL="0" lvl="0" indent="0" algn="l" rtl="0">
              <a:lnSpc>
                <a:spcPct val="115000"/>
              </a:lnSpc>
              <a:spcBef>
                <a:spcPts val="1500"/>
              </a:spcBef>
              <a:spcAft>
                <a:spcPts val="0"/>
              </a:spcAft>
              <a:buClr>
                <a:schemeClr val="dk1"/>
              </a:buClr>
              <a:buSzPts val="1100"/>
              <a:buFont typeface="Arial"/>
              <a:buNone/>
            </a:pPr>
            <a:r>
              <a:rPr lang="en">
                <a:solidFill>
                  <a:srgbClr val="374151"/>
                </a:solidFill>
                <a:highlight>
                  <a:srgbClr val="F7F7F8"/>
                </a:highlight>
              </a:rPr>
              <a:t>activități ilegale.</a:t>
            </a:r>
            <a:endParaRPr>
              <a:solidFill>
                <a:srgbClr val="374151"/>
              </a:solidFill>
              <a:highlight>
                <a:srgbClr val="F7F7F8"/>
              </a:highlight>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0b4a1e345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30b4a1e345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endParaRPr>
              <a:solidFill>
                <a:srgbClr val="374151"/>
              </a:solidFill>
              <a:highlight>
                <a:srgbClr val="F7F7F8"/>
              </a:highlight>
            </a:endParaRPr>
          </a:p>
          <a:p>
            <a:pPr marL="0" lvl="0" indent="0" algn="l" rtl="0">
              <a:lnSpc>
                <a:spcPct val="115000"/>
              </a:lnSpc>
              <a:spcBef>
                <a:spcPts val="1200"/>
              </a:spcBef>
              <a:spcAft>
                <a:spcPts val="0"/>
              </a:spcAft>
              <a:buNone/>
            </a:pPr>
            <a:r>
              <a:rPr lang="en">
                <a:solidFill>
                  <a:schemeClr val="dk1"/>
                </a:solidFill>
              </a:rPr>
              <a:t>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l="556" t="9551"/>
          <a:stretch/>
        </p:blipFill>
        <p:spPr>
          <a:xfrm>
            <a:off x="-841838" y="-40425"/>
            <a:ext cx="10062664" cy="5143500"/>
          </a:xfrm>
          <a:prstGeom prst="rect">
            <a:avLst/>
          </a:prstGeom>
          <a:noFill/>
          <a:ln>
            <a:noFill/>
          </a:ln>
        </p:spPr>
      </p:pic>
      <p:sp>
        <p:nvSpPr>
          <p:cNvPr id="132" name="Google Shape;132;p25"/>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9</a:t>
            </a: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33" name="Google Shape;133;p25"/>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
        <p:nvSpPr>
          <p:cNvPr id="134" name="Google Shape;134;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4"/>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6" name="Google Shape;19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Malware</a:t>
            </a:r>
            <a:endParaRPr/>
          </a:p>
          <a:p>
            <a:pPr marL="0" lvl="0" indent="0" algn="l" rtl="0">
              <a:spcBef>
                <a:spcPts val="0"/>
              </a:spcBef>
              <a:spcAft>
                <a:spcPts val="0"/>
              </a:spcAft>
              <a:buNone/>
            </a:pPr>
            <a:endParaRPr/>
          </a:p>
        </p:txBody>
      </p:sp>
      <p:sp>
        <p:nvSpPr>
          <p:cNvPr id="197" name="Google Shape;197;p34"/>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307">
                <a:solidFill>
                  <a:schemeClr val="dk2"/>
                </a:solidFill>
                <a:latin typeface="Raleway"/>
                <a:ea typeface="Raleway"/>
                <a:cs typeface="Raleway"/>
                <a:sym typeface="Raleway"/>
              </a:rPr>
              <a:t>Un virus informatic are un ciclu de viață:</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r>
              <a:rPr lang="en" sz="1307" b="1">
                <a:solidFill>
                  <a:schemeClr val="dk2"/>
                </a:solidFill>
                <a:latin typeface="Raleway"/>
                <a:ea typeface="Raleway"/>
                <a:cs typeface="Raleway"/>
                <a:sym typeface="Raleway"/>
              </a:rPr>
              <a:t>Creare</a:t>
            </a:r>
            <a:r>
              <a:rPr lang="en" sz="1307">
                <a:solidFill>
                  <a:schemeClr val="dk2"/>
                </a:solidFill>
                <a:latin typeface="Raleway"/>
                <a:ea typeface="Raleway"/>
                <a:cs typeface="Raleway"/>
                <a:sym typeface="Raleway"/>
              </a:rPr>
              <a:t> → de către un programator</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r>
              <a:rPr lang="en" sz="1307" b="1">
                <a:solidFill>
                  <a:schemeClr val="dk2"/>
                </a:solidFill>
                <a:latin typeface="Raleway"/>
                <a:ea typeface="Raleway"/>
                <a:cs typeface="Raleway"/>
                <a:sym typeface="Raleway"/>
              </a:rPr>
              <a:t>Multiplicare</a:t>
            </a:r>
            <a:r>
              <a:rPr lang="en" sz="1307">
                <a:solidFill>
                  <a:schemeClr val="dk2"/>
                </a:solidFill>
                <a:latin typeface="Raleway"/>
                <a:ea typeface="Raleway"/>
                <a:cs typeface="Raleway"/>
                <a:sym typeface="Raleway"/>
              </a:rPr>
              <a:t> → virusul se copiază de la un calculator la altul</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r>
              <a:rPr lang="en" sz="1307" b="1">
                <a:solidFill>
                  <a:schemeClr val="dk2"/>
                </a:solidFill>
                <a:latin typeface="Raleway"/>
                <a:ea typeface="Raleway"/>
                <a:cs typeface="Raleway"/>
                <a:sym typeface="Raleway"/>
              </a:rPr>
              <a:t>Activare</a:t>
            </a:r>
            <a:r>
              <a:rPr lang="en" sz="1307">
                <a:solidFill>
                  <a:schemeClr val="dk2"/>
                </a:solidFill>
                <a:latin typeface="Raleway"/>
                <a:ea typeface="Raleway"/>
                <a:cs typeface="Raleway"/>
                <a:sym typeface="Raleway"/>
              </a:rPr>
              <a:t> → virusul se lansează în execuție</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r>
              <a:rPr lang="en" sz="1307" b="1">
                <a:solidFill>
                  <a:schemeClr val="dk2"/>
                </a:solidFill>
                <a:latin typeface="Raleway"/>
                <a:ea typeface="Raleway"/>
                <a:cs typeface="Raleway"/>
                <a:sym typeface="Raleway"/>
              </a:rPr>
              <a:t>Detectare</a:t>
            </a:r>
            <a:r>
              <a:rPr lang="en" sz="1307">
                <a:solidFill>
                  <a:schemeClr val="dk2"/>
                </a:solidFill>
                <a:latin typeface="Raleway"/>
                <a:ea typeface="Raleway"/>
                <a:cs typeface="Raleway"/>
                <a:sym typeface="Raleway"/>
              </a:rPr>
              <a:t> → virusul este descoperit, începe studierea acestuia</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r>
              <a:rPr lang="en" sz="1307" b="1">
                <a:solidFill>
                  <a:schemeClr val="dk2"/>
                </a:solidFill>
                <a:latin typeface="Raleway"/>
                <a:ea typeface="Raleway"/>
                <a:cs typeface="Raleway"/>
                <a:sym typeface="Raleway"/>
              </a:rPr>
              <a:t>Asimilare</a:t>
            </a:r>
            <a:r>
              <a:rPr lang="en" sz="1307">
                <a:solidFill>
                  <a:schemeClr val="dk2"/>
                </a:solidFill>
                <a:latin typeface="Raleway"/>
                <a:ea typeface="Raleway"/>
                <a:cs typeface="Raleway"/>
                <a:sym typeface="Raleway"/>
              </a:rPr>
              <a:t> → producătorii de software antivirus includ semnătura noului virus în tabelul de semnături</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r>
              <a:rPr lang="en" sz="1307" b="1">
                <a:solidFill>
                  <a:schemeClr val="dk2"/>
                </a:solidFill>
                <a:latin typeface="Raleway"/>
                <a:ea typeface="Raleway"/>
                <a:cs typeface="Raleway"/>
                <a:sym typeface="Raleway"/>
              </a:rPr>
              <a:t>Eradicare</a:t>
            </a:r>
            <a:r>
              <a:rPr lang="en" sz="1307">
                <a:solidFill>
                  <a:schemeClr val="dk2"/>
                </a:solidFill>
                <a:latin typeface="Raleway"/>
                <a:ea typeface="Raleway"/>
                <a:cs typeface="Raleway"/>
                <a:sym typeface="Raleway"/>
              </a:rPr>
              <a:t> → programele antivirus elimină virusul</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1200"/>
              </a:spcAft>
              <a:buSzPts val="852"/>
              <a:buNone/>
            </a:pPr>
            <a:endParaRPr sz="1007">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35"/>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3" name="Google Shape;20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a:p>
            <a:pPr marL="0" lvl="0" indent="0" algn="l" rtl="0">
              <a:spcBef>
                <a:spcPts val="0"/>
              </a:spcBef>
              <a:spcAft>
                <a:spcPts val="0"/>
              </a:spcAft>
              <a:buNone/>
            </a:pPr>
            <a:endParaRPr/>
          </a:p>
        </p:txBody>
      </p:sp>
      <p:sp>
        <p:nvSpPr>
          <p:cNvPr id="204" name="Google Shape;204;p35"/>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Trap Doors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Sunt mecanisme de acces create de proiectanții de software pt. a pătrunde în sistemele de calcul prin ocolirea mecanismelor de protecție.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Sunt folosite în perioada de testare a software-ului, fiind apoi eliminate din produsul final.</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Back Doors</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Sunt, de obicei, create cu ajutorul troienilor, presupunând introducerea în calculatorul atacat a unui program care, ulterior, va deschide căi de acces către resursele acestuia.</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Mecanismul </a:t>
            </a:r>
            <a:r>
              <a:rPr lang="en" b="1">
                <a:solidFill>
                  <a:schemeClr val="dk2"/>
                </a:solidFill>
                <a:latin typeface="Raleway"/>
                <a:ea typeface="Raleway"/>
                <a:cs typeface="Raleway"/>
                <a:sym typeface="Raleway"/>
              </a:rPr>
              <a:t>Back Door </a:t>
            </a:r>
            <a:r>
              <a:rPr lang="en">
                <a:solidFill>
                  <a:schemeClr val="dk2"/>
                </a:solidFill>
                <a:latin typeface="Raleway"/>
                <a:ea typeface="Raleway"/>
                <a:cs typeface="Raleway"/>
                <a:sym typeface="Raleway"/>
              </a:rPr>
              <a:t>permite încălcarea restricțiilor de acces sau de scriere pe disc, oferind posibilitatea violării confidențialității informațiilor, modificarea neautorizată a acestora, etc.</a:t>
            </a:r>
            <a:endParaRPr>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6"/>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0" name="Google Shape;210;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1" name="Google Shape;211;p36"/>
          <p:cNvSpPr txBox="1">
            <a:spLocks noGrp="1"/>
          </p:cNvSpPr>
          <p:nvPr>
            <p:ph type="body" idx="1"/>
          </p:nvPr>
        </p:nvSpPr>
        <p:spPr>
          <a:xfrm>
            <a:off x="729450" y="1967550"/>
            <a:ext cx="7688700" cy="3031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Programele de tip adware</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Sunt distribuite, fără cunoștința și acordul utilizatorului, odată cu programele descărcate - de obicei, gratuit - de pe Internet.</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Au rolul de a afișa mesaje publicitare pe calculatorul utilizatorului, de obicei, folosind ferestre pop-up (Acestea sunt deschise adesea mai repede decât le poate închide utilizatorul).</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Programele de tip spyware</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Sunt distribuite fără cunoștința și acordul utilizatorului, având rolul de a monitoriza activitatea acestuia.</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Transmit informațiile legate de activitatea utilizatorului (ex: nume de utilizator, parole) organizației/persoanei responsabile cu distribuirea spyware-ului (Aceste info. pot fi utilizate ulterior pt. atacarea calculatorului respectiv).</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7"/>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7" name="Google Shape;217;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a:p>
            <a:pPr marL="0" lvl="0" indent="0" algn="l" rtl="0">
              <a:spcBef>
                <a:spcPts val="0"/>
              </a:spcBef>
              <a:spcAft>
                <a:spcPts val="0"/>
              </a:spcAft>
              <a:buNone/>
            </a:pPr>
            <a:endParaRPr/>
          </a:p>
        </p:txBody>
      </p:sp>
      <p:sp>
        <p:nvSpPr>
          <p:cNvPr id="218" name="Google Shape;218;p37"/>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Grayware</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Termenul se referă la aplicații/fișiere care nu sunt clasificate ca viruși sau troieni, dar care au scopul de a afecta performanța calculatoarelor sau a rețelelor, fiind riscante pentru siguranța unei organizații.</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Multe atacuri </a:t>
            </a:r>
            <a:r>
              <a:rPr lang="en" b="1">
                <a:solidFill>
                  <a:schemeClr val="dk2"/>
                </a:solidFill>
                <a:latin typeface="Raleway"/>
                <a:ea typeface="Raleway"/>
                <a:cs typeface="Raleway"/>
                <a:sym typeface="Raleway"/>
              </a:rPr>
              <a:t>grayware</a:t>
            </a:r>
            <a:r>
              <a:rPr lang="en">
                <a:solidFill>
                  <a:schemeClr val="dk2"/>
                </a:solidFill>
                <a:latin typeface="Raleway"/>
                <a:ea typeface="Raleway"/>
                <a:cs typeface="Raleway"/>
                <a:sym typeface="Raleway"/>
              </a:rPr>
              <a:t> sunt de tip phishing: încearcă să convingă utilizatorul să-i ofere atacatorului acces la informații personale (ex: nr. card de credit, nr. de cont bancar), de obicei, prin intermediul unor formulare online.</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8"/>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4" name="Google Shape;224;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Prevenirea fraudelor în comerțul electronic</a:t>
            </a:r>
            <a:endParaRPr/>
          </a:p>
        </p:txBody>
      </p:sp>
      <p:sp>
        <p:nvSpPr>
          <p:cNvPr id="225" name="Google Shape;225;p38"/>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Câteva dintre fraudele cu care pot lua cunoștință clienții magazinelor electronice și măsurile necesare pentru evitarea lor:</a:t>
            </a:r>
            <a:endParaRPr>
              <a:solidFill>
                <a:schemeClr val="dk2"/>
              </a:solidFill>
              <a:latin typeface="Raleway"/>
              <a:ea typeface="Raleway"/>
              <a:cs typeface="Raleway"/>
              <a:sym typeface="Raleway"/>
            </a:endParaRPr>
          </a:p>
          <a:p>
            <a:pPr marL="45720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Frauda prin nelivrarea produselor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Frauda cu cărți de credit</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Furtul de identitate (Phishing)</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9"/>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1" name="Google Shape;231;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Fraudă prin nelivrarea produselor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2" name="Google Shape;232;p39"/>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Pentru a evita o astfel de fraudă, este necesar ca un client:</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se asigure că vânzătorul este de încredere, verificând reputația acestuia atunci când este posibil.</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verifice dacă numărul de telefon și adresa de e-mail sunt active.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tranzacționeze în sistemul </a:t>
            </a:r>
            <a:r>
              <a:rPr lang="en" b="1">
                <a:solidFill>
                  <a:schemeClr val="dk2"/>
                </a:solidFill>
                <a:latin typeface="Raleway"/>
                <a:ea typeface="Raleway"/>
                <a:cs typeface="Raleway"/>
                <a:sym typeface="Raleway"/>
              </a:rPr>
              <a:t>3D Secure</a:t>
            </a:r>
            <a:r>
              <a:rPr lang="en">
                <a:solidFill>
                  <a:schemeClr val="dk2"/>
                </a:solidFill>
                <a:latin typeface="Raleway"/>
                <a:ea typeface="Raleway"/>
                <a:cs typeface="Raleway"/>
                <a:sym typeface="Raleway"/>
              </a:rPr>
              <a:t>, în condițiile în care cardul său este înrolat și activat în acest sistem.</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se asigure că site-ul pe care se face tranzacția utilizează o conexiune securizată (indicii ale unei pagini securizate: adresa începe cu https://, prezența unei pictograme cu un lacăt închis în fereastra browserului).</a:t>
            </a: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0"/>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8" name="Google Shape;238;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Frauda cu cărțile de credit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9" name="Google Shape;239;p40"/>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Pentru a nu fi victima unei astfel de fraude, un client trebuie: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nu ofere niciodată informații despre card dacă site-ul folosește o conexiune nesecurizată sau dacă reputația acestuia este îndoielnică.</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nu ofere informații referitoare la card nici unei persoane.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nu ofere informațiile bancare la telefon sau prin mesaje/email ( IBAN, Nume Titular, CVV, etc) </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41"/>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5" name="Google Shape;245;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Furtul de identitate (Phishing)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6" name="Google Shape;246;p41"/>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Pentru a nu cădea pradă unei tentative de </a:t>
            </a:r>
            <a:r>
              <a:rPr lang="en" b="1">
                <a:solidFill>
                  <a:schemeClr val="dk2"/>
                </a:solidFill>
                <a:latin typeface="Raleway"/>
                <a:ea typeface="Raleway"/>
                <a:cs typeface="Raleway"/>
                <a:sym typeface="Raleway"/>
              </a:rPr>
              <a:t>phishing</a:t>
            </a:r>
            <a:r>
              <a:rPr lang="en">
                <a:solidFill>
                  <a:schemeClr val="dk2"/>
                </a:solidFill>
                <a:latin typeface="Raleway"/>
                <a:ea typeface="Raleway"/>
                <a:cs typeface="Raleway"/>
                <a:sym typeface="Raleway"/>
              </a:rPr>
              <a:t>, un client trebuie: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nu acceseze link-urile incluse în mesajele care provin de la adrese necunoscute. Adesea, aceste mesaje de e-mail par că provin de la banca la care clientul are un cont deschis.</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verifice în browser numele site-ului pentru a-l compara cu cel al băncii. Site-ul original trebuie accesat direct, nu prin efectuarea unui clic pe link-ul inclus în e-mail.</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să nu divulge niciodată datele confidențiale referitoare la card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Trebuie reținut că, prin politica lor, băncile nu solicită prin e-mail sau telefonic clienților date confidențiale.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2"/>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2" name="Google Shape;252;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Protocolul de securitate 3D Secure</a:t>
            </a:r>
            <a:endParaRPr/>
          </a:p>
        </p:txBody>
      </p:sp>
      <p:sp>
        <p:nvSpPr>
          <p:cNvPr id="253" name="Google Shape;253;p42"/>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Lansat în România în feb. 2004, </a:t>
            </a:r>
            <a:r>
              <a:rPr lang="en" b="1">
                <a:solidFill>
                  <a:schemeClr val="dk2"/>
                </a:solidFill>
                <a:latin typeface="Raleway"/>
                <a:ea typeface="Raleway"/>
                <a:cs typeface="Raleway"/>
                <a:sym typeface="Raleway"/>
              </a:rPr>
              <a:t>3D Secure </a:t>
            </a:r>
            <a:r>
              <a:rPr lang="en">
                <a:solidFill>
                  <a:schemeClr val="dk2"/>
                </a:solidFill>
                <a:latin typeface="Raleway"/>
                <a:ea typeface="Raleway"/>
                <a:cs typeface="Raleway"/>
                <a:sym typeface="Raleway"/>
              </a:rPr>
              <a:t>este un sistem antifraudă dezvoltat de Visa și de MasterCard.</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Permite creșterea securității tranzacțiilor online prin solicitarea unei parole la fiecare plată.</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site-urile care afișează logourile </a:t>
            </a:r>
            <a:r>
              <a:rPr lang="en" b="1">
                <a:solidFill>
                  <a:schemeClr val="dk2"/>
                </a:solidFill>
                <a:latin typeface="Raleway"/>
                <a:ea typeface="Raleway"/>
                <a:cs typeface="Raleway"/>
                <a:sym typeface="Raleway"/>
              </a:rPr>
              <a:t>Verified by Visa</a:t>
            </a:r>
            <a:r>
              <a:rPr lang="en">
                <a:solidFill>
                  <a:schemeClr val="dk2"/>
                </a:solidFill>
                <a:latin typeface="Raleway"/>
                <a:ea typeface="Raleway"/>
                <a:cs typeface="Raleway"/>
                <a:sym typeface="Raleway"/>
              </a:rPr>
              <a:t> și </a:t>
            </a:r>
            <a:r>
              <a:rPr lang="en" b="1">
                <a:solidFill>
                  <a:schemeClr val="dk2"/>
                </a:solidFill>
                <a:latin typeface="Raleway"/>
                <a:ea typeface="Raleway"/>
                <a:cs typeface="Raleway"/>
                <a:sym typeface="Raleway"/>
              </a:rPr>
              <a:t>MasterCard SecureCode</a:t>
            </a:r>
            <a:r>
              <a:rPr lang="en">
                <a:solidFill>
                  <a:schemeClr val="dk2"/>
                </a:solidFill>
                <a:latin typeface="Raleway"/>
                <a:ea typeface="Raleway"/>
                <a:cs typeface="Raleway"/>
                <a:sym typeface="Raleway"/>
              </a:rPr>
              <a:t>, utilizatorul este solicitat să se autentifice la fiecare tranzacție, păstrând astfel controlul asupra cumpărăturilor efectuate.</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Procesul de autentificare nu necesită instalarea vreunei aplicații speciale pe calculatorul clientului și nici nu îngreunează navigarea.</a:t>
            </a:r>
            <a:endParaRPr>
              <a:solidFill>
                <a:schemeClr val="dk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3"/>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9" name="Google Shape;259;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Protocolul de securitate 3D Secure</a:t>
            </a:r>
            <a:endParaRPr/>
          </a:p>
        </p:txBody>
      </p:sp>
      <p:sp>
        <p:nvSpPr>
          <p:cNvPr id="260" name="Google Shape;260;p43"/>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Conceptul de bază al protocolului este de a lega procesul de autorizare financiară cu autentificarea online. Această autentificare suplimentară se bazează pe un model cu trei domenii (de unde şi "</a:t>
            </a:r>
            <a:r>
              <a:rPr lang="en" b="1">
                <a:solidFill>
                  <a:schemeClr val="dk2"/>
                </a:solidFill>
                <a:latin typeface="Raleway"/>
                <a:ea typeface="Raleway"/>
                <a:cs typeface="Raleway"/>
                <a:sym typeface="Raleway"/>
              </a:rPr>
              <a:t>3-D</a:t>
            </a:r>
            <a:r>
              <a:rPr lang="en">
                <a:solidFill>
                  <a:schemeClr val="dk2"/>
                </a:solidFill>
                <a:latin typeface="Raleway"/>
                <a:ea typeface="Raleway"/>
                <a:cs typeface="Raleway"/>
                <a:sym typeface="Raleway"/>
              </a:rPr>
              <a:t>" în nume). Cele trei domenii sunt:</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Domeniul achizitorului</a:t>
            </a:r>
            <a:r>
              <a:rPr lang="en">
                <a:solidFill>
                  <a:schemeClr val="dk2"/>
                </a:solidFill>
                <a:latin typeface="Raleway"/>
                <a:ea typeface="Raleway"/>
                <a:cs typeface="Raleway"/>
                <a:sym typeface="Raleway"/>
              </a:rPr>
              <a:t> (banca și comerciantul către care se plătește suma de bani),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Domeniul emitentului</a:t>
            </a:r>
            <a:r>
              <a:rPr lang="en">
                <a:solidFill>
                  <a:schemeClr val="dk2"/>
                </a:solidFill>
                <a:latin typeface="Raleway"/>
                <a:ea typeface="Raleway"/>
                <a:cs typeface="Raleway"/>
                <a:sym typeface="Raleway"/>
              </a:rPr>
              <a:t> (emitentul cardului),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Domeniul interoperabilității </a:t>
            </a:r>
            <a:r>
              <a:rPr lang="en">
                <a:solidFill>
                  <a:schemeClr val="dk2"/>
                </a:solidFill>
                <a:latin typeface="Raleway"/>
                <a:ea typeface="Raleway"/>
                <a:cs typeface="Raleway"/>
                <a:sym typeface="Raleway"/>
              </a:rPr>
              <a:t>(infrastructura furnizată de schemele de carduri, credit, debit, carduri preplătite sau alte tipuri de carduri de plată, pentru a sprijini protocolul 3-D Secure). Acesta include internetul, plug-in-ul comerciantului, serverul de control al accesului și alți furnizori de software.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20000"/>
          </a:blip>
          <a:srcRect l="28713" r="28717"/>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p:txBody>
      </p:sp>
      <p:sp>
        <p:nvSpPr>
          <p:cNvPr id="141" name="Google Shape;141;p26"/>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2"/>
                </a:solidFill>
                <a:latin typeface="Raleway"/>
                <a:ea typeface="Raleway"/>
                <a:cs typeface="Raleway"/>
                <a:sym typeface="Raleway"/>
              </a:rPr>
              <a:t>Un factor principal care frânează oarecum dezvoltarea comerțului electronic îl constituie insecuritatea.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Inițial, serviciile din Internet au fost proiectate pentru cercetare, nu pentru desfășurarea unor tranzacții comerciale.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Internetul operează într-un mediu de încredere, în care este permis utilizatorilor situați la distanță să acceseze fișierele și resursele critice de pe computere din întreaga lume.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La început, securitatea era lăsată mai mult pe respectul reciproc al utilizatorilor decât pe măsuri tehnice și administrative.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4"/>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6" name="Google Shape;266;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Protocolul de securitate 3D Secure</a:t>
            </a:r>
            <a:endParaRPr/>
          </a:p>
        </p:txBody>
      </p:sp>
      <p:sp>
        <p:nvSpPr>
          <p:cNvPr id="267" name="Google Shape;267;p44"/>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sz="1517">
                <a:solidFill>
                  <a:schemeClr val="dk2"/>
                </a:solidFill>
                <a:latin typeface="Raleway"/>
                <a:ea typeface="Raleway"/>
                <a:cs typeface="Raleway"/>
                <a:sym typeface="Raleway"/>
              </a:rPr>
              <a:t>În cazul în care un card înrolat în </a:t>
            </a:r>
            <a:r>
              <a:rPr lang="en" sz="1517" b="1">
                <a:solidFill>
                  <a:schemeClr val="dk2"/>
                </a:solidFill>
                <a:latin typeface="Raleway"/>
                <a:ea typeface="Raleway"/>
                <a:cs typeface="Raleway"/>
                <a:sym typeface="Raleway"/>
              </a:rPr>
              <a:t>3D Secure</a:t>
            </a:r>
            <a:r>
              <a:rPr lang="en" sz="1517">
                <a:solidFill>
                  <a:schemeClr val="dk2"/>
                </a:solidFill>
                <a:latin typeface="Raleway"/>
                <a:ea typeface="Raleway"/>
                <a:cs typeface="Raleway"/>
                <a:sym typeface="Raleway"/>
              </a:rPr>
              <a:t> este furat, acesta nu poate fi folosit de alte persoane pt. cumpărături online.</a:t>
            </a:r>
            <a:endParaRPr sz="1517">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sz="1517">
                <a:solidFill>
                  <a:schemeClr val="dk2"/>
                </a:solidFill>
                <a:latin typeface="Raleway"/>
                <a:ea typeface="Raleway"/>
                <a:cs typeface="Raleway"/>
                <a:sym typeface="Raleway"/>
              </a:rPr>
              <a:t>Prin folosirea acestui sistem de tranzacționare s-a observat o reducere a disputelor din fraudele rezultate din tranzacțiile online cu cel puțin 80%.</a:t>
            </a:r>
            <a:endParaRPr sz="1517">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sz="1517">
                <a:solidFill>
                  <a:schemeClr val="dk2"/>
                </a:solidFill>
                <a:latin typeface="Raleway"/>
                <a:ea typeface="Raleway"/>
                <a:cs typeface="Raleway"/>
                <a:sym typeface="Raleway"/>
              </a:rPr>
              <a:t>Pe măsură ce tot mai multe magazine virtuale împreună cu băncile lor și tot mai multe bănci emitente de carduri aderă la acest serviciu, crește încrederea tuturor părților implicate în tranzacțiile pe Internet și, implicit, volumul acestora, scăzând concomitent riscul de fraudă.</a:t>
            </a:r>
            <a:endParaRPr sz="1517">
              <a:solidFill>
                <a:schemeClr val="dk2"/>
              </a:solidFill>
              <a:latin typeface="Raleway"/>
              <a:ea typeface="Raleway"/>
              <a:cs typeface="Raleway"/>
              <a:sym typeface="Raleway"/>
            </a:endParaRPr>
          </a:p>
          <a:p>
            <a:pPr marL="0" lvl="0" indent="0" algn="l" rtl="0">
              <a:spcBef>
                <a:spcPts val="1200"/>
              </a:spcBef>
              <a:spcAft>
                <a:spcPts val="0"/>
              </a:spcAft>
              <a:buNone/>
            </a:pPr>
            <a:endParaRPr sz="1400">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5"/>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73" name="Google Shape;273;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Protocolul de securitate 3D Secure</a:t>
            </a:r>
            <a:endParaRPr/>
          </a:p>
        </p:txBody>
      </p:sp>
      <p:sp>
        <p:nvSpPr>
          <p:cNvPr id="274" name="Google Shape;274;p45"/>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Beneficiile serviciului </a:t>
            </a:r>
            <a:r>
              <a:rPr lang="en" b="1">
                <a:solidFill>
                  <a:schemeClr val="dk2"/>
                </a:solidFill>
                <a:latin typeface="Raleway"/>
                <a:ea typeface="Raleway"/>
                <a:cs typeface="Raleway"/>
                <a:sym typeface="Raleway"/>
              </a:rPr>
              <a:t>3D Secure</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Securitate sporită pentru tranzacțiile online.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Asigurarea că doar posesorul cardului poate tranzacționa online.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Cardul înrolat în </a:t>
            </a:r>
            <a:r>
              <a:rPr lang="en" b="1">
                <a:solidFill>
                  <a:schemeClr val="dk2"/>
                </a:solidFill>
                <a:latin typeface="Raleway"/>
                <a:ea typeface="Raleway"/>
                <a:cs typeface="Raleway"/>
                <a:sym typeface="Raleway"/>
              </a:rPr>
              <a:t>3D Secure</a:t>
            </a:r>
            <a:r>
              <a:rPr lang="en">
                <a:solidFill>
                  <a:schemeClr val="dk2"/>
                </a:solidFill>
                <a:latin typeface="Raleway"/>
                <a:ea typeface="Raleway"/>
                <a:cs typeface="Raleway"/>
                <a:sym typeface="Raleway"/>
              </a:rPr>
              <a:t> va fi recunoscut automat în toate magazinele înrolate în acest sistem.</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Reducerea riscului de fraudă atât pt. comercianți, cât și pt. posesorii de carduri înrolate.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Creșterea calitativă a serviciilor oferite.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Reducerea tranzacțiilor disputate și a costurilor aferente.</a:t>
            </a:r>
            <a:endParaRPr>
              <a:solidFill>
                <a:schemeClr val="dk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6"/>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0" name="Google Shape;280;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281" name="Google Shape;281;p46"/>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2"/>
                </a:solidFill>
                <a:latin typeface="Raleway"/>
                <a:ea typeface="Raleway"/>
                <a:cs typeface="Raleway"/>
                <a:sym typeface="Raleway"/>
              </a:rPr>
              <a:t>Cele mai multe activități de comerț electronic implică schimbul unor forme de bani pentru bunuri și servicii.  În acest context, o funcție importantă a site-urilor de comerț electronic este gestionarea plăților prin Internet.</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general, în comerțul electronic B2B, companiile folosesc </a:t>
            </a:r>
            <a:r>
              <a:rPr lang="en" b="1">
                <a:solidFill>
                  <a:schemeClr val="dk2"/>
                </a:solidFill>
                <a:latin typeface="Raleway"/>
                <a:ea typeface="Raleway"/>
                <a:cs typeface="Raleway"/>
                <a:sym typeface="Raleway"/>
              </a:rPr>
              <a:t>EFT</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E</a:t>
            </a:r>
            <a:r>
              <a:rPr lang="en">
                <a:solidFill>
                  <a:schemeClr val="dk2"/>
                </a:solidFill>
                <a:latin typeface="Raleway"/>
                <a:ea typeface="Raleway"/>
                <a:cs typeface="Raleway"/>
                <a:sym typeface="Raleway"/>
              </a:rPr>
              <a:t>lectronic </a:t>
            </a:r>
            <a:r>
              <a:rPr lang="en" b="1">
                <a:solidFill>
                  <a:schemeClr val="dk2"/>
                </a:solidFill>
                <a:latin typeface="Raleway"/>
                <a:ea typeface="Raleway"/>
                <a:cs typeface="Raleway"/>
                <a:sym typeface="Raleway"/>
              </a:rPr>
              <a:t>F</a:t>
            </a:r>
            <a:r>
              <a:rPr lang="en">
                <a:solidFill>
                  <a:schemeClr val="dk2"/>
                </a:solidFill>
                <a:latin typeface="Raleway"/>
                <a:ea typeface="Raleway"/>
                <a:cs typeface="Raleway"/>
                <a:sym typeface="Raleway"/>
              </a:rPr>
              <a:t>unds </a:t>
            </a:r>
            <a:r>
              <a:rPr lang="en" b="1">
                <a:solidFill>
                  <a:schemeClr val="dk2"/>
                </a:solidFill>
                <a:latin typeface="Raleway"/>
                <a:ea typeface="Raleway"/>
                <a:cs typeface="Raleway"/>
                <a:sym typeface="Raleway"/>
              </a:rPr>
              <a:t>T</a:t>
            </a:r>
            <a:r>
              <a:rPr lang="en">
                <a:solidFill>
                  <a:schemeClr val="dk2"/>
                </a:solidFill>
                <a:latin typeface="Raleway"/>
                <a:ea typeface="Raleway"/>
                <a:cs typeface="Raleway"/>
                <a:sym typeface="Raleway"/>
              </a:rPr>
              <a:t>ransfer) și </a:t>
            </a:r>
            <a:r>
              <a:rPr lang="en" b="1">
                <a:solidFill>
                  <a:schemeClr val="dk2"/>
                </a:solidFill>
                <a:latin typeface="Raleway"/>
                <a:ea typeface="Raleway"/>
                <a:cs typeface="Raleway"/>
                <a:sym typeface="Raleway"/>
              </a:rPr>
              <a:t>EDI </a:t>
            </a:r>
            <a:r>
              <a:rPr lang="en">
                <a:solidFill>
                  <a:schemeClr val="dk2"/>
                </a:solidFill>
                <a:latin typeface="Raleway"/>
                <a:ea typeface="Raleway"/>
                <a:cs typeface="Raleway"/>
                <a:sym typeface="Raleway"/>
              </a:rPr>
              <a:t>(</a:t>
            </a:r>
            <a:r>
              <a:rPr lang="en" b="1">
                <a:solidFill>
                  <a:schemeClr val="dk2"/>
                </a:solidFill>
                <a:latin typeface="Raleway"/>
                <a:ea typeface="Raleway"/>
                <a:cs typeface="Raleway"/>
                <a:sym typeface="Raleway"/>
              </a:rPr>
              <a:t>E</a:t>
            </a:r>
            <a:r>
              <a:rPr lang="en">
                <a:solidFill>
                  <a:schemeClr val="dk2"/>
                </a:solidFill>
                <a:latin typeface="Raleway"/>
                <a:ea typeface="Raleway"/>
                <a:cs typeface="Raleway"/>
                <a:sym typeface="Raleway"/>
              </a:rPr>
              <a:t>lectronic </a:t>
            </a:r>
            <a:r>
              <a:rPr lang="en" b="1">
                <a:solidFill>
                  <a:schemeClr val="dk2"/>
                </a:solidFill>
                <a:latin typeface="Raleway"/>
                <a:ea typeface="Raleway"/>
                <a:cs typeface="Raleway"/>
                <a:sym typeface="Raleway"/>
              </a:rPr>
              <a:t>D</a:t>
            </a:r>
            <a:r>
              <a:rPr lang="en">
                <a:solidFill>
                  <a:schemeClr val="dk2"/>
                </a:solidFill>
                <a:latin typeface="Raleway"/>
                <a:ea typeface="Raleway"/>
                <a:cs typeface="Raleway"/>
                <a:sym typeface="Raleway"/>
              </a:rPr>
              <a:t>ata </a:t>
            </a:r>
            <a:r>
              <a:rPr lang="en" b="1">
                <a:solidFill>
                  <a:schemeClr val="dk2"/>
                </a:solidFill>
                <a:latin typeface="Raleway"/>
                <a:ea typeface="Raleway"/>
                <a:cs typeface="Raleway"/>
                <a:sym typeface="Raleway"/>
              </a:rPr>
              <a:t>I</a:t>
            </a:r>
            <a:r>
              <a:rPr lang="en">
                <a:solidFill>
                  <a:schemeClr val="dk2"/>
                </a:solidFill>
                <a:latin typeface="Raleway"/>
                <a:ea typeface="Raleway"/>
                <a:cs typeface="Raleway"/>
                <a:sym typeface="Raleway"/>
              </a:rPr>
              <a:t>nterchange) financiar pt. a efectua plăți online.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comerțul electronic B2C, câteva dintre alternativele pt. plăți online sunt: </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cardurile de plată (de debit, de credit)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banii electronici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portofelele electronice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cardurile cu valoare stocată</a:t>
            </a:r>
            <a:endParaRPr>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47"/>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7" name="Google Shape;287;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288" name="Google Shape;288;p47"/>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Card de plată</a:t>
            </a:r>
            <a:r>
              <a:rPr lang="en">
                <a:solidFill>
                  <a:schemeClr val="dk2"/>
                </a:solidFill>
                <a:latin typeface="Raleway"/>
                <a:ea typeface="Raleway"/>
                <a:cs typeface="Raleway"/>
                <a:sym typeface="Raleway"/>
              </a:rPr>
              <a:t> [Payment card] = termen general utilizat de oamenii de afaceri pentru a desemna toate tipurile de carduri de plastic folosite de consumatori (și de unele companii) pt. a efectua plăți în procesul de cumpărare.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Principalele categorii de carduri de plată: </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 de credit</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 de debit</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Cardurile de plată reprezintă cea mai populară metodă de plată online (peste 90% din cumpărăturile pe Internet, peste 95% în S.U.A.).</a:t>
            </a:r>
            <a:endParaRPr>
              <a:solidFill>
                <a:schemeClr val="dk2"/>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8"/>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94" name="Google Shape;294;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295" name="Google Shape;295;p48"/>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Avantaje:</a:t>
            </a:r>
            <a:endParaRPr b="1">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Acceptarea globală este, poate, cel mai mare avantaj al plăților cu carduri.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Cardurile de plată sunt foarte potrivite pentru tranzacțiile online, deoarece sunt ușor de folosit, neavând nevoie de dispozitive hardware sau programe speciale.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Cardurile de plată oferă comerciantului protecție contra fraudelor, deoarece comerciantul poate autentifica și autoriza o tranzacție folosind o rețea de procesare a cardurilor.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Clientul plătește, de obicei, numai o taxă de gestionare a cardurilor de plată, nu și comisioane per tranzacție.</a:t>
            </a:r>
            <a:endParaRPr>
              <a:solidFill>
                <a:schemeClr val="dk2"/>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9"/>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01" name="Google Shape;301;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302" name="Google Shape;302;p49"/>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Dezavantaje:</a:t>
            </a:r>
            <a:endParaRPr b="1">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Pentru comerciant există, comparativ cu plățile în numerar, dezavantajul că trebuie să plătească taxe de procesare lunare și taxe de procesare per tranzacție companiilor furnizoare de servicii legate de cardurile de plată.</a:t>
            </a:r>
            <a:endParaRPr>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O altă problemă pe care o întâmpină comerțul electronic este nivelul crescut de fraudă în tranzacțiile online.</a:t>
            </a:r>
            <a:endParaRPr>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Tranzacțiile online cu carduri de credit sunt responsabile pt. aprox. 70% din suma totală fraudată în toate tranzacțiile cu cărți de credit.</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50"/>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08" name="Google Shape;308;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309" name="Google Shape;309;p50"/>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PayU</a:t>
            </a:r>
            <a:r>
              <a:rPr lang="en">
                <a:solidFill>
                  <a:schemeClr val="dk2"/>
                </a:solidFill>
                <a:latin typeface="Raleway"/>
                <a:ea typeface="Raleway"/>
                <a:cs typeface="Raleway"/>
                <a:sym typeface="Raleway"/>
              </a:rPr>
              <a:t> este principalul integrator de plăți online din România.</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Lansată în 2004, sub numele </a:t>
            </a:r>
            <a:r>
              <a:rPr lang="en" b="1">
                <a:solidFill>
                  <a:schemeClr val="dk2"/>
                </a:solidFill>
                <a:latin typeface="Raleway"/>
                <a:ea typeface="Raleway"/>
                <a:cs typeface="Raleway"/>
                <a:sym typeface="Raleway"/>
              </a:rPr>
              <a:t>GeCAD ePayment</a:t>
            </a:r>
            <a:r>
              <a:rPr lang="en">
                <a:solidFill>
                  <a:schemeClr val="dk2"/>
                </a:solidFill>
                <a:latin typeface="Raleway"/>
                <a:ea typeface="Raleway"/>
                <a:cs typeface="Raleway"/>
                <a:sym typeface="Raleway"/>
              </a:rPr>
              <a:t>, compania a fost achiziționată în 2010 de către grupul media internațional Naspers, iar din 2011 face parte din grupul </a:t>
            </a:r>
            <a:r>
              <a:rPr lang="en" b="1">
                <a:solidFill>
                  <a:schemeClr val="dk2"/>
                </a:solidFill>
                <a:latin typeface="Raleway"/>
                <a:ea typeface="Raleway"/>
                <a:cs typeface="Raleway"/>
                <a:sym typeface="Raleway"/>
              </a:rPr>
              <a:t>PayU BV</a:t>
            </a:r>
            <a:r>
              <a:rPr lang="en">
                <a:solidFill>
                  <a:schemeClr val="dk2"/>
                </a:solidFill>
                <a:latin typeface="Raleway"/>
                <a:ea typeface="Raleway"/>
                <a:cs typeface="Raleway"/>
                <a:sym typeface="Raleway"/>
              </a:rPr>
              <a:t>, de asemenea deținut de Naspers.</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Din 2010, platforma dezvoltată și întreținută de </a:t>
            </a:r>
            <a:r>
              <a:rPr lang="en" b="1">
                <a:solidFill>
                  <a:schemeClr val="dk2"/>
                </a:solidFill>
                <a:latin typeface="Raleway"/>
                <a:ea typeface="Raleway"/>
                <a:cs typeface="Raleway"/>
                <a:sym typeface="Raleway"/>
              </a:rPr>
              <a:t>PayU Romania</a:t>
            </a:r>
            <a:r>
              <a:rPr lang="en">
                <a:solidFill>
                  <a:schemeClr val="dk2"/>
                </a:solidFill>
                <a:latin typeface="Raleway"/>
                <a:ea typeface="Raleway"/>
                <a:cs typeface="Raleway"/>
                <a:sym typeface="Raleway"/>
              </a:rPr>
              <a:t> este soluția folosită de grup pentru extinderea pe piața internațională, fiind operațională în Ungaria, Rusia, Turcia și Ucraina.</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PayU </a:t>
            </a:r>
            <a:r>
              <a:rPr lang="en">
                <a:solidFill>
                  <a:schemeClr val="dk2"/>
                </a:solidFill>
                <a:latin typeface="Raleway"/>
                <a:ea typeface="Raleway"/>
                <a:cs typeface="Raleway"/>
                <a:sym typeface="Raleway"/>
              </a:rPr>
              <a:t>oferă un sistem de plată online simplu de folosit și sigur, atât pentru comercianți, cât și pentru utilizatori, un sistem antifraudă la proprietar, instrumente de marketing și de vânzări, precum și multiple funcționalități pentru dezvoltarea magazinelor online.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51"/>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15" name="Google Shape;315;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316" name="Google Shape;316;p51"/>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Bani electronici</a:t>
            </a:r>
            <a:r>
              <a:rPr lang="en">
                <a:solidFill>
                  <a:schemeClr val="dk2"/>
                </a:solidFill>
                <a:latin typeface="Raleway"/>
                <a:ea typeface="Raleway"/>
                <a:cs typeface="Raleway"/>
                <a:sym typeface="Raleway"/>
              </a:rPr>
              <a:t> [Electronic cash, e-cash, digital cash] = termen general care descrie orice sistem de stocare și de schimb de valori creat de o entitate privată (neguvernamentală), care nu folosește bancnote și/sau monede fizice și care poate servi ca substitut pt. banii fizici (emiși de instituțiile guvernamentale).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Banii electronici pot fi schimbați în bani fizici, la cerere.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prezent, nu există o standardizare general acceptată pentru bani electronici.</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Fiecare emitent are propriul standard, ceea ce face ca banii electronici să nu fie universal acceptați.</a:t>
            </a:r>
            <a:endParaRPr>
              <a:solidFill>
                <a:schemeClr val="dk2"/>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52"/>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22" name="Google Shape;322;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323" name="Google Shape;323;p52"/>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Portofel electronic </a:t>
            </a:r>
            <a:r>
              <a:rPr lang="en">
                <a:solidFill>
                  <a:schemeClr val="dk2"/>
                </a:solidFill>
                <a:latin typeface="Raleway"/>
                <a:ea typeface="Raleway"/>
                <a:cs typeface="Raleway"/>
                <a:sym typeface="Raleway"/>
              </a:rPr>
              <a:t>[electronic wallet, e-wallet] = aplicație software care îndeplinește funcții asemănătoare cu ale unui portofel fizic, adică stochează numere de carduri de plată, bani electronici, date de identificare a proprietarului, informații de contact pt. proprietar, adrese de livrare, etc. și furnizează automat aceste informații site-urilor de comerț electronic în momentul plății (la check-out).</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53"/>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29" name="Google Shape;329;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330" name="Google Shape;330;p53"/>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Există două categorii de portofele electronice: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Server-side</a:t>
            </a:r>
            <a:r>
              <a:rPr lang="en">
                <a:solidFill>
                  <a:schemeClr val="dk2"/>
                </a:solidFill>
                <a:latin typeface="Raleway"/>
                <a:ea typeface="Raleway"/>
                <a:cs typeface="Raleway"/>
                <a:sym typeface="Raleway"/>
              </a:rPr>
              <a:t>: informațiile sunt stocate pe un server la distanță.</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Avantaje: nu trebuie instalat software e-wallet la client, iar portofelul este disponibil întotdeauna.</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Dezavantaj: probleme de securitate. </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Client-side</a:t>
            </a:r>
            <a:r>
              <a:rPr lang="en">
                <a:solidFill>
                  <a:schemeClr val="dk2"/>
                </a:solidFill>
                <a:latin typeface="Raleway"/>
                <a:ea typeface="Raleway"/>
                <a:cs typeface="Raleway"/>
                <a:sym typeface="Raleway"/>
              </a:rPr>
              <a:t>: informațiile sunt stocate pe calculatorul clientului.</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Avantaj: securitatea.</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Dezavantaj: trebuie instalat software e-wallet la client.</a:t>
            </a:r>
            <a:endParaRPr>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20000"/>
          </a:blip>
          <a:srcRect l="28713" r="28717"/>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p:txBody>
      </p:sp>
      <p:sp>
        <p:nvSpPr>
          <p:cNvPr id="148" name="Google Shape;148;p27"/>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O protecție minimă, considerată mult timp suficientă, dar dovedită ulterior cu slăbiciuni de concepție, au constituit-o sistemele de parole care creau o anumită barieră la pătrunderea într-un sistem aflat la distanță.</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Toate atacurile online speculează:</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proasta configurare a unor sisteme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erorile în scrierea programelor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administrarea neglijentă a unor rețele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neglijența unor utilizatori autorizați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lipsa totală de servicii de securitate în ierarhia de protocoale TCP/IP</a:t>
            </a:r>
            <a:endParaRPr>
              <a:solidFill>
                <a:schemeClr val="dk2"/>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4"/>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36" name="Google Shape;336;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Sisteme electronice de plată</a:t>
            </a:r>
            <a:endParaRPr/>
          </a:p>
        </p:txBody>
      </p:sp>
      <p:sp>
        <p:nvSpPr>
          <p:cNvPr id="337" name="Google Shape;337;p54"/>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Carduri cu valoare stocată</a:t>
            </a:r>
            <a:r>
              <a:rPr lang="en">
                <a:solidFill>
                  <a:schemeClr val="dk2"/>
                </a:solidFill>
                <a:latin typeface="Raleway"/>
                <a:ea typeface="Raleway"/>
                <a:cs typeface="Raleway"/>
                <a:sym typeface="Raleway"/>
              </a:rPr>
              <a:t> [Stored-value cards] = carduri care stochează informații pe o bandă magnetică sau într-un microcip.</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Tipuri de carduri cu valoare stocată:</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Carduri cu bandă magnetică [Magnetic stripe cards]</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Carduri inteligente [Smart cards]</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Exemple:  carduri pt. transport în comun (metrou, autobuz, etc.); carduri pt abonamente la sală; cartele telefonice preplătite, etc.</a:t>
            </a:r>
            <a:endParaRPr>
              <a:solidFill>
                <a:schemeClr val="dk2"/>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73AA-DAE5-4A5F-F954-20A1F18C2F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AACCE17-2B31-A603-3A88-A30EAA3C5EB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11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p:cNvPicPr preferRelativeResize="0"/>
          <p:nvPr/>
        </p:nvPicPr>
        <p:blipFill rotWithShape="1">
          <a:blip r:embed="rId3">
            <a:alphaModFix amt="20000"/>
          </a:blip>
          <a:srcRect l="28713" r="28717"/>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4" name="Google Shape;15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p:txBody>
      </p:sp>
      <p:sp>
        <p:nvSpPr>
          <p:cNvPr id="155" name="Google Shape;155;p28"/>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Hacker</a:t>
            </a:r>
            <a:r>
              <a:rPr lang="en">
                <a:solidFill>
                  <a:schemeClr val="dk2"/>
                </a:solidFill>
                <a:latin typeface="Raleway"/>
                <a:ea typeface="Raleway"/>
                <a:cs typeface="Raleway"/>
                <a:sym typeface="Raleway"/>
              </a:rPr>
              <a:t> - persoană care are cunoștințe foarte avansate în domeniul tehnicii de calcul și al programării, reușește să scrie sau să înțeleagă fără un efort aparent programe complexe, precum și să proiecteze, să dezvolte sau să îmbunătățească diverse tehnologii informatice.</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Cracker</a:t>
            </a:r>
            <a:r>
              <a:rPr lang="en">
                <a:solidFill>
                  <a:schemeClr val="dk2"/>
                </a:solidFill>
                <a:latin typeface="Raleway"/>
                <a:ea typeface="Raleway"/>
                <a:cs typeface="Raleway"/>
                <a:sym typeface="Raleway"/>
              </a:rPr>
              <a:t> - persoană care obține acces neautorizat la sisteme de calcul, aplicații sau site-uri Web, trecând peste măsurile de securitate existente, pentru a obține acces la informații confidențiale sau pentru a utiliza în diverse scopuri resursele respective.</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9"/>
          <p:cNvPicPr preferRelativeResize="0"/>
          <p:nvPr/>
        </p:nvPicPr>
        <p:blipFill rotWithShape="1">
          <a:blip r:embed="rId3">
            <a:alphaModFix amt="20000"/>
          </a:blip>
          <a:srcRect l="28713" r="28717"/>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1" name="Google Shape;16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p:txBody>
      </p:sp>
      <p:sp>
        <p:nvSpPr>
          <p:cNvPr id="162" name="Google Shape;162;p29"/>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2"/>
                </a:solidFill>
                <a:latin typeface="Raleway"/>
                <a:ea typeface="Raleway"/>
                <a:cs typeface="Raleway"/>
                <a:sym typeface="Raleway"/>
              </a:rPr>
              <a:t>Crackerii care se respectă nu distrug paginile Web obișnuite (ex: cele personale), țintele preferate fiind site-urile importante care au protecții avansate și conțin informații strict secrete care, odată obținute, sunt publicate pe Internet.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Mulți crackeri sunt specializați în spargerea programelor shareware sau a celor care necesită introducerea unui cod serial.</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Haxor</a:t>
            </a:r>
            <a:r>
              <a:rPr lang="en">
                <a:solidFill>
                  <a:schemeClr val="dk2"/>
                </a:solidFill>
                <a:latin typeface="Raleway"/>
                <a:ea typeface="Raleway"/>
                <a:cs typeface="Raleway"/>
                <a:sym typeface="Raleway"/>
              </a:rPr>
              <a:t> - cracker amator, fără cunoștințe de programare. Utilizează în activitatea sa ilegală programe create de alții.</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În mod obișnuit, haxorii care - din dorința de a vedea ce se întâmplă - blochează servicii de utilitate publică (ex: motoare de căutare), ajung în fața justiției deoarece lasă urme informatice care îi deconspiră. </a:t>
            </a:r>
            <a:endParaRPr>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0"/>
          <p:cNvPicPr preferRelativeResize="0"/>
          <p:nvPr/>
        </p:nvPicPr>
        <p:blipFill rotWithShape="1">
          <a:blip r:embed="rId3">
            <a:alphaModFix amt="20000"/>
          </a:blip>
          <a:srcRect l="28713" r="28717"/>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8" name="Google Shape;16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p:txBody>
      </p:sp>
      <p:sp>
        <p:nvSpPr>
          <p:cNvPr id="169" name="Google Shape;169;p30"/>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În funcție de nivelul la care se produc, există atacuri de securitate: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la nivelul fizic</a:t>
            </a:r>
            <a:r>
              <a:rPr lang="en">
                <a:solidFill>
                  <a:schemeClr val="dk2"/>
                </a:solidFill>
                <a:latin typeface="Raleway"/>
                <a:ea typeface="Raleway"/>
                <a:cs typeface="Raleway"/>
                <a:sym typeface="Raleway"/>
              </a:rPr>
              <a:t>: furtul, distrugerea sau deteriorarea calculatoarelor și echipamentelor.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la nivelul datelor</a:t>
            </a:r>
            <a:r>
              <a:rPr lang="en">
                <a:solidFill>
                  <a:schemeClr val="dk2"/>
                </a:solidFill>
                <a:latin typeface="Raleway"/>
                <a:ea typeface="Raleway"/>
                <a:cs typeface="Raleway"/>
                <a:sym typeface="Raleway"/>
              </a:rPr>
              <a:t>: ștergerea, coruperea sau furtul datelor.</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funcție de localizarea atacatorilor, există atacuri de securitate: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interne</a:t>
            </a:r>
            <a:r>
              <a:rPr lang="en">
                <a:solidFill>
                  <a:schemeClr val="dk2"/>
                </a:solidFill>
                <a:latin typeface="Raleway"/>
                <a:ea typeface="Raleway"/>
                <a:cs typeface="Raleway"/>
                <a:sym typeface="Raleway"/>
              </a:rPr>
              <a:t> (sau locale [local attack]): sunt determinate de angajații instituției care folosesc rețeaua și pot fi intenționate sau neintenționate.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externe</a:t>
            </a:r>
            <a:r>
              <a:rPr lang="en">
                <a:solidFill>
                  <a:schemeClr val="dk2"/>
                </a:solidFill>
                <a:latin typeface="Raleway"/>
                <a:ea typeface="Raleway"/>
                <a:cs typeface="Raleway"/>
                <a:sym typeface="Raleway"/>
              </a:rPr>
              <a:t> (sau la distanță [remote attack]): sunt determinate de utilizatori din afara instituției, care nu au acces autorizat la date sau la alte resurse.</a:t>
            </a:r>
            <a:endParaRPr>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1"/>
          <p:cNvPicPr preferRelativeResize="0"/>
          <p:nvPr/>
        </p:nvPicPr>
        <p:blipFill rotWithShape="1">
          <a:blip r:embed="rId3">
            <a:alphaModFix amt="20000"/>
          </a:blip>
          <a:srcRect l="28713" r="28717"/>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5" name="Google Shape;17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Securitatea în mediul online</a:t>
            </a:r>
            <a:endParaRPr/>
          </a:p>
        </p:txBody>
      </p:sp>
      <p:sp>
        <p:nvSpPr>
          <p:cNvPr id="176" name="Google Shape;176;p31"/>
          <p:cNvSpPr txBox="1">
            <a:spLocks noGrp="1"/>
          </p:cNvSpPr>
          <p:nvPr>
            <p:ph type="body" idx="1"/>
          </p:nvPr>
        </p:nvSpPr>
        <p:spPr>
          <a:xfrm>
            <a:off x="729450" y="1927025"/>
            <a:ext cx="7688700" cy="3110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solidFill>
                  <a:schemeClr val="dk2"/>
                </a:solidFill>
                <a:latin typeface="Raleway"/>
                <a:ea typeface="Raleway"/>
                <a:cs typeface="Raleway"/>
                <a:sym typeface="Raleway"/>
              </a:rPr>
              <a:t>În funcție de consecințele asupra rețelei, atacurile de securitate fac parte din următoarele categorii:</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atacuri pasive</a:t>
            </a:r>
            <a:r>
              <a:rPr lang="en">
                <a:solidFill>
                  <a:schemeClr val="dk2"/>
                </a:solidFill>
                <a:latin typeface="Raleway"/>
                <a:ea typeface="Raleway"/>
                <a:cs typeface="Raleway"/>
                <a:sym typeface="Raleway"/>
              </a:rPr>
              <a:t>: au ca scop furtul informațiilor, nu distrugerea/deteriorarea acestora.</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atacuri active</a:t>
            </a:r>
            <a:r>
              <a:rPr lang="en">
                <a:solidFill>
                  <a:schemeClr val="dk2"/>
                </a:solidFill>
                <a:latin typeface="Raleway"/>
                <a:ea typeface="Raleway"/>
                <a:cs typeface="Raleway"/>
                <a:sym typeface="Raleway"/>
              </a:rPr>
              <a:t>: au ca scop furtul, coruperea sau distrugerea informațiilor.</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contextul comerțului electronic, atacurile la securitate se manifestă, cu precădere, astfel:</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Ascultarea comunicațiilor</a:t>
            </a:r>
            <a:r>
              <a:rPr lang="en">
                <a:solidFill>
                  <a:schemeClr val="dk2"/>
                </a:solidFill>
                <a:latin typeface="Raleway"/>
                <a:ea typeface="Raleway"/>
                <a:cs typeface="Raleway"/>
                <a:sym typeface="Raleway"/>
              </a:rPr>
              <a:t>: poate conduce la furtul unor informații importante ale clienților (ex: nr. cardului de plată, nr. contului bancar, etc).</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Furtul parolelor</a:t>
            </a:r>
            <a:r>
              <a:rPr lang="en">
                <a:solidFill>
                  <a:schemeClr val="dk2"/>
                </a:solidFill>
                <a:latin typeface="Raleway"/>
                <a:ea typeface="Raleway"/>
                <a:cs typeface="Raleway"/>
                <a:sym typeface="Raleway"/>
              </a:rPr>
              <a:t>: permite accesul la sisteme care stochează date importante.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Modificarea datelor</a:t>
            </a:r>
            <a:r>
              <a:rPr lang="en">
                <a:solidFill>
                  <a:schemeClr val="dk2"/>
                </a:solidFill>
                <a:latin typeface="Raleway"/>
                <a:ea typeface="Raleway"/>
                <a:cs typeface="Raleway"/>
                <a:sym typeface="Raleway"/>
              </a:rPr>
              <a:t>: determină alterarea mesajelor prin modificare, inserare sau ștergere.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Refuzul serviciului</a:t>
            </a:r>
            <a:r>
              <a:rPr lang="en">
                <a:solidFill>
                  <a:schemeClr val="dk2"/>
                </a:solidFill>
                <a:latin typeface="Raleway"/>
                <a:ea typeface="Raleway"/>
                <a:cs typeface="Raleway"/>
                <a:sym typeface="Raleway"/>
              </a:rPr>
              <a:t>: o entitate nu-și poate îndeplini propria funcție sau face acțiuni care împiedică o altă entitate să-și îndeplinească propria funcție.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Repudierea serviciului</a:t>
            </a:r>
            <a:r>
              <a:rPr lang="en">
                <a:solidFill>
                  <a:schemeClr val="dk2"/>
                </a:solidFill>
                <a:latin typeface="Raleway"/>
                <a:ea typeface="Raleway"/>
                <a:cs typeface="Raleway"/>
                <a:sym typeface="Raleway"/>
              </a:rPr>
              <a:t>: o entitate refuză să recunoască un serviciu efectuat de o altă entitate.</a:t>
            </a:r>
            <a:endParaRPr>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2"/>
          <p:cNvPicPr preferRelativeResize="0"/>
          <p:nvPr/>
        </p:nvPicPr>
        <p:blipFill rotWithShape="1">
          <a:blip r:embed="rId3">
            <a:alphaModFix amt="20000"/>
          </a:blip>
          <a:srcRect l="28713" r="28717"/>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2" name="Google Shape;18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Malware</a:t>
            </a:r>
            <a:endParaRPr/>
          </a:p>
          <a:p>
            <a:pPr marL="0" lvl="0" indent="0" algn="l" rtl="0">
              <a:spcBef>
                <a:spcPts val="0"/>
              </a:spcBef>
              <a:spcAft>
                <a:spcPts val="0"/>
              </a:spcAft>
              <a:buNone/>
            </a:pPr>
            <a:endParaRPr/>
          </a:p>
        </p:txBody>
      </p:sp>
      <p:sp>
        <p:nvSpPr>
          <p:cNvPr id="183" name="Google Shape;183;p32"/>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solidFill>
                  <a:schemeClr val="dk2"/>
                </a:solidFill>
                <a:latin typeface="Raleway"/>
                <a:ea typeface="Raleway"/>
                <a:cs typeface="Raleway"/>
                <a:sym typeface="Raleway"/>
              </a:rPr>
              <a:t>Un software de tip </a:t>
            </a:r>
            <a:r>
              <a:rPr lang="en" b="1">
                <a:solidFill>
                  <a:schemeClr val="dk2"/>
                </a:solidFill>
                <a:latin typeface="Raleway"/>
                <a:ea typeface="Raleway"/>
                <a:cs typeface="Raleway"/>
                <a:sym typeface="Raleway"/>
              </a:rPr>
              <a:t>malware </a:t>
            </a:r>
            <a:r>
              <a:rPr lang="en">
                <a:solidFill>
                  <a:schemeClr val="dk2"/>
                </a:solidFill>
                <a:latin typeface="Raleway"/>
                <a:ea typeface="Raleway"/>
                <a:cs typeface="Raleway"/>
                <a:sym typeface="Raleway"/>
              </a:rPr>
              <a:t>este un program sau o secvență de program conceput pentru:</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a perturba funcționarea corectă a unui calculator</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a aduna informații confidențiale</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a obține acces neautorizat la resursele sistemului.</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Reprezintă una dintre cele mai grave amenințări pentru securitatea datelor.</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funcție de acțiunea determinată, software-ul de tip malware se clasifică în: viruși, viermi, troieni, bombe, spoofere, căi ascunse, etc.</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3"/>
          <p:cNvPicPr preferRelativeResize="0"/>
          <p:nvPr/>
        </p:nvPicPr>
        <p:blipFill rotWithShape="1">
          <a:blip r:embed="rId3">
            <a:alphaModFix amt="20000"/>
          </a:blip>
          <a:srcRect l="28713" r="28717"/>
          <a:stretch/>
        </p:blipFill>
        <p:spPr>
          <a:xfrm>
            <a:off x="5245476" y="49842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9" name="Google Shape;18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Malware</a:t>
            </a:r>
            <a:endParaRPr/>
          </a:p>
          <a:p>
            <a:pPr marL="0" lvl="0" indent="0" algn="l" rtl="0">
              <a:spcBef>
                <a:spcPts val="0"/>
              </a:spcBef>
              <a:spcAft>
                <a:spcPts val="0"/>
              </a:spcAft>
              <a:buNone/>
            </a:pPr>
            <a:endParaRPr/>
          </a:p>
        </p:txBody>
      </p:sp>
      <p:sp>
        <p:nvSpPr>
          <p:cNvPr id="190" name="Google Shape;190;p33"/>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Virus</a:t>
            </a:r>
            <a:r>
              <a:rPr lang="en">
                <a:solidFill>
                  <a:schemeClr val="dk2"/>
                </a:solidFill>
                <a:latin typeface="Raleway"/>
                <a:ea typeface="Raleway"/>
                <a:cs typeface="Raleway"/>
                <a:sym typeface="Raleway"/>
              </a:rPr>
              <a:t> - program dependent de un alt program, care poate ajunge în calculatorul atacat prin e-mail, transfer de fișiere sau mesaje și a cărui acțiune se declanșează numai când programul căruia îi este atașat este lansat în execuție.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Virusul se poate reproduce imediat, infectând alte programe, sau poate aștepta o anumită dată sau un anumit eveniment, realizând acțiuni neautorizate, adesea distructive.</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Consecințe ale acțiunii unui virus</a:t>
            </a:r>
            <a:r>
              <a:rPr lang="en">
                <a:solidFill>
                  <a:schemeClr val="dk2"/>
                </a:solidFill>
                <a:latin typeface="Raleway"/>
                <a:ea typeface="Raleway"/>
                <a:cs typeface="Raleway"/>
                <a:sym typeface="Raleway"/>
              </a:rPr>
              <a:t>: ștergerea unor fișiere situate pe calculatorul infectat, trimiterea unor mesaje e-mail către toate adresele existente în înregistrarea informațiilor tastate.</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Props1.xml><?xml version="1.0" encoding="utf-8"?>
<ds:datastoreItem xmlns:ds="http://schemas.openxmlformats.org/officeDocument/2006/customXml" ds:itemID="{1DF02A61-30BF-4C1C-9194-7E4A829E58F1}">
  <ds:schemaRefs>
    <ds:schemaRef ds:uri="http://schemas.microsoft.com/sharepoint/v3/contenttype/forms"/>
  </ds:schemaRefs>
</ds:datastoreItem>
</file>

<file path=customXml/itemProps2.xml><?xml version="1.0" encoding="utf-8"?>
<ds:datastoreItem xmlns:ds="http://schemas.openxmlformats.org/officeDocument/2006/customXml" ds:itemID="{6EDD2078-4FEB-435E-93AB-B90FD1DAC196}"/>
</file>

<file path=customXml/itemProps3.xml><?xml version="1.0" encoding="utf-8"?>
<ds:datastoreItem xmlns:ds="http://schemas.openxmlformats.org/officeDocument/2006/customXml" ds:itemID="{E79317AB-9B27-42D2-BDEE-01CE965BE2BC}">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31</Slides>
  <Notes>30</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Simple Light</vt:lpstr>
      <vt:lpstr>Streamline</vt:lpstr>
      <vt:lpstr>Concepte de afaceri în IT Săptămâna 9        </vt:lpstr>
      <vt:lpstr>Securitatea în mediul online</vt:lpstr>
      <vt:lpstr>Securitatea în mediul online</vt:lpstr>
      <vt:lpstr>Securitatea în mediul online</vt:lpstr>
      <vt:lpstr>Securitatea în mediul online</vt:lpstr>
      <vt:lpstr>Securitatea în mediul online</vt:lpstr>
      <vt:lpstr>Securitatea în mediul online</vt:lpstr>
      <vt:lpstr>Malware </vt:lpstr>
      <vt:lpstr>Malware </vt:lpstr>
      <vt:lpstr>Malware </vt:lpstr>
      <vt:lpstr>Securitatea în mediul online </vt:lpstr>
      <vt:lpstr>Securitatea în mediul online  </vt:lpstr>
      <vt:lpstr>Securitatea în mediul online </vt:lpstr>
      <vt:lpstr>Prevenirea fraudelor în comerțul electronic</vt:lpstr>
      <vt:lpstr>Fraudă prin nelivrarea produselor   </vt:lpstr>
      <vt:lpstr>Frauda cu cărțile de credit  </vt:lpstr>
      <vt:lpstr>Furtul de identitate (Phishing)  </vt:lpstr>
      <vt:lpstr>Protocolul de securitate 3D Secure</vt:lpstr>
      <vt:lpstr>Protocolul de securitate 3D Secure</vt:lpstr>
      <vt:lpstr>Protocolul de securitate 3D Secure</vt:lpstr>
      <vt:lpstr>Protocolul de securitate 3D Secure</vt:lpstr>
      <vt:lpstr>Sisteme electronice de plată</vt:lpstr>
      <vt:lpstr>Sisteme electronice de plată</vt:lpstr>
      <vt:lpstr>Sisteme electronice de plată</vt:lpstr>
      <vt:lpstr>Sisteme electronice de plată</vt:lpstr>
      <vt:lpstr>Sisteme electronice de plată</vt:lpstr>
      <vt:lpstr>Sisteme electronice de plată</vt:lpstr>
      <vt:lpstr>Sisteme electronice de plată</vt:lpstr>
      <vt:lpstr>Sisteme electronice de plată</vt:lpstr>
      <vt:lpstr>Sisteme electronice de plată</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9        </dc:title>
  <cp:revision>1</cp:revision>
  <dcterms:modified xsi:type="dcterms:W3CDTF">2023-05-02T11:31:38Z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