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31"/>
  </p:notesMasterIdLst>
  <p:sldIdLst>
    <p:sldId id="256" r:id="rId2"/>
    <p:sldId id="316" r:id="rId3"/>
    <p:sldId id="317" r:id="rId4"/>
    <p:sldId id="325" r:id="rId5"/>
    <p:sldId id="346" r:id="rId6"/>
    <p:sldId id="320" r:id="rId7"/>
    <p:sldId id="321" r:id="rId8"/>
    <p:sldId id="322" r:id="rId9"/>
    <p:sldId id="323" r:id="rId10"/>
    <p:sldId id="324" r:id="rId11"/>
    <p:sldId id="326" r:id="rId12"/>
    <p:sldId id="327" r:id="rId13"/>
    <p:sldId id="328" r:id="rId14"/>
    <p:sldId id="329" r:id="rId15"/>
    <p:sldId id="330" r:id="rId16"/>
    <p:sldId id="334" r:id="rId17"/>
    <p:sldId id="331" r:id="rId18"/>
    <p:sldId id="332" r:id="rId19"/>
    <p:sldId id="333" r:id="rId20"/>
    <p:sldId id="335" r:id="rId21"/>
    <p:sldId id="336" r:id="rId22"/>
    <p:sldId id="337" r:id="rId23"/>
    <p:sldId id="338" r:id="rId24"/>
    <p:sldId id="339" r:id="rId25"/>
    <p:sldId id="340" r:id="rId26"/>
    <p:sldId id="341" r:id="rId27"/>
    <p:sldId id="342" r:id="rId28"/>
    <p:sldId id="344" r:id="rId29"/>
    <p:sldId id="345" r:id="rId30"/>
  </p:sldIdLst>
  <p:sldSz cx="9144000" cy="5143500" type="screen16x9"/>
  <p:notesSz cx="6858000" cy="9144000"/>
  <p:embeddedFontLst>
    <p:embeddedFont>
      <p:font typeface="Josefin Sans" panose="020B0604020202020204" charset="-18"/>
      <p:regular r:id="rId32"/>
      <p:bold r:id="rId33"/>
      <p:italic r:id="rId34"/>
      <p:boldItalic r:id="rId35"/>
    </p:embeddedFont>
    <p:embeddedFont>
      <p:font typeface="Josefin Sans ExtraLight" panose="020B0604020202020204" charset="-18"/>
      <p:regular r:id="rId36"/>
      <p:bold r:id="rId37"/>
      <p:italic r:id="rId38"/>
      <p:boldItalic r:id="rId39"/>
    </p:embeddedFont>
    <p:embeddedFont>
      <p:font typeface="Josefin Sans Light" panose="020B0604020202020204" charset="-18"/>
      <p:regular r:id="rId40"/>
      <p:bold r:id="rId41"/>
      <p:italic r:id="rId42"/>
      <p:boldItalic r:id="rId43"/>
    </p:embeddedFont>
    <p:embeddedFont>
      <p:font typeface="Josefin Sans Medium" panose="020B0604020202020204" charset="-18"/>
      <p:regular r:id="rId44"/>
      <p:bold r:id="rId45"/>
      <p:italic r:id="rId46"/>
      <p:boldItalic r:id="rId47"/>
    </p:embeddedFont>
    <p:embeddedFont>
      <p:font typeface="Josefin Sans SemiBold" panose="020B0604020202020204" charset="-18"/>
      <p:regular r:id="rId48"/>
      <p:bold r:id="rId49"/>
      <p:italic r:id="rId50"/>
      <p:boldItalic r:id="rId51"/>
    </p:embeddedFont>
    <p:embeddedFont>
      <p:font typeface="Roboto Condensed Light" panose="02000000000000000000" pitchFamily="2"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996234-6068-4B33-806F-A13389ADB69B}">
  <a:tblStyle styleId="{08996234-6068-4B33-806F-A13389ADB6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90" d="100"/>
          <a:sy n="90" d="100"/>
        </p:scale>
        <p:origin x="8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c95f375b38_3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c95f375b38_3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625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c95f375b38_3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c95f375b38_3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235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95f375b38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95f375b38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53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c788e9a590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c788e9a590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921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95f375b38_3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95f375b38_3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5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788e9a590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788e9a590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47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95f375b38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95f375b38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39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95f375b38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95f375b38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30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c788e9a590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c788e9a590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624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95f375b38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95f375b38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56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95f375b38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95f375b38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35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4500" y="588600"/>
            <a:ext cx="5392800" cy="1983300"/>
          </a:xfrm>
          <a:prstGeom prst="rect">
            <a:avLst/>
          </a:prstGeom>
        </p:spPr>
        <p:txBody>
          <a:bodyPr spcFirstLastPara="1" wrap="square" lIns="91425" tIns="201150" rIns="91425" bIns="91425" anchor="t" anchorCtr="0">
            <a:noAutofit/>
          </a:bodyPr>
          <a:lstStyle>
            <a:lvl1pPr lvl="0" rtl="0">
              <a:lnSpc>
                <a:spcPct val="100000"/>
              </a:lnSpc>
              <a:spcBef>
                <a:spcPts val="0"/>
              </a:spcBef>
              <a:spcAft>
                <a:spcPts val="0"/>
              </a:spcAft>
              <a:buSzPts val="5200"/>
              <a:buFont typeface="Josefin Sans"/>
              <a:buNone/>
              <a:defRPr sz="5200" b="1">
                <a:latin typeface="Josefin Sans"/>
                <a:ea typeface="Josefin Sans"/>
                <a:cs typeface="Josefin Sans"/>
                <a:sym typeface="Josefin Sans"/>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94500" y="2499325"/>
            <a:ext cx="3335700" cy="792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Light"/>
              <a:buNone/>
              <a:defRPr sz="1800" b="1">
                <a:solidFill>
                  <a:schemeClr val="dk2"/>
                </a:solidFill>
                <a:latin typeface="Josefin Sans"/>
                <a:ea typeface="Josefin Sans"/>
                <a:cs typeface="Josefin Sans"/>
                <a:sym typeface="Josefin Sa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11" name="Google Shape;11;p2"/>
          <p:cNvCxnSpPr/>
          <p:nvPr/>
        </p:nvCxnSpPr>
        <p:spPr>
          <a:xfrm>
            <a:off x="542275" y="758250"/>
            <a:ext cx="0" cy="2878500"/>
          </a:xfrm>
          <a:prstGeom prst="straightConnector1">
            <a:avLst/>
          </a:prstGeom>
          <a:noFill/>
          <a:ln w="114300" cap="flat" cmpd="sng">
            <a:solidFill>
              <a:schemeClr val="accent1"/>
            </a:solidFill>
            <a:prstDash val="solid"/>
            <a:round/>
            <a:headEnd type="none" w="med" len="med"/>
            <a:tailEnd type="none" w="med" len="med"/>
          </a:ln>
        </p:spPr>
      </p:cxnSp>
      <p:cxnSp>
        <p:nvCxnSpPr>
          <p:cNvPr id="12" name="Google Shape;12;p2"/>
          <p:cNvCxnSpPr/>
          <p:nvPr/>
        </p:nvCxnSpPr>
        <p:spPr>
          <a:xfrm>
            <a:off x="6481100" y="4609950"/>
            <a:ext cx="25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02"/>
        <p:cNvGrpSpPr/>
        <p:nvPr/>
      </p:nvGrpSpPr>
      <p:grpSpPr>
        <a:xfrm>
          <a:off x="0" y="0"/>
          <a:ext cx="0" cy="0"/>
          <a:chOff x="0" y="0"/>
          <a:chExt cx="0" cy="0"/>
        </a:xfrm>
      </p:grpSpPr>
      <p:sp>
        <p:nvSpPr>
          <p:cNvPr id="303" name="Google Shape;303;p36"/>
          <p:cNvSpPr/>
          <p:nvPr/>
        </p:nvSpPr>
        <p:spPr>
          <a:xfrm>
            <a:off x="6481100" y="-39600"/>
            <a:ext cx="2701200" cy="25374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0000"/>
              </a:solidFill>
            </a:endParaRPr>
          </a:p>
        </p:txBody>
      </p:sp>
      <p:cxnSp>
        <p:nvCxnSpPr>
          <p:cNvPr id="304" name="Google Shape;304;p36"/>
          <p:cNvCxnSpPr/>
          <p:nvPr/>
        </p:nvCxnSpPr>
        <p:spPr>
          <a:xfrm>
            <a:off x="525225" y="441500"/>
            <a:ext cx="0" cy="2710500"/>
          </a:xfrm>
          <a:prstGeom prst="straightConnector1">
            <a:avLst/>
          </a:prstGeom>
          <a:noFill/>
          <a:ln w="76200" cap="flat" cmpd="sng">
            <a:solidFill>
              <a:schemeClr val="accent1"/>
            </a:solidFill>
            <a:prstDash val="solid"/>
            <a:round/>
            <a:headEnd type="none" w="med" len="med"/>
            <a:tailEnd type="none" w="med" len="med"/>
          </a:ln>
        </p:spPr>
      </p:cxnSp>
      <p:cxnSp>
        <p:nvCxnSpPr>
          <p:cNvPr id="305" name="Google Shape;305;p36"/>
          <p:cNvCxnSpPr/>
          <p:nvPr/>
        </p:nvCxnSpPr>
        <p:spPr>
          <a:xfrm>
            <a:off x="6481100" y="4609950"/>
            <a:ext cx="25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37"/>
          <p:cNvSpPr/>
          <p:nvPr/>
        </p:nvSpPr>
        <p:spPr>
          <a:xfrm>
            <a:off x="-159275" y="1563300"/>
            <a:ext cx="1591500" cy="3962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0000"/>
              </a:solidFill>
            </a:endParaRPr>
          </a:p>
        </p:txBody>
      </p:sp>
      <p:cxnSp>
        <p:nvCxnSpPr>
          <p:cNvPr id="308" name="Google Shape;308;p37"/>
          <p:cNvCxnSpPr/>
          <p:nvPr/>
        </p:nvCxnSpPr>
        <p:spPr>
          <a:xfrm rot="10800000">
            <a:off x="986725" y="1327650"/>
            <a:ext cx="445500" cy="0"/>
          </a:xfrm>
          <a:prstGeom prst="straightConnector1">
            <a:avLst/>
          </a:prstGeom>
          <a:noFill/>
          <a:ln w="76200" cap="flat" cmpd="sng">
            <a:solidFill>
              <a:schemeClr val="accent1"/>
            </a:solidFill>
            <a:prstDash val="solid"/>
            <a:round/>
            <a:headEnd type="none" w="med" len="med"/>
            <a:tailEnd type="none" w="med" len="med"/>
          </a:ln>
        </p:spPr>
      </p:cxnSp>
      <p:cxnSp>
        <p:nvCxnSpPr>
          <p:cNvPr id="309" name="Google Shape;309;p37"/>
          <p:cNvCxnSpPr/>
          <p:nvPr/>
        </p:nvCxnSpPr>
        <p:spPr>
          <a:xfrm>
            <a:off x="6481100" y="4609950"/>
            <a:ext cx="25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0"/>
        <p:cNvGrpSpPr/>
        <p:nvPr/>
      </p:nvGrpSpPr>
      <p:grpSpPr>
        <a:xfrm>
          <a:off x="0" y="0"/>
          <a:ext cx="0" cy="0"/>
          <a:chOff x="0" y="0"/>
          <a:chExt cx="0" cy="0"/>
        </a:xfrm>
      </p:grpSpPr>
      <p:sp>
        <p:nvSpPr>
          <p:cNvPr id="101" name="Google Shape;101;p14"/>
          <p:cNvSpPr txBox="1">
            <a:spLocks noGrp="1"/>
          </p:cNvSpPr>
          <p:nvPr>
            <p:ph type="subTitle" idx="1"/>
          </p:nvPr>
        </p:nvSpPr>
        <p:spPr>
          <a:xfrm>
            <a:off x="2111850" y="1210325"/>
            <a:ext cx="5256600" cy="1823100"/>
          </a:xfrm>
          <a:prstGeom prst="rect">
            <a:avLst/>
          </a:prstGeom>
          <a:noFill/>
          <a:ln>
            <a:noFill/>
          </a:ln>
        </p:spPr>
        <p:txBody>
          <a:bodyPr spcFirstLastPara="1" wrap="square" lIns="91425" tIns="91425" rIns="91425" bIns="91425" anchor="t" anchorCtr="0">
            <a:noAutofit/>
          </a:bodyPr>
          <a:lstStyle>
            <a:lvl1pPr marL="0" marR="0" lvl="0" indent="-177800" algn="l" rtl="0">
              <a:lnSpc>
                <a:spcPct val="100000"/>
              </a:lnSpc>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9pPr>
          </a:lstStyle>
          <a:p>
            <a:endParaRPr/>
          </a:p>
        </p:txBody>
      </p:sp>
      <p:sp>
        <p:nvSpPr>
          <p:cNvPr id="102" name="Google Shape;102;p14"/>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4"/>
          <p:cNvSpPr txBox="1">
            <a:spLocks noGrp="1"/>
          </p:cNvSpPr>
          <p:nvPr>
            <p:ph type="title" idx="2"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chemeClr val="accent1"/>
              </a:buClr>
              <a:buSzPts val="1900"/>
              <a:buFont typeface="Josefin Sans"/>
              <a:buNone/>
              <a:defRPr sz="1900" b="1">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9pPr>
          </a:lstStyle>
          <a:p>
            <a:r>
              <a:t>xx%</a:t>
            </a:r>
          </a:p>
        </p:txBody>
      </p:sp>
      <p:cxnSp>
        <p:nvCxnSpPr>
          <p:cNvPr id="104" name="Google Shape;104;p14"/>
          <p:cNvCxnSpPr/>
          <p:nvPr/>
        </p:nvCxnSpPr>
        <p:spPr>
          <a:xfrm rot="10800000">
            <a:off x="241206" y="4608973"/>
            <a:ext cx="1209600" cy="0"/>
          </a:xfrm>
          <a:prstGeom prst="straightConnector1">
            <a:avLst/>
          </a:prstGeom>
          <a:noFill/>
          <a:ln w="9525" cap="flat" cmpd="sng">
            <a:solidFill>
              <a:schemeClr val="accent1"/>
            </a:solidFill>
            <a:prstDash val="solid"/>
            <a:round/>
            <a:headEnd type="none" w="med" len="med"/>
            <a:tailEnd type="none" w="med" len="med"/>
          </a:ln>
        </p:spPr>
      </p:cxnSp>
      <p:cxnSp>
        <p:nvCxnSpPr>
          <p:cNvPr id="105" name="Google Shape;105;p14"/>
          <p:cNvCxnSpPr/>
          <p:nvPr/>
        </p:nvCxnSpPr>
        <p:spPr>
          <a:xfrm rot="5400000">
            <a:off x="503550" y="2653667"/>
            <a:ext cx="2544000" cy="0"/>
          </a:xfrm>
          <a:prstGeom prst="straightConnector1">
            <a:avLst/>
          </a:prstGeom>
          <a:noFill/>
          <a:ln w="76200" cap="flat" cmpd="sng">
            <a:solidFill>
              <a:schemeClr val="accent1"/>
            </a:solidFill>
            <a:prstDash val="solid"/>
            <a:round/>
            <a:headEnd type="none" w="med" len="med"/>
            <a:tailEnd type="none" w="med" len="med"/>
          </a:ln>
        </p:spPr>
      </p:cxnSp>
      <p:sp>
        <p:nvSpPr>
          <p:cNvPr id="106" name="Google Shape;106;p14"/>
          <p:cNvSpPr txBox="1">
            <a:spLocks noGrp="1"/>
          </p:cNvSpPr>
          <p:nvPr>
            <p:ph type="title" idx="3"/>
          </p:nvPr>
        </p:nvSpPr>
        <p:spPr>
          <a:xfrm>
            <a:off x="2111850" y="3033325"/>
            <a:ext cx="5256600" cy="4449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accent1"/>
              </a:buClr>
              <a:buSzPts val="1600"/>
              <a:buFont typeface="Josefin Sans SemiBold"/>
              <a:buNone/>
              <a:defRPr sz="1800" b="0">
                <a:solidFill>
                  <a:schemeClr val="accent1"/>
                </a:solidFill>
                <a:latin typeface="Josefin Sans SemiBold"/>
                <a:ea typeface="Josefin Sans SemiBold"/>
                <a:cs typeface="Josefin Sans SemiBold"/>
                <a:sym typeface="Josefin Sans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07" name="Google Shape;107;p14"/>
          <p:cNvCxnSpPr/>
          <p:nvPr/>
        </p:nvCxnSpPr>
        <p:spPr>
          <a:xfrm>
            <a:off x="6481100" y="4609950"/>
            <a:ext cx="2544000" cy="0"/>
          </a:xfrm>
          <a:prstGeom prst="straightConnector1">
            <a:avLst/>
          </a:prstGeom>
          <a:noFill/>
          <a:ln w="9525" cap="flat" cmpd="sng">
            <a:solidFill>
              <a:schemeClr val="accent1"/>
            </a:solidFill>
            <a:prstDash val="solid"/>
            <a:round/>
            <a:headEnd type="none" w="med" len="med"/>
            <a:tailEnd type="none" w="med" len="med"/>
          </a:ln>
        </p:spPr>
      </p:cxnSp>
      <p:sp>
        <p:nvSpPr>
          <p:cNvPr id="108" name="Google Shape;108;p14"/>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chemeClr val="accent1"/>
                </a:solidFill>
                <a:latin typeface="Josefin Sans"/>
                <a:ea typeface="Josefin Sans"/>
                <a:cs typeface="Josefin Sans"/>
                <a:sym typeface="Josefin Sans"/>
              </a:rPr>
              <a:t>‹#›</a:t>
            </a:fld>
            <a:endParaRPr sz="1100" b="1">
              <a:solidFill>
                <a:schemeClr val="accent1"/>
              </a:solidFill>
              <a:latin typeface="Josefin Sans"/>
              <a:ea typeface="Josefin Sans"/>
              <a:cs typeface="Josefin Sans"/>
              <a:sym typeface="Josefin Sans"/>
            </a:endParaRPr>
          </a:p>
        </p:txBody>
      </p:sp>
    </p:spTree>
    <p:extLst>
      <p:ext uri="{BB962C8B-B14F-4D97-AF65-F5344CB8AC3E}">
        <p14:creationId xmlns:p14="http://schemas.microsoft.com/office/powerpoint/2010/main" val="2164332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25750" y="2130662"/>
            <a:ext cx="3173400" cy="1104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Font typeface="Josefin Sans"/>
              <a:buNone/>
              <a:defRPr sz="36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925751" y="1640525"/>
            <a:ext cx="1724100" cy="841800"/>
          </a:xfrm>
          <a:prstGeom prst="rect">
            <a:avLst/>
          </a:prstGeom>
        </p:spPr>
        <p:txBody>
          <a:bodyPr spcFirstLastPara="1" wrap="square" lIns="91425" tIns="0" rIns="91425" bIns="91425" anchor="b" anchorCtr="0">
            <a:noAutofit/>
          </a:bodyPr>
          <a:lstStyle>
            <a:lvl1pPr lvl="0" rtl="0">
              <a:spcBef>
                <a:spcPts val="0"/>
              </a:spcBef>
              <a:spcAft>
                <a:spcPts val="0"/>
              </a:spcAft>
              <a:buClr>
                <a:schemeClr val="accent1"/>
              </a:buClr>
              <a:buSzPts val="6000"/>
              <a:buFont typeface="Josefin Sans"/>
              <a:buNone/>
              <a:defRPr sz="6000" b="1">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9pPr>
          </a:lstStyle>
          <a:p>
            <a:r>
              <a:t>xx%</a:t>
            </a:r>
          </a:p>
        </p:txBody>
      </p:sp>
      <p:sp>
        <p:nvSpPr>
          <p:cNvPr id="16" name="Google Shape;16;p3"/>
          <p:cNvSpPr txBox="1">
            <a:spLocks noGrp="1"/>
          </p:cNvSpPr>
          <p:nvPr>
            <p:ph type="subTitle" idx="1"/>
          </p:nvPr>
        </p:nvSpPr>
        <p:spPr>
          <a:xfrm>
            <a:off x="925750" y="3471400"/>
            <a:ext cx="3027300" cy="558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7" name="Google Shape;17;p3"/>
          <p:cNvCxnSpPr/>
          <p:nvPr/>
        </p:nvCxnSpPr>
        <p:spPr>
          <a:xfrm>
            <a:off x="542275" y="1625200"/>
            <a:ext cx="0" cy="2961300"/>
          </a:xfrm>
          <a:prstGeom prst="straightConnector1">
            <a:avLst/>
          </a:prstGeom>
          <a:noFill/>
          <a:ln w="76200" cap="flat" cmpd="sng">
            <a:solidFill>
              <a:schemeClr val="accent1"/>
            </a:solidFill>
            <a:prstDash val="solid"/>
            <a:round/>
            <a:headEnd type="none" w="med" len="med"/>
            <a:tailEnd type="none" w="med" len="med"/>
          </a:ln>
        </p:spPr>
      </p:cxnSp>
      <p:cxnSp>
        <p:nvCxnSpPr>
          <p:cNvPr id="18" name="Google Shape;18;p3"/>
          <p:cNvCxnSpPr/>
          <p:nvPr/>
        </p:nvCxnSpPr>
        <p:spPr>
          <a:xfrm>
            <a:off x="6481100" y="4609950"/>
            <a:ext cx="2544000" cy="0"/>
          </a:xfrm>
          <a:prstGeom prst="straightConnector1">
            <a:avLst/>
          </a:prstGeom>
          <a:noFill/>
          <a:ln w="9525" cap="flat" cmpd="sng">
            <a:solidFill>
              <a:schemeClr val="accent1"/>
            </a:solidFill>
            <a:prstDash val="solid"/>
            <a:round/>
            <a:headEnd type="none" w="med" len="med"/>
            <a:tailEnd type="none" w="med" len="med"/>
          </a:ln>
        </p:spPr>
      </p:cxnSp>
      <p:sp>
        <p:nvSpPr>
          <p:cNvPr id="19" name="Google Shape;19;p3"/>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chemeClr val="accent1"/>
                </a:solidFill>
                <a:latin typeface="Josefin Sans"/>
                <a:ea typeface="Josefin Sans"/>
                <a:cs typeface="Josefin Sans"/>
                <a:sym typeface="Josefin Sans"/>
              </a:rPr>
              <a:t>‹#›</a:t>
            </a:fld>
            <a:endParaRPr sz="1100" b="1">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subTitle" idx="1"/>
          </p:nvPr>
        </p:nvSpPr>
        <p:spPr>
          <a:xfrm>
            <a:off x="811600" y="1312075"/>
            <a:ext cx="7628100" cy="3296400"/>
          </a:xfrm>
          <a:prstGeom prst="rect">
            <a:avLst/>
          </a:prstGeom>
          <a:noFill/>
          <a:ln>
            <a:noFill/>
          </a:ln>
        </p:spPr>
        <p:txBody>
          <a:bodyPr spcFirstLastPara="1" wrap="square" lIns="91425" tIns="0" rIns="91425" bIns="91425" anchor="t" anchorCtr="0">
            <a:noAutofit/>
          </a:bodyPr>
          <a:lstStyle>
            <a:lvl1pPr lvl="0" rtl="0">
              <a:spcBef>
                <a:spcPts val="0"/>
              </a:spcBef>
              <a:spcAft>
                <a:spcPts val="0"/>
              </a:spcAft>
              <a:buClr>
                <a:schemeClr val="accent1"/>
              </a:buClr>
              <a:buSzPts val="1200"/>
              <a:buFont typeface="Josefin Sans"/>
              <a:buAutoNum type="arabicPeriod"/>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22" name="Google Shape;22;p4"/>
          <p:cNvSpPr txBox="1">
            <a:spLocks noGrp="1"/>
          </p:cNvSpPr>
          <p:nvPr>
            <p:ph type="title"/>
          </p:nvPr>
        </p:nvSpPr>
        <p:spPr>
          <a:xfrm>
            <a:off x="1470900" y="476534"/>
            <a:ext cx="6202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3" name="Google Shape;23;p4"/>
          <p:cNvCxnSpPr/>
          <p:nvPr/>
        </p:nvCxnSpPr>
        <p:spPr>
          <a:xfrm>
            <a:off x="6481100" y="4609950"/>
            <a:ext cx="2544000" cy="0"/>
          </a:xfrm>
          <a:prstGeom prst="straightConnector1">
            <a:avLst/>
          </a:prstGeom>
          <a:noFill/>
          <a:ln w="9525" cap="flat" cmpd="sng">
            <a:solidFill>
              <a:schemeClr val="accent1"/>
            </a:solidFill>
            <a:prstDash val="solid"/>
            <a:round/>
            <a:headEnd type="none" w="med" len="med"/>
            <a:tailEnd type="none" w="med" len="med"/>
          </a:ln>
        </p:spPr>
      </p:cxnSp>
      <p:sp>
        <p:nvSpPr>
          <p:cNvPr id="24" name="Google Shape;24;p4"/>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chemeClr val="accent1"/>
                </a:solidFill>
                <a:latin typeface="Josefin Sans"/>
                <a:ea typeface="Josefin Sans"/>
                <a:cs typeface="Josefin Sans"/>
                <a:sym typeface="Josefin Sans"/>
              </a:rPr>
              <a:t>‹#›</a:t>
            </a:fld>
            <a:endParaRPr sz="1100" b="1">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7"/>
          <p:cNvSpPr txBox="1">
            <a:spLocks noGrp="1"/>
          </p:cNvSpPr>
          <p:nvPr>
            <p:ph type="title" idx="2"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chemeClr val="accent1"/>
              </a:buClr>
              <a:buSzPts val="1900"/>
              <a:buFont typeface="Josefin Sans"/>
              <a:buNone/>
              <a:defRPr sz="1900" b="1">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9pPr>
          </a:lstStyle>
          <a:p>
            <a:r>
              <a:t>xx%</a:t>
            </a:r>
          </a:p>
        </p:txBody>
      </p:sp>
      <p:cxnSp>
        <p:nvCxnSpPr>
          <p:cNvPr id="46" name="Google Shape;46;p7"/>
          <p:cNvCxnSpPr/>
          <p:nvPr/>
        </p:nvCxnSpPr>
        <p:spPr>
          <a:xfrm rot="10800000">
            <a:off x="241206" y="4608973"/>
            <a:ext cx="1209600" cy="0"/>
          </a:xfrm>
          <a:prstGeom prst="straightConnector1">
            <a:avLst/>
          </a:prstGeom>
          <a:noFill/>
          <a:ln w="9525" cap="flat" cmpd="sng">
            <a:solidFill>
              <a:schemeClr val="accent1"/>
            </a:solidFill>
            <a:prstDash val="solid"/>
            <a:round/>
            <a:headEnd type="none" w="med" len="med"/>
            <a:tailEnd type="none" w="med" len="med"/>
          </a:ln>
        </p:spPr>
      </p:cxnSp>
      <p:sp>
        <p:nvSpPr>
          <p:cNvPr id="47" name="Google Shape;47;p7"/>
          <p:cNvSpPr txBox="1">
            <a:spLocks noGrp="1"/>
          </p:cNvSpPr>
          <p:nvPr>
            <p:ph type="subTitle" idx="1"/>
          </p:nvPr>
        </p:nvSpPr>
        <p:spPr>
          <a:xfrm>
            <a:off x="1410325" y="1727250"/>
            <a:ext cx="5264700" cy="2321100"/>
          </a:xfrm>
          <a:prstGeom prst="rect">
            <a:avLst/>
          </a:prstGeom>
          <a:solidFill>
            <a:schemeClr val="lt1"/>
          </a:solidFill>
          <a:ln>
            <a:noFill/>
          </a:ln>
        </p:spPr>
        <p:txBody>
          <a:bodyPr spcFirstLastPara="1" wrap="square" lIns="91425" tIns="182875" rIns="91425" bIns="0" anchor="ctr" anchorCtr="0">
            <a:noAutofit/>
          </a:bodyPr>
          <a:lstStyle>
            <a:lvl1pPr lvl="0" rtl="0">
              <a:lnSpc>
                <a:spcPct val="100000"/>
              </a:lnSpc>
              <a:spcBef>
                <a:spcPts val="0"/>
              </a:spcBef>
              <a:spcAft>
                <a:spcPts val="0"/>
              </a:spcAft>
              <a:buClr>
                <a:schemeClr val="dk1"/>
              </a:buClr>
              <a:buSzPts val="1600"/>
              <a:buFont typeface="Josefin Sans Light"/>
              <a:buChar char="●"/>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48" name="Google Shape;48;p7"/>
          <p:cNvSpPr txBox="1">
            <a:spLocks noGrp="1"/>
          </p:cNvSpPr>
          <p:nvPr>
            <p:ph type="title" idx="3"/>
          </p:nvPr>
        </p:nvSpPr>
        <p:spPr>
          <a:xfrm>
            <a:off x="713225" y="476525"/>
            <a:ext cx="696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9" name="Google Shape;49;p7"/>
          <p:cNvCxnSpPr/>
          <p:nvPr/>
        </p:nvCxnSpPr>
        <p:spPr>
          <a:xfrm>
            <a:off x="6481100" y="4609950"/>
            <a:ext cx="2544000" cy="0"/>
          </a:xfrm>
          <a:prstGeom prst="straightConnector1">
            <a:avLst/>
          </a:prstGeom>
          <a:noFill/>
          <a:ln w="9525" cap="flat" cmpd="sng">
            <a:solidFill>
              <a:schemeClr val="accent1"/>
            </a:solidFill>
            <a:prstDash val="solid"/>
            <a:round/>
            <a:headEnd type="none" w="med" len="med"/>
            <a:tailEnd type="none" w="med" len="med"/>
          </a:ln>
        </p:spPr>
      </p:cxnSp>
      <p:sp>
        <p:nvSpPr>
          <p:cNvPr id="50" name="Google Shape;50;p7"/>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chemeClr val="accent1"/>
                </a:solidFill>
                <a:latin typeface="Josefin Sans"/>
                <a:ea typeface="Josefin Sans"/>
                <a:cs typeface="Josefin Sans"/>
                <a:sym typeface="Josefin Sans"/>
              </a:rPr>
              <a:t>‹#›</a:t>
            </a:fld>
            <a:endParaRPr sz="1100" b="1">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915200" y="752100"/>
            <a:ext cx="2075700" cy="174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Josefin Sans"/>
              <a:buNone/>
              <a:defRPr b="1">
                <a:solidFill>
                  <a:schemeClr val="accent1"/>
                </a:solidFill>
                <a:latin typeface="Josefin Sans"/>
                <a:ea typeface="Josefin Sans"/>
                <a:cs typeface="Josefin Sans"/>
                <a:sym typeface="Josefin Sans"/>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cxnSp>
        <p:nvCxnSpPr>
          <p:cNvPr id="71" name="Google Shape;71;p10"/>
          <p:cNvCxnSpPr/>
          <p:nvPr/>
        </p:nvCxnSpPr>
        <p:spPr>
          <a:xfrm>
            <a:off x="6481100" y="4609950"/>
            <a:ext cx="2544000" cy="0"/>
          </a:xfrm>
          <a:prstGeom prst="straightConnector1">
            <a:avLst/>
          </a:prstGeom>
          <a:noFill/>
          <a:ln w="9525" cap="flat" cmpd="sng">
            <a:solidFill>
              <a:schemeClr val="accent1"/>
            </a:solidFill>
            <a:prstDash val="solid"/>
            <a:round/>
            <a:headEnd type="none" w="med" len="med"/>
            <a:tailEnd type="none" w="med" len="med"/>
          </a:ln>
        </p:spPr>
      </p:cxnSp>
      <p:sp>
        <p:nvSpPr>
          <p:cNvPr id="72" name="Google Shape;72;p10"/>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chemeClr val="accent1"/>
                </a:solidFill>
                <a:latin typeface="Josefin Sans"/>
                <a:ea typeface="Josefin Sans"/>
                <a:cs typeface="Josefin Sans"/>
                <a:sym typeface="Josefin Sans"/>
              </a:rPr>
              <a:t>‹#›</a:t>
            </a:fld>
            <a:endParaRPr sz="1100" b="1">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SECTION_HEADER_1">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925750" y="1786400"/>
            <a:ext cx="5151600" cy="940500"/>
          </a:xfrm>
          <a:prstGeom prst="rect">
            <a:avLst/>
          </a:prstGeom>
          <a:solidFill>
            <a:schemeClr val="lt1"/>
          </a:solidFill>
        </p:spPr>
        <p:txBody>
          <a:bodyPr spcFirstLastPara="1" wrap="square" lIns="91425" tIns="0" rIns="91425" bIns="91425" anchor="b" anchorCtr="0">
            <a:noAutofit/>
          </a:bodyPr>
          <a:lstStyle>
            <a:lvl1pPr lvl="0" rtl="0">
              <a:spcBef>
                <a:spcPts val="0"/>
              </a:spcBef>
              <a:spcAft>
                <a:spcPts val="0"/>
              </a:spcAft>
              <a:buSzPts val="3600"/>
              <a:buNone/>
              <a:defRPr sz="68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16"/>
          <p:cNvSpPr txBox="1">
            <a:spLocks noGrp="1"/>
          </p:cNvSpPr>
          <p:nvPr>
            <p:ph type="subTitle" idx="1"/>
          </p:nvPr>
        </p:nvSpPr>
        <p:spPr>
          <a:xfrm>
            <a:off x="925748" y="2726900"/>
            <a:ext cx="5151600" cy="1025400"/>
          </a:xfrm>
          <a:prstGeom prst="rect">
            <a:avLst/>
          </a:prstGeom>
          <a:solidFill>
            <a:schemeClr val="lt1"/>
          </a:solidFill>
          <a:ln>
            <a:noFill/>
          </a:ln>
        </p:spPr>
        <p:txBody>
          <a:bodyPr spcFirstLastPara="1" wrap="square" lIns="91425" tIns="0" rIns="91425" bIns="0" anchor="t" anchorCtr="0">
            <a:noAutofit/>
          </a:bodyPr>
          <a:lstStyle>
            <a:lvl1pPr marL="0" marR="0" lvl="0" indent="-228600" algn="l" rtl="0">
              <a:lnSpc>
                <a:spcPct val="100000"/>
              </a:lnSpc>
              <a:spcBef>
                <a:spcPts val="0"/>
              </a:spcBef>
              <a:spcAft>
                <a:spcPts val="0"/>
              </a:spcAft>
              <a:buClr>
                <a:schemeClr val="dk1"/>
              </a:buClr>
              <a:buSzPts val="3600"/>
              <a:buFont typeface="Josefin Sans"/>
              <a:buNone/>
              <a:defRPr sz="2100" b="1">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cxnSp>
        <p:nvCxnSpPr>
          <p:cNvPr id="118" name="Google Shape;118;p16"/>
          <p:cNvCxnSpPr/>
          <p:nvPr/>
        </p:nvCxnSpPr>
        <p:spPr>
          <a:xfrm>
            <a:off x="542275" y="1625200"/>
            <a:ext cx="0" cy="2710500"/>
          </a:xfrm>
          <a:prstGeom prst="straightConnector1">
            <a:avLst/>
          </a:prstGeom>
          <a:noFill/>
          <a:ln w="76200" cap="flat" cmpd="sng">
            <a:solidFill>
              <a:schemeClr val="accent1"/>
            </a:solidFill>
            <a:prstDash val="solid"/>
            <a:round/>
            <a:headEnd type="none" w="med" len="med"/>
            <a:tailEnd type="none" w="med" len="med"/>
          </a:ln>
        </p:spPr>
      </p:cxnSp>
      <p:cxnSp>
        <p:nvCxnSpPr>
          <p:cNvPr id="119" name="Google Shape;119;p16"/>
          <p:cNvCxnSpPr/>
          <p:nvPr/>
        </p:nvCxnSpPr>
        <p:spPr>
          <a:xfrm>
            <a:off x="6481100" y="4609950"/>
            <a:ext cx="2544000" cy="0"/>
          </a:xfrm>
          <a:prstGeom prst="straightConnector1">
            <a:avLst/>
          </a:prstGeom>
          <a:noFill/>
          <a:ln w="9525" cap="flat" cmpd="sng">
            <a:solidFill>
              <a:schemeClr val="accent1"/>
            </a:solidFill>
            <a:prstDash val="solid"/>
            <a:round/>
            <a:headEnd type="none" w="med" len="med"/>
            <a:tailEnd type="none" w="med" len="med"/>
          </a:ln>
        </p:spPr>
      </p:cxnSp>
      <p:sp>
        <p:nvSpPr>
          <p:cNvPr id="120" name="Google Shape;120;p16"/>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chemeClr val="accent1"/>
                </a:solidFill>
                <a:latin typeface="Josefin Sans"/>
                <a:ea typeface="Josefin Sans"/>
                <a:cs typeface="Josefin Sans"/>
                <a:sym typeface="Josefin Sans"/>
              </a:rPr>
              <a:t>‹#›</a:t>
            </a:fld>
            <a:endParaRPr sz="1100" b="1">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121"/>
        <p:cNvGrpSpPr/>
        <p:nvPr/>
      </p:nvGrpSpPr>
      <p:grpSpPr>
        <a:xfrm>
          <a:off x="0" y="0"/>
          <a:ext cx="0" cy="0"/>
          <a:chOff x="0" y="0"/>
          <a:chExt cx="0" cy="0"/>
        </a:xfrm>
      </p:grpSpPr>
      <p:sp>
        <p:nvSpPr>
          <p:cNvPr id="122" name="Google Shape;122;p17"/>
          <p:cNvSpPr txBox="1">
            <a:spLocks noGrp="1"/>
          </p:cNvSpPr>
          <p:nvPr>
            <p:ph type="subTitle" idx="1"/>
          </p:nvPr>
        </p:nvSpPr>
        <p:spPr>
          <a:xfrm>
            <a:off x="5458825" y="1457300"/>
            <a:ext cx="2927100" cy="3151200"/>
          </a:xfrm>
          <a:prstGeom prst="rect">
            <a:avLst/>
          </a:prstGeom>
          <a:noFill/>
          <a:ln>
            <a:noFill/>
          </a:ln>
        </p:spPr>
        <p:txBody>
          <a:bodyPr spcFirstLastPara="1" wrap="square" lIns="91425" tIns="182875" rIns="91425" bIns="0" anchor="t" anchorCtr="0">
            <a:noAutofit/>
          </a:bodyPr>
          <a:lstStyle>
            <a:lvl1pPr marR="50800" lvl="0" rtl="0">
              <a:lnSpc>
                <a:spcPct val="100000"/>
              </a:lnSpc>
              <a:spcBef>
                <a:spcPts val="0"/>
              </a:spcBef>
              <a:spcAft>
                <a:spcPts val="0"/>
              </a:spcAft>
              <a:buClr>
                <a:schemeClr val="dk1"/>
              </a:buClr>
              <a:buSzPts val="1400"/>
              <a:buChar char="●"/>
              <a:defRPr sz="13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123" name="Google Shape;123;p17"/>
          <p:cNvSpPr txBox="1">
            <a:spLocks noGrp="1"/>
          </p:cNvSpPr>
          <p:nvPr>
            <p:ph type="subTitle" idx="2"/>
          </p:nvPr>
        </p:nvSpPr>
        <p:spPr>
          <a:xfrm>
            <a:off x="1018525" y="1457300"/>
            <a:ext cx="4221300" cy="3151200"/>
          </a:xfrm>
          <a:prstGeom prst="rect">
            <a:avLst/>
          </a:prstGeom>
          <a:noFill/>
          <a:ln>
            <a:noFill/>
          </a:ln>
        </p:spPr>
        <p:txBody>
          <a:bodyPr spcFirstLastPara="1" wrap="square" lIns="91425" tIns="182875" rIns="91425" bIns="0" anchor="t" anchorCtr="0">
            <a:noAutofit/>
          </a:bodyPr>
          <a:lstStyle>
            <a:lvl1pPr lvl="0" rtl="0">
              <a:lnSpc>
                <a:spcPct val="100000"/>
              </a:lnSpc>
              <a:spcBef>
                <a:spcPts val="0"/>
              </a:spcBef>
              <a:spcAft>
                <a:spcPts val="0"/>
              </a:spcAft>
              <a:buClr>
                <a:schemeClr val="dk1"/>
              </a:buClr>
              <a:buSzPts val="1400"/>
              <a:buChar char="●"/>
              <a:defRPr sz="13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124" name="Google Shape;124;p17"/>
          <p:cNvSpPr txBox="1">
            <a:spLocks noGrp="1"/>
          </p:cNvSpPr>
          <p:nvPr>
            <p:ph type="title"/>
          </p:nvPr>
        </p:nvSpPr>
        <p:spPr>
          <a:xfrm>
            <a:off x="713225" y="476525"/>
            <a:ext cx="696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25" name="Google Shape;125;p17"/>
          <p:cNvCxnSpPr/>
          <p:nvPr/>
        </p:nvCxnSpPr>
        <p:spPr>
          <a:xfrm>
            <a:off x="6481100" y="4609950"/>
            <a:ext cx="2544000" cy="0"/>
          </a:xfrm>
          <a:prstGeom prst="straightConnector1">
            <a:avLst/>
          </a:prstGeom>
          <a:noFill/>
          <a:ln w="9525" cap="flat" cmpd="sng">
            <a:solidFill>
              <a:schemeClr val="accent1"/>
            </a:solidFill>
            <a:prstDash val="solid"/>
            <a:round/>
            <a:headEnd type="none" w="med" len="med"/>
            <a:tailEnd type="none" w="med" len="med"/>
          </a:ln>
        </p:spPr>
      </p:cxnSp>
      <p:sp>
        <p:nvSpPr>
          <p:cNvPr id="126" name="Google Shape;126;p17"/>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chemeClr val="accent1"/>
                </a:solidFill>
                <a:latin typeface="Josefin Sans"/>
                <a:ea typeface="Josefin Sans"/>
                <a:cs typeface="Josefin Sans"/>
                <a:sym typeface="Josefin Sans"/>
              </a:rPr>
              <a:t>‹#›</a:t>
            </a:fld>
            <a:endParaRPr sz="1100" b="1">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TITLE_ONLY_1_2_1">
    <p:spTree>
      <p:nvGrpSpPr>
        <p:cNvPr id="1" name="Shape 284"/>
        <p:cNvGrpSpPr/>
        <p:nvPr/>
      </p:nvGrpSpPr>
      <p:grpSpPr>
        <a:xfrm>
          <a:off x="0" y="0"/>
          <a:ext cx="0" cy="0"/>
          <a:chOff x="0" y="0"/>
          <a:chExt cx="0" cy="0"/>
        </a:xfrm>
      </p:grpSpPr>
      <p:sp>
        <p:nvSpPr>
          <p:cNvPr id="285" name="Google Shape;285;p33"/>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6" name="Google Shape;286;p33"/>
          <p:cNvSpPr txBox="1">
            <a:spLocks noGrp="1"/>
          </p:cNvSpPr>
          <p:nvPr>
            <p:ph type="title" idx="2"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chemeClr val="accent1"/>
              </a:buClr>
              <a:buSzPts val="1900"/>
              <a:buFont typeface="Josefin Sans"/>
              <a:buNone/>
              <a:defRPr sz="1900" b="1">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9pPr>
          </a:lstStyle>
          <a:p>
            <a:r>
              <a:t>xx%</a:t>
            </a:r>
          </a:p>
        </p:txBody>
      </p:sp>
      <p:cxnSp>
        <p:nvCxnSpPr>
          <p:cNvPr id="287" name="Google Shape;287;p33"/>
          <p:cNvCxnSpPr/>
          <p:nvPr/>
        </p:nvCxnSpPr>
        <p:spPr>
          <a:xfrm rot="10800000">
            <a:off x="241206" y="4608973"/>
            <a:ext cx="1209600" cy="0"/>
          </a:xfrm>
          <a:prstGeom prst="straightConnector1">
            <a:avLst/>
          </a:prstGeom>
          <a:noFill/>
          <a:ln w="9525" cap="flat" cmpd="sng">
            <a:solidFill>
              <a:schemeClr val="accent1"/>
            </a:solidFill>
            <a:prstDash val="solid"/>
            <a:round/>
            <a:headEnd type="none" w="med" len="med"/>
            <a:tailEnd type="none" w="med" len="med"/>
          </a:ln>
        </p:spPr>
      </p:cxnSp>
      <p:sp>
        <p:nvSpPr>
          <p:cNvPr id="288" name="Google Shape;288;p33"/>
          <p:cNvSpPr txBox="1">
            <a:spLocks noGrp="1"/>
          </p:cNvSpPr>
          <p:nvPr>
            <p:ph type="subTitle" idx="1"/>
          </p:nvPr>
        </p:nvSpPr>
        <p:spPr>
          <a:xfrm>
            <a:off x="3241650" y="2094288"/>
            <a:ext cx="4125600" cy="1587000"/>
          </a:xfrm>
          <a:prstGeom prst="rect">
            <a:avLst/>
          </a:prstGeom>
          <a:solidFill>
            <a:schemeClr val="lt1"/>
          </a:solidFill>
          <a:ln>
            <a:noFill/>
          </a:ln>
        </p:spPr>
        <p:txBody>
          <a:bodyPr spcFirstLastPara="1" wrap="square" lIns="91425" tIns="182875" rIns="91425" bIns="0" anchor="ctr" anchorCtr="0">
            <a:noAutofit/>
          </a:bodyPr>
          <a:lstStyle>
            <a:lvl1pPr lvl="0" rtl="0">
              <a:lnSpc>
                <a:spcPct val="100000"/>
              </a:lnSpc>
              <a:spcBef>
                <a:spcPts val="0"/>
              </a:spcBef>
              <a:spcAft>
                <a:spcPts val="0"/>
              </a:spcAft>
              <a:buClr>
                <a:schemeClr val="dk1"/>
              </a:buClr>
              <a:buSzPts val="1600"/>
              <a:buFont typeface="Josefin Sans Light"/>
              <a:buChar char="●"/>
              <a:defRPr sz="16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289" name="Google Shape;289;p33"/>
          <p:cNvSpPr txBox="1">
            <a:spLocks noGrp="1"/>
          </p:cNvSpPr>
          <p:nvPr>
            <p:ph type="title" idx="3"/>
          </p:nvPr>
        </p:nvSpPr>
        <p:spPr>
          <a:xfrm>
            <a:off x="713225" y="476525"/>
            <a:ext cx="696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90" name="Google Shape;290;p33"/>
          <p:cNvCxnSpPr/>
          <p:nvPr/>
        </p:nvCxnSpPr>
        <p:spPr>
          <a:xfrm>
            <a:off x="6481100" y="4609950"/>
            <a:ext cx="2544000" cy="0"/>
          </a:xfrm>
          <a:prstGeom prst="straightConnector1">
            <a:avLst/>
          </a:prstGeom>
          <a:noFill/>
          <a:ln w="9525" cap="flat" cmpd="sng">
            <a:solidFill>
              <a:schemeClr val="accent1"/>
            </a:solidFill>
            <a:prstDash val="solid"/>
            <a:round/>
            <a:headEnd type="none" w="med" len="med"/>
            <a:tailEnd type="none" w="med" len="med"/>
          </a:ln>
        </p:spPr>
      </p:cxnSp>
      <p:sp>
        <p:nvSpPr>
          <p:cNvPr id="291" name="Google Shape;291;p33"/>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chemeClr val="accent1"/>
                </a:solidFill>
                <a:latin typeface="Josefin Sans"/>
                <a:ea typeface="Josefin Sans"/>
                <a:cs typeface="Josefin Sans"/>
                <a:sym typeface="Josefin Sans"/>
              </a:rPr>
              <a:t>‹#›</a:t>
            </a:fld>
            <a:endParaRPr sz="1100" b="1">
              <a:solidFill>
                <a:schemeClr val="accent1"/>
              </a:solidFill>
              <a:latin typeface="Josefin Sans"/>
              <a:ea typeface="Josefin Sans"/>
              <a:cs typeface="Josefin Sans"/>
              <a:sym typeface="Josefi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79200" rIns="91425" bIns="91425" anchor="t" anchorCtr="0">
            <a:noAutofit/>
          </a:bodyPr>
          <a:lstStyle>
            <a:lvl1pPr lvl="0" rtl="0">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84225" y="1159350"/>
            <a:ext cx="8520600" cy="3416400"/>
          </a:xfrm>
          <a:prstGeom prst="rect">
            <a:avLst/>
          </a:prstGeom>
          <a:noFill/>
          <a:ln>
            <a:noFill/>
          </a:ln>
        </p:spPr>
        <p:txBody>
          <a:bodyPr spcFirstLastPara="1" wrap="square" lIns="91425" tIns="0" rIns="91425" bIns="182875" anchor="t" anchorCtr="0">
            <a:noAutofit/>
          </a:bodyPr>
          <a:lstStyle>
            <a:lvl1pPr marL="457200" lvl="0" indent="-342900" rtl="0">
              <a:lnSpc>
                <a:spcPct val="100000"/>
              </a:lnSpc>
              <a:spcBef>
                <a:spcPts val="0"/>
              </a:spcBef>
              <a:spcAft>
                <a:spcPts val="0"/>
              </a:spcAft>
              <a:buClr>
                <a:schemeClr val="dk1"/>
              </a:buClr>
              <a:buSzPts val="1800"/>
              <a:buFont typeface="Josefin Sans Medium"/>
              <a:buChar char="●"/>
              <a:defRPr sz="1800">
                <a:solidFill>
                  <a:schemeClr val="dk1"/>
                </a:solidFill>
                <a:latin typeface="Josefin Sans Medium"/>
                <a:ea typeface="Josefin Sans Medium"/>
                <a:cs typeface="Josefin Sans Medium"/>
                <a:sym typeface="Josefin Sans Medium"/>
              </a:defRPr>
            </a:lvl1pPr>
            <a:lvl2pPr marL="914400" lvl="1" indent="-317500" rtl="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2pPr>
            <a:lvl3pPr marL="1371600" lvl="2" indent="-317500" rtl="0">
              <a:lnSpc>
                <a:spcPct val="100000"/>
              </a:lnSpc>
              <a:spcBef>
                <a:spcPts val="0"/>
              </a:spcBef>
              <a:spcAft>
                <a:spcPts val="0"/>
              </a:spcAft>
              <a:buClr>
                <a:schemeClr val="dk1"/>
              </a:buClr>
              <a:buSzPts val="1400"/>
              <a:buFont typeface="Josefin Sans Light"/>
              <a:buChar char="■"/>
              <a:defRPr>
                <a:solidFill>
                  <a:schemeClr val="dk1"/>
                </a:solidFill>
                <a:latin typeface="Josefin Sans Light"/>
                <a:ea typeface="Josefin Sans Light"/>
                <a:cs typeface="Josefin Sans Light"/>
                <a:sym typeface="Josefin Sans Light"/>
              </a:defRPr>
            </a:lvl3pPr>
            <a:lvl4pPr marL="1828800" lvl="3" indent="-317500" rtl="0">
              <a:lnSpc>
                <a:spcPct val="100000"/>
              </a:lnSpc>
              <a:spcBef>
                <a:spcPts val="0"/>
              </a:spcBef>
              <a:spcAft>
                <a:spcPts val="0"/>
              </a:spcAft>
              <a:buClr>
                <a:schemeClr val="dk1"/>
              </a:buClr>
              <a:buSzPts val="1400"/>
              <a:buFont typeface="Josefin Sans ExtraLight"/>
              <a:buChar char="●"/>
              <a:defRPr>
                <a:solidFill>
                  <a:schemeClr val="dk1"/>
                </a:solidFill>
                <a:latin typeface="Josefin Sans ExtraLight"/>
                <a:ea typeface="Josefin Sans ExtraLight"/>
                <a:cs typeface="Josefin Sans ExtraLight"/>
                <a:sym typeface="Josefin Sans ExtraLight"/>
              </a:defRPr>
            </a:lvl4pPr>
            <a:lvl5pPr marL="2286000" lvl="4" indent="-311150" rtl="0">
              <a:lnSpc>
                <a:spcPct val="100000"/>
              </a:lnSpc>
              <a:spcBef>
                <a:spcPts val="0"/>
              </a:spcBef>
              <a:spcAft>
                <a:spcPts val="0"/>
              </a:spcAft>
              <a:buClr>
                <a:schemeClr val="dk1"/>
              </a:buClr>
              <a:buSzPts val="1300"/>
              <a:buFont typeface="Josefin Sans ExtraLight"/>
              <a:buChar char="○"/>
              <a:defRPr sz="1300">
                <a:solidFill>
                  <a:schemeClr val="dk1"/>
                </a:solidFill>
                <a:latin typeface="Josefin Sans ExtraLight"/>
                <a:ea typeface="Josefin Sans ExtraLight"/>
                <a:cs typeface="Josefin Sans ExtraLight"/>
                <a:sym typeface="Josefin Sans ExtraLight"/>
              </a:defRPr>
            </a:lvl5pPr>
            <a:lvl6pPr marL="2743200" lvl="5" indent="-3048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6pPr>
            <a:lvl7pPr marL="3200400" lvl="6" indent="-3048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7pPr>
            <a:lvl8pPr marL="3657600" lvl="7" indent="-3048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8pPr>
            <a:lvl9pPr marL="4114800" lvl="8" indent="-3048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6" r:id="rId5"/>
    <p:sldLayoutId id="2147483658" r:id="rId6"/>
    <p:sldLayoutId id="2147483662" r:id="rId7"/>
    <p:sldLayoutId id="2147483663" r:id="rId8"/>
    <p:sldLayoutId id="2147483679" r:id="rId9"/>
    <p:sldLayoutId id="2147483682" r:id="rId10"/>
    <p:sldLayoutId id="2147483683"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mailto:ongUSINC@proton.m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1"/>
        <p:cNvGrpSpPr/>
        <p:nvPr/>
      </p:nvGrpSpPr>
      <p:grpSpPr>
        <a:xfrm>
          <a:off x="0" y="0"/>
          <a:ext cx="0" cy="0"/>
          <a:chOff x="0" y="0"/>
          <a:chExt cx="0" cy="0"/>
        </a:xfrm>
      </p:grpSpPr>
      <p:sp>
        <p:nvSpPr>
          <p:cNvPr id="322" name="Google Shape;322;p42"/>
          <p:cNvSpPr txBox="1">
            <a:spLocks noGrp="1"/>
          </p:cNvSpPr>
          <p:nvPr>
            <p:ph type="ctrTitle"/>
          </p:nvPr>
        </p:nvSpPr>
        <p:spPr>
          <a:xfrm>
            <a:off x="894500" y="588600"/>
            <a:ext cx="5392800" cy="1983300"/>
          </a:xfrm>
          <a:prstGeom prst="rect">
            <a:avLst/>
          </a:prstGeom>
        </p:spPr>
        <p:txBody>
          <a:bodyPr spcFirstLastPara="1" wrap="square" lIns="91425" tIns="201150" rIns="91425" bIns="91425" anchor="t" anchorCtr="0">
            <a:noAutofit/>
          </a:bodyPr>
          <a:lstStyle/>
          <a:p>
            <a:pPr marL="0" lvl="0" indent="0" algn="l" rtl="0">
              <a:spcBef>
                <a:spcPts val="0"/>
              </a:spcBef>
              <a:spcAft>
                <a:spcPts val="0"/>
              </a:spcAft>
              <a:buNone/>
            </a:pPr>
            <a:r>
              <a:rPr lang="ro-RO" dirty="0"/>
              <a:t>m</a:t>
            </a:r>
            <a:r>
              <a:rPr lang="en-US" dirty="0" err="1"/>
              <a:t>ongUS</a:t>
            </a:r>
            <a:r>
              <a:rPr lang="en-US" dirty="0"/>
              <a:t> </a:t>
            </a:r>
            <a:r>
              <a:rPr lang="en-US" dirty="0" err="1">
                <a:solidFill>
                  <a:srgbClr val="FF0000"/>
                </a:solidFill>
              </a:rPr>
              <a:t>red</a:t>
            </a:r>
            <a:r>
              <a:rPr lang="en-US" dirty="0" err="1"/>
              <a:t>Vent</a:t>
            </a:r>
            <a:endParaRPr dirty="0"/>
          </a:p>
        </p:txBody>
      </p:sp>
      <p:sp>
        <p:nvSpPr>
          <p:cNvPr id="323" name="Google Shape;323;p42"/>
          <p:cNvSpPr txBox="1">
            <a:spLocks noGrp="1"/>
          </p:cNvSpPr>
          <p:nvPr>
            <p:ph type="subTitle" idx="1"/>
          </p:nvPr>
        </p:nvSpPr>
        <p:spPr>
          <a:xfrm>
            <a:off x="894500" y="2499325"/>
            <a:ext cx="3335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Prezentare</a:t>
            </a:r>
            <a:r>
              <a:rPr lang="en-US" dirty="0"/>
              <a:t> </a:t>
            </a:r>
            <a:r>
              <a:rPr lang="en-US" dirty="0" err="1"/>
              <a:t>afacere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08</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464800" y="1711841"/>
            <a:ext cx="5264700" cy="2030938"/>
          </a:xfrm>
        </p:spPr>
        <p:txBody>
          <a:bodyPr/>
          <a:lstStyle/>
          <a:p>
            <a:pPr marL="114300" indent="0">
              <a:buNone/>
            </a:pPr>
            <a:r>
              <a:rPr lang="ro-RO" sz="1200" dirty="0"/>
              <a:t>Compania noastra de sisteme de ventilare genereaza venituri din mai multe surse</a:t>
            </a:r>
            <a:r>
              <a:rPr lang="en-US" sz="1200" dirty="0"/>
              <a:t>:</a:t>
            </a:r>
          </a:p>
          <a:p>
            <a:pPr marL="114300" indent="0">
              <a:buNone/>
            </a:pPr>
            <a:endParaRPr lang="en-US" dirty="0"/>
          </a:p>
          <a:p>
            <a:r>
              <a:rPr lang="ro-RO" sz="1100" dirty="0"/>
              <a:t>Instalarea sistemelor de ventilare si a echipamentelor aferente reprezinta cel mai mare contribuitor la veniturile noastre totale, aducand aproximativ 25% din venituri. </a:t>
            </a:r>
            <a:endParaRPr lang="en-US" sz="1100" dirty="0"/>
          </a:p>
          <a:p>
            <a:endParaRPr lang="en-US" sz="1100" dirty="0"/>
          </a:p>
          <a:p>
            <a:r>
              <a:rPr lang="ro-RO" sz="1100" dirty="0"/>
              <a:t>Serviciile de intretinere si reparatii, precum si apelurile de urgenta, contribuie cu aproximativ 10% din venituri. </a:t>
            </a:r>
            <a:endParaRPr lang="en-US" sz="1100" dirty="0"/>
          </a:p>
          <a:p>
            <a:endParaRPr lang="en-US" sz="1100" dirty="0"/>
          </a:p>
          <a:p>
            <a:r>
              <a:rPr lang="ro-RO" sz="1100" dirty="0"/>
              <a:t>Vanzarile de piese si echipamente de ventilare reprezinta aproximativ 30% din venituri</a:t>
            </a:r>
            <a:r>
              <a:rPr lang="en-US" sz="1100" dirty="0"/>
              <a:t>.</a:t>
            </a:r>
          </a:p>
          <a:p>
            <a:endParaRPr lang="en-US" sz="1100" dirty="0"/>
          </a:p>
          <a:p>
            <a:r>
              <a:rPr lang="en-US" sz="1100" dirty="0"/>
              <a:t>S</a:t>
            </a:r>
            <a:r>
              <a:rPr lang="ro-RO" sz="1100" dirty="0"/>
              <a:t>de consultanta si recomandari pentru nevoile de ventilare ale clientilor reprezinta aproximativ 15%. </a:t>
            </a:r>
            <a:endParaRPr lang="en-US" sz="1100" dirty="0"/>
          </a:p>
          <a:p>
            <a:endParaRPr lang="en-US" sz="1100" dirty="0"/>
          </a:p>
          <a:p>
            <a:r>
              <a:rPr lang="ro-RO" sz="1100" dirty="0"/>
              <a:t>Accesarea de fonduri locale si europene prin intermediul specialistilor si a consultantilor contribuie indirect la mai mult de 15% din venituri. </a:t>
            </a:r>
            <a:endParaRPr lang="en-US" sz="1100" dirty="0"/>
          </a:p>
          <a:p>
            <a:endParaRPr lang="en-US" sz="1100" dirty="0"/>
          </a:p>
          <a:p>
            <a:r>
              <a:rPr lang="ro-RO" sz="1100" dirty="0"/>
              <a:t>Alte servicii, cum ar fi programele de formare si certificare, aduc restul de 5% din venituri totale ale companiei noastre.</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2400" dirty="0"/>
              <a:t>Flux </a:t>
            </a:r>
            <a:r>
              <a:rPr lang="en-US" sz="2400" dirty="0" err="1"/>
              <a:t>venituri</a:t>
            </a:r>
            <a:endParaRPr lang="ro-RO" sz="2400" dirty="0"/>
          </a:p>
        </p:txBody>
      </p:sp>
    </p:spTree>
    <p:extLst>
      <p:ext uri="{BB962C8B-B14F-4D97-AF65-F5344CB8AC3E}">
        <p14:creationId xmlns:p14="http://schemas.microsoft.com/office/powerpoint/2010/main" val="157194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11</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991225" y="1701208"/>
            <a:ext cx="6960000" cy="2030938"/>
          </a:xfrm>
        </p:spPr>
        <p:txBody>
          <a:bodyPr/>
          <a:lstStyle/>
          <a:p>
            <a:r>
              <a:rPr lang="ro-RO" sz="1100" dirty="0"/>
              <a:t>Calitate imbunatatita a aerului - prin furnizarea de sisteme de ventilatie de inalta calitate, sprijinim clientii sa mentina un aer curat si sanatos in casele, afacerile sau facilitatile lor. Acest lucru poate avea numeroase beneficii pentru sanatate si poate ajuta la reducerea riscului de boli respiratorii.</a:t>
            </a:r>
            <a:endParaRPr lang="en-US" sz="1100" dirty="0"/>
          </a:p>
          <a:p>
            <a:endParaRPr lang="ro-RO" sz="1100" dirty="0"/>
          </a:p>
          <a:p>
            <a:r>
              <a:rPr lang="ro-RO" sz="1100" dirty="0"/>
              <a:t>Eficienta energetica - sistemele noastre de ventilatie sunt proiectate pentru a fi eficiente din punct de vedere energetic, ceea ce inseamna un mare suport pentru clientii nostri in vederea economisirii banilor pentru facturile de energie in timp. Acest lucru este deosebit de important pentru intreprinderi si instalatii industriale, unde costurile cu energia pot reprezenta o cheltuiala semnificativa.</a:t>
            </a:r>
            <a:endParaRPr lang="en-US" sz="1100" dirty="0"/>
          </a:p>
          <a:p>
            <a:endParaRPr lang="ro-RO" sz="1100" dirty="0"/>
          </a:p>
          <a:p>
            <a:r>
              <a:rPr lang="ro-RO" sz="1100" dirty="0"/>
              <a:t>Respectarea reglementarilor - multe intreprinderi si instalatii sunt obligate prin lege sa mentina un anumit nivel de calitate a aerului sau sa respecte reglementarile specifice de mediu. Prin furnizarea de solutii de ventilatie personalizate, vom ajuta clientii sa respecte aceste reglementari si sa evite amenzi sau penalitati costisitoare.</a:t>
            </a:r>
            <a:endParaRPr lang="en-US" sz="1100" dirty="0"/>
          </a:p>
          <a:p>
            <a:endParaRPr lang="ro-RO" sz="1100" dirty="0"/>
          </a:p>
          <a:p>
            <a:r>
              <a:rPr lang="ro-RO" sz="1100" dirty="0"/>
              <a:t>Servicii si asistenta pentru clienti - suntem dedicati furnizarii de servicii exceptionale tuturor clientilor nostri. Acestea includ timpi de raspuns promti, solutii personalizate si asistenta continua pentru a asigura ca consumatorii nostri de profesionalism si implicit, pentru a ne asigura ca acestia sunt multumiti de produsele si serviciile noastre.</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1600" dirty="0"/>
              <a:t>Ce </a:t>
            </a:r>
            <a:r>
              <a:rPr lang="en-US" sz="1600" dirty="0" err="1"/>
              <a:t>valoare</a:t>
            </a:r>
            <a:r>
              <a:rPr lang="en-US" sz="1600" dirty="0"/>
              <a:t> </a:t>
            </a:r>
            <a:r>
              <a:rPr lang="en-US" sz="1600" dirty="0" err="1"/>
              <a:t>oferim</a:t>
            </a:r>
            <a:r>
              <a:rPr lang="en-US" sz="1600" dirty="0"/>
              <a:t>?</a:t>
            </a:r>
            <a:endParaRPr lang="ro-RO" sz="1600" dirty="0"/>
          </a:p>
        </p:txBody>
      </p:sp>
    </p:spTree>
    <p:extLst>
      <p:ext uri="{BB962C8B-B14F-4D97-AF65-F5344CB8AC3E}">
        <p14:creationId xmlns:p14="http://schemas.microsoft.com/office/powerpoint/2010/main" val="128777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12</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092000" y="1630709"/>
            <a:ext cx="6960000" cy="2030938"/>
          </a:xfrm>
        </p:spPr>
        <p:txBody>
          <a:bodyPr/>
          <a:lstStyle/>
          <a:p>
            <a:r>
              <a:rPr lang="ro-RO" sz="900" i="1" dirty="0"/>
              <a:t>Clienti rezidentiali</a:t>
            </a:r>
            <a:endParaRPr lang="ro-RO" sz="900" dirty="0"/>
          </a:p>
          <a:p>
            <a:pPr marL="114300" indent="0">
              <a:buNone/>
            </a:pPr>
            <a:r>
              <a:rPr lang="ro-RO" sz="900" dirty="0"/>
              <a:t>Sisteme de ventilatie pentru intreaga casa</a:t>
            </a:r>
          </a:p>
          <a:p>
            <a:pPr marL="114300" indent="0">
              <a:buNone/>
            </a:pPr>
            <a:r>
              <a:rPr lang="ro-RO" sz="900" dirty="0"/>
              <a:t>Ventilatoare de evacuare hota</a:t>
            </a:r>
          </a:p>
          <a:p>
            <a:pPr marL="114300" indent="0">
              <a:buNone/>
            </a:pPr>
            <a:r>
              <a:rPr lang="ro-RO" sz="900" dirty="0"/>
              <a:t>Ventilatoare de evacuare baie</a:t>
            </a:r>
          </a:p>
          <a:p>
            <a:pPr marL="114300" indent="0">
              <a:buNone/>
            </a:pPr>
            <a:r>
              <a:rPr lang="ro-RO" sz="900" dirty="0"/>
              <a:t>Ventilatoare de ventilatie mansarda</a:t>
            </a:r>
          </a:p>
          <a:p>
            <a:pPr marL="114300" indent="0">
              <a:buNone/>
            </a:pPr>
            <a:r>
              <a:rPr lang="ro-RO" sz="900" dirty="0"/>
              <a:t>Servicii de curatare a conductelor</a:t>
            </a:r>
            <a:endParaRPr lang="en-US" sz="900" dirty="0"/>
          </a:p>
          <a:p>
            <a:pPr marL="114300" indent="0">
              <a:buNone/>
            </a:pPr>
            <a:endParaRPr lang="ro-RO" sz="900" dirty="0"/>
          </a:p>
          <a:p>
            <a:r>
              <a:rPr lang="ro-RO" sz="900" i="1" dirty="0"/>
              <a:t>Clienti institutionali</a:t>
            </a:r>
            <a:endParaRPr lang="ro-RO" sz="900" dirty="0"/>
          </a:p>
          <a:p>
            <a:pPr marL="114300" indent="0">
              <a:buNone/>
            </a:pPr>
            <a:r>
              <a:rPr lang="ro-RO" sz="900" dirty="0"/>
              <a:t>Sisteme de ventilatie pentru spitale si unitati medicale</a:t>
            </a:r>
          </a:p>
          <a:p>
            <a:pPr marL="114300" indent="0">
              <a:buNone/>
            </a:pPr>
            <a:r>
              <a:rPr lang="ro-RO" sz="900" dirty="0"/>
              <a:t>Sisteme de ventilatie pentru camere curate pentru industria farmaceutica si biotehnologica</a:t>
            </a:r>
          </a:p>
          <a:p>
            <a:pPr marL="114300" indent="0">
              <a:buNone/>
            </a:pPr>
            <a:r>
              <a:rPr lang="ro-RO" sz="900" dirty="0"/>
              <a:t>Sisteme de evacuare de laborator</a:t>
            </a:r>
          </a:p>
          <a:p>
            <a:pPr marL="114300" indent="0">
              <a:buNone/>
            </a:pPr>
            <a:r>
              <a:rPr lang="ro-RO" sz="900" dirty="0"/>
              <a:t>Sisteme de ventilatie scolara</a:t>
            </a:r>
          </a:p>
          <a:p>
            <a:pPr marL="114300" indent="0">
              <a:buNone/>
            </a:pPr>
            <a:r>
              <a:rPr lang="ro-RO" sz="900" dirty="0"/>
              <a:t>Sisteme HVAC pentru cladiri guvernamentale</a:t>
            </a:r>
          </a:p>
          <a:p>
            <a:pPr marL="114300" indent="0">
              <a:buNone/>
            </a:pPr>
            <a:r>
              <a:rPr lang="ro-RO" sz="900" dirty="0"/>
              <a:t>Ventilatie tip Among US pentru aeronave</a:t>
            </a:r>
            <a:endParaRPr lang="en-US" sz="900" dirty="0"/>
          </a:p>
          <a:p>
            <a:pPr marL="114300" indent="0">
              <a:buNone/>
            </a:pPr>
            <a:endParaRPr lang="ro-RO" sz="900" dirty="0"/>
          </a:p>
          <a:p>
            <a:r>
              <a:rPr lang="ro-RO" sz="900" i="1" dirty="0"/>
              <a:t>Clienti comerciali</a:t>
            </a:r>
            <a:endParaRPr lang="ro-RO" sz="900" dirty="0"/>
          </a:p>
          <a:p>
            <a:pPr marL="114300" indent="0">
              <a:buNone/>
            </a:pPr>
            <a:r>
              <a:rPr lang="ro-RO" sz="900" dirty="0"/>
              <a:t>Sisteme de evacuare pentru bucatarii comerciale</a:t>
            </a:r>
          </a:p>
          <a:p>
            <a:pPr marL="114300" indent="0">
              <a:buNone/>
            </a:pPr>
            <a:r>
              <a:rPr lang="ro-RO" sz="900" dirty="0"/>
              <a:t>Sisteme de ventilatie pentru spatii comerciale</a:t>
            </a:r>
          </a:p>
          <a:p>
            <a:pPr marL="114300" indent="0">
              <a:buNone/>
            </a:pPr>
            <a:r>
              <a:rPr lang="ro-RO" sz="900" dirty="0"/>
              <a:t>Sisteme HVAC pentru cladiri de birouri</a:t>
            </a:r>
          </a:p>
          <a:p>
            <a:pPr marL="114300" indent="0">
              <a:buNone/>
            </a:pPr>
            <a:r>
              <a:rPr lang="ro-RO" sz="900" dirty="0"/>
              <a:t>Ventilatoare industriale de evacuare</a:t>
            </a:r>
          </a:p>
          <a:p>
            <a:pPr marL="114300" indent="0">
              <a:buNone/>
            </a:pPr>
            <a:r>
              <a:rPr lang="ro-RO" sz="900" dirty="0"/>
              <a:t>Servicii de curatare a conductelor de aer (se aplica si in cazul unui emergency)</a:t>
            </a:r>
            <a:endParaRPr lang="en-US" sz="900" dirty="0"/>
          </a:p>
          <a:p>
            <a:pPr marL="114300" indent="0">
              <a:buNone/>
            </a:pPr>
            <a:endParaRPr lang="ro-RO" sz="900" dirty="0"/>
          </a:p>
          <a:p>
            <a:pPr marL="114300" indent="0">
              <a:buNone/>
            </a:pPr>
            <a:r>
              <a:rPr lang="ro-RO" sz="900" dirty="0"/>
              <a:t>Oferim, de asemenea, servicii de mentenanta si reparatie pentru toate aceste instalatii. Aceasta include curatarea regulata, inlocuirea filtrului si repararea echipamentelor pentru ca sistemele de ventilatie ale clientilor nostri sa functioneaze la eficienta maxima.</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1600" dirty="0"/>
              <a:t>Catalog </a:t>
            </a:r>
            <a:r>
              <a:rPr lang="en-US" sz="1600" dirty="0" err="1"/>
              <a:t>servicii</a:t>
            </a:r>
            <a:endParaRPr lang="ro-RO" sz="1600" dirty="0"/>
          </a:p>
        </p:txBody>
      </p:sp>
    </p:spTree>
    <p:extLst>
      <p:ext uri="{BB962C8B-B14F-4D97-AF65-F5344CB8AC3E}">
        <p14:creationId xmlns:p14="http://schemas.microsoft.com/office/powerpoint/2010/main" val="158637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12</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464800" y="1711841"/>
            <a:ext cx="5264700" cy="2030938"/>
          </a:xfrm>
        </p:spPr>
        <p:txBody>
          <a:bodyPr/>
          <a:lstStyle/>
          <a:p>
            <a:pPr marL="114300" indent="0">
              <a:buNone/>
            </a:pPr>
            <a:r>
              <a:rPr lang="ro-RO" sz="1200" dirty="0"/>
              <a:t>Compania noastra satisface toate cerintele generale ale maselor de clienti in acest tipar:</a:t>
            </a:r>
            <a:endParaRPr lang="en-US" sz="1200" dirty="0"/>
          </a:p>
          <a:p>
            <a:pPr marL="114300" indent="0">
              <a:buNone/>
            </a:pPr>
            <a:endParaRPr lang="ro-RO" sz="1200" dirty="0"/>
          </a:p>
          <a:p>
            <a:r>
              <a:rPr lang="ro-RO" sz="1200" dirty="0"/>
              <a:t>Calitatea: garantam o calitate superioara, denotata de certificatele obtinute, cat si prin garantia extinsa de 15 ani din momentul instalarii.</a:t>
            </a:r>
            <a:endParaRPr lang="en-US" sz="1200" dirty="0"/>
          </a:p>
          <a:p>
            <a:endParaRPr lang="ro-RO" sz="1200" dirty="0"/>
          </a:p>
          <a:p>
            <a:r>
              <a:rPr lang="ro-RO" sz="1200" dirty="0"/>
              <a:t>Pret corect: oferim un pret echilibrat in raport cu serviciile oferite.</a:t>
            </a:r>
            <a:endParaRPr lang="en-US" sz="1200" dirty="0"/>
          </a:p>
          <a:p>
            <a:endParaRPr lang="ro-RO" sz="1200" dirty="0"/>
          </a:p>
          <a:p>
            <a:r>
              <a:rPr lang="ro-RO" sz="1200" dirty="0"/>
              <a:t>Proiectare superioara: produsele oferite se evidentiaza prin module semnificativ mai avansate fata de competitie. Compania noastra a investit in cercetare si dezvoltare pentru a constitui materiale semnificativ mai durabile, componente inteligent formate pentru a permite o reducere a costurilor, chiar si energetice.</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2400" dirty="0"/>
              <a:t>Ce </a:t>
            </a:r>
            <a:r>
              <a:rPr lang="en-US" sz="2400" dirty="0" err="1"/>
              <a:t>nevoi</a:t>
            </a:r>
            <a:r>
              <a:rPr lang="en-US" sz="2400" dirty="0"/>
              <a:t> </a:t>
            </a:r>
            <a:r>
              <a:rPr lang="en-US" sz="2400" dirty="0" err="1"/>
              <a:t>satisfacem</a:t>
            </a:r>
            <a:r>
              <a:rPr lang="en-US" sz="2400" dirty="0"/>
              <a:t>?</a:t>
            </a:r>
            <a:endParaRPr lang="ro-RO" sz="2400" dirty="0"/>
          </a:p>
        </p:txBody>
      </p:sp>
    </p:spTree>
    <p:extLst>
      <p:ext uri="{BB962C8B-B14F-4D97-AF65-F5344CB8AC3E}">
        <p14:creationId xmlns:p14="http://schemas.microsoft.com/office/powerpoint/2010/main" val="1201642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14</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991225" y="1637413"/>
            <a:ext cx="6960000" cy="2030938"/>
          </a:xfrm>
        </p:spPr>
        <p:txBody>
          <a:bodyPr/>
          <a:lstStyle/>
          <a:p>
            <a:pPr marL="114300" indent="0">
              <a:buNone/>
            </a:pPr>
            <a:r>
              <a:rPr lang="ro-RO" sz="1000" b="1" dirty="0"/>
              <a:t>Propunerea de valoare a companiei noastre necesita mai multe resurse cheie, inclusiv:</a:t>
            </a:r>
            <a:endParaRPr lang="en-US" sz="1000" b="1" dirty="0"/>
          </a:p>
          <a:p>
            <a:pPr marL="114300" indent="0">
              <a:buNone/>
            </a:pPr>
            <a:endParaRPr lang="ro-RO" sz="1000" dirty="0"/>
          </a:p>
          <a:p>
            <a:pPr marL="114300" indent="0">
              <a:buNone/>
            </a:pPr>
            <a:r>
              <a:rPr lang="ro-RO" sz="1000" dirty="0"/>
              <a:t>Resurse umane:</a:t>
            </a:r>
          </a:p>
          <a:p>
            <a:r>
              <a:rPr lang="ro-RO" sz="1000" dirty="0"/>
              <a:t>Forta de munca calificata - compania noastra are nevoie de o forta de munca calificata pentru proiectarea, instalarea si intretinerea sistemelor de ventilatie. Aceasta include ingineri, tehnicieni si reprezentanti ai serviciilor pentru clienti care au expertiza in ventilatie si calitatea aerului.</a:t>
            </a:r>
          </a:p>
          <a:p>
            <a:endParaRPr lang="en-US" sz="1000" dirty="0"/>
          </a:p>
          <a:p>
            <a:pPr marL="114300" indent="0">
              <a:buNone/>
            </a:pPr>
            <a:r>
              <a:rPr lang="ro-RO" sz="1000" dirty="0"/>
              <a:t>Resurse materiale:</a:t>
            </a:r>
          </a:p>
          <a:p>
            <a:r>
              <a:rPr lang="ro-RO" sz="1000" dirty="0"/>
              <a:t>Zone de productie - avem nevoie de zone de productie pentru a produce solutii de ventilatie personalizate. Aceasta include ateliere, depozite si alte zone in care echipamentele pot fi asamblate si testate.</a:t>
            </a:r>
            <a:endParaRPr lang="en-US" sz="1000" dirty="0"/>
          </a:p>
          <a:p>
            <a:endParaRPr lang="ro-RO" sz="1000" dirty="0"/>
          </a:p>
          <a:p>
            <a:r>
              <a:rPr lang="ro-RO" sz="1000" dirty="0"/>
              <a:t>Tehnologie - compania noastra are nevoie de tehnologie pentru a proiecta si produce solutii de ventilatie personalizate. Aceasta include software-ul de proiectare asistata de calculator (CAD), imprimantele 3D si alte instrumente specializate.</a:t>
            </a:r>
            <a:endParaRPr lang="en-US" sz="1000" dirty="0"/>
          </a:p>
          <a:p>
            <a:endParaRPr lang="ro-RO" sz="1000" dirty="0"/>
          </a:p>
          <a:p>
            <a:pPr marL="114300" indent="0">
              <a:buNone/>
            </a:pPr>
            <a:r>
              <a:rPr lang="ro-RO" sz="1000" dirty="0"/>
              <a:t>Parteneriate - avem nevoie de parteneriate cu alte companii din industrie, cum ar fi furnizorii de materii prime, contractorii HVAC sau consultantii de mediu.</a:t>
            </a:r>
          </a:p>
          <a:p>
            <a:pPr marL="114300" indent="0">
              <a:buNone/>
            </a:pPr>
            <a:endParaRPr lang="en-US" sz="1000" dirty="0"/>
          </a:p>
          <a:p>
            <a:pPr marL="114300" indent="0">
              <a:buNone/>
            </a:pPr>
            <a:r>
              <a:rPr lang="ro-RO" sz="1000" dirty="0"/>
              <a:t>Capital - MongUS are nevoie de capital pentru a investi in echipamente, facilitati si resurse umane pentru a dezvolta si livra valoarea propusa.</a:t>
            </a:r>
            <a:endParaRPr lang="en-US" sz="1000" dirty="0"/>
          </a:p>
          <a:p>
            <a:pPr marL="114300" indent="0">
              <a:buNone/>
            </a:pPr>
            <a:endParaRPr lang="ro-RO" sz="1000" dirty="0"/>
          </a:p>
          <a:p>
            <a:pPr marL="114300" indent="0">
              <a:buNone/>
            </a:pPr>
            <a:r>
              <a:rPr lang="ro-RO" sz="1000" dirty="0"/>
              <a:t>Investitia in aceste resurse ne va ajuta sa ramanem competitivi si sa satisfacem cerintele unei piete in schimbare rapida.</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1600" dirty="0" err="1"/>
              <a:t>Resurse</a:t>
            </a:r>
            <a:r>
              <a:rPr lang="en-US" sz="1600" dirty="0"/>
              <a:t> </a:t>
            </a:r>
            <a:r>
              <a:rPr lang="en-US" sz="1600" dirty="0" err="1"/>
              <a:t>cheie</a:t>
            </a:r>
            <a:r>
              <a:rPr lang="en-US" sz="1600" dirty="0"/>
              <a:t> </a:t>
            </a:r>
            <a:r>
              <a:rPr lang="en-US" sz="1600" dirty="0" err="1"/>
              <a:t>necesare</a:t>
            </a:r>
            <a:endParaRPr lang="ro-RO" sz="1600" dirty="0"/>
          </a:p>
        </p:txBody>
      </p:sp>
    </p:spTree>
    <p:extLst>
      <p:ext uri="{BB962C8B-B14F-4D97-AF65-F5344CB8AC3E}">
        <p14:creationId xmlns:p14="http://schemas.microsoft.com/office/powerpoint/2010/main" val="404702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15</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092000" y="1630709"/>
            <a:ext cx="6960000" cy="2030938"/>
          </a:xfrm>
        </p:spPr>
        <p:txBody>
          <a:bodyPr/>
          <a:lstStyle/>
          <a:p>
            <a:pPr marL="114300" indent="0">
              <a:buNone/>
            </a:pPr>
            <a:r>
              <a:rPr lang="ro-RO" sz="1100" b="1" dirty="0"/>
              <a:t>Este important sa intelegem modul in care clientii nostri prefera sa comunice pentru a </a:t>
            </a:r>
            <a:r>
              <a:rPr lang="en-US" sz="1100" b="1" dirty="0"/>
              <a:t>ne</a:t>
            </a:r>
            <a:r>
              <a:rPr lang="ro-RO" sz="1100" b="1" dirty="0"/>
              <a:t> </a:t>
            </a:r>
            <a:r>
              <a:rPr lang="en-US" sz="1100" b="1" dirty="0" err="1"/>
              <a:t>lega</a:t>
            </a:r>
            <a:r>
              <a:rPr lang="ro-RO" sz="1100" b="1" dirty="0"/>
              <a:t> eficient cu ei. Iata cateva canale potentiale de luat in considerare:</a:t>
            </a:r>
            <a:endParaRPr lang="en-US" sz="1100" b="1" dirty="0"/>
          </a:p>
          <a:p>
            <a:pPr marL="114300" indent="0">
              <a:buNone/>
            </a:pPr>
            <a:endParaRPr lang="ro-RO" sz="1100" dirty="0"/>
          </a:p>
          <a:p>
            <a:r>
              <a:rPr lang="ro-RO" sz="1100" dirty="0"/>
              <a:t>E-mail - multi clienti prefera sa comunice prin e-mail, deoarece permite o comunicare usoara si convenabila, care poate fi accesata in orice moment.</a:t>
            </a:r>
            <a:endParaRPr lang="en-US" sz="1100" dirty="0"/>
          </a:p>
          <a:p>
            <a:endParaRPr lang="ro-RO" sz="1100" dirty="0"/>
          </a:p>
          <a:p>
            <a:r>
              <a:rPr lang="ro-RO" sz="1100" dirty="0"/>
              <a:t>Telefon - Unii clienti pot prefera sa comunice prin telefon, deoarece permite o interactiune mai directa si personala.</a:t>
            </a:r>
            <a:endParaRPr lang="en-US" sz="1100" dirty="0"/>
          </a:p>
          <a:p>
            <a:endParaRPr lang="ro-RO" sz="1100" dirty="0"/>
          </a:p>
          <a:p>
            <a:r>
              <a:rPr lang="ro-RO" sz="1100" dirty="0"/>
              <a:t>Chat - Chatbots si alte platforme de mesagerie devin din ce in ce mai populare pe masura ce clientii cauta raspunsuri imediate si sprijin.</a:t>
            </a:r>
            <a:endParaRPr lang="en-US" sz="1100" dirty="0"/>
          </a:p>
          <a:p>
            <a:endParaRPr lang="ro-RO" sz="1100" dirty="0"/>
          </a:p>
          <a:p>
            <a:r>
              <a:rPr lang="ro-RO" sz="1100" dirty="0"/>
              <a:t>Social Media - Platformele de social media, cum ar fi Facebook, Twitter. Youtube, Instagram, TikTok pot fi canale eficiente de comunicare si interactiune cu clientii.</a:t>
            </a:r>
            <a:endParaRPr lang="en-US" sz="1100" dirty="0"/>
          </a:p>
          <a:p>
            <a:endParaRPr lang="ro-RO" sz="1100" dirty="0"/>
          </a:p>
          <a:p>
            <a:r>
              <a:rPr lang="ro-RO" sz="1100" dirty="0"/>
              <a:t>In persoana (</a:t>
            </a:r>
            <a:r>
              <a:rPr lang="en-US" sz="1100" dirty="0" err="1"/>
              <a:t>sediu</a:t>
            </a:r>
            <a:r>
              <a:rPr lang="ro-RO" sz="1100" dirty="0"/>
              <a:t>) - Comunicarea in persoana poate fi necesara sau preferata de unii clienti.</a:t>
            </a:r>
            <a:endParaRPr lang="en-US" sz="1100" dirty="0"/>
          </a:p>
          <a:p>
            <a:endParaRPr lang="ro-RO" sz="1100" dirty="0"/>
          </a:p>
          <a:p>
            <a:pPr marL="114300" indent="0">
              <a:buNone/>
            </a:pPr>
            <a:r>
              <a:rPr lang="ro-RO" sz="1100" dirty="0"/>
              <a:t>Este important sa oferim o varietate de canale de comunicare pentru a satisface nevoile si preferintele diverse ale clientilor nostri. Prin intelegerea clientilor nostri si a canalelor lor de comunicare preferate, putem sa ne angajam eficient cu acestia si sa construim relatii puternice.</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1600" dirty="0" err="1"/>
              <a:t>Canale</a:t>
            </a:r>
            <a:r>
              <a:rPr lang="en-US" sz="1600" dirty="0"/>
              <a:t> de </a:t>
            </a:r>
            <a:r>
              <a:rPr lang="en-US" sz="1600" dirty="0" err="1"/>
              <a:t>comunicatii</a:t>
            </a:r>
            <a:endParaRPr lang="ro-RO" sz="1600" dirty="0"/>
          </a:p>
        </p:txBody>
      </p:sp>
    </p:spTree>
    <p:extLst>
      <p:ext uri="{BB962C8B-B14F-4D97-AF65-F5344CB8AC3E}">
        <p14:creationId xmlns:p14="http://schemas.microsoft.com/office/powerpoint/2010/main" val="59741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16</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092000" y="1630709"/>
            <a:ext cx="6960000" cy="2030938"/>
          </a:xfrm>
        </p:spPr>
        <p:txBody>
          <a:bodyPr/>
          <a:lstStyle/>
          <a:p>
            <a:pPr marL="114300" indent="0">
              <a:buNone/>
            </a:pPr>
            <a:r>
              <a:rPr lang="ro-RO" sz="1000" b="1" dirty="0"/>
              <a:t>Costul </a:t>
            </a:r>
            <a:r>
              <a:rPr lang="en-US" sz="1000" b="1" dirty="0"/>
              <a:t>de </a:t>
            </a:r>
            <a:r>
              <a:rPr lang="en-US" sz="1000" b="1" dirty="0" err="1"/>
              <a:t>mentinere</a:t>
            </a:r>
            <a:r>
              <a:rPr lang="en-US" sz="1000" b="1" dirty="0"/>
              <a:t> a</a:t>
            </a:r>
            <a:r>
              <a:rPr lang="ro-RO" sz="1000" b="1" dirty="0"/>
              <a:t> relatie</a:t>
            </a:r>
            <a:r>
              <a:rPr lang="en-US" sz="1000" b="1" dirty="0" err="1"/>
              <a:t>i</a:t>
            </a:r>
            <a:r>
              <a:rPr lang="ro-RO" sz="1000" b="1" dirty="0"/>
              <a:t> bun</a:t>
            </a:r>
            <a:r>
              <a:rPr lang="en-US" sz="1000" b="1" dirty="0"/>
              <a:t>e</a:t>
            </a:r>
            <a:r>
              <a:rPr lang="ro-RO" sz="1000" b="1" dirty="0"/>
              <a:t> cu clientii poate varia in functie de mai multi factori, precum segmentul de clienti si nivelul de asteptari, dimensiunea companiei si resursele alocate pentru acest scop:</a:t>
            </a:r>
            <a:endParaRPr lang="en-US" sz="1000" b="1" dirty="0"/>
          </a:p>
          <a:p>
            <a:pPr marL="114300" indent="0">
              <a:buNone/>
            </a:pPr>
            <a:endParaRPr lang="ro-RO" sz="1000" dirty="0"/>
          </a:p>
          <a:p>
            <a:r>
              <a:rPr lang="ro-RO" sz="1000" dirty="0"/>
              <a:t>Resurse umane: angajatii responsabili cu interactiunea cu clientii, cum ar fi reprezentantii de vanzari, managerii de relatii cu clientii, specialistii in suport tehnic etc. Costurile pot varia, de la salariul minimum pe economie pana la sume in jurul a 6000 lei.</a:t>
            </a:r>
            <a:endParaRPr lang="en-US" sz="1000" dirty="0"/>
          </a:p>
          <a:p>
            <a:endParaRPr lang="ro-RO" sz="1000" dirty="0"/>
          </a:p>
          <a:p>
            <a:r>
              <a:rPr lang="ro-RO" sz="1000" dirty="0"/>
              <a:t>Tehnologie: solutii software si hardware necesare pentru a interactiona cu clientii si pentru a colecta feedback-ul lor, aplicatii de chat, platforme de social media etc. Implementarea acestora poate fi costisitoare, o licenta costand in jur de cateva mii de lei iar solutie proprie ajungand la sume de cateva zeci de mii de euro.</a:t>
            </a:r>
            <a:endParaRPr lang="en-US" sz="1000" dirty="0"/>
          </a:p>
          <a:p>
            <a:endParaRPr lang="ro-RO" sz="1000" dirty="0"/>
          </a:p>
          <a:p>
            <a:r>
              <a:rPr lang="ro-RO" sz="1000" dirty="0"/>
              <a:t>Training si dezvoltare: investitii in training-ul si dezvoltarea angajatilor responsabili cu interactiunea cu clientii, pentru a asigura o experienta de calitate. Training-ul poate ocupa resurse necesare, este bine de avut in vedere pastrarea angajatilor prin a le facilita experienta. Prin sesiunile de training si bonusuri se pot estima cheltuieli de 500-1000 lei.</a:t>
            </a:r>
            <a:endParaRPr lang="en-US" sz="1000" dirty="0"/>
          </a:p>
          <a:p>
            <a:endParaRPr lang="ro-RO" sz="1000" dirty="0"/>
          </a:p>
          <a:p>
            <a:r>
              <a:rPr lang="ro-RO" sz="1000" dirty="0"/>
              <a:t>Promovare: costurile asociate cu promovarea si cresterea vizibilitatii brandului in randul clientilor potentiali si existenti, cum ar fi campanii de marketing si publicitate. Promovarea poate varia de la sume de cateva sute lei, pe platforme low-end pana la televiziuni care pot cere sume de cateva mii euro</a:t>
            </a:r>
            <a:r>
              <a:rPr lang="en-US" sz="1000" dirty="0"/>
              <a:t> per </a:t>
            </a:r>
            <a:r>
              <a:rPr lang="en-US" sz="1000" dirty="0" err="1"/>
              <a:t>spoturi</a:t>
            </a:r>
            <a:r>
              <a:rPr lang="en-US" sz="1000" dirty="0"/>
              <a:t>.</a:t>
            </a:r>
          </a:p>
          <a:p>
            <a:endParaRPr lang="ro-RO" sz="1000" dirty="0"/>
          </a:p>
          <a:p>
            <a:pPr marL="114300" indent="0">
              <a:buNone/>
            </a:pPr>
            <a:r>
              <a:rPr lang="ro-RO" sz="1000" dirty="0"/>
              <a:t>In final, trebuie sa retinem ca costurile asociate cu mentinerea unei relatii bune cu clientii pot fi compensate prin veniturile aduse de clientii loiali.</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1600" dirty="0" err="1"/>
              <a:t>Costuri</a:t>
            </a:r>
            <a:r>
              <a:rPr lang="en-US" sz="1600" dirty="0"/>
              <a:t> </a:t>
            </a:r>
            <a:r>
              <a:rPr lang="en-US" sz="1600" dirty="0" err="1"/>
              <a:t>comunicare</a:t>
            </a:r>
            <a:endParaRPr lang="ro-RO" sz="1600" dirty="0"/>
          </a:p>
        </p:txBody>
      </p:sp>
    </p:spTree>
    <p:extLst>
      <p:ext uri="{BB962C8B-B14F-4D97-AF65-F5344CB8AC3E}">
        <p14:creationId xmlns:p14="http://schemas.microsoft.com/office/powerpoint/2010/main" val="92143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17</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092000" y="1630709"/>
            <a:ext cx="6960000" cy="2030938"/>
          </a:xfrm>
        </p:spPr>
        <p:txBody>
          <a:bodyPr/>
          <a:lstStyle/>
          <a:p>
            <a:pPr marL="114300" indent="0">
              <a:buNone/>
            </a:pPr>
            <a:r>
              <a:rPr lang="ro-RO" sz="1100" b="1" dirty="0"/>
              <a:t>Propunerea noastra de valoare necesita urmatoarele activitati cheie:</a:t>
            </a:r>
            <a:endParaRPr lang="en-US" sz="1100" b="1" dirty="0"/>
          </a:p>
          <a:p>
            <a:pPr marL="114300" indent="0">
              <a:buNone/>
            </a:pPr>
            <a:endParaRPr lang="ro-RO" sz="1100" dirty="0"/>
          </a:p>
          <a:p>
            <a:r>
              <a:rPr lang="ro-RO" sz="1100" dirty="0"/>
              <a:t>Proiectarea, dezvoltarea si fabricarea sistemelor de ventilare</a:t>
            </a:r>
            <a:r>
              <a:rPr lang="en-US" sz="1100" dirty="0"/>
              <a:t>.</a:t>
            </a:r>
          </a:p>
          <a:p>
            <a:endParaRPr lang="ro-RO" sz="1100" dirty="0"/>
          </a:p>
          <a:p>
            <a:r>
              <a:rPr lang="ro-RO" sz="1100" dirty="0"/>
              <a:t>Promovarea si vanzarea produselor noastre catre clienti</a:t>
            </a:r>
            <a:r>
              <a:rPr lang="en-US" sz="1100" dirty="0"/>
              <a:t>.</a:t>
            </a:r>
          </a:p>
          <a:p>
            <a:endParaRPr lang="ro-RO" sz="1100" dirty="0"/>
          </a:p>
          <a:p>
            <a:r>
              <a:rPr lang="ro-RO" sz="1100" dirty="0"/>
              <a:t>Furnizarea de consultanta si asistenta tehnica clientilor nostri pentru a asigura utilizarea adecvata a sistemelor noastre</a:t>
            </a:r>
            <a:r>
              <a:rPr lang="en-US" sz="1100" dirty="0"/>
              <a:t>.</a:t>
            </a:r>
          </a:p>
          <a:p>
            <a:endParaRPr lang="ro-RO" sz="1100" dirty="0"/>
          </a:p>
          <a:p>
            <a:r>
              <a:rPr lang="ro-RO" sz="1100" dirty="0"/>
              <a:t>Asigurarea unui serviciu de asistenta clienti responsabil si eficient pentru a pastra relatia noastra cu acestia</a:t>
            </a:r>
            <a:r>
              <a:rPr lang="en-US" sz="1100" dirty="0"/>
              <a:t>.</a:t>
            </a:r>
          </a:p>
          <a:p>
            <a:endParaRPr lang="ro-RO" sz="1100" dirty="0"/>
          </a:p>
          <a:p>
            <a:r>
              <a:rPr lang="ro-RO" sz="1100" dirty="0"/>
              <a:t>Intretinerea si repararea sistemelor de ventilare pentru clientii nostri</a:t>
            </a:r>
            <a:r>
              <a:rPr lang="en-US" sz="1100" dirty="0"/>
              <a:t>.</a:t>
            </a:r>
          </a:p>
          <a:p>
            <a:endParaRPr lang="ro-RO" sz="1100" dirty="0"/>
          </a:p>
          <a:p>
            <a:r>
              <a:rPr lang="ro-RO" sz="1100" dirty="0"/>
              <a:t>Dezvoltarea continua a produselor noastre si inovarea pentru a ramane competitivi pe piata.</a:t>
            </a:r>
            <a:endParaRPr lang="en-US" sz="1100" dirty="0"/>
          </a:p>
          <a:p>
            <a:endParaRPr lang="ro-RO" sz="1100" dirty="0"/>
          </a:p>
          <a:p>
            <a:pPr marL="114300" indent="0">
              <a:buNone/>
            </a:pPr>
            <a:r>
              <a:rPr lang="ro-RO" sz="1100" dirty="0"/>
              <a:t>Toate aceste activitati sunt necesare pentru a ne asigura ca oferim o propunere valoroasa si satisfacem nevoile si cerintele clientilor nostri.</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1600" dirty="0" err="1"/>
              <a:t>Activitati</a:t>
            </a:r>
            <a:r>
              <a:rPr lang="en-US" sz="1600" dirty="0"/>
              <a:t> </a:t>
            </a:r>
            <a:r>
              <a:rPr lang="en-US" sz="1600" dirty="0" err="1"/>
              <a:t>cheie</a:t>
            </a:r>
            <a:r>
              <a:rPr lang="en-US" sz="1600" dirty="0"/>
              <a:t> ale </a:t>
            </a:r>
            <a:r>
              <a:rPr lang="en-US" sz="1600" dirty="0" err="1"/>
              <a:t>propunerii</a:t>
            </a:r>
            <a:r>
              <a:rPr lang="en-US" sz="1600" dirty="0"/>
              <a:t> de </a:t>
            </a:r>
            <a:r>
              <a:rPr lang="en-US" sz="1600" dirty="0" err="1"/>
              <a:t>valoare</a:t>
            </a:r>
            <a:endParaRPr lang="ro-RO" sz="1600" dirty="0"/>
          </a:p>
        </p:txBody>
      </p:sp>
    </p:spTree>
    <p:extLst>
      <p:ext uri="{BB962C8B-B14F-4D97-AF65-F5344CB8AC3E}">
        <p14:creationId xmlns:p14="http://schemas.microsoft.com/office/powerpoint/2010/main" val="386096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18</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092000" y="1630709"/>
            <a:ext cx="6960000" cy="2030938"/>
          </a:xfrm>
        </p:spPr>
        <p:txBody>
          <a:bodyPr/>
          <a:lstStyle/>
          <a:p>
            <a:pPr marL="114300" indent="0">
              <a:buNone/>
            </a:pPr>
            <a:r>
              <a:rPr lang="ro-RO" sz="1100" b="1" dirty="0"/>
              <a:t>Avem mai multi parteneri cheie care sunt critici pentru succesul companiei noastre:</a:t>
            </a:r>
          </a:p>
          <a:p>
            <a:pPr marL="114300" indent="0">
              <a:buNone/>
            </a:pPr>
            <a:endParaRPr lang="ro-RO" sz="1100" b="1" dirty="0"/>
          </a:p>
          <a:p>
            <a:pPr marL="114300" indent="0">
              <a:buNone/>
            </a:pPr>
            <a:endParaRPr lang="ro-RO" sz="1100" dirty="0"/>
          </a:p>
          <a:p>
            <a:r>
              <a:rPr lang="ro-RO" sz="1100" dirty="0"/>
              <a:t>Contractanti: Deseori colaboram cu contractori specializati in domenii conexe, cum ar fi constructii sau lucrari electrice, pentru a oferi solutii complete clientilor nostri. Printre acestea, se enumera Elsaco Electronic, Strabag.</a:t>
            </a:r>
          </a:p>
          <a:p>
            <a:endParaRPr lang="ro-RO" sz="1100" dirty="0"/>
          </a:p>
          <a:p>
            <a:r>
              <a:rPr lang="ro-RO" sz="1100" dirty="0"/>
              <a:t>Producatori: Am stabilit relatii cu producatorii de echipamente de ventilatie, ceea ce ne permite sa oferim clientilor nostri o gama larga de optiuni din care sa aleaga. Un exemplu il constituie: Spirax Sarco.</a:t>
            </a:r>
          </a:p>
          <a:p>
            <a:endParaRPr lang="ro-RO" sz="1100" dirty="0"/>
          </a:p>
          <a:p>
            <a:r>
              <a:rPr lang="ro-RO" sz="1100" dirty="0"/>
              <a:t>Asociatii din industrie: Suntem membri ai mai multor asociatii din industrie, care ne ofera oportunitati valoroase de networking, acces la resursele industriei si o platforma de promovare a serviciilor noastre catre potentialii clienti.</a:t>
            </a:r>
          </a:p>
          <a:p>
            <a:endParaRPr lang="ro-RO" sz="1100" dirty="0"/>
          </a:p>
          <a:p>
            <a:r>
              <a:rPr lang="ro-RO" sz="1100" dirty="0"/>
              <a:t>Agentii de reglementare: Lucram indeaproape cu agentiile de reglementare pentru a ne asigura ca instalatiile si serviciile noastre de intretinere respecta toate codurile si reglementarile relevante.</a:t>
            </a:r>
          </a:p>
          <a:p>
            <a:pPr marL="114300" indent="0">
              <a:buNone/>
            </a:pPr>
            <a:endParaRPr lang="ro-RO" sz="1100" dirty="0"/>
          </a:p>
          <a:p>
            <a:pPr marL="114300" indent="0">
              <a:buNone/>
            </a:pPr>
            <a:endParaRPr lang="ro-RO" sz="1100" dirty="0"/>
          </a:p>
          <a:p>
            <a:pPr marL="114300" indent="0">
              <a:buNone/>
            </a:pPr>
            <a:r>
              <a:rPr lang="ro-RO" sz="1100" dirty="0"/>
              <a:t>Prin mentinerea unor relatii puternice cu acesti parteneri cheie, suntem capabili sa oferim servicii de inalta calitate clientilor nostri si sa ramanem competitivi pe piata.</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1600" dirty="0" err="1"/>
              <a:t>Parteneri</a:t>
            </a:r>
            <a:r>
              <a:rPr lang="en-US" sz="1600" dirty="0"/>
              <a:t> </a:t>
            </a:r>
            <a:r>
              <a:rPr lang="en-US" sz="1600" dirty="0" err="1"/>
              <a:t>cheie</a:t>
            </a:r>
            <a:endParaRPr lang="ro-RO" sz="1600" dirty="0"/>
          </a:p>
        </p:txBody>
      </p:sp>
    </p:spTree>
    <p:extLst>
      <p:ext uri="{BB962C8B-B14F-4D97-AF65-F5344CB8AC3E}">
        <p14:creationId xmlns:p14="http://schemas.microsoft.com/office/powerpoint/2010/main" val="2396175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19</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092000" y="1630709"/>
            <a:ext cx="6960000" cy="2030938"/>
          </a:xfrm>
        </p:spPr>
        <p:txBody>
          <a:bodyPr/>
          <a:lstStyle/>
          <a:p>
            <a:pPr marL="114300" indent="0">
              <a:buNone/>
            </a:pPr>
            <a:r>
              <a:rPr lang="ro-RO" sz="1200" b="1" dirty="0"/>
              <a:t>Am identificat mai multi furnizori cheie care sunt critici pentru succesul companiei noastre:</a:t>
            </a:r>
            <a:endParaRPr lang="en-US" sz="1200" b="1" dirty="0"/>
          </a:p>
          <a:p>
            <a:endParaRPr lang="ro-RO" sz="1200" dirty="0"/>
          </a:p>
          <a:p>
            <a:r>
              <a:rPr lang="ro-RO" sz="1200" dirty="0"/>
              <a:t>Furnizori de materii prime: Ne bazam pe furnizorii de materii prime, cum ar fi metalul si plasticul, pentru fabricarea si asamblarea componentelor de ventilatie. Se enumera: Liberty GALATI, Eurobeton, Holcim.</a:t>
            </a:r>
            <a:endParaRPr lang="en-US" sz="1200" dirty="0"/>
          </a:p>
          <a:p>
            <a:endParaRPr lang="ro-RO" sz="1200" dirty="0"/>
          </a:p>
          <a:p>
            <a:r>
              <a:rPr lang="ro-RO" sz="1200" dirty="0"/>
              <a:t>Companii de logistica si transport: Depindem de companiile de logistica si transport pentru a livra echipamente si materiale la locurile noastre de munca in timp util si eficient. Se remarca: Gebrüder Weiss</a:t>
            </a:r>
            <a:endParaRPr lang="en-US" sz="1200" dirty="0"/>
          </a:p>
          <a:p>
            <a:endParaRPr lang="ro-RO" sz="1200" dirty="0"/>
          </a:p>
          <a:p>
            <a:r>
              <a:rPr lang="ro-RO" sz="1200" dirty="0"/>
              <a:t>Furnizori de servicii de intretinere si reparatii: Colaboram cu furnizorii de servicii de intretinere si reparatii pentru a ne asigura ca echipamentele noastre sunt intotdeauna in stare optima si pot fi intretinute rapid atunci cand este necesar.</a:t>
            </a:r>
            <a:endParaRPr lang="en-US" sz="1200" dirty="0"/>
          </a:p>
          <a:p>
            <a:pPr marL="114300" indent="0">
              <a:buNone/>
            </a:pPr>
            <a:endParaRPr lang="ro-RO" sz="1200" dirty="0"/>
          </a:p>
          <a:p>
            <a:pPr marL="114300" indent="0">
              <a:buNone/>
            </a:pPr>
            <a:r>
              <a:rPr lang="ro-RO" sz="1200" dirty="0"/>
              <a:t>Prin mentinerea unor relatii puternice cu acesti furnizori cheie, suntem capabili sa oferim servicii de inalta calitate clientilor nostri si sa ramanem competitivi pe piata.</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1600" dirty="0" err="1"/>
              <a:t>Furnizori</a:t>
            </a:r>
            <a:r>
              <a:rPr lang="en-US" sz="1600" dirty="0"/>
              <a:t> </a:t>
            </a:r>
            <a:r>
              <a:rPr lang="en-US" sz="1600" dirty="0" err="1"/>
              <a:t>cheie</a:t>
            </a:r>
            <a:endParaRPr lang="ro-RO" sz="1600" dirty="0"/>
          </a:p>
        </p:txBody>
      </p:sp>
    </p:spTree>
    <p:extLst>
      <p:ext uri="{BB962C8B-B14F-4D97-AF65-F5344CB8AC3E}">
        <p14:creationId xmlns:p14="http://schemas.microsoft.com/office/powerpoint/2010/main" val="285695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61"/>
          <p:cNvSpPr/>
          <p:nvPr/>
        </p:nvSpPr>
        <p:spPr>
          <a:xfrm>
            <a:off x="4526725" y="1561725"/>
            <a:ext cx="4256700" cy="25464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0000"/>
              </a:solidFill>
            </a:endParaRPr>
          </a:p>
        </p:txBody>
      </p:sp>
      <p:sp>
        <p:nvSpPr>
          <p:cNvPr id="790" name="Google Shape;790;p61"/>
          <p:cNvSpPr txBox="1">
            <a:spLocks noGrp="1"/>
          </p:cNvSpPr>
          <p:nvPr>
            <p:ph type="title" idx="2"/>
          </p:nvPr>
        </p:nvSpPr>
        <p:spPr>
          <a:xfrm>
            <a:off x="146725" y="4719850"/>
            <a:ext cx="1689000" cy="1605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sp>
        <p:nvSpPr>
          <p:cNvPr id="791" name="Google Shape;791;p61"/>
          <p:cNvSpPr txBox="1">
            <a:spLocks noGrp="1"/>
          </p:cNvSpPr>
          <p:nvPr>
            <p:ph type="subTitle" idx="1"/>
          </p:nvPr>
        </p:nvSpPr>
        <p:spPr>
          <a:xfrm>
            <a:off x="3241650" y="2094288"/>
            <a:ext cx="4125600" cy="1587000"/>
          </a:xfrm>
          <a:prstGeom prst="rect">
            <a:avLst/>
          </a:prstGeom>
        </p:spPr>
        <p:txBody>
          <a:bodyPr spcFirstLastPara="1" wrap="square" lIns="91425" tIns="91425" rIns="91425" bIns="91425" anchor="ctr" anchorCtr="0">
            <a:noAutofit/>
          </a:bodyPr>
          <a:lstStyle/>
          <a:p>
            <a:pPr marL="0" lvl="0" indent="0">
              <a:buNone/>
            </a:pPr>
            <a:r>
              <a:rPr lang="en-US" dirty="0"/>
              <a:t>S</a:t>
            </a:r>
            <a:r>
              <a:rPr lang="ro-RO" dirty="0"/>
              <a:t>untem </a:t>
            </a:r>
            <a:r>
              <a:rPr lang="en-US" dirty="0"/>
              <a:t>m</a:t>
            </a:r>
            <a:r>
              <a:rPr lang="ro-RO" dirty="0"/>
              <a:t>ongUS </a:t>
            </a:r>
            <a:r>
              <a:rPr lang="ro-RO" dirty="0">
                <a:solidFill>
                  <a:srgbClr val="FF0000"/>
                </a:solidFill>
              </a:rPr>
              <a:t>red</a:t>
            </a:r>
            <a:r>
              <a:rPr lang="ro-RO" dirty="0"/>
              <a:t>Vent si ne-am infiltrat in aceasta prezentare cu un singur obiectiv: sa va convingem ca suntem cei mai buni in ceea ce facem!</a:t>
            </a:r>
            <a:endParaRPr dirty="0"/>
          </a:p>
        </p:txBody>
      </p:sp>
      <p:cxnSp>
        <p:nvCxnSpPr>
          <p:cNvPr id="792" name="Google Shape;792;p61">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med" len="med"/>
            <a:tailEnd type="triangle" w="med" len="med"/>
          </a:ln>
        </p:spPr>
      </p:cxnSp>
      <p:cxnSp>
        <p:nvCxnSpPr>
          <p:cNvPr id="793" name="Google Shape;793;p61">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med" len="med"/>
            <a:tailEnd type="triangle" w="med" len="med"/>
          </a:ln>
        </p:spPr>
      </p:cxnSp>
      <p:sp>
        <p:nvSpPr>
          <p:cNvPr id="794" name="Google Shape;794;p61"/>
          <p:cNvSpPr txBox="1">
            <a:spLocks noGrp="1"/>
          </p:cNvSpPr>
          <p:nvPr>
            <p:ph type="title" idx="3"/>
          </p:nvPr>
        </p:nvSpPr>
        <p:spPr>
          <a:xfrm>
            <a:off x="713225" y="476525"/>
            <a:ext cx="69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S</a:t>
            </a:r>
            <a:r>
              <a:rPr lang="en-US" dirty="0" err="1"/>
              <a:t>alutare</a:t>
            </a:r>
            <a:r>
              <a:rPr lang="en" dirty="0"/>
              <a:t>!</a:t>
            </a:r>
            <a:endParaRPr dirty="0"/>
          </a:p>
        </p:txBody>
      </p:sp>
    </p:spTree>
    <p:extLst>
      <p:ext uri="{BB962C8B-B14F-4D97-AF65-F5344CB8AC3E}">
        <p14:creationId xmlns:p14="http://schemas.microsoft.com/office/powerpoint/2010/main" val="1359212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20</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092000" y="1630709"/>
            <a:ext cx="6960000" cy="2030938"/>
          </a:xfrm>
        </p:spPr>
        <p:txBody>
          <a:bodyPr/>
          <a:lstStyle/>
          <a:p>
            <a:pPr marL="114300" indent="0">
              <a:buNone/>
            </a:pPr>
            <a:r>
              <a:rPr lang="ro-RO" sz="1200" i="1" dirty="0"/>
              <a:t>In ceea ce priveste activitatile cheie care sunt cele mai scumpe pentru afacerea noastra:</a:t>
            </a:r>
          </a:p>
          <a:p>
            <a:pPr marL="114300" indent="0">
              <a:buNone/>
            </a:pPr>
            <a:endParaRPr lang="ro-RO" sz="1200" dirty="0"/>
          </a:p>
          <a:p>
            <a:r>
              <a:rPr lang="ro-RO" sz="1200" dirty="0"/>
              <a:t>Cercetare si dezvoltare: </a:t>
            </a:r>
            <a:r>
              <a:rPr lang="en-US" sz="1200" dirty="0" err="1"/>
              <a:t>Investim</a:t>
            </a:r>
            <a:r>
              <a:rPr lang="en-US" sz="1200" dirty="0"/>
              <a:t> </a:t>
            </a:r>
            <a:r>
              <a:rPr lang="ro-RO" sz="1200" dirty="0"/>
              <a:t>puternic in cercetare si dezvoltare pentru a ne imbunatati produsele si a ramane in fata concurentei. Acest lucru poate fi un cost semnificativ, deoarece necesita angajarea de experti in domeniu, efectuarea de teste si analize extinse si investitii in noi tehnologii.</a:t>
            </a:r>
          </a:p>
          <a:p>
            <a:endParaRPr lang="ro-RO" sz="1200" dirty="0"/>
          </a:p>
          <a:p>
            <a:r>
              <a:rPr lang="ro-RO" sz="1200" dirty="0"/>
              <a:t>Marketing si publicitate: Pentru a ajunge la noi clienti si pentru a ne extinde afacerea, trebuie sa investim in activitati de marketing si publicitate. Aceasta include crearea si distribuirea materialelor de marketing, participarea la expozitii si evenimente comerciale si desfasurarea campaniilor publicitare, toate acestea putand fi destul de costisitoare.</a:t>
            </a:r>
          </a:p>
          <a:p>
            <a:endParaRPr lang="ro-RO" sz="1200" dirty="0"/>
          </a:p>
          <a:p>
            <a:r>
              <a:rPr lang="ro-RO" sz="1200" dirty="0"/>
              <a:t>Instalarea si intretinerea: Instalarea si intretinerea sistemelor de ventilatie necesita o munca calificata, echipamente specializate si instruire continua, toate acestea putand fi costisitoare. In plus, este posibil sa fie nevoie sa calatorim in diferite locatii pentru a instala si a deservi sistemele noastre, ceea ce poate contribui la cheltuieli.</a:t>
            </a:r>
          </a:p>
          <a:p>
            <a:pPr marL="114300" indent="0">
              <a:buNone/>
            </a:pPr>
            <a:endParaRPr lang="ro-RO" sz="1200" dirty="0"/>
          </a:p>
          <a:p>
            <a:pPr marL="114300" indent="0">
              <a:buNone/>
            </a:pPr>
            <a:r>
              <a:rPr lang="ro-RO" sz="1200" dirty="0"/>
              <a:t>Identificarea acestor activitati cheie si intelegerea costurilor acestora, ne ajuta sa gestionam mai bine cheltuielile si ne putem asigura ca afacerea noastra ramane profitabila pe termen lung.</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1600" dirty="0" err="1"/>
              <a:t>Cele</a:t>
            </a:r>
            <a:r>
              <a:rPr lang="en-US" sz="1600" dirty="0"/>
              <a:t> </a:t>
            </a:r>
            <a:r>
              <a:rPr lang="en-US" sz="1600" dirty="0" err="1"/>
              <a:t>mai</a:t>
            </a:r>
            <a:r>
              <a:rPr lang="en-US" sz="1600" dirty="0"/>
              <a:t> </a:t>
            </a:r>
            <a:r>
              <a:rPr lang="en-US" sz="1600" dirty="0" err="1"/>
              <a:t>scumpe</a:t>
            </a:r>
            <a:r>
              <a:rPr lang="en-US" sz="1600" dirty="0"/>
              <a:t> </a:t>
            </a:r>
            <a:r>
              <a:rPr lang="en-US" sz="1600" dirty="0" err="1"/>
              <a:t>elemente</a:t>
            </a:r>
            <a:r>
              <a:rPr lang="en-US" sz="1600" dirty="0"/>
              <a:t> ale </a:t>
            </a:r>
            <a:r>
              <a:rPr lang="en-US" sz="1600" dirty="0" err="1"/>
              <a:t>activitatii</a:t>
            </a:r>
            <a:r>
              <a:rPr lang="en-US" sz="1600" dirty="0"/>
              <a:t> </a:t>
            </a:r>
            <a:r>
              <a:rPr lang="en-US" sz="1600" dirty="0" err="1"/>
              <a:t>cheie</a:t>
            </a:r>
            <a:endParaRPr lang="ro-RO" sz="1600" dirty="0"/>
          </a:p>
        </p:txBody>
      </p:sp>
    </p:spTree>
    <p:extLst>
      <p:ext uri="{BB962C8B-B14F-4D97-AF65-F5344CB8AC3E}">
        <p14:creationId xmlns:p14="http://schemas.microsoft.com/office/powerpoint/2010/main" val="2910518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21</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092000" y="1630709"/>
            <a:ext cx="6960000" cy="2030938"/>
          </a:xfrm>
        </p:spPr>
        <p:txBody>
          <a:bodyPr/>
          <a:lstStyle/>
          <a:p>
            <a:pPr marL="114300" indent="0">
              <a:buNone/>
            </a:pPr>
            <a:r>
              <a:rPr lang="ro-RO" sz="1600" dirty="0"/>
              <a:t>Un cumparator poate influenta in mod inevitabil pretul si calitatea serviciilor, insa se au in vedere urmatoarele aspecte:</a:t>
            </a:r>
            <a:endParaRPr lang="en-US" sz="1600" dirty="0"/>
          </a:p>
          <a:p>
            <a:pPr marL="114300" indent="0">
              <a:buNone/>
            </a:pPr>
            <a:endParaRPr lang="ro-RO" sz="1600" dirty="0"/>
          </a:p>
          <a:p>
            <a:r>
              <a:rPr lang="ro-RO" sz="1600" dirty="0"/>
              <a:t>Numarul de cumparatori: Daca exista mai multi cumparatori, puterea de negociere a fiecaruia este redusa.</a:t>
            </a:r>
            <a:endParaRPr lang="en-US" sz="1600" dirty="0"/>
          </a:p>
          <a:p>
            <a:endParaRPr lang="ro-RO" sz="1600" dirty="0"/>
          </a:p>
          <a:p>
            <a:r>
              <a:rPr lang="ro-RO" sz="1600" dirty="0"/>
              <a:t>Gradul de substitutabilitate: Daca exista produse substituibile disponibile, puterea de negociere a cumparatorilor este crescuta.</a:t>
            </a:r>
            <a:endParaRPr lang="en-US" sz="1600" dirty="0"/>
          </a:p>
          <a:p>
            <a:endParaRPr lang="ro-RO" sz="1600" dirty="0"/>
          </a:p>
          <a:p>
            <a:r>
              <a:rPr lang="ro-RO" sz="1600" dirty="0"/>
              <a:t>Costurile de schimbare a furnizorului: Costurile de schimbare a furnizorilor pot fi ridicate, ceea ce poate reduce puterea de negociere a cumparatorilor.</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1600" dirty="0" err="1"/>
              <a:t>Puterea</a:t>
            </a:r>
            <a:r>
              <a:rPr lang="en-US" sz="1600" dirty="0"/>
              <a:t> de </a:t>
            </a:r>
            <a:r>
              <a:rPr lang="en-US" sz="1600" dirty="0" err="1"/>
              <a:t>negociere</a:t>
            </a:r>
            <a:r>
              <a:rPr lang="en-US" sz="1600" dirty="0"/>
              <a:t> a </a:t>
            </a:r>
            <a:r>
              <a:rPr lang="en-US" sz="1600" dirty="0" err="1"/>
              <a:t>cumparatorilor</a:t>
            </a:r>
            <a:endParaRPr lang="ro-RO" sz="1600" dirty="0"/>
          </a:p>
        </p:txBody>
      </p:sp>
    </p:spTree>
    <p:extLst>
      <p:ext uri="{BB962C8B-B14F-4D97-AF65-F5344CB8AC3E}">
        <p14:creationId xmlns:p14="http://schemas.microsoft.com/office/powerpoint/2010/main" val="4212186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22</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092000" y="1630709"/>
            <a:ext cx="6960000" cy="2030938"/>
          </a:xfrm>
        </p:spPr>
        <p:txBody>
          <a:bodyPr/>
          <a:lstStyle/>
          <a:p>
            <a:pPr marL="114300" indent="0">
              <a:buNone/>
            </a:pPr>
            <a:r>
              <a:rPr lang="ro-RO" b="1" dirty="0"/>
              <a:t>Cateva dintre punctele vulnerabile ale firmei sunt:</a:t>
            </a:r>
          </a:p>
          <a:p>
            <a:pPr marL="114300" indent="0">
              <a:buNone/>
            </a:pPr>
            <a:endParaRPr lang="ro-RO" dirty="0"/>
          </a:p>
          <a:p>
            <a:r>
              <a:rPr lang="ro-RO" dirty="0"/>
              <a:t>Dependenta de furnizorii externi ce poate duce la intarzieri in livrarea produselor si serviciilor.</a:t>
            </a:r>
          </a:p>
          <a:p>
            <a:endParaRPr lang="ro-RO" dirty="0"/>
          </a:p>
          <a:p>
            <a:r>
              <a:rPr lang="ro-RO" dirty="0"/>
              <a:t>Limitari ale resurselor financiare, care pot influenta capacitatea de a investi in cercetare si dezvoltare sau de a face fata concurentei din piata.</a:t>
            </a:r>
          </a:p>
          <a:p>
            <a:endParaRPr lang="ro-RO" dirty="0"/>
          </a:p>
          <a:p>
            <a:r>
              <a:rPr lang="ro-RO" dirty="0"/>
              <a:t>Dificultatea de a mentine un nivel constant de calitate a produselor si serviciilor, din cauza schimbarilor frecvente in cerintele clientilor</a:t>
            </a:r>
          </a:p>
          <a:p>
            <a:endParaRPr lang="ro-RO" dirty="0"/>
          </a:p>
          <a:p>
            <a:r>
              <a:rPr lang="ro-RO" dirty="0"/>
              <a:t>Conditiile de lucru in echipa pot fi intotdeauna imbunatatite, pentru a asigura o comunicare mai eficienta intre departamente si specialisti.</a:t>
            </a:r>
          </a:p>
          <a:p>
            <a:endParaRPr lang="ro-RO" dirty="0"/>
          </a:p>
          <a:p>
            <a:r>
              <a:rPr lang="en-US" dirty="0" err="1"/>
              <a:t>Necesitatea</a:t>
            </a:r>
            <a:r>
              <a:rPr lang="en-US" dirty="0"/>
              <a:t> </a:t>
            </a:r>
            <a:r>
              <a:rPr lang="en-US" dirty="0" err="1"/>
              <a:t>i</a:t>
            </a:r>
            <a:r>
              <a:rPr lang="ro-RO" dirty="0"/>
              <a:t>nvestitiil</a:t>
            </a:r>
            <a:r>
              <a:rPr lang="en-US" dirty="0"/>
              <a:t>or</a:t>
            </a:r>
            <a:r>
              <a:rPr lang="ro-RO" dirty="0"/>
              <a:t> constante in cercetare si dezvoltare pentru a mentine ritmul cu noile tehnologii si tendinte.</a:t>
            </a:r>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sz="1600" dirty="0" err="1"/>
              <a:t>Puncte</a:t>
            </a:r>
            <a:r>
              <a:rPr lang="en-US" sz="1600" dirty="0"/>
              <a:t> </a:t>
            </a:r>
            <a:r>
              <a:rPr lang="en-US" sz="1600" dirty="0" err="1"/>
              <a:t>slabe</a:t>
            </a:r>
            <a:r>
              <a:rPr lang="en-US" sz="1600" dirty="0"/>
              <a:t> ale </a:t>
            </a:r>
            <a:r>
              <a:rPr lang="en-US" sz="1600" dirty="0" err="1"/>
              <a:t>companiei</a:t>
            </a:r>
            <a:endParaRPr lang="ro-RO" sz="1600" dirty="0"/>
          </a:p>
        </p:txBody>
      </p:sp>
    </p:spTree>
    <p:extLst>
      <p:ext uri="{BB962C8B-B14F-4D97-AF65-F5344CB8AC3E}">
        <p14:creationId xmlns:p14="http://schemas.microsoft.com/office/powerpoint/2010/main" val="1308102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3"/>
          <p:cNvSpPr txBox="1">
            <a:spLocks noGrp="1"/>
          </p:cNvSpPr>
          <p:nvPr>
            <p:ph type="subTitle" idx="1"/>
          </p:nvPr>
        </p:nvSpPr>
        <p:spPr>
          <a:xfrm>
            <a:off x="864763" y="923550"/>
            <a:ext cx="7628100" cy="3296400"/>
          </a:xfrm>
          <a:prstGeom prst="rect">
            <a:avLst/>
          </a:prstGeom>
        </p:spPr>
        <p:txBody>
          <a:bodyPr spcFirstLastPara="1" wrap="square" lIns="91425" tIns="0" rIns="91425" bIns="274300" anchor="t" anchorCtr="0">
            <a:noAutofit/>
          </a:bodyPr>
          <a:lstStyle/>
          <a:p>
            <a:r>
              <a:rPr lang="ro-RO" sz="1200" b="1" dirty="0"/>
              <a:t>Personalitatea brandului</a:t>
            </a:r>
            <a:r>
              <a:rPr lang="ro-RO" sz="1200" dirty="0"/>
              <a:t> nostru este orientata catre </a:t>
            </a:r>
            <a:r>
              <a:rPr lang="ro-RO" sz="1200" dirty="0">
                <a:effectLst>
                  <a:outerShdw blurRad="38100" dist="38100" dir="2700000" algn="tl">
                    <a:srgbClr val="000000">
                      <a:alpha val="43137"/>
                    </a:srgbClr>
                  </a:outerShdw>
                </a:effectLst>
              </a:rPr>
              <a:t>calitate</a:t>
            </a:r>
            <a:r>
              <a:rPr lang="ro-RO" sz="1200" dirty="0"/>
              <a:t> si </a:t>
            </a:r>
            <a:r>
              <a:rPr lang="ro-RO" sz="1200" dirty="0">
                <a:effectLst>
                  <a:outerShdw blurRad="38100" dist="38100" dir="2700000" algn="tl">
                    <a:srgbClr val="000000">
                      <a:alpha val="43137"/>
                    </a:srgbClr>
                  </a:outerShdw>
                </a:effectLst>
              </a:rPr>
              <a:t>inovatie</a:t>
            </a:r>
            <a:r>
              <a:rPr lang="ro-RO" sz="1200" dirty="0"/>
              <a:t>, avand in vedere faptul ca acestea sunt factori importanti pentru clienti si ca afacerea doreste sa ofere solutii eficiente si fiabile pentru imbunatatirea calitatii aerului.</a:t>
            </a:r>
            <a:endParaRPr lang="en-US" sz="1200" dirty="0"/>
          </a:p>
          <a:p>
            <a:endParaRPr lang="en-US" sz="1200" dirty="0"/>
          </a:p>
          <a:p>
            <a:r>
              <a:rPr lang="ro-RO" sz="1200" b="1" dirty="0"/>
              <a:t>Identitatea brandului</a:t>
            </a:r>
            <a:r>
              <a:rPr lang="ro-RO" sz="1200" dirty="0"/>
              <a:t> ar putea fi construita in jurul sloganului "</a:t>
            </a:r>
            <a:r>
              <a:rPr lang="ro-RO" sz="1200" dirty="0">
                <a:effectLst>
                  <a:outerShdw blurRad="38100" dist="38100" dir="2700000" algn="tl">
                    <a:srgbClr val="000000">
                      <a:alpha val="43137"/>
                    </a:srgbClr>
                  </a:outerShdw>
                </a:effectLst>
              </a:rPr>
              <a:t>Impostorii nu au sanse: Ventilati cu incredere, ventilati cu </a:t>
            </a:r>
            <a:r>
              <a:rPr lang="en-US" sz="1200" dirty="0">
                <a:effectLst>
                  <a:outerShdw blurRad="38100" dist="38100" dir="2700000" algn="tl">
                    <a:srgbClr val="000000">
                      <a:alpha val="43137"/>
                    </a:srgbClr>
                  </a:outerShdw>
                </a:effectLst>
              </a:rPr>
              <a:t>m</a:t>
            </a:r>
            <a:r>
              <a:rPr lang="ro-RO" sz="1200" dirty="0">
                <a:effectLst>
                  <a:outerShdw blurRad="38100" dist="38100" dir="2700000" algn="tl">
                    <a:srgbClr val="000000">
                      <a:alpha val="43137"/>
                    </a:srgbClr>
                  </a:outerShdw>
                </a:effectLst>
              </a:rPr>
              <a:t>ongUS"</a:t>
            </a:r>
            <a:r>
              <a:rPr lang="ro-RO" sz="1200" dirty="0"/>
              <a:t>, evidentiind astfel calitatea si increderea afacerii in produsele si serviciile distribuite. De asemenea, ventilatiile ar putea fi simple si modern</a:t>
            </a:r>
            <a:r>
              <a:rPr lang="en-US" sz="1200" dirty="0"/>
              <a:t>e</a:t>
            </a:r>
            <a:r>
              <a:rPr lang="ro-RO" sz="1200" dirty="0"/>
              <a:t>, utilizand culori deschise </a:t>
            </a:r>
            <a:r>
              <a:rPr lang="en-US" sz="1200" dirty="0"/>
              <a:t>cu un </a:t>
            </a:r>
            <a:r>
              <a:rPr lang="en-US" sz="1200" dirty="0" err="1"/>
              <a:t>tipar</a:t>
            </a:r>
            <a:r>
              <a:rPr lang="en-US" sz="1200" dirty="0"/>
              <a:t> abstract </a:t>
            </a:r>
            <a:r>
              <a:rPr lang="ro-RO" sz="1200" dirty="0"/>
              <a:t>care sa sugereze un design inovativ.</a:t>
            </a:r>
            <a:endParaRPr lang="en-US" sz="1200" dirty="0"/>
          </a:p>
          <a:p>
            <a:endParaRPr lang="ro-RO" sz="1200" dirty="0"/>
          </a:p>
          <a:p>
            <a:r>
              <a:rPr lang="en-US" sz="1200" dirty="0"/>
              <a:t>Social media </a:t>
            </a:r>
            <a:r>
              <a:rPr lang="ro-RO" sz="1200" dirty="0"/>
              <a:t>este un canal important pentru a comunica cu potentialii clienti si pentru a promova produsele si serviciile afacerii. Se pot utiliza platforme precum Facebook, Instagram sau LinkedIn pentru a publica continut relevant, a oferi solutii la problemele legate de calitatea aerului sau pentru a promova oferte speciale.</a:t>
            </a:r>
            <a:endParaRPr lang="en-US" sz="1200" dirty="0"/>
          </a:p>
          <a:p>
            <a:endParaRPr lang="en-US" sz="1200" dirty="0"/>
          </a:p>
          <a:p>
            <a:r>
              <a:rPr lang="it-IT" sz="1200" dirty="0"/>
              <a:t>Pentru propuneri, estimari servicii sau alte intrebari ne puteti contacta la: M</a:t>
            </a:r>
            <a:r>
              <a:rPr lang="it-IT" sz="1200" dirty="0">
                <a:hlinkClick r:id="rId3"/>
              </a:rPr>
              <a:t>ongUSINC@proton.me</a:t>
            </a:r>
            <a:endParaRPr lang="it-IT" sz="1200" dirty="0"/>
          </a:p>
          <a:p>
            <a:endParaRPr lang="ro-RO" sz="1200" dirty="0"/>
          </a:p>
          <a:p>
            <a:endParaRPr lang="ro-RO" sz="1200" dirty="0"/>
          </a:p>
        </p:txBody>
      </p:sp>
      <p:cxnSp>
        <p:nvCxnSpPr>
          <p:cNvPr id="334" name="Google Shape;334;p43">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med" len="med"/>
            <a:tailEnd type="triangle" w="med" len="med"/>
          </a:ln>
        </p:spPr>
      </p:cxnSp>
      <p:cxnSp>
        <p:nvCxnSpPr>
          <p:cNvPr id="335" name="Google Shape;335;p43">
            <a:hlinkClick r:id="" action="ppaction://hlinkshowjump?jump=previousslide"/>
          </p:cNvPr>
          <p:cNvCxnSpPr/>
          <p:nvPr/>
        </p:nvCxnSpPr>
        <p:spPr>
          <a:xfrm rot="10800000">
            <a:off x="237850" y="303450"/>
            <a:ext cx="262200" cy="0"/>
          </a:xfrm>
          <a:prstGeom prst="straightConnector1">
            <a:avLst/>
          </a:prstGeom>
          <a:noFill/>
          <a:ln w="9525" cap="flat" cmpd="sng">
            <a:solidFill>
              <a:schemeClr val="accent1"/>
            </a:solidFill>
            <a:prstDash val="solid"/>
            <a:round/>
            <a:headEnd type="none" w="med" len="med"/>
            <a:tailEnd type="triangle" w="med" len="med"/>
          </a:ln>
        </p:spPr>
      </p:cxnSp>
    </p:spTree>
    <p:extLst>
      <p:ext uri="{BB962C8B-B14F-4D97-AF65-F5344CB8AC3E}">
        <p14:creationId xmlns:p14="http://schemas.microsoft.com/office/powerpoint/2010/main" val="2210769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cxnSp>
        <p:nvCxnSpPr>
          <p:cNvPr id="372" name="Google Shape;372;p46">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med" len="med"/>
            <a:tailEnd type="triangle" w="med" len="med"/>
          </a:ln>
        </p:spPr>
      </p:cxnSp>
      <p:cxnSp>
        <p:nvCxnSpPr>
          <p:cNvPr id="373" name="Google Shape;373;p46">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med" len="med"/>
            <a:tailEnd type="triangle" w="med" len="med"/>
          </a:ln>
        </p:spPr>
      </p:cxnSp>
      <p:sp>
        <p:nvSpPr>
          <p:cNvPr id="374" name="Google Shape;374;p46"/>
          <p:cNvSpPr/>
          <p:nvPr/>
        </p:nvSpPr>
        <p:spPr>
          <a:xfrm>
            <a:off x="4873550" y="712350"/>
            <a:ext cx="4320900" cy="3535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0000"/>
              </a:solidFill>
            </a:endParaRPr>
          </a:p>
        </p:txBody>
      </p:sp>
      <p:pic>
        <p:nvPicPr>
          <p:cNvPr id="375" name="Google Shape;375;p46"/>
          <p:cNvPicPr preferRelativeResize="0"/>
          <p:nvPr/>
        </p:nvPicPr>
        <p:blipFill>
          <a:blip r:embed="rId3"/>
          <a:srcRect/>
          <a:stretch/>
        </p:blipFill>
        <p:spPr>
          <a:xfrm>
            <a:off x="5607450" y="2130662"/>
            <a:ext cx="3536550" cy="977726"/>
          </a:xfrm>
          <a:prstGeom prst="rect">
            <a:avLst/>
          </a:prstGeom>
          <a:noFill/>
          <a:ln>
            <a:noFill/>
          </a:ln>
        </p:spPr>
      </p:pic>
      <p:sp>
        <p:nvSpPr>
          <p:cNvPr id="376" name="Google Shape;376;p46"/>
          <p:cNvSpPr txBox="1">
            <a:spLocks noGrp="1"/>
          </p:cNvSpPr>
          <p:nvPr>
            <p:ph type="title" idx="2"/>
          </p:nvPr>
        </p:nvSpPr>
        <p:spPr>
          <a:xfrm>
            <a:off x="925750" y="2687488"/>
            <a:ext cx="3699000" cy="841800"/>
          </a:xfrm>
          <a:prstGeom prst="rect">
            <a:avLst/>
          </a:prstGeom>
        </p:spPr>
        <p:txBody>
          <a:bodyPr spcFirstLastPara="1" wrap="square" lIns="91425" tIns="0" rIns="91425" bIns="91425" anchor="b" anchorCtr="0">
            <a:noAutofit/>
          </a:bodyPr>
          <a:lstStyle/>
          <a:p>
            <a:pPr marL="0" lvl="0" indent="0" algn="l" rtl="0">
              <a:spcBef>
                <a:spcPts val="0"/>
              </a:spcBef>
              <a:spcAft>
                <a:spcPts val="0"/>
              </a:spcAft>
              <a:buNone/>
            </a:pPr>
            <a:r>
              <a:rPr lang="ro-RO" dirty="0"/>
              <a:t>c</a:t>
            </a:r>
            <a:r>
              <a:rPr lang="en-US" dirty="0" err="1"/>
              <a:t>ompanie</a:t>
            </a:r>
            <a:endParaRPr dirty="0"/>
          </a:p>
        </p:txBody>
      </p:sp>
      <p:sp>
        <p:nvSpPr>
          <p:cNvPr id="377" name="Google Shape;377;p46"/>
          <p:cNvSpPr txBox="1">
            <a:spLocks noGrp="1"/>
          </p:cNvSpPr>
          <p:nvPr>
            <p:ph type="title"/>
          </p:nvPr>
        </p:nvSpPr>
        <p:spPr>
          <a:xfrm>
            <a:off x="925750" y="2130662"/>
            <a:ext cx="3173400" cy="110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Identitate</a:t>
            </a:r>
            <a:endParaRPr dirty="0"/>
          </a:p>
        </p:txBody>
      </p:sp>
      <p:sp>
        <p:nvSpPr>
          <p:cNvPr id="378" name="Google Shape;378;p46"/>
          <p:cNvSpPr txBox="1">
            <a:spLocks noGrp="1"/>
          </p:cNvSpPr>
          <p:nvPr>
            <p:ph type="subTitle" idx="1"/>
          </p:nvPr>
        </p:nvSpPr>
        <p:spPr>
          <a:xfrm>
            <a:off x="925750" y="3471400"/>
            <a:ext cx="3027300" cy="55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t>Tematica</a:t>
            </a:r>
            <a:r>
              <a:rPr lang="en-US" sz="1200" dirty="0"/>
              <a:t> </a:t>
            </a:r>
            <a:r>
              <a:rPr lang="en-US" sz="1200" dirty="0" err="1"/>
              <a:t>animata</a:t>
            </a:r>
            <a:r>
              <a:rPr lang="en-US" sz="1200" dirty="0"/>
              <a:t>, font </a:t>
            </a:r>
            <a:r>
              <a:rPr lang="en-US" sz="1200" dirty="0" err="1"/>
              <a:t>lizibil</a:t>
            </a:r>
            <a:r>
              <a:rPr lang="en-US" sz="1200" dirty="0"/>
              <a:t>, slogan </a:t>
            </a:r>
            <a:r>
              <a:rPr lang="en-US" sz="1200" dirty="0" err="1"/>
              <a:t>discret</a:t>
            </a:r>
            <a:r>
              <a:rPr lang="en-US" sz="1200" dirty="0"/>
              <a:t>, </a:t>
            </a:r>
            <a:r>
              <a:rPr lang="en-US" sz="1200" dirty="0" err="1"/>
              <a:t>compozitie</a:t>
            </a:r>
            <a:r>
              <a:rPr lang="en-US" sz="1200" dirty="0"/>
              <a:t> </a:t>
            </a:r>
            <a:r>
              <a:rPr lang="en-US" sz="1200" dirty="0" err="1"/>
              <a:t>moderna</a:t>
            </a:r>
            <a:endParaRPr sz="1200" dirty="0"/>
          </a:p>
        </p:txBody>
      </p:sp>
    </p:spTree>
    <p:extLst>
      <p:ext uri="{BB962C8B-B14F-4D97-AF65-F5344CB8AC3E}">
        <p14:creationId xmlns:p14="http://schemas.microsoft.com/office/powerpoint/2010/main" val="3762647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3"/>
          <p:cNvSpPr txBox="1">
            <a:spLocks noGrp="1"/>
          </p:cNvSpPr>
          <p:nvPr>
            <p:ph type="subTitle" idx="1"/>
          </p:nvPr>
        </p:nvSpPr>
        <p:spPr>
          <a:xfrm>
            <a:off x="757950" y="303450"/>
            <a:ext cx="7628100" cy="3296400"/>
          </a:xfrm>
          <a:prstGeom prst="rect">
            <a:avLst/>
          </a:prstGeom>
        </p:spPr>
        <p:txBody>
          <a:bodyPr spcFirstLastPara="1" wrap="square" lIns="91425" tIns="0" rIns="91425" bIns="274300" anchor="t" anchorCtr="0">
            <a:noAutofit/>
          </a:bodyPr>
          <a:lstStyle/>
          <a:p>
            <a:pPr marL="114300" indent="0">
              <a:buNone/>
            </a:pPr>
            <a:r>
              <a:rPr lang="ro-RO" sz="1000" b="1" dirty="0"/>
              <a:t>Procesul de dezvoltare</a:t>
            </a:r>
            <a:r>
              <a:rPr lang="ro-RO" sz="1000" dirty="0"/>
              <a:t> a unui produs sau serviciu pentru afacerea de sisteme de ventilare este reprezentat de:</a:t>
            </a:r>
            <a:endParaRPr lang="en-US" sz="1000" dirty="0"/>
          </a:p>
          <a:p>
            <a:pPr marL="114300" indent="0">
              <a:buNone/>
            </a:pPr>
            <a:endParaRPr lang="ro-RO" sz="1000" dirty="0"/>
          </a:p>
          <a:p>
            <a:r>
              <a:rPr lang="ro-RO" sz="1000" b="1" dirty="0"/>
              <a:t>Cercetarea de piata</a:t>
            </a:r>
            <a:r>
              <a:rPr lang="ro-RO" sz="1000" dirty="0"/>
              <a:t> - efectuarea unei cercetari de piata pentru a identifica nevoile si cerintele clientilor si a identifica concurentii. Se poate lucra cu firme specializate in cercetare de piata sau se pot folosi platforme si aplicatii de analiza a datelor.</a:t>
            </a:r>
            <a:endParaRPr lang="en-US" sz="1000" dirty="0"/>
          </a:p>
          <a:p>
            <a:endParaRPr lang="ro-RO" sz="1000" dirty="0"/>
          </a:p>
          <a:p>
            <a:r>
              <a:rPr lang="ro-RO" sz="1000" b="1" dirty="0"/>
              <a:t>Dezvoltarea conceptului</a:t>
            </a:r>
            <a:r>
              <a:rPr lang="ro-RO" sz="1000" dirty="0"/>
              <a:t> - pe baza rezultatelor cercetarii de piata, se poate dezvolta un concept pentru produsul/serviciul de sisteme de ventilare. Poate fi realizata intern sau in colaborare cu firme specializate in dezvoltarea de produse.</a:t>
            </a:r>
            <a:endParaRPr lang="en-US" sz="1000" dirty="0"/>
          </a:p>
          <a:p>
            <a:endParaRPr lang="ro-RO" sz="1000" dirty="0"/>
          </a:p>
          <a:p>
            <a:r>
              <a:rPr lang="ro-RO" sz="1000" b="1" dirty="0"/>
              <a:t>Designul si prototipul</a:t>
            </a:r>
            <a:r>
              <a:rPr lang="ro-RO" sz="1000" dirty="0"/>
              <a:t> - se realizeaza designul produsului si se creaza un</a:t>
            </a:r>
            <a:r>
              <a:rPr lang="en-US" sz="1000" dirty="0"/>
              <a:t> </a:t>
            </a:r>
            <a:r>
              <a:rPr lang="ro-RO" sz="1000" dirty="0"/>
              <a:t>prototip pentru</a:t>
            </a:r>
            <a:endParaRPr lang="en-US" sz="1000" dirty="0"/>
          </a:p>
          <a:p>
            <a:pPr marL="114300" indent="0">
              <a:buNone/>
            </a:pPr>
            <a:r>
              <a:rPr lang="ro-RO" sz="1000" dirty="0"/>
              <a:t> </a:t>
            </a:r>
            <a:r>
              <a:rPr lang="en-US" sz="1000" dirty="0"/>
              <a:t>        </a:t>
            </a:r>
            <a:r>
              <a:rPr lang="ro-RO" sz="1000" dirty="0"/>
              <a:t>testare sivalidare. Se pot folosi platforme de design asistat,</a:t>
            </a:r>
            <a:r>
              <a:rPr lang="en-US" sz="1000" dirty="0"/>
              <a:t> </a:t>
            </a:r>
            <a:r>
              <a:rPr lang="ro-RO" sz="1000" dirty="0"/>
              <a:t>colaborari cu firme de design sau</a:t>
            </a:r>
            <a:r>
              <a:rPr lang="en-US" sz="1000" dirty="0"/>
              <a:t> de </a:t>
            </a:r>
            <a:r>
              <a:rPr lang="en-US" sz="1000" dirty="0" err="1"/>
              <a:t>prototipuri</a:t>
            </a:r>
            <a:r>
              <a:rPr lang="en-US" sz="1000" dirty="0"/>
              <a:t>.</a:t>
            </a:r>
          </a:p>
          <a:p>
            <a:endParaRPr lang="ro-RO" sz="1000" dirty="0"/>
          </a:p>
          <a:p>
            <a:pPr>
              <a:buFont typeface="+mj-lt"/>
              <a:buAutoNum type="arabicPeriod" startAt="4"/>
            </a:pPr>
            <a:r>
              <a:rPr lang="ro-RO" sz="1000" b="1" dirty="0"/>
              <a:t>Testare si evaluarea</a:t>
            </a:r>
            <a:r>
              <a:rPr lang="ro-RO" sz="1000" dirty="0"/>
              <a:t> - prototipuleste testat si evaluat in conformitate cu specificatiile si cerintele. </a:t>
            </a:r>
            <a:endParaRPr lang="en-US" sz="1000" dirty="0"/>
          </a:p>
          <a:p>
            <a:pPr marL="114300" indent="0">
              <a:buNone/>
            </a:pPr>
            <a:r>
              <a:rPr lang="en-US" sz="1000" dirty="0"/>
              <a:t>         </a:t>
            </a:r>
            <a:r>
              <a:rPr lang="ro-RO" sz="1000" dirty="0"/>
              <a:t>Poate fi realizata in mod propriu sau in colaborare cu laboratoare specializate.</a:t>
            </a:r>
            <a:endParaRPr lang="en-US" sz="1000" dirty="0"/>
          </a:p>
          <a:p>
            <a:pPr>
              <a:buFont typeface="+mj-lt"/>
              <a:buAutoNum type="arabicPeriod" startAt="4"/>
            </a:pPr>
            <a:endParaRPr lang="ro-RO" sz="1000" dirty="0"/>
          </a:p>
          <a:p>
            <a:pPr>
              <a:buFont typeface="+mj-lt"/>
              <a:buAutoNum type="arabicPeriod" startAt="5"/>
            </a:pPr>
            <a:r>
              <a:rPr lang="ro-RO" sz="1000" b="1" dirty="0"/>
              <a:t>Producerea</a:t>
            </a:r>
            <a:r>
              <a:rPr lang="ro-RO" sz="1000" dirty="0"/>
              <a:t> - dupa ce prototipul a fost testat si validat, se trece la producerea in masa a produsului/serviciului de sisteme de ventilare. Se poate lucra cu furnizori de materiale si componente, producatori si transportatori.</a:t>
            </a:r>
            <a:endParaRPr lang="en-US" sz="1000" dirty="0"/>
          </a:p>
          <a:p>
            <a:pPr>
              <a:buFont typeface="+mj-lt"/>
              <a:buAutoNum type="arabicPeriod" startAt="5"/>
            </a:pPr>
            <a:endParaRPr lang="ro-RO" sz="1000" dirty="0"/>
          </a:p>
          <a:p>
            <a:pPr>
              <a:buFont typeface="+mj-lt"/>
              <a:buAutoNum type="arabicPeriod" startAt="5"/>
            </a:pPr>
            <a:r>
              <a:rPr lang="ro-RO" sz="1000" b="1" dirty="0"/>
              <a:t>Distributia</a:t>
            </a:r>
            <a:r>
              <a:rPr lang="ro-RO" sz="1000" dirty="0"/>
              <a:t> - Produsul/serviciul inclus in conceptul sistemelor de ventilare este distribuit catre clienti prin intermediul distribuitorilor sau direct catre clienti. Pot fi utilizate platforme de comert electronic sau se pot incheia parteneriate cu distribuitori specializati.</a:t>
            </a:r>
            <a:endParaRPr lang="en-US" sz="1000" dirty="0"/>
          </a:p>
          <a:p>
            <a:pPr>
              <a:buFont typeface="+mj-lt"/>
              <a:buAutoNum type="arabicPeriod" startAt="5"/>
            </a:pPr>
            <a:endParaRPr lang="ro-RO" sz="1000" dirty="0"/>
          </a:p>
          <a:p>
            <a:pPr>
              <a:buFont typeface="+mj-lt"/>
              <a:buAutoNum type="arabicPeriod" startAt="5"/>
            </a:pPr>
            <a:r>
              <a:rPr lang="ro-RO" sz="1000" b="1" dirty="0"/>
              <a:t>Service si suport</a:t>
            </a:r>
            <a:r>
              <a:rPr lang="ro-RO" sz="1000" dirty="0"/>
              <a:t> - Pentru a asigura satisfactia clientilor, este important sa se ofere servicii de service si suport pentru produsul/serviciul de sisteme de ventilare. Este posibila colaborarea cu firme specializate in service si suport, sau se poate dezvolta un departament intern dedicat.</a:t>
            </a:r>
            <a:endParaRPr lang="en-US" sz="1000" dirty="0"/>
          </a:p>
          <a:p>
            <a:pPr>
              <a:buFont typeface="+mj-lt"/>
              <a:buAutoNum type="arabicPeriod" startAt="5"/>
            </a:pPr>
            <a:endParaRPr lang="ro-RO" sz="1000" dirty="0"/>
          </a:p>
          <a:p>
            <a:pPr>
              <a:buFont typeface="+mj-lt"/>
              <a:buAutoNum type="arabicPeriod" startAt="5"/>
            </a:pPr>
            <a:r>
              <a:rPr lang="ro-RO" sz="1000" dirty="0"/>
              <a:t>In ceea ce priveste </a:t>
            </a:r>
            <a:r>
              <a:rPr lang="ro-RO" sz="1000" b="1" dirty="0"/>
              <a:t>licentele</a:t>
            </a:r>
            <a:r>
              <a:rPr lang="ro-RO" sz="1000" dirty="0"/>
              <a:t>, este important pentru</a:t>
            </a:r>
            <a:r>
              <a:rPr lang="en-US" sz="1000" dirty="0"/>
              <a:t> </a:t>
            </a:r>
            <a:r>
              <a:rPr lang="en-US" sz="1000" dirty="0" err="1"/>
              <a:t>noi</a:t>
            </a:r>
            <a:r>
              <a:rPr lang="ro-RO" sz="1000" dirty="0"/>
              <a:t> ca normele si reglementarile </a:t>
            </a:r>
            <a:endParaRPr lang="en-US" sz="1000" dirty="0"/>
          </a:p>
          <a:p>
            <a:pPr marL="114300" indent="0">
              <a:buNone/>
            </a:pPr>
            <a:r>
              <a:rPr lang="en-US" sz="1000" dirty="0"/>
              <a:t>         </a:t>
            </a:r>
            <a:r>
              <a:rPr lang="ro-RO" sz="1000" dirty="0"/>
              <a:t>in vigoare sa fie respectate, astfel incat este necesar sa se obtina toate licentele si </a:t>
            </a:r>
            <a:endParaRPr lang="en-US" sz="1000" dirty="0"/>
          </a:p>
          <a:p>
            <a:pPr marL="114300" indent="0">
              <a:buNone/>
            </a:pPr>
            <a:r>
              <a:rPr lang="en-US" sz="1000" dirty="0"/>
              <a:t>         </a:t>
            </a:r>
            <a:r>
              <a:rPr lang="ro-RO" sz="1000" dirty="0"/>
              <a:t>autorizatiile necesare pentru a desfasura activitatea.</a:t>
            </a:r>
          </a:p>
        </p:txBody>
      </p:sp>
      <p:cxnSp>
        <p:nvCxnSpPr>
          <p:cNvPr id="334" name="Google Shape;334;p43">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med" len="med"/>
            <a:tailEnd type="triangle" w="med" len="med"/>
          </a:ln>
        </p:spPr>
      </p:cxnSp>
      <p:cxnSp>
        <p:nvCxnSpPr>
          <p:cNvPr id="335" name="Google Shape;335;p43">
            <a:hlinkClick r:id="" action="ppaction://hlinkshowjump?jump=previousslide"/>
          </p:cNvPr>
          <p:cNvCxnSpPr/>
          <p:nvPr/>
        </p:nvCxnSpPr>
        <p:spPr>
          <a:xfrm rot="10800000">
            <a:off x="237850" y="303450"/>
            <a:ext cx="262200" cy="0"/>
          </a:xfrm>
          <a:prstGeom prst="straightConnector1">
            <a:avLst/>
          </a:prstGeom>
          <a:noFill/>
          <a:ln w="9525" cap="flat" cmpd="sng">
            <a:solidFill>
              <a:schemeClr val="accent1"/>
            </a:solidFill>
            <a:prstDash val="solid"/>
            <a:round/>
            <a:headEnd type="none" w="med" len="med"/>
            <a:tailEnd type="triangle" w="med" len="med"/>
          </a:ln>
        </p:spPr>
      </p:cxnSp>
      <p:pic>
        <p:nvPicPr>
          <p:cNvPr id="5" name="Picture 4">
            <a:extLst>
              <a:ext uri="{FF2B5EF4-FFF2-40B4-BE49-F238E27FC236}">
                <a16:creationId xmlns:a16="http://schemas.microsoft.com/office/drawing/2014/main" id="{D4A11FCF-C157-4DC6-B609-2C5514E0BD08}"/>
              </a:ext>
            </a:extLst>
          </p:cNvPr>
          <p:cNvPicPr>
            <a:picLocks noChangeAspect="1"/>
          </p:cNvPicPr>
          <p:nvPr/>
        </p:nvPicPr>
        <p:blipFill>
          <a:blip r:embed="rId3"/>
          <a:stretch>
            <a:fillRect/>
          </a:stretch>
        </p:blipFill>
        <p:spPr>
          <a:xfrm>
            <a:off x="7685280" y="1625165"/>
            <a:ext cx="1418246" cy="994431"/>
          </a:xfrm>
          <a:prstGeom prst="rect">
            <a:avLst/>
          </a:prstGeom>
        </p:spPr>
      </p:pic>
      <p:sp>
        <p:nvSpPr>
          <p:cNvPr id="6" name="Google Shape;374;p46">
            <a:extLst>
              <a:ext uri="{FF2B5EF4-FFF2-40B4-BE49-F238E27FC236}">
                <a16:creationId xmlns:a16="http://schemas.microsoft.com/office/drawing/2014/main" id="{2EF4EE16-ED0E-4F06-97B0-E5329E7C388F}"/>
              </a:ext>
            </a:extLst>
          </p:cNvPr>
          <p:cNvSpPr/>
          <p:nvPr/>
        </p:nvSpPr>
        <p:spPr>
          <a:xfrm>
            <a:off x="7570380" y="1673012"/>
            <a:ext cx="1648047" cy="898738"/>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0000"/>
              </a:solidFill>
            </a:endParaRPr>
          </a:p>
        </p:txBody>
      </p:sp>
    </p:spTree>
    <p:extLst>
      <p:ext uri="{BB962C8B-B14F-4D97-AF65-F5344CB8AC3E}">
        <p14:creationId xmlns:p14="http://schemas.microsoft.com/office/powerpoint/2010/main" val="405406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3"/>
          <p:cNvSpPr txBox="1">
            <a:spLocks noGrp="1"/>
          </p:cNvSpPr>
          <p:nvPr>
            <p:ph type="subTitle" idx="1"/>
          </p:nvPr>
        </p:nvSpPr>
        <p:spPr>
          <a:xfrm>
            <a:off x="757950" y="431040"/>
            <a:ext cx="7628100" cy="3296400"/>
          </a:xfrm>
          <a:prstGeom prst="rect">
            <a:avLst/>
          </a:prstGeom>
        </p:spPr>
        <p:txBody>
          <a:bodyPr spcFirstLastPara="1" wrap="square" lIns="91425" tIns="0" rIns="91425" bIns="274300" anchor="t" anchorCtr="0">
            <a:noAutofit/>
          </a:bodyPr>
          <a:lstStyle/>
          <a:p>
            <a:pPr marL="114300" indent="0">
              <a:buNone/>
            </a:pPr>
            <a:r>
              <a:rPr lang="en-US" sz="1200" b="1" dirty="0"/>
              <a:t>O </a:t>
            </a:r>
            <a:r>
              <a:rPr lang="en-US" sz="1200" b="1" dirty="0" err="1"/>
              <a:t>parte</a:t>
            </a:r>
            <a:r>
              <a:rPr lang="en-US" sz="1200" b="1" dirty="0"/>
              <a:t> din </a:t>
            </a:r>
            <a:r>
              <a:rPr lang="en-US" sz="1200" b="1" dirty="0" err="1"/>
              <a:t>tipurile</a:t>
            </a:r>
            <a:r>
              <a:rPr lang="en-US" sz="1200" b="1" dirty="0"/>
              <a:t> standard </a:t>
            </a:r>
            <a:r>
              <a:rPr lang="en-US" sz="1200" b="1" dirty="0" err="1"/>
              <a:t>pentru</a:t>
            </a:r>
            <a:r>
              <a:rPr lang="en-US" sz="1200" b="1" dirty="0"/>
              <a:t> </a:t>
            </a:r>
            <a:r>
              <a:rPr lang="en-US" sz="1200" b="1" dirty="0" err="1"/>
              <a:t>sisteme</a:t>
            </a:r>
            <a:r>
              <a:rPr lang="en-US" sz="1200" b="1" dirty="0"/>
              <a:t> de </a:t>
            </a:r>
            <a:r>
              <a:rPr lang="en-US" sz="1200" b="1" dirty="0" err="1"/>
              <a:t>ventilatii</a:t>
            </a:r>
            <a:r>
              <a:rPr lang="en-US" sz="1200" b="1" dirty="0"/>
              <a:t>:</a:t>
            </a:r>
            <a:endParaRPr lang="en-US" sz="1200" dirty="0"/>
          </a:p>
          <a:p>
            <a:pPr marL="114300" indent="0">
              <a:buNone/>
            </a:pPr>
            <a:endParaRPr lang="ro-RO" sz="1200" dirty="0"/>
          </a:p>
          <a:p>
            <a:r>
              <a:rPr lang="ro-RO" sz="1200" b="1" dirty="0"/>
              <a:t>Sisteme de ventilatie mecanice cu recuperare de caldura</a:t>
            </a:r>
            <a:r>
              <a:rPr lang="ro-RO" sz="1200" dirty="0"/>
              <a:t>: Aceste sisteme sunt concepute pentru a extrage aerul viciat din incaperi si pentru a introduce aer proaspat, iar schimbul de aer este realizat printr-un schimbator de caldura. Aceasta metoda de ventilare economiseste energie prin recuperarea caldurii din aerul evacuat si utilizarea acesteia pentru a incalzi aerul proaspat.</a:t>
            </a:r>
            <a:endParaRPr lang="en-US" sz="1200" dirty="0"/>
          </a:p>
          <a:p>
            <a:endParaRPr lang="ro-RO" sz="1200" dirty="0"/>
          </a:p>
          <a:p>
            <a:r>
              <a:rPr lang="ro-RO" sz="1200" b="1" dirty="0"/>
              <a:t>Sisteme de ventilatie cu flux de aer constant</a:t>
            </a:r>
            <a:r>
              <a:rPr lang="ro-RO" sz="1200" dirty="0"/>
              <a:t>: Aceste sisteme utilizeaza un sistem de ventilatoare care extrage si introduce aerul, mentinand un flux constant de aer prin incaperi. Acest tip de sistem poate fi utilizat in zone cu niveluri ridicate de contaminare, precum bucatarii sau spatii de productie.</a:t>
            </a:r>
            <a:endParaRPr lang="en-US" sz="1200" dirty="0"/>
          </a:p>
          <a:p>
            <a:endParaRPr lang="ro-RO" sz="1200" dirty="0"/>
          </a:p>
          <a:p>
            <a:r>
              <a:rPr lang="ro-RO" sz="1200" b="1" dirty="0"/>
              <a:t>Sisteme de ventilatie naturala</a:t>
            </a:r>
            <a:r>
              <a:rPr lang="ro-RO" sz="1200" dirty="0"/>
              <a:t>: Aceste sisteme utilizeaza curenții naturali de aer pentru a asigura o ventilatie adecvata a incaperii. Acest tip de sistem este mai ieftin si mai ecologic decat celelalte tipuri, dar poate fi mai putin eficient in conditii de vreme extreme.</a:t>
            </a:r>
            <a:endParaRPr lang="en-US" sz="1200" dirty="0"/>
          </a:p>
          <a:p>
            <a:endParaRPr lang="ro-RO" sz="1200" dirty="0"/>
          </a:p>
          <a:p>
            <a:r>
              <a:rPr lang="ro-RO" sz="1200" b="1" dirty="0"/>
              <a:t>Senzori de calitate a aerului</a:t>
            </a:r>
            <a:r>
              <a:rPr lang="ro-RO" sz="1200" dirty="0"/>
              <a:t>: Acestea sunt dispozitive care masoara nivelurile de dioxid de carbon, umiditate si temperatura din incaperi. Aceste senzori pot fi utilizate pentru a controla sistemele de ventilatie si pentru a asigura o circulatie adecvata a aerului in incaperi.</a:t>
            </a:r>
            <a:endParaRPr lang="en-US" sz="1200" dirty="0"/>
          </a:p>
          <a:p>
            <a:endParaRPr lang="ro-RO" sz="1200" dirty="0"/>
          </a:p>
          <a:p>
            <a:r>
              <a:rPr lang="ro-RO" sz="1200" b="1" dirty="0"/>
              <a:t>Senzori de fum si gaz</a:t>
            </a:r>
            <a:r>
              <a:rPr lang="ro-RO" sz="1200" dirty="0"/>
              <a:t>: Acest</a:t>
            </a:r>
            <a:r>
              <a:rPr lang="en-US" sz="1200"/>
              <a:t>i</a:t>
            </a:r>
            <a:r>
              <a:rPr lang="ro-RO" sz="1200"/>
              <a:t> </a:t>
            </a:r>
            <a:r>
              <a:rPr lang="ro-RO" sz="1200" dirty="0"/>
              <a:t>senzori detecteaza nivelurile ridicate de fum sau gaze in aer si emit un semnal sonor sau vizual pentru a alerta utilizatorii despre potentialul pericol. Aceste senzori sunt utile in incaperi in care exista riscul de incendiu sau de acumulare a gazelor toxice.</a:t>
            </a:r>
          </a:p>
        </p:txBody>
      </p:sp>
      <p:cxnSp>
        <p:nvCxnSpPr>
          <p:cNvPr id="334" name="Google Shape;334;p43">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med" len="med"/>
            <a:tailEnd type="triangle" w="med" len="med"/>
          </a:ln>
        </p:spPr>
      </p:cxnSp>
      <p:cxnSp>
        <p:nvCxnSpPr>
          <p:cNvPr id="335" name="Google Shape;335;p43">
            <a:hlinkClick r:id="" action="ppaction://hlinkshowjump?jump=previousslide"/>
          </p:cNvPr>
          <p:cNvCxnSpPr/>
          <p:nvPr/>
        </p:nvCxnSpPr>
        <p:spPr>
          <a:xfrm rot="10800000">
            <a:off x="237850" y="303450"/>
            <a:ext cx="262200" cy="0"/>
          </a:xfrm>
          <a:prstGeom prst="straightConnector1">
            <a:avLst/>
          </a:prstGeom>
          <a:noFill/>
          <a:ln w="9525" cap="flat" cmpd="sng">
            <a:solidFill>
              <a:schemeClr val="accent1"/>
            </a:solidFill>
            <a:prstDash val="solid"/>
            <a:round/>
            <a:headEnd type="none" w="med" len="med"/>
            <a:tailEnd type="triangle" w="med" len="med"/>
          </a:ln>
        </p:spPr>
      </p:cxnSp>
    </p:spTree>
    <p:extLst>
      <p:ext uri="{BB962C8B-B14F-4D97-AF65-F5344CB8AC3E}">
        <p14:creationId xmlns:p14="http://schemas.microsoft.com/office/powerpoint/2010/main" val="949583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Shape 868"/>
        <p:cNvGrpSpPr/>
        <p:nvPr/>
      </p:nvGrpSpPr>
      <p:grpSpPr>
        <a:xfrm>
          <a:off x="0" y="0"/>
          <a:ext cx="0" cy="0"/>
          <a:chOff x="0" y="0"/>
          <a:chExt cx="0" cy="0"/>
        </a:xfrm>
      </p:grpSpPr>
      <p:sp>
        <p:nvSpPr>
          <p:cNvPr id="869" name="Google Shape;869;p66"/>
          <p:cNvSpPr txBox="1">
            <a:spLocks noGrp="1"/>
          </p:cNvSpPr>
          <p:nvPr>
            <p:ph type="title"/>
          </p:nvPr>
        </p:nvSpPr>
        <p:spPr>
          <a:xfrm>
            <a:off x="7868107" y="260736"/>
            <a:ext cx="552087" cy="6047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01</a:t>
            </a:r>
            <a:endParaRPr dirty="0"/>
          </a:p>
        </p:txBody>
      </p:sp>
      <p:cxnSp>
        <p:nvCxnSpPr>
          <p:cNvPr id="870" name="Google Shape;870;p66"/>
          <p:cNvCxnSpPr>
            <a:cxnSpLocks/>
          </p:cNvCxnSpPr>
          <p:nvPr/>
        </p:nvCxnSpPr>
        <p:spPr>
          <a:xfrm>
            <a:off x="7868107" y="347908"/>
            <a:ext cx="0" cy="430381"/>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36504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30000"/>
          </a:stretch>
        </a:blipFill>
        <a:effectLst/>
      </p:bgPr>
    </p:bg>
    <p:spTree>
      <p:nvGrpSpPr>
        <p:cNvPr id="1" name="Shape 868"/>
        <p:cNvGrpSpPr/>
        <p:nvPr/>
      </p:nvGrpSpPr>
      <p:grpSpPr>
        <a:xfrm>
          <a:off x="0" y="0"/>
          <a:ext cx="0" cy="0"/>
          <a:chOff x="0" y="0"/>
          <a:chExt cx="0" cy="0"/>
        </a:xfrm>
      </p:grpSpPr>
      <p:sp>
        <p:nvSpPr>
          <p:cNvPr id="869" name="Google Shape;869;p66"/>
          <p:cNvSpPr txBox="1">
            <a:spLocks noGrp="1"/>
          </p:cNvSpPr>
          <p:nvPr>
            <p:ph type="title"/>
          </p:nvPr>
        </p:nvSpPr>
        <p:spPr>
          <a:xfrm>
            <a:off x="7868107" y="260736"/>
            <a:ext cx="648570" cy="6047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02</a:t>
            </a:r>
            <a:endParaRPr dirty="0"/>
          </a:p>
        </p:txBody>
      </p:sp>
      <p:cxnSp>
        <p:nvCxnSpPr>
          <p:cNvPr id="870" name="Google Shape;870;p66"/>
          <p:cNvCxnSpPr>
            <a:cxnSpLocks/>
          </p:cNvCxnSpPr>
          <p:nvPr/>
        </p:nvCxnSpPr>
        <p:spPr>
          <a:xfrm>
            <a:off x="7868107" y="347908"/>
            <a:ext cx="0" cy="430381"/>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962056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3"/>
          <p:cNvSpPr txBox="1">
            <a:spLocks noGrp="1"/>
          </p:cNvSpPr>
          <p:nvPr>
            <p:ph type="subTitle" idx="1"/>
          </p:nvPr>
        </p:nvSpPr>
        <p:spPr>
          <a:xfrm>
            <a:off x="757950" y="643691"/>
            <a:ext cx="7628100" cy="3296400"/>
          </a:xfrm>
          <a:prstGeom prst="rect">
            <a:avLst/>
          </a:prstGeom>
        </p:spPr>
        <p:txBody>
          <a:bodyPr spcFirstLastPara="1" wrap="square" lIns="91425" tIns="0" rIns="91425" bIns="274300" anchor="t" anchorCtr="0">
            <a:noAutofit/>
          </a:bodyPr>
          <a:lstStyle/>
          <a:p>
            <a:pPr marL="114300" indent="0">
              <a:buNone/>
            </a:pPr>
            <a:endParaRPr lang="ro-RO" sz="1200" dirty="0"/>
          </a:p>
          <a:p>
            <a:r>
              <a:rPr lang="en-US" sz="1200" b="1" dirty="0" err="1"/>
              <a:t>Structura</a:t>
            </a:r>
            <a:r>
              <a:rPr lang="en-US" sz="1200" b="1" dirty="0"/>
              <a:t> </a:t>
            </a:r>
            <a:r>
              <a:rPr lang="en-US" sz="1200" b="1" dirty="0" err="1"/>
              <a:t>afacerii</a:t>
            </a:r>
            <a:r>
              <a:rPr lang="ro-RO" sz="1200" dirty="0"/>
              <a:t>:</a:t>
            </a:r>
            <a:r>
              <a:rPr lang="en-US" sz="1200" dirty="0"/>
              <a:t> SRL.</a:t>
            </a:r>
            <a:r>
              <a:rPr lang="ro-RO" sz="1200" dirty="0"/>
              <a:t> </a:t>
            </a:r>
            <a:r>
              <a:rPr lang="en-US" sz="1200" dirty="0"/>
              <a:t>A</a:t>
            </a:r>
            <a:r>
              <a:rPr lang="ro-RO" sz="1200" dirty="0"/>
              <a:t>ceasta este o forma de afacere in care proprietarii afacerii sunt protejati de raspunderea personala pentru datoriile si obligatiile afacerii si platesc impozit pe profit la nivel de companie. In plus, S</a:t>
            </a:r>
            <a:r>
              <a:rPr lang="en-US" sz="1200" dirty="0" err="1"/>
              <a:t>ocietatea</a:t>
            </a:r>
            <a:r>
              <a:rPr lang="en-US" sz="1200" dirty="0"/>
              <a:t> cu </a:t>
            </a:r>
            <a:r>
              <a:rPr lang="en-US" sz="1200" dirty="0" err="1"/>
              <a:t>raspundere</a:t>
            </a:r>
            <a:r>
              <a:rPr lang="en-US" sz="1200" dirty="0"/>
              <a:t> </a:t>
            </a:r>
            <a:r>
              <a:rPr lang="ro-RO" sz="1200" dirty="0"/>
              <a:t>l</a:t>
            </a:r>
            <a:r>
              <a:rPr lang="en-US" sz="1200" dirty="0" err="1"/>
              <a:t>imitata</a:t>
            </a:r>
            <a:r>
              <a:rPr lang="ro-RO" sz="1200" dirty="0"/>
              <a:t> ofera o flexibilitate relativa in administrarea afacerii si formalitatile legale necesare pentru infiintare sunt relativ simple si accesibile. </a:t>
            </a:r>
          </a:p>
          <a:p>
            <a:endParaRPr lang="ro-RO" sz="1200" dirty="0"/>
          </a:p>
          <a:p>
            <a:r>
              <a:rPr lang="en-US" sz="1200" b="1" dirty="0"/>
              <a:t>Teoria de management</a:t>
            </a:r>
            <a:r>
              <a:rPr lang="ro-RO" sz="1200" dirty="0"/>
              <a:t>:</a:t>
            </a:r>
            <a:r>
              <a:rPr lang="en-US" sz="1200" dirty="0"/>
              <a:t> Agile.</a:t>
            </a:r>
            <a:r>
              <a:rPr lang="ro-RO" sz="1200" dirty="0"/>
              <a:t> Aceasta teorie se concentreaza pe dezvoltarea iterativa si incrementala a produselor si serviciilor, cu o atentie deosebita acordata colaborarii si comunicarii continue intre membrii echipei de proiect si clientii implicati in proiect.</a:t>
            </a:r>
            <a:r>
              <a:rPr lang="en-US" sz="1200" dirty="0"/>
              <a:t> </a:t>
            </a:r>
            <a:r>
              <a:rPr lang="en-US" sz="1200" dirty="0" err="1"/>
              <a:t>Totodata</a:t>
            </a:r>
            <a:r>
              <a:rPr lang="en-US" sz="1200" dirty="0"/>
              <a:t>, ne </a:t>
            </a:r>
            <a:r>
              <a:rPr lang="ro-RO" sz="1200" dirty="0"/>
              <a:t>permite sa dezvoltam produse si servicii in mod flexibil, adaptandu-ne nevoilor clientului si schimbarilor din piata.</a:t>
            </a:r>
            <a:endParaRPr lang="en-US" sz="1200" dirty="0"/>
          </a:p>
          <a:p>
            <a:endParaRPr lang="en-US" sz="1200" dirty="0"/>
          </a:p>
          <a:p>
            <a:r>
              <a:rPr lang="en-US" sz="1200" b="1" dirty="0" err="1"/>
              <a:t>Riscuri</a:t>
            </a:r>
            <a:r>
              <a:rPr lang="en-US" sz="1200" dirty="0"/>
              <a:t>: r</a:t>
            </a:r>
            <a:r>
              <a:rPr lang="ro-RO" sz="1200" dirty="0"/>
              <a:t>iscul de concurenta</a:t>
            </a:r>
            <a:r>
              <a:rPr lang="en-US" sz="1200" dirty="0"/>
              <a:t>, r</a:t>
            </a:r>
            <a:r>
              <a:rPr lang="ro-RO" sz="1200" dirty="0"/>
              <a:t>iscul de schimbare a cererii</a:t>
            </a:r>
            <a:r>
              <a:rPr lang="en-US" sz="1200" dirty="0"/>
              <a:t> de </a:t>
            </a:r>
            <a:r>
              <a:rPr lang="en-US" sz="1200" dirty="0" err="1"/>
              <a:t>catre</a:t>
            </a:r>
            <a:r>
              <a:rPr lang="en-US" sz="1200" dirty="0"/>
              <a:t> </a:t>
            </a:r>
            <a:r>
              <a:rPr lang="en-US" sz="1200" dirty="0" err="1"/>
              <a:t>clienti</a:t>
            </a:r>
            <a:r>
              <a:rPr lang="en-US" sz="1200" dirty="0"/>
              <a:t>, r</a:t>
            </a:r>
            <a:r>
              <a:rPr lang="ro-RO" sz="1200" dirty="0"/>
              <a:t>iscul de probleme tehnice</a:t>
            </a:r>
            <a:r>
              <a:rPr lang="en-US" sz="1200" dirty="0"/>
              <a:t>, r</a:t>
            </a:r>
            <a:r>
              <a:rPr lang="ro-RO" sz="1200" dirty="0"/>
              <a:t>iscul de fluctuatii ale preturilor materiilor prime</a:t>
            </a:r>
            <a:r>
              <a:rPr lang="en-US" sz="1200" dirty="0"/>
              <a:t>, </a:t>
            </a:r>
            <a:r>
              <a:rPr lang="en-US" sz="1200" dirty="0" err="1"/>
              <a:t>ri</a:t>
            </a:r>
            <a:r>
              <a:rPr lang="ro-RO" sz="1200" dirty="0"/>
              <a:t>scul de accidente la locul de munca</a:t>
            </a:r>
            <a:r>
              <a:rPr lang="en-US" sz="1200" dirty="0"/>
              <a:t>.</a:t>
            </a:r>
          </a:p>
          <a:p>
            <a:endParaRPr lang="en-US" sz="1200" dirty="0"/>
          </a:p>
          <a:p>
            <a:r>
              <a:rPr lang="en-US" sz="1200" b="1" dirty="0"/>
              <a:t>Plan </a:t>
            </a:r>
            <a:r>
              <a:rPr lang="en-US" sz="1200" b="1" dirty="0" err="1"/>
              <a:t>actiune</a:t>
            </a:r>
            <a:r>
              <a:rPr lang="en-US" sz="1200" dirty="0"/>
              <a:t>: </a:t>
            </a:r>
            <a:r>
              <a:rPr lang="it-IT" sz="1200" dirty="0"/>
              <a:t>monitorizarea concurentei si a tendintelor pietei, </a:t>
            </a:r>
            <a:r>
              <a:rPr lang="en-US" sz="1200" dirty="0"/>
              <a:t>a</a:t>
            </a:r>
            <a:r>
              <a:rPr lang="ro-RO" sz="1200" dirty="0"/>
              <a:t>daptarea strategiilor de marketing si a produselor in functie de evolutiile pietei</a:t>
            </a:r>
            <a:r>
              <a:rPr lang="en-US" sz="1200" dirty="0"/>
              <a:t>, c</a:t>
            </a:r>
            <a:r>
              <a:rPr lang="ro-RO" sz="1200" dirty="0"/>
              <a:t>ontrolul riguros al calitatii produselor</a:t>
            </a:r>
            <a:r>
              <a:rPr lang="en-US" sz="1200" dirty="0"/>
              <a:t>, </a:t>
            </a:r>
            <a:r>
              <a:rPr lang="it-IT" sz="1200" dirty="0"/>
              <a:t>crearea unei strategii bune de achizitionare si stocare a materiilor prime, </a:t>
            </a:r>
            <a:r>
              <a:rPr lang="en-US" sz="1200" dirty="0"/>
              <a:t>r</a:t>
            </a:r>
            <a:r>
              <a:rPr lang="ro-RO" sz="1200" dirty="0"/>
              <a:t>espectarea tuturor normelor de siguranta la locul de munca</a:t>
            </a:r>
            <a:r>
              <a:rPr lang="en-US" sz="1200" dirty="0"/>
              <a:t>.</a:t>
            </a:r>
            <a:endParaRPr lang="ro-RO" sz="1200" dirty="0"/>
          </a:p>
          <a:p>
            <a:endParaRPr lang="it-IT" sz="1200" dirty="0"/>
          </a:p>
          <a:p>
            <a:endParaRPr lang="ro-RO" sz="1200" dirty="0"/>
          </a:p>
          <a:p>
            <a:endParaRPr lang="ro-RO" sz="1200" dirty="0"/>
          </a:p>
          <a:p>
            <a:endParaRPr lang="ro-RO" sz="1200" dirty="0"/>
          </a:p>
          <a:p>
            <a:endParaRPr lang="ro-RO" sz="1200" dirty="0"/>
          </a:p>
          <a:p>
            <a:endParaRPr lang="ro-RO" sz="1200" dirty="0"/>
          </a:p>
          <a:p>
            <a:endParaRPr lang="ro-RO" sz="1200" dirty="0"/>
          </a:p>
          <a:p>
            <a:endParaRPr lang="ro-RO" sz="1200" dirty="0"/>
          </a:p>
        </p:txBody>
      </p:sp>
      <p:cxnSp>
        <p:nvCxnSpPr>
          <p:cNvPr id="334" name="Google Shape;334;p43">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med" len="med"/>
            <a:tailEnd type="triangle" w="med" len="med"/>
          </a:ln>
        </p:spPr>
      </p:cxnSp>
      <p:cxnSp>
        <p:nvCxnSpPr>
          <p:cNvPr id="335" name="Google Shape;335;p43">
            <a:hlinkClick r:id="" action="ppaction://hlinkshowjump?jump=previousslide"/>
          </p:cNvPr>
          <p:cNvCxnSpPr/>
          <p:nvPr/>
        </p:nvCxnSpPr>
        <p:spPr>
          <a:xfrm rot="10800000">
            <a:off x="237850" y="303450"/>
            <a:ext cx="262200" cy="0"/>
          </a:xfrm>
          <a:prstGeom prst="straightConnector1">
            <a:avLst/>
          </a:prstGeom>
          <a:noFill/>
          <a:ln w="9525" cap="flat" cmpd="sng">
            <a:solidFill>
              <a:schemeClr val="accent1"/>
            </a:solidFill>
            <a:prstDash val="solid"/>
            <a:round/>
            <a:headEnd type="none" w="med" len="med"/>
            <a:tailEnd type="triangle" w="med" len="med"/>
          </a:ln>
        </p:spPr>
      </p:cxnSp>
    </p:spTree>
    <p:extLst>
      <p:ext uri="{BB962C8B-B14F-4D97-AF65-F5344CB8AC3E}">
        <p14:creationId xmlns:p14="http://schemas.microsoft.com/office/powerpoint/2010/main" val="77973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4"/>
          <p:cNvSpPr/>
          <p:nvPr/>
        </p:nvSpPr>
        <p:spPr>
          <a:xfrm>
            <a:off x="4165275" y="991250"/>
            <a:ext cx="4138200" cy="3188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0000"/>
              </a:solidFill>
            </a:endParaRPr>
          </a:p>
        </p:txBody>
      </p:sp>
      <p:sp>
        <p:nvSpPr>
          <p:cNvPr id="341" name="Google Shape;341;p44"/>
          <p:cNvSpPr txBox="1">
            <a:spLocks noGrp="1"/>
          </p:cNvSpPr>
          <p:nvPr>
            <p:ph type="title"/>
          </p:nvPr>
        </p:nvSpPr>
        <p:spPr>
          <a:xfrm>
            <a:off x="925750" y="1786400"/>
            <a:ext cx="5151600" cy="94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t>
            </a:r>
            <a:endParaRPr dirty="0"/>
          </a:p>
        </p:txBody>
      </p:sp>
      <p:sp>
        <p:nvSpPr>
          <p:cNvPr id="342" name="Google Shape;342;p44"/>
          <p:cNvSpPr txBox="1">
            <a:spLocks noGrp="1"/>
          </p:cNvSpPr>
          <p:nvPr>
            <p:ph type="subTitle" idx="1"/>
          </p:nvPr>
        </p:nvSpPr>
        <p:spPr>
          <a:xfrm>
            <a:off x="925748" y="2726898"/>
            <a:ext cx="4741274" cy="1303235"/>
          </a:xfrm>
          <a:prstGeom prst="rect">
            <a:avLst/>
          </a:prstGeom>
        </p:spPr>
        <p:txBody>
          <a:bodyPr spcFirstLastPara="1" wrap="square" lIns="91425" tIns="0" rIns="91425" bIns="0" anchor="t" anchorCtr="0">
            <a:noAutofit/>
          </a:bodyPr>
          <a:lstStyle/>
          <a:p>
            <a:pPr lvl="0" indent="0"/>
            <a:r>
              <a:rPr lang="it-IT" sz="2000" dirty="0"/>
              <a:t>Daca va ganditi ca suntem impostori, nu va faceti griji - suntem aici pentru a va ajuta sa va bucurati de un mediu sanatos si sigur. </a:t>
            </a:r>
            <a:endParaRPr sz="2000" dirty="0"/>
          </a:p>
        </p:txBody>
      </p:sp>
      <p:cxnSp>
        <p:nvCxnSpPr>
          <p:cNvPr id="343" name="Google Shape;343;p44">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med" len="med"/>
            <a:tailEnd type="triangle" w="med" len="med"/>
          </a:ln>
        </p:spPr>
      </p:cxnSp>
      <p:cxnSp>
        <p:nvCxnSpPr>
          <p:cNvPr id="344" name="Google Shape;344;p44">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med" len="med"/>
            <a:tailEnd type="triangle" w="med" len="med"/>
          </a:ln>
        </p:spPr>
      </p:cxnSp>
    </p:spTree>
    <p:extLst>
      <p:ext uri="{BB962C8B-B14F-4D97-AF65-F5344CB8AC3E}">
        <p14:creationId xmlns:p14="http://schemas.microsoft.com/office/powerpoint/2010/main" val="285004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1" name="Google Shape;501;p52"/>
          <p:cNvSpPr txBox="1">
            <a:spLocks noGrp="1"/>
          </p:cNvSpPr>
          <p:nvPr>
            <p:ph type="title" idx="2"/>
          </p:nvPr>
        </p:nvSpPr>
        <p:spPr>
          <a:xfrm>
            <a:off x="146725" y="4719850"/>
            <a:ext cx="1689000" cy="1605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04</a:t>
            </a:r>
            <a:endParaRPr dirty="0"/>
          </a:p>
        </p:txBody>
      </p:sp>
      <p:cxnSp>
        <p:nvCxnSpPr>
          <p:cNvPr id="502" name="Google Shape;502;p52">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med" len="med"/>
            <a:tailEnd type="triangle" w="med" len="med"/>
          </a:ln>
        </p:spPr>
      </p:cxnSp>
      <p:cxnSp>
        <p:nvCxnSpPr>
          <p:cNvPr id="503" name="Google Shape;503;p52">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med" len="med"/>
            <a:tailEnd type="triangle" w="med" len="med"/>
          </a:ln>
        </p:spPr>
      </p:cxnSp>
      <p:sp>
        <p:nvSpPr>
          <p:cNvPr id="504" name="Google Shape;504;p52"/>
          <p:cNvSpPr txBox="1">
            <a:spLocks noGrp="1"/>
          </p:cNvSpPr>
          <p:nvPr>
            <p:ph type="title" idx="3"/>
          </p:nvPr>
        </p:nvSpPr>
        <p:spPr>
          <a:xfrm>
            <a:off x="2111850" y="3479893"/>
            <a:ext cx="5256600" cy="444900"/>
          </a:xfrm>
          <a:prstGeom prst="rect">
            <a:avLst/>
          </a:prstGeom>
        </p:spPr>
        <p:txBody>
          <a:bodyPr spcFirstLastPara="1" wrap="square" lIns="114300" tIns="91425" rIns="91425" bIns="91425" anchor="t" anchorCtr="0">
            <a:noAutofit/>
          </a:bodyPr>
          <a:lstStyle/>
          <a:p>
            <a:pPr marL="0" lvl="0" indent="0" algn="l" rtl="0">
              <a:spcBef>
                <a:spcPts val="0"/>
              </a:spcBef>
              <a:spcAft>
                <a:spcPts val="0"/>
              </a:spcAft>
              <a:buNone/>
            </a:pPr>
            <a:r>
              <a:rPr lang="en" dirty="0"/>
              <a:t>&gt; </a:t>
            </a:r>
            <a:r>
              <a:rPr lang="en-US" dirty="0"/>
              <a:t>Elevator Pitch</a:t>
            </a:r>
            <a:endParaRPr dirty="0"/>
          </a:p>
        </p:txBody>
      </p:sp>
      <p:sp>
        <p:nvSpPr>
          <p:cNvPr id="505" name="Google Shape;505;p52"/>
          <p:cNvSpPr txBox="1">
            <a:spLocks noGrp="1"/>
          </p:cNvSpPr>
          <p:nvPr>
            <p:ph type="subTitle" idx="1"/>
          </p:nvPr>
        </p:nvSpPr>
        <p:spPr>
          <a:xfrm>
            <a:off x="2111850" y="748235"/>
            <a:ext cx="5256600" cy="1823100"/>
          </a:xfrm>
          <a:prstGeom prst="rect">
            <a:avLst/>
          </a:prstGeom>
        </p:spPr>
        <p:txBody>
          <a:bodyPr spcFirstLastPara="1" wrap="square" lIns="91425" tIns="91425" rIns="91425" bIns="91425" anchor="t" anchorCtr="0">
            <a:noAutofit/>
          </a:bodyPr>
          <a:lstStyle/>
          <a:p>
            <a:pPr lvl="0" indent="0">
              <a:buSzPts val="1100"/>
            </a:pPr>
            <a:r>
              <a:rPr lang="en-US" sz="1200" dirty="0" err="1"/>
              <a:t>Noi</a:t>
            </a:r>
            <a:r>
              <a:rPr lang="en-US" sz="1200" dirty="0"/>
              <a:t> </a:t>
            </a:r>
            <a:r>
              <a:rPr lang="en-US" sz="1200" dirty="0" err="1"/>
              <a:t>suntem</a:t>
            </a:r>
            <a:r>
              <a:rPr lang="ro-RO" sz="1200" dirty="0"/>
              <a:t> compania care te ajuta sa respiri usurat - si nu, nu suntem producatori de pastile pentru alergii, ci suntem specialistii in sistemele de ventilare inovatoare pentru cladirile comerciale</a:t>
            </a:r>
            <a:r>
              <a:rPr lang="en-US" sz="1200" dirty="0"/>
              <a:t>,</a:t>
            </a:r>
            <a:r>
              <a:rPr lang="ro-RO" sz="1200" dirty="0"/>
              <a:t> rezidentiale</a:t>
            </a:r>
            <a:r>
              <a:rPr lang="en-US" sz="1200" dirty="0"/>
              <a:t>, </a:t>
            </a:r>
            <a:r>
              <a:rPr lang="en-US" sz="1200" dirty="0" err="1"/>
              <a:t>publice</a:t>
            </a:r>
            <a:r>
              <a:rPr lang="en-US" sz="1200" dirty="0"/>
              <a:t> </a:t>
            </a:r>
            <a:r>
              <a:rPr lang="en-US" sz="1200" dirty="0" err="1"/>
              <a:t>si</a:t>
            </a:r>
            <a:r>
              <a:rPr lang="en-US" sz="1200" dirty="0"/>
              <a:t> </a:t>
            </a:r>
            <a:r>
              <a:rPr lang="en-US" sz="1200" dirty="0" err="1"/>
              <a:t>guvernamentale</a:t>
            </a:r>
            <a:r>
              <a:rPr lang="ro-RO" sz="1200" dirty="0"/>
              <a:t>.</a:t>
            </a:r>
          </a:p>
          <a:p>
            <a:pPr lvl="0" indent="0">
              <a:buSzPts val="1100"/>
            </a:pPr>
            <a:endParaRPr lang="ro-RO" sz="1200" dirty="0"/>
          </a:p>
          <a:p>
            <a:pPr lvl="0" indent="0">
              <a:buSzPts val="1100"/>
            </a:pPr>
            <a:r>
              <a:rPr lang="ro-RO" sz="1200" dirty="0"/>
              <a:t>Cu ajutorul noilor noastre sisteme de ventilare, iti putem garanta ca vei avea un aer proaspat si curat in interior, fara sa te mai chinui sa deschizi ferestrele sau sa-ti iei un abonament la sala doar pentru a respira aer </a:t>
            </a:r>
            <a:r>
              <a:rPr lang="en-US" sz="1200" dirty="0" err="1"/>
              <a:t>ventilat</a:t>
            </a:r>
            <a:r>
              <a:rPr lang="ro-RO" sz="1200" dirty="0"/>
              <a:t>. Si da, chiar si in zilele in care</a:t>
            </a:r>
            <a:r>
              <a:rPr lang="en-US" sz="1200" dirty="0"/>
              <a:t> </a:t>
            </a:r>
            <a:r>
              <a:rPr lang="en-US" sz="1200" dirty="0" err="1"/>
              <a:t>indicele</a:t>
            </a:r>
            <a:r>
              <a:rPr lang="en-US" sz="1200" dirty="0"/>
              <a:t> de</a:t>
            </a:r>
            <a:r>
              <a:rPr lang="ro-RO" sz="1200" dirty="0"/>
              <a:t> poluare este ridicat in orasul tau, sistemul nostru de filtrare te va proteja</a:t>
            </a:r>
            <a:r>
              <a:rPr lang="en-US" sz="1200" dirty="0"/>
              <a:t> </a:t>
            </a:r>
            <a:r>
              <a:rPr lang="en-US" sz="1200" dirty="0" err="1"/>
              <a:t>eficient</a:t>
            </a:r>
            <a:r>
              <a:rPr lang="ro-RO" sz="1200" dirty="0"/>
              <a:t> de particulele nocive.</a:t>
            </a:r>
          </a:p>
          <a:p>
            <a:pPr lvl="0" indent="0">
              <a:buSzPts val="1100"/>
            </a:pPr>
            <a:endParaRPr lang="en-US" sz="1200" dirty="0"/>
          </a:p>
          <a:p>
            <a:pPr lvl="0" indent="0">
              <a:buSzPts val="1100"/>
            </a:pPr>
            <a:r>
              <a:rPr lang="en-US" sz="1200" dirty="0" err="1"/>
              <a:t>Asadar</a:t>
            </a:r>
            <a:r>
              <a:rPr lang="ro-RO" sz="1200" dirty="0"/>
              <a:t>, daca vrei sa iti imbunatatesti calitatea vietii si sa respiri fara </a:t>
            </a:r>
            <a:r>
              <a:rPr lang="en-US" sz="1200" dirty="0"/>
              <a:t>a </a:t>
            </a:r>
            <a:r>
              <a:rPr lang="en-US" sz="1200" dirty="0" err="1"/>
              <a:t>te</a:t>
            </a:r>
            <a:r>
              <a:rPr lang="en-US" sz="1200" dirty="0"/>
              <a:t> </a:t>
            </a:r>
            <a:r>
              <a:rPr lang="ro-RO" sz="1200" dirty="0"/>
              <a:t>plimb</a:t>
            </a:r>
            <a:r>
              <a:rPr lang="en-US" sz="1200" dirty="0"/>
              <a:t>a</a:t>
            </a:r>
            <a:r>
              <a:rPr lang="ro-RO" sz="1200" dirty="0"/>
              <a:t> cu un purificator de aer </a:t>
            </a:r>
            <a:r>
              <a:rPr lang="en-US" sz="1200" dirty="0" err="1"/>
              <a:t>dupa</a:t>
            </a:r>
            <a:r>
              <a:rPr lang="en-US" sz="1200" dirty="0"/>
              <a:t> tine, </a:t>
            </a:r>
            <a:r>
              <a:rPr lang="ro-RO" sz="1200" dirty="0"/>
              <a:t>apeleaza la noi!</a:t>
            </a:r>
          </a:p>
        </p:txBody>
      </p:sp>
    </p:spTree>
    <p:extLst>
      <p:ext uri="{BB962C8B-B14F-4D97-AF65-F5344CB8AC3E}">
        <p14:creationId xmlns:p14="http://schemas.microsoft.com/office/powerpoint/2010/main" val="176024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8B455261-C413-4E48-B721-3F1A009D3A94}"/>
              </a:ext>
            </a:extLst>
          </p:cNvPr>
          <p:cNvSpPr>
            <a:spLocks noGrp="1"/>
          </p:cNvSpPr>
          <p:nvPr>
            <p:ph type="subTitle" idx="1"/>
          </p:nvPr>
        </p:nvSpPr>
        <p:spPr/>
        <p:txBody>
          <a:bodyPr/>
          <a:lstStyle/>
          <a:p>
            <a:r>
              <a:rPr lang="ro-RO" dirty="0"/>
              <a:t>Dan Alex Cristian – </a:t>
            </a:r>
            <a:r>
              <a:rPr lang="ro-RO" dirty="0">
                <a:effectLst>
                  <a:outerShdw blurRad="38100" dist="38100" dir="2700000" algn="tl">
                    <a:srgbClr val="000000">
                      <a:alpha val="43137"/>
                    </a:srgbClr>
                  </a:outerShdw>
                </a:effectLst>
              </a:rPr>
              <a:t>CEO</a:t>
            </a:r>
            <a:endParaRPr lang="en-US" dirty="0">
              <a:effectLst>
                <a:outerShdw blurRad="38100" dist="38100" dir="2700000" algn="tl">
                  <a:srgbClr val="000000">
                    <a:alpha val="43137"/>
                  </a:srgbClr>
                </a:outerShdw>
              </a:effectLst>
            </a:endParaRPr>
          </a:p>
          <a:p>
            <a:r>
              <a:rPr lang="ro-RO" dirty="0"/>
              <a:t>Jipa Valentin - </a:t>
            </a:r>
            <a:r>
              <a:rPr lang="ro-RO" dirty="0">
                <a:effectLst>
                  <a:outerShdw blurRad="38100" dist="38100" dir="2700000" algn="tl">
                    <a:srgbClr val="000000">
                      <a:alpha val="43137"/>
                    </a:srgbClr>
                  </a:outerShdw>
                </a:effectLst>
              </a:rPr>
              <a:t>COO</a:t>
            </a:r>
            <a:endParaRPr lang="en-US" dirty="0">
              <a:effectLst>
                <a:outerShdw blurRad="38100" dist="38100" dir="2700000" algn="tl">
                  <a:srgbClr val="000000">
                    <a:alpha val="43137"/>
                  </a:srgbClr>
                </a:outerShdw>
              </a:effectLst>
            </a:endParaRPr>
          </a:p>
          <a:p>
            <a:r>
              <a:rPr lang="ro-RO" dirty="0"/>
              <a:t>Radu Toader Cristian – </a:t>
            </a:r>
            <a:r>
              <a:rPr lang="ro-RO" dirty="0">
                <a:effectLst>
                  <a:outerShdw blurRad="38100" dist="38100" dir="2700000" algn="tl">
                    <a:srgbClr val="000000">
                      <a:alpha val="43137"/>
                    </a:srgbClr>
                  </a:outerShdw>
                </a:effectLst>
              </a:rPr>
              <a:t>MD</a:t>
            </a:r>
            <a:endParaRPr lang="en-US" dirty="0">
              <a:effectLst>
                <a:outerShdw blurRad="38100" dist="38100" dir="2700000" algn="tl">
                  <a:srgbClr val="000000">
                    <a:alpha val="43137"/>
                  </a:srgbClr>
                </a:outerShdw>
              </a:effectLst>
            </a:endParaRPr>
          </a:p>
          <a:p>
            <a:r>
              <a:rPr lang="ro-RO" dirty="0"/>
              <a:t>Chanchian Armin Andrei – </a:t>
            </a:r>
            <a:r>
              <a:rPr lang="ro-RO" dirty="0">
                <a:effectLst>
                  <a:outerShdw blurRad="38100" dist="38100" dir="2700000" algn="tl">
                    <a:srgbClr val="000000">
                      <a:alpha val="43137"/>
                    </a:srgbClr>
                  </a:outerShdw>
                </a:effectLst>
              </a:rPr>
              <a:t>CIO</a:t>
            </a:r>
            <a:endParaRPr lang="en-US" dirty="0">
              <a:effectLst>
                <a:outerShdw blurRad="38100" dist="38100" dir="2700000" algn="tl">
                  <a:srgbClr val="000000">
                    <a:alpha val="43137"/>
                  </a:srgbClr>
                </a:outerShdw>
              </a:effectLst>
            </a:endParaRPr>
          </a:p>
          <a:p>
            <a:r>
              <a:rPr lang="ro-RO" dirty="0"/>
              <a:t>Wallach Luke – </a:t>
            </a:r>
            <a:r>
              <a:rPr lang="ro-RO" dirty="0">
                <a:effectLst>
                  <a:outerShdw blurRad="38100" dist="38100" dir="2700000" algn="tl">
                    <a:srgbClr val="000000">
                      <a:alpha val="43137"/>
                    </a:srgbClr>
                  </a:outerShdw>
                </a:effectLst>
              </a:rPr>
              <a:t>CFO</a:t>
            </a:r>
            <a:endParaRPr lang="en-US" dirty="0">
              <a:effectLst>
                <a:outerShdw blurRad="38100" dist="38100" dir="2700000" algn="tl">
                  <a:srgbClr val="000000">
                    <a:alpha val="43137"/>
                  </a:srgbClr>
                </a:outerShdw>
              </a:effectLst>
            </a:endParaRPr>
          </a:p>
        </p:txBody>
      </p:sp>
      <p:sp>
        <p:nvSpPr>
          <p:cNvPr id="4" name="Title 5">
            <a:extLst>
              <a:ext uri="{FF2B5EF4-FFF2-40B4-BE49-F238E27FC236}">
                <a16:creationId xmlns:a16="http://schemas.microsoft.com/office/drawing/2014/main" id="{85EFA116-BD37-445A-94C7-345BB028A270}"/>
              </a:ext>
            </a:extLst>
          </p:cNvPr>
          <p:cNvSpPr>
            <a:spLocks noGrp="1"/>
          </p:cNvSpPr>
          <p:nvPr>
            <p:ph type="title"/>
          </p:nvPr>
        </p:nvSpPr>
        <p:spPr>
          <a:xfrm>
            <a:off x="1470900" y="476534"/>
            <a:ext cx="6202200" cy="572700"/>
          </a:xfrm>
        </p:spPr>
        <p:txBody>
          <a:bodyPr/>
          <a:lstStyle/>
          <a:p>
            <a:r>
              <a:rPr lang="en-US" dirty="0" err="1"/>
              <a:t>Structura</a:t>
            </a:r>
            <a:r>
              <a:rPr lang="en-US" dirty="0"/>
              <a:t> </a:t>
            </a:r>
            <a:r>
              <a:rPr lang="en-US" dirty="0" err="1"/>
              <a:t>companie</a:t>
            </a:r>
            <a:endParaRPr lang="ro-RO" dirty="0"/>
          </a:p>
        </p:txBody>
      </p:sp>
    </p:spTree>
    <p:extLst>
      <p:ext uri="{BB962C8B-B14F-4D97-AF65-F5344CB8AC3E}">
        <p14:creationId xmlns:p14="http://schemas.microsoft.com/office/powerpoint/2010/main" val="325258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DAB207B-BCC2-4F4B-8198-6E7ED88D206A}"/>
              </a:ext>
            </a:extLst>
          </p:cNvPr>
          <p:cNvSpPr>
            <a:spLocks noGrp="1"/>
          </p:cNvSpPr>
          <p:nvPr>
            <p:ph type="subTitle" idx="2"/>
          </p:nvPr>
        </p:nvSpPr>
        <p:spPr>
          <a:xfrm>
            <a:off x="1018524" y="1457300"/>
            <a:ext cx="5732232" cy="2200300"/>
          </a:xfrm>
        </p:spPr>
        <p:txBody>
          <a:bodyPr/>
          <a:lstStyle/>
          <a:p>
            <a:pPr marL="114300" indent="0">
              <a:buNone/>
            </a:pPr>
            <a:r>
              <a:rPr lang="en-US" sz="1600" dirty="0" err="1"/>
              <a:t>Compania</a:t>
            </a:r>
            <a:r>
              <a:rPr lang="en-US" sz="1600" dirty="0"/>
              <a:t> </a:t>
            </a:r>
            <a:r>
              <a:rPr lang="ro-RO" sz="1600" dirty="0"/>
              <a:t>no</a:t>
            </a:r>
            <a:r>
              <a:rPr lang="en-US" sz="1600" dirty="0" err="1"/>
              <a:t>astra</a:t>
            </a:r>
            <a:r>
              <a:rPr lang="ro-RO" sz="1600" dirty="0"/>
              <a:t> se concentreaza </a:t>
            </a:r>
            <a:r>
              <a:rPr lang="en-US" sz="1600" dirty="0"/>
              <a:t>pe</a:t>
            </a:r>
            <a:r>
              <a:rPr lang="ro-RO" sz="1600" dirty="0"/>
              <a:t> nevoia de a imbunatati calitatea aerului in interiorul cladirilor. In timp ce majoritatea oamenilor petrec marea parte a timpului in </a:t>
            </a:r>
            <a:r>
              <a:rPr lang="en-US" sz="1600" dirty="0"/>
              <a:t>interior</a:t>
            </a:r>
            <a:r>
              <a:rPr lang="ro-RO" sz="1600" dirty="0"/>
              <a:t>, aerul pe care il </a:t>
            </a:r>
            <a:r>
              <a:rPr lang="en-US" sz="1600" dirty="0" err="1"/>
              <a:t>respira</a:t>
            </a:r>
            <a:r>
              <a:rPr lang="ro-RO" sz="1600" dirty="0"/>
              <a:t> poate fi de multe ori de calitate inferioara, </a:t>
            </a:r>
            <a:r>
              <a:rPr lang="en-US" sz="1600" dirty="0"/>
              <a:t>din </a:t>
            </a:r>
            <a:r>
              <a:rPr lang="en-US" sz="1600" dirty="0" err="1"/>
              <a:t>cauza</a:t>
            </a:r>
            <a:r>
              <a:rPr lang="ro-RO" sz="1600" dirty="0"/>
              <a:t> poluarii, materialelor de constructie si mobilierului sau a altor factori. Aceasta poate duce la probleme de sanatate, cum ar fi alergii, astm si alte afectiuni respiratorii.</a:t>
            </a:r>
          </a:p>
        </p:txBody>
      </p:sp>
      <p:sp>
        <p:nvSpPr>
          <p:cNvPr id="4" name="Title 3">
            <a:extLst>
              <a:ext uri="{FF2B5EF4-FFF2-40B4-BE49-F238E27FC236}">
                <a16:creationId xmlns:a16="http://schemas.microsoft.com/office/drawing/2014/main" id="{70223423-BDD5-45AB-9620-CF908220FA51}"/>
              </a:ext>
            </a:extLst>
          </p:cNvPr>
          <p:cNvSpPr>
            <a:spLocks noGrp="1"/>
          </p:cNvSpPr>
          <p:nvPr>
            <p:ph type="title"/>
          </p:nvPr>
        </p:nvSpPr>
        <p:spPr/>
        <p:txBody>
          <a:bodyPr/>
          <a:lstStyle/>
          <a:p>
            <a:r>
              <a:rPr lang="en-US" dirty="0" err="1"/>
              <a:t>Problema</a:t>
            </a:r>
            <a:endParaRPr lang="ro-RO" dirty="0"/>
          </a:p>
        </p:txBody>
      </p:sp>
    </p:spTree>
    <p:extLst>
      <p:ext uri="{BB962C8B-B14F-4D97-AF65-F5344CB8AC3E}">
        <p14:creationId xmlns:p14="http://schemas.microsoft.com/office/powerpoint/2010/main" val="232723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DAB207B-BCC2-4F4B-8198-6E7ED88D206A}"/>
              </a:ext>
            </a:extLst>
          </p:cNvPr>
          <p:cNvSpPr>
            <a:spLocks noGrp="1"/>
          </p:cNvSpPr>
          <p:nvPr>
            <p:ph type="subTitle" idx="2"/>
          </p:nvPr>
        </p:nvSpPr>
        <p:spPr>
          <a:xfrm>
            <a:off x="1018524" y="1457300"/>
            <a:ext cx="5732232" cy="2719590"/>
          </a:xfrm>
        </p:spPr>
        <p:txBody>
          <a:bodyPr/>
          <a:lstStyle/>
          <a:p>
            <a:pPr marL="114300" indent="0">
              <a:buNone/>
            </a:pPr>
            <a:r>
              <a:rPr lang="en-US" sz="1400" dirty="0" err="1"/>
              <a:t>Oferim</a:t>
            </a:r>
            <a:r>
              <a:rPr lang="en-US" sz="1400" dirty="0"/>
              <a:t> </a:t>
            </a:r>
            <a:r>
              <a:rPr lang="en-US" sz="1400" dirty="0" err="1"/>
              <a:t>sisteme</a:t>
            </a:r>
            <a:r>
              <a:rPr lang="en-US" sz="1400" dirty="0"/>
              <a:t> de </a:t>
            </a:r>
            <a:r>
              <a:rPr lang="en-US" sz="1400" dirty="0" err="1"/>
              <a:t>ventilare</a:t>
            </a:r>
            <a:r>
              <a:rPr lang="en-US" sz="1400" dirty="0"/>
              <a:t> </a:t>
            </a:r>
            <a:r>
              <a:rPr lang="en-US" sz="1400" dirty="0" err="1"/>
              <a:t>inovatoare</a:t>
            </a:r>
            <a:r>
              <a:rPr lang="en-US" sz="1400" dirty="0"/>
              <a:t>, care </a:t>
            </a:r>
            <a:r>
              <a:rPr lang="en-US" sz="1400" dirty="0" err="1"/>
              <a:t>utilizeaza</a:t>
            </a:r>
            <a:r>
              <a:rPr lang="en-US" sz="1400" dirty="0"/>
              <a:t> </a:t>
            </a:r>
            <a:r>
              <a:rPr lang="en-US" sz="1400" dirty="0" err="1"/>
              <a:t>tehnologia</a:t>
            </a:r>
            <a:r>
              <a:rPr lang="en-US" sz="1400" dirty="0"/>
              <a:t> </a:t>
            </a:r>
            <a:r>
              <a:rPr lang="en-US" sz="1400" dirty="0" err="1"/>
              <a:t>avansata</a:t>
            </a:r>
            <a:r>
              <a:rPr lang="en-US" sz="1400" dirty="0"/>
              <a:t> </a:t>
            </a:r>
            <a:r>
              <a:rPr lang="en-US" sz="1400" dirty="0" err="1"/>
              <a:t>pentru</a:t>
            </a:r>
            <a:r>
              <a:rPr lang="en-US" sz="1400" dirty="0"/>
              <a:t> a </a:t>
            </a:r>
            <a:r>
              <a:rPr lang="en-US" sz="1400" dirty="0" err="1"/>
              <a:t>asigura</a:t>
            </a:r>
            <a:r>
              <a:rPr lang="en-US" sz="1400" dirty="0"/>
              <a:t> un flux constant de </a:t>
            </a:r>
            <a:r>
              <a:rPr lang="en-US" sz="1400" dirty="0" err="1"/>
              <a:t>aer</a:t>
            </a:r>
            <a:r>
              <a:rPr lang="en-US" sz="1400" dirty="0"/>
              <a:t> </a:t>
            </a:r>
            <a:r>
              <a:rPr lang="en-US" sz="1400" dirty="0" err="1"/>
              <a:t>proaspat</a:t>
            </a:r>
            <a:r>
              <a:rPr lang="en-US" sz="1400" dirty="0"/>
              <a:t> </a:t>
            </a:r>
            <a:r>
              <a:rPr lang="en-US" sz="1400" dirty="0" err="1"/>
              <a:t>si</a:t>
            </a:r>
            <a:r>
              <a:rPr lang="en-US" sz="1400" dirty="0"/>
              <a:t> </a:t>
            </a:r>
            <a:r>
              <a:rPr lang="en-US" sz="1400" dirty="0" err="1"/>
              <a:t>curat</a:t>
            </a:r>
            <a:r>
              <a:rPr lang="en-US" sz="1400" dirty="0"/>
              <a:t> in </a:t>
            </a:r>
            <a:r>
              <a:rPr lang="en-US" sz="1400" dirty="0" err="1"/>
              <a:t>interiorul</a:t>
            </a:r>
            <a:r>
              <a:rPr lang="en-US" sz="1400" dirty="0"/>
              <a:t> </a:t>
            </a:r>
            <a:r>
              <a:rPr lang="en-US" sz="1400" dirty="0" err="1"/>
              <a:t>cladirilor</a:t>
            </a:r>
            <a:r>
              <a:rPr lang="en-US" sz="1400" dirty="0"/>
              <a:t>. </a:t>
            </a:r>
            <a:r>
              <a:rPr lang="en-US" sz="1400" dirty="0" err="1"/>
              <a:t>Acest</a:t>
            </a:r>
            <a:r>
              <a:rPr lang="en-US" sz="1400" dirty="0"/>
              <a:t> </a:t>
            </a:r>
            <a:r>
              <a:rPr lang="en-US" sz="1400" dirty="0" err="1"/>
              <a:t>sistem</a:t>
            </a:r>
            <a:r>
              <a:rPr lang="en-US" sz="1400" dirty="0"/>
              <a:t> </a:t>
            </a:r>
            <a:r>
              <a:rPr lang="en-US" sz="1400" dirty="0" err="1"/>
              <a:t>este</a:t>
            </a:r>
            <a:r>
              <a:rPr lang="en-US" sz="1400" dirty="0"/>
              <a:t> </a:t>
            </a:r>
            <a:r>
              <a:rPr lang="en-US" sz="1400" dirty="0" err="1"/>
              <a:t>proiectat</a:t>
            </a:r>
            <a:r>
              <a:rPr lang="en-US" sz="1400" dirty="0"/>
              <a:t> </a:t>
            </a:r>
            <a:r>
              <a:rPr lang="en-US" sz="1400" dirty="0" err="1"/>
              <a:t>pentru</a:t>
            </a:r>
            <a:r>
              <a:rPr lang="en-US" sz="1400" dirty="0"/>
              <a:t> a fi </a:t>
            </a:r>
            <a:r>
              <a:rPr lang="en-US" sz="1400" dirty="0" err="1"/>
              <a:t>eficient</a:t>
            </a:r>
            <a:r>
              <a:rPr lang="en-US" sz="1400" dirty="0"/>
              <a:t> </a:t>
            </a:r>
            <a:r>
              <a:rPr lang="en-US" sz="1400" dirty="0" err="1"/>
              <a:t>si</a:t>
            </a:r>
            <a:r>
              <a:rPr lang="en-US" sz="1400" dirty="0"/>
              <a:t> </a:t>
            </a:r>
            <a:r>
              <a:rPr lang="en-US" sz="1400" dirty="0" err="1"/>
              <a:t>usor</a:t>
            </a:r>
            <a:r>
              <a:rPr lang="en-US" sz="1400" dirty="0"/>
              <a:t> de </a:t>
            </a:r>
            <a:r>
              <a:rPr lang="en-US" sz="1400" dirty="0" err="1"/>
              <a:t>utilizat</a:t>
            </a:r>
            <a:r>
              <a:rPr lang="en-US" sz="1400" dirty="0"/>
              <a:t>.</a:t>
            </a:r>
          </a:p>
          <a:p>
            <a:pPr marL="114300" indent="0">
              <a:buNone/>
            </a:pPr>
            <a:endParaRPr lang="en-US" sz="1400" dirty="0"/>
          </a:p>
          <a:p>
            <a:pPr marL="114300" indent="0">
              <a:buNone/>
            </a:pPr>
            <a:r>
              <a:rPr lang="en-US" sz="1400" dirty="0"/>
              <a:t>Una </a:t>
            </a:r>
            <a:r>
              <a:rPr lang="en-US" sz="1400" dirty="0" err="1"/>
              <a:t>dintre</a:t>
            </a:r>
            <a:r>
              <a:rPr lang="en-US" sz="1400" dirty="0"/>
              <a:t> </a:t>
            </a:r>
            <a:r>
              <a:rPr lang="en-US" sz="1400" dirty="0" err="1"/>
              <a:t>caracteristicile</a:t>
            </a:r>
            <a:r>
              <a:rPr lang="en-US" sz="1400" dirty="0"/>
              <a:t> </a:t>
            </a:r>
            <a:r>
              <a:rPr lang="en-US" sz="1400" dirty="0" err="1"/>
              <a:t>cheie</a:t>
            </a:r>
            <a:r>
              <a:rPr lang="en-US" sz="1400" dirty="0"/>
              <a:t> ale </a:t>
            </a:r>
            <a:r>
              <a:rPr lang="en-US" sz="1400" dirty="0" err="1"/>
              <a:t>sistemului</a:t>
            </a:r>
            <a:r>
              <a:rPr lang="en-US" sz="1400" dirty="0"/>
              <a:t> </a:t>
            </a:r>
            <a:r>
              <a:rPr lang="en-US" sz="1400" dirty="0" err="1"/>
              <a:t>nostru</a:t>
            </a:r>
            <a:r>
              <a:rPr lang="en-US" sz="1400" dirty="0"/>
              <a:t> </a:t>
            </a:r>
            <a:r>
              <a:rPr lang="en-US" sz="1400" dirty="0" err="1"/>
              <a:t>este</a:t>
            </a:r>
            <a:r>
              <a:rPr lang="en-US" sz="1400" dirty="0"/>
              <a:t> </a:t>
            </a:r>
            <a:r>
              <a:rPr lang="en-US" sz="1400" dirty="0" err="1"/>
              <a:t>capacitatea</a:t>
            </a:r>
            <a:r>
              <a:rPr lang="en-US" sz="1400" dirty="0"/>
              <a:t> de a filtra </a:t>
            </a:r>
            <a:r>
              <a:rPr lang="en-US" sz="1400" dirty="0" err="1"/>
              <a:t>aerul</a:t>
            </a:r>
            <a:r>
              <a:rPr lang="en-US" sz="1400" dirty="0"/>
              <a:t>, </a:t>
            </a:r>
            <a:r>
              <a:rPr lang="en-US" sz="1400" dirty="0" err="1"/>
              <a:t>eliminand</a:t>
            </a:r>
            <a:r>
              <a:rPr lang="en-US" sz="1400" dirty="0"/>
              <a:t> </a:t>
            </a:r>
            <a:r>
              <a:rPr lang="en-US" sz="1400" dirty="0" err="1"/>
              <a:t>particulele</a:t>
            </a:r>
            <a:r>
              <a:rPr lang="en-US" sz="1400" dirty="0"/>
              <a:t> </a:t>
            </a:r>
            <a:r>
              <a:rPr lang="en-US" sz="1400" dirty="0" err="1"/>
              <a:t>poluante</a:t>
            </a:r>
            <a:r>
              <a:rPr lang="en-US" sz="1400" dirty="0"/>
              <a:t> </a:t>
            </a:r>
            <a:r>
              <a:rPr lang="en-US" sz="1400" dirty="0" err="1"/>
              <a:t>si</a:t>
            </a:r>
            <a:r>
              <a:rPr lang="en-US" sz="1400" dirty="0"/>
              <a:t> </a:t>
            </a:r>
            <a:r>
              <a:rPr lang="en-US" sz="1400" dirty="0" err="1"/>
              <a:t>alergenii</a:t>
            </a:r>
            <a:r>
              <a:rPr lang="en-US" sz="1400" dirty="0"/>
              <a:t> din </a:t>
            </a:r>
            <a:r>
              <a:rPr lang="en-US" sz="1400" dirty="0" err="1"/>
              <a:t>aer</a:t>
            </a:r>
            <a:r>
              <a:rPr lang="en-US" sz="1400" dirty="0"/>
              <a:t>. </a:t>
            </a:r>
            <a:r>
              <a:rPr lang="en-US" sz="1400" dirty="0" err="1"/>
              <a:t>Astfel</a:t>
            </a:r>
            <a:r>
              <a:rPr lang="en-US" sz="1400" dirty="0"/>
              <a:t>, </a:t>
            </a:r>
            <a:r>
              <a:rPr lang="en-US" sz="1400" dirty="0" err="1"/>
              <a:t>sistemul</a:t>
            </a:r>
            <a:r>
              <a:rPr lang="en-US" sz="1400" dirty="0"/>
              <a:t> </a:t>
            </a:r>
            <a:r>
              <a:rPr lang="en-US" sz="1400" dirty="0" err="1"/>
              <a:t>nostru</a:t>
            </a:r>
            <a:r>
              <a:rPr lang="en-US" sz="1400" dirty="0"/>
              <a:t> nu </a:t>
            </a:r>
            <a:r>
              <a:rPr lang="en-US" sz="1400" dirty="0" err="1"/>
              <a:t>numai</a:t>
            </a:r>
            <a:r>
              <a:rPr lang="en-US" sz="1400" dirty="0"/>
              <a:t> ca </a:t>
            </a:r>
            <a:r>
              <a:rPr lang="en-US" sz="1400" dirty="0" err="1"/>
              <a:t>imbunatateste</a:t>
            </a:r>
            <a:r>
              <a:rPr lang="en-US" sz="1400" dirty="0"/>
              <a:t> </a:t>
            </a:r>
            <a:r>
              <a:rPr lang="en-US" sz="1400" dirty="0" err="1"/>
              <a:t>calitatea</a:t>
            </a:r>
            <a:r>
              <a:rPr lang="en-US" sz="1400" dirty="0"/>
              <a:t> </a:t>
            </a:r>
            <a:r>
              <a:rPr lang="en-US" sz="1400" dirty="0" err="1"/>
              <a:t>aerului</a:t>
            </a:r>
            <a:r>
              <a:rPr lang="en-US" sz="1400" dirty="0"/>
              <a:t>, </a:t>
            </a:r>
            <a:r>
              <a:rPr lang="en-US" sz="1400" dirty="0" err="1"/>
              <a:t>dar</a:t>
            </a:r>
            <a:r>
              <a:rPr lang="en-US" sz="1400" dirty="0"/>
              <a:t> </a:t>
            </a:r>
            <a:r>
              <a:rPr lang="en-US" sz="1400" dirty="0" err="1"/>
              <a:t>si</a:t>
            </a:r>
            <a:r>
              <a:rPr lang="en-US" sz="1400" dirty="0"/>
              <a:t> reduce </a:t>
            </a:r>
            <a:r>
              <a:rPr lang="en-US" sz="1400" dirty="0" err="1"/>
              <a:t>riscul</a:t>
            </a:r>
            <a:r>
              <a:rPr lang="en-US" sz="1400" dirty="0"/>
              <a:t> de </a:t>
            </a:r>
            <a:r>
              <a:rPr lang="en-US" sz="1400" dirty="0" err="1"/>
              <a:t>afectiuni</a:t>
            </a:r>
            <a:r>
              <a:rPr lang="en-US" sz="1400" dirty="0"/>
              <a:t> </a:t>
            </a:r>
            <a:r>
              <a:rPr lang="en-US" sz="1400" dirty="0" err="1"/>
              <a:t>respiratorii</a:t>
            </a:r>
            <a:r>
              <a:rPr lang="en-US" sz="1400" dirty="0"/>
              <a:t> </a:t>
            </a:r>
            <a:r>
              <a:rPr lang="en-US" sz="1400" dirty="0" err="1"/>
              <a:t>si</a:t>
            </a:r>
            <a:r>
              <a:rPr lang="en-US" sz="1400" dirty="0"/>
              <a:t> </a:t>
            </a:r>
            <a:r>
              <a:rPr lang="en-US" sz="1400" dirty="0" err="1"/>
              <a:t>alergii</a:t>
            </a:r>
            <a:r>
              <a:rPr lang="en-US" sz="1400" dirty="0"/>
              <a:t>, </a:t>
            </a:r>
            <a:r>
              <a:rPr lang="en-US" sz="1400" dirty="0" err="1"/>
              <a:t>fiind</a:t>
            </a:r>
            <a:r>
              <a:rPr lang="en-US" sz="1400" dirty="0"/>
              <a:t> in </a:t>
            </a:r>
            <a:r>
              <a:rPr lang="en-US" sz="1400" dirty="0" err="1"/>
              <a:t>acelasi</a:t>
            </a:r>
            <a:r>
              <a:rPr lang="en-US" sz="1400" dirty="0"/>
              <a:t> </a:t>
            </a:r>
            <a:r>
              <a:rPr lang="en-US" sz="1400" dirty="0" err="1"/>
              <a:t>timp</a:t>
            </a:r>
            <a:r>
              <a:rPr lang="en-US" sz="1400" dirty="0"/>
              <a:t> </a:t>
            </a:r>
            <a:r>
              <a:rPr lang="en-US" sz="1400" dirty="0" err="1"/>
              <a:t>proiectat</a:t>
            </a:r>
            <a:r>
              <a:rPr lang="en-US" sz="1400" dirty="0"/>
              <a:t> </a:t>
            </a:r>
            <a:r>
              <a:rPr lang="en-US" sz="1400" dirty="0" err="1"/>
              <a:t>pentru</a:t>
            </a:r>
            <a:r>
              <a:rPr lang="en-US" sz="1400" dirty="0"/>
              <a:t> a fi </a:t>
            </a:r>
            <a:r>
              <a:rPr lang="en-US" sz="1400" dirty="0" err="1"/>
              <a:t>eficient</a:t>
            </a:r>
            <a:r>
              <a:rPr lang="en-US" sz="1400" dirty="0"/>
              <a:t> din </a:t>
            </a:r>
            <a:r>
              <a:rPr lang="en-US" sz="1400" dirty="0" err="1"/>
              <a:t>punct</a:t>
            </a:r>
            <a:r>
              <a:rPr lang="en-US" sz="1400" dirty="0"/>
              <a:t> de </a:t>
            </a:r>
            <a:r>
              <a:rPr lang="en-US" sz="1400" dirty="0" err="1"/>
              <a:t>vedere</a:t>
            </a:r>
            <a:r>
              <a:rPr lang="en-US" sz="1400" dirty="0"/>
              <a:t> energetic.</a:t>
            </a:r>
          </a:p>
        </p:txBody>
      </p:sp>
      <p:sp>
        <p:nvSpPr>
          <p:cNvPr id="4" name="Title 3">
            <a:extLst>
              <a:ext uri="{FF2B5EF4-FFF2-40B4-BE49-F238E27FC236}">
                <a16:creationId xmlns:a16="http://schemas.microsoft.com/office/drawing/2014/main" id="{70223423-BDD5-45AB-9620-CF908220FA51}"/>
              </a:ext>
            </a:extLst>
          </p:cNvPr>
          <p:cNvSpPr>
            <a:spLocks noGrp="1"/>
          </p:cNvSpPr>
          <p:nvPr>
            <p:ph type="title"/>
          </p:nvPr>
        </p:nvSpPr>
        <p:spPr/>
        <p:txBody>
          <a:bodyPr/>
          <a:lstStyle/>
          <a:p>
            <a:r>
              <a:rPr lang="en-US" dirty="0"/>
              <a:t>Solutia</a:t>
            </a:r>
            <a:endParaRPr lang="ro-RO" dirty="0"/>
          </a:p>
        </p:txBody>
      </p:sp>
    </p:spTree>
    <p:extLst>
      <p:ext uri="{BB962C8B-B14F-4D97-AF65-F5344CB8AC3E}">
        <p14:creationId xmlns:p14="http://schemas.microsoft.com/office/powerpoint/2010/main" val="15757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84FEC0-C71A-4004-92C1-93C15CF6F4E4}"/>
              </a:ext>
            </a:extLst>
          </p:cNvPr>
          <p:cNvSpPr>
            <a:spLocks noGrp="1"/>
          </p:cNvSpPr>
          <p:nvPr>
            <p:ph type="title" idx="2"/>
          </p:nvPr>
        </p:nvSpPr>
        <p:spPr/>
        <p:txBody>
          <a:bodyPr/>
          <a:lstStyle/>
          <a:p>
            <a:r>
              <a:rPr lang="en-US" dirty="0"/>
              <a:t>08</a:t>
            </a:r>
            <a:endParaRPr lang="ro-RO" dirty="0"/>
          </a:p>
        </p:txBody>
      </p:sp>
      <p:sp>
        <p:nvSpPr>
          <p:cNvPr id="6" name="Subtitle 5">
            <a:extLst>
              <a:ext uri="{FF2B5EF4-FFF2-40B4-BE49-F238E27FC236}">
                <a16:creationId xmlns:a16="http://schemas.microsoft.com/office/drawing/2014/main" id="{5505166D-F794-4704-A6FA-B6A0EF019589}"/>
              </a:ext>
            </a:extLst>
          </p:cNvPr>
          <p:cNvSpPr>
            <a:spLocks noGrp="1"/>
          </p:cNvSpPr>
          <p:nvPr>
            <p:ph type="subTitle" idx="1"/>
          </p:nvPr>
        </p:nvSpPr>
        <p:spPr>
          <a:xfrm>
            <a:off x="1432903" y="1626781"/>
            <a:ext cx="5264700" cy="2030938"/>
          </a:xfrm>
        </p:spPr>
        <p:txBody>
          <a:bodyPr/>
          <a:lstStyle/>
          <a:p>
            <a:pPr marL="114300" indent="0">
              <a:buNone/>
            </a:pPr>
            <a:r>
              <a:rPr lang="ro-RO" dirty="0"/>
              <a:t>Exista cercetari ample care sustin faptul ca calitatea aerului din interiorul cladirilor poate fi de multe ori de calitate inferioara, ceea ce poate duce la probleme de sanatate. Potrivit Organizatiei Mondiale a Sanatatii, sapte milioane de decese sunt asociate cu poluarea aerului in fiecare an. In plus, studiile arata ca aerul din interiorul cladirilor poate fi de cinci pana la zece ori mai poluat decat aerul din exterior.</a:t>
            </a:r>
          </a:p>
          <a:p>
            <a:pPr marL="114300" indent="0">
              <a:buNone/>
            </a:pPr>
            <a:endParaRPr lang="ro-RO" dirty="0"/>
          </a:p>
          <a:p>
            <a:pPr marL="114300" indent="0">
              <a:buNone/>
            </a:pPr>
            <a:r>
              <a:rPr lang="ro-RO" dirty="0"/>
              <a:t>Sistemul nostru de ventilare utilizeaza filtre avansate pentru a elimina particulele poluante si alergenii din aer, ceea ce imbunatateste calitatea aerului din interiorul cladirilor.</a:t>
            </a:r>
            <a:r>
              <a:rPr lang="en-US" dirty="0"/>
              <a:t> </a:t>
            </a:r>
          </a:p>
          <a:p>
            <a:pPr marL="114300" indent="0">
              <a:buNone/>
            </a:pPr>
            <a:endParaRPr lang="en-US" dirty="0"/>
          </a:p>
          <a:p>
            <a:pPr marL="114300" indent="0">
              <a:buNone/>
            </a:pPr>
            <a:r>
              <a:rPr lang="en-US" dirty="0" err="1"/>
              <a:t>Datele</a:t>
            </a:r>
            <a:r>
              <a:rPr lang="en-US" dirty="0"/>
              <a:t> interne </a:t>
            </a:r>
            <a:r>
              <a:rPr lang="en-US" dirty="0" err="1"/>
              <a:t>arata</a:t>
            </a:r>
            <a:r>
              <a:rPr lang="en-US" dirty="0"/>
              <a:t> ca </a:t>
            </a:r>
            <a:r>
              <a:rPr lang="en-US" dirty="0" err="1"/>
              <a:t>sistemul</a:t>
            </a:r>
            <a:r>
              <a:rPr lang="en-US" dirty="0"/>
              <a:t> </a:t>
            </a:r>
            <a:r>
              <a:rPr lang="en-US" dirty="0" err="1"/>
              <a:t>nostru</a:t>
            </a:r>
            <a:r>
              <a:rPr lang="en-US" dirty="0"/>
              <a:t> de </a:t>
            </a:r>
            <a:r>
              <a:rPr lang="en-US" dirty="0" err="1"/>
              <a:t>ventilare</a:t>
            </a:r>
            <a:r>
              <a:rPr lang="en-US" dirty="0"/>
              <a:t> </a:t>
            </a:r>
            <a:r>
              <a:rPr lang="en-US" dirty="0" err="1"/>
              <a:t>este</a:t>
            </a:r>
            <a:r>
              <a:rPr lang="en-US" dirty="0"/>
              <a:t> </a:t>
            </a:r>
            <a:r>
              <a:rPr lang="en-US" dirty="0" err="1"/>
              <a:t>mai</a:t>
            </a:r>
            <a:r>
              <a:rPr lang="en-US" dirty="0"/>
              <a:t> </a:t>
            </a:r>
            <a:r>
              <a:rPr lang="en-US" dirty="0" err="1"/>
              <a:t>eficient</a:t>
            </a:r>
            <a:r>
              <a:rPr lang="en-US" dirty="0"/>
              <a:t> din </a:t>
            </a:r>
            <a:r>
              <a:rPr lang="en-US" dirty="0" err="1"/>
              <a:t>punct</a:t>
            </a:r>
            <a:r>
              <a:rPr lang="en-US" dirty="0"/>
              <a:t> de </a:t>
            </a:r>
            <a:r>
              <a:rPr lang="en-US" dirty="0" err="1"/>
              <a:t>vedere</a:t>
            </a:r>
            <a:r>
              <a:rPr lang="en-US" dirty="0"/>
              <a:t> energetic, al </a:t>
            </a:r>
            <a:r>
              <a:rPr lang="en-US" dirty="0" err="1"/>
              <a:t>fluxului</a:t>
            </a:r>
            <a:r>
              <a:rPr lang="en-US" dirty="0"/>
              <a:t> de </a:t>
            </a:r>
            <a:r>
              <a:rPr lang="en-US" dirty="0" err="1"/>
              <a:t>aer</a:t>
            </a:r>
            <a:r>
              <a:rPr lang="en-US" dirty="0"/>
              <a:t> </a:t>
            </a:r>
            <a:r>
              <a:rPr lang="en-US" dirty="0" err="1"/>
              <a:t>si</a:t>
            </a:r>
            <a:r>
              <a:rPr lang="en-US" dirty="0"/>
              <a:t> al </a:t>
            </a:r>
            <a:r>
              <a:rPr lang="en-US" dirty="0" err="1"/>
              <a:t>filtrarii</a:t>
            </a:r>
            <a:r>
              <a:rPr lang="en-US" dirty="0"/>
              <a:t> </a:t>
            </a:r>
            <a:r>
              <a:rPr lang="en-US" dirty="0" err="1"/>
              <a:t>decat</a:t>
            </a:r>
            <a:r>
              <a:rPr lang="en-US" dirty="0"/>
              <a:t> </a:t>
            </a:r>
            <a:r>
              <a:rPr lang="en-US" dirty="0" err="1"/>
              <a:t>alte</a:t>
            </a:r>
            <a:r>
              <a:rPr lang="en-US" dirty="0"/>
              <a:t> </a:t>
            </a:r>
            <a:r>
              <a:rPr lang="en-US" dirty="0" err="1"/>
              <a:t>solutii</a:t>
            </a:r>
            <a:r>
              <a:rPr lang="en-US" dirty="0"/>
              <a:t> </a:t>
            </a:r>
            <a:r>
              <a:rPr lang="en-US" dirty="0" err="1"/>
              <a:t>existente</a:t>
            </a:r>
            <a:r>
              <a:rPr lang="en-US" dirty="0"/>
              <a:t>.</a:t>
            </a:r>
            <a:endParaRPr lang="ro-RO" dirty="0"/>
          </a:p>
        </p:txBody>
      </p:sp>
      <p:sp>
        <p:nvSpPr>
          <p:cNvPr id="8" name="Title 7">
            <a:extLst>
              <a:ext uri="{FF2B5EF4-FFF2-40B4-BE49-F238E27FC236}">
                <a16:creationId xmlns:a16="http://schemas.microsoft.com/office/drawing/2014/main" id="{3007FA1E-8C89-4B52-9328-8EBC09DFA6BE}"/>
              </a:ext>
            </a:extLst>
          </p:cNvPr>
          <p:cNvSpPr>
            <a:spLocks noGrp="1"/>
          </p:cNvSpPr>
          <p:nvPr>
            <p:ph type="title" idx="3"/>
          </p:nvPr>
        </p:nvSpPr>
        <p:spPr/>
        <p:txBody>
          <a:bodyPr/>
          <a:lstStyle/>
          <a:p>
            <a:r>
              <a:rPr lang="en-US" dirty="0" err="1"/>
              <a:t>Argumente</a:t>
            </a:r>
            <a:endParaRPr lang="ro-RO" dirty="0"/>
          </a:p>
        </p:txBody>
      </p:sp>
    </p:spTree>
    <p:extLst>
      <p:ext uri="{BB962C8B-B14F-4D97-AF65-F5344CB8AC3E}">
        <p14:creationId xmlns:p14="http://schemas.microsoft.com/office/powerpoint/2010/main" val="360624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3"/>
          <p:cNvSpPr txBox="1">
            <a:spLocks noGrp="1"/>
          </p:cNvSpPr>
          <p:nvPr>
            <p:ph type="subTitle" idx="1"/>
          </p:nvPr>
        </p:nvSpPr>
        <p:spPr>
          <a:xfrm>
            <a:off x="864763" y="923550"/>
            <a:ext cx="7628100" cy="3296400"/>
          </a:xfrm>
          <a:prstGeom prst="rect">
            <a:avLst/>
          </a:prstGeom>
        </p:spPr>
        <p:txBody>
          <a:bodyPr spcFirstLastPara="1" wrap="square" lIns="91425" tIns="0" rIns="91425" bIns="274300" anchor="t" anchorCtr="0">
            <a:noAutofit/>
          </a:bodyPr>
          <a:lstStyle/>
          <a:p>
            <a:pPr marL="0" lvl="0" indent="0">
              <a:buClr>
                <a:schemeClr val="dk1"/>
              </a:buClr>
              <a:buSzPts val="1100"/>
              <a:buNone/>
            </a:pPr>
            <a:r>
              <a:rPr lang="ro-RO" sz="1200" dirty="0"/>
              <a:t>Modelul nostru de afaceri se bazeaza pe furnizarea de sisteme de ventilare inovatoare pentru cladirile comerciale si rezidentiale. Principalul nostru flux de venituri provine din vanzarea acestor sisteme, impreuna cu serviciile de instalare si intretinere pe care le oferim. In plus, avem si un program de finantare pentru a ajuta clientii sa isi achizitioneze sistemele noastre de ventilare.</a:t>
            </a:r>
          </a:p>
          <a:p>
            <a:pPr marL="0" lvl="0" indent="0">
              <a:buClr>
                <a:schemeClr val="dk1"/>
              </a:buClr>
              <a:buSzPts val="1100"/>
              <a:buNone/>
            </a:pPr>
            <a:endParaRPr lang="ro-RO" sz="1200" dirty="0"/>
          </a:p>
          <a:p>
            <a:pPr marL="0" indent="0">
              <a:buClr>
                <a:schemeClr val="dk1"/>
              </a:buClr>
              <a:buSzPts val="1100"/>
              <a:buNone/>
            </a:pPr>
            <a:r>
              <a:rPr lang="ro-RO" sz="1200" dirty="0"/>
              <a:t>Piata noastra tinta este formata din </a:t>
            </a:r>
            <a:r>
              <a:rPr lang="en-US" sz="1200" dirty="0" err="1"/>
              <a:t>zonele</a:t>
            </a:r>
            <a:r>
              <a:rPr lang="en-US" sz="1200" dirty="0"/>
              <a:t> de a</a:t>
            </a:r>
            <a:r>
              <a:rPr lang="ro-RO" sz="1200" dirty="0"/>
              <a:t>faceri comerciale</a:t>
            </a:r>
            <a:r>
              <a:rPr lang="en-US" sz="1200" dirty="0"/>
              <a:t>, precum </a:t>
            </a:r>
            <a:r>
              <a:rPr lang="en-US" sz="1200" dirty="0" err="1"/>
              <a:t>cladirile</a:t>
            </a:r>
            <a:r>
              <a:rPr lang="en-US" sz="1200" dirty="0"/>
              <a:t> de </a:t>
            </a:r>
            <a:r>
              <a:rPr lang="en-US" sz="1200" dirty="0" err="1"/>
              <a:t>birouri</a:t>
            </a:r>
            <a:r>
              <a:rPr lang="en-US" sz="1200" dirty="0"/>
              <a:t>, </a:t>
            </a:r>
            <a:r>
              <a:rPr lang="en-US" sz="1200" dirty="0" err="1"/>
              <a:t>afaceri</a:t>
            </a:r>
            <a:r>
              <a:rPr lang="en-US" sz="1200" dirty="0"/>
              <a:t> </a:t>
            </a:r>
            <a:r>
              <a:rPr lang="en-US" sz="1200" dirty="0" err="1"/>
              <a:t>rezidentiale</a:t>
            </a:r>
            <a:r>
              <a:rPr lang="en-US" sz="1200" dirty="0"/>
              <a:t>, </a:t>
            </a:r>
            <a:r>
              <a:rPr lang="en-US" sz="1200" dirty="0" err="1"/>
              <a:t>prin</a:t>
            </a:r>
            <a:r>
              <a:rPr lang="en-US" sz="1200" dirty="0"/>
              <a:t> </a:t>
            </a:r>
            <a:r>
              <a:rPr lang="en-US" sz="1200" dirty="0" err="1"/>
              <a:t>dezvoltatori</a:t>
            </a:r>
            <a:r>
              <a:rPr lang="en-US" sz="1200" dirty="0"/>
              <a:t> de </a:t>
            </a:r>
            <a:r>
              <a:rPr lang="en-US" sz="1200" dirty="0" err="1"/>
              <a:t>imobile</a:t>
            </a:r>
            <a:r>
              <a:rPr lang="en-US" sz="1200" dirty="0"/>
              <a:t>.</a:t>
            </a:r>
            <a:r>
              <a:rPr lang="ro-RO" sz="1200" dirty="0"/>
              <a:t>Aceasta piata este in crestere, deoarece oamenii isi doresc sa traiasca si sa lucreze intr-un mediu sanatos si curat. In plus, exista cerinte tot mai stricte pentru calitatea aerului din interior in anumite industrii, cum ar fi sanatatea si educatia.</a:t>
            </a:r>
            <a:r>
              <a:rPr lang="en-US" sz="1200" dirty="0"/>
              <a:t> </a:t>
            </a:r>
            <a:endParaRPr lang="ro-RO" sz="1200" dirty="0"/>
          </a:p>
          <a:p>
            <a:pPr marL="0" lvl="0" indent="0">
              <a:buClr>
                <a:schemeClr val="dk1"/>
              </a:buClr>
              <a:buSzPts val="1100"/>
              <a:buNone/>
            </a:pPr>
            <a:endParaRPr lang="ro-RO" sz="1200" dirty="0"/>
          </a:p>
          <a:p>
            <a:pPr marL="0" lvl="0" indent="0">
              <a:buClr>
                <a:schemeClr val="dk1"/>
              </a:buClr>
              <a:buSzPts val="1100"/>
              <a:buNone/>
            </a:pPr>
            <a:r>
              <a:rPr lang="ro-RO" sz="1200" dirty="0"/>
              <a:t>Pentru a ne extinde si a creste, intentionam sa ne extindem in piete noi, atat geografic, cat si demografic. Vom continua sa ne concentram pe inovatie si dezvoltarea de sisteme de ventilare mai eficiente si mai ecologice pentru a raspunde nevoilor clientilor nostri. In plus, vom continua sa ne extindem in alte sectoare, cum ar fi cladirile industrial</a:t>
            </a:r>
            <a:r>
              <a:rPr lang="en-US" sz="1200" dirty="0"/>
              <a:t>e, </a:t>
            </a:r>
            <a:r>
              <a:rPr lang="en-US" sz="1200" dirty="0" err="1"/>
              <a:t>guvernamentale</a:t>
            </a:r>
            <a:r>
              <a:rPr lang="en-US" sz="1200" dirty="0"/>
              <a:t> </a:t>
            </a:r>
            <a:r>
              <a:rPr lang="en-US" sz="1200" dirty="0" err="1"/>
              <a:t>si</a:t>
            </a:r>
            <a:r>
              <a:rPr lang="en-US" sz="1200" dirty="0"/>
              <a:t> </a:t>
            </a:r>
            <a:r>
              <a:rPr lang="en-US" sz="1200" dirty="0" err="1"/>
              <a:t>publice</a:t>
            </a:r>
            <a:r>
              <a:rPr lang="en-US" sz="1200" dirty="0"/>
              <a:t> precum </a:t>
            </a:r>
            <a:r>
              <a:rPr lang="en-US" sz="1200" dirty="0" err="1"/>
              <a:t>scoli</a:t>
            </a:r>
            <a:r>
              <a:rPr lang="en-US" sz="1200" dirty="0"/>
              <a:t> </a:t>
            </a:r>
            <a:r>
              <a:rPr lang="en-US" sz="1200" dirty="0" err="1"/>
              <a:t>si</a:t>
            </a:r>
            <a:r>
              <a:rPr lang="en-US" sz="1200" dirty="0"/>
              <a:t> </a:t>
            </a:r>
            <a:r>
              <a:rPr lang="en-US" sz="1200" dirty="0" err="1"/>
              <a:t>spitale</a:t>
            </a:r>
            <a:r>
              <a:rPr lang="en-US" sz="1200" dirty="0"/>
              <a:t>.</a:t>
            </a:r>
          </a:p>
          <a:p>
            <a:pPr marL="0" lvl="0" indent="0">
              <a:buClr>
                <a:schemeClr val="dk1"/>
              </a:buClr>
              <a:buSzPts val="1100"/>
              <a:buNone/>
            </a:pPr>
            <a:endParaRPr lang="ro-RO" sz="1200" dirty="0"/>
          </a:p>
          <a:p>
            <a:pPr marL="0" lvl="0" indent="0">
              <a:buClr>
                <a:schemeClr val="dk1"/>
              </a:buClr>
              <a:buSzPts val="1100"/>
              <a:buNone/>
            </a:pPr>
            <a:r>
              <a:rPr lang="ro-RO" sz="1200" dirty="0"/>
              <a:t>Pentru a ne atinge obiectivele, avem o strategie de marketing puternica, care include strategii de publicitate online si offline, precum si parteneriate cu dezvoltatori imobiliari si alti jucatori cheie din industrie. De asemenea, suntem in cautarea de parteneri noi si investitori pentru a accelera cresterea si extinderea noastra pe piete noi.</a:t>
            </a:r>
            <a:endParaRPr dirty="0"/>
          </a:p>
        </p:txBody>
      </p:sp>
      <p:cxnSp>
        <p:nvCxnSpPr>
          <p:cNvPr id="334" name="Google Shape;334;p43">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med" len="med"/>
            <a:tailEnd type="triangle" w="med" len="med"/>
          </a:ln>
        </p:spPr>
      </p:cxnSp>
      <p:cxnSp>
        <p:nvCxnSpPr>
          <p:cNvPr id="335" name="Google Shape;335;p43">
            <a:hlinkClick r:id="" action="ppaction://hlinkshowjump?jump=previousslide"/>
          </p:cNvPr>
          <p:cNvCxnSpPr/>
          <p:nvPr/>
        </p:nvCxnSpPr>
        <p:spPr>
          <a:xfrm rot="10800000">
            <a:off x="237850" y="303450"/>
            <a:ext cx="262200" cy="0"/>
          </a:xfrm>
          <a:prstGeom prst="straightConnector1">
            <a:avLst/>
          </a:prstGeom>
          <a:noFill/>
          <a:ln w="9525" cap="flat" cmpd="sng">
            <a:solidFill>
              <a:schemeClr val="accent1"/>
            </a:solidFill>
            <a:prstDash val="solid"/>
            <a:round/>
            <a:headEnd type="none" w="med" len="med"/>
            <a:tailEnd type="triangle" w="med" len="med"/>
          </a:ln>
        </p:spPr>
      </p:cxnSp>
    </p:spTree>
    <p:extLst>
      <p:ext uri="{BB962C8B-B14F-4D97-AF65-F5344CB8AC3E}">
        <p14:creationId xmlns:p14="http://schemas.microsoft.com/office/powerpoint/2010/main" val="2553364073"/>
      </p:ext>
    </p:extLst>
  </p:cSld>
  <p:clrMapOvr>
    <a:masterClrMapping/>
  </p:clrMapOvr>
</p:sld>
</file>

<file path=ppt/theme/theme1.xml><?xml version="1.0" encoding="utf-8"?>
<a:theme xmlns:a="http://schemas.openxmlformats.org/drawingml/2006/main" name="Macari Company Profile by Slidesgo">
  <a:themeElements>
    <a:clrScheme name="Simple Light">
      <a:dk1>
        <a:srgbClr val="000000"/>
      </a:dk1>
      <a:lt1>
        <a:srgbClr val="FFFFFF"/>
      </a:lt1>
      <a:dk2>
        <a:srgbClr val="595959"/>
      </a:dk2>
      <a:lt2>
        <a:srgbClr val="D9D9D9"/>
      </a:lt2>
      <a:accent1>
        <a:srgbClr val="FD0000"/>
      </a:accent1>
      <a:accent2>
        <a:srgbClr val="F5F5F5"/>
      </a:accent2>
      <a:accent3>
        <a:srgbClr val="BBBBBB"/>
      </a:accent3>
      <a:accent4>
        <a:srgbClr val="000000"/>
      </a:accent4>
      <a:accent5>
        <a:srgbClr val="FD0000"/>
      </a:accent5>
      <a:accent6>
        <a:srgbClr val="FF8D8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3982</Words>
  <Application>Microsoft Office PowerPoint</Application>
  <PresentationFormat>On-screen Show (16:9)</PresentationFormat>
  <Paragraphs>277</Paragraphs>
  <Slides>29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Josefin Sans Medium</vt:lpstr>
      <vt:lpstr>Roboto Condensed Light</vt:lpstr>
      <vt:lpstr>Arial</vt:lpstr>
      <vt:lpstr>Josefin Sans ExtraLight</vt:lpstr>
      <vt:lpstr>Josefin Sans SemiBold</vt:lpstr>
      <vt:lpstr>Josefin Sans</vt:lpstr>
      <vt:lpstr>Josefin Sans Light</vt:lpstr>
      <vt:lpstr>Macari Company Profile by Slidesgo</vt:lpstr>
      <vt:lpstr>mongUS redVent</vt:lpstr>
      <vt:lpstr>02</vt:lpstr>
      <vt:lpstr>…</vt:lpstr>
      <vt:lpstr>04</vt:lpstr>
      <vt:lpstr>Structura companie</vt:lpstr>
      <vt:lpstr>Problema</vt:lpstr>
      <vt:lpstr>Solutia</vt:lpstr>
      <vt:lpstr>08</vt:lpstr>
      <vt:lpstr>PowerPoint Presentation</vt:lpstr>
      <vt:lpstr>08</vt:lpstr>
      <vt:lpstr>11</vt:lpstr>
      <vt:lpstr>12</vt:lpstr>
      <vt:lpstr>12</vt:lpstr>
      <vt:lpstr>14</vt:lpstr>
      <vt:lpstr>15</vt:lpstr>
      <vt:lpstr>16</vt:lpstr>
      <vt:lpstr>17</vt:lpstr>
      <vt:lpstr>18</vt:lpstr>
      <vt:lpstr>19</vt:lpstr>
      <vt:lpstr>20</vt:lpstr>
      <vt:lpstr>21</vt:lpstr>
      <vt:lpstr>22</vt:lpstr>
      <vt:lpstr>PowerPoint Presentation</vt:lpstr>
      <vt:lpstr>companie</vt:lpstr>
      <vt:lpstr>PowerPoint Presentation</vt:lpstr>
      <vt:lpstr>PowerPoint Presentation</vt:lpstr>
      <vt:lpstr>01</vt:lpstr>
      <vt:lpstr>02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mongUS RedVent</dc:title>
  <cp:lastModifiedBy>ArminC</cp:lastModifiedBy>
  <cp:revision>31</cp:revision>
  <dcterms:modified xsi:type="dcterms:W3CDTF">2023-05-12T10:35:42Z</dcterms:modified>
</cp:coreProperties>
</file>