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8"/>
  </p:notesMasterIdLst>
  <p:handoutMasterIdLst>
    <p:handoutMasterId r:id="rId49"/>
  </p:handoutMasterIdLst>
  <p:sldIdLst>
    <p:sldId id="272" r:id="rId2"/>
    <p:sldId id="316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313" r:id="rId39"/>
    <p:sldId id="314" r:id="rId40"/>
    <p:sldId id="315" r:id="rId41"/>
    <p:sldId id="317" r:id="rId42"/>
    <p:sldId id="318" r:id="rId43"/>
    <p:sldId id="319" r:id="rId44"/>
    <p:sldId id="320" r:id="rId45"/>
    <p:sldId id="321" r:id="rId46"/>
    <p:sldId id="322" r:id="rId47"/>
  </p:sldIdLst>
  <p:sldSz cx="12192000" cy="6858000"/>
  <p:notesSz cx="6858000" cy="9144000"/>
  <p:defaultTextStyle>
    <a:defPPr rtl="0"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 autoAdjust="0"/>
  </p:normalViewPr>
  <p:slideViewPr>
    <p:cSldViewPr snapToGrid="0">
      <p:cViewPr varScale="1">
        <p:scale>
          <a:sx n="72" d="100"/>
          <a:sy n="72" d="100"/>
        </p:scale>
        <p:origin x="420" y="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1AA21096-48A4-4796-BDB6-9DBAAEE1C8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 dirty="0"/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5CD59F06-4E4C-457C-9FE8-4FA5ABF10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67DD4-8F0C-4AE7-98EF-BEE60E74B5D1}" type="datetime1">
              <a:rPr lang="ro-RO" smtClean="0"/>
              <a:t>02.04.2021</a:t>
            </a:fld>
            <a:endParaRPr lang="ro-RO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42665B7C-A516-4E7D-845C-9A3A55D2C2F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 dirty="0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E08592C1-AE3A-4B96-B583-3FE63340E3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DF52E-0C5B-40FA-8F9D-0D0013847B23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8236257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o-RO" dirty="0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F4665F9-0014-49E2-8C3A-467FDE07953D}" type="datetime1">
              <a:rPr lang="ro-RO" smtClean="0"/>
              <a:t>02.04.2021</a:t>
            </a:fld>
            <a:endParaRPr lang="ro-RO" dirty="0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o-RO" dirty="0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o-RO" dirty="0"/>
              <a:t>Editați stilurile de text coordonator</a:t>
            </a:r>
          </a:p>
          <a:p>
            <a:pPr lvl="1" rtl="0"/>
            <a:r>
              <a:rPr lang="ro-RO" dirty="0"/>
              <a:t>Al doilea nivel</a:t>
            </a:r>
          </a:p>
          <a:p>
            <a:pPr lvl="2" rtl="0"/>
            <a:r>
              <a:rPr lang="ro-RO" dirty="0"/>
              <a:t>Al treilea nivel</a:t>
            </a:r>
          </a:p>
          <a:p>
            <a:pPr lvl="3" rtl="0"/>
            <a:r>
              <a:rPr lang="ro-RO" dirty="0"/>
              <a:t>Al patrulea nivel</a:t>
            </a:r>
          </a:p>
          <a:p>
            <a:pPr lvl="4" rtl="0"/>
            <a:r>
              <a:rPr lang="ro-RO" dirty="0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o-RO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93B0CF2-7F87-4E02-A248-870047730F99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ro-RO" smtClean="0"/>
              <a:t>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10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68094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11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98056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12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37758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13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454341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14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398845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15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899248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16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420752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17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054119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18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846887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19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4633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379765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20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411786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21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476033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22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213150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23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964028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24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13402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25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82315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26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14917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27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220422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28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066440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29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94340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199017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30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445232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31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718329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32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844041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33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016715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34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323040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35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782687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36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518252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37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642067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38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407416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39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67019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4534251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40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298364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41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6120574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42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0060693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43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32581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44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4743863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45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2439032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46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28419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93675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23030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28122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75797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19503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Dreptunghi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ro-RO" dirty="0"/>
            </a:p>
          </p:txBody>
        </p:sp>
        <p:cxnSp>
          <p:nvCxnSpPr>
            <p:cNvPr id="7" name="Conector drept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Conector drept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u 8"/>
          <p:cNvSpPr>
            <a:spLocks noGrp="1"/>
          </p:cNvSpPr>
          <p:nvPr>
            <p:ph type="ctrTitle" hasCustomPrompt="1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o-RO" dirty="0"/>
              <a:t>Faceți clic pentru a edita stilul de titlu Coordonator</a:t>
            </a:r>
            <a:endParaRPr kumimoji="0" lang="ro-RO" dirty="0"/>
          </a:p>
        </p:txBody>
      </p:sp>
      <p:sp>
        <p:nvSpPr>
          <p:cNvPr id="17" name="Subtitlu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ro-RO"/>
              <a:t>Faceți clic pentru a edita stilul de subtitlu coordonator</a:t>
            </a:r>
            <a:endParaRPr kumimoji="0" lang="ro-RO" dirty="0"/>
          </a:p>
        </p:txBody>
      </p:sp>
      <p:sp>
        <p:nvSpPr>
          <p:cNvPr id="30" name="Substituent dată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F7655B-E455-4446-BCA3-031AF82635C0}" type="datetime1">
              <a:rPr lang="ro-RO" smtClean="0"/>
              <a:t>02.04.2021</a:t>
            </a:fld>
            <a:endParaRPr lang="ro-RO" dirty="0"/>
          </a:p>
        </p:txBody>
      </p:sp>
      <p:sp>
        <p:nvSpPr>
          <p:cNvPr id="19" name="Substituent subsol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dirty="0"/>
              <a:t>Adăugați un subsol</a:t>
            </a:r>
          </a:p>
        </p:txBody>
      </p:sp>
      <p:sp>
        <p:nvSpPr>
          <p:cNvPr id="27" name="Substituent număr diapozitiv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u și tex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ro-RO" dirty="0"/>
              <a:t>Faceți clic pentru a edita stilul de titlu Coordonator</a:t>
            </a:r>
            <a:endParaRPr kumimoji="0" lang="ro-RO" dirty="0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 eaLnBrk="1" latinLnBrk="0" hangingPunct="1">
              <a:defRPr/>
            </a:lvl1pPr>
          </a:lstStyle>
          <a:p>
            <a:pPr lvl="0" rtl="0" eaLnBrk="1" latinLnBrk="0" hangingPunct="1"/>
            <a:r>
              <a:rPr lang="ro-RO"/>
              <a:t>Editați stilurile de text coordonator</a:t>
            </a:r>
          </a:p>
          <a:p>
            <a:pPr lvl="1" rtl="0" eaLnBrk="1" latinLnBrk="0" hangingPunct="1"/>
            <a:r>
              <a:rPr lang="ro-RO"/>
              <a:t>Al doilea nivel</a:t>
            </a:r>
          </a:p>
          <a:p>
            <a:pPr lvl="2" rtl="0" eaLnBrk="1" latinLnBrk="0" hangingPunct="1"/>
            <a:r>
              <a:rPr lang="ro-RO"/>
              <a:t>Al treilea nivel</a:t>
            </a:r>
          </a:p>
          <a:p>
            <a:pPr lvl="3" rtl="0" eaLnBrk="1" latinLnBrk="0" hangingPunct="1"/>
            <a:r>
              <a:rPr lang="ro-RO"/>
              <a:t>Al patrulea nivel</a:t>
            </a:r>
          </a:p>
          <a:p>
            <a:pPr lvl="4" rtl="0" eaLnBrk="1" latinLnBrk="0" hangingPunct="1"/>
            <a:r>
              <a:rPr lang="ro-RO"/>
              <a:t>Al cincilea nivel</a:t>
            </a:r>
            <a:endParaRPr kumimoji="0" lang="ro-RO" dirty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0D95C3-D664-47AB-A6FE-1EE4526F7696}" type="datetime1">
              <a:rPr lang="ro-RO" smtClean="0"/>
              <a:t>02.04.2021</a:t>
            </a:fld>
            <a:endParaRPr lang="ro-RO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dirty="0"/>
              <a:t>Adăugați un subsol</a:t>
            </a:r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ro-RO" dirty="0"/>
              <a:t>Faceți clic pentru a edita stilul de titlu Coordonator</a:t>
            </a:r>
            <a:endParaRPr kumimoji="0" lang="ro-RO" dirty="0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>
            <a:lvl1pPr rtl="0" eaLnBrk="1" latinLnBrk="0" hangingPunct="1">
              <a:defRPr/>
            </a:lvl1pPr>
          </a:lstStyle>
          <a:p>
            <a:pPr lvl="0" rtl="0" eaLnBrk="1" latinLnBrk="0" hangingPunct="1"/>
            <a:r>
              <a:rPr lang="ro-RO"/>
              <a:t>Editați stilurile de text coordonator</a:t>
            </a:r>
          </a:p>
          <a:p>
            <a:pPr lvl="1" rtl="0" eaLnBrk="1" latinLnBrk="0" hangingPunct="1"/>
            <a:r>
              <a:rPr lang="ro-RO"/>
              <a:t>Al doilea nivel</a:t>
            </a:r>
          </a:p>
          <a:p>
            <a:pPr lvl="2" rtl="0" eaLnBrk="1" latinLnBrk="0" hangingPunct="1"/>
            <a:r>
              <a:rPr lang="ro-RO"/>
              <a:t>Al treilea nivel</a:t>
            </a:r>
          </a:p>
          <a:p>
            <a:pPr lvl="3" rtl="0" eaLnBrk="1" latinLnBrk="0" hangingPunct="1"/>
            <a:r>
              <a:rPr lang="ro-RO"/>
              <a:t>Al patrulea nivel</a:t>
            </a:r>
          </a:p>
          <a:p>
            <a:pPr lvl="4" rtl="0" eaLnBrk="1" latinLnBrk="0" hangingPunct="1"/>
            <a:r>
              <a:rPr lang="ro-RO"/>
              <a:t>Al cincilea nivel</a:t>
            </a:r>
            <a:endParaRPr kumimoji="0" lang="ro-RO" dirty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9A964C-AE23-42FB-AC8F-82A17431EDDA}" type="datetime1">
              <a:rPr lang="ro-RO" smtClean="0"/>
              <a:t>02.04.2021</a:t>
            </a:fld>
            <a:endParaRPr lang="ro-RO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dirty="0"/>
              <a:t>Adăugați un subsol</a:t>
            </a:r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ro-RO" dirty="0"/>
              <a:t>Faceți clic pentru a edita stilul de titlu Coordonator</a:t>
            </a:r>
            <a:endParaRPr kumimoji="0"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 eaLnBrk="1" latinLnBrk="0" hangingPunct="1">
              <a:defRPr/>
            </a:lvl1pPr>
          </a:lstStyle>
          <a:p>
            <a:pPr lvl="0" rtl="0" eaLnBrk="1" latinLnBrk="0" hangingPunct="1"/>
            <a:r>
              <a:rPr lang="ro-RO"/>
              <a:t>Editați stilurile de text coordonator</a:t>
            </a:r>
          </a:p>
          <a:p>
            <a:pPr lvl="1" rtl="0" eaLnBrk="1" latinLnBrk="0" hangingPunct="1"/>
            <a:r>
              <a:rPr lang="ro-RO"/>
              <a:t>Al doilea nivel</a:t>
            </a:r>
          </a:p>
          <a:p>
            <a:pPr lvl="2" rtl="0" eaLnBrk="1" latinLnBrk="0" hangingPunct="1"/>
            <a:r>
              <a:rPr lang="ro-RO"/>
              <a:t>Al treilea nivel</a:t>
            </a:r>
          </a:p>
          <a:p>
            <a:pPr lvl="3" rtl="0" eaLnBrk="1" latinLnBrk="0" hangingPunct="1"/>
            <a:r>
              <a:rPr lang="ro-RO"/>
              <a:t>Al patrulea nivel</a:t>
            </a:r>
          </a:p>
          <a:p>
            <a:pPr lvl="4" rtl="0" eaLnBrk="1" latinLnBrk="0" hangingPunct="1"/>
            <a:r>
              <a:rPr lang="ro-RO"/>
              <a:t>Al cincilea nivel</a:t>
            </a:r>
            <a:endParaRPr kumimoji="0" lang="ro-RO" dirty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833575-1D71-48D1-A2C6-7276DFC375A4}" type="datetime1">
              <a:rPr lang="ro-RO" smtClean="0"/>
              <a:t>02.04.2021</a:t>
            </a:fld>
            <a:endParaRPr lang="ro-RO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dirty="0"/>
              <a:t>Adăugați un subsol</a:t>
            </a:r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o-RO" dirty="0"/>
              <a:t>Faceți clic pentru a edita stilul de titlu Coordonator</a:t>
            </a:r>
            <a:endParaRPr kumimoji="0" lang="ro-RO" dirty="0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 rtl="0" eaLnBrk="1" latinLnBrk="0" hangingPunct="1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ro-RO"/>
              <a:t>Editați stilurile de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D2B4E9-C64D-4D00-B3E1-1AD5A62B5CDD}" type="datetime1">
              <a:rPr lang="ro-RO" smtClean="0"/>
              <a:t>02.04.2021</a:t>
            </a:fld>
            <a:endParaRPr lang="ro-RO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dirty="0"/>
              <a:t>Adăugați un subsol</a:t>
            </a:r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/>
          <a:p>
            <a:pPr rtl="0"/>
            <a:r>
              <a:rPr lang="ro-RO" dirty="0"/>
              <a:t>Faceți clic pentru a edita stilul de titlu Coordonator</a:t>
            </a:r>
            <a:endParaRPr kumimoji="0"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 rtl="0" eaLnBrk="1" latinLnBrk="0" hangingPunct="1"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ro-RO"/>
              <a:t>Editați stilurile de text coordonator</a:t>
            </a:r>
          </a:p>
          <a:p>
            <a:pPr lvl="1" rtl="0" eaLnBrk="1" latinLnBrk="0" hangingPunct="1"/>
            <a:r>
              <a:rPr lang="ro-RO"/>
              <a:t>Al doilea nivel</a:t>
            </a:r>
          </a:p>
          <a:p>
            <a:pPr lvl="2" rtl="0" eaLnBrk="1" latinLnBrk="0" hangingPunct="1"/>
            <a:r>
              <a:rPr lang="ro-RO"/>
              <a:t>Al treilea nivel</a:t>
            </a:r>
          </a:p>
          <a:p>
            <a:pPr lvl="3" rtl="0" eaLnBrk="1" latinLnBrk="0" hangingPunct="1"/>
            <a:r>
              <a:rPr lang="ro-RO"/>
              <a:t>Al patrulea nivel</a:t>
            </a:r>
          </a:p>
          <a:p>
            <a:pPr lvl="4" rtl="0" eaLnBrk="1" latinLnBrk="0" hangingPunct="1"/>
            <a:r>
              <a:rPr lang="ro-RO"/>
              <a:t>Al cincilea nivel</a:t>
            </a:r>
            <a:endParaRPr kumimoji="0" lang="ro-RO" dirty="0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 rtl="0" eaLnBrk="1" latinLnBrk="0" hangingPunct="1"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ro-RO"/>
              <a:t>Editați stilurile de text coordonator</a:t>
            </a:r>
          </a:p>
          <a:p>
            <a:pPr lvl="1" rtl="0" eaLnBrk="1" latinLnBrk="0" hangingPunct="1"/>
            <a:r>
              <a:rPr lang="ro-RO"/>
              <a:t>Al doilea nivel</a:t>
            </a:r>
          </a:p>
          <a:p>
            <a:pPr lvl="2" rtl="0" eaLnBrk="1" latinLnBrk="0" hangingPunct="1"/>
            <a:r>
              <a:rPr lang="ro-RO"/>
              <a:t>Al treilea nivel</a:t>
            </a:r>
          </a:p>
          <a:p>
            <a:pPr lvl="3" rtl="0" eaLnBrk="1" latinLnBrk="0" hangingPunct="1"/>
            <a:r>
              <a:rPr lang="ro-RO"/>
              <a:t>Al patrulea nivel</a:t>
            </a:r>
          </a:p>
          <a:p>
            <a:pPr lvl="4" rtl="0" eaLnBrk="1" latinLnBrk="0" hangingPunct="1"/>
            <a:r>
              <a:rPr lang="ro-RO"/>
              <a:t>Al cincilea nivel</a:t>
            </a:r>
            <a:endParaRPr kumimoji="0" lang="ro-RO" dirty="0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7E55A8-BABA-4469-AE8A-C76E07EC8F91}" type="datetime1">
              <a:rPr lang="ro-RO" smtClean="0"/>
              <a:t>02.04.2021</a:t>
            </a:fld>
            <a:endParaRPr lang="ro-RO" dirty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dirty="0"/>
              <a:t>Adăugați un subsol</a:t>
            </a:r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ro-RO" dirty="0"/>
              <a:t>Faceți clic pentru a edita stilul de titlu Coordonator</a:t>
            </a:r>
            <a:endParaRPr kumimoji="0" lang="ro-RO" dirty="0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 rtl="0" eaLnBrk="1" latinLnBrk="0" hangingPunct="1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ro-RO"/>
              <a:t>Editați stilurile de text coordonator</a:t>
            </a:r>
          </a:p>
        </p:txBody>
      </p:sp>
      <p:sp>
        <p:nvSpPr>
          <p:cNvPr id="5" name="Substituent conținut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 rtl="0" eaLnBrk="1" latinLnBrk="0" hangingPunct="1"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ro-RO"/>
              <a:t>Editați stilurile de text coordonator</a:t>
            </a:r>
          </a:p>
          <a:p>
            <a:pPr lvl="1" rtl="0" eaLnBrk="1" latinLnBrk="0" hangingPunct="1"/>
            <a:r>
              <a:rPr lang="ro-RO"/>
              <a:t>Al doilea nivel</a:t>
            </a:r>
          </a:p>
          <a:p>
            <a:pPr lvl="2" rtl="0" eaLnBrk="1" latinLnBrk="0" hangingPunct="1"/>
            <a:r>
              <a:rPr lang="ro-RO"/>
              <a:t>Al treilea nivel</a:t>
            </a:r>
          </a:p>
          <a:p>
            <a:pPr lvl="3" rtl="0" eaLnBrk="1" latinLnBrk="0" hangingPunct="1"/>
            <a:r>
              <a:rPr lang="ro-RO"/>
              <a:t>Al patrulea nivel</a:t>
            </a:r>
          </a:p>
          <a:p>
            <a:pPr lvl="4" rtl="0" eaLnBrk="1" latinLnBrk="0" hangingPunct="1"/>
            <a:r>
              <a:rPr lang="ro-RO"/>
              <a:t>Al cincilea nivel</a:t>
            </a:r>
            <a:endParaRPr kumimoji="0" lang="ro-RO" dirty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 rtl="0" eaLnBrk="1" latinLnBrk="0" hangingPunct="1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ro-RO"/>
              <a:t>Editați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 rtl="0" eaLnBrk="1" latinLnBrk="0" hangingPunct="1"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ro-RO"/>
              <a:t>Editați stilurile de text coordonator</a:t>
            </a:r>
          </a:p>
          <a:p>
            <a:pPr lvl="1" rtl="0" eaLnBrk="1" latinLnBrk="0" hangingPunct="1"/>
            <a:r>
              <a:rPr lang="ro-RO"/>
              <a:t>Al doilea nivel</a:t>
            </a:r>
          </a:p>
          <a:p>
            <a:pPr lvl="2" rtl="0" eaLnBrk="1" latinLnBrk="0" hangingPunct="1"/>
            <a:r>
              <a:rPr lang="ro-RO"/>
              <a:t>Al treilea nivel</a:t>
            </a:r>
          </a:p>
          <a:p>
            <a:pPr lvl="3" rtl="0" eaLnBrk="1" latinLnBrk="0" hangingPunct="1"/>
            <a:r>
              <a:rPr lang="ro-RO"/>
              <a:t>Al patrulea nivel</a:t>
            </a:r>
          </a:p>
          <a:p>
            <a:pPr lvl="4" rtl="0" eaLnBrk="1" latinLnBrk="0" hangingPunct="1"/>
            <a:r>
              <a:rPr lang="ro-RO"/>
              <a:t>Al cincilea nivel</a:t>
            </a:r>
            <a:endParaRPr kumimoji="0" lang="ro-RO" dirty="0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35EB17-7FDC-406A-8FA0-1F6F3DBFBDDE}" type="datetime1">
              <a:rPr lang="ro-RO" smtClean="0"/>
              <a:t>02.04.2021</a:t>
            </a:fld>
            <a:endParaRPr lang="ro-RO" dirty="0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dirty="0"/>
              <a:t>Adăugați un subsol</a:t>
            </a:r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o-RO" dirty="0"/>
              <a:t>Faceți clic pentru a edita stilul de titlu Coordonator</a:t>
            </a:r>
            <a:endParaRPr kumimoji="0" lang="ro-RO" dirty="0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950EA7-460C-4D78-AA9B-F019F69040DF}" type="datetime1">
              <a:rPr lang="ro-RO" smtClean="0"/>
              <a:t>02.04.2021</a:t>
            </a:fld>
            <a:endParaRPr lang="ro-RO" dirty="0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dirty="0"/>
              <a:t>Adăugați un subsol</a:t>
            </a:r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A32D4D-6AD4-41DC-B646-0BC377932579}" type="datetime1">
              <a:rPr lang="ro-RO" smtClean="0"/>
              <a:t>02.04.2021</a:t>
            </a:fld>
            <a:endParaRPr lang="ro-RO" dirty="0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dirty="0"/>
              <a:t>Adăugați un subsol</a:t>
            </a: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o-RO" dirty="0"/>
              <a:t>Faceți clic pentru a edita stilul de titlu Coordonator</a:t>
            </a:r>
            <a:endParaRPr kumimoji="0" lang="ro-RO" dirty="0"/>
          </a:p>
        </p:txBody>
      </p:sp>
      <p:sp>
        <p:nvSpPr>
          <p:cNvPr id="4" name="Substituent conținut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 rtl="0" eaLnBrk="1" latinLnBrk="0" hangingPunct="1"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ro-RO"/>
              <a:t>Editați stilurile de text coordonator</a:t>
            </a:r>
          </a:p>
          <a:p>
            <a:pPr lvl="1" rtl="0" eaLnBrk="1" latinLnBrk="0" hangingPunct="1"/>
            <a:r>
              <a:rPr lang="ro-RO"/>
              <a:t>Al doilea nivel</a:t>
            </a:r>
          </a:p>
          <a:p>
            <a:pPr lvl="2" rtl="0" eaLnBrk="1" latinLnBrk="0" hangingPunct="1"/>
            <a:r>
              <a:rPr lang="ro-RO"/>
              <a:t>Al treilea nivel</a:t>
            </a:r>
          </a:p>
          <a:p>
            <a:pPr lvl="3" rtl="0" eaLnBrk="1" latinLnBrk="0" hangingPunct="1"/>
            <a:r>
              <a:rPr lang="ro-RO"/>
              <a:t>Al patrulea nivel</a:t>
            </a:r>
          </a:p>
          <a:p>
            <a:pPr lvl="4" rtl="0" eaLnBrk="1" latinLnBrk="0" hangingPunct="1"/>
            <a:r>
              <a:rPr lang="ro-RO"/>
              <a:t>Al cincilea nivel</a:t>
            </a:r>
            <a:endParaRPr kumimoji="0" lang="ro-RO" dirty="0"/>
          </a:p>
        </p:txBody>
      </p:sp>
      <p:sp>
        <p:nvSpPr>
          <p:cNvPr id="3" name="Substituent text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 rtl="0" eaLnBrk="1" latinLnBrk="0" hangingPunct="1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ro-RO"/>
              <a:t>Editați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D12612-D61A-464D-860B-8F04D9443370}" type="datetime1">
              <a:rPr lang="ro-RO" smtClean="0"/>
              <a:t>02.04.2021</a:t>
            </a:fld>
            <a:endParaRPr lang="ro-RO" dirty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dirty="0"/>
              <a:t>Adăugați un subsol</a:t>
            </a:r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reptunghi cu un colț tăiat și rotunjit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o-RO" sz="1800" dirty="0"/>
          </a:p>
        </p:txBody>
      </p:sp>
      <p:sp>
        <p:nvSpPr>
          <p:cNvPr id="12" name="Triunghi dreptunghic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o-RO" sz="1800" dirty="0"/>
          </a:p>
        </p:txBody>
      </p:sp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ro-RO" dirty="0"/>
              <a:t>Faceți clic pentru a edita stilul de titlu Coordonator</a:t>
            </a:r>
            <a:endParaRPr kumimoji="0" lang="ro-RO" dirty="0"/>
          </a:p>
        </p:txBody>
      </p:sp>
      <p:sp>
        <p:nvSpPr>
          <p:cNvPr id="3" name="Substituent imagine 2" descr="Un substituent gol pentru a adăuga o imagine. Faceți clic pe substituent și selectați imaginea pe care doriți s-o adăugați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ro-RO"/>
              <a:t>Faceți clic pe pictogramă pentru a adăuga o imagine</a:t>
            </a:r>
            <a:endParaRPr kumimoji="0" lang="ro-RO" dirty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 rtl="0" eaLnBrk="1" latinLnBrk="0" hangingPunct="1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ro-RO"/>
              <a:t>Editați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B1AE09-3DAD-4117-8310-A7C4ADD4289A}" type="datetime1">
              <a:rPr lang="ro-RO" smtClean="0"/>
              <a:t>02.04.2021</a:t>
            </a:fld>
            <a:endParaRPr lang="ro-RO" dirty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dirty="0"/>
              <a:t>Adăugați un subsol</a:t>
            </a:r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/>
          <a:p>
            <a:pPr rtl="0"/>
            <a:fld id="{401CF334-2D5C-4859-84A6-CA7E6E43FAEB}" type="slidenum">
              <a:rPr lang="ro-RO" smtClean="0"/>
              <a:t>‹#›</a:t>
            </a:fld>
            <a:endParaRPr lang="ro-RO" dirty="0"/>
          </a:p>
        </p:txBody>
      </p:sp>
      <p:sp>
        <p:nvSpPr>
          <p:cNvPr id="10" name="Formă liberă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ro-RO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ă liberă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ro-RO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Dreptunghi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o-RO" dirty="0"/>
            </a:p>
          </p:txBody>
        </p:sp>
        <p:grpSp>
          <p:nvGrpSpPr>
            <p:cNvPr id="27" name="Gr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ormă liberă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ro-RO" sz="18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ormă liberă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ro-RO" sz="18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ormă liberă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ro-RO" sz="1800" dirty="0"/>
                </a:p>
              </p:txBody>
            </p:sp>
            <p:sp>
              <p:nvSpPr>
                <p:cNvPr id="33" name="Formă liberă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ro-RO" sz="1800" dirty="0"/>
                </a:p>
              </p:txBody>
            </p:sp>
          </p:grpSp>
        </p:grpSp>
      </p:grpSp>
      <p:sp>
        <p:nvSpPr>
          <p:cNvPr id="9" name="Substituent titlu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ro-RO" dirty="0"/>
              <a:t>Faceți clic pentru a edita stilul de titlu Coordonator</a:t>
            </a:r>
            <a:endParaRPr kumimoji="0" lang="ro-RO" dirty="0"/>
          </a:p>
        </p:txBody>
      </p:sp>
      <p:sp>
        <p:nvSpPr>
          <p:cNvPr id="30" name="Substituent text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ro-RO" dirty="0"/>
              <a:t>Editați stilurile de text coordonator</a:t>
            </a:r>
          </a:p>
          <a:p>
            <a:pPr lvl="1" rtl="0" eaLnBrk="1" latinLnBrk="0" hangingPunct="1"/>
            <a:r>
              <a:rPr lang="ro-RO" dirty="0"/>
              <a:t>Al doilea nivel</a:t>
            </a:r>
          </a:p>
          <a:p>
            <a:pPr lvl="2" rtl="0" eaLnBrk="1" latinLnBrk="0" hangingPunct="1"/>
            <a:r>
              <a:rPr lang="ro-RO" dirty="0"/>
              <a:t>Al treilea nivel</a:t>
            </a:r>
          </a:p>
          <a:p>
            <a:pPr lvl="3" rtl="0" eaLnBrk="1" latinLnBrk="0" hangingPunct="1"/>
            <a:r>
              <a:rPr lang="ro-RO" dirty="0"/>
              <a:t>Al patrulea nivel</a:t>
            </a:r>
          </a:p>
          <a:p>
            <a:pPr lvl="4" rtl="0" eaLnBrk="1" latinLnBrk="0" hangingPunct="1"/>
            <a:r>
              <a:rPr lang="ro-RO" dirty="0"/>
              <a:t>Al cincilea nivel</a:t>
            </a:r>
          </a:p>
        </p:txBody>
      </p:sp>
      <p:sp>
        <p:nvSpPr>
          <p:cNvPr id="10" name="Substituent dată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fld id="{393FC67A-5DED-40C8-B1E7-9D4AB3BCE719}" type="datetime1">
              <a:rPr lang="ro-RO" smtClean="0"/>
              <a:t>02.04.2021</a:t>
            </a:fld>
            <a:endParaRPr lang="ro-RO" dirty="0"/>
          </a:p>
        </p:txBody>
      </p:sp>
      <p:sp>
        <p:nvSpPr>
          <p:cNvPr id="22" name="Substituent subsol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ro-RO" dirty="0"/>
              <a:t>Adăugați un subsol</a:t>
            </a:r>
          </a:p>
        </p:txBody>
      </p:sp>
      <p:sp>
        <p:nvSpPr>
          <p:cNvPr id="18" name="Substituent număr diapozitiv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fld id="{401CF334-2D5C-4859-84A6-CA7E6E43FAEB}" type="slidenum">
              <a:rPr lang="ro-RO" smtClean="0"/>
              <a:pPr rtl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u 3"/>
          <p:cNvSpPr>
            <a:spLocks noGrp="1"/>
          </p:cNvSpPr>
          <p:nvPr>
            <p:ph type="ctrTitle"/>
          </p:nvPr>
        </p:nvSpPr>
        <p:spPr>
          <a:xfrm>
            <a:off x="176169" y="1371600"/>
            <a:ext cx="11862033" cy="1828800"/>
          </a:xfrm>
        </p:spPr>
        <p:txBody>
          <a:bodyPr rtlCol="0">
            <a:normAutofit/>
          </a:bodyPr>
          <a:lstStyle/>
          <a:p>
            <a:pPr algn="ctr"/>
            <a:r>
              <a:rPr lang="en-US" dirty="0"/>
              <a:t>DREPTUL PROPRIETĂŢII</a:t>
            </a:r>
            <a:r>
              <a:rPr lang="ro-RO" dirty="0"/>
              <a:t> </a:t>
            </a:r>
            <a:r>
              <a:rPr lang="en-US" dirty="0"/>
              <a:t>INTELECTUALE </a:t>
            </a:r>
            <a:br>
              <a:rPr lang="ro-RO" dirty="0"/>
            </a:br>
            <a:r>
              <a:rPr lang="ro-RO" dirty="0"/>
              <a:t>Note de curs</a:t>
            </a:r>
            <a:endParaRPr lang="en-US" dirty="0"/>
          </a:p>
        </p:txBody>
      </p:sp>
      <p:sp>
        <p:nvSpPr>
          <p:cNvPr id="5" name="Subtitlu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ro-RO" dirty="0"/>
          </a:p>
          <a:p>
            <a:pPr rtl="0"/>
            <a:endParaRPr lang="ro-RO" dirty="0"/>
          </a:p>
          <a:p>
            <a:pPr rtl="0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b="1" dirty="0"/>
              <a:t>Natura </a:t>
            </a:r>
            <a:r>
              <a:rPr lang="en-US" b="1" dirty="0" err="1"/>
              <a:t>juridică</a:t>
            </a:r>
            <a:r>
              <a:rPr lang="en-US" b="1" dirty="0"/>
              <a:t> a </a:t>
            </a:r>
            <a:r>
              <a:rPr lang="en-US" b="1" dirty="0" err="1"/>
              <a:t>dreptului</a:t>
            </a:r>
            <a:r>
              <a:rPr lang="en-US" b="1" dirty="0"/>
              <a:t> de </a:t>
            </a:r>
            <a:r>
              <a:rPr lang="en-US" b="1" dirty="0" err="1"/>
              <a:t>autor</a:t>
            </a:r>
            <a:r>
              <a:rPr lang="en-US" b="1" dirty="0"/>
              <a:t> </a:t>
            </a: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>
          <a:xfrm>
            <a:off x="211123" y="1764792"/>
            <a:ext cx="11769754" cy="4389120"/>
          </a:xfrm>
        </p:spPr>
        <p:txBody>
          <a:bodyPr rtlCol="0">
            <a:noAutofit/>
          </a:bodyPr>
          <a:lstStyle/>
          <a:p>
            <a:r>
              <a:rPr lang="en-US" sz="1600" dirty="0" err="1"/>
              <a:t>Următoarele</a:t>
            </a:r>
            <a:r>
              <a:rPr lang="en-US" sz="1600" dirty="0"/>
              <a:t> </a:t>
            </a:r>
            <a:r>
              <a:rPr lang="en-US" sz="1600" dirty="0" err="1"/>
              <a:t>teorii</a:t>
            </a:r>
            <a:r>
              <a:rPr lang="en-US" sz="1600" dirty="0"/>
              <a:t> s-au </a:t>
            </a:r>
            <a:r>
              <a:rPr lang="en-US" sz="1600" dirty="0" err="1"/>
              <a:t>dezvoltat</a:t>
            </a:r>
            <a:r>
              <a:rPr lang="en-US" sz="1600" dirty="0"/>
              <a:t> </a:t>
            </a:r>
            <a:r>
              <a:rPr lang="en-US" sz="1600" dirty="0" err="1"/>
              <a:t>în</a:t>
            </a:r>
            <a:r>
              <a:rPr lang="en-US" sz="1600" dirty="0"/>
              <a:t> </a:t>
            </a:r>
            <a:r>
              <a:rPr lang="en-US" sz="1600" dirty="0" err="1"/>
              <a:t>timp</a:t>
            </a:r>
            <a:r>
              <a:rPr lang="en-US" sz="1600" dirty="0"/>
              <a:t>: </a:t>
            </a:r>
          </a:p>
          <a:p>
            <a:pPr lvl="0" fontAlgn="base"/>
            <a:r>
              <a:rPr lang="en-US" sz="1600" dirty="0" err="1"/>
              <a:t>Dreptul</a:t>
            </a:r>
            <a:r>
              <a:rPr lang="en-US" sz="1600" dirty="0"/>
              <a:t> de </a:t>
            </a:r>
            <a:r>
              <a:rPr lang="en-US" sz="1600" dirty="0" err="1"/>
              <a:t>autor</a:t>
            </a:r>
            <a:r>
              <a:rPr lang="en-US" sz="1600" dirty="0"/>
              <a:t> – </a:t>
            </a:r>
            <a:r>
              <a:rPr lang="en-US" sz="1600" dirty="0" err="1"/>
              <a:t>drept</a:t>
            </a:r>
            <a:r>
              <a:rPr lang="en-US" sz="1600" dirty="0"/>
              <a:t> de </a:t>
            </a:r>
            <a:r>
              <a:rPr lang="en-US" sz="1600" dirty="0" err="1"/>
              <a:t>proprietate</a:t>
            </a:r>
            <a:r>
              <a:rPr lang="en-US" sz="1600" dirty="0"/>
              <a:t> </a:t>
            </a:r>
            <a:endParaRPr lang="ro-RO" sz="1600" dirty="0"/>
          </a:p>
          <a:p>
            <a:pPr lvl="0" fontAlgn="base">
              <a:buFontTx/>
              <a:buChar char="-"/>
            </a:pPr>
            <a:r>
              <a:rPr lang="en-US" sz="1600" dirty="0" err="1"/>
              <a:t>Dreptul</a:t>
            </a:r>
            <a:r>
              <a:rPr lang="en-US" sz="1600" dirty="0"/>
              <a:t> </a:t>
            </a:r>
            <a:r>
              <a:rPr lang="en-US" sz="1600" dirty="0" err="1"/>
              <a:t>exclusiv</a:t>
            </a:r>
            <a:r>
              <a:rPr lang="en-US" sz="1600" dirty="0"/>
              <a:t> al </a:t>
            </a:r>
            <a:r>
              <a:rPr lang="en-US" sz="1600" dirty="0" err="1"/>
              <a:t>autorului</a:t>
            </a:r>
            <a:r>
              <a:rPr lang="en-US" sz="1600" dirty="0"/>
              <a:t> de </a:t>
            </a:r>
            <a:r>
              <a:rPr lang="en-US" sz="1600" dirty="0" err="1"/>
              <a:t>exploatare</a:t>
            </a:r>
            <a:r>
              <a:rPr lang="en-US" sz="1600" dirty="0"/>
              <a:t> a </a:t>
            </a:r>
            <a:r>
              <a:rPr lang="en-US" sz="1600" dirty="0" err="1"/>
              <a:t>creaţiei</a:t>
            </a:r>
            <a:r>
              <a:rPr lang="en-US" sz="1600" dirty="0"/>
              <a:t> </a:t>
            </a:r>
            <a:r>
              <a:rPr lang="en-US" sz="1600" dirty="0" err="1"/>
              <a:t>proprii</a:t>
            </a:r>
            <a:r>
              <a:rPr lang="en-US" sz="1600" dirty="0"/>
              <a:t> </a:t>
            </a:r>
            <a:r>
              <a:rPr lang="en-US" sz="1600" dirty="0" err="1"/>
              <a:t>este</a:t>
            </a:r>
            <a:r>
              <a:rPr lang="en-US" sz="1600" dirty="0"/>
              <a:t> </a:t>
            </a:r>
            <a:r>
              <a:rPr lang="en-US" sz="1600" dirty="0" err="1"/>
              <a:t>foarte</a:t>
            </a:r>
            <a:r>
              <a:rPr lang="en-US" sz="1600" dirty="0"/>
              <a:t> </a:t>
            </a:r>
            <a:r>
              <a:rPr lang="en-US" sz="1600" dirty="0" err="1"/>
              <a:t>asemănător</a:t>
            </a:r>
            <a:r>
              <a:rPr lang="en-US" sz="1600" dirty="0"/>
              <a:t> </a:t>
            </a:r>
            <a:r>
              <a:rPr lang="en-US" sz="1600" dirty="0" err="1"/>
              <a:t>dreptului</a:t>
            </a:r>
            <a:r>
              <a:rPr lang="en-US" sz="1600" dirty="0"/>
              <a:t> de </a:t>
            </a:r>
            <a:r>
              <a:rPr lang="en-US" sz="1600" dirty="0" err="1"/>
              <a:t>proprietate</a:t>
            </a:r>
            <a:r>
              <a:rPr lang="en-US" sz="1600" dirty="0"/>
              <a:t> </a:t>
            </a:r>
            <a:r>
              <a:rPr lang="en-US" sz="1600" dirty="0" err="1"/>
              <a:t>asupra</a:t>
            </a:r>
            <a:r>
              <a:rPr lang="en-US" sz="1600" dirty="0"/>
              <a:t> </a:t>
            </a:r>
            <a:r>
              <a:rPr lang="en-US" sz="1600" dirty="0" err="1"/>
              <a:t>unor</a:t>
            </a:r>
            <a:r>
              <a:rPr lang="en-US" sz="1600" dirty="0"/>
              <a:t> </a:t>
            </a:r>
            <a:r>
              <a:rPr lang="en-US" sz="1600" dirty="0" err="1"/>
              <a:t>bunuri</a:t>
            </a:r>
            <a:r>
              <a:rPr lang="en-US" sz="1600" dirty="0"/>
              <a:t> </a:t>
            </a:r>
            <a:r>
              <a:rPr lang="en-US" sz="1600" dirty="0" err="1"/>
              <a:t>materiale</a:t>
            </a:r>
            <a:r>
              <a:rPr lang="en-US" sz="1600" dirty="0"/>
              <a:t>;</a:t>
            </a:r>
            <a:r>
              <a:rPr lang="ro-RO" sz="1600" dirty="0"/>
              <a:t> </a:t>
            </a:r>
            <a:r>
              <a:rPr lang="en-US" sz="1600" dirty="0" err="1"/>
              <a:t>Însă</a:t>
            </a:r>
            <a:r>
              <a:rPr lang="en-US" sz="1600" dirty="0"/>
              <a:t> </a:t>
            </a:r>
            <a:r>
              <a:rPr lang="en-US" sz="1600" dirty="0" err="1"/>
              <a:t>această</a:t>
            </a:r>
            <a:r>
              <a:rPr lang="en-US" sz="1600" dirty="0"/>
              <a:t> </a:t>
            </a:r>
            <a:r>
              <a:rPr lang="en-US" sz="1600" dirty="0" err="1"/>
              <a:t>teorie</a:t>
            </a:r>
            <a:r>
              <a:rPr lang="en-US" sz="1600" dirty="0"/>
              <a:t> a </a:t>
            </a:r>
            <a:r>
              <a:rPr lang="en-US" sz="1600" dirty="0" err="1"/>
              <a:t>fost</a:t>
            </a:r>
            <a:r>
              <a:rPr lang="en-US" sz="1600" dirty="0"/>
              <a:t> </a:t>
            </a:r>
            <a:r>
              <a:rPr lang="en-US" sz="1600" dirty="0" err="1"/>
              <a:t>respinsă</a:t>
            </a:r>
            <a:r>
              <a:rPr lang="en-US" sz="1600" dirty="0"/>
              <a:t> </a:t>
            </a:r>
            <a:r>
              <a:rPr lang="en-US" sz="1600" dirty="0" err="1"/>
              <a:t>şi</a:t>
            </a:r>
            <a:r>
              <a:rPr lang="en-US" sz="1600" dirty="0"/>
              <a:t> </a:t>
            </a:r>
            <a:r>
              <a:rPr lang="en-US" sz="1600" dirty="0" err="1"/>
              <a:t>pentru</a:t>
            </a:r>
            <a:r>
              <a:rPr lang="en-US" sz="1600" dirty="0"/>
              <a:t> </a:t>
            </a:r>
            <a:r>
              <a:rPr lang="en-US" sz="1600" dirty="0" err="1"/>
              <a:t>că</a:t>
            </a:r>
            <a:r>
              <a:rPr lang="en-US" sz="1600" dirty="0"/>
              <a:t> nu </a:t>
            </a:r>
            <a:r>
              <a:rPr lang="en-US" sz="1600" dirty="0" err="1"/>
              <a:t>poate</a:t>
            </a:r>
            <a:r>
              <a:rPr lang="en-US" sz="1600" dirty="0"/>
              <a:t> </a:t>
            </a:r>
            <a:r>
              <a:rPr lang="en-US" sz="1600" dirty="0" err="1"/>
              <a:t>justifica</a:t>
            </a:r>
            <a:r>
              <a:rPr lang="en-US" sz="1600" dirty="0"/>
              <a:t> </a:t>
            </a:r>
            <a:r>
              <a:rPr lang="en-US" sz="1600" dirty="0" err="1"/>
              <a:t>protecţia</a:t>
            </a:r>
            <a:r>
              <a:rPr lang="en-US" sz="1600" dirty="0"/>
              <a:t> </a:t>
            </a:r>
            <a:r>
              <a:rPr lang="en-US" sz="1600" dirty="0" err="1"/>
              <a:t>drepturilor</a:t>
            </a:r>
            <a:r>
              <a:rPr lang="en-US" sz="1600" dirty="0"/>
              <a:t> </a:t>
            </a:r>
            <a:r>
              <a:rPr lang="en-US" sz="1600" dirty="0" err="1"/>
              <a:t>nepatrimoniale</a:t>
            </a:r>
            <a:r>
              <a:rPr lang="en-US" sz="1600" dirty="0"/>
              <a:t> ale </a:t>
            </a:r>
            <a:r>
              <a:rPr lang="en-US" sz="1600" dirty="0" err="1"/>
              <a:t>autorilor</a:t>
            </a:r>
            <a:r>
              <a:rPr lang="en-US" sz="1600" dirty="0"/>
              <a:t> de opera</a:t>
            </a:r>
            <a:r>
              <a:rPr lang="ro-RO" sz="1600" dirty="0"/>
              <a:t>. </a:t>
            </a:r>
            <a:r>
              <a:rPr lang="en-US" sz="1600" dirty="0" err="1"/>
              <a:t>Poziţionarea</a:t>
            </a:r>
            <a:r>
              <a:rPr lang="en-US" sz="1600" dirty="0"/>
              <a:t> </a:t>
            </a:r>
            <a:r>
              <a:rPr lang="en-US" sz="1600" dirty="0" err="1"/>
              <a:t>faţă</a:t>
            </a:r>
            <a:r>
              <a:rPr lang="en-US" sz="1600" dirty="0"/>
              <a:t> de </a:t>
            </a:r>
            <a:r>
              <a:rPr lang="en-US" sz="1600" dirty="0" err="1"/>
              <a:t>această</a:t>
            </a:r>
            <a:r>
              <a:rPr lang="en-US" sz="1600" dirty="0"/>
              <a:t> </a:t>
            </a:r>
            <a:r>
              <a:rPr lang="en-US" sz="1600" dirty="0" err="1"/>
              <a:t>teorie</a:t>
            </a:r>
            <a:r>
              <a:rPr lang="en-US" sz="1600" dirty="0"/>
              <a:t> a </a:t>
            </a:r>
            <a:r>
              <a:rPr lang="en-US" sz="1600" dirty="0" err="1"/>
              <a:t>separat</a:t>
            </a:r>
            <a:r>
              <a:rPr lang="en-US" sz="1600" dirty="0"/>
              <a:t> </a:t>
            </a:r>
            <a:r>
              <a:rPr lang="en-US" sz="1600" dirty="0" err="1"/>
              <a:t>soluţiile</a:t>
            </a:r>
            <a:r>
              <a:rPr lang="en-US" sz="1600" dirty="0"/>
              <a:t> de </a:t>
            </a:r>
            <a:r>
              <a:rPr lang="en-US" sz="1600" dirty="0" err="1"/>
              <a:t>protecţie</a:t>
            </a:r>
            <a:r>
              <a:rPr lang="en-US" sz="1600" dirty="0"/>
              <a:t> a </a:t>
            </a:r>
            <a:r>
              <a:rPr lang="en-US" sz="1600" dirty="0" err="1"/>
              <a:t>dreptului</a:t>
            </a:r>
            <a:r>
              <a:rPr lang="en-US" sz="1600" dirty="0"/>
              <a:t> de </a:t>
            </a:r>
            <a:r>
              <a:rPr lang="en-US" sz="1600" dirty="0" err="1"/>
              <a:t>autor</a:t>
            </a:r>
            <a:r>
              <a:rPr lang="en-US" sz="1600" dirty="0"/>
              <a:t> </a:t>
            </a:r>
            <a:r>
              <a:rPr lang="en-US" sz="1600" dirty="0" err="1"/>
              <a:t>în</a:t>
            </a:r>
            <a:r>
              <a:rPr lang="en-US" sz="1600" dirty="0"/>
              <a:t>: </a:t>
            </a:r>
            <a:endParaRPr lang="ro-RO" sz="1600" dirty="0"/>
          </a:p>
          <a:p>
            <a:pPr lvl="1" fontAlgn="base">
              <a:buFontTx/>
              <a:buChar char="-"/>
            </a:pPr>
            <a:r>
              <a:rPr lang="en-US" sz="1600" dirty="0" err="1"/>
              <a:t>Sistemul</a:t>
            </a:r>
            <a:r>
              <a:rPr lang="en-US" sz="1600" dirty="0"/>
              <a:t> de </a:t>
            </a:r>
            <a:r>
              <a:rPr lang="en-US" sz="1600" dirty="0" err="1"/>
              <a:t>protecţie</a:t>
            </a:r>
            <a:r>
              <a:rPr lang="en-US" sz="1600" dirty="0"/>
              <a:t> continental:</a:t>
            </a:r>
            <a:r>
              <a:rPr lang="ro-RO" sz="1600" dirty="0"/>
              <a:t> </a:t>
            </a:r>
            <a:r>
              <a:rPr lang="en-US" sz="1600" dirty="0" err="1"/>
              <a:t>Prioritare</a:t>
            </a:r>
            <a:r>
              <a:rPr lang="en-US" sz="1600" dirty="0"/>
              <a:t> sunt </a:t>
            </a:r>
            <a:r>
              <a:rPr lang="en-US" sz="1600" dirty="0" err="1"/>
              <a:t>drepturile</a:t>
            </a:r>
            <a:r>
              <a:rPr lang="en-US" sz="1600" dirty="0"/>
              <a:t> morale;</a:t>
            </a:r>
            <a:endParaRPr lang="ro-RO" sz="1600" dirty="0"/>
          </a:p>
          <a:p>
            <a:pPr lvl="1" fontAlgn="base">
              <a:buFontTx/>
              <a:buChar char="-"/>
            </a:pPr>
            <a:r>
              <a:rPr lang="en-US" sz="1600" dirty="0" err="1"/>
              <a:t>Sistemul</a:t>
            </a:r>
            <a:r>
              <a:rPr lang="en-US" sz="1600" dirty="0"/>
              <a:t> de </a:t>
            </a:r>
            <a:r>
              <a:rPr lang="en-US" sz="1600" dirty="0" err="1"/>
              <a:t>protecţie</a:t>
            </a:r>
            <a:r>
              <a:rPr lang="en-US" sz="1600" dirty="0"/>
              <a:t> </a:t>
            </a:r>
            <a:r>
              <a:rPr lang="en-US" sz="1600" dirty="0" err="1"/>
              <a:t>anglo-saxon</a:t>
            </a:r>
            <a:r>
              <a:rPr lang="en-US" sz="1600" dirty="0"/>
              <a:t>:</a:t>
            </a:r>
            <a:r>
              <a:rPr lang="ro-RO" sz="1600" dirty="0"/>
              <a:t> </a:t>
            </a:r>
            <a:r>
              <a:rPr lang="en-US" sz="1600" dirty="0" err="1"/>
              <a:t>Dreptul</a:t>
            </a:r>
            <a:r>
              <a:rPr lang="en-US" sz="1600" dirty="0"/>
              <a:t> de </a:t>
            </a:r>
            <a:r>
              <a:rPr lang="en-US" sz="1600" dirty="0" err="1"/>
              <a:t>autor</a:t>
            </a:r>
            <a:r>
              <a:rPr lang="en-US" sz="1600" dirty="0"/>
              <a:t> </a:t>
            </a:r>
            <a:r>
              <a:rPr lang="en-US" sz="1600" dirty="0" err="1"/>
              <a:t>este</a:t>
            </a:r>
            <a:r>
              <a:rPr lang="en-US" sz="1600" dirty="0"/>
              <a:t> </a:t>
            </a:r>
            <a:r>
              <a:rPr lang="en-US" sz="1600" dirty="0" err="1"/>
              <a:t>considerat</a:t>
            </a:r>
            <a:r>
              <a:rPr lang="en-US" sz="1600" dirty="0"/>
              <a:t>  un </a:t>
            </a:r>
            <a:r>
              <a:rPr lang="en-US" sz="1600" dirty="0" err="1"/>
              <a:t>drept</a:t>
            </a:r>
            <a:r>
              <a:rPr lang="en-US" sz="1600" dirty="0"/>
              <a:t> de </a:t>
            </a:r>
            <a:r>
              <a:rPr lang="en-US" sz="1600" dirty="0" err="1"/>
              <a:t>proprietate</a:t>
            </a:r>
            <a:r>
              <a:rPr lang="en-US" sz="1600" dirty="0"/>
              <a:t>. </a:t>
            </a:r>
            <a:endParaRPr lang="ro-RO" sz="1600" dirty="0"/>
          </a:p>
          <a:p>
            <a:pPr marL="393192" lvl="1" indent="0" fontAlgn="base">
              <a:buNone/>
            </a:pPr>
            <a:r>
              <a:rPr lang="en-US" sz="1600" dirty="0" err="1"/>
              <a:t>Dreptul</a:t>
            </a:r>
            <a:r>
              <a:rPr lang="en-US" sz="1600" dirty="0"/>
              <a:t> de </a:t>
            </a:r>
            <a:r>
              <a:rPr lang="en-US" sz="1600" dirty="0" err="1"/>
              <a:t>autor</a:t>
            </a:r>
            <a:r>
              <a:rPr lang="en-US" sz="1600" dirty="0"/>
              <a:t> – </a:t>
            </a:r>
            <a:r>
              <a:rPr lang="en-US" sz="1600" dirty="0" err="1"/>
              <a:t>drept</a:t>
            </a:r>
            <a:r>
              <a:rPr lang="en-US" sz="1600" dirty="0"/>
              <a:t> de </a:t>
            </a:r>
            <a:r>
              <a:rPr lang="en-US" sz="1600" dirty="0" err="1"/>
              <a:t>clientelă</a:t>
            </a:r>
            <a:r>
              <a:rPr lang="en-US" sz="1600" dirty="0"/>
              <a:t> </a:t>
            </a:r>
            <a:r>
              <a:rPr lang="ro-RO" sz="1600" dirty="0"/>
              <a:t>. </a:t>
            </a:r>
            <a:r>
              <a:rPr lang="en-US" sz="1600" dirty="0" err="1"/>
              <a:t>Această</a:t>
            </a:r>
            <a:r>
              <a:rPr lang="en-US" sz="1600" dirty="0"/>
              <a:t> </a:t>
            </a:r>
            <a:r>
              <a:rPr lang="en-US" sz="1600" dirty="0" err="1"/>
              <a:t>teorie</a:t>
            </a:r>
            <a:r>
              <a:rPr lang="en-US" sz="1600" dirty="0"/>
              <a:t> </a:t>
            </a:r>
            <a:r>
              <a:rPr lang="en-US" sz="1600" dirty="0" err="1"/>
              <a:t>susţine</a:t>
            </a:r>
            <a:r>
              <a:rPr lang="en-US" sz="1600" dirty="0"/>
              <a:t> </a:t>
            </a:r>
            <a:r>
              <a:rPr lang="en-US" sz="1600" dirty="0" err="1"/>
              <a:t>că</a:t>
            </a:r>
            <a:r>
              <a:rPr lang="en-US" sz="1600" dirty="0"/>
              <a:t> „</a:t>
            </a:r>
            <a:r>
              <a:rPr lang="en-US" sz="1600" dirty="0" err="1"/>
              <a:t>drepturile</a:t>
            </a:r>
            <a:r>
              <a:rPr lang="en-US" sz="1600" dirty="0"/>
              <a:t> </a:t>
            </a:r>
            <a:r>
              <a:rPr lang="en-US" sz="1600" dirty="0" err="1"/>
              <a:t>recunoscute</a:t>
            </a:r>
            <a:r>
              <a:rPr lang="en-US" sz="1600" dirty="0"/>
              <a:t> </a:t>
            </a:r>
            <a:r>
              <a:rPr lang="en-US" sz="1600" dirty="0" err="1"/>
              <a:t>autorului</a:t>
            </a:r>
            <a:r>
              <a:rPr lang="en-US" sz="1600" dirty="0"/>
              <a:t> </a:t>
            </a:r>
            <a:r>
              <a:rPr lang="en-US" sz="1600" dirty="0" err="1"/>
              <a:t>tind</a:t>
            </a:r>
            <a:r>
              <a:rPr lang="en-US" sz="1600" dirty="0"/>
              <a:t> la </a:t>
            </a:r>
            <a:r>
              <a:rPr lang="en-US" sz="1600" dirty="0" err="1"/>
              <a:t>formarea</a:t>
            </a:r>
            <a:r>
              <a:rPr lang="en-US" sz="1600" dirty="0"/>
              <a:t> </a:t>
            </a:r>
            <a:r>
              <a:rPr lang="en-US" sz="1600" dirty="0" err="1"/>
              <a:t>unei</a:t>
            </a:r>
            <a:r>
              <a:rPr lang="en-US" sz="1600" dirty="0"/>
              <a:t> clientele care </a:t>
            </a:r>
            <a:r>
              <a:rPr lang="en-US" sz="1600" dirty="0" err="1"/>
              <a:t>procură</a:t>
            </a:r>
            <a:r>
              <a:rPr lang="en-US" sz="1600" dirty="0"/>
              <a:t> </a:t>
            </a:r>
            <a:r>
              <a:rPr lang="en-US" sz="1600" dirty="0" err="1"/>
              <a:t>titularului</a:t>
            </a:r>
            <a:r>
              <a:rPr lang="en-US" sz="1600" dirty="0"/>
              <a:t> </a:t>
            </a:r>
            <a:r>
              <a:rPr lang="en-US" sz="1600" dirty="0" err="1"/>
              <a:t>anumite</a:t>
            </a:r>
            <a:r>
              <a:rPr lang="en-US" sz="1600" dirty="0"/>
              <a:t> </a:t>
            </a:r>
            <a:r>
              <a:rPr lang="en-US" sz="1600" dirty="0" err="1"/>
              <a:t>avantaje</a:t>
            </a:r>
            <a:r>
              <a:rPr lang="en-US" sz="1600" dirty="0"/>
              <a:t> </a:t>
            </a:r>
            <a:r>
              <a:rPr lang="en-US" sz="1600" dirty="0" err="1"/>
              <a:t>în</a:t>
            </a:r>
            <a:r>
              <a:rPr lang="en-US" sz="1600" dirty="0"/>
              <a:t> </a:t>
            </a:r>
            <a:r>
              <a:rPr lang="en-US" sz="1600" dirty="0" err="1"/>
              <a:t>raport</a:t>
            </a:r>
            <a:r>
              <a:rPr lang="en-US" sz="1600" dirty="0"/>
              <a:t> cu </a:t>
            </a:r>
            <a:r>
              <a:rPr lang="en-US" sz="1600" dirty="0" err="1"/>
              <a:t>concurenţa</a:t>
            </a:r>
            <a:r>
              <a:rPr lang="en-US" sz="1600" dirty="0"/>
              <a:t>”;</a:t>
            </a:r>
            <a:r>
              <a:rPr lang="ro-RO" sz="1600" dirty="0"/>
              <a:t>.</a:t>
            </a:r>
            <a:r>
              <a:rPr lang="en-US" sz="1600" dirty="0" err="1"/>
              <a:t>Acestei</a:t>
            </a:r>
            <a:r>
              <a:rPr lang="en-US" sz="1600" dirty="0"/>
              <a:t> </a:t>
            </a:r>
            <a:r>
              <a:rPr lang="en-US" sz="1600" dirty="0" err="1"/>
              <a:t>teorii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se </a:t>
            </a:r>
            <a:r>
              <a:rPr lang="en-US" sz="1600" dirty="0" err="1"/>
              <a:t>reproşează</a:t>
            </a:r>
            <a:r>
              <a:rPr lang="en-US" sz="1600" dirty="0"/>
              <a:t> </a:t>
            </a:r>
            <a:r>
              <a:rPr lang="en-US" sz="1600" dirty="0" err="1"/>
              <a:t>în</a:t>
            </a:r>
            <a:r>
              <a:rPr lang="en-US" sz="1600" dirty="0"/>
              <a:t> special </a:t>
            </a:r>
            <a:r>
              <a:rPr lang="en-US" sz="1600" dirty="0" err="1"/>
              <a:t>faptul</a:t>
            </a:r>
            <a:r>
              <a:rPr lang="en-US" sz="1600" dirty="0"/>
              <a:t> </a:t>
            </a:r>
            <a:r>
              <a:rPr lang="en-US" sz="1600" dirty="0" err="1"/>
              <a:t>că</a:t>
            </a:r>
            <a:r>
              <a:rPr lang="en-US" sz="1600" dirty="0"/>
              <a:t> </a:t>
            </a:r>
            <a:r>
              <a:rPr lang="en-US" sz="1600" dirty="0" err="1"/>
              <a:t>ignoră</a:t>
            </a:r>
            <a:r>
              <a:rPr lang="en-US" sz="1600" dirty="0"/>
              <a:t> </a:t>
            </a:r>
            <a:r>
              <a:rPr lang="en-US" sz="1600" dirty="0" err="1"/>
              <a:t>drepturile</a:t>
            </a:r>
            <a:r>
              <a:rPr lang="en-US" sz="1600" dirty="0"/>
              <a:t> morale ale </a:t>
            </a:r>
            <a:r>
              <a:rPr lang="en-US" sz="1600" dirty="0" err="1"/>
              <a:t>autorilor</a:t>
            </a:r>
            <a:r>
              <a:rPr lang="en-US" sz="1600" dirty="0"/>
              <a:t>.</a:t>
            </a:r>
          </a:p>
          <a:p>
            <a:pPr lvl="0" fontAlgn="base"/>
            <a:r>
              <a:rPr lang="en-US" sz="1600" dirty="0" err="1"/>
              <a:t>Dreptul</a:t>
            </a:r>
            <a:r>
              <a:rPr lang="en-US" sz="1600" dirty="0"/>
              <a:t> de </a:t>
            </a:r>
            <a:r>
              <a:rPr lang="en-US" sz="1600" dirty="0" err="1"/>
              <a:t>autor</a:t>
            </a:r>
            <a:r>
              <a:rPr lang="en-US" sz="1600" dirty="0"/>
              <a:t> – </a:t>
            </a:r>
            <a:r>
              <a:rPr lang="en-US" sz="1600" dirty="0" err="1"/>
              <a:t>drept</a:t>
            </a:r>
            <a:r>
              <a:rPr lang="en-US" sz="1600" dirty="0"/>
              <a:t> </a:t>
            </a:r>
            <a:r>
              <a:rPr lang="en-US" sz="1600" dirty="0" err="1"/>
              <a:t>asupra</a:t>
            </a:r>
            <a:r>
              <a:rPr lang="en-US" sz="1600" dirty="0"/>
              <a:t> </a:t>
            </a:r>
            <a:r>
              <a:rPr lang="en-US" sz="1600" dirty="0" err="1"/>
              <a:t>unor</a:t>
            </a:r>
            <a:r>
              <a:rPr lang="en-US" sz="1600" dirty="0"/>
              <a:t> </a:t>
            </a:r>
            <a:r>
              <a:rPr lang="en-US" sz="1600" dirty="0" err="1"/>
              <a:t>bunuri</a:t>
            </a:r>
            <a:r>
              <a:rPr lang="en-US" sz="1600" dirty="0"/>
              <a:t> </a:t>
            </a:r>
            <a:r>
              <a:rPr lang="en-US" sz="1600" dirty="0" err="1"/>
              <a:t>imateriale</a:t>
            </a:r>
            <a:r>
              <a:rPr lang="en-US" sz="1600" dirty="0"/>
              <a:t> </a:t>
            </a:r>
            <a:endParaRPr lang="ro-RO" sz="1600" dirty="0"/>
          </a:p>
          <a:p>
            <a:pPr marL="0" lvl="0" indent="0" fontAlgn="base">
              <a:buNone/>
            </a:pPr>
            <a:r>
              <a:rPr lang="ro-RO" sz="1600" dirty="0"/>
              <a:t>- </a:t>
            </a:r>
            <a:r>
              <a:rPr lang="en-US" sz="1600" dirty="0" err="1"/>
              <a:t>Consideră</a:t>
            </a:r>
            <a:r>
              <a:rPr lang="en-US" sz="1600" dirty="0"/>
              <a:t> </a:t>
            </a:r>
            <a:r>
              <a:rPr lang="en-US" sz="1600" dirty="0" err="1"/>
              <a:t>că</a:t>
            </a:r>
            <a:r>
              <a:rPr lang="en-US" sz="1600" dirty="0"/>
              <a:t> </a:t>
            </a:r>
            <a:r>
              <a:rPr lang="en-US" sz="1600" dirty="0" err="1"/>
              <a:t>fiindcă</a:t>
            </a:r>
            <a:r>
              <a:rPr lang="en-US" sz="1600" dirty="0"/>
              <a:t> opera nu are o </a:t>
            </a:r>
            <a:r>
              <a:rPr lang="en-US" sz="1600" dirty="0" err="1"/>
              <a:t>existenţă</a:t>
            </a:r>
            <a:r>
              <a:rPr lang="en-US" sz="1600" dirty="0"/>
              <a:t> </a:t>
            </a:r>
            <a:r>
              <a:rPr lang="en-US" sz="1600" dirty="0" err="1"/>
              <a:t>materială</a:t>
            </a:r>
            <a:r>
              <a:rPr lang="en-US" sz="1600" dirty="0"/>
              <a:t> </a:t>
            </a:r>
            <a:r>
              <a:rPr lang="en-US" sz="1600" dirty="0" err="1"/>
              <a:t>drepturile</a:t>
            </a:r>
            <a:r>
              <a:rPr lang="en-US" sz="1600" dirty="0"/>
              <a:t> </a:t>
            </a:r>
            <a:r>
              <a:rPr lang="en-US" sz="1600" dirty="0" err="1"/>
              <a:t>autorului</a:t>
            </a:r>
            <a:r>
              <a:rPr lang="en-US" sz="1600" dirty="0"/>
              <a:t> sunt </a:t>
            </a:r>
            <a:r>
              <a:rPr lang="en-US" sz="1600" dirty="0" err="1"/>
              <a:t>recunoscute</a:t>
            </a:r>
            <a:r>
              <a:rPr lang="en-US" sz="1600" dirty="0"/>
              <a:t> </a:t>
            </a:r>
            <a:r>
              <a:rPr lang="en-US" sz="1600" dirty="0" err="1"/>
              <a:t>şi</a:t>
            </a:r>
            <a:r>
              <a:rPr lang="en-US" sz="1600" dirty="0"/>
              <a:t> </a:t>
            </a:r>
            <a:r>
              <a:rPr lang="en-US" sz="1600" dirty="0" err="1"/>
              <a:t>protejate</a:t>
            </a:r>
            <a:r>
              <a:rPr lang="en-US" sz="1600" dirty="0"/>
              <a:t> </a:t>
            </a:r>
            <a:r>
              <a:rPr lang="en-US" sz="1600" dirty="0" err="1"/>
              <a:t>în</a:t>
            </a:r>
            <a:r>
              <a:rPr lang="en-US" sz="1600" dirty="0"/>
              <a:t> </a:t>
            </a:r>
            <a:r>
              <a:rPr lang="en-US" sz="1600" dirty="0" err="1"/>
              <a:t>baza</a:t>
            </a:r>
            <a:r>
              <a:rPr lang="en-US" sz="1600" dirty="0"/>
              <a:t> </a:t>
            </a:r>
            <a:r>
              <a:rPr lang="en-US" sz="1600" dirty="0" err="1"/>
              <a:t>utilităţii</a:t>
            </a:r>
            <a:r>
              <a:rPr lang="en-US" sz="1600" dirty="0"/>
              <a:t> </a:t>
            </a:r>
            <a:r>
              <a:rPr lang="en-US" sz="1600" dirty="0" err="1"/>
              <a:t>sociale</a:t>
            </a:r>
            <a:r>
              <a:rPr lang="en-US" sz="1600" dirty="0"/>
              <a:t> </a:t>
            </a:r>
            <a:r>
              <a:rPr lang="en-US" sz="1600" dirty="0" err="1"/>
              <a:t>şi</a:t>
            </a:r>
            <a:r>
              <a:rPr lang="en-US" sz="1600" dirty="0"/>
              <a:t> </a:t>
            </a:r>
            <a:r>
              <a:rPr lang="en-US" sz="1600" dirty="0" err="1"/>
              <a:t>reprezintă</a:t>
            </a:r>
            <a:r>
              <a:rPr lang="en-US" sz="1600" dirty="0"/>
              <a:t> </a:t>
            </a:r>
            <a:r>
              <a:rPr lang="en-US" sz="1600" dirty="0" err="1"/>
              <a:t>astfel</a:t>
            </a:r>
            <a:r>
              <a:rPr lang="en-US" sz="1600" dirty="0"/>
              <a:t> „o </a:t>
            </a:r>
            <a:r>
              <a:rPr lang="en-US" sz="1600" dirty="0" err="1"/>
              <a:t>recompensă</a:t>
            </a:r>
            <a:r>
              <a:rPr lang="en-US" sz="1600" dirty="0"/>
              <a:t> </a:t>
            </a:r>
            <a:r>
              <a:rPr lang="en-US" sz="1600" dirty="0" err="1"/>
              <a:t>pentru</a:t>
            </a:r>
            <a:r>
              <a:rPr lang="en-US" sz="1600" dirty="0"/>
              <a:t> un </a:t>
            </a:r>
            <a:r>
              <a:rPr lang="en-US" sz="1600" dirty="0" err="1"/>
              <a:t>serviciu</a:t>
            </a:r>
            <a:r>
              <a:rPr lang="en-US" sz="1600" dirty="0"/>
              <a:t> social”</a:t>
            </a:r>
            <a:r>
              <a:rPr lang="ro-RO" sz="1600" dirty="0"/>
              <a:t>. </a:t>
            </a:r>
            <a:r>
              <a:rPr lang="en-US" sz="1600" dirty="0" err="1"/>
              <a:t>Teoriei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se </a:t>
            </a:r>
            <a:r>
              <a:rPr lang="en-US" sz="1600" dirty="0" err="1"/>
              <a:t>reproşează</a:t>
            </a:r>
            <a:r>
              <a:rPr lang="en-US" sz="1600" dirty="0"/>
              <a:t> </a:t>
            </a:r>
            <a:r>
              <a:rPr lang="en-US" sz="1600" dirty="0" err="1"/>
              <a:t>că</a:t>
            </a:r>
            <a:r>
              <a:rPr lang="en-US" sz="1600" dirty="0"/>
              <a:t> nu </a:t>
            </a:r>
            <a:r>
              <a:rPr lang="en-US" sz="1600" dirty="0" err="1"/>
              <a:t>defineşte</a:t>
            </a:r>
            <a:r>
              <a:rPr lang="en-US" sz="1600" dirty="0"/>
              <a:t> de </a:t>
            </a:r>
            <a:r>
              <a:rPr lang="en-US" sz="1600" dirty="0" err="1"/>
              <a:t>fapt</a:t>
            </a:r>
            <a:r>
              <a:rPr lang="en-US" sz="1600" dirty="0"/>
              <a:t> </a:t>
            </a:r>
            <a:r>
              <a:rPr lang="en-US" sz="1600" dirty="0" err="1"/>
              <a:t>natura</a:t>
            </a:r>
            <a:r>
              <a:rPr lang="en-US" sz="1600" dirty="0"/>
              <a:t> </a:t>
            </a:r>
            <a:r>
              <a:rPr lang="en-US" sz="1600" dirty="0" err="1"/>
              <a:t>juridică</a:t>
            </a:r>
            <a:r>
              <a:rPr lang="en-US" sz="1600" dirty="0"/>
              <a:t> a </a:t>
            </a:r>
            <a:r>
              <a:rPr lang="en-US" sz="1600" dirty="0" err="1"/>
              <a:t>dreptului</a:t>
            </a:r>
            <a:r>
              <a:rPr lang="en-US" sz="1600" dirty="0"/>
              <a:t> de </a:t>
            </a:r>
            <a:r>
              <a:rPr lang="en-US" sz="1600" dirty="0" err="1"/>
              <a:t>autor</a:t>
            </a:r>
            <a:r>
              <a:rPr lang="en-US" sz="1600" dirty="0"/>
              <a:t>.</a:t>
            </a:r>
          </a:p>
          <a:p>
            <a:pPr lvl="0" fontAlgn="base"/>
            <a:r>
              <a:rPr lang="en-US" sz="1600" dirty="0" err="1"/>
              <a:t>Dreptul</a:t>
            </a:r>
            <a:r>
              <a:rPr lang="en-US" sz="1600" dirty="0"/>
              <a:t> de </a:t>
            </a:r>
            <a:r>
              <a:rPr lang="en-US" sz="1600" dirty="0" err="1"/>
              <a:t>autor</a:t>
            </a:r>
            <a:r>
              <a:rPr lang="en-US" sz="1600" dirty="0"/>
              <a:t> – </a:t>
            </a:r>
            <a:r>
              <a:rPr lang="en-US" sz="1600" dirty="0" err="1"/>
              <a:t>drept</a:t>
            </a:r>
            <a:r>
              <a:rPr lang="en-US" sz="1600" dirty="0"/>
              <a:t> al </a:t>
            </a:r>
            <a:r>
              <a:rPr lang="en-US" sz="1600" dirty="0" err="1"/>
              <a:t>personalităţii</a:t>
            </a:r>
            <a:r>
              <a:rPr lang="en-US" sz="1600" dirty="0"/>
              <a:t> </a:t>
            </a:r>
            <a:r>
              <a:rPr lang="ro-RO" sz="1600" dirty="0"/>
              <a:t>:</a:t>
            </a:r>
          </a:p>
          <a:p>
            <a:pPr marL="0" lvl="0" indent="0" fontAlgn="base">
              <a:buNone/>
            </a:pPr>
            <a:r>
              <a:rPr lang="ro-RO" sz="1600" dirty="0"/>
              <a:t>- </a:t>
            </a:r>
            <a:r>
              <a:rPr lang="en-US" sz="1600" dirty="0" err="1"/>
              <a:t>Consideră</a:t>
            </a:r>
            <a:r>
              <a:rPr lang="en-US" sz="1600" dirty="0"/>
              <a:t> </a:t>
            </a:r>
            <a:r>
              <a:rPr lang="en-US" sz="1600" dirty="0" err="1"/>
              <a:t>că</a:t>
            </a:r>
            <a:r>
              <a:rPr lang="en-US" sz="1600" dirty="0"/>
              <a:t> opera </a:t>
            </a:r>
            <a:r>
              <a:rPr lang="en-US" sz="1600" dirty="0" err="1"/>
              <a:t>este</a:t>
            </a:r>
            <a:r>
              <a:rPr lang="en-US" sz="1600" dirty="0"/>
              <a:t> o </a:t>
            </a:r>
            <a:r>
              <a:rPr lang="en-US" sz="1600" dirty="0" err="1"/>
              <a:t>emanaţie</a:t>
            </a:r>
            <a:r>
              <a:rPr lang="en-US" sz="1600" dirty="0"/>
              <a:t> a </a:t>
            </a:r>
            <a:r>
              <a:rPr lang="en-US" sz="1600" dirty="0" err="1"/>
              <a:t>personalităţii</a:t>
            </a:r>
            <a:r>
              <a:rPr lang="en-US" sz="1600" dirty="0"/>
              <a:t> </a:t>
            </a:r>
            <a:r>
              <a:rPr lang="en-US" sz="1600" dirty="0" err="1"/>
              <a:t>iar</a:t>
            </a:r>
            <a:r>
              <a:rPr lang="en-US" sz="1600" dirty="0"/>
              <a:t> </a:t>
            </a:r>
            <a:r>
              <a:rPr lang="en-US" sz="1600" dirty="0" err="1"/>
              <a:t>drepturile</a:t>
            </a:r>
            <a:r>
              <a:rPr lang="en-US" sz="1600" dirty="0"/>
              <a:t> morale ale </a:t>
            </a:r>
            <a:r>
              <a:rPr lang="en-US" sz="1600" dirty="0" err="1"/>
              <a:t>autorului</a:t>
            </a:r>
            <a:r>
              <a:rPr lang="en-US" sz="1600" dirty="0"/>
              <a:t> au </a:t>
            </a:r>
            <a:r>
              <a:rPr lang="en-US" sz="1600" dirty="0" err="1"/>
              <a:t>toate</a:t>
            </a:r>
            <a:r>
              <a:rPr lang="en-US" sz="1600" dirty="0"/>
              <a:t> </a:t>
            </a:r>
            <a:r>
              <a:rPr lang="en-US" sz="1600" dirty="0" err="1"/>
              <a:t>caracteristicile</a:t>
            </a:r>
            <a:r>
              <a:rPr lang="en-US" sz="1600" dirty="0"/>
              <a:t> </a:t>
            </a:r>
            <a:r>
              <a:rPr lang="en-US" sz="1600" dirty="0" err="1"/>
              <a:t>drepturilor</a:t>
            </a:r>
            <a:r>
              <a:rPr lang="en-US" sz="1600" dirty="0"/>
              <a:t> </a:t>
            </a:r>
            <a:r>
              <a:rPr lang="en-US" sz="1600" dirty="0" err="1"/>
              <a:t>personalităţii</a:t>
            </a:r>
            <a:r>
              <a:rPr lang="en-US" sz="1600" dirty="0"/>
              <a:t>;</a:t>
            </a:r>
            <a:r>
              <a:rPr lang="ro-RO" sz="1600" dirty="0"/>
              <a:t> </a:t>
            </a:r>
            <a:r>
              <a:rPr lang="en-US" sz="1600" dirty="0"/>
              <a:t>Se </a:t>
            </a:r>
            <a:r>
              <a:rPr lang="en-US" sz="1600" dirty="0" err="1"/>
              <a:t>reproşează</a:t>
            </a:r>
            <a:r>
              <a:rPr lang="en-US" sz="1600" dirty="0"/>
              <a:t> </a:t>
            </a:r>
            <a:r>
              <a:rPr lang="en-US" sz="1600" dirty="0" err="1"/>
              <a:t>acestei</a:t>
            </a:r>
            <a:r>
              <a:rPr lang="en-US" sz="1600" dirty="0"/>
              <a:t> </a:t>
            </a:r>
            <a:r>
              <a:rPr lang="en-US" sz="1600" dirty="0" err="1"/>
              <a:t>teorii</a:t>
            </a:r>
            <a:r>
              <a:rPr lang="en-US" sz="1600" dirty="0"/>
              <a:t> </a:t>
            </a:r>
            <a:r>
              <a:rPr lang="en-US" sz="1600" dirty="0" err="1"/>
              <a:t>că</a:t>
            </a:r>
            <a:r>
              <a:rPr lang="en-US" sz="1600" dirty="0"/>
              <a:t> </a:t>
            </a:r>
            <a:r>
              <a:rPr lang="en-US" sz="1600" dirty="0" err="1"/>
              <a:t>subordonează</a:t>
            </a:r>
            <a:r>
              <a:rPr lang="en-US" sz="1600" dirty="0"/>
              <a:t> </a:t>
            </a:r>
            <a:r>
              <a:rPr lang="en-US" sz="1600" dirty="0" err="1"/>
              <a:t>drepturile</a:t>
            </a:r>
            <a:r>
              <a:rPr lang="en-US" sz="1600" dirty="0"/>
              <a:t> </a:t>
            </a:r>
            <a:r>
              <a:rPr lang="en-US" sz="1600" dirty="0" err="1"/>
              <a:t>patrimoniale</a:t>
            </a:r>
            <a:r>
              <a:rPr lang="en-US" sz="1600" dirty="0"/>
              <a:t> </a:t>
            </a:r>
            <a:r>
              <a:rPr lang="en-US" sz="1600" dirty="0" err="1"/>
              <a:t>drepturilor</a:t>
            </a:r>
            <a:r>
              <a:rPr lang="en-US" sz="1600" dirty="0"/>
              <a:t> morale </a:t>
            </a:r>
            <a:r>
              <a:rPr lang="en-US" sz="1600" dirty="0" err="1"/>
              <a:t>şi</a:t>
            </a:r>
            <a:r>
              <a:rPr lang="en-US" sz="1600" dirty="0"/>
              <a:t> </a:t>
            </a:r>
            <a:r>
              <a:rPr lang="en-US" sz="1600" dirty="0" err="1"/>
              <a:t>că</a:t>
            </a:r>
            <a:r>
              <a:rPr lang="en-US" sz="1600" dirty="0"/>
              <a:t> nu </a:t>
            </a:r>
            <a:r>
              <a:rPr lang="en-US" sz="1600" dirty="0" err="1"/>
              <a:t>permite</a:t>
            </a:r>
            <a:r>
              <a:rPr lang="en-US" sz="1600" dirty="0"/>
              <a:t> </a:t>
            </a:r>
            <a:r>
              <a:rPr lang="en-US" sz="1600" dirty="0" err="1"/>
              <a:t>operei</a:t>
            </a:r>
            <a:r>
              <a:rPr lang="en-US" sz="1600" dirty="0"/>
              <a:t> </a:t>
            </a:r>
            <a:r>
              <a:rPr lang="en-US" sz="1600" dirty="0" err="1"/>
              <a:t>odată</a:t>
            </a:r>
            <a:r>
              <a:rPr lang="en-US" sz="1600" dirty="0"/>
              <a:t> </a:t>
            </a:r>
            <a:r>
              <a:rPr lang="en-US" sz="1600" dirty="0" err="1"/>
              <a:t>creată</a:t>
            </a:r>
            <a:r>
              <a:rPr lang="en-US" sz="1600" dirty="0"/>
              <a:t> </a:t>
            </a:r>
            <a:r>
              <a:rPr lang="en-US" sz="1600" dirty="0" err="1"/>
              <a:t>să</a:t>
            </a:r>
            <a:r>
              <a:rPr lang="en-US" sz="1600" dirty="0"/>
              <a:t> </a:t>
            </a:r>
            <a:r>
              <a:rPr lang="en-US" sz="1600" dirty="0" err="1"/>
              <a:t>urmeze</a:t>
            </a:r>
            <a:r>
              <a:rPr lang="en-US" sz="1600" dirty="0"/>
              <a:t> o </a:t>
            </a:r>
            <a:r>
              <a:rPr lang="en-US" sz="1600" dirty="0" err="1"/>
              <a:t>cale</a:t>
            </a:r>
            <a:r>
              <a:rPr lang="en-US" sz="1600" dirty="0"/>
              <a:t> </a:t>
            </a:r>
            <a:r>
              <a:rPr lang="en-US" sz="1600" dirty="0" err="1"/>
              <a:t>proprie</a:t>
            </a:r>
            <a:r>
              <a:rPr lang="en-US" sz="1600" dirty="0"/>
              <a:t>, </a:t>
            </a:r>
            <a:r>
              <a:rPr lang="en-US" sz="1600" dirty="0" err="1"/>
              <a:t>independentă</a:t>
            </a:r>
            <a:r>
              <a:rPr lang="en-US" sz="1600" dirty="0"/>
              <a:t> de a </a:t>
            </a:r>
            <a:r>
              <a:rPr lang="en-US" sz="1600" dirty="0" err="1"/>
              <a:t>autorului</a:t>
            </a:r>
            <a:r>
              <a:rPr lang="en-US" sz="1600" dirty="0"/>
              <a:t> </a:t>
            </a:r>
            <a:r>
              <a:rPr lang="en-US" sz="1600" dirty="0" err="1"/>
              <a:t>ei</a:t>
            </a:r>
            <a:r>
              <a:rPr lang="en-US" sz="1600" dirty="0"/>
              <a:t>.</a:t>
            </a:r>
            <a:endParaRPr lang="ro-RO" sz="1600" dirty="0"/>
          </a:p>
        </p:txBody>
      </p:sp>
    </p:spTree>
    <p:extLst>
      <p:ext uri="{BB962C8B-B14F-4D97-AF65-F5344CB8AC3E}">
        <p14:creationId xmlns:p14="http://schemas.microsoft.com/office/powerpoint/2010/main" val="347615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err="1"/>
              <a:t>Subiectele</a:t>
            </a:r>
            <a:r>
              <a:rPr lang="en-US" dirty="0"/>
              <a:t> </a:t>
            </a:r>
            <a:r>
              <a:rPr lang="en-US" dirty="0" err="1"/>
              <a:t>dreptului</a:t>
            </a:r>
            <a:r>
              <a:rPr lang="en-US" dirty="0"/>
              <a:t> de </a:t>
            </a:r>
            <a:r>
              <a:rPr lang="en-US" dirty="0" err="1"/>
              <a:t>autor</a:t>
            </a:r>
            <a:r>
              <a:rPr lang="en-US" dirty="0"/>
              <a:t> </a:t>
            </a: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r>
              <a:rPr lang="en-US" dirty="0"/>
              <a:t>Autor al </a:t>
            </a:r>
            <a:r>
              <a:rPr lang="en-US" dirty="0" err="1"/>
              <a:t>operei</a:t>
            </a:r>
            <a:r>
              <a:rPr lang="en-US" dirty="0"/>
              <a:t> nu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decât</a:t>
            </a:r>
            <a:r>
              <a:rPr lang="en-US" dirty="0"/>
              <a:t> </a:t>
            </a:r>
            <a:r>
              <a:rPr lang="en-US" dirty="0" err="1"/>
              <a:t>persoana</a:t>
            </a:r>
            <a:r>
              <a:rPr lang="en-US" dirty="0"/>
              <a:t> </a:t>
            </a:r>
            <a:r>
              <a:rPr lang="en-US" dirty="0" err="1"/>
              <a:t>fizică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persoanele</a:t>
            </a:r>
            <a:r>
              <a:rPr lang="en-US" dirty="0"/>
              <a:t> </a:t>
            </a:r>
            <a:r>
              <a:rPr lang="en-US" dirty="0" err="1"/>
              <a:t>fizice</a:t>
            </a:r>
            <a:r>
              <a:rPr lang="en-US" dirty="0"/>
              <a:t> care au </a:t>
            </a:r>
            <a:r>
              <a:rPr lang="en-US" dirty="0" err="1"/>
              <a:t>creat</a:t>
            </a:r>
            <a:r>
              <a:rPr lang="en-US" dirty="0"/>
              <a:t> opera</a:t>
            </a:r>
            <a:r>
              <a:rPr lang="en-US" baseline="30000" dirty="0"/>
              <a:t>11</a:t>
            </a:r>
            <a:r>
              <a:rPr lang="en-US" dirty="0"/>
              <a:t>, </a:t>
            </a:r>
            <a:r>
              <a:rPr lang="en-US" dirty="0" err="1"/>
              <a:t>calitatea</a:t>
            </a:r>
            <a:r>
              <a:rPr lang="en-US" dirty="0"/>
              <a:t> de </a:t>
            </a:r>
            <a:r>
              <a:rPr lang="en-US" dirty="0" err="1"/>
              <a:t>autor</a:t>
            </a:r>
            <a:r>
              <a:rPr lang="en-US" dirty="0"/>
              <a:t> </a:t>
            </a:r>
            <a:r>
              <a:rPr lang="en-US" dirty="0" err="1"/>
              <a:t>izvorând</a:t>
            </a:r>
            <a:r>
              <a:rPr lang="en-US" dirty="0"/>
              <a:t> din </a:t>
            </a:r>
            <a:r>
              <a:rPr lang="en-US" dirty="0" err="1"/>
              <a:t>tocmai</a:t>
            </a:r>
            <a:r>
              <a:rPr lang="en-US" dirty="0"/>
              <a:t> </a:t>
            </a:r>
            <a:r>
              <a:rPr lang="en-US" dirty="0" err="1"/>
              <a:t>faptul</a:t>
            </a:r>
            <a:r>
              <a:rPr lang="en-US" dirty="0"/>
              <a:t> </a:t>
            </a:r>
            <a:r>
              <a:rPr lang="en-US" dirty="0" err="1"/>
              <a:t>creării</a:t>
            </a:r>
            <a:r>
              <a:rPr lang="en-US" dirty="0"/>
              <a:t> </a:t>
            </a:r>
            <a:r>
              <a:rPr lang="en-US" dirty="0" err="1"/>
              <a:t>operei</a:t>
            </a:r>
            <a:r>
              <a:rPr lang="en-US" dirty="0"/>
              <a:t>, </a:t>
            </a:r>
            <a:r>
              <a:rPr lang="en-US" dirty="0" err="1"/>
              <a:t>calitatea</a:t>
            </a:r>
            <a:r>
              <a:rPr lang="en-US" dirty="0"/>
              <a:t> de </a:t>
            </a:r>
            <a:r>
              <a:rPr lang="en-US" dirty="0" err="1"/>
              <a:t>autor</a:t>
            </a:r>
            <a:r>
              <a:rPr lang="en-US" dirty="0"/>
              <a:t>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dobândită</a:t>
            </a:r>
            <a:r>
              <a:rPr lang="en-US" dirty="0"/>
              <a:t> de </a:t>
            </a:r>
            <a:r>
              <a:rPr lang="en-US" dirty="0" err="1"/>
              <a:t>îndată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opera a </a:t>
            </a:r>
            <a:r>
              <a:rPr lang="en-US" dirty="0" err="1"/>
              <a:t>luat</a:t>
            </a:r>
            <a:r>
              <a:rPr lang="en-US" dirty="0"/>
              <a:t> o </a:t>
            </a:r>
            <a:r>
              <a:rPr lang="en-US" dirty="0" err="1"/>
              <a:t>formă</a:t>
            </a:r>
            <a:r>
              <a:rPr lang="en-US" dirty="0"/>
              <a:t> </a:t>
            </a:r>
            <a:r>
              <a:rPr lang="en-US" dirty="0" err="1"/>
              <a:t>concretă</a:t>
            </a:r>
            <a:r>
              <a:rPr lang="en-US" dirty="0"/>
              <a:t> </a:t>
            </a:r>
            <a:r>
              <a:rPr lang="en-US" dirty="0" err="1"/>
              <a:t>chiar</a:t>
            </a:r>
            <a:r>
              <a:rPr lang="en-US" dirty="0"/>
              <a:t>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nefinalizată</a:t>
            </a:r>
            <a:endParaRPr lang="en-US" dirty="0"/>
          </a:p>
          <a:p>
            <a:r>
              <a:rPr lang="en-US" dirty="0"/>
              <a:t>Autor al </a:t>
            </a:r>
            <a:r>
              <a:rPr lang="en-US" dirty="0" err="1"/>
              <a:t>operei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prezumat</a:t>
            </a:r>
            <a:r>
              <a:rPr lang="en-US" dirty="0"/>
              <a:t> a fi, </a:t>
            </a:r>
            <a:r>
              <a:rPr lang="en-US" dirty="0" err="1"/>
              <a:t>până</a:t>
            </a:r>
            <a:r>
              <a:rPr lang="en-US" dirty="0"/>
              <a:t> la </a:t>
            </a:r>
            <a:r>
              <a:rPr lang="en-US" dirty="0" err="1"/>
              <a:t>proba</a:t>
            </a:r>
            <a:r>
              <a:rPr lang="en-US" dirty="0"/>
              <a:t> </a:t>
            </a:r>
            <a:r>
              <a:rPr lang="en-US" dirty="0" err="1"/>
              <a:t>contrară</a:t>
            </a:r>
            <a:r>
              <a:rPr lang="en-US" dirty="0"/>
              <a:t>, </a:t>
            </a:r>
            <a:r>
              <a:rPr lang="en-US" dirty="0" err="1"/>
              <a:t>persoana</a:t>
            </a:r>
            <a:r>
              <a:rPr lang="en-US" dirty="0"/>
              <a:t> sub </a:t>
            </a:r>
            <a:r>
              <a:rPr lang="en-US" dirty="0" err="1"/>
              <a:t>numele</a:t>
            </a:r>
            <a:r>
              <a:rPr lang="en-US" dirty="0"/>
              <a:t> </a:t>
            </a:r>
            <a:r>
              <a:rPr lang="en-US" dirty="0" err="1"/>
              <a:t>căreia</a:t>
            </a:r>
            <a:r>
              <a:rPr lang="en-US" dirty="0"/>
              <a:t> opera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adusă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prima </a:t>
            </a:r>
            <a:r>
              <a:rPr lang="en-US" dirty="0" err="1"/>
              <a:t>dată</a:t>
            </a:r>
            <a:r>
              <a:rPr lang="en-US" dirty="0"/>
              <a:t> la </a:t>
            </a:r>
            <a:r>
              <a:rPr lang="en-US" dirty="0" err="1"/>
              <a:t>cunoştinţă</a:t>
            </a:r>
            <a:r>
              <a:rPr lang="en-US" dirty="0"/>
              <a:t> </a:t>
            </a:r>
            <a:r>
              <a:rPr lang="en-US" dirty="0" err="1"/>
              <a:t>publică</a:t>
            </a:r>
            <a:r>
              <a:rPr lang="en-US" dirty="0"/>
              <a:t> . </a:t>
            </a:r>
            <a:r>
              <a:rPr lang="en-US" dirty="0" err="1"/>
              <a:t>Prezumţia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una </a:t>
            </a:r>
            <a:r>
              <a:rPr lang="en-US" dirty="0" err="1"/>
              <a:t>relativă</a:t>
            </a:r>
            <a:r>
              <a:rPr lang="en-US" dirty="0"/>
              <a:t>, </a:t>
            </a:r>
            <a:r>
              <a:rPr lang="en-US" dirty="0" err="1"/>
              <a:t>putând</a:t>
            </a:r>
            <a:r>
              <a:rPr lang="en-US" dirty="0"/>
              <a:t> fi </a:t>
            </a:r>
            <a:r>
              <a:rPr lang="en-US" dirty="0" err="1"/>
              <a:t>răsturnată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mijloace</a:t>
            </a:r>
            <a:r>
              <a:rPr lang="en-US" dirty="0"/>
              <a:t> </a:t>
            </a:r>
            <a:r>
              <a:rPr lang="en-US" dirty="0" err="1"/>
              <a:t>adecvate</a:t>
            </a:r>
            <a:r>
              <a:rPr lang="en-US" dirty="0"/>
              <a:t> </a:t>
            </a:r>
            <a:r>
              <a:rPr lang="en-US" dirty="0" err="1"/>
              <a:t>fiecărui</a:t>
            </a:r>
            <a:r>
              <a:rPr lang="en-US" dirty="0"/>
              <a:t> mod de </a:t>
            </a:r>
            <a:r>
              <a:rPr lang="en-US" dirty="0" err="1"/>
              <a:t>expresie</a:t>
            </a:r>
            <a:r>
              <a:rPr lang="en-US" dirty="0"/>
              <a:t> </a:t>
            </a:r>
            <a:r>
              <a:rPr lang="en-US" dirty="0" err="1"/>
              <a:t>corespunzător</a:t>
            </a:r>
            <a:r>
              <a:rPr lang="en-US" dirty="0"/>
              <a:t> </a:t>
            </a:r>
            <a:r>
              <a:rPr lang="en-US" dirty="0" err="1"/>
              <a:t>diverselor</a:t>
            </a:r>
            <a:r>
              <a:rPr lang="en-US" dirty="0"/>
              <a:t> </a:t>
            </a:r>
            <a:r>
              <a:rPr lang="en-US" dirty="0" err="1"/>
              <a:t>categorii</a:t>
            </a:r>
            <a:r>
              <a:rPr lang="en-US" dirty="0"/>
              <a:t> de </a:t>
            </a:r>
            <a:r>
              <a:rPr lang="en-US" dirty="0" err="1"/>
              <a:t>opere</a:t>
            </a:r>
            <a:r>
              <a:rPr lang="en-US" dirty="0"/>
              <a:t> </a:t>
            </a:r>
            <a:r>
              <a:rPr lang="en-US" dirty="0" err="1"/>
              <a:t>protejate</a:t>
            </a:r>
            <a:r>
              <a:rPr lang="en-US" dirty="0"/>
              <a:t>. </a:t>
            </a:r>
          </a:p>
          <a:p>
            <a:r>
              <a:rPr lang="en-US" dirty="0" err="1"/>
              <a:t>Calitatea</a:t>
            </a:r>
            <a:r>
              <a:rPr lang="en-US" dirty="0"/>
              <a:t> de </a:t>
            </a:r>
            <a:r>
              <a:rPr lang="en-US" dirty="0" err="1"/>
              <a:t>autor</a:t>
            </a:r>
            <a:r>
              <a:rPr lang="en-US" dirty="0"/>
              <a:t> al </a:t>
            </a:r>
            <a:r>
              <a:rPr lang="en-US" dirty="0" err="1"/>
              <a:t>operei</a:t>
            </a:r>
            <a:r>
              <a:rPr lang="en-US" dirty="0"/>
              <a:t> nu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confundată</a:t>
            </a:r>
            <a:r>
              <a:rPr lang="en-US" dirty="0"/>
              <a:t> cu </a:t>
            </a:r>
            <a:r>
              <a:rPr lang="en-US" dirty="0" err="1"/>
              <a:t>calitatea</a:t>
            </a:r>
            <a:r>
              <a:rPr lang="en-US" dirty="0"/>
              <a:t> de </a:t>
            </a:r>
            <a:r>
              <a:rPr lang="en-US" dirty="0" err="1"/>
              <a:t>subiect</a:t>
            </a:r>
            <a:r>
              <a:rPr lang="en-US" dirty="0"/>
              <a:t> al </a:t>
            </a:r>
            <a:r>
              <a:rPr lang="en-US" dirty="0" err="1"/>
              <a:t>dreptului</a:t>
            </a:r>
            <a:r>
              <a:rPr lang="en-US" dirty="0"/>
              <a:t> de </a:t>
            </a:r>
            <a:r>
              <a:rPr lang="en-US" dirty="0" err="1"/>
              <a:t>autor</a:t>
            </a:r>
            <a:r>
              <a:rPr lang="en-US" dirty="0"/>
              <a:t>.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prima </a:t>
            </a:r>
            <a:r>
              <a:rPr lang="en-US" dirty="0" err="1"/>
              <a:t>derivă</a:t>
            </a:r>
            <a:r>
              <a:rPr lang="en-US" dirty="0"/>
              <a:t> </a:t>
            </a:r>
            <a:r>
              <a:rPr lang="en-US" dirty="0" err="1"/>
              <a:t>dintr</a:t>
            </a:r>
            <a:r>
              <a:rPr lang="en-US" dirty="0"/>
              <a:t>-un </a:t>
            </a:r>
            <a:r>
              <a:rPr lang="en-US" dirty="0" err="1"/>
              <a:t>fapt</a:t>
            </a:r>
            <a:r>
              <a:rPr lang="en-US" dirty="0"/>
              <a:t> </a:t>
            </a:r>
            <a:r>
              <a:rPr lang="en-US" dirty="0" err="1"/>
              <a:t>juridic</a:t>
            </a:r>
            <a:r>
              <a:rPr lang="en-US" dirty="0"/>
              <a:t> a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derivă</a:t>
            </a:r>
            <a:r>
              <a:rPr lang="en-US" dirty="0"/>
              <a:t> din </a:t>
            </a:r>
            <a:r>
              <a:rPr lang="en-US" dirty="0" err="1"/>
              <a:t>lege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dintr</a:t>
            </a:r>
            <a:r>
              <a:rPr lang="en-US" dirty="0"/>
              <a:t>-un act </a:t>
            </a:r>
            <a:r>
              <a:rPr lang="en-US" dirty="0" err="1"/>
              <a:t>juridic</a:t>
            </a:r>
            <a:r>
              <a:rPr lang="en-US" dirty="0"/>
              <a:t>.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7220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err="1"/>
              <a:t>Subiectele</a:t>
            </a:r>
            <a:r>
              <a:rPr lang="en-US" dirty="0"/>
              <a:t> </a:t>
            </a:r>
            <a:r>
              <a:rPr lang="en-US" dirty="0" err="1"/>
              <a:t>dreptului</a:t>
            </a:r>
            <a:r>
              <a:rPr lang="en-US" dirty="0"/>
              <a:t> de </a:t>
            </a:r>
            <a:r>
              <a:rPr lang="en-US" dirty="0" err="1"/>
              <a:t>autor</a:t>
            </a:r>
            <a:r>
              <a:rPr lang="en-US" dirty="0"/>
              <a:t> </a:t>
            </a: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vreme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autorul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subiect</a:t>
            </a:r>
            <a:r>
              <a:rPr lang="en-US" dirty="0"/>
              <a:t> </a:t>
            </a:r>
            <a:r>
              <a:rPr lang="en-US" dirty="0" err="1"/>
              <a:t>primar</a:t>
            </a:r>
            <a:r>
              <a:rPr lang="en-US" dirty="0"/>
              <a:t> al </a:t>
            </a:r>
            <a:r>
              <a:rPr lang="en-US" dirty="0" err="1"/>
              <a:t>dreptului</a:t>
            </a:r>
            <a:r>
              <a:rPr lang="en-US" dirty="0"/>
              <a:t> de </a:t>
            </a:r>
            <a:r>
              <a:rPr lang="en-US" dirty="0" err="1"/>
              <a:t>autor</a:t>
            </a:r>
            <a:r>
              <a:rPr lang="en-US" dirty="0"/>
              <a:t>,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</a:t>
            </a:r>
            <a:r>
              <a:rPr lang="en-US" dirty="0" err="1"/>
              <a:t>unul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drepturi</a:t>
            </a:r>
            <a:r>
              <a:rPr lang="en-US" dirty="0"/>
              <a:t> </a:t>
            </a:r>
            <a:r>
              <a:rPr lang="en-US" dirty="0" err="1"/>
              <a:t>aparţin</a:t>
            </a:r>
            <a:r>
              <a:rPr lang="en-US" dirty="0"/>
              <a:t> </a:t>
            </a:r>
            <a:r>
              <a:rPr lang="en-US" sz="2800" dirty="0" err="1"/>
              <a:t>unei</a:t>
            </a:r>
            <a:r>
              <a:rPr lang="en-US" sz="2800" dirty="0"/>
              <a:t> </a:t>
            </a:r>
            <a:r>
              <a:rPr lang="en-US" sz="2800" dirty="0" err="1"/>
              <a:t>alte</a:t>
            </a:r>
            <a:r>
              <a:rPr lang="en-US" sz="2800" dirty="0"/>
              <a:t> </a:t>
            </a:r>
            <a:r>
              <a:rPr lang="en-US" sz="2800" dirty="0" err="1"/>
              <a:t>persoane</a:t>
            </a:r>
            <a:r>
              <a:rPr lang="en-US" sz="2800" dirty="0"/>
              <a:t> </a:t>
            </a:r>
            <a:r>
              <a:rPr lang="en-US" sz="2800" dirty="0" err="1"/>
              <a:t>decât</a:t>
            </a:r>
            <a:r>
              <a:rPr lang="en-US" sz="2800" dirty="0"/>
              <a:t> </a:t>
            </a:r>
            <a:r>
              <a:rPr lang="en-US" sz="2800" dirty="0" err="1"/>
              <a:t>autorul</a:t>
            </a:r>
            <a:r>
              <a:rPr lang="en-US" sz="2800" dirty="0"/>
              <a:t> </a:t>
            </a:r>
            <a:r>
              <a:rPr lang="en-US" sz="2800" dirty="0" err="1"/>
              <a:t>operei</a:t>
            </a:r>
            <a:r>
              <a:rPr lang="en-US" sz="2800" dirty="0"/>
              <a:t> </a:t>
            </a:r>
            <a:r>
              <a:rPr lang="en-US" sz="2800" dirty="0" err="1"/>
              <a:t>avem</a:t>
            </a:r>
            <a:r>
              <a:rPr lang="en-US" sz="2800" dirty="0"/>
              <a:t> de-a face cu </a:t>
            </a:r>
            <a:r>
              <a:rPr lang="en-US" sz="2800" dirty="0" err="1"/>
              <a:t>subiecte</a:t>
            </a:r>
            <a:r>
              <a:rPr lang="en-US" sz="2800" dirty="0"/>
              <a:t> </a:t>
            </a:r>
            <a:r>
              <a:rPr lang="en-US" sz="2800" dirty="0" err="1"/>
              <a:t>secundare</a:t>
            </a:r>
            <a:r>
              <a:rPr lang="en-US" sz="2800" dirty="0"/>
              <a:t> ale </a:t>
            </a:r>
            <a:r>
              <a:rPr lang="en-US" sz="2800" dirty="0" err="1"/>
              <a:t>dreptului</a:t>
            </a:r>
            <a:r>
              <a:rPr lang="en-US" sz="2800" dirty="0"/>
              <a:t> de </a:t>
            </a:r>
            <a:r>
              <a:rPr lang="en-US" sz="2800" dirty="0" err="1"/>
              <a:t>autor</a:t>
            </a:r>
            <a:r>
              <a:rPr lang="en-US" sz="2800" dirty="0"/>
              <a:t>, </a:t>
            </a:r>
            <a:r>
              <a:rPr lang="en-US" sz="2800" dirty="0" err="1"/>
              <a:t>acestea</a:t>
            </a:r>
            <a:r>
              <a:rPr lang="en-US" sz="2800" dirty="0"/>
              <a:t> </a:t>
            </a:r>
            <a:r>
              <a:rPr lang="en-US" sz="2800" dirty="0" err="1"/>
              <a:t>putând</a:t>
            </a:r>
            <a:r>
              <a:rPr lang="en-US" sz="2800" dirty="0"/>
              <a:t> fi: </a:t>
            </a:r>
          </a:p>
          <a:p>
            <a:pPr lvl="1" fontAlgn="base"/>
            <a:r>
              <a:rPr lang="en-US" dirty="0" err="1"/>
              <a:t>Succesorii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drepturi</a:t>
            </a:r>
            <a:r>
              <a:rPr lang="en-US" dirty="0"/>
              <a:t> ai </a:t>
            </a:r>
            <a:r>
              <a:rPr lang="en-US" dirty="0" err="1"/>
              <a:t>autorului</a:t>
            </a:r>
            <a:r>
              <a:rPr lang="en-US" dirty="0"/>
              <a:t> </a:t>
            </a:r>
            <a:r>
              <a:rPr lang="ro-RO" dirty="0"/>
              <a:t>m</a:t>
            </a:r>
            <a:r>
              <a:rPr lang="en-US" dirty="0" err="1"/>
              <a:t>oştenesc</a:t>
            </a:r>
            <a:r>
              <a:rPr lang="en-US" dirty="0"/>
              <a:t> </a:t>
            </a:r>
            <a:r>
              <a:rPr lang="en-US" dirty="0" err="1"/>
              <a:t>drepturi</a:t>
            </a:r>
            <a:r>
              <a:rPr lang="en-US" dirty="0"/>
              <a:t> morale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patrimoniale</a:t>
            </a:r>
            <a:r>
              <a:rPr lang="en-US" dirty="0"/>
              <a:t> </a:t>
            </a:r>
          </a:p>
          <a:p>
            <a:pPr lvl="1" fontAlgn="base"/>
            <a:r>
              <a:rPr lang="en-US" dirty="0" err="1"/>
              <a:t>Cesionarii</a:t>
            </a:r>
            <a:r>
              <a:rPr lang="en-US" dirty="0"/>
              <a:t> </a:t>
            </a:r>
            <a:r>
              <a:rPr lang="en-US" dirty="0" err="1"/>
              <a:t>convenţionali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legali</a:t>
            </a:r>
            <a:r>
              <a:rPr lang="en-US" dirty="0"/>
              <a:t> ai </a:t>
            </a:r>
            <a:r>
              <a:rPr lang="en-US" dirty="0" err="1"/>
              <a:t>drepturilor</a:t>
            </a:r>
            <a:r>
              <a:rPr lang="en-US" dirty="0"/>
              <a:t> </a:t>
            </a:r>
            <a:r>
              <a:rPr lang="en-US" dirty="0" err="1"/>
              <a:t>patrimoniale</a:t>
            </a:r>
            <a:r>
              <a:rPr lang="en-US" dirty="0"/>
              <a:t> </a:t>
            </a:r>
            <a:r>
              <a:rPr lang="ro-RO" dirty="0"/>
              <a:t>.</a:t>
            </a:r>
            <a:r>
              <a:rPr lang="en-US" dirty="0"/>
              <a:t>Se </a:t>
            </a:r>
            <a:r>
              <a:rPr lang="en-US" dirty="0" err="1"/>
              <a:t>consideră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aceştia</a:t>
            </a:r>
            <a:r>
              <a:rPr lang="en-US" dirty="0"/>
              <a:t> nu </a:t>
            </a:r>
            <a:r>
              <a:rPr lang="en-US" dirty="0" err="1"/>
              <a:t>dobândesc</a:t>
            </a:r>
            <a:r>
              <a:rPr lang="en-US" dirty="0"/>
              <a:t> </a:t>
            </a:r>
            <a:r>
              <a:rPr lang="en-US" dirty="0" err="1"/>
              <a:t>decât</a:t>
            </a:r>
            <a:r>
              <a:rPr lang="en-US" dirty="0"/>
              <a:t> </a:t>
            </a:r>
            <a:r>
              <a:rPr lang="en-US" dirty="0" err="1"/>
              <a:t>drepturi</a:t>
            </a:r>
            <a:r>
              <a:rPr lang="en-US" dirty="0"/>
              <a:t> </a:t>
            </a:r>
            <a:r>
              <a:rPr lang="en-US" dirty="0" err="1"/>
              <a:t>patrimoniale</a:t>
            </a:r>
            <a:r>
              <a:rPr lang="en-US" dirty="0"/>
              <a:t> </a:t>
            </a:r>
          </a:p>
          <a:p>
            <a:pPr lvl="1" fontAlgn="base"/>
            <a:r>
              <a:rPr lang="en-US" dirty="0" err="1"/>
              <a:t>Organismele</a:t>
            </a:r>
            <a:r>
              <a:rPr lang="en-US" dirty="0"/>
              <a:t> de </a:t>
            </a:r>
            <a:r>
              <a:rPr lang="en-US" dirty="0" err="1"/>
              <a:t>gestiune</a:t>
            </a:r>
            <a:r>
              <a:rPr lang="en-US" dirty="0"/>
              <a:t> </a:t>
            </a:r>
            <a:r>
              <a:rPr lang="en-US" dirty="0" err="1"/>
              <a:t>colectivă</a:t>
            </a:r>
            <a:r>
              <a:rPr lang="en-US" dirty="0"/>
              <a:t> a </a:t>
            </a:r>
            <a:r>
              <a:rPr lang="en-US" dirty="0" err="1"/>
              <a:t>drepturilor</a:t>
            </a:r>
            <a:r>
              <a:rPr lang="en-US" dirty="0"/>
              <a:t> de </a:t>
            </a:r>
            <a:r>
              <a:rPr lang="en-US" dirty="0" err="1"/>
              <a:t>autor</a:t>
            </a:r>
            <a:r>
              <a:rPr lang="en-US" dirty="0"/>
              <a:t> </a:t>
            </a:r>
            <a:r>
              <a:rPr lang="ro-RO" dirty="0"/>
              <a:t>.</a:t>
            </a:r>
            <a:r>
              <a:rPr lang="en-US" dirty="0"/>
              <a:t>Pot </a:t>
            </a:r>
            <a:r>
              <a:rPr lang="en-US" dirty="0" err="1"/>
              <a:t>exercita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anumite</a:t>
            </a:r>
            <a:r>
              <a:rPr lang="en-US" dirty="0"/>
              <a:t> </a:t>
            </a:r>
            <a:r>
              <a:rPr lang="en-US" dirty="0" err="1"/>
              <a:t>drepturi</a:t>
            </a:r>
            <a:r>
              <a:rPr lang="en-US" dirty="0"/>
              <a:t> morale </a:t>
            </a:r>
          </a:p>
          <a:p>
            <a:pPr lvl="1" fontAlgn="base"/>
            <a:r>
              <a:rPr lang="en-US" dirty="0" err="1"/>
              <a:t>Persoana</a:t>
            </a:r>
            <a:r>
              <a:rPr lang="en-US" dirty="0"/>
              <a:t> </a:t>
            </a:r>
            <a:r>
              <a:rPr lang="en-US" dirty="0" err="1"/>
              <a:t>fizică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juridică</a:t>
            </a:r>
            <a:r>
              <a:rPr lang="en-US" dirty="0"/>
              <a:t> din </a:t>
            </a:r>
            <a:r>
              <a:rPr lang="en-US" dirty="0" err="1"/>
              <a:t>iniţiativa</a:t>
            </a:r>
            <a:r>
              <a:rPr lang="en-US" dirty="0"/>
              <a:t>, sub </a:t>
            </a:r>
            <a:r>
              <a:rPr lang="en-US" dirty="0" err="1"/>
              <a:t>responsabilitatea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sub </a:t>
            </a:r>
            <a:r>
              <a:rPr lang="en-US" dirty="0" err="1"/>
              <a:t>numele</a:t>
            </a:r>
            <a:r>
              <a:rPr lang="en-US" dirty="0"/>
              <a:t> </a:t>
            </a:r>
            <a:r>
              <a:rPr lang="en-US" dirty="0" err="1"/>
              <a:t>căreia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creată</a:t>
            </a:r>
            <a:r>
              <a:rPr lang="en-US" dirty="0"/>
              <a:t> opera –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cazul</a:t>
            </a:r>
            <a:r>
              <a:rPr lang="en-US" dirty="0"/>
              <a:t> </a:t>
            </a:r>
            <a:r>
              <a:rPr lang="en-US" dirty="0" err="1"/>
              <a:t>operelor</a:t>
            </a:r>
            <a:r>
              <a:rPr lang="en-US" dirty="0"/>
              <a:t> collective</a:t>
            </a:r>
            <a:r>
              <a:rPr lang="ro-RO" dirty="0"/>
              <a:t>. </a:t>
            </a:r>
            <a:r>
              <a:rPr lang="en-US" dirty="0"/>
              <a:t>Nu are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calitatea</a:t>
            </a:r>
            <a:r>
              <a:rPr lang="en-US" dirty="0"/>
              <a:t> de </a:t>
            </a:r>
            <a:r>
              <a:rPr lang="en-US" dirty="0" err="1"/>
              <a:t>autor</a:t>
            </a:r>
            <a:r>
              <a:rPr lang="en-US" dirty="0"/>
              <a:t> </a:t>
            </a:r>
          </a:p>
          <a:p>
            <a:pPr lvl="1" fontAlgn="base"/>
            <a:r>
              <a:rPr lang="en-US" dirty="0" err="1"/>
              <a:t>Persoana</a:t>
            </a:r>
            <a:r>
              <a:rPr lang="en-US" dirty="0"/>
              <a:t> </a:t>
            </a:r>
            <a:r>
              <a:rPr lang="en-US" dirty="0" err="1"/>
              <a:t>fizică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juridică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face </a:t>
            </a:r>
            <a:r>
              <a:rPr lang="en-US" dirty="0" err="1"/>
              <a:t>publică</a:t>
            </a:r>
            <a:r>
              <a:rPr lang="en-US" dirty="0"/>
              <a:t>, cu </a:t>
            </a:r>
            <a:r>
              <a:rPr lang="en-US" dirty="0" err="1"/>
              <a:t>acordul</a:t>
            </a:r>
            <a:r>
              <a:rPr lang="en-US" dirty="0"/>
              <a:t> </a:t>
            </a:r>
            <a:r>
              <a:rPr lang="en-US" dirty="0" err="1"/>
              <a:t>autorului</a:t>
            </a:r>
            <a:r>
              <a:rPr lang="en-US" dirty="0"/>
              <a:t>, o </a:t>
            </a:r>
            <a:r>
              <a:rPr lang="en-US" dirty="0" err="1"/>
              <a:t>operă</a:t>
            </a:r>
            <a:r>
              <a:rPr lang="en-US" dirty="0"/>
              <a:t> sub </a:t>
            </a:r>
            <a:r>
              <a:rPr lang="en-US" dirty="0" err="1"/>
              <a:t>formă</a:t>
            </a:r>
            <a:r>
              <a:rPr lang="en-US" dirty="0"/>
              <a:t> </a:t>
            </a:r>
            <a:r>
              <a:rPr lang="en-US" dirty="0" err="1"/>
              <a:t>anonimă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sub un </a:t>
            </a:r>
            <a:r>
              <a:rPr lang="en-US" dirty="0" err="1"/>
              <a:t>pseudonim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nu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identificarea</a:t>
            </a:r>
            <a:r>
              <a:rPr lang="en-US" dirty="0"/>
              <a:t> </a:t>
            </a:r>
            <a:r>
              <a:rPr lang="en-US" dirty="0" err="1"/>
              <a:t>autorului</a:t>
            </a:r>
            <a:r>
              <a:rPr lang="en-US" dirty="0"/>
              <a:t>. 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4642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Opera co</a:t>
            </a:r>
            <a:r>
              <a:rPr lang="ro-RO" dirty="0" err="1"/>
              <a:t>mună</a:t>
            </a:r>
            <a:r>
              <a:rPr lang="en-US" dirty="0"/>
              <a:t> </a:t>
            </a: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r>
              <a:rPr lang="en-US" dirty="0"/>
              <a:t>Opera </a:t>
            </a:r>
            <a:r>
              <a:rPr lang="en-US" dirty="0" err="1"/>
              <a:t>comună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opera </a:t>
            </a:r>
            <a:r>
              <a:rPr lang="en-US" dirty="0" err="1"/>
              <a:t>creată</a:t>
            </a:r>
            <a:r>
              <a:rPr lang="en-US" dirty="0"/>
              <a:t> de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mulţi</a:t>
            </a:r>
            <a:r>
              <a:rPr lang="en-US" dirty="0"/>
              <a:t> </a:t>
            </a:r>
            <a:r>
              <a:rPr lang="en-US" dirty="0" err="1"/>
              <a:t>coautori</a:t>
            </a:r>
            <a:r>
              <a:rPr lang="en-US" dirty="0"/>
              <a:t>,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colaborare</a:t>
            </a:r>
            <a:r>
              <a:rPr lang="ro-RO" dirty="0"/>
              <a:t>. Dreptul</a:t>
            </a:r>
            <a:r>
              <a:rPr lang="en-US" dirty="0"/>
              <a:t> de </a:t>
            </a:r>
            <a:r>
              <a:rPr lang="en-US" dirty="0" err="1"/>
              <a:t>autor</a:t>
            </a:r>
            <a:r>
              <a:rPr lang="en-US" dirty="0"/>
              <a:t>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acesteia</a:t>
            </a:r>
            <a:r>
              <a:rPr lang="en-US" dirty="0"/>
              <a:t> </a:t>
            </a:r>
            <a:r>
              <a:rPr lang="en-US" dirty="0" err="1"/>
              <a:t>aparţine</a:t>
            </a:r>
            <a:r>
              <a:rPr lang="en-US" dirty="0"/>
              <a:t> </a:t>
            </a:r>
            <a:r>
              <a:rPr lang="en-US" dirty="0" err="1"/>
              <a:t>coautorilor</a:t>
            </a:r>
            <a:r>
              <a:rPr lang="en-US" dirty="0"/>
              <a:t> </a:t>
            </a:r>
            <a:r>
              <a:rPr lang="en-US" dirty="0" err="1"/>
              <a:t>între</a:t>
            </a:r>
            <a:r>
              <a:rPr lang="en-US" dirty="0"/>
              <a:t> care </a:t>
            </a:r>
            <a:r>
              <a:rPr lang="en-US" dirty="0" err="1"/>
              <a:t>unul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autor</a:t>
            </a:r>
            <a:r>
              <a:rPr lang="en-US" dirty="0"/>
              <a:t> principal. Opera </a:t>
            </a:r>
            <a:r>
              <a:rPr lang="en-US" dirty="0" err="1"/>
              <a:t>comună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operă</a:t>
            </a:r>
            <a:r>
              <a:rPr lang="en-US" dirty="0"/>
              <a:t> </a:t>
            </a:r>
            <a:r>
              <a:rPr lang="en-US" dirty="0" err="1"/>
              <a:t>unitară</a:t>
            </a:r>
            <a:r>
              <a:rPr lang="en-US" dirty="0"/>
              <a:t> </a:t>
            </a:r>
            <a:r>
              <a:rPr lang="en-US" dirty="0" err="1"/>
              <a:t>rezultată</a:t>
            </a:r>
            <a:r>
              <a:rPr lang="en-US" dirty="0"/>
              <a:t> din </a:t>
            </a:r>
            <a:r>
              <a:rPr lang="en-US" dirty="0" err="1"/>
              <a:t>efortul</a:t>
            </a:r>
            <a:r>
              <a:rPr lang="en-US" dirty="0"/>
              <a:t> de </a:t>
            </a:r>
            <a:r>
              <a:rPr lang="en-US" dirty="0" err="1"/>
              <a:t>creaţie</a:t>
            </a:r>
            <a:r>
              <a:rPr lang="en-US" dirty="0"/>
              <a:t> a o </a:t>
            </a:r>
            <a:r>
              <a:rPr lang="en-US" dirty="0" err="1"/>
              <a:t>pluralitate</a:t>
            </a:r>
            <a:r>
              <a:rPr lang="en-US" dirty="0"/>
              <a:t> de </a:t>
            </a:r>
            <a:r>
              <a:rPr lang="en-US" dirty="0" err="1"/>
              <a:t>autori</a:t>
            </a:r>
            <a:r>
              <a:rPr lang="en-US" dirty="0"/>
              <a:t>.  </a:t>
            </a:r>
          </a:p>
          <a:p>
            <a:r>
              <a:rPr lang="en-US" dirty="0" err="1"/>
              <a:t>Operele</a:t>
            </a:r>
            <a:r>
              <a:rPr lang="en-US" dirty="0"/>
              <a:t> </a:t>
            </a:r>
            <a:r>
              <a:rPr lang="en-US" dirty="0" err="1"/>
              <a:t>comune</a:t>
            </a:r>
            <a:r>
              <a:rPr lang="en-US" dirty="0"/>
              <a:t> pot fi </a:t>
            </a:r>
            <a:r>
              <a:rPr lang="en-US" dirty="0" err="1"/>
              <a:t>divizibile</a:t>
            </a:r>
            <a:r>
              <a:rPr lang="en-US" dirty="0"/>
              <a:t>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</a:t>
            </a:r>
            <a:r>
              <a:rPr lang="en-US" dirty="0" err="1"/>
              <a:t>contribuţiile</a:t>
            </a:r>
            <a:r>
              <a:rPr lang="en-US" dirty="0"/>
              <a:t> </a:t>
            </a:r>
            <a:r>
              <a:rPr lang="en-US" dirty="0" err="1"/>
              <a:t>individuale</a:t>
            </a:r>
            <a:r>
              <a:rPr lang="en-US" dirty="0"/>
              <a:t> sunt </a:t>
            </a:r>
            <a:r>
              <a:rPr lang="en-US" dirty="0" err="1"/>
              <a:t>separabile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indivizibile</a:t>
            </a:r>
            <a:r>
              <a:rPr lang="en-US" dirty="0"/>
              <a:t>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</a:t>
            </a:r>
            <a:r>
              <a:rPr lang="en-US" dirty="0" err="1"/>
              <a:t>activitatea</a:t>
            </a:r>
            <a:r>
              <a:rPr lang="en-US" dirty="0"/>
              <a:t> </a:t>
            </a:r>
            <a:r>
              <a:rPr lang="en-US" dirty="0" err="1"/>
              <a:t>creatoare</a:t>
            </a:r>
            <a:r>
              <a:rPr lang="en-US" dirty="0"/>
              <a:t> a </a:t>
            </a:r>
            <a:r>
              <a:rPr lang="en-US" dirty="0" err="1"/>
              <a:t>fiecărui</a:t>
            </a:r>
            <a:r>
              <a:rPr lang="en-US" dirty="0"/>
              <a:t> </a:t>
            </a:r>
            <a:r>
              <a:rPr lang="en-US" dirty="0" err="1"/>
              <a:t>autor</a:t>
            </a:r>
            <a:r>
              <a:rPr lang="en-US" dirty="0"/>
              <a:t> se </a:t>
            </a:r>
            <a:r>
              <a:rPr lang="en-US" dirty="0" err="1"/>
              <a:t>contopeşte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totalitatea</a:t>
            </a:r>
            <a:r>
              <a:rPr lang="en-US" dirty="0"/>
              <a:t> </a:t>
            </a:r>
            <a:r>
              <a:rPr lang="en-US" dirty="0" err="1"/>
              <a:t>operei</a:t>
            </a:r>
            <a:r>
              <a:rPr lang="en-US" dirty="0"/>
              <a:t>.</a:t>
            </a:r>
          </a:p>
          <a:p>
            <a:r>
              <a:rPr lang="en-US" dirty="0" err="1"/>
              <a:t>Dreptul</a:t>
            </a:r>
            <a:r>
              <a:rPr lang="en-US" dirty="0"/>
              <a:t> de </a:t>
            </a:r>
            <a:r>
              <a:rPr lang="en-US" dirty="0" err="1"/>
              <a:t>autor</a:t>
            </a:r>
            <a:r>
              <a:rPr lang="en-US" dirty="0"/>
              <a:t>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operei</a:t>
            </a:r>
            <a:r>
              <a:rPr lang="en-US" dirty="0"/>
              <a:t> </a:t>
            </a:r>
            <a:r>
              <a:rPr lang="en-US" dirty="0" err="1"/>
              <a:t>aparţine</a:t>
            </a:r>
            <a:r>
              <a:rPr lang="en-US" dirty="0"/>
              <a:t> </a:t>
            </a:r>
            <a:r>
              <a:rPr lang="en-US" dirty="0" err="1"/>
              <a:t>coautorilor</a:t>
            </a:r>
            <a:r>
              <a:rPr lang="en-US" dirty="0"/>
              <a:t> </a:t>
            </a:r>
            <a:r>
              <a:rPr lang="en-US" dirty="0" err="1"/>
              <a:t>acesteia</a:t>
            </a:r>
            <a:r>
              <a:rPr lang="en-US" dirty="0"/>
              <a:t>,</a:t>
            </a:r>
            <a:r>
              <a:rPr lang="ro-RO" dirty="0"/>
              <a:t> </a:t>
            </a:r>
            <a:r>
              <a:rPr lang="en-US" dirty="0" err="1"/>
              <a:t>exercita</a:t>
            </a:r>
            <a:r>
              <a:rPr lang="en-US" dirty="0"/>
              <a:t> </a:t>
            </a:r>
            <a:r>
              <a:rPr lang="en-US" dirty="0" err="1"/>
              <a:t>drepturile</a:t>
            </a:r>
            <a:r>
              <a:rPr lang="en-US" dirty="0"/>
              <a:t> </a:t>
            </a:r>
            <a:r>
              <a:rPr lang="en-US" dirty="0" err="1"/>
              <a:t>numai</a:t>
            </a:r>
            <a:r>
              <a:rPr lang="en-US" dirty="0"/>
              <a:t> de </a:t>
            </a:r>
            <a:r>
              <a:rPr lang="en-US" dirty="0" err="1"/>
              <a:t>comun</a:t>
            </a:r>
            <a:r>
              <a:rPr lang="en-US" dirty="0"/>
              <a:t> </a:t>
            </a:r>
            <a:r>
              <a:rPr lang="en-US" dirty="0" err="1"/>
              <a:t>acord</a:t>
            </a:r>
            <a:r>
              <a:rPr lang="en-US" dirty="0"/>
              <a:t>, </a:t>
            </a:r>
            <a:r>
              <a:rPr lang="en-US" dirty="0" err="1"/>
              <a:t>aşadar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unanimitate</a:t>
            </a:r>
            <a:r>
              <a:rPr lang="en-US" dirty="0"/>
              <a:t>. </a:t>
            </a:r>
            <a:endParaRPr lang="ro-RO" dirty="0"/>
          </a:p>
          <a:p>
            <a:r>
              <a:rPr lang="en-US" dirty="0" err="1"/>
              <a:t>Având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vedere</a:t>
            </a:r>
            <a:r>
              <a:rPr lang="en-US" dirty="0"/>
              <a:t> </a:t>
            </a:r>
            <a:r>
              <a:rPr lang="en-US" dirty="0" err="1"/>
              <a:t>dificultățile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se pot </a:t>
            </a:r>
            <a:r>
              <a:rPr lang="en-US" dirty="0" err="1"/>
              <a:t>ivi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obţinerea</a:t>
            </a:r>
            <a:r>
              <a:rPr lang="en-US" dirty="0"/>
              <a:t> </a:t>
            </a:r>
            <a:r>
              <a:rPr lang="en-US" dirty="0" err="1"/>
              <a:t>acestei</a:t>
            </a:r>
            <a:r>
              <a:rPr lang="en-US" dirty="0"/>
              <a:t> </a:t>
            </a:r>
            <a:r>
              <a:rPr lang="en-US" dirty="0" err="1"/>
              <a:t>unanimităţi</a:t>
            </a:r>
            <a:r>
              <a:rPr lang="en-US" dirty="0"/>
              <a:t> </a:t>
            </a:r>
            <a:r>
              <a:rPr lang="en-US" dirty="0" err="1"/>
              <a:t>legiuitorul</a:t>
            </a:r>
            <a:r>
              <a:rPr lang="en-US" dirty="0"/>
              <a:t> cere ca </a:t>
            </a:r>
            <a:r>
              <a:rPr lang="en-US" dirty="0" err="1"/>
              <a:t>refuzul</a:t>
            </a:r>
            <a:r>
              <a:rPr lang="en-US" dirty="0"/>
              <a:t> </a:t>
            </a:r>
            <a:r>
              <a:rPr lang="en-US" dirty="0" err="1"/>
              <a:t>unuia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coautori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a-</a:t>
            </a:r>
            <a:r>
              <a:rPr lang="en-US" dirty="0" err="1"/>
              <a:t>şi</a:t>
            </a:r>
            <a:r>
              <a:rPr lang="en-US" dirty="0"/>
              <a:t> da </a:t>
            </a:r>
            <a:r>
              <a:rPr lang="en-US" dirty="0" err="1"/>
              <a:t>consimţământul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fie </a:t>
            </a:r>
            <a:r>
              <a:rPr lang="en-US" dirty="0" err="1"/>
              <a:t>temeinic</a:t>
            </a:r>
            <a:r>
              <a:rPr lang="en-US" dirty="0"/>
              <a:t> </a:t>
            </a:r>
            <a:r>
              <a:rPr lang="en-US" dirty="0" err="1"/>
              <a:t>justificat</a:t>
            </a:r>
            <a:r>
              <a:rPr lang="en-US" dirty="0"/>
              <a:t>. 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4694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Opera colectivă</a:t>
            </a:r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r>
              <a:rPr lang="en-US" dirty="0"/>
              <a:t>Opera </a:t>
            </a:r>
            <a:r>
              <a:rPr lang="en-US" dirty="0" err="1"/>
              <a:t>colectivă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opera </a:t>
            </a:r>
            <a:r>
              <a:rPr lang="en-US" dirty="0" err="1"/>
              <a:t>în</a:t>
            </a:r>
            <a:r>
              <a:rPr lang="en-US" dirty="0"/>
              <a:t> care </a:t>
            </a:r>
            <a:r>
              <a:rPr lang="en-US" dirty="0" err="1"/>
              <a:t>contribuţiile</a:t>
            </a:r>
            <a:r>
              <a:rPr lang="en-US" dirty="0"/>
              <a:t> </a:t>
            </a:r>
            <a:r>
              <a:rPr lang="en-US" dirty="0" err="1"/>
              <a:t>personale</a:t>
            </a:r>
            <a:r>
              <a:rPr lang="en-US" dirty="0"/>
              <a:t> ale </a:t>
            </a:r>
            <a:r>
              <a:rPr lang="en-US" dirty="0" err="1"/>
              <a:t>coautorilor</a:t>
            </a:r>
            <a:r>
              <a:rPr lang="en-US" dirty="0"/>
              <a:t> </a:t>
            </a:r>
            <a:r>
              <a:rPr lang="en-US" dirty="0" err="1"/>
              <a:t>formează</a:t>
            </a:r>
            <a:r>
              <a:rPr lang="en-US" dirty="0"/>
              <a:t> un tot, </a:t>
            </a:r>
            <a:r>
              <a:rPr lang="en-US" dirty="0" err="1"/>
              <a:t>fără</a:t>
            </a:r>
            <a:r>
              <a:rPr lang="en-US" dirty="0"/>
              <a:t> a fi </a:t>
            </a:r>
            <a:r>
              <a:rPr lang="en-US" dirty="0" err="1"/>
              <a:t>posibil</a:t>
            </a:r>
            <a:r>
              <a:rPr lang="en-US" dirty="0"/>
              <a:t>, </a:t>
            </a:r>
            <a:r>
              <a:rPr lang="en-US" dirty="0" err="1"/>
              <a:t>dată</a:t>
            </a:r>
            <a:r>
              <a:rPr lang="en-US" dirty="0"/>
              <a:t>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natura</a:t>
            </a:r>
            <a:r>
              <a:rPr lang="en-US" dirty="0"/>
              <a:t> </a:t>
            </a:r>
            <a:r>
              <a:rPr lang="en-US" dirty="0" err="1"/>
              <a:t>operei</a:t>
            </a:r>
            <a:r>
              <a:rPr lang="en-US" dirty="0"/>
              <a:t>, </a:t>
            </a:r>
            <a:r>
              <a:rPr lang="en-US" dirty="0" err="1"/>
              <a:t>să</a:t>
            </a:r>
            <a:r>
              <a:rPr lang="en-US" dirty="0"/>
              <a:t> se </a:t>
            </a:r>
            <a:r>
              <a:rPr lang="en-US" dirty="0" err="1"/>
              <a:t>atribuie</a:t>
            </a:r>
            <a:r>
              <a:rPr lang="en-US" dirty="0"/>
              <a:t> un </a:t>
            </a:r>
            <a:r>
              <a:rPr lang="en-US" dirty="0" err="1"/>
              <a:t>drept</a:t>
            </a:r>
            <a:r>
              <a:rPr lang="en-US" dirty="0"/>
              <a:t> distinct </a:t>
            </a:r>
            <a:r>
              <a:rPr lang="en-US" dirty="0" err="1"/>
              <a:t>vreunuia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coautori</a:t>
            </a:r>
            <a:r>
              <a:rPr lang="en-US" dirty="0"/>
              <a:t>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ansamblului</a:t>
            </a:r>
            <a:r>
              <a:rPr lang="en-US" dirty="0"/>
              <a:t> </a:t>
            </a:r>
            <a:r>
              <a:rPr lang="en-US" dirty="0" err="1"/>
              <a:t>operei</a:t>
            </a:r>
            <a:r>
              <a:rPr lang="en-US" dirty="0"/>
              <a:t> create.  </a:t>
            </a:r>
          </a:p>
          <a:p>
            <a:r>
              <a:rPr lang="en-US" dirty="0" err="1"/>
              <a:t>Pentru</a:t>
            </a:r>
            <a:r>
              <a:rPr lang="en-US" dirty="0"/>
              <a:t> ca o </a:t>
            </a:r>
            <a:r>
              <a:rPr lang="en-US" dirty="0" err="1"/>
              <a:t>operă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fie </a:t>
            </a:r>
            <a:r>
              <a:rPr lang="en-US" dirty="0" err="1"/>
              <a:t>colectivă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îndeplinite</a:t>
            </a:r>
            <a:r>
              <a:rPr lang="en-US" dirty="0"/>
              <a:t>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condiţii</a:t>
            </a:r>
            <a:r>
              <a:rPr lang="en-US" dirty="0"/>
              <a:t>: </a:t>
            </a:r>
          </a:p>
          <a:p>
            <a:pPr lvl="0" fontAlgn="base">
              <a:buFontTx/>
              <a:buChar char="-"/>
            </a:pPr>
            <a:r>
              <a:rPr lang="en-US" dirty="0"/>
              <a:t>Opera </a:t>
            </a:r>
            <a:r>
              <a:rPr lang="en-US" dirty="0" err="1"/>
              <a:t>să</a:t>
            </a:r>
            <a:r>
              <a:rPr lang="en-US" dirty="0"/>
              <a:t> fie </a:t>
            </a:r>
            <a:r>
              <a:rPr lang="en-US" dirty="0" err="1"/>
              <a:t>creată</a:t>
            </a:r>
            <a:r>
              <a:rPr lang="en-US" dirty="0"/>
              <a:t> din </a:t>
            </a:r>
            <a:r>
              <a:rPr lang="en-US" dirty="0" err="1"/>
              <a:t>iniţiativa</a:t>
            </a:r>
            <a:r>
              <a:rPr lang="en-US" dirty="0"/>
              <a:t>, sub </a:t>
            </a:r>
            <a:r>
              <a:rPr lang="en-US" dirty="0" err="1"/>
              <a:t>responsabilitatea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sub </a:t>
            </a:r>
            <a:r>
              <a:rPr lang="en-US" dirty="0" err="1"/>
              <a:t>numele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întreprinzător</a:t>
            </a:r>
            <a:r>
              <a:rPr lang="en-US" dirty="0"/>
              <a:t> </a:t>
            </a:r>
            <a:r>
              <a:rPr lang="en-US" dirty="0" err="1"/>
              <a:t>denumit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iniţiator</a:t>
            </a:r>
            <a:r>
              <a:rPr lang="ro-RO" dirty="0"/>
              <a:t>.</a:t>
            </a:r>
            <a:r>
              <a:rPr lang="en-US" dirty="0"/>
              <a:t> </a:t>
            </a:r>
            <a:endParaRPr lang="ro-RO" dirty="0"/>
          </a:p>
          <a:p>
            <a:pPr lvl="0" fontAlgn="base">
              <a:buFontTx/>
              <a:buChar char="-"/>
            </a:pPr>
            <a:r>
              <a:rPr lang="en-US" dirty="0" err="1"/>
              <a:t>Acesta</a:t>
            </a:r>
            <a:r>
              <a:rPr lang="en-US" dirty="0"/>
              <a:t> se </a:t>
            </a:r>
            <a:r>
              <a:rPr lang="en-US" dirty="0" err="1"/>
              <a:t>află</a:t>
            </a:r>
            <a:r>
              <a:rPr lang="en-US" dirty="0"/>
              <a:t> pe o </a:t>
            </a:r>
            <a:r>
              <a:rPr lang="en-US" dirty="0" err="1"/>
              <a:t>poziţie</a:t>
            </a:r>
            <a:r>
              <a:rPr lang="en-US" dirty="0"/>
              <a:t> </a:t>
            </a:r>
            <a:r>
              <a:rPr lang="en-US" dirty="0" err="1"/>
              <a:t>ierarhic</a:t>
            </a:r>
            <a:r>
              <a:rPr lang="en-US" dirty="0"/>
              <a:t> </a:t>
            </a:r>
            <a:r>
              <a:rPr lang="en-US" dirty="0" err="1"/>
              <a:t>superioară</a:t>
            </a:r>
            <a:r>
              <a:rPr lang="en-US" dirty="0"/>
              <a:t> </a:t>
            </a:r>
            <a:r>
              <a:rPr lang="en-US" dirty="0" err="1"/>
              <a:t>faţă</a:t>
            </a:r>
            <a:r>
              <a:rPr lang="en-US" dirty="0"/>
              <a:t> de </a:t>
            </a:r>
            <a:r>
              <a:rPr lang="en-US" dirty="0" err="1"/>
              <a:t>ceilalţi</a:t>
            </a:r>
            <a:r>
              <a:rPr lang="en-US" dirty="0"/>
              <a:t> </a:t>
            </a:r>
            <a:r>
              <a:rPr lang="en-US" dirty="0" err="1"/>
              <a:t>coautori</a:t>
            </a:r>
            <a:r>
              <a:rPr lang="ro-RO" dirty="0"/>
              <a:t>.</a:t>
            </a:r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care </a:t>
            </a:r>
            <a:r>
              <a:rPr lang="en-US" dirty="0" err="1"/>
              <a:t>direcţionează</a:t>
            </a:r>
            <a:r>
              <a:rPr lang="en-US" dirty="0"/>
              <a:t> </a:t>
            </a:r>
            <a:r>
              <a:rPr lang="en-US" dirty="0" err="1"/>
              <a:t>activitatea</a:t>
            </a:r>
            <a:r>
              <a:rPr lang="en-US" dirty="0"/>
              <a:t> de </a:t>
            </a:r>
            <a:r>
              <a:rPr lang="en-US" dirty="0" err="1"/>
              <a:t>colaborare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realizează</a:t>
            </a:r>
            <a:r>
              <a:rPr lang="en-US" dirty="0"/>
              <a:t> </a:t>
            </a:r>
            <a:r>
              <a:rPr lang="en-US" dirty="0" err="1"/>
              <a:t>concepţia</a:t>
            </a:r>
            <a:r>
              <a:rPr lang="en-US" dirty="0"/>
              <a:t> </a:t>
            </a:r>
            <a:r>
              <a:rPr lang="en-US" dirty="0" err="1"/>
              <a:t>generală</a:t>
            </a:r>
            <a:r>
              <a:rPr lang="en-US" dirty="0"/>
              <a:t> a </a:t>
            </a:r>
            <a:r>
              <a:rPr lang="en-US" dirty="0" err="1"/>
              <a:t>operei</a:t>
            </a:r>
            <a:r>
              <a:rPr lang="en-US" dirty="0"/>
              <a:t>. </a:t>
            </a:r>
          </a:p>
          <a:p>
            <a:pPr lvl="0" fontAlgn="base"/>
            <a:r>
              <a:rPr lang="en-US" dirty="0" err="1"/>
              <a:t>Contribuţiile</a:t>
            </a:r>
            <a:r>
              <a:rPr lang="en-US" dirty="0"/>
              <a:t> </a:t>
            </a:r>
            <a:r>
              <a:rPr lang="en-US" dirty="0" err="1"/>
              <a:t>autorilor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fuzioneze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încât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fie </a:t>
            </a:r>
            <a:r>
              <a:rPr lang="en-US" dirty="0" err="1"/>
              <a:t>imposibilă</a:t>
            </a:r>
            <a:r>
              <a:rPr lang="en-US" dirty="0"/>
              <a:t> </a:t>
            </a:r>
            <a:r>
              <a:rPr lang="en-US" dirty="0" err="1"/>
              <a:t>atribuirea</a:t>
            </a:r>
            <a:r>
              <a:rPr lang="en-US" dirty="0"/>
              <a:t> de </a:t>
            </a:r>
            <a:r>
              <a:rPr lang="en-US" dirty="0" err="1"/>
              <a:t>drepturi</a:t>
            </a:r>
            <a:r>
              <a:rPr lang="en-US" dirty="0"/>
              <a:t> </a:t>
            </a:r>
            <a:r>
              <a:rPr lang="en-US" dirty="0" err="1"/>
              <a:t>distincte</a:t>
            </a:r>
            <a:r>
              <a:rPr lang="en-US" dirty="0"/>
              <a:t>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operei</a:t>
            </a:r>
            <a:r>
              <a:rPr lang="en-US" dirty="0"/>
              <a:t> finale</a:t>
            </a:r>
            <a:r>
              <a:rPr lang="ro-RO" dirty="0"/>
              <a:t>. </a:t>
            </a:r>
            <a:r>
              <a:rPr lang="en-US" dirty="0"/>
              <a:t>Nu </a:t>
            </a:r>
            <a:r>
              <a:rPr lang="en-US" dirty="0" err="1"/>
              <a:t>presupune</a:t>
            </a:r>
            <a:r>
              <a:rPr lang="en-US" dirty="0"/>
              <a:t> </a:t>
            </a:r>
            <a:r>
              <a:rPr lang="en-US" dirty="0" err="1"/>
              <a:t>imposibilitatea</a:t>
            </a:r>
            <a:r>
              <a:rPr lang="en-US" dirty="0"/>
              <a:t> de </a:t>
            </a:r>
            <a:r>
              <a:rPr lang="en-US" dirty="0" err="1"/>
              <a:t>identificare</a:t>
            </a:r>
            <a:r>
              <a:rPr lang="en-US" dirty="0"/>
              <a:t> a </a:t>
            </a:r>
            <a:r>
              <a:rPr lang="en-US" dirty="0" err="1"/>
              <a:t>contribuţiilor</a:t>
            </a:r>
            <a:r>
              <a:rPr lang="en-US" dirty="0"/>
              <a:t>. 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4000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b="1" dirty="0" err="1"/>
              <a:t>Operele</a:t>
            </a:r>
            <a:r>
              <a:rPr lang="en-US" b="1" dirty="0"/>
              <a:t> derivate </a:t>
            </a: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dirty="0" err="1"/>
              <a:t>Operele</a:t>
            </a:r>
            <a:r>
              <a:rPr lang="en-US" dirty="0"/>
              <a:t> derivate sunt </a:t>
            </a:r>
            <a:r>
              <a:rPr lang="en-US" dirty="0" err="1"/>
              <a:t>cele</a:t>
            </a:r>
            <a:r>
              <a:rPr lang="en-US" dirty="0"/>
              <a:t> create </a:t>
            </a:r>
            <a:r>
              <a:rPr lang="en-US" dirty="0" err="1"/>
              <a:t>plecând</a:t>
            </a:r>
            <a:r>
              <a:rPr lang="en-US" dirty="0"/>
              <a:t> de la una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opere</a:t>
            </a:r>
            <a:r>
              <a:rPr lang="en-US" dirty="0"/>
              <a:t> </a:t>
            </a:r>
            <a:r>
              <a:rPr lang="en-US" dirty="0" err="1"/>
              <a:t>preexistente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traducere</a:t>
            </a:r>
            <a:r>
              <a:rPr lang="en-US" dirty="0"/>
              <a:t>, </a:t>
            </a:r>
            <a:r>
              <a:rPr lang="en-US" dirty="0" err="1"/>
              <a:t>publicare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culegeri</a:t>
            </a:r>
            <a:r>
              <a:rPr lang="en-US" dirty="0"/>
              <a:t>, </a:t>
            </a:r>
            <a:r>
              <a:rPr lang="en-US" dirty="0" err="1"/>
              <a:t>adaptare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orice</a:t>
            </a:r>
            <a:r>
              <a:rPr lang="en-US" dirty="0"/>
              <a:t> </a:t>
            </a:r>
            <a:r>
              <a:rPr lang="en-US" dirty="0" err="1"/>
              <a:t>altă</a:t>
            </a:r>
            <a:r>
              <a:rPr lang="en-US" dirty="0"/>
              <a:t> </a:t>
            </a:r>
            <a:r>
              <a:rPr lang="en-US" dirty="0" err="1"/>
              <a:t>transformare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constituie</a:t>
            </a:r>
            <a:r>
              <a:rPr lang="en-US" dirty="0"/>
              <a:t> </a:t>
            </a:r>
            <a:r>
              <a:rPr lang="en-US" dirty="0" err="1"/>
              <a:t>creaţie</a:t>
            </a:r>
            <a:r>
              <a:rPr lang="en-US" dirty="0"/>
              <a:t> </a:t>
            </a:r>
            <a:r>
              <a:rPr lang="en-US" dirty="0" err="1"/>
              <a:t>intelectuală</a:t>
            </a:r>
            <a:r>
              <a:rPr lang="en-US" dirty="0"/>
              <a:t>. </a:t>
            </a:r>
            <a:r>
              <a:rPr lang="en-US" dirty="0" err="1"/>
              <a:t>Dreptul</a:t>
            </a:r>
            <a:r>
              <a:rPr lang="en-US" dirty="0"/>
              <a:t> de </a:t>
            </a:r>
            <a:r>
              <a:rPr lang="en-US" dirty="0" err="1"/>
              <a:t>autor</a:t>
            </a:r>
            <a:r>
              <a:rPr lang="en-US" dirty="0"/>
              <a:t>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operei</a:t>
            </a:r>
            <a:r>
              <a:rPr lang="en-US" dirty="0"/>
              <a:t> derivate </a:t>
            </a:r>
            <a:r>
              <a:rPr lang="en-US" dirty="0" err="1"/>
              <a:t>aparţine</a:t>
            </a:r>
            <a:r>
              <a:rPr lang="en-US" dirty="0"/>
              <a:t> </a:t>
            </a:r>
            <a:r>
              <a:rPr lang="en-US" dirty="0" err="1"/>
              <a:t>autorului</a:t>
            </a:r>
            <a:r>
              <a:rPr lang="en-US" dirty="0"/>
              <a:t> </a:t>
            </a:r>
            <a:r>
              <a:rPr lang="en-US" dirty="0" err="1"/>
              <a:t>acesteia</a:t>
            </a:r>
            <a:r>
              <a:rPr lang="en-US" dirty="0"/>
              <a:t> sub </a:t>
            </a:r>
            <a:r>
              <a:rPr lang="en-US" dirty="0" err="1"/>
              <a:t>rezerva</a:t>
            </a:r>
            <a:r>
              <a:rPr lang="en-US" dirty="0"/>
              <a:t> </a:t>
            </a:r>
            <a:r>
              <a:rPr lang="en-US" dirty="0" err="1"/>
              <a:t>neprejudicierii</a:t>
            </a:r>
            <a:r>
              <a:rPr lang="en-US" dirty="0"/>
              <a:t> </a:t>
            </a:r>
            <a:r>
              <a:rPr lang="en-US" dirty="0" err="1"/>
              <a:t>drepturilor</a:t>
            </a:r>
            <a:r>
              <a:rPr lang="en-US" dirty="0"/>
              <a:t> </a:t>
            </a:r>
            <a:r>
              <a:rPr lang="en-US" dirty="0" err="1"/>
              <a:t>autorului</a:t>
            </a:r>
            <a:r>
              <a:rPr lang="en-US" dirty="0"/>
              <a:t> </a:t>
            </a:r>
            <a:r>
              <a:rPr lang="en-US" dirty="0" err="1"/>
              <a:t>operei</a:t>
            </a:r>
            <a:r>
              <a:rPr lang="en-US" dirty="0"/>
              <a:t> </a:t>
            </a:r>
            <a:r>
              <a:rPr lang="en-US" dirty="0" err="1"/>
              <a:t>originare</a:t>
            </a:r>
            <a:r>
              <a:rPr lang="en-US" dirty="0"/>
              <a:t>. </a:t>
            </a:r>
            <a:r>
              <a:rPr lang="en-US" dirty="0" err="1"/>
              <a:t>Autorul</a:t>
            </a:r>
            <a:r>
              <a:rPr lang="en-US" dirty="0"/>
              <a:t> </a:t>
            </a:r>
            <a:r>
              <a:rPr lang="en-US" dirty="0" err="1"/>
              <a:t>operei</a:t>
            </a:r>
            <a:r>
              <a:rPr lang="en-US" dirty="0"/>
              <a:t> derivate nu </a:t>
            </a:r>
            <a:r>
              <a:rPr lang="en-US" dirty="0" err="1"/>
              <a:t>dobândeşte</a:t>
            </a:r>
            <a:r>
              <a:rPr lang="en-US" dirty="0"/>
              <a:t> </a:t>
            </a:r>
            <a:r>
              <a:rPr lang="en-US" dirty="0" err="1"/>
              <a:t>nici</a:t>
            </a:r>
            <a:r>
              <a:rPr lang="en-US" dirty="0"/>
              <a:t> un </a:t>
            </a:r>
            <a:r>
              <a:rPr lang="en-US" dirty="0" err="1"/>
              <a:t>drept</a:t>
            </a:r>
            <a:r>
              <a:rPr lang="en-US" dirty="0"/>
              <a:t>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operei</a:t>
            </a:r>
            <a:r>
              <a:rPr lang="en-US" dirty="0"/>
              <a:t> </a:t>
            </a:r>
            <a:r>
              <a:rPr lang="en-US" dirty="0" err="1"/>
              <a:t>originare</a:t>
            </a:r>
            <a:r>
              <a:rPr lang="en-US" dirty="0"/>
              <a:t>.  </a:t>
            </a:r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6261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err="1"/>
              <a:t>Operele</a:t>
            </a:r>
            <a:r>
              <a:rPr lang="en-US" dirty="0"/>
              <a:t> de </a:t>
            </a:r>
            <a:r>
              <a:rPr lang="en-US" dirty="0" err="1"/>
              <a:t>serviciu</a:t>
            </a:r>
            <a:r>
              <a:rPr lang="en-US" dirty="0"/>
              <a:t> </a:t>
            </a: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priveşte</a:t>
            </a:r>
            <a:r>
              <a:rPr lang="en-US" dirty="0"/>
              <a:t> </a:t>
            </a:r>
            <a:r>
              <a:rPr lang="en-US" dirty="0" err="1"/>
              <a:t>operele</a:t>
            </a:r>
            <a:r>
              <a:rPr lang="en-US" dirty="0"/>
              <a:t> de </a:t>
            </a:r>
            <a:r>
              <a:rPr lang="en-US" dirty="0" err="1"/>
              <a:t>serviciu</a:t>
            </a:r>
            <a:r>
              <a:rPr lang="en-US" dirty="0"/>
              <a:t> </a:t>
            </a:r>
            <a:r>
              <a:rPr lang="en-US" dirty="0" err="1"/>
              <a:t>acestea</a:t>
            </a:r>
            <a:r>
              <a:rPr lang="en-US" dirty="0"/>
              <a:t> sunt definite ca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operele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create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îndeplinirea</a:t>
            </a:r>
            <a:r>
              <a:rPr lang="en-US" dirty="0"/>
              <a:t> </a:t>
            </a:r>
            <a:r>
              <a:rPr lang="en-US" dirty="0" err="1"/>
              <a:t>atribuţiilor</a:t>
            </a:r>
            <a:r>
              <a:rPr lang="en-US" dirty="0"/>
              <a:t> de </a:t>
            </a:r>
            <a:r>
              <a:rPr lang="en-US" dirty="0" err="1"/>
              <a:t>serviciu</a:t>
            </a:r>
            <a:r>
              <a:rPr lang="en-US" dirty="0"/>
              <a:t> </a:t>
            </a:r>
            <a:r>
              <a:rPr lang="en-US" dirty="0" err="1"/>
              <a:t>precizate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contractul</a:t>
            </a:r>
            <a:r>
              <a:rPr lang="en-US" dirty="0"/>
              <a:t> individual de </a:t>
            </a:r>
            <a:r>
              <a:rPr lang="en-US" dirty="0" err="1"/>
              <a:t>muncă</a:t>
            </a:r>
            <a:r>
              <a:rPr lang="en-US" dirty="0"/>
              <a:t> , </a:t>
            </a:r>
            <a:r>
              <a:rPr lang="en-US" dirty="0" err="1"/>
              <a:t>drepturile</a:t>
            </a:r>
            <a:r>
              <a:rPr lang="en-US" dirty="0"/>
              <a:t>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acestora</a:t>
            </a:r>
            <a:r>
              <a:rPr lang="en-US" dirty="0"/>
              <a:t> </a:t>
            </a:r>
            <a:r>
              <a:rPr lang="en-US" dirty="0" err="1"/>
              <a:t>revenind</a:t>
            </a:r>
            <a:r>
              <a:rPr lang="en-US" dirty="0"/>
              <a:t>,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absenţa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clauze</a:t>
            </a:r>
            <a:r>
              <a:rPr lang="en-US" dirty="0"/>
              <a:t> </a:t>
            </a:r>
            <a:r>
              <a:rPr lang="en-US" dirty="0" err="1"/>
              <a:t>contrare</a:t>
            </a:r>
            <a:r>
              <a:rPr lang="en-US" dirty="0"/>
              <a:t>, </a:t>
            </a:r>
            <a:r>
              <a:rPr lang="en-US" dirty="0" err="1"/>
              <a:t>autorului</a:t>
            </a:r>
            <a:r>
              <a:rPr lang="en-US" dirty="0"/>
              <a:t> </a:t>
            </a:r>
            <a:r>
              <a:rPr lang="en-US" dirty="0" err="1"/>
              <a:t>angajat</a:t>
            </a:r>
            <a:r>
              <a:rPr lang="en-US" dirty="0"/>
              <a:t>. </a:t>
            </a:r>
            <a:r>
              <a:rPr lang="en-US" dirty="0" err="1"/>
              <a:t>Angajatul</a:t>
            </a:r>
            <a:r>
              <a:rPr lang="en-US" dirty="0"/>
              <a:t> nu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însă</a:t>
            </a:r>
            <a:r>
              <a:rPr lang="en-US" dirty="0"/>
              <a:t> </a:t>
            </a:r>
            <a:r>
              <a:rPr lang="en-US" dirty="0" err="1"/>
              <a:t>ceda</a:t>
            </a:r>
            <a:r>
              <a:rPr lang="en-US" dirty="0"/>
              <a:t> </a:t>
            </a:r>
            <a:r>
              <a:rPr lang="en-US" dirty="0" err="1"/>
              <a:t>drepturile</a:t>
            </a:r>
            <a:r>
              <a:rPr lang="en-US" dirty="0"/>
              <a:t> sale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operei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terţi</a:t>
            </a:r>
            <a:r>
              <a:rPr lang="en-US" dirty="0"/>
              <a:t> </a:t>
            </a:r>
            <a:r>
              <a:rPr lang="en-US" dirty="0" err="1"/>
              <a:t>fără</a:t>
            </a:r>
            <a:r>
              <a:rPr lang="en-US" dirty="0"/>
              <a:t> </a:t>
            </a:r>
            <a:r>
              <a:rPr lang="en-US" dirty="0" err="1"/>
              <a:t>autorizarea</a:t>
            </a:r>
            <a:r>
              <a:rPr lang="en-US" dirty="0"/>
              <a:t> </a:t>
            </a:r>
            <a:r>
              <a:rPr lang="en-US" dirty="0" err="1"/>
              <a:t>angajatorului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fără</a:t>
            </a:r>
            <a:r>
              <a:rPr lang="en-US" dirty="0"/>
              <a:t> o </a:t>
            </a:r>
            <a:r>
              <a:rPr lang="en-US" dirty="0" err="1"/>
              <a:t>despăgubire</a:t>
            </a:r>
            <a:r>
              <a:rPr lang="en-US" dirty="0"/>
              <a:t> a </a:t>
            </a:r>
            <a:r>
              <a:rPr lang="en-US" dirty="0" err="1"/>
              <a:t>acestuia</a:t>
            </a:r>
            <a:r>
              <a:rPr lang="en-US" dirty="0"/>
              <a:t>. </a:t>
            </a:r>
          </a:p>
          <a:p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există</a:t>
            </a:r>
            <a:r>
              <a:rPr lang="en-US" dirty="0"/>
              <a:t> o </a:t>
            </a:r>
            <a:r>
              <a:rPr lang="en-US" dirty="0" err="1"/>
              <a:t>clauză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prevede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drepturile</a:t>
            </a:r>
            <a:r>
              <a:rPr lang="en-US" dirty="0"/>
              <a:t> </a:t>
            </a:r>
            <a:r>
              <a:rPr lang="en-US" dirty="0" err="1"/>
              <a:t>aparţin</a:t>
            </a:r>
            <a:r>
              <a:rPr lang="en-US" dirty="0"/>
              <a:t> </a:t>
            </a:r>
            <a:r>
              <a:rPr lang="en-US" dirty="0" err="1"/>
              <a:t>angajatorului</a:t>
            </a:r>
            <a:r>
              <a:rPr lang="en-US" dirty="0"/>
              <a:t>, </a:t>
            </a:r>
            <a:r>
              <a:rPr lang="en-US" dirty="0" err="1"/>
              <a:t>clauza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prevadă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termenul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care se face </a:t>
            </a:r>
            <a:r>
              <a:rPr lang="en-US" dirty="0" err="1"/>
              <a:t>cesiunea</a:t>
            </a:r>
            <a:r>
              <a:rPr lang="en-US" dirty="0"/>
              <a:t> (</a:t>
            </a:r>
            <a:r>
              <a:rPr lang="en-US" dirty="0" err="1"/>
              <a:t>absenţa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termen</a:t>
            </a:r>
            <a:r>
              <a:rPr lang="en-US" dirty="0"/>
              <a:t> face </a:t>
            </a:r>
            <a:r>
              <a:rPr lang="en-US" dirty="0" err="1"/>
              <a:t>aplicabilă</a:t>
            </a:r>
            <a:r>
              <a:rPr lang="en-US" dirty="0"/>
              <a:t> </a:t>
            </a:r>
            <a:r>
              <a:rPr lang="en-US" dirty="0" err="1"/>
              <a:t>prezumţia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cesiunea</a:t>
            </a:r>
            <a:r>
              <a:rPr lang="en-US" dirty="0"/>
              <a:t> se face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trei</a:t>
            </a:r>
            <a:r>
              <a:rPr lang="en-US" dirty="0"/>
              <a:t> ani).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orice</a:t>
            </a:r>
            <a:r>
              <a:rPr lang="en-US" dirty="0"/>
              <a:t> </a:t>
            </a:r>
            <a:r>
              <a:rPr lang="en-US" dirty="0" err="1"/>
              <a:t>caz</a:t>
            </a:r>
            <a:r>
              <a:rPr lang="en-US" dirty="0"/>
              <a:t> </a:t>
            </a:r>
            <a:r>
              <a:rPr lang="en-US" dirty="0" err="1"/>
              <a:t>angajatorul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însă</a:t>
            </a:r>
            <a:r>
              <a:rPr lang="en-US" dirty="0"/>
              <a:t> </a:t>
            </a:r>
            <a:r>
              <a:rPr lang="en-US" dirty="0" err="1"/>
              <a:t>utiliza</a:t>
            </a:r>
            <a:r>
              <a:rPr lang="en-US" dirty="0"/>
              <a:t> opera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realizarea</a:t>
            </a:r>
            <a:r>
              <a:rPr lang="en-US" dirty="0"/>
              <a:t> </a:t>
            </a:r>
            <a:r>
              <a:rPr lang="en-US" dirty="0" err="1"/>
              <a:t>obiectului</a:t>
            </a:r>
            <a:r>
              <a:rPr lang="en-US" dirty="0"/>
              <a:t> </a:t>
            </a:r>
            <a:r>
              <a:rPr lang="en-US" dirty="0" err="1"/>
              <a:t>propriu</a:t>
            </a:r>
            <a:r>
              <a:rPr lang="en-US" dirty="0"/>
              <a:t> de </a:t>
            </a:r>
            <a:r>
              <a:rPr lang="en-US" dirty="0" err="1"/>
              <a:t>activitate</a:t>
            </a:r>
            <a:r>
              <a:rPr lang="en-US" dirty="0"/>
              <a:t> </a:t>
            </a:r>
            <a:r>
              <a:rPr lang="en-US" dirty="0" err="1"/>
              <a:t>fără</a:t>
            </a:r>
            <a:r>
              <a:rPr lang="en-US" dirty="0"/>
              <a:t> </a:t>
            </a:r>
            <a:r>
              <a:rPr lang="en-US" dirty="0" err="1"/>
              <a:t>vreo</a:t>
            </a:r>
            <a:r>
              <a:rPr lang="en-US" dirty="0"/>
              <a:t> </a:t>
            </a:r>
            <a:r>
              <a:rPr lang="en-US" dirty="0" err="1"/>
              <a:t>autorizare</a:t>
            </a:r>
            <a:r>
              <a:rPr lang="en-US" dirty="0"/>
              <a:t> din </a:t>
            </a:r>
            <a:r>
              <a:rPr lang="en-US" dirty="0" err="1"/>
              <a:t>partea</a:t>
            </a:r>
            <a:r>
              <a:rPr lang="en-US" dirty="0"/>
              <a:t> </a:t>
            </a:r>
            <a:r>
              <a:rPr lang="en-US" dirty="0" err="1"/>
              <a:t>angajatului</a:t>
            </a:r>
            <a:r>
              <a:rPr lang="en-US" dirty="0"/>
              <a:t>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7381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err="1"/>
              <a:t>Condiţii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protecţie</a:t>
            </a:r>
            <a:r>
              <a:rPr lang="en-US" dirty="0"/>
              <a:t>  </a:t>
            </a: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r>
              <a:rPr lang="en-US" dirty="0" err="1"/>
              <a:t>Excepţii</a:t>
            </a:r>
            <a:r>
              <a:rPr lang="en-US" dirty="0"/>
              <a:t> de la </a:t>
            </a:r>
            <a:r>
              <a:rPr lang="en-US" dirty="0" err="1"/>
              <a:t>această</a:t>
            </a:r>
            <a:r>
              <a:rPr lang="en-US" dirty="0"/>
              <a:t> </a:t>
            </a:r>
            <a:r>
              <a:rPr lang="en-US" dirty="0" err="1"/>
              <a:t>regulă</a:t>
            </a:r>
            <a:r>
              <a:rPr lang="en-US" dirty="0"/>
              <a:t> </a:t>
            </a:r>
            <a:r>
              <a:rPr lang="en-US" dirty="0" err="1"/>
              <a:t>privind</a:t>
            </a:r>
            <a:r>
              <a:rPr lang="en-US" dirty="0"/>
              <a:t> </a:t>
            </a:r>
            <a:r>
              <a:rPr lang="en-US" dirty="0" err="1"/>
              <a:t>operele</a:t>
            </a:r>
            <a:r>
              <a:rPr lang="en-US" dirty="0"/>
              <a:t> de </a:t>
            </a:r>
            <a:r>
              <a:rPr lang="en-US" dirty="0" err="1"/>
              <a:t>serviciu</a:t>
            </a:r>
            <a:r>
              <a:rPr lang="en-US" dirty="0"/>
              <a:t> </a:t>
            </a:r>
            <a:r>
              <a:rPr lang="en-US" dirty="0" err="1"/>
              <a:t>există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priveşte</a:t>
            </a:r>
            <a:r>
              <a:rPr lang="en-US" dirty="0"/>
              <a:t>: </a:t>
            </a:r>
          </a:p>
          <a:p>
            <a:pPr marL="0" lvl="0" indent="0" fontAlgn="base">
              <a:buNone/>
            </a:pPr>
            <a:r>
              <a:rPr lang="ro-RO" dirty="0"/>
              <a:t>  </a:t>
            </a:r>
            <a:r>
              <a:rPr lang="en-US" dirty="0" err="1"/>
              <a:t>Programele</a:t>
            </a:r>
            <a:r>
              <a:rPr lang="en-US" dirty="0"/>
              <a:t> de calculator</a:t>
            </a:r>
            <a:r>
              <a:rPr lang="ro-RO" dirty="0"/>
              <a:t> </a:t>
            </a:r>
          </a:p>
          <a:p>
            <a:pPr marL="0" lvl="0" indent="0" fontAlgn="base">
              <a:buNone/>
            </a:pPr>
            <a:r>
              <a:rPr lang="ro-RO" dirty="0"/>
              <a:t>-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cazul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care sunt </a:t>
            </a:r>
            <a:r>
              <a:rPr lang="en-US" dirty="0" err="1"/>
              <a:t>realizate</a:t>
            </a:r>
            <a:r>
              <a:rPr lang="en-US" dirty="0"/>
              <a:t> de un </a:t>
            </a:r>
            <a:r>
              <a:rPr lang="en-US" dirty="0" err="1"/>
              <a:t>angajat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executarea</a:t>
            </a:r>
            <a:r>
              <a:rPr lang="en-US" dirty="0"/>
              <a:t> </a:t>
            </a:r>
            <a:r>
              <a:rPr lang="en-US" dirty="0" err="1"/>
              <a:t>contractului</a:t>
            </a:r>
            <a:r>
              <a:rPr lang="en-US" dirty="0"/>
              <a:t> de </a:t>
            </a:r>
            <a:r>
              <a:rPr lang="en-US" dirty="0" err="1"/>
              <a:t>muncă</a:t>
            </a:r>
            <a:r>
              <a:rPr lang="en-US" dirty="0"/>
              <a:t> se </a:t>
            </a:r>
            <a:r>
              <a:rPr lang="en-US" dirty="0" err="1"/>
              <a:t>consideră</a:t>
            </a:r>
            <a:r>
              <a:rPr lang="en-US" dirty="0"/>
              <a:t> </a:t>
            </a:r>
            <a:r>
              <a:rPr lang="en-US" dirty="0" err="1"/>
              <a:t>cesionate</a:t>
            </a:r>
            <a:r>
              <a:rPr lang="en-US" dirty="0"/>
              <a:t> </a:t>
            </a:r>
            <a:r>
              <a:rPr lang="en-US" dirty="0" err="1"/>
              <a:t>angajatorului</a:t>
            </a:r>
            <a:r>
              <a:rPr lang="en-US" dirty="0"/>
              <a:t>. </a:t>
            </a:r>
            <a:endParaRPr lang="ro-RO" dirty="0"/>
          </a:p>
          <a:p>
            <a:pPr marL="0" lvl="0" indent="0" fontAlgn="base">
              <a:buNone/>
            </a:pPr>
            <a:r>
              <a:rPr lang="ro-RO" dirty="0"/>
              <a:t>- ........</a:t>
            </a:r>
          </a:p>
          <a:p>
            <a:pPr marL="0" indent="0" fontAlgn="base">
              <a:buNone/>
            </a:pPr>
            <a:endParaRPr lang="ro-RO" dirty="0"/>
          </a:p>
          <a:p>
            <a:pPr marL="0" indent="0" fontAlgn="base">
              <a:buNone/>
            </a:pPr>
            <a:endParaRPr lang="ro-RO" dirty="0"/>
          </a:p>
          <a:p>
            <a:pPr marL="0" indent="0" fontAlgn="base">
              <a:buNone/>
            </a:pPr>
            <a:r>
              <a:rPr lang="ro-RO" dirty="0"/>
              <a:t>Î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produc</a:t>
            </a:r>
            <a:r>
              <a:rPr lang="ro-RO" dirty="0"/>
              <a:t>e</a:t>
            </a:r>
            <a:r>
              <a:rPr lang="en-US" dirty="0"/>
              <a:t> </a:t>
            </a:r>
            <a:r>
              <a:rPr lang="en-US" dirty="0" err="1"/>
              <a:t>efectele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contractul</a:t>
            </a:r>
            <a:r>
              <a:rPr lang="en-US" dirty="0"/>
              <a:t> individual de </a:t>
            </a:r>
            <a:r>
              <a:rPr lang="en-US" dirty="0" err="1"/>
              <a:t>muncă</a:t>
            </a:r>
            <a:r>
              <a:rPr lang="en-US" dirty="0"/>
              <a:t> nu se </a:t>
            </a:r>
            <a:r>
              <a:rPr lang="en-US" dirty="0" err="1"/>
              <a:t>prevede</a:t>
            </a:r>
            <a:r>
              <a:rPr lang="en-US" dirty="0"/>
              <a:t> </a:t>
            </a:r>
            <a:r>
              <a:rPr lang="en-US" dirty="0" err="1"/>
              <a:t>altfel</a:t>
            </a:r>
            <a:r>
              <a:rPr lang="en-US" dirty="0"/>
              <a:t>. </a:t>
            </a:r>
          </a:p>
          <a:p>
            <a:pPr marL="0" lvl="0" indent="0" fontAlgn="base">
              <a:buNone/>
            </a:pPr>
            <a:endParaRPr lang="en-US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3050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Condiții pentru protecție</a:t>
            </a:r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dirty="0" err="1"/>
              <a:t>Articolul</a:t>
            </a:r>
            <a:r>
              <a:rPr lang="en-US" dirty="0"/>
              <a:t> 7 din </a:t>
            </a:r>
            <a:r>
              <a:rPr lang="en-US" dirty="0" err="1"/>
              <a:t>Legea</a:t>
            </a:r>
            <a:r>
              <a:rPr lang="en-US" dirty="0"/>
              <a:t> 8/1996 </a:t>
            </a:r>
            <a:r>
              <a:rPr lang="en-US" dirty="0" err="1"/>
              <a:t>arată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: </a:t>
            </a:r>
          </a:p>
          <a:p>
            <a:r>
              <a:rPr lang="en-US" dirty="0"/>
              <a:t>„</a:t>
            </a:r>
            <a:r>
              <a:rPr lang="en-US" i="1" dirty="0" err="1"/>
              <a:t>Constituie</a:t>
            </a:r>
            <a:r>
              <a:rPr lang="en-US" i="1" dirty="0"/>
              <a:t> </a:t>
            </a:r>
            <a:r>
              <a:rPr lang="en-US" i="1" dirty="0" err="1"/>
              <a:t>obiect</a:t>
            </a:r>
            <a:r>
              <a:rPr lang="en-US" i="1" dirty="0"/>
              <a:t> al </a:t>
            </a:r>
            <a:r>
              <a:rPr lang="en-US" i="1" dirty="0" err="1"/>
              <a:t>dreptului</a:t>
            </a:r>
            <a:r>
              <a:rPr lang="en-US" i="1" dirty="0"/>
              <a:t> de </a:t>
            </a:r>
            <a:r>
              <a:rPr lang="en-US" i="1" dirty="0" err="1"/>
              <a:t>autor</a:t>
            </a:r>
            <a:r>
              <a:rPr lang="en-US" i="1" dirty="0"/>
              <a:t> </a:t>
            </a:r>
            <a:r>
              <a:rPr lang="en-US" i="1" dirty="0" err="1"/>
              <a:t>operele</a:t>
            </a:r>
            <a:r>
              <a:rPr lang="en-US" i="1" dirty="0"/>
              <a:t> </a:t>
            </a:r>
            <a:r>
              <a:rPr lang="en-US" i="1" dirty="0" err="1"/>
              <a:t>originale</a:t>
            </a:r>
            <a:r>
              <a:rPr lang="en-US" i="1" dirty="0"/>
              <a:t> de </a:t>
            </a:r>
            <a:r>
              <a:rPr lang="en-US" i="1" dirty="0" err="1"/>
              <a:t>creaţie</a:t>
            </a:r>
            <a:r>
              <a:rPr lang="en-US" i="1" dirty="0"/>
              <a:t> </a:t>
            </a:r>
            <a:r>
              <a:rPr lang="en-US" i="1" dirty="0" err="1"/>
              <a:t>intelectuală</a:t>
            </a:r>
            <a:r>
              <a:rPr lang="en-US" i="1" dirty="0"/>
              <a:t> </a:t>
            </a:r>
            <a:r>
              <a:rPr lang="en-US" i="1" dirty="0" err="1"/>
              <a:t>în</a:t>
            </a:r>
            <a:r>
              <a:rPr lang="en-US" i="1" dirty="0"/>
              <a:t> </a:t>
            </a:r>
            <a:r>
              <a:rPr lang="en-US" i="1" dirty="0" err="1"/>
              <a:t>domeniul</a:t>
            </a:r>
            <a:r>
              <a:rPr lang="en-US" i="1" dirty="0"/>
              <a:t> </a:t>
            </a:r>
            <a:r>
              <a:rPr lang="en-US" i="1" dirty="0" err="1"/>
              <a:t>literar</a:t>
            </a:r>
            <a:r>
              <a:rPr lang="en-US" i="1" dirty="0"/>
              <a:t>, artistic </a:t>
            </a:r>
            <a:r>
              <a:rPr lang="en-US" i="1" dirty="0" err="1"/>
              <a:t>sau</a:t>
            </a:r>
            <a:r>
              <a:rPr lang="en-US" i="1" dirty="0"/>
              <a:t> </a:t>
            </a:r>
            <a:r>
              <a:rPr lang="en-US" i="1" dirty="0" err="1"/>
              <a:t>ştiinţific</a:t>
            </a:r>
            <a:r>
              <a:rPr lang="en-US" i="1" dirty="0"/>
              <a:t>, </a:t>
            </a:r>
            <a:r>
              <a:rPr lang="en-US" i="1" dirty="0" err="1"/>
              <a:t>oricare</a:t>
            </a:r>
            <a:r>
              <a:rPr lang="en-US" i="1" dirty="0"/>
              <a:t> </a:t>
            </a:r>
            <a:r>
              <a:rPr lang="en-US" i="1" dirty="0" err="1"/>
              <a:t>ar</a:t>
            </a:r>
            <a:r>
              <a:rPr lang="en-US" i="1" dirty="0"/>
              <a:t> fi </a:t>
            </a:r>
            <a:r>
              <a:rPr lang="en-US" i="1" dirty="0" err="1"/>
              <a:t>modalitatea</a:t>
            </a:r>
            <a:r>
              <a:rPr lang="en-US" i="1" dirty="0"/>
              <a:t> de </a:t>
            </a:r>
            <a:r>
              <a:rPr lang="en-US" i="1" dirty="0" err="1"/>
              <a:t>creaţie</a:t>
            </a:r>
            <a:r>
              <a:rPr lang="en-US" i="1" dirty="0"/>
              <a:t>, </a:t>
            </a:r>
            <a:r>
              <a:rPr lang="en-US" i="1" dirty="0" err="1"/>
              <a:t>modul</a:t>
            </a:r>
            <a:r>
              <a:rPr lang="en-US" i="1" dirty="0"/>
              <a:t> </a:t>
            </a:r>
            <a:r>
              <a:rPr lang="en-US" i="1" dirty="0" err="1"/>
              <a:t>sau</a:t>
            </a:r>
            <a:r>
              <a:rPr lang="en-US" i="1" dirty="0"/>
              <a:t> forma de </a:t>
            </a:r>
            <a:r>
              <a:rPr lang="en-US" i="1" dirty="0" err="1"/>
              <a:t>exprimare</a:t>
            </a:r>
            <a:r>
              <a:rPr lang="en-US" i="1" dirty="0"/>
              <a:t> </a:t>
            </a:r>
            <a:r>
              <a:rPr lang="en-US" i="1" dirty="0" err="1"/>
              <a:t>şi</a:t>
            </a:r>
            <a:r>
              <a:rPr lang="en-US" i="1" dirty="0"/>
              <a:t> independent de </a:t>
            </a:r>
            <a:r>
              <a:rPr lang="en-US" i="1" dirty="0" err="1"/>
              <a:t>valoarea</a:t>
            </a:r>
            <a:r>
              <a:rPr lang="en-US" i="1" dirty="0"/>
              <a:t> </a:t>
            </a:r>
            <a:r>
              <a:rPr lang="en-US" i="1" dirty="0" err="1"/>
              <a:t>şi</a:t>
            </a:r>
            <a:r>
              <a:rPr lang="en-US" i="1" dirty="0"/>
              <a:t> </a:t>
            </a:r>
            <a:r>
              <a:rPr lang="en-US" i="1" dirty="0" err="1"/>
              <a:t>destinaţia</a:t>
            </a:r>
            <a:r>
              <a:rPr lang="en-US" i="1" dirty="0"/>
              <a:t> </a:t>
            </a:r>
            <a:r>
              <a:rPr lang="en-US" i="1" dirty="0" err="1"/>
              <a:t>lor</a:t>
            </a:r>
            <a:r>
              <a:rPr lang="en-US" i="1" dirty="0"/>
              <a:t> […]</a:t>
            </a:r>
            <a:r>
              <a:rPr lang="en-US" dirty="0"/>
              <a:t>”. </a:t>
            </a:r>
          </a:p>
          <a:p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această</a:t>
            </a:r>
            <a:r>
              <a:rPr lang="en-US" dirty="0"/>
              <a:t> </a:t>
            </a:r>
            <a:r>
              <a:rPr lang="en-US" dirty="0" err="1"/>
              <a:t>delimitare</a:t>
            </a:r>
            <a:r>
              <a:rPr lang="en-US" dirty="0"/>
              <a:t> </a:t>
            </a:r>
            <a:r>
              <a:rPr lang="en-US" dirty="0" err="1"/>
              <a:t>legiuitorul</a:t>
            </a:r>
            <a:r>
              <a:rPr lang="en-US" dirty="0"/>
              <a:t> </a:t>
            </a:r>
            <a:r>
              <a:rPr lang="en-US" dirty="0" err="1"/>
              <a:t>arată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care sunt </a:t>
            </a:r>
            <a:r>
              <a:rPr lang="en-US" dirty="0" err="1"/>
              <a:t>condiţiile</a:t>
            </a:r>
            <a:r>
              <a:rPr lang="en-US" dirty="0"/>
              <a:t> care au </a:t>
            </a:r>
            <a:r>
              <a:rPr lang="en-US" dirty="0" err="1"/>
              <a:t>semnificaţie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care nu au </a:t>
            </a:r>
            <a:r>
              <a:rPr lang="en-US" dirty="0" err="1"/>
              <a:t>semnificaţie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protecţia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drept</a:t>
            </a:r>
            <a:r>
              <a:rPr lang="en-US" dirty="0"/>
              <a:t> de </a:t>
            </a:r>
            <a:r>
              <a:rPr lang="en-US" dirty="0" err="1"/>
              <a:t>autor</a:t>
            </a:r>
            <a:r>
              <a:rPr lang="en-US" dirty="0"/>
              <a:t>.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66226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Condiții cerute pentru protecție</a:t>
            </a:r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fontAlgn="base"/>
            <a:r>
              <a:rPr lang="en-US" dirty="0"/>
              <a:t>Opera </a:t>
            </a:r>
            <a:r>
              <a:rPr lang="en-US" dirty="0" err="1"/>
              <a:t>să</a:t>
            </a:r>
            <a:r>
              <a:rPr lang="en-US" dirty="0"/>
              <a:t> fi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realizată</a:t>
            </a:r>
            <a:r>
              <a:rPr lang="en-US" dirty="0"/>
              <a:t>,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îmbrace</a:t>
            </a:r>
            <a:r>
              <a:rPr lang="en-US" dirty="0"/>
              <a:t> o </a:t>
            </a:r>
            <a:r>
              <a:rPr lang="en-US" dirty="0" err="1"/>
              <a:t>formă</a:t>
            </a:r>
            <a:r>
              <a:rPr lang="en-US" dirty="0"/>
              <a:t> </a:t>
            </a:r>
            <a:r>
              <a:rPr lang="en-US" dirty="0" err="1"/>
              <a:t>concretă</a:t>
            </a:r>
            <a:r>
              <a:rPr lang="en-US" dirty="0"/>
              <a:t> de </a:t>
            </a:r>
            <a:r>
              <a:rPr lang="en-US" dirty="0" err="1"/>
              <a:t>exprimare</a:t>
            </a:r>
            <a:r>
              <a:rPr lang="en-US" dirty="0"/>
              <a:t> care </a:t>
            </a:r>
            <a:r>
              <a:rPr lang="en-US" dirty="0" err="1"/>
              <a:t>să</a:t>
            </a:r>
            <a:r>
              <a:rPr lang="en-US" dirty="0"/>
              <a:t> o </a:t>
            </a:r>
            <a:r>
              <a:rPr lang="en-US" dirty="0" err="1"/>
              <a:t>facă</a:t>
            </a:r>
            <a:r>
              <a:rPr lang="en-US" dirty="0"/>
              <a:t> </a:t>
            </a:r>
            <a:r>
              <a:rPr lang="en-US" dirty="0" err="1"/>
              <a:t>obiectiv</a:t>
            </a:r>
            <a:r>
              <a:rPr lang="en-US" dirty="0"/>
              <a:t> </a:t>
            </a:r>
            <a:r>
              <a:rPr lang="en-US" dirty="0" err="1"/>
              <a:t>perceptibilă</a:t>
            </a:r>
            <a:r>
              <a:rPr lang="en-US" dirty="0"/>
              <a:t>; opera </a:t>
            </a:r>
            <a:r>
              <a:rPr lang="en-US" dirty="0" err="1"/>
              <a:t>să</a:t>
            </a:r>
            <a:r>
              <a:rPr lang="en-US" dirty="0"/>
              <a:t> fie </a:t>
            </a:r>
            <a:r>
              <a:rPr lang="en-US" dirty="0" err="1"/>
              <a:t>susceptibilă</a:t>
            </a:r>
            <a:r>
              <a:rPr lang="en-US" dirty="0"/>
              <a:t> de </a:t>
            </a:r>
            <a:r>
              <a:rPr lang="en-US" dirty="0" err="1"/>
              <a:t>aducere</a:t>
            </a:r>
            <a:r>
              <a:rPr lang="en-US" dirty="0"/>
              <a:t> la </a:t>
            </a:r>
            <a:r>
              <a:rPr lang="en-US" dirty="0" err="1"/>
              <a:t>cunoştinţă</a:t>
            </a:r>
            <a:r>
              <a:rPr lang="en-US" dirty="0"/>
              <a:t> </a:t>
            </a:r>
            <a:r>
              <a:rPr lang="en-US" dirty="0" err="1"/>
              <a:t>publică</a:t>
            </a:r>
            <a:r>
              <a:rPr lang="en-US" dirty="0"/>
              <a:t>; </a:t>
            </a:r>
            <a:endParaRPr lang="ro-RO" dirty="0"/>
          </a:p>
          <a:p>
            <a:pPr lvl="0" fontAlgn="base"/>
            <a:r>
              <a:rPr lang="en-US" dirty="0"/>
              <a:t>Se cere </a:t>
            </a:r>
            <a:r>
              <a:rPr lang="en-US" dirty="0" err="1"/>
              <a:t>operei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îmbrace</a:t>
            </a:r>
            <a:r>
              <a:rPr lang="en-US" dirty="0"/>
              <a:t> o </a:t>
            </a:r>
            <a:r>
              <a:rPr lang="en-US" dirty="0" err="1"/>
              <a:t>formă</a:t>
            </a:r>
            <a:r>
              <a:rPr lang="en-US" dirty="0"/>
              <a:t> </a:t>
            </a:r>
            <a:r>
              <a:rPr lang="en-US" dirty="0" err="1"/>
              <a:t>concretă</a:t>
            </a:r>
            <a:r>
              <a:rPr lang="en-US" dirty="0"/>
              <a:t> de </a:t>
            </a:r>
            <a:r>
              <a:rPr lang="en-US" dirty="0" err="1"/>
              <a:t>exprimare</a:t>
            </a:r>
            <a:r>
              <a:rPr lang="en-US" dirty="0"/>
              <a:t>, </a:t>
            </a:r>
            <a:r>
              <a:rPr lang="en-US" dirty="0" err="1"/>
              <a:t>dincolo</a:t>
            </a:r>
            <a:r>
              <a:rPr lang="en-US" dirty="0"/>
              <a:t> de simple </a:t>
            </a:r>
            <a:r>
              <a:rPr lang="en-US" dirty="0" err="1"/>
              <a:t>idei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gânduri</a:t>
            </a:r>
            <a:r>
              <a:rPr lang="en-US" dirty="0"/>
              <a:t>; </a:t>
            </a:r>
          </a:p>
          <a:p>
            <a:r>
              <a:rPr lang="en-US" dirty="0"/>
              <a:t>Nu se cere ca opera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îmbrace</a:t>
            </a:r>
            <a:r>
              <a:rPr lang="en-US" dirty="0"/>
              <a:t> o </a:t>
            </a:r>
            <a:r>
              <a:rPr lang="en-US" dirty="0" err="1"/>
              <a:t>anumită</a:t>
            </a:r>
            <a:r>
              <a:rPr lang="en-US" dirty="0"/>
              <a:t> </a:t>
            </a:r>
            <a:r>
              <a:rPr lang="en-US" dirty="0" err="1"/>
              <a:t>formă</a:t>
            </a:r>
            <a:r>
              <a:rPr lang="en-US" dirty="0"/>
              <a:t>,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protejată</a:t>
            </a:r>
            <a:r>
              <a:rPr lang="en-US" dirty="0"/>
              <a:t> </a:t>
            </a:r>
            <a:r>
              <a:rPr lang="en-US" dirty="0" err="1"/>
              <a:t>indiferent</a:t>
            </a:r>
            <a:r>
              <a:rPr lang="en-US" dirty="0"/>
              <a:t> de </a:t>
            </a:r>
            <a:r>
              <a:rPr lang="en-US" dirty="0" err="1"/>
              <a:t>formă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modalitatea</a:t>
            </a:r>
            <a:r>
              <a:rPr lang="en-US" dirty="0"/>
              <a:t> de </a:t>
            </a:r>
            <a:r>
              <a:rPr lang="en-US" dirty="0" err="1"/>
              <a:t>creaţie</a:t>
            </a:r>
            <a:r>
              <a:rPr lang="en-US" dirty="0"/>
              <a:t>; </a:t>
            </a:r>
            <a:endParaRPr lang="ro-RO" dirty="0"/>
          </a:p>
          <a:p>
            <a:r>
              <a:rPr lang="en-US" dirty="0"/>
              <a:t>Nu </a:t>
            </a:r>
            <a:r>
              <a:rPr lang="en-US" dirty="0" err="1"/>
              <a:t>necesită</a:t>
            </a:r>
            <a:r>
              <a:rPr lang="en-US" dirty="0"/>
              <a:t> </a:t>
            </a:r>
            <a:r>
              <a:rPr lang="en-US" dirty="0" err="1"/>
              <a:t>neapărat</a:t>
            </a:r>
            <a:r>
              <a:rPr lang="en-US" dirty="0"/>
              <a:t> </a:t>
            </a:r>
            <a:r>
              <a:rPr lang="en-US" dirty="0" err="1"/>
              <a:t>fixarea</a:t>
            </a:r>
            <a:r>
              <a:rPr lang="en-US" dirty="0"/>
              <a:t> pe un </a:t>
            </a:r>
            <a:r>
              <a:rPr lang="en-US" dirty="0" err="1"/>
              <a:t>suport</a:t>
            </a:r>
            <a:r>
              <a:rPr lang="en-US" dirty="0"/>
              <a:t>; 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57030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dirty="0" err="1"/>
              <a:t>Noţiunea</a:t>
            </a:r>
            <a:r>
              <a:rPr lang="en-US" dirty="0"/>
              <a:t> de </a:t>
            </a:r>
            <a:r>
              <a:rPr lang="en-US" dirty="0" err="1"/>
              <a:t>dreptul</a:t>
            </a:r>
            <a:r>
              <a:rPr lang="en-US" dirty="0"/>
              <a:t> </a:t>
            </a:r>
            <a:r>
              <a:rPr lang="en-US" dirty="0" err="1"/>
              <a:t>proprietăţii</a:t>
            </a:r>
            <a:r>
              <a:rPr lang="en-US" dirty="0"/>
              <a:t> </a:t>
            </a:r>
            <a:r>
              <a:rPr lang="en-US" dirty="0" err="1"/>
              <a:t>intelectuale</a:t>
            </a:r>
            <a:r>
              <a:rPr lang="en-US" dirty="0"/>
              <a:t> </a:t>
            </a: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dirty="0"/>
              <a:t>„</a:t>
            </a:r>
            <a:r>
              <a:rPr lang="en-US" dirty="0" err="1"/>
              <a:t>Dreptul</a:t>
            </a:r>
            <a:r>
              <a:rPr lang="en-US" dirty="0"/>
              <a:t> 	</a:t>
            </a:r>
            <a:r>
              <a:rPr lang="en-US" dirty="0" err="1"/>
              <a:t>proprietăţii</a:t>
            </a:r>
            <a:r>
              <a:rPr lang="en-US" dirty="0"/>
              <a:t> 	</a:t>
            </a:r>
            <a:r>
              <a:rPr lang="en-US" dirty="0" err="1"/>
              <a:t>intelectuale</a:t>
            </a:r>
            <a:r>
              <a:rPr lang="en-US" dirty="0"/>
              <a:t> 	</a:t>
            </a:r>
            <a:r>
              <a:rPr lang="en-US" dirty="0" err="1"/>
              <a:t>reglementează</a:t>
            </a:r>
            <a:r>
              <a:rPr lang="en-US" dirty="0"/>
              <a:t> </a:t>
            </a:r>
            <a:r>
              <a:rPr lang="en-US" dirty="0" err="1"/>
              <a:t>crearea</a:t>
            </a:r>
            <a:r>
              <a:rPr lang="en-US" dirty="0"/>
              <a:t>, 	</a:t>
            </a:r>
            <a:r>
              <a:rPr lang="en-US" dirty="0" err="1"/>
              <a:t>utilizarea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ro-RO" dirty="0"/>
              <a:t> </a:t>
            </a:r>
            <a:r>
              <a:rPr lang="en-US" dirty="0" err="1"/>
              <a:t>exploatarea</a:t>
            </a:r>
            <a:r>
              <a:rPr lang="en-US" dirty="0"/>
              <a:t> </a:t>
            </a:r>
            <a:r>
              <a:rPr lang="en-US" dirty="0" err="1"/>
              <a:t>muncii</a:t>
            </a:r>
            <a:r>
              <a:rPr lang="en-US" dirty="0"/>
              <a:t> </a:t>
            </a:r>
            <a:r>
              <a:rPr lang="en-US" dirty="0" err="1"/>
              <a:t>mentale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creative”.</a:t>
            </a:r>
            <a:endParaRPr lang="ro-RO" dirty="0"/>
          </a:p>
          <a:p>
            <a:r>
              <a:rPr lang="en-US" dirty="0" err="1"/>
              <a:t>Dreptul</a:t>
            </a:r>
            <a:r>
              <a:rPr lang="en-US" dirty="0"/>
              <a:t> </a:t>
            </a:r>
            <a:r>
              <a:rPr lang="en-US" dirty="0" err="1"/>
              <a:t>proprietăţii</a:t>
            </a:r>
            <a:r>
              <a:rPr lang="en-US" dirty="0"/>
              <a:t> </a:t>
            </a:r>
            <a:r>
              <a:rPr lang="en-US" dirty="0" err="1"/>
              <a:t>intelectuale</a:t>
            </a:r>
            <a:r>
              <a:rPr lang="en-US" dirty="0"/>
              <a:t> „are ca </a:t>
            </a:r>
            <a:r>
              <a:rPr lang="en-US" dirty="0" err="1"/>
              <a:t>obiect</a:t>
            </a:r>
            <a:r>
              <a:rPr lang="en-US" dirty="0"/>
              <a:t> de </a:t>
            </a:r>
            <a:r>
              <a:rPr lang="en-US" dirty="0" err="1"/>
              <a:t>studiu</a:t>
            </a:r>
            <a:r>
              <a:rPr lang="en-US" dirty="0"/>
              <a:t> </a:t>
            </a:r>
            <a:r>
              <a:rPr lang="en-US" dirty="0" err="1"/>
              <a:t>protecţia</a:t>
            </a:r>
            <a:r>
              <a:rPr lang="en-US" dirty="0"/>
              <a:t> </a:t>
            </a:r>
            <a:r>
              <a:rPr lang="en-US" dirty="0" err="1"/>
              <a:t>autorilor</a:t>
            </a:r>
            <a:r>
              <a:rPr lang="en-US" dirty="0"/>
              <a:t> de </a:t>
            </a:r>
            <a:r>
              <a:rPr lang="en-US" dirty="0" err="1"/>
              <a:t>opere</a:t>
            </a:r>
            <a:r>
              <a:rPr lang="en-US" dirty="0"/>
              <a:t> ale </a:t>
            </a:r>
            <a:r>
              <a:rPr lang="en-US" dirty="0" err="1"/>
              <a:t>spiritului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rezultatul</a:t>
            </a:r>
            <a:r>
              <a:rPr lang="en-US" dirty="0"/>
              <a:t> </a:t>
            </a:r>
            <a:r>
              <a:rPr lang="en-US" dirty="0" err="1"/>
              <a:t>activităţii</a:t>
            </a:r>
            <a:r>
              <a:rPr lang="en-US" dirty="0"/>
              <a:t> creative a </a:t>
            </a:r>
            <a:r>
              <a:rPr lang="en-US" dirty="0" err="1"/>
              <a:t>acestora</a:t>
            </a:r>
            <a:r>
              <a:rPr lang="en-US" dirty="0"/>
              <a:t>, </a:t>
            </a:r>
            <a:r>
              <a:rPr lang="en-US" dirty="0" err="1"/>
              <a:t>respectiv</a:t>
            </a:r>
            <a:r>
              <a:rPr lang="en-US" dirty="0"/>
              <a:t> </a:t>
            </a:r>
            <a:r>
              <a:rPr lang="en-US" dirty="0" err="1"/>
              <a:t>creaţiile</a:t>
            </a:r>
            <a:r>
              <a:rPr lang="en-US" dirty="0"/>
              <a:t> de </a:t>
            </a:r>
            <a:r>
              <a:rPr lang="en-US" dirty="0" err="1"/>
              <a:t>formă</a:t>
            </a:r>
            <a:r>
              <a:rPr lang="en-US" dirty="0"/>
              <a:t> (</a:t>
            </a:r>
            <a:r>
              <a:rPr lang="en-US" dirty="0" err="1"/>
              <a:t>protejate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drepturi</a:t>
            </a:r>
            <a:r>
              <a:rPr lang="en-US" dirty="0"/>
              <a:t> de </a:t>
            </a:r>
            <a:r>
              <a:rPr lang="en-US" dirty="0" err="1"/>
              <a:t>autor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drepturi</a:t>
            </a:r>
            <a:r>
              <a:rPr lang="en-US" dirty="0"/>
              <a:t> </a:t>
            </a:r>
            <a:r>
              <a:rPr lang="en-US" dirty="0" err="1"/>
              <a:t>conexe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nou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drepturi</a:t>
            </a:r>
            <a:r>
              <a:rPr lang="en-US" dirty="0"/>
              <a:t> </a:t>
            </a:r>
            <a:r>
              <a:rPr lang="en-US" i="1" dirty="0"/>
              <a:t>sui-generis</a:t>
            </a:r>
            <a:r>
              <a:rPr lang="en-US" dirty="0"/>
              <a:t>)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creaţiile</a:t>
            </a:r>
            <a:r>
              <a:rPr lang="en-US" dirty="0"/>
              <a:t> de fond (</a:t>
            </a:r>
            <a:r>
              <a:rPr lang="en-US" dirty="0" err="1"/>
              <a:t>protejate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drepturi</a:t>
            </a:r>
            <a:r>
              <a:rPr lang="en-US" dirty="0"/>
              <a:t> de </a:t>
            </a:r>
            <a:r>
              <a:rPr lang="en-US" dirty="0" err="1"/>
              <a:t>proprietate</a:t>
            </a:r>
            <a:r>
              <a:rPr lang="en-US" dirty="0"/>
              <a:t> </a:t>
            </a:r>
            <a:r>
              <a:rPr lang="en-US" dirty="0" err="1"/>
              <a:t>industrială</a:t>
            </a:r>
            <a:r>
              <a:rPr lang="en-US" dirty="0"/>
              <a:t>), precum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protecţia</a:t>
            </a:r>
            <a:r>
              <a:rPr lang="en-US" dirty="0"/>
              <a:t> </a:t>
            </a:r>
            <a:r>
              <a:rPr lang="en-US" dirty="0" err="1"/>
              <a:t>celor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importante</a:t>
            </a:r>
            <a:r>
              <a:rPr lang="en-US" dirty="0"/>
              <a:t> </a:t>
            </a:r>
            <a:r>
              <a:rPr lang="en-US" dirty="0" err="1"/>
              <a:t>semne</a:t>
            </a:r>
            <a:r>
              <a:rPr lang="en-US" dirty="0"/>
              <a:t> distinctive ale </a:t>
            </a:r>
            <a:r>
              <a:rPr lang="en-US" dirty="0" err="1"/>
              <a:t>activităţii</a:t>
            </a:r>
            <a:r>
              <a:rPr lang="en-US" dirty="0"/>
              <a:t> de </a:t>
            </a:r>
            <a:r>
              <a:rPr lang="en-US" dirty="0" err="1"/>
              <a:t>comerţ</a:t>
            </a:r>
            <a:r>
              <a:rPr lang="en-US" dirty="0"/>
              <a:t>”</a:t>
            </a:r>
          </a:p>
          <a:p>
            <a:endParaRPr lang="en-US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08498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Condiții pentru protecție</a:t>
            </a:r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fontAlgn="base"/>
            <a:r>
              <a:rPr lang="en-US" sz="2800" dirty="0" err="1"/>
              <a:t>Legea</a:t>
            </a:r>
            <a:r>
              <a:rPr lang="en-US" sz="2800" dirty="0"/>
              <a:t> exclude de la </a:t>
            </a:r>
            <a:r>
              <a:rPr lang="en-US" sz="2800" dirty="0" err="1"/>
              <a:t>protecţie</a:t>
            </a:r>
            <a:r>
              <a:rPr lang="en-US" sz="2800" dirty="0"/>
              <a:t>: </a:t>
            </a:r>
          </a:p>
          <a:p>
            <a:pPr lvl="1" fontAlgn="base"/>
            <a:r>
              <a:rPr lang="en-US" dirty="0" err="1"/>
              <a:t>ideile</a:t>
            </a:r>
            <a:r>
              <a:rPr lang="en-US" dirty="0"/>
              <a:t>, </a:t>
            </a:r>
            <a:r>
              <a:rPr lang="en-US" dirty="0" err="1"/>
              <a:t>teoriile</a:t>
            </a:r>
            <a:r>
              <a:rPr lang="en-US" dirty="0"/>
              <a:t>, </a:t>
            </a:r>
            <a:r>
              <a:rPr lang="en-US" dirty="0" err="1"/>
              <a:t>conceptele</a:t>
            </a:r>
            <a:r>
              <a:rPr lang="en-US" dirty="0"/>
              <a:t>, </a:t>
            </a:r>
            <a:r>
              <a:rPr lang="en-US" dirty="0" err="1"/>
              <a:t>descoperirile</a:t>
            </a:r>
            <a:r>
              <a:rPr lang="en-US" dirty="0"/>
              <a:t> </a:t>
            </a:r>
            <a:r>
              <a:rPr lang="en-US" dirty="0" err="1"/>
              <a:t>ştiinţifice</a:t>
            </a:r>
            <a:r>
              <a:rPr lang="en-US" dirty="0"/>
              <a:t>, </a:t>
            </a:r>
            <a:r>
              <a:rPr lang="en-US" dirty="0" err="1"/>
              <a:t>procedeele</a:t>
            </a:r>
            <a:r>
              <a:rPr lang="en-US" dirty="0"/>
              <a:t>, </a:t>
            </a:r>
            <a:r>
              <a:rPr lang="en-US" dirty="0" err="1"/>
              <a:t>metodele</a:t>
            </a:r>
            <a:r>
              <a:rPr lang="en-US" dirty="0"/>
              <a:t> de </a:t>
            </a:r>
            <a:r>
              <a:rPr lang="en-US" dirty="0" err="1"/>
              <a:t>funcţionare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conceptele</a:t>
            </a:r>
            <a:r>
              <a:rPr lang="en-US" dirty="0"/>
              <a:t> </a:t>
            </a:r>
            <a:r>
              <a:rPr lang="en-US" dirty="0" err="1"/>
              <a:t>matematice</a:t>
            </a:r>
            <a:r>
              <a:rPr lang="en-US" dirty="0"/>
              <a:t> ca </a:t>
            </a:r>
            <a:r>
              <a:rPr lang="en-US" dirty="0" err="1"/>
              <a:t>atare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invenţiile</a:t>
            </a:r>
            <a:r>
              <a:rPr lang="en-US" dirty="0"/>
              <a:t>, </a:t>
            </a:r>
            <a:r>
              <a:rPr lang="en-US" dirty="0" err="1"/>
              <a:t>conţinute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-o </a:t>
            </a:r>
            <a:r>
              <a:rPr lang="en-US" dirty="0" err="1"/>
              <a:t>operă</a:t>
            </a:r>
            <a:r>
              <a:rPr lang="en-US" dirty="0"/>
              <a:t>, </a:t>
            </a:r>
            <a:r>
              <a:rPr lang="en-US" dirty="0" err="1"/>
              <a:t>oricare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fi </a:t>
            </a:r>
            <a:r>
              <a:rPr lang="en-US" dirty="0" err="1"/>
              <a:t>modul</a:t>
            </a:r>
            <a:r>
              <a:rPr lang="en-US" dirty="0"/>
              <a:t> de </a:t>
            </a:r>
            <a:r>
              <a:rPr lang="en-US" dirty="0" err="1"/>
              <a:t>preluare</a:t>
            </a:r>
            <a:r>
              <a:rPr lang="en-US" dirty="0"/>
              <a:t>, de </a:t>
            </a:r>
            <a:r>
              <a:rPr lang="en-US" dirty="0" err="1"/>
              <a:t>scriere</a:t>
            </a:r>
            <a:r>
              <a:rPr lang="en-US" dirty="0"/>
              <a:t>, de </a:t>
            </a:r>
            <a:r>
              <a:rPr lang="en-US" dirty="0" err="1"/>
              <a:t>explicare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de </a:t>
            </a:r>
            <a:r>
              <a:rPr lang="en-US" dirty="0" err="1"/>
              <a:t>exprimare</a:t>
            </a:r>
            <a:r>
              <a:rPr lang="en-US" dirty="0"/>
              <a:t>; </a:t>
            </a:r>
          </a:p>
          <a:p>
            <a:r>
              <a:rPr lang="en-US" sz="2800" dirty="0" err="1"/>
              <a:t>ştirile</a:t>
            </a:r>
            <a:r>
              <a:rPr lang="en-US" sz="2800" dirty="0"/>
              <a:t> </a:t>
            </a:r>
            <a:r>
              <a:rPr lang="en-US" sz="2800" dirty="0" err="1"/>
              <a:t>şi</a:t>
            </a:r>
            <a:r>
              <a:rPr lang="en-US" sz="2800" dirty="0"/>
              <a:t> </a:t>
            </a:r>
            <a:r>
              <a:rPr lang="en-US" sz="2800" dirty="0" err="1"/>
              <a:t>informaţiile</a:t>
            </a:r>
            <a:r>
              <a:rPr lang="en-US" sz="2800" dirty="0"/>
              <a:t> de </a:t>
            </a:r>
            <a:r>
              <a:rPr lang="en-US" sz="2800" dirty="0" err="1"/>
              <a:t>presă</a:t>
            </a:r>
            <a:r>
              <a:rPr lang="en-US" sz="2800" dirty="0"/>
              <a:t>; </a:t>
            </a:r>
            <a:r>
              <a:rPr lang="en-US" sz="2800" dirty="0" err="1"/>
              <a:t>simplele</a:t>
            </a:r>
            <a:r>
              <a:rPr lang="en-US" sz="2800" dirty="0"/>
              <a:t> </a:t>
            </a:r>
            <a:r>
              <a:rPr lang="en-US" sz="2800" dirty="0" err="1"/>
              <a:t>fapte</a:t>
            </a:r>
            <a:r>
              <a:rPr lang="en-US" sz="2800" dirty="0"/>
              <a:t> </a:t>
            </a:r>
            <a:r>
              <a:rPr lang="en-US" sz="2800" dirty="0" err="1"/>
              <a:t>şi</a:t>
            </a:r>
            <a:r>
              <a:rPr lang="en-US" sz="2800" dirty="0"/>
              <a:t> date;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28185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Condiții pentru protecție</a:t>
            </a:r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62500" lnSpcReduction="20000"/>
          </a:bodyPr>
          <a:lstStyle/>
          <a:p>
            <a:pPr lvl="0" fontAlgn="base"/>
            <a:r>
              <a:rPr lang="en-US" sz="2800" dirty="0" err="1"/>
              <a:t>Orice</a:t>
            </a:r>
            <a:r>
              <a:rPr lang="en-US" sz="2800" dirty="0"/>
              <a:t> </a:t>
            </a:r>
            <a:r>
              <a:rPr lang="en-US" sz="2800" dirty="0" err="1"/>
              <a:t>operă</a:t>
            </a:r>
            <a:r>
              <a:rPr lang="en-US" sz="2800" dirty="0"/>
              <a:t> care </a:t>
            </a:r>
            <a:r>
              <a:rPr lang="en-US" sz="2800" dirty="0" err="1"/>
              <a:t>îmbracă</a:t>
            </a:r>
            <a:r>
              <a:rPr lang="en-US" sz="2800" dirty="0"/>
              <a:t> o </a:t>
            </a:r>
            <a:r>
              <a:rPr lang="en-US" sz="2800" dirty="0" err="1"/>
              <a:t>formă</a:t>
            </a:r>
            <a:r>
              <a:rPr lang="en-US" sz="2800" dirty="0"/>
              <a:t> de </a:t>
            </a:r>
            <a:r>
              <a:rPr lang="en-US" sz="2800" dirty="0" err="1"/>
              <a:t>exprimare</a:t>
            </a:r>
            <a:r>
              <a:rPr lang="en-US" sz="2800" dirty="0"/>
              <a:t> </a:t>
            </a:r>
            <a:r>
              <a:rPr lang="en-US" sz="2800" dirty="0" err="1"/>
              <a:t>perceptibilă</a:t>
            </a:r>
            <a:r>
              <a:rPr lang="en-US" sz="2800" dirty="0"/>
              <a:t> </a:t>
            </a:r>
            <a:r>
              <a:rPr lang="en-US" sz="2800" dirty="0" err="1"/>
              <a:t>simţurilor</a:t>
            </a:r>
            <a:r>
              <a:rPr lang="en-US" sz="2800" dirty="0"/>
              <a:t> </a:t>
            </a:r>
            <a:r>
              <a:rPr lang="en-US" sz="2800" dirty="0" err="1"/>
              <a:t>este</a:t>
            </a:r>
            <a:r>
              <a:rPr lang="en-US" sz="2800" dirty="0"/>
              <a:t> </a:t>
            </a:r>
            <a:r>
              <a:rPr lang="en-US" sz="2800" dirty="0" err="1"/>
              <a:t>susceptibilă</a:t>
            </a:r>
            <a:r>
              <a:rPr lang="en-US" sz="2800" dirty="0"/>
              <a:t> de a fi </a:t>
            </a:r>
            <a:r>
              <a:rPr lang="en-US" sz="2800" dirty="0" err="1"/>
              <a:t>adusă</a:t>
            </a:r>
            <a:r>
              <a:rPr lang="en-US" sz="2800" dirty="0"/>
              <a:t> la </a:t>
            </a:r>
            <a:r>
              <a:rPr lang="en-US" sz="2800" dirty="0" err="1"/>
              <a:t>cunoştinţa</a:t>
            </a:r>
            <a:r>
              <a:rPr lang="en-US" sz="2800" dirty="0"/>
              <a:t> </a:t>
            </a:r>
            <a:r>
              <a:rPr lang="en-US" sz="2800" dirty="0" err="1"/>
              <a:t>publică</a:t>
            </a:r>
            <a:r>
              <a:rPr lang="en-US" sz="2800" dirty="0"/>
              <a:t>. </a:t>
            </a:r>
            <a:endParaRPr lang="en-US" sz="2900" dirty="0"/>
          </a:p>
          <a:p>
            <a:pPr lvl="0" fontAlgn="base"/>
            <a:r>
              <a:rPr lang="en-US" sz="2900" dirty="0"/>
              <a:t>Opera </a:t>
            </a:r>
            <a:r>
              <a:rPr lang="en-US" sz="2900" dirty="0" err="1"/>
              <a:t>să</a:t>
            </a:r>
            <a:r>
              <a:rPr lang="en-US" sz="2900" dirty="0"/>
              <a:t> fie </a:t>
            </a:r>
            <a:r>
              <a:rPr lang="en-US" sz="2900" dirty="0" err="1"/>
              <a:t>originală</a:t>
            </a:r>
            <a:r>
              <a:rPr lang="en-US" sz="2900" dirty="0"/>
              <a:t> </a:t>
            </a:r>
            <a:endParaRPr lang="ro-RO" sz="2900" dirty="0"/>
          </a:p>
          <a:p>
            <a:pPr lvl="0" fontAlgn="base"/>
            <a:r>
              <a:rPr lang="en-US" sz="2900" dirty="0" err="1"/>
              <a:t>Concepţia</a:t>
            </a:r>
            <a:r>
              <a:rPr lang="en-US" sz="2900" dirty="0"/>
              <a:t> </a:t>
            </a:r>
            <a:r>
              <a:rPr lang="en-US" sz="2900" dirty="0" err="1"/>
              <a:t>obiectivă</a:t>
            </a:r>
            <a:r>
              <a:rPr lang="en-US" sz="2900" dirty="0"/>
              <a:t> </a:t>
            </a:r>
            <a:r>
              <a:rPr lang="en-US" sz="2900" dirty="0" err="1"/>
              <a:t>asupra</a:t>
            </a:r>
            <a:r>
              <a:rPr lang="en-US" sz="2900" dirty="0"/>
              <a:t> </a:t>
            </a:r>
            <a:r>
              <a:rPr lang="en-US" sz="2900" dirty="0" err="1"/>
              <a:t>originalităţii</a:t>
            </a:r>
            <a:r>
              <a:rPr lang="en-US" sz="2900" dirty="0"/>
              <a:t> </a:t>
            </a:r>
          </a:p>
          <a:p>
            <a:pPr lvl="2" fontAlgn="base"/>
            <a:r>
              <a:rPr lang="en-US" sz="2900" dirty="0" err="1"/>
              <a:t>Prezentă</a:t>
            </a:r>
            <a:r>
              <a:rPr lang="en-US" sz="2900" dirty="0"/>
              <a:t> </a:t>
            </a:r>
            <a:r>
              <a:rPr lang="en-US" sz="2900" dirty="0" err="1"/>
              <a:t>în</a:t>
            </a:r>
            <a:r>
              <a:rPr lang="en-US" sz="2900" dirty="0"/>
              <a:t> </a:t>
            </a:r>
            <a:r>
              <a:rPr lang="en-US" sz="2900" dirty="0" err="1"/>
              <a:t>sistemul</a:t>
            </a:r>
            <a:r>
              <a:rPr lang="en-US" sz="2900" dirty="0"/>
              <a:t> </a:t>
            </a:r>
            <a:r>
              <a:rPr lang="en-US" sz="2900" dirty="0" err="1"/>
              <a:t>anglo-saxon</a:t>
            </a:r>
            <a:r>
              <a:rPr lang="en-US" sz="2900" dirty="0"/>
              <a:t> </a:t>
            </a:r>
            <a:r>
              <a:rPr lang="ro-RO" sz="2900" dirty="0"/>
              <a:t>. </a:t>
            </a:r>
            <a:r>
              <a:rPr lang="en-US" sz="2900" dirty="0"/>
              <a:t>Este </a:t>
            </a:r>
            <a:r>
              <a:rPr lang="en-US" sz="2900" dirty="0" err="1"/>
              <a:t>echivalentă</a:t>
            </a:r>
            <a:r>
              <a:rPr lang="en-US" sz="2900" dirty="0"/>
              <a:t> cu </a:t>
            </a:r>
            <a:r>
              <a:rPr lang="en-US" sz="2900" dirty="0" err="1"/>
              <a:t>absenţa</a:t>
            </a:r>
            <a:r>
              <a:rPr lang="en-US" sz="2900" dirty="0"/>
              <a:t> </a:t>
            </a:r>
            <a:r>
              <a:rPr lang="en-US" sz="2900" dirty="0" err="1"/>
              <a:t>copiei</a:t>
            </a:r>
            <a:r>
              <a:rPr lang="en-US" sz="2900" dirty="0"/>
              <a:t>, se </a:t>
            </a:r>
            <a:r>
              <a:rPr lang="en-US" sz="2900" dirty="0" err="1"/>
              <a:t>testează</a:t>
            </a:r>
            <a:r>
              <a:rPr lang="en-US" sz="2900" dirty="0"/>
              <a:t> </a:t>
            </a:r>
            <a:r>
              <a:rPr lang="en-US" sz="2900" dirty="0" err="1"/>
              <a:t>noutatea</a:t>
            </a:r>
            <a:r>
              <a:rPr lang="en-US" sz="2900" dirty="0"/>
              <a:t> </a:t>
            </a:r>
            <a:r>
              <a:rPr lang="en-US" sz="2900" dirty="0" err="1"/>
              <a:t>operei</a:t>
            </a:r>
            <a:r>
              <a:rPr lang="en-US" sz="2900" dirty="0"/>
              <a:t>, se cere un minim de </a:t>
            </a:r>
            <a:r>
              <a:rPr lang="en-US" sz="2900" dirty="0" err="1"/>
              <a:t>creativitate</a:t>
            </a:r>
            <a:r>
              <a:rPr lang="en-US" sz="2900" dirty="0"/>
              <a:t>; </a:t>
            </a:r>
            <a:endParaRPr lang="ro-RO" sz="2900" dirty="0"/>
          </a:p>
          <a:p>
            <a:pPr fontAlgn="base"/>
            <a:r>
              <a:rPr lang="en-US" sz="3400" dirty="0" err="1"/>
              <a:t>Concepţia</a:t>
            </a:r>
            <a:r>
              <a:rPr lang="en-US" sz="3400" dirty="0"/>
              <a:t> </a:t>
            </a:r>
            <a:r>
              <a:rPr lang="en-US" sz="3400" dirty="0" err="1"/>
              <a:t>subiectivă</a:t>
            </a:r>
            <a:r>
              <a:rPr lang="en-US" sz="3400" dirty="0"/>
              <a:t> </a:t>
            </a:r>
            <a:r>
              <a:rPr lang="en-US" sz="3400" dirty="0" err="1"/>
              <a:t>asupra</a:t>
            </a:r>
            <a:r>
              <a:rPr lang="en-US" sz="3400" dirty="0"/>
              <a:t> </a:t>
            </a:r>
            <a:r>
              <a:rPr lang="en-US" sz="3400" dirty="0" err="1"/>
              <a:t>originalităţii</a:t>
            </a:r>
            <a:r>
              <a:rPr lang="en-US" sz="3400" dirty="0"/>
              <a:t> </a:t>
            </a:r>
          </a:p>
          <a:p>
            <a:pPr lvl="2" fontAlgn="base"/>
            <a:r>
              <a:rPr lang="en-US" sz="2900" dirty="0" err="1"/>
              <a:t>Prezentă</a:t>
            </a:r>
            <a:r>
              <a:rPr lang="en-US" sz="2900" dirty="0"/>
              <a:t> </a:t>
            </a:r>
            <a:r>
              <a:rPr lang="en-US" sz="2900" dirty="0" err="1"/>
              <a:t>în</a:t>
            </a:r>
            <a:r>
              <a:rPr lang="en-US" sz="2900" dirty="0"/>
              <a:t> </a:t>
            </a:r>
            <a:r>
              <a:rPr lang="en-US" sz="2900" dirty="0" err="1"/>
              <a:t>sistemul</a:t>
            </a:r>
            <a:r>
              <a:rPr lang="en-US" sz="2900" dirty="0"/>
              <a:t> continental</a:t>
            </a:r>
            <a:r>
              <a:rPr lang="ro-RO" sz="2900" dirty="0"/>
              <a:t>.</a:t>
            </a:r>
            <a:r>
              <a:rPr lang="en-US" sz="2900" dirty="0"/>
              <a:t> </a:t>
            </a:r>
            <a:r>
              <a:rPr lang="en-US" sz="2900" dirty="0" err="1"/>
              <a:t>Înţelege</a:t>
            </a:r>
            <a:r>
              <a:rPr lang="en-US" sz="2900" dirty="0"/>
              <a:t> </a:t>
            </a:r>
            <a:r>
              <a:rPr lang="en-US" sz="2900" dirty="0" err="1"/>
              <a:t>originalitatea</a:t>
            </a:r>
            <a:r>
              <a:rPr lang="en-US" sz="2900" dirty="0"/>
              <a:t> ca </a:t>
            </a:r>
            <a:r>
              <a:rPr lang="en-US" sz="2900" dirty="0" err="1"/>
              <a:t>manifestare</a:t>
            </a:r>
            <a:r>
              <a:rPr lang="en-US" sz="2900" dirty="0"/>
              <a:t> a </a:t>
            </a:r>
            <a:r>
              <a:rPr lang="en-US" sz="2900" dirty="0" err="1"/>
              <a:t>personalităţii</a:t>
            </a:r>
            <a:r>
              <a:rPr lang="en-US" sz="2900" dirty="0"/>
              <a:t> </a:t>
            </a:r>
            <a:r>
              <a:rPr lang="en-US" sz="2900" dirty="0" err="1"/>
              <a:t>autorului</a:t>
            </a:r>
            <a:r>
              <a:rPr lang="en-US" sz="2900" dirty="0"/>
              <a:t>, </a:t>
            </a:r>
            <a:r>
              <a:rPr lang="en-US" sz="2900" dirty="0" err="1"/>
              <a:t>originală</a:t>
            </a:r>
            <a:r>
              <a:rPr lang="en-US" sz="2900" dirty="0"/>
              <a:t> </a:t>
            </a:r>
            <a:r>
              <a:rPr lang="en-US" sz="2900" dirty="0" err="1"/>
              <a:t>este</a:t>
            </a:r>
            <a:r>
              <a:rPr lang="en-US" sz="2900" dirty="0"/>
              <a:t> opera </a:t>
            </a:r>
            <a:r>
              <a:rPr lang="en-US" sz="2900" dirty="0" err="1"/>
              <a:t>în</a:t>
            </a:r>
            <a:r>
              <a:rPr lang="en-US" sz="2900" dirty="0"/>
              <a:t> care </a:t>
            </a:r>
            <a:r>
              <a:rPr lang="en-US" sz="2900" dirty="0" err="1"/>
              <a:t>autorul</a:t>
            </a:r>
            <a:r>
              <a:rPr lang="en-US" sz="2900" dirty="0"/>
              <a:t> a </a:t>
            </a:r>
            <a:r>
              <a:rPr lang="en-US" sz="2900" dirty="0" err="1"/>
              <a:t>avut</a:t>
            </a:r>
            <a:r>
              <a:rPr lang="en-US" sz="2900" dirty="0"/>
              <a:t> </a:t>
            </a:r>
            <a:r>
              <a:rPr lang="en-US" sz="2900" dirty="0" err="1"/>
              <a:t>posibilitatea</a:t>
            </a:r>
            <a:r>
              <a:rPr lang="en-US" sz="2900" dirty="0"/>
              <a:t> de a-</a:t>
            </a:r>
            <a:r>
              <a:rPr lang="en-US" sz="2900" dirty="0" err="1"/>
              <a:t>şi</a:t>
            </a:r>
            <a:r>
              <a:rPr lang="en-US" sz="2900" dirty="0"/>
              <a:t> </a:t>
            </a:r>
            <a:r>
              <a:rPr lang="en-US" sz="2900" dirty="0" err="1"/>
              <a:t>exprima</a:t>
            </a:r>
            <a:r>
              <a:rPr lang="en-US" sz="2900" dirty="0"/>
              <a:t> </a:t>
            </a:r>
            <a:r>
              <a:rPr lang="en-US" sz="2900" dirty="0" err="1"/>
              <a:t>sensibilitatea</a:t>
            </a:r>
            <a:r>
              <a:rPr lang="en-US" sz="2900" dirty="0"/>
              <a:t> </a:t>
            </a:r>
            <a:r>
              <a:rPr lang="en-US" sz="2900" dirty="0" err="1"/>
              <a:t>sau</a:t>
            </a:r>
            <a:r>
              <a:rPr lang="en-US" sz="2900" dirty="0"/>
              <a:t>, </a:t>
            </a:r>
            <a:r>
              <a:rPr lang="en-US" sz="2900" dirty="0" err="1"/>
              <a:t>cel</a:t>
            </a:r>
            <a:r>
              <a:rPr lang="en-US" sz="2900" dirty="0"/>
              <a:t> </a:t>
            </a:r>
            <a:r>
              <a:rPr lang="en-US" sz="2900" dirty="0" err="1"/>
              <a:t>puţin</a:t>
            </a:r>
            <a:r>
              <a:rPr lang="en-US" sz="2900" dirty="0"/>
              <a:t>, </a:t>
            </a:r>
            <a:r>
              <a:rPr lang="en-US" sz="2900" dirty="0" err="1"/>
              <a:t>fantezia</a:t>
            </a:r>
            <a:r>
              <a:rPr lang="en-US" sz="2900" dirty="0"/>
              <a:t> </a:t>
            </a:r>
            <a:r>
              <a:rPr lang="en-US" sz="2900" dirty="0" err="1"/>
              <a:t>sa</a:t>
            </a:r>
            <a:r>
              <a:rPr lang="en-US" sz="2900" dirty="0"/>
              <a:t>; </a:t>
            </a:r>
            <a:endParaRPr lang="ro-RO" sz="2900" dirty="0"/>
          </a:p>
          <a:p>
            <a:pPr marL="484632" indent="-457200" fontAlgn="base"/>
            <a:r>
              <a:rPr lang="en-US" sz="2900" dirty="0" err="1"/>
              <a:t>Originalitatea</a:t>
            </a:r>
            <a:r>
              <a:rPr lang="en-US" sz="2900" dirty="0"/>
              <a:t> </a:t>
            </a:r>
            <a:r>
              <a:rPr lang="en-US" sz="2900" dirty="0" err="1"/>
              <a:t>este</a:t>
            </a:r>
            <a:r>
              <a:rPr lang="en-US" sz="2900" dirty="0"/>
              <a:t> un </a:t>
            </a:r>
            <a:r>
              <a:rPr lang="en-US" sz="2900" dirty="0" err="1"/>
              <a:t>criteriu</a:t>
            </a:r>
            <a:r>
              <a:rPr lang="en-US" sz="2900" dirty="0"/>
              <a:t> </a:t>
            </a:r>
            <a:r>
              <a:rPr lang="en-US" sz="2900" dirty="0" err="1"/>
              <a:t>subiectiv</a:t>
            </a:r>
            <a:r>
              <a:rPr lang="en-US" sz="2900" dirty="0"/>
              <a:t> </a:t>
            </a:r>
            <a:r>
              <a:rPr lang="en-US" sz="2900" dirty="0" err="1"/>
              <a:t>şi</a:t>
            </a:r>
            <a:r>
              <a:rPr lang="en-US" sz="2900" dirty="0"/>
              <a:t> </a:t>
            </a:r>
            <a:r>
              <a:rPr lang="en-US" sz="2900" dirty="0" err="1"/>
              <a:t>relativ</a:t>
            </a:r>
            <a:r>
              <a:rPr lang="en-US" sz="2900" dirty="0"/>
              <a:t> </a:t>
            </a:r>
            <a:r>
              <a:rPr lang="en-US" sz="2900" dirty="0" err="1"/>
              <a:t>lăsat</a:t>
            </a:r>
            <a:r>
              <a:rPr lang="en-US" sz="2900" dirty="0"/>
              <a:t> la </a:t>
            </a:r>
            <a:r>
              <a:rPr lang="en-US" sz="2900" dirty="0" err="1"/>
              <a:t>aprecierea</a:t>
            </a:r>
            <a:r>
              <a:rPr lang="en-US" sz="2900" dirty="0"/>
              <a:t> </a:t>
            </a:r>
            <a:r>
              <a:rPr lang="en-US" sz="2900" dirty="0" err="1"/>
              <a:t>judecătorului</a:t>
            </a:r>
            <a:r>
              <a:rPr lang="en-US" sz="2900" dirty="0"/>
              <a:t>;</a:t>
            </a:r>
            <a:endParaRPr lang="ro-RO" sz="2900" dirty="0"/>
          </a:p>
          <a:p>
            <a:pPr marL="484632" indent="-457200" fontAlgn="base"/>
            <a:r>
              <a:rPr lang="en-US" sz="2900" dirty="0" err="1"/>
              <a:t>Originalitatea</a:t>
            </a:r>
            <a:r>
              <a:rPr lang="en-US" sz="2900" dirty="0"/>
              <a:t> se </a:t>
            </a:r>
            <a:r>
              <a:rPr lang="en-US" sz="2900" dirty="0" err="1"/>
              <a:t>poate</a:t>
            </a:r>
            <a:r>
              <a:rPr lang="en-US" sz="2900" dirty="0"/>
              <a:t> </a:t>
            </a:r>
            <a:r>
              <a:rPr lang="en-US" sz="2900" dirty="0" err="1"/>
              <a:t>manifesta</a:t>
            </a:r>
            <a:r>
              <a:rPr lang="en-US" sz="2900" dirty="0"/>
              <a:t> </a:t>
            </a:r>
            <a:r>
              <a:rPr lang="en-US" sz="2900" dirty="0" err="1"/>
              <a:t>atât</a:t>
            </a:r>
            <a:r>
              <a:rPr lang="en-US" sz="2900" dirty="0"/>
              <a:t> </a:t>
            </a:r>
            <a:r>
              <a:rPr lang="en-US" sz="2900" dirty="0" err="1"/>
              <a:t>în</a:t>
            </a:r>
            <a:r>
              <a:rPr lang="en-US" sz="2900" dirty="0"/>
              <a:t> </a:t>
            </a:r>
            <a:r>
              <a:rPr lang="en-US" sz="2900" dirty="0" err="1"/>
              <a:t>creaţie</a:t>
            </a:r>
            <a:r>
              <a:rPr lang="en-US" sz="2900" dirty="0"/>
              <a:t> </a:t>
            </a:r>
            <a:r>
              <a:rPr lang="en-US" sz="2900" dirty="0" err="1"/>
              <a:t>cât</a:t>
            </a:r>
            <a:r>
              <a:rPr lang="en-US" sz="2900" dirty="0"/>
              <a:t> </a:t>
            </a:r>
            <a:r>
              <a:rPr lang="en-US" sz="2900" dirty="0" err="1"/>
              <a:t>şi</a:t>
            </a:r>
            <a:r>
              <a:rPr lang="en-US" sz="2900" dirty="0"/>
              <a:t> </a:t>
            </a:r>
            <a:r>
              <a:rPr lang="en-US" sz="2900" dirty="0" err="1"/>
              <a:t>în</a:t>
            </a:r>
            <a:r>
              <a:rPr lang="en-US" sz="2900" dirty="0"/>
              <a:t> </a:t>
            </a:r>
            <a:r>
              <a:rPr lang="en-US" sz="2900" dirty="0" err="1"/>
              <a:t>elementele</a:t>
            </a:r>
            <a:r>
              <a:rPr lang="en-US" sz="2900" dirty="0"/>
              <a:t> de „</a:t>
            </a:r>
            <a:r>
              <a:rPr lang="en-US" sz="2900" dirty="0" err="1"/>
              <a:t>fantezie</a:t>
            </a:r>
            <a:r>
              <a:rPr lang="en-US" sz="2900" dirty="0"/>
              <a:t>, 	</a:t>
            </a:r>
            <a:r>
              <a:rPr lang="en-US" sz="2900" dirty="0" err="1"/>
              <a:t>alegere</a:t>
            </a:r>
            <a:r>
              <a:rPr lang="en-US" sz="2900" dirty="0"/>
              <a:t>, 	</a:t>
            </a:r>
            <a:r>
              <a:rPr lang="en-US" sz="2900" dirty="0" err="1"/>
              <a:t>selecţionare</a:t>
            </a:r>
            <a:r>
              <a:rPr lang="ro-RO" sz="2900" dirty="0"/>
              <a:t> </a:t>
            </a:r>
            <a:r>
              <a:rPr lang="en-US" sz="2900" dirty="0" err="1"/>
              <a:t>materialului</a:t>
            </a:r>
            <a:r>
              <a:rPr lang="en-US" sz="2900" dirty="0"/>
              <a:t> </a:t>
            </a:r>
            <a:r>
              <a:rPr lang="en-US" sz="2900" dirty="0" err="1"/>
              <a:t>sau</a:t>
            </a:r>
            <a:r>
              <a:rPr lang="en-US" sz="2900" dirty="0"/>
              <a:t> </a:t>
            </a:r>
            <a:r>
              <a:rPr lang="en-US" sz="2900" dirty="0" err="1"/>
              <a:t>prelucrare</a:t>
            </a:r>
            <a:r>
              <a:rPr lang="en-US" sz="2900" dirty="0"/>
              <a:t> </a:t>
            </a:r>
            <a:r>
              <a:rPr lang="en-US" sz="2900" dirty="0" err="1"/>
              <a:t>mintală</a:t>
            </a:r>
            <a:r>
              <a:rPr lang="en-US" sz="2900" dirty="0"/>
              <a:t>”</a:t>
            </a:r>
          </a:p>
          <a:p>
            <a:r>
              <a:rPr lang="ro-RO" sz="2900" dirty="0"/>
              <a:t>O</a:t>
            </a:r>
            <a:r>
              <a:rPr lang="en-US" sz="2900" dirty="0"/>
              <a:t>per</a:t>
            </a:r>
            <a:r>
              <a:rPr lang="ro-RO" sz="2900" dirty="0"/>
              <a:t>a</a:t>
            </a:r>
            <a:r>
              <a:rPr lang="en-US" sz="2900" dirty="0"/>
              <a:t> </a:t>
            </a:r>
            <a:r>
              <a:rPr lang="en-US" sz="2900" dirty="0" err="1"/>
              <a:t>poate</a:t>
            </a:r>
            <a:r>
              <a:rPr lang="en-US" sz="2900" dirty="0"/>
              <a:t> fi </a:t>
            </a:r>
            <a:r>
              <a:rPr lang="en-US" sz="2900" dirty="0" err="1"/>
              <a:t>absolut</a:t>
            </a:r>
            <a:r>
              <a:rPr lang="en-US" sz="2900" dirty="0"/>
              <a:t> </a:t>
            </a:r>
            <a:r>
              <a:rPr lang="en-US" sz="2900" dirty="0" err="1"/>
              <a:t>originală</a:t>
            </a:r>
            <a:r>
              <a:rPr lang="en-US" sz="2900" dirty="0"/>
              <a:t> (</a:t>
            </a:r>
            <a:r>
              <a:rPr lang="en-US" sz="2900" dirty="0" err="1"/>
              <a:t>complet</a:t>
            </a:r>
            <a:r>
              <a:rPr lang="en-US" sz="2900" dirty="0"/>
              <a:t> </a:t>
            </a:r>
            <a:r>
              <a:rPr lang="en-US" sz="2900" dirty="0" err="1"/>
              <a:t>nouă</a:t>
            </a:r>
            <a:r>
              <a:rPr lang="en-US" sz="2900" dirty="0"/>
              <a:t>) </a:t>
            </a:r>
            <a:r>
              <a:rPr lang="en-US" sz="2900" dirty="0" err="1"/>
              <a:t>sau</a:t>
            </a:r>
            <a:r>
              <a:rPr lang="en-US" sz="2900" dirty="0"/>
              <a:t> </a:t>
            </a:r>
            <a:r>
              <a:rPr lang="en-US" sz="2900" dirty="0" err="1"/>
              <a:t>relativ</a:t>
            </a:r>
            <a:r>
              <a:rPr lang="en-US" sz="2900" dirty="0"/>
              <a:t> </a:t>
            </a:r>
            <a:r>
              <a:rPr lang="en-US" sz="2900" dirty="0" err="1"/>
              <a:t>originală</a:t>
            </a:r>
            <a:r>
              <a:rPr lang="en-US" sz="2900" dirty="0"/>
              <a:t> (</a:t>
            </a:r>
            <a:r>
              <a:rPr lang="en-US" sz="2900" dirty="0" err="1"/>
              <a:t>preluând</a:t>
            </a:r>
            <a:r>
              <a:rPr lang="en-US" sz="2900" dirty="0"/>
              <a:t> </a:t>
            </a:r>
            <a:r>
              <a:rPr lang="en-US" sz="2900" dirty="0" err="1"/>
              <a:t>anumite</a:t>
            </a:r>
            <a:r>
              <a:rPr lang="en-US" sz="2900" dirty="0"/>
              <a:t> </a:t>
            </a:r>
            <a:r>
              <a:rPr lang="en-US" sz="2900" dirty="0" err="1"/>
              <a:t>elemente</a:t>
            </a:r>
            <a:r>
              <a:rPr lang="en-US" sz="2900" dirty="0"/>
              <a:t> din </a:t>
            </a:r>
            <a:r>
              <a:rPr lang="en-US" sz="2900" dirty="0" err="1"/>
              <a:t>alte</a:t>
            </a:r>
            <a:r>
              <a:rPr lang="en-US" sz="2900" dirty="0"/>
              <a:t> </a:t>
            </a:r>
            <a:r>
              <a:rPr lang="en-US" sz="2900" dirty="0" err="1"/>
              <a:t>opere</a:t>
            </a:r>
            <a:r>
              <a:rPr lang="en-US" sz="2900" dirty="0"/>
              <a:t>).</a:t>
            </a:r>
            <a:r>
              <a:rPr lang="ro-RO" sz="2900" dirty="0"/>
              <a:t> </a:t>
            </a:r>
            <a:r>
              <a:rPr lang="en-US" sz="2900" dirty="0"/>
              <a:t>Nu </a:t>
            </a:r>
            <a:r>
              <a:rPr lang="en-US" sz="2900" dirty="0" err="1"/>
              <a:t>constituie</a:t>
            </a:r>
            <a:r>
              <a:rPr lang="en-US" sz="2900" dirty="0"/>
              <a:t> </a:t>
            </a:r>
            <a:r>
              <a:rPr lang="en-US" sz="2900" dirty="0" err="1"/>
              <a:t>operă</a:t>
            </a:r>
            <a:r>
              <a:rPr lang="en-US" sz="2900" dirty="0"/>
              <a:t> </a:t>
            </a:r>
            <a:r>
              <a:rPr lang="en-US" sz="2900" dirty="0" err="1"/>
              <a:t>originală</a:t>
            </a:r>
            <a:r>
              <a:rPr lang="en-US" sz="2900" dirty="0"/>
              <a:t> </a:t>
            </a:r>
            <a:r>
              <a:rPr lang="en-US" sz="2900" dirty="0" err="1"/>
              <a:t>simpla</a:t>
            </a:r>
            <a:r>
              <a:rPr lang="en-US" sz="2900" dirty="0"/>
              <a:t> </a:t>
            </a:r>
            <a:r>
              <a:rPr lang="en-US" sz="2900" dirty="0" err="1"/>
              <a:t>aplicare</a:t>
            </a:r>
            <a:r>
              <a:rPr lang="en-US" sz="2900" dirty="0"/>
              <a:t> a </a:t>
            </a:r>
            <a:r>
              <a:rPr lang="en-US" sz="2900" dirty="0" err="1"/>
              <a:t>unui</a:t>
            </a:r>
            <a:r>
              <a:rPr lang="en-US" sz="2900" dirty="0"/>
              <a:t> know-how, „</a:t>
            </a:r>
            <a:r>
              <a:rPr lang="en-US" sz="2900" dirty="0" err="1"/>
              <a:t>îndemânarea</a:t>
            </a:r>
            <a:r>
              <a:rPr lang="en-US" sz="2900" dirty="0"/>
              <a:t> </a:t>
            </a:r>
            <a:r>
              <a:rPr lang="en-US" sz="2900" dirty="0" err="1"/>
              <a:t>tehnică</a:t>
            </a:r>
            <a:r>
              <a:rPr lang="en-US" sz="2900" dirty="0"/>
              <a:t> </a:t>
            </a:r>
            <a:r>
              <a:rPr lang="en-US" sz="2900" dirty="0" err="1"/>
              <a:t>ori</a:t>
            </a:r>
            <a:r>
              <a:rPr lang="en-US" sz="2900" dirty="0"/>
              <a:t> </a:t>
            </a:r>
            <a:r>
              <a:rPr lang="en-US" sz="2900" dirty="0" err="1"/>
              <a:t>abilitatea</a:t>
            </a:r>
            <a:r>
              <a:rPr lang="en-US" sz="2900" dirty="0"/>
              <a:t> </a:t>
            </a:r>
            <a:r>
              <a:rPr lang="en-US" sz="2900" dirty="0" err="1"/>
              <a:t>metodei</a:t>
            </a:r>
            <a:r>
              <a:rPr lang="en-US" sz="2900" dirty="0"/>
              <a:t> </a:t>
            </a:r>
            <a:r>
              <a:rPr lang="ro-RO" sz="2900" dirty="0"/>
              <a:t> </a:t>
            </a:r>
            <a:r>
              <a:rPr lang="en-US" sz="2900" dirty="0" err="1"/>
              <a:t>folosite</a:t>
            </a:r>
            <a:r>
              <a:rPr lang="en-US" sz="2900" dirty="0"/>
              <a:t> nu </a:t>
            </a:r>
            <a:r>
              <a:rPr lang="en-US" sz="2900" dirty="0" err="1"/>
              <a:t>semnifică</a:t>
            </a:r>
            <a:r>
              <a:rPr lang="en-US" sz="2900" dirty="0"/>
              <a:t> o </a:t>
            </a:r>
            <a:r>
              <a:rPr lang="en-US" sz="2900" dirty="0" err="1"/>
              <a:t>activitate</a:t>
            </a:r>
            <a:r>
              <a:rPr lang="en-US" sz="2900" dirty="0"/>
              <a:t> </a:t>
            </a:r>
            <a:r>
              <a:rPr lang="en-US" sz="2900" dirty="0" err="1"/>
              <a:t>creativă</a:t>
            </a:r>
            <a:r>
              <a:rPr lang="en-US" sz="2900" dirty="0"/>
              <a:t>”</a:t>
            </a:r>
            <a:endParaRPr lang="ro-RO" sz="2900" dirty="0"/>
          </a:p>
          <a:p>
            <a:r>
              <a:rPr lang="en-US" sz="2900" dirty="0" err="1"/>
              <a:t>Simpla</a:t>
            </a:r>
            <a:r>
              <a:rPr lang="en-US" sz="2900" dirty="0"/>
              <a:t> </a:t>
            </a:r>
            <a:r>
              <a:rPr lang="en-US" sz="2900" dirty="0" err="1"/>
              <a:t>absenţă</a:t>
            </a:r>
            <a:r>
              <a:rPr lang="en-US" sz="2900" dirty="0"/>
              <a:t> a </a:t>
            </a:r>
            <a:r>
              <a:rPr lang="en-US" sz="2900" dirty="0" err="1"/>
              <a:t>anteriorităţii</a:t>
            </a:r>
            <a:r>
              <a:rPr lang="en-US" sz="2900" dirty="0"/>
              <a:t> nu </a:t>
            </a:r>
            <a:r>
              <a:rPr lang="en-US" sz="2900" dirty="0" err="1"/>
              <a:t>semnifică</a:t>
            </a:r>
            <a:r>
              <a:rPr lang="en-US" sz="2900" dirty="0"/>
              <a:t> automat </a:t>
            </a:r>
            <a:r>
              <a:rPr lang="en-US" sz="2900" dirty="0" err="1"/>
              <a:t>originalitate</a:t>
            </a:r>
            <a:r>
              <a:rPr lang="en-US" sz="2900" dirty="0"/>
              <a:t>. 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0233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err="1"/>
              <a:t>Categorii</a:t>
            </a:r>
            <a:r>
              <a:rPr lang="en-US" dirty="0"/>
              <a:t> de </a:t>
            </a:r>
            <a:r>
              <a:rPr lang="en-US" dirty="0" err="1"/>
              <a:t>opere</a:t>
            </a:r>
            <a:r>
              <a:rPr lang="en-US" dirty="0"/>
              <a:t> </a:t>
            </a:r>
            <a:r>
              <a:rPr lang="en-US" dirty="0" err="1"/>
              <a:t>protejate</a:t>
            </a:r>
            <a:r>
              <a:rPr lang="en-US" dirty="0"/>
              <a:t> </a:t>
            </a: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lvl="1" fontAlgn="base"/>
            <a:r>
              <a:rPr lang="en-US" b="1" dirty="0" err="1"/>
              <a:t>Programele</a:t>
            </a:r>
            <a:r>
              <a:rPr lang="en-US" b="1" dirty="0"/>
              <a:t> </a:t>
            </a:r>
            <a:r>
              <a:rPr lang="en-US" b="1" dirty="0" err="1"/>
              <a:t>pentru</a:t>
            </a:r>
            <a:r>
              <a:rPr lang="en-US" b="1" dirty="0"/>
              <a:t> </a:t>
            </a:r>
            <a:r>
              <a:rPr lang="en-US" b="1" dirty="0" err="1"/>
              <a:t>calculatoare</a:t>
            </a:r>
            <a:r>
              <a:rPr lang="en-US" b="1" dirty="0"/>
              <a:t> </a:t>
            </a:r>
          </a:p>
          <a:p>
            <a:pPr lvl="2" fontAlgn="base"/>
            <a:r>
              <a:rPr lang="en-US" sz="2400" b="1" dirty="0" err="1"/>
              <a:t>În</a:t>
            </a:r>
            <a:r>
              <a:rPr lang="en-US" sz="2400" b="1" dirty="0"/>
              <a:t> </a:t>
            </a:r>
            <a:r>
              <a:rPr lang="en-US" sz="2400" b="1" dirty="0" err="1"/>
              <a:t>cazul</a:t>
            </a:r>
            <a:r>
              <a:rPr lang="en-US" sz="2400" b="1" dirty="0"/>
              <a:t> </a:t>
            </a:r>
            <a:r>
              <a:rPr lang="en-US" sz="2400" b="1" dirty="0" err="1"/>
              <a:t>acestor</a:t>
            </a:r>
            <a:r>
              <a:rPr lang="en-US" sz="2400" b="1" dirty="0"/>
              <a:t> </a:t>
            </a:r>
            <a:r>
              <a:rPr lang="en-US" sz="2400" b="1" dirty="0" err="1"/>
              <a:t>opere</a:t>
            </a:r>
            <a:r>
              <a:rPr lang="en-US" sz="2400" b="1" dirty="0"/>
              <a:t>, </a:t>
            </a:r>
            <a:r>
              <a:rPr lang="en-US" sz="2400" b="1" dirty="0" err="1"/>
              <a:t>prevăzute</a:t>
            </a:r>
            <a:r>
              <a:rPr lang="en-US" sz="2400" b="1" dirty="0"/>
              <a:t> </a:t>
            </a:r>
            <a:r>
              <a:rPr lang="en-US" sz="2400" b="1" dirty="0" err="1"/>
              <a:t>expres</a:t>
            </a:r>
            <a:r>
              <a:rPr lang="en-US" sz="2400" b="1" dirty="0"/>
              <a:t> ca </a:t>
            </a:r>
            <a:r>
              <a:rPr lang="en-US" sz="2400" b="1" dirty="0" err="1"/>
              <a:t>protejabile</a:t>
            </a:r>
            <a:r>
              <a:rPr lang="en-US" sz="2400" b="1" dirty="0"/>
              <a:t> </a:t>
            </a:r>
            <a:r>
              <a:rPr lang="en-US" sz="2400" b="1" dirty="0" err="1"/>
              <a:t>prin</a:t>
            </a:r>
            <a:r>
              <a:rPr lang="en-US" sz="2400" b="1" dirty="0"/>
              <a:t> </a:t>
            </a:r>
            <a:r>
              <a:rPr lang="en-US" sz="2400" b="1" dirty="0" err="1"/>
              <a:t>drept</a:t>
            </a:r>
            <a:r>
              <a:rPr lang="en-US" sz="2400" b="1" dirty="0"/>
              <a:t> de </a:t>
            </a:r>
            <a:r>
              <a:rPr lang="en-US" sz="2400" b="1" dirty="0" err="1"/>
              <a:t>autor</a:t>
            </a:r>
            <a:r>
              <a:rPr lang="en-US" sz="2400" b="1" dirty="0"/>
              <a:t> </a:t>
            </a:r>
            <a:r>
              <a:rPr lang="en-US" sz="2400" b="1" dirty="0" err="1"/>
              <a:t>în</a:t>
            </a:r>
            <a:r>
              <a:rPr lang="en-US" sz="2400" b="1" dirty="0"/>
              <a:t> </a:t>
            </a:r>
            <a:r>
              <a:rPr lang="en-US" sz="2400" b="1" dirty="0" err="1"/>
              <a:t>Acordul</a:t>
            </a:r>
            <a:r>
              <a:rPr lang="en-US" sz="2400" b="1" dirty="0"/>
              <a:t> TRIPS, </a:t>
            </a:r>
            <a:r>
              <a:rPr lang="en-US" sz="2400" b="1" dirty="0" err="1"/>
              <a:t>Directiva</a:t>
            </a:r>
            <a:r>
              <a:rPr lang="en-US" sz="2400" b="1" dirty="0"/>
              <a:t> nr. 91/250/EEC a </a:t>
            </a:r>
            <a:r>
              <a:rPr lang="en-US" sz="2400" b="1" dirty="0" err="1"/>
              <a:t>indicat</a:t>
            </a:r>
            <a:r>
              <a:rPr lang="en-US" sz="2400" b="1" dirty="0"/>
              <a:t> </a:t>
            </a:r>
            <a:r>
              <a:rPr lang="en-US" sz="2400" b="1" dirty="0" err="1"/>
              <a:t>că</a:t>
            </a:r>
            <a:r>
              <a:rPr lang="en-US" sz="2400" b="1" dirty="0"/>
              <a:t> </a:t>
            </a:r>
            <a:r>
              <a:rPr lang="en-US" sz="2400" b="1" dirty="0" err="1"/>
              <a:t>originalitatea</a:t>
            </a:r>
            <a:r>
              <a:rPr lang="en-US" sz="2400" b="1" dirty="0"/>
              <a:t> </a:t>
            </a:r>
            <a:r>
              <a:rPr lang="en-US" sz="2400" b="1" dirty="0" err="1"/>
              <a:t>unui</a:t>
            </a:r>
            <a:r>
              <a:rPr lang="en-US" sz="2400" b="1" dirty="0"/>
              <a:t> program de calculator </a:t>
            </a:r>
            <a:r>
              <a:rPr lang="en-US" sz="2400" b="1" dirty="0" err="1"/>
              <a:t>rezidă</a:t>
            </a:r>
            <a:r>
              <a:rPr lang="en-US" sz="2400" b="1" dirty="0"/>
              <a:t> </a:t>
            </a:r>
            <a:r>
              <a:rPr lang="en-US" sz="2400" b="1" dirty="0" err="1"/>
              <a:t>în</a:t>
            </a:r>
            <a:r>
              <a:rPr lang="en-US" sz="2400" b="1" dirty="0"/>
              <a:t> </a:t>
            </a:r>
            <a:r>
              <a:rPr lang="en-US" sz="2400" b="1" dirty="0" err="1"/>
              <a:t>faptul</a:t>
            </a:r>
            <a:r>
              <a:rPr lang="en-US" sz="2400" b="1" dirty="0"/>
              <a:t> </a:t>
            </a:r>
            <a:r>
              <a:rPr lang="en-US" sz="2400" b="1" dirty="0" err="1"/>
              <a:t>că</a:t>
            </a:r>
            <a:r>
              <a:rPr lang="en-US" sz="2400" b="1" dirty="0"/>
              <a:t> </a:t>
            </a:r>
            <a:r>
              <a:rPr lang="en-US" sz="2400" b="1" dirty="0" err="1"/>
              <a:t>este</a:t>
            </a:r>
            <a:r>
              <a:rPr lang="en-US" sz="2400" b="1" dirty="0"/>
              <a:t> </a:t>
            </a:r>
            <a:r>
              <a:rPr lang="en-US" sz="2400" b="1" dirty="0" err="1"/>
              <a:t>creaţia</a:t>
            </a:r>
            <a:r>
              <a:rPr lang="en-US" sz="2400" b="1" dirty="0"/>
              <a:t> </a:t>
            </a:r>
            <a:r>
              <a:rPr lang="en-US" sz="2400" b="1" dirty="0" err="1"/>
              <a:t>proprie</a:t>
            </a:r>
            <a:r>
              <a:rPr lang="en-US" sz="2400" b="1" dirty="0"/>
              <a:t> a </a:t>
            </a:r>
            <a:r>
              <a:rPr lang="en-US" sz="2400" b="1" dirty="0" err="1"/>
              <a:t>autorului</a:t>
            </a:r>
            <a:r>
              <a:rPr lang="en-US" sz="2400" b="1" dirty="0"/>
              <a:t>, </a:t>
            </a:r>
            <a:r>
              <a:rPr lang="en-US" sz="2400" b="1" dirty="0" err="1"/>
              <a:t>nici</a:t>
            </a:r>
            <a:r>
              <a:rPr lang="en-US" sz="2400" b="1" dirty="0"/>
              <a:t> un alt </a:t>
            </a:r>
            <a:r>
              <a:rPr lang="en-US" sz="2400" b="1" dirty="0" err="1"/>
              <a:t>criteriu</a:t>
            </a:r>
            <a:r>
              <a:rPr lang="en-US" sz="2400" b="1" dirty="0"/>
              <a:t> </a:t>
            </a:r>
            <a:r>
              <a:rPr lang="en-US" sz="2400" b="1" dirty="0" err="1"/>
              <a:t>nefiind</a:t>
            </a:r>
            <a:r>
              <a:rPr lang="en-US" sz="2400" b="1" dirty="0"/>
              <a:t> </a:t>
            </a:r>
            <a:r>
              <a:rPr lang="en-US" sz="2400" b="1" dirty="0" err="1"/>
              <a:t>aplicabil</a:t>
            </a:r>
            <a:r>
              <a:rPr lang="en-US" sz="2400" b="1" dirty="0"/>
              <a:t> </a:t>
            </a:r>
            <a:r>
              <a:rPr lang="en-US" sz="2400" b="1" dirty="0" err="1"/>
              <a:t>pentru</a:t>
            </a:r>
            <a:r>
              <a:rPr lang="en-US" sz="2400" b="1" dirty="0"/>
              <a:t> a </a:t>
            </a:r>
            <a:r>
              <a:rPr lang="en-US" sz="2400" b="1" dirty="0" err="1"/>
              <a:t>determina</a:t>
            </a:r>
            <a:r>
              <a:rPr lang="en-US" sz="2400" b="1" dirty="0"/>
              <a:t> </a:t>
            </a:r>
            <a:r>
              <a:rPr lang="en-US" sz="2400" b="1" dirty="0" err="1"/>
              <a:t>dacă</a:t>
            </a:r>
            <a:r>
              <a:rPr lang="en-US" sz="2400" b="1" dirty="0"/>
              <a:t> un program </a:t>
            </a:r>
            <a:r>
              <a:rPr lang="en-US" sz="2400" b="1" dirty="0" err="1"/>
              <a:t>pentru</a:t>
            </a:r>
            <a:r>
              <a:rPr lang="en-US" sz="2400" b="1" dirty="0"/>
              <a:t> calculator e </a:t>
            </a:r>
            <a:r>
              <a:rPr lang="en-US" sz="2400" b="1" dirty="0" err="1"/>
              <a:t>protejabil</a:t>
            </a:r>
            <a:r>
              <a:rPr lang="en-US" sz="2400" b="1" dirty="0"/>
              <a:t>. </a:t>
            </a:r>
            <a:endParaRPr lang="ro-RO" sz="2400" b="1" dirty="0"/>
          </a:p>
          <a:p>
            <a:pPr lvl="2" fontAlgn="base"/>
            <a:r>
              <a:rPr lang="en-US" sz="2400" b="1" dirty="0" err="1"/>
              <a:t>În</a:t>
            </a:r>
            <a:r>
              <a:rPr lang="en-US" sz="2400" b="1" dirty="0"/>
              <a:t> </a:t>
            </a:r>
            <a:r>
              <a:rPr lang="en-US" sz="2400" b="1" dirty="0" err="1"/>
              <a:t>cazul</a:t>
            </a:r>
            <a:r>
              <a:rPr lang="en-US" sz="2400" b="1" dirty="0"/>
              <a:t> </a:t>
            </a:r>
            <a:r>
              <a:rPr lang="en-US" sz="2400" b="1" dirty="0" err="1"/>
              <a:t>acestor</a:t>
            </a:r>
            <a:r>
              <a:rPr lang="en-US" sz="2400" b="1" dirty="0"/>
              <a:t> </a:t>
            </a:r>
            <a:r>
              <a:rPr lang="en-US" sz="2400" b="1" dirty="0" err="1"/>
              <a:t>opere</a:t>
            </a:r>
            <a:r>
              <a:rPr lang="en-US" sz="2400" b="1" dirty="0"/>
              <a:t> se </a:t>
            </a:r>
            <a:r>
              <a:rPr lang="en-US" sz="2400" b="1" dirty="0" err="1"/>
              <a:t>protejează</a:t>
            </a:r>
            <a:r>
              <a:rPr lang="en-US" sz="2400" b="1" dirty="0"/>
              <a:t>: </a:t>
            </a:r>
          </a:p>
          <a:p>
            <a:pPr lvl="3" fontAlgn="base"/>
            <a:r>
              <a:rPr lang="en-US" b="1" dirty="0" err="1"/>
              <a:t>Materialul</a:t>
            </a:r>
            <a:r>
              <a:rPr lang="en-US" b="1" dirty="0"/>
              <a:t> de </a:t>
            </a:r>
            <a:r>
              <a:rPr lang="en-US" b="1" dirty="0" err="1"/>
              <a:t>concepţie</a:t>
            </a:r>
            <a:r>
              <a:rPr lang="en-US" b="1" dirty="0"/>
              <a:t> </a:t>
            </a:r>
            <a:r>
              <a:rPr lang="en-US" b="1" dirty="0" err="1"/>
              <a:t>pregătitor</a:t>
            </a:r>
            <a:r>
              <a:rPr lang="en-US" b="1" dirty="0"/>
              <a:t>;</a:t>
            </a:r>
          </a:p>
          <a:p>
            <a:pPr lvl="3" fontAlgn="base"/>
            <a:r>
              <a:rPr lang="en-US" b="1" dirty="0" err="1"/>
              <a:t>Codul</a:t>
            </a:r>
            <a:r>
              <a:rPr lang="en-US" b="1" dirty="0"/>
              <a:t> </a:t>
            </a:r>
            <a:r>
              <a:rPr lang="en-US" b="1" dirty="0" err="1"/>
              <a:t>sursă</a:t>
            </a:r>
            <a:r>
              <a:rPr lang="en-US" b="1" dirty="0"/>
              <a:t>;</a:t>
            </a:r>
          </a:p>
          <a:p>
            <a:pPr lvl="3" fontAlgn="base"/>
            <a:r>
              <a:rPr lang="en-US" b="1" dirty="0" err="1"/>
              <a:t>Codul</a:t>
            </a:r>
            <a:r>
              <a:rPr lang="en-US" b="1" dirty="0"/>
              <a:t> </a:t>
            </a:r>
            <a:r>
              <a:rPr lang="en-US" b="1" dirty="0" err="1"/>
              <a:t>obiect</a:t>
            </a:r>
            <a:r>
              <a:rPr lang="en-US" b="1" dirty="0"/>
              <a:t>;</a:t>
            </a:r>
          </a:p>
          <a:p>
            <a:pPr lvl="3" fontAlgn="base"/>
            <a:r>
              <a:rPr lang="en-US" b="1" dirty="0" err="1"/>
              <a:t>Manualul</a:t>
            </a:r>
            <a:r>
              <a:rPr lang="en-US" b="1" dirty="0"/>
              <a:t> de </a:t>
            </a:r>
            <a:r>
              <a:rPr lang="en-US" b="1" dirty="0" err="1"/>
              <a:t>utilizare</a:t>
            </a:r>
            <a:r>
              <a:rPr lang="en-US" b="1" dirty="0"/>
              <a:t>.</a:t>
            </a:r>
          </a:p>
          <a:p>
            <a:pPr lvl="1" fontAlgn="base"/>
            <a:r>
              <a:rPr lang="en-US" dirty="0" err="1"/>
              <a:t>Operele</a:t>
            </a:r>
            <a:r>
              <a:rPr lang="en-US" dirty="0"/>
              <a:t> </a:t>
            </a:r>
            <a:r>
              <a:rPr lang="en-US" dirty="0" err="1"/>
              <a:t>ştiinţifice</a:t>
            </a:r>
            <a:r>
              <a:rPr lang="en-US" dirty="0"/>
              <a:t> </a:t>
            </a:r>
            <a:r>
              <a:rPr lang="ro-RO" dirty="0"/>
              <a:t>. </a:t>
            </a:r>
            <a:r>
              <a:rPr lang="en-US" dirty="0" err="1"/>
              <a:t>Această</a:t>
            </a:r>
            <a:r>
              <a:rPr lang="en-US" dirty="0"/>
              <a:t> </a:t>
            </a:r>
            <a:r>
              <a:rPr lang="en-US" dirty="0" err="1"/>
              <a:t>categorie</a:t>
            </a:r>
            <a:r>
              <a:rPr lang="en-US" dirty="0"/>
              <a:t> include </a:t>
            </a:r>
            <a:r>
              <a:rPr lang="en-US" dirty="0" err="1"/>
              <a:t>comunicările</a:t>
            </a:r>
            <a:r>
              <a:rPr lang="en-US" dirty="0"/>
              <a:t>, </a:t>
            </a:r>
            <a:r>
              <a:rPr lang="en-US" dirty="0" err="1"/>
              <a:t>studiile</a:t>
            </a:r>
            <a:r>
              <a:rPr lang="en-US" dirty="0"/>
              <a:t>, </a:t>
            </a:r>
            <a:r>
              <a:rPr lang="en-US" dirty="0" err="1"/>
              <a:t>cursurile</a:t>
            </a:r>
            <a:r>
              <a:rPr lang="en-US" dirty="0"/>
              <a:t> </a:t>
            </a:r>
            <a:r>
              <a:rPr lang="en-US" dirty="0" err="1"/>
              <a:t>universitare</a:t>
            </a:r>
            <a:r>
              <a:rPr lang="en-US" dirty="0"/>
              <a:t>, </a:t>
            </a:r>
            <a:r>
              <a:rPr lang="en-US" dirty="0" err="1"/>
              <a:t>manualele</a:t>
            </a:r>
            <a:r>
              <a:rPr lang="en-US" dirty="0"/>
              <a:t> </a:t>
            </a:r>
            <a:r>
              <a:rPr lang="en-US" dirty="0" err="1"/>
              <a:t>şcolare</a:t>
            </a:r>
            <a:r>
              <a:rPr lang="en-US" dirty="0"/>
              <a:t>, </a:t>
            </a:r>
            <a:r>
              <a:rPr lang="en-US" dirty="0" err="1"/>
              <a:t>proiectele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documentaţiile</a:t>
            </a:r>
            <a:r>
              <a:rPr lang="en-US" dirty="0"/>
              <a:t> </a:t>
            </a:r>
            <a:r>
              <a:rPr lang="en-US" dirty="0" err="1"/>
              <a:t>ştiinţifice;</a:t>
            </a:r>
            <a:r>
              <a:rPr lang="en-US" sz="2800" dirty="0" err="1"/>
              <a:t>Enumerarea</a:t>
            </a:r>
            <a:r>
              <a:rPr lang="en-US" sz="2800" dirty="0"/>
              <a:t> </a:t>
            </a:r>
            <a:r>
              <a:rPr lang="en-US" sz="2800" dirty="0" err="1"/>
              <a:t>este</a:t>
            </a:r>
            <a:r>
              <a:rPr lang="en-US" sz="2800" dirty="0"/>
              <a:t> </a:t>
            </a:r>
            <a:r>
              <a:rPr lang="en-US" sz="2800" dirty="0" err="1"/>
              <a:t>exemplificativă</a:t>
            </a:r>
            <a:r>
              <a:rPr lang="en-US" sz="2800" dirty="0"/>
              <a:t> </a:t>
            </a:r>
            <a:r>
              <a:rPr lang="en-US" sz="2800" dirty="0" err="1"/>
              <a:t>şi</a:t>
            </a:r>
            <a:r>
              <a:rPr lang="en-US" sz="2800" dirty="0"/>
              <a:t> nu </a:t>
            </a:r>
            <a:r>
              <a:rPr lang="en-US" sz="2800" dirty="0" err="1"/>
              <a:t>limitativă</a:t>
            </a:r>
            <a:r>
              <a:rPr lang="en-US" sz="2800" dirty="0"/>
              <a:t>;</a:t>
            </a:r>
          </a:p>
          <a:p>
            <a:pPr lvl="2" fontAlgn="base"/>
            <a:r>
              <a:rPr lang="en-US" sz="2400" dirty="0" err="1"/>
              <a:t>Nici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cazul</a:t>
            </a:r>
            <a:r>
              <a:rPr lang="en-US" sz="2400" dirty="0"/>
              <a:t> </a:t>
            </a:r>
            <a:r>
              <a:rPr lang="en-US" sz="2400" dirty="0" err="1"/>
              <a:t>acestor</a:t>
            </a:r>
            <a:r>
              <a:rPr lang="en-US" sz="2400" dirty="0"/>
              <a:t> </a:t>
            </a:r>
            <a:r>
              <a:rPr lang="en-US" sz="2400" dirty="0" err="1"/>
              <a:t>opere</a:t>
            </a:r>
            <a:r>
              <a:rPr lang="en-US" sz="2400" dirty="0"/>
              <a:t> nu pot fi </a:t>
            </a:r>
            <a:r>
              <a:rPr lang="en-US" sz="2400" dirty="0" err="1"/>
              <a:t>protejate</a:t>
            </a:r>
            <a:r>
              <a:rPr lang="en-US" sz="2400" dirty="0"/>
              <a:t>, </a:t>
            </a:r>
            <a:r>
              <a:rPr lang="en-US" sz="2400" dirty="0" err="1"/>
              <a:t>prin</a:t>
            </a:r>
            <a:r>
              <a:rPr lang="en-US" sz="2400" dirty="0"/>
              <a:t> </a:t>
            </a:r>
            <a:r>
              <a:rPr lang="en-US" sz="2400" dirty="0" err="1"/>
              <a:t>drepturi</a:t>
            </a:r>
            <a:r>
              <a:rPr lang="en-US" sz="2400" dirty="0"/>
              <a:t> de </a:t>
            </a:r>
            <a:r>
              <a:rPr lang="en-US" sz="2400" dirty="0" err="1"/>
              <a:t>autor</a:t>
            </a:r>
            <a:r>
              <a:rPr lang="en-US" sz="2400" dirty="0"/>
              <a:t>, </a:t>
            </a:r>
            <a:r>
              <a:rPr lang="en-US" sz="2400" dirty="0" err="1"/>
              <a:t>ideile</a:t>
            </a:r>
            <a:r>
              <a:rPr lang="en-US" sz="2400" dirty="0"/>
              <a:t>, </a:t>
            </a:r>
            <a:r>
              <a:rPr lang="en-US" sz="2400" dirty="0" err="1"/>
              <a:t>teoriile</a:t>
            </a:r>
            <a:r>
              <a:rPr lang="en-US" sz="2400" dirty="0"/>
              <a:t>, </a:t>
            </a:r>
            <a:r>
              <a:rPr lang="en-US" sz="2400" dirty="0" err="1"/>
              <a:t>conceptele</a:t>
            </a:r>
            <a:r>
              <a:rPr lang="en-US" sz="2400" dirty="0"/>
              <a:t>, </a:t>
            </a:r>
            <a:r>
              <a:rPr lang="en-US" sz="2400" dirty="0" err="1"/>
              <a:t>descoperirile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invenţiile</a:t>
            </a:r>
            <a:r>
              <a:rPr lang="en-US" sz="2400" dirty="0"/>
              <a:t> </a:t>
            </a:r>
            <a:r>
              <a:rPr lang="en-US" sz="2400" dirty="0" err="1"/>
              <a:t>conţinute</a:t>
            </a:r>
            <a:r>
              <a:rPr lang="en-US" sz="2400" dirty="0"/>
              <a:t> de o </a:t>
            </a:r>
            <a:r>
              <a:rPr lang="en-US" sz="2400" dirty="0" err="1"/>
              <a:t>astfel</a:t>
            </a:r>
            <a:r>
              <a:rPr lang="en-US" sz="2400" dirty="0"/>
              <a:t> de </a:t>
            </a:r>
            <a:r>
              <a:rPr lang="en-US" sz="2400" dirty="0" err="1"/>
              <a:t>operă</a:t>
            </a:r>
            <a:r>
              <a:rPr lang="en-US" sz="2400" dirty="0"/>
              <a:t>:</a:t>
            </a:r>
          </a:p>
          <a:p>
            <a:pPr lvl="2" fontAlgn="base"/>
            <a:r>
              <a:rPr lang="en-US" sz="2400" dirty="0" err="1"/>
              <a:t>Având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vedere</a:t>
            </a:r>
            <a:r>
              <a:rPr lang="en-US" sz="2400" dirty="0"/>
              <a:t> </a:t>
            </a:r>
            <a:r>
              <a:rPr lang="en-US" sz="2400" dirty="0" err="1"/>
              <a:t>caracterul</a:t>
            </a:r>
            <a:r>
              <a:rPr lang="en-US" sz="2400" dirty="0"/>
              <a:t> </a:t>
            </a:r>
            <a:r>
              <a:rPr lang="en-US" sz="2400" dirty="0" err="1"/>
              <a:t>utilitar</a:t>
            </a:r>
            <a:r>
              <a:rPr lang="en-US" sz="2400" dirty="0"/>
              <a:t> al </a:t>
            </a:r>
            <a:r>
              <a:rPr lang="en-US" sz="2400" dirty="0" err="1"/>
              <a:t>acestui</a:t>
            </a:r>
            <a:r>
              <a:rPr lang="en-US" sz="2400" dirty="0"/>
              <a:t> tip de </a:t>
            </a:r>
            <a:r>
              <a:rPr lang="en-US" sz="2400" dirty="0" err="1"/>
              <a:t>operă</a:t>
            </a:r>
            <a:r>
              <a:rPr lang="en-US" sz="2400" dirty="0"/>
              <a:t>, precum </a:t>
            </a:r>
            <a:r>
              <a:rPr lang="en-US" sz="2400" dirty="0" err="1"/>
              <a:t>şi</a:t>
            </a:r>
            <a:r>
              <a:rPr lang="en-US" sz="2400" dirty="0"/>
              <a:t> </a:t>
            </a:r>
            <a:r>
              <a:rPr lang="en-US" sz="2400" dirty="0" err="1"/>
              <a:t>constrângerile</a:t>
            </a:r>
            <a:r>
              <a:rPr lang="en-US" sz="2400" dirty="0"/>
              <a:t> care </a:t>
            </a:r>
            <a:r>
              <a:rPr lang="en-US" sz="2400" dirty="0" err="1"/>
              <a:t>derivă</a:t>
            </a:r>
            <a:r>
              <a:rPr lang="en-US" sz="2400" dirty="0"/>
              <a:t> din </a:t>
            </a:r>
            <a:r>
              <a:rPr lang="en-US" sz="2400" dirty="0" err="1"/>
              <a:t>acesta</a:t>
            </a:r>
            <a:r>
              <a:rPr lang="en-US" sz="2400" dirty="0"/>
              <a:t>, </a:t>
            </a:r>
            <a:r>
              <a:rPr lang="en-US" sz="2400" dirty="0" err="1"/>
              <a:t>protecţia</a:t>
            </a:r>
            <a:r>
              <a:rPr lang="en-US" sz="2400" dirty="0"/>
              <a:t> </a:t>
            </a:r>
            <a:r>
              <a:rPr lang="en-US" sz="2400" dirty="0" err="1"/>
              <a:t>oferită</a:t>
            </a:r>
            <a:r>
              <a:rPr lang="en-US" sz="2400" dirty="0"/>
              <a:t> </a:t>
            </a:r>
            <a:r>
              <a:rPr lang="en-US" sz="2400" dirty="0" err="1"/>
              <a:t>acestor</a:t>
            </a:r>
            <a:r>
              <a:rPr lang="en-US" sz="2400" dirty="0"/>
              <a:t> </a:t>
            </a:r>
            <a:r>
              <a:rPr lang="en-US" sz="2400" dirty="0" err="1"/>
              <a:t>tipuri</a:t>
            </a:r>
            <a:r>
              <a:rPr lang="en-US" sz="2400" dirty="0"/>
              <a:t> de </a:t>
            </a:r>
            <a:r>
              <a:rPr lang="en-US" sz="2400" dirty="0" err="1"/>
              <a:t>operă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, de </a:t>
            </a:r>
            <a:r>
              <a:rPr lang="en-US" sz="2400" dirty="0" err="1"/>
              <a:t>cele</a:t>
            </a:r>
            <a:r>
              <a:rPr lang="en-US" sz="2400" dirty="0"/>
              <a:t>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multe</a:t>
            </a:r>
            <a:r>
              <a:rPr lang="en-US" sz="2400" dirty="0"/>
              <a:t> </a:t>
            </a:r>
            <a:r>
              <a:rPr lang="en-US" sz="2400" dirty="0" err="1"/>
              <a:t>ori</a:t>
            </a:r>
            <a:r>
              <a:rPr lang="en-US" sz="2400" dirty="0"/>
              <a:t>, </a:t>
            </a:r>
            <a:r>
              <a:rPr lang="en-US" sz="2400" dirty="0" err="1"/>
              <a:t>limitată</a:t>
            </a:r>
            <a:r>
              <a:rPr lang="en-US" sz="2400" dirty="0"/>
              <a:t> la a </a:t>
            </a:r>
            <a:r>
              <a:rPr lang="en-US" sz="2400" dirty="0" err="1"/>
              <a:t>proteja</a:t>
            </a:r>
            <a:r>
              <a:rPr lang="en-US" sz="2400" dirty="0"/>
              <a:t> </a:t>
            </a:r>
            <a:r>
              <a:rPr lang="en-US" sz="2400" dirty="0" err="1"/>
              <a:t>împotriva</a:t>
            </a:r>
            <a:r>
              <a:rPr lang="en-US" sz="2400" dirty="0"/>
              <a:t> </a:t>
            </a:r>
            <a:r>
              <a:rPr lang="en-US" sz="2400" dirty="0" err="1"/>
              <a:t>copierii</a:t>
            </a:r>
            <a:r>
              <a:rPr lang="en-US" sz="2400" dirty="0"/>
              <a:t> servile a </a:t>
            </a:r>
            <a:r>
              <a:rPr lang="en-US" sz="2400" dirty="0" err="1"/>
              <a:t>expresiei</a:t>
            </a:r>
            <a:r>
              <a:rPr lang="en-US" sz="2400" dirty="0"/>
              <a:t> din </a:t>
            </a:r>
            <a:r>
              <a:rPr lang="en-US" sz="2400" dirty="0" err="1"/>
              <a:t>conţinutul</a:t>
            </a:r>
            <a:r>
              <a:rPr lang="en-US" sz="2400" dirty="0"/>
              <a:t> </a:t>
            </a:r>
            <a:r>
              <a:rPr lang="en-US" sz="2400" dirty="0" err="1"/>
              <a:t>lor</a:t>
            </a:r>
            <a:r>
              <a:rPr lang="en-US" sz="2400" dirty="0"/>
              <a:t>.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51562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err="1"/>
              <a:t>Creaţii</a:t>
            </a:r>
            <a:r>
              <a:rPr lang="en-US" dirty="0"/>
              <a:t> </a:t>
            </a:r>
            <a:r>
              <a:rPr lang="en-US" dirty="0" err="1"/>
              <a:t>excluse</a:t>
            </a:r>
            <a:r>
              <a:rPr lang="en-US" dirty="0"/>
              <a:t> de la </a:t>
            </a:r>
            <a:r>
              <a:rPr lang="en-US" dirty="0" err="1"/>
              <a:t>protecţie</a:t>
            </a:r>
            <a:r>
              <a:rPr lang="en-US" dirty="0"/>
              <a:t> </a:t>
            </a: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r>
              <a:rPr lang="en-US" dirty="0" err="1"/>
              <a:t>Articolul</a:t>
            </a:r>
            <a:r>
              <a:rPr lang="en-US" dirty="0"/>
              <a:t> 9 din </a:t>
            </a:r>
            <a:r>
              <a:rPr lang="en-US" dirty="0" err="1"/>
              <a:t>legea</a:t>
            </a:r>
            <a:r>
              <a:rPr lang="en-US" dirty="0"/>
              <a:t> 8/1996 </a:t>
            </a:r>
            <a:r>
              <a:rPr lang="en-US" dirty="0" err="1"/>
              <a:t>enumeră</a:t>
            </a:r>
            <a:r>
              <a:rPr lang="en-US" dirty="0"/>
              <a:t> </a:t>
            </a:r>
            <a:r>
              <a:rPr lang="en-US" dirty="0" err="1"/>
              <a:t>categoriile</a:t>
            </a:r>
            <a:r>
              <a:rPr lang="en-US" dirty="0"/>
              <a:t> de </a:t>
            </a:r>
            <a:r>
              <a:rPr lang="en-US" dirty="0" err="1"/>
              <a:t>creaţii</a:t>
            </a:r>
            <a:r>
              <a:rPr lang="en-US" dirty="0"/>
              <a:t> </a:t>
            </a:r>
            <a:r>
              <a:rPr lang="en-US" dirty="0" err="1"/>
              <a:t>excluse</a:t>
            </a:r>
            <a:r>
              <a:rPr lang="en-US" dirty="0"/>
              <a:t> de la </a:t>
            </a:r>
            <a:r>
              <a:rPr lang="en-US" dirty="0" err="1"/>
              <a:t>protecţie</a:t>
            </a:r>
            <a:r>
              <a:rPr lang="en-US" dirty="0"/>
              <a:t>: </a:t>
            </a:r>
            <a:endParaRPr lang="en-US" baseline="30000" dirty="0"/>
          </a:p>
          <a:p>
            <a:r>
              <a:rPr lang="en-US" i="1" dirty="0"/>
              <a:t>„a) </a:t>
            </a:r>
            <a:r>
              <a:rPr lang="en-US" i="1" dirty="0" err="1"/>
              <a:t>ideile</a:t>
            </a:r>
            <a:r>
              <a:rPr lang="en-US" i="1" dirty="0"/>
              <a:t>, </a:t>
            </a:r>
            <a:r>
              <a:rPr lang="en-US" i="1" dirty="0" err="1"/>
              <a:t>teoriile</a:t>
            </a:r>
            <a:r>
              <a:rPr lang="en-US" i="1" dirty="0"/>
              <a:t>, </a:t>
            </a:r>
            <a:r>
              <a:rPr lang="en-US" i="1" dirty="0" err="1"/>
              <a:t>conceptele</a:t>
            </a:r>
            <a:r>
              <a:rPr lang="en-US" i="1" dirty="0"/>
              <a:t>, </a:t>
            </a:r>
            <a:r>
              <a:rPr lang="en-US" i="1" dirty="0" err="1"/>
              <a:t>descoperirile</a:t>
            </a:r>
            <a:r>
              <a:rPr lang="en-US" i="1" dirty="0"/>
              <a:t> </a:t>
            </a:r>
            <a:r>
              <a:rPr lang="en-US" i="1" dirty="0" err="1"/>
              <a:t>ştiinţifice</a:t>
            </a:r>
            <a:r>
              <a:rPr lang="en-US" i="1" dirty="0"/>
              <a:t>, </a:t>
            </a:r>
            <a:r>
              <a:rPr lang="en-US" i="1" dirty="0" err="1"/>
              <a:t>procedeele</a:t>
            </a:r>
            <a:r>
              <a:rPr lang="en-US" i="1" dirty="0"/>
              <a:t>, </a:t>
            </a:r>
            <a:r>
              <a:rPr lang="en-US" i="1" dirty="0" err="1"/>
              <a:t>metodele</a:t>
            </a:r>
            <a:r>
              <a:rPr lang="en-US" i="1" dirty="0"/>
              <a:t> de </a:t>
            </a:r>
            <a:r>
              <a:rPr lang="en-US" i="1" dirty="0" err="1"/>
              <a:t>funcţionare</a:t>
            </a:r>
            <a:r>
              <a:rPr lang="en-US" i="1" dirty="0"/>
              <a:t> </a:t>
            </a:r>
            <a:r>
              <a:rPr lang="en-US" i="1" dirty="0" err="1"/>
              <a:t>sau</a:t>
            </a:r>
            <a:r>
              <a:rPr lang="en-US" i="1" dirty="0"/>
              <a:t> </a:t>
            </a:r>
            <a:r>
              <a:rPr lang="en-US" i="1" dirty="0" err="1"/>
              <a:t>conceptele</a:t>
            </a:r>
            <a:r>
              <a:rPr lang="en-US" i="1" dirty="0"/>
              <a:t> </a:t>
            </a:r>
            <a:r>
              <a:rPr lang="en-US" i="1" dirty="0" err="1"/>
              <a:t>matematice</a:t>
            </a:r>
            <a:r>
              <a:rPr lang="en-US" i="1" dirty="0"/>
              <a:t> ca </a:t>
            </a:r>
            <a:r>
              <a:rPr lang="en-US" i="1" dirty="0" err="1"/>
              <a:t>atare</a:t>
            </a:r>
            <a:r>
              <a:rPr lang="en-US" i="1" dirty="0"/>
              <a:t> </a:t>
            </a:r>
            <a:r>
              <a:rPr lang="en-US" i="1" dirty="0" err="1"/>
              <a:t>şi</a:t>
            </a:r>
            <a:r>
              <a:rPr lang="en-US" i="1" dirty="0"/>
              <a:t> </a:t>
            </a:r>
            <a:r>
              <a:rPr lang="en-US" i="1" dirty="0" err="1"/>
              <a:t>invenţiile</a:t>
            </a:r>
            <a:r>
              <a:rPr lang="en-US" i="1" dirty="0"/>
              <a:t>, </a:t>
            </a:r>
            <a:r>
              <a:rPr lang="en-US" i="1" dirty="0" err="1"/>
              <a:t>conţinute</a:t>
            </a:r>
            <a:r>
              <a:rPr lang="en-US" i="1" dirty="0"/>
              <a:t> </a:t>
            </a:r>
            <a:r>
              <a:rPr lang="en-US" i="1" dirty="0" err="1"/>
              <a:t>într</a:t>
            </a:r>
            <a:r>
              <a:rPr lang="en-US" i="1" dirty="0"/>
              <a:t>-o </a:t>
            </a:r>
            <a:r>
              <a:rPr lang="en-US" i="1" dirty="0" err="1"/>
              <a:t>operă</a:t>
            </a:r>
            <a:r>
              <a:rPr lang="en-US" i="1" dirty="0"/>
              <a:t>, </a:t>
            </a:r>
            <a:r>
              <a:rPr lang="en-US" i="1" dirty="0" err="1"/>
              <a:t>oricare</a:t>
            </a:r>
            <a:r>
              <a:rPr lang="en-US" i="1" dirty="0"/>
              <a:t> </a:t>
            </a:r>
            <a:r>
              <a:rPr lang="en-US" i="1" dirty="0" err="1"/>
              <a:t>ar</a:t>
            </a:r>
            <a:r>
              <a:rPr lang="en-US" i="1" dirty="0"/>
              <a:t> fi </a:t>
            </a:r>
            <a:r>
              <a:rPr lang="en-US" i="1" dirty="0" err="1"/>
              <a:t>modul</a:t>
            </a:r>
            <a:r>
              <a:rPr lang="en-US" i="1" dirty="0"/>
              <a:t> de </a:t>
            </a:r>
            <a:r>
              <a:rPr lang="en-US" i="1" dirty="0" err="1"/>
              <a:t>preluare</a:t>
            </a:r>
            <a:r>
              <a:rPr lang="en-US" i="1" dirty="0"/>
              <a:t>, de </a:t>
            </a:r>
            <a:r>
              <a:rPr lang="en-US" i="1" dirty="0" err="1"/>
              <a:t>scriere</a:t>
            </a:r>
            <a:r>
              <a:rPr lang="en-US" i="1" dirty="0"/>
              <a:t>, de </a:t>
            </a:r>
            <a:r>
              <a:rPr lang="en-US" i="1" dirty="0" err="1"/>
              <a:t>explicare</a:t>
            </a:r>
            <a:r>
              <a:rPr lang="en-US" i="1" dirty="0"/>
              <a:t> </a:t>
            </a:r>
            <a:r>
              <a:rPr lang="en-US" i="1" dirty="0" err="1"/>
              <a:t>sau</a:t>
            </a:r>
            <a:r>
              <a:rPr lang="en-US" i="1" dirty="0"/>
              <a:t> de </a:t>
            </a:r>
            <a:r>
              <a:rPr lang="en-US" i="1" dirty="0" err="1"/>
              <a:t>exprimare</a:t>
            </a:r>
            <a:r>
              <a:rPr lang="en-US" i="1" dirty="0"/>
              <a:t>; </a:t>
            </a:r>
            <a:endParaRPr lang="en-US" dirty="0"/>
          </a:p>
          <a:p>
            <a:pPr marL="0" lvl="0" indent="0" fontAlgn="base">
              <a:buNone/>
            </a:pPr>
            <a:r>
              <a:rPr lang="ro-RO" i="1" dirty="0"/>
              <a:t>   b) </a:t>
            </a:r>
            <a:r>
              <a:rPr lang="en-US" i="1" dirty="0" err="1"/>
              <a:t>textele</a:t>
            </a:r>
            <a:r>
              <a:rPr lang="en-US" i="1" dirty="0"/>
              <a:t> </a:t>
            </a:r>
            <a:r>
              <a:rPr lang="en-US" i="1" dirty="0" err="1"/>
              <a:t>oficiale</a:t>
            </a:r>
            <a:r>
              <a:rPr lang="en-US" i="1" dirty="0"/>
              <a:t> de </a:t>
            </a:r>
            <a:r>
              <a:rPr lang="en-US" i="1" dirty="0" err="1"/>
              <a:t>natură</a:t>
            </a:r>
            <a:r>
              <a:rPr lang="en-US" i="1" dirty="0"/>
              <a:t> </a:t>
            </a:r>
            <a:r>
              <a:rPr lang="en-US" i="1" dirty="0" err="1"/>
              <a:t>politică</a:t>
            </a:r>
            <a:r>
              <a:rPr lang="en-US" i="1" dirty="0"/>
              <a:t>, </a:t>
            </a:r>
            <a:r>
              <a:rPr lang="en-US" i="1" dirty="0" err="1"/>
              <a:t>legislativă</a:t>
            </a:r>
            <a:r>
              <a:rPr lang="en-US" i="1" dirty="0"/>
              <a:t>, </a:t>
            </a:r>
            <a:r>
              <a:rPr lang="en-US" i="1" dirty="0" err="1"/>
              <a:t>administrativă</a:t>
            </a:r>
            <a:r>
              <a:rPr lang="en-US" i="1" dirty="0"/>
              <a:t>, </a:t>
            </a:r>
            <a:r>
              <a:rPr lang="en-US" i="1" dirty="0" err="1"/>
              <a:t>judiciară</a:t>
            </a:r>
            <a:r>
              <a:rPr lang="en-US" i="1" dirty="0"/>
              <a:t> </a:t>
            </a:r>
            <a:r>
              <a:rPr lang="en-US" i="1" dirty="0" err="1"/>
              <a:t>şitraducerile</a:t>
            </a:r>
            <a:r>
              <a:rPr lang="en-US" i="1" dirty="0"/>
              <a:t> </a:t>
            </a:r>
            <a:r>
              <a:rPr lang="en-US" i="1" dirty="0" err="1"/>
              <a:t>oficiale</a:t>
            </a:r>
            <a:r>
              <a:rPr lang="en-US" i="1" dirty="0"/>
              <a:t> ale </a:t>
            </a:r>
            <a:r>
              <a:rPr lang="en-US" i="1" dirty="0" err="1"/>
              <a:t>acestora</a:t>
            </a:r>
            <a:r>
              <a:rPr lang="en-US" i="1" dirty="0"/>
              <a:t>; </a:t>
            </a:r>
            <a:endParaRPr lang="ro-RO" i="1" dirty="0"/>
          </a:p>
          <a:p>
            <a:pPr marL="0" lvl="0" indent="0" fontAlgn="base">
              <a:buNone/>
            </a:pPr>
            <a:r>
              <a:rPr lang="ro-RO" i="1" dirty="0"/>
              <a:t>   c)</a:t>
            </a:r>
            <a:r>
              <a:rPr lang="en-US" i="1" dirty="0" err="1"/>
              <a:t>simbolurile</a:t>
            </a:r>
            <a:r>
              <a:rPr lang="en-US" i="1" dirty="0"/>
              <a:t> </a:t>
            </a:r>
            <a:r>
              <a:rPr lang="en-US" i="1" dirty="0" err="1"/>
              <a:t>oficiale</a:t>
            </a:r>
            <a:r>
              <a:rPr lang="en-US" i="1" dirty="0"/>
              <a:t> ale </a:t>
            </a:r>
            <a:r>
              <a:rPr lang="en-US" i="1" dirty="0" err="1"/>
              <a:t>statului</a:t>
            </a:r>
            <a:r>
              <a:rPr lang="en-US" i="1" dirty="0"/>
              <a:t>, ale </a:t>
            </a:r>
            <a:r>
              <a:rPr lang="en-US" i="1" dirty="0" err="1"/>
              <a:t>autorităţilor</a:t>
            </a:r>
            <a:r>
              <a:rPr lang="en-US" i="1" dirty="0"/>
              <a:t> </a:t>
            </a:r>
            <a:r>
              <a:rPr lang="en-US" i="1" dirty="0" err="1"/>
              <a:t>publice</a:t>
            </a:r>
            <a:r>
              <a:rPr lang="en-US" i="1" dirty="0"/>
              <a:t> </a:t>
            </a:r>
            <a:r>
              <a:rPr lang="en-US" i="1" dirty="0" err="1"/>
              <a:t>şi</a:t>
            </a:r>
            <a:r>
              <a:rPr lang="en-US" i="1" dirty="0"/>
              <a:t> ale </a:t>
            </a:r>
            <a:r>
              <a:rPr lang="en-US" i="1" dirty="0" err="1"/>
              <a:t>organizaţiilor</a:t>
            </a:r>
            <a:r>
              <a:rPr lang="en-US" i="1" dirty="0"/>
              <a:t>, cum </a:t>
            </a:r>
            <a:r>
              <a:rPr lang="en-US" i="1" dirty="0" err="1"/>
              <a:t>ar</a:t>
            </a:r>
            <a:r>
              <a:rPr lang="en-US" i="1" dirty="0"/>
              <a:t> fi: </a:t>
            </a:r>
            <a:r>
              <a:rPr lang="en-US" i="1" dirty="0" err="1"/>
              <a:t>stema</a:t>
            </a:r>
            <a:r>
              <a:rPr lang="en-US" i="1" dirty="0"/>
              <a:t>, </a:t>
            </a:r>
            <a:r>
              <a:rPr lang="en-US" i="1" dirty="0" err="1"/>
              <a:t>sigiliul</a:t>
            </a:r>
            <a:r>
              <a:rPr lang="en-US" i="1" dirty="0"/>
              <a:t>, </a:t>
            </a:r>
            <a:r>
              <a:rPr lang="en-US" i="1" dirty="0" err="1"/>
              <a:t>drapelul</a:t>
            </a:r>
            <a:r>
              <a:rPr lang="en-US" i="1" dirty="0"/>
              <a:t>, </a:t>
            </a:r>
            <a:r>
              <a:rPr lang="en-US" i="1" dirty="0" err="1"/>
              <a:t>emblema</a:t>
            </a:r>
            <a:r>
              <a:rPr lang="en-US" i="1" dirty="0"/>
              <a:t>, </a:t>
            </a:r>
            <a:r>
              <a:rPr lang="en-US" i="1" dirty="0" err="1"/>
              <a:t>blazonul</a:t>
            </a:r>
            <a:r>
              <a:rPr lang="en-US" i="1" dirty="0"/>
              <a:t>, </a:t>
            </a:r>
            <a:r>
              <a:rPr lang="en-US" i="1" dirty="0" err="1"/>
              <a:t>insigna</a:t>
            </a:r>
            <a:r>
              <a:rPr lang="en-US" i="1" dirty="0"/>
              <a:t>, </a:t>
            </a:r>
            <a:r>
              <a:rPr lang="en-US" i="1" dirty="0" err="1"/>
              <a:t>ecusonul</a:t>
            </a:r>
            <a:r>
              <a:rPr lang="en-US" i="1" dirty="0"/>
              <a:t> </a:t>
            </a:r>
            <a:r>
              <a:rPr lang="en-US" i="1" dirty="0" err="1"/>
              <a:t>şi</a:t>
            </a:r>
            <a:r>
              <a:rPr lang="en-US" i="1" dirty="0"/>
              <a:t> </a:t>
            </a:r>
            <a:r>
              <a:rPr lang="en-US" i="1" dirty="0" err="1"/>
              <a:t>medalia</a:t>
            </a:r>
            <a:r>
              <a:rPr lang="en-US" i="1" dirty="0"/>
              <a:t>; </a:t>
            </a:r>
            <a:endParaRPr lang="en-US" dirty="0"/>
          </a:p>
          <a:p>
            <a:pPr marL="0" lvl="0" indent="0" fontAlgn="base">
              <a:buNone/>
            </a:pPr>
            <a:r>
              <a:rPr lang="ro-RO" i="1" dirty="0"/>
              <a:t>   d) </a:t>
            </a:r>
            <a:r>
              <a:rPr lang="en-US" i="1" dirty="0" err="1"/>
              <a:t>mijloacele</a:t>
            </a:r>
            <a:r>
              <a:rPr lang="en-US" i="1" dirty="0"/>
              <a:t> de </a:t>
            </a:r>
            <a:r>
              <a:rPr lang="en-US" i="1" dirty="0" err="1"/>
              <a:t>plată</a:t>
            </a:r>
            <a:r>
              <a:rPr lang="en-US" i="1" dirty="0"/>
              <a:t>;</a:t>
            </a:r>
            <a:endParaRPr lang="ro-RO" i="1" dirty="0"/>
          </a:p>
          <a:p>
            <a:pPr marL="0" lvl="0" indent="0" fontAlgn="base">
              <a:buNone/>
            </a:pPr>
            <a:r>
              <a:rPr lang="ro-RO" i="1" dirty="0"/>
              <a:t>    e) </a:t>
            </a:r>
            <a:r>
              <a:rPr lang="en-US" i="1" dirty="0" err="1"/>
              <a:t>ştirile</a:t>
            </a:r>
            <a:r>
              <a:rPr lang="en-US" i="1" dirty="0"/>
              <a:t> </a:t>
            </a:r>
            <a:r>
              <a:rPr lang="en-US" i="1" dirty="0" err="1"/>
              <a:t>şi</a:t>
            </a:r>
            <a:r>
              <a:rPr lang="en-US" i="1" dirty="0"/>
              <a:t> </a:t>
            </a:r>
            <a:r>
              <a:rPr lang="en-US" i="1" dirty="0" err="1"/>
              <a:t>informaţiile</a:t>
            </a:r>
            <a:r>
              <a:rPr lang="en-US" i="1" dirty="0"/>
              <a:t> de </a:t>
            </a:r>
            <a:r>
              <a:rPr lang="en-US" i="1" dirty="0" err="1"/>
              <a:t>presă</a:t>
            </a:r>
            <a:r>
              <a:rPr lang="en-US" i="1" dirty="0"/>
              <a:t>;</a:t>
            </a:r>
            <a:endParaRPr lang="en-US" dirty="0"/>
          </a:p>
          <a:p>
            <a:pPr marL="0" lvl="0" indent="0" fontAlgn="base">
              <a:buNone/>
            </a:pPr>
            <a:r>
              <a:rPr lang="ro-RO" i="1" dirty="0"/>
              <a:t>    f</a:t>
            </a:r>
            <a:r>
              <a:rPr lang="ro-RO" i="1"/>
              <a:t>) s</a:t>
            </a:r>
            <a:r>
              <a:rPr lang="en-US" i="1"/>
              <a:t>implele</a:t>
            </a:r>
            <a:r>
              <a:rPr lang="en-US" i="1" dirty="0"/>
              <a:t> </a:t>
            </a:r>
            <a:r>
              <a:rPr lang="en-US" i="1" dirty="0" err="1"/>
              <a:t>fapte</a:t>
            </a:r>
            <a:r>
              <a:rPr lang="en-US" i="1" dirty="0"/>
              <a:t> </a:t>
            </a:r>
            <a:r>
              <a:rPr lang="en-US" i="1" dirty="0" err="1"/>
              <a:t>şi</a:t>
            </a:r>
            <a:r>
              <a:rPr lang="en-US" i="1" dirty="0"/>
              <a:t> date.”</a:t>
            </a:r>
            <a:endParaRPr lang="en-US" dirty="0"/>
          </a:p>
          <a:p>
            <a:endParaRPr lang="ro-RO" dirty="0"/>
          </a:p>
          <a:p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priveşte</a:t>
            </a:r>
            <a:r>
              <a:rPr lang="en-US" dirty="0"/>
              <a:t> </a:t>
            </a:r>
            <a:r>
              <a:rPr lang="en-US" dirty="0" err="1"/>
              <a:t>textele</a:t>
            </a:r>
            <a:r>
              <a:rPr lang="en-US" dirty="0"/>
              <a:t> </a:t>
            </a:r>
            <a:r>
              <a:rPr lang="en-US" dirty="0" err="1"/>
              <a:t>oficiale</a:t>
            </a:r>
            <a:r>
              <a:rPr lang="en-US" dirty="0"/>
              <a:t>, </a:t>
            </a:r>
            <a:r>
              <a:rPr lang="en-US" dirty="0" err="1"/>
              <a:t>simbolurile</a:t>
            </a:r>
            <a:r>
              <a:rPr lang="en-US" dirty="0"/>
              <a:t> </a:t>
            </a:r>
            <a:r>
              <a:rPr lang="en-US" dirty="0" err="1"/>
              <a:t>oficiale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mijloacele</a:t>
            </a:r>
            <a:r>
              <a:rPr lang="en-US" dirty="0"/>
              <a:t> de </a:t>
            </a:r>
            <a:r>
              <a:rPr lang="en-US" dirty="0" err="1"/>
              <a:t>plată</a:t>
            </a:r>
            <a:r>
              <a:rPr lang="en-US" dirty="0"/>
              <a:t> </a:t>
            </a:r>
            <a:r>
              <a:rPr lang="en-US" dirty="0" err="1"/>
              <a:t>acestea</a:t>
            </a:r>
            <a:r>
              <a:rPr lang="en-US" dirty="0"/>
              <a:t> sunt </a:t>
            </a:r>
            <a:r>
              <a:rPr lang="en-US" dirty="0" err="1"/>
              <a:t>excluse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virtutea</a:t>
            </a:r>
            <a:r>
              <a:rPr lang="en-US" dirty="0"/>
              <a:t> </a:t>
            </a:r>
            <a:r>
              <a:rPr lang="en-US" dirty="0" err="1"/>
              <a:t>naturii</a:t>
            </a:r>
            <a:r>
              <a:rPr lang="en-US" dirty="0"/>
              <a:t> </a:t>
            </a:r>
            <a:r>
              <a:rPr lang="en-US" dirty="0" err="1"/>
              <a:t>lor</a:t>
            </a:r>
            <a:r>
              <a:rPr lang="en-US" dirty="0"/>
              <a:t> de </a:t>
            </a:r>
            <a:r>
              <a:rPr lang="en-US" dirty="0" err="1"/>
              <a:t>bunuri</a:t>
            </a:r>
            <a:r>
              <a:rPr lang="en-US" dirty="0"/>
              <a:t> </a:t>
            </a:r>
            <a:r>
              <a:rPr lang="en-US" dirty="0" err="1"/>
              <a:t>necesare</a:t>
            </a:r>
            <a:r>
              <a:rPr lang="en-US" dirty="0"/>
              <a:t> </a:t>
            </a:r>
            <a:r>
              <a:rPr lang="en-US" dirty="0" err="1"/>
              <a:t>desfăşurării</a:t>
            </a:r>
            <a:r>
              <a:rPr lang="en-US" dirty="0"/>
              <a:t> </a:t>
            </a:r>
            <a:r>
              <a:rPr lang="en-US" dirty="0" err="1"/>
              <a:t>normale</a:t>
            </a:r>
            <a:r>
              <a:rPr lang="en-US" dirty="0"/>
              <a:t> a </a:t>
            </a:r>
            <a:r>
              <a:rPr lang="en-US" dirty="0" err="1"/>
              <a:t>vieţii</a:t>
            </a:r>
            <a:r>
              <a:rPr lang="en-US" dirty="0"/>
              <a:t> </a:t>
            </a:r>
            <a:r>
              <a:rPr lang="en-US" dirty="0" err="1"/>
              <a:t>sociale</a:t>
            </a:r>
            <a:r>
              <a:rPr lang="en-US" dirty="0"/>
              <a:t>, economic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politice</a:t>
            </a:r>
            <a:r>
              <a:rPr lang="en-US" dirty="0"/>
              <a:t>.  </a:t>
            </a:r>
          </a:p>
          <a:p>
            <a:r>
              <a:rPr lang="en-US" dirty="0" err="1"/>
              <a:t>Celelalte</a:t>
            </a:r>
            <a:r>
              <a:rPr lang="en-US" dirty="0"/>
              <a:t> </a:t>
            </a:r>
            <a:r>
              <a:rPr lang="en-US" dirty="0" err="1"/>
              <a:t>creaţii</a:t>
            </a:r>
            <a:r>
              <a:rPr lang="en-US" dirty="0"/>
              <a:t> sunt </a:t>
            </a:r>
            <a:r>
              <a:rPr lang="en-US" dirty="0" err="1"/>
              <a:t>excluse</a:t>
            </a:r>
            <a:r>
              <a:rPr lang="en-US" dirty="0"/>
              <a:t> de la </a:t>
            </a:r>
            <a:r>
              <a:rPr lang="en-US" dirty="0" err="1"/>
              <a:t>protecţie</a:t>
            </a:r>
            <a:r>
              <a:rPr lang="en-US" dirty="0"/>
              <a:t> </a:t>
            </a:r>
            <a:r>
              <a:rPr lang="en-US" dirty="0" err="1"/>
              <a:t>deoarece</a:t>
            </a:r>
            <a:r>
              <a:rPr lang="en-US" dirty="0"/>
              <a:t> nu pot fi </a:t>
            </a:r>
            <a:r>
              <a:rPr lang="en-US" dirty="0" err="1"/>
              <a:t>cadru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manifestarea</a:t>
            </a:r>
            <a:r>
              <a:rPr lang="en-US" dirty="0"/>
              <a:t> </a:t>
            </a:r>
            <a:r>
              <a:rPr lang="en-US" dirty="0" err="1"/>
              <a:t>personalităţii</a:t>
            </a:r>
            <a:r>
              <a:rPr lang="en-US" dirty="0"/>
              <a:t> </a:t>
            </a:r>
            <a:r>
              <a:rPr lang="en-US" dirty="0" err="1"/>
              <a:t>autorului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deci</a:t>
            </a:r>
            <a:r>
              <a:rPr lang="en-US" dirty="0"/>
              <a:t> nu pot fi </a:t>
            </a:r>
            <a:r>
              <a:rPr lang="en-US" dirty="0" err="1"/>
              <a:t>susceptibile</a:t>
            </a:r>
            <a:r>
              <a:rPr lang="en-US" dirty="0"/>
              <a:t> de </a:t>
            </a:r>
            <a:r>
              <a:rPr lang="en-US" dirty="0" err="1"/>
              <a:t>originalitate</a:t>
            </a:r>
            <a:r>
              <a:rPr lang="en-US" dirty="0"/>
              <a:t>.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3571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Drepturile morale</a:t>
            </a:r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dirty="0" err="1"/>
              <a:t>Articolul</a:t>
            </a:r>
            <a:r>
              <a:rPr lang="en-US" dirty="0"/>
              <a:t> 1 al </a:t>
            </a:r>
            <a:r>
              <a:rPr lang="en-US" dirty="0" err="1"/>
              <a:t>Legii</a:t>
            </a:r>
            <a:r>
              <a:rPr lang="en-US" dirty="0"/>
              <a:t> nr. 8/1996 </a:t>
            </a:r>
            <a:r>
              <a:rPr lang="en-US" dirty="0" err="1"/>
              <a:t>privind</a:t>
            </a:r>
            <a:r>
              <a:rPr lang="en-US" dirty="0"/>
              <a:t> </a:t>
            </a:r>
            <a:r>
              <a:rPr lang="en-US" dirty="0" err="1"/>
              <a:t>dreptul</a:t>
            </a:r>
            <a:r>
              <a:rPr lang="en-US" dirty="0"/>
              <a:t> de </a:t>
            </a:r>
            <a:r>
              <a:rPr lang="en-US" dirty="0" err="1"/>
              <a:t>autor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drepturile</a:t>
            </a:r>
            <a:r>
              <a:rPr lang="en-US" dirty="0"/>
              <a:t> </a:t>
            </a:r>
            <a:r>
              <a:rPr lang="en-US" dirty="0" err="1"/>
              <a:t>conexe</a:t>
            </a:r>
            <a:r>
              <a:rPr lang="en-US" dirty="0"/>
              <a:t>, </a:t>
            </a:r>
            <a:r>
              <a:rPr lang="en-US" dirty="0" err="1"/>
              <a:t>modificată</a:t>
            </a:r>
            <a:r>
              <a:rPr lang="en-US" dirty="0"/>
              <a:t> </a:t>
            </a:r>
            <a:r>
              <a:rPr lang="en-US" dirty="0" err="1"/>
              <a:t>prevede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dreptul</a:t>
            </a:r>
            <a:r>
              <a:rPr lang="en-US" dirty="0"/>
              <a:t> de </a:t>
            </a:r>
            <a:r>
              <a:rPr lang="en-US" dirty="0" err="1"/>
              <a:t>autor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legat</a:t>
            </a:r>
            <a:r>
              <a:rPr lang="en-US" dirty="0"/>
              <a:t> de </a:t>
            </a:r>
            <a:r>
              <a:rPr lang="en-US" dirty="0" err="1"/>
              <a:t>persoana</a:t>
            </a:r>
            <a:r>
              <a:rPr lang="en-US" dirty="0"/>
              <a:t> </a:t>
            </a:r>
            <a:r>
              <a:rPr lang="en-US" dirty="0" err="1"/>
              <a:t>autorului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comportă</a:t>
            </a:r>
            <a:r>
              <a:rPr lang="en-US" dirty="0"/>
              <a:t> </a:t>
            </a:r>
            <a:r>
              <a:rPr lang="en-US" dirty="0" err="1"/>
              <a:t>atribute</a:t>
            </a:r>
            <a:r>
              <a:rPr lang="en-US" dirty="0"/>
              <a:t> de </a:t>
            </a:r>
            <a:r>
              <a:rPr lang="en-US" dirty="0" err="1"/>
              <a:t>ordin</a:t>
            </a:r>
            <a:r>
              <a:rPr lang="en-US" dirty="0"/>
              <a:t> moral </a:t>
            </a:r>
            <a:r>
              <a:rPr lang="en-US" dirty="0" err="1"/>
              <a:t>şi</a:t>
            </a:r>
            <a:r>
              <a:rPr lang="en-US" dirty="0"/>
              <a:t> patrimonial. </a:t>
            </a:r>
          </a:p>
          <a:p>
            <a:r>
              <a:rPr lang="en-US" dirty="0" err="1"/>
              <a:t>Drepturile</a:t>
            </a:r>
            <a:r>
              <a:rPr lang="en-US" dirty="0"/>
              <a:t> morale </a:t>
            </a:r>
            <a:r>
              <a:rPr lang="en-US" dirty="0" err="1"/>
              <a:t>prevăzute</a:t>
            </a:r>
            <a:r>
              <a:rPr lang="en-US" dirty="0"/>
              <a:t> de </a:t>
            </a:r>
            <a:r>
              <a:rPr lang="en-US" dirty="0" err="1"/>
              <a:t>lege</a:t>
            </a:r>
            <a:r>
              <a:rPr lang="en-US" dirty="0"/>
              <a:t> sunt </a:t>
            </a:r>
            <a:r>
              <a:rPr lang="en-US" dirty="0" err="1"/>
              <a:t>dreptul</a:t>
            </a:r>
            <a:r>
              <a:rPr lang="en-US" dirty="0"/>
              <a:t> de </a:t>
            </a:r>
            <a:r>
              <a:rPr lang="en-US" dirty="0" err="1"/>
              <a:t>divulgare</a:t>
            </a:r>
            <a:r>
              <a:rPr lang="en-US" dirty="0"/>
              <a:t> a </a:t>
            </a:r>
            <a:r>
              <a:rPr lang="en-US" dirty="0" err="1"/>
              <a:t>operei</a:t>
            </a:r>
            <a:r>
              <a:rPr lang="en-US" dirty="0"/>
              <a:t>, </a:t>
            </a:r>
            <a:r>
              <a:rPr lang="en-US" dirty="0" err="1"/>
              <a:t>dreptul</a:t>
            </a:r>
            <a:r>
              <a:rPr lang="en-US" dirty="0"/>
              <a:t> la </a:t>
            </a:r>
            <a:r>
              <a:rPr lang="en-US" dirty="0" err="1"/>
              <a:t>recunoașterea</a:t>
            </a:r>
            <a:r>
              <a:rPr lang="en-US" dirty="0"/>
              <a:t> </a:t>
            </a:r>
            <a:r>
              <a:rPr lang="en-US" dirty="0" err="1"/>
              <a:t>calității</a:t>
            </a:r>
            <a:r>
              <a:rPr lang="en-US" dirty="0"/>
              <a:t> de </a:t>
            </a:r>
            <a:r>
              <a:rPr lang="en-US" dirty="0" err="1"/>
              <a:t>autor</a:t>
            </a:r>
            <a:r>
              <a:rPr lang="en-US" dirty="0"/>
              <a:t> (</a:t>
            </a:r>
            <a:r>
              <a:rPr lang="en-US" dirty="0" err="1"/>
              <a:t>cunoscut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ca </a:t>
            </a:r>
            <a:r>
              <a:rPr lang="en-US" dirty="0" err="1"/>
              <a:t>dreptul</a:t>
            </a:r>
            <a:r>
              <a:rPr lang="en-US" dirty="0"/>
              <a:t> la </a:t>
            </a:r>
            <a:r>
              <a:rPr lang="en-US" dirty="0" err="1"/>
              <a:t>paternitate</a:t>
            </a:r>
            <a:r>
              <a:rPr lang="en-US" dirty="0"/>
              <a:t>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operei</a:t>
            </a:r>
            <a:r>
              <a:rPr lang="en-US" dirty="0"/>
              <a:t>), </a:t>
            </a:r>
            <a:r>
              <a:rPr lang="en-US" dirty="0" err="1"/>
              <a:t>dreptul</a:t>
            </a:r>
            <a:r>
              <a:rPr lang="en-US" dirty="0"/>
              <a:t> la </a:t>
            </a:r>
            <a:r>
              <a:rPr lang="en-US" dirty="0" err="1"/>
              <a:t>nume</a:t>
            </a:r>
            <a:r>
              <a:rPr lang="en-US" dirty="0"/>
              <a:t>, </a:t>
            </a:r>
            <a:r>
              <a:rPr lang="en-US" dirty="0" err="1"/>
              <a:t>dreptul</a:t>
            </a:r>
            <a:r>
              <a:rPr lang="en-US" dirty="0"/>
              <a:t> la </a:t>
            </a:r>
            <a:r>
              <a:rPr lang="en-US" dirty="0" err="1"/>
              <a:t>inviolabilitatea</a:t>
            </a:r>
            <a:r>
              <a:rPr lang="en-US" dirty="0"/>
              <a:t> </a:t>
            </a:r>
            <a:r>
              <a:rPr lang="en-US" dirty="0" err="1"/>
              <a:t>operei</a:t>
            </a:r>
            <a:r>
              <a:rPr lang="en-US" dirty="0"/>
              <a:t> (</a:t>
            </a:r>
            <a:r>
              <a:rPr lang="en-US" dirty="0" err="1"/>
              <a:t>cunoscut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ca </a:t>
            </a:r>
            <a:r>
              <a:rPr lang="en-US" dirty="0" err="1"/>
              <a:t>dreptul</a:t>
            </a:r>
            <a:r>
              <a:rPr lang="en-US" dirty="0"/>
              <a:t> la </a:t>
            </a:r>
            <a:r>
              <a:rPr lang="en-US" dirty="0" err="1"/>
              <a:t>integritate</a:t>
            </a:r>
            <a:r>
              <a:rPr lang="en-US" dirty="0"/>
              <a:t>)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dreptul</a:t>
            </a:r>
            <a:r>
              <a:rPr lang="en-US" dirty="0"/>
              <a:t> de </a:t>
            </a:r>
            <a:r>
              <a:rPr lang="en-US" dirty="0" err="1"/>
              <a:t>retractare</a:t>
            </a:r>
            <a:r>
              <a:rPr lang="en-US" dirty="0"/>
              <a:t> a </a:t>
            </a:r>
            <a:r>
              <a:rPr lang="en-US" dirty="0" err="1"/>
              <a:t>operei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36469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o-RO" dirty="0"/>
              <a:t>Drepturile morale</a:t>
            </a:r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62500" lnSpcReduction="20000"/>
          </a:bodyPr>
          <a:lstStyle/>
          <a:p>
            <a:r>
              <a:rPr lang="en-US" sz="2800" b="1" dirty="0" err="1"/>
              <a:t>Dreptul</a:t>
            </a:r>
            <a:r>
              <a:rPr lang="en-US" sz="2800" b="1" dirty="0"/>
              <a:t> de </a:t>
            </a:r>
            <a:r>
              <a:rPr lang="en-US" sz="2800" b="1" dirty="0" err="1"/>
              <a:t>divulgare</a:t>
            </a:r>
            <a:r>
              <a:rPr lang="en-US" sz="2800" b="1" dirty="0"/>
              <a:t> a </a:t>
            </a:r>
            <a:r>
              <a:rPr lang="en-US" sz="2800" b="1" dirty="0" err="1"/>
              <a:t>operei</a:t>
            </a:r>
            <a:r>
              <a:rPr lang="en-US" sz="2800" b="1" dirty="0"/>
              <a:t> </a:t>
            </a:r>
            <a:endParaRPr lang="en-US" sz="2800" dirty="0"/>
          </a:p>
          <a:p>
            <a:pPr lvl="0" fontAlgn="base"/>
            <a:r>
              <a:rPr lang="en-US" sz="2800" dirty="0"/>
              <a:t>Este </a:t>
            </a:r>
            <a:r>
              <a:rPr lang="en-US" sz="2800" dirty="0" err="1"/>
              <a:t>dreptul</a:t>
            </a:r>
            <a:r>
              <a:rPr lang="en-US" sz="2800" dirty="0"/>
              <a:t> de a decide </a:t>
            </a:r>
            <a:r>
              <a:rPr lang="en-US" sz="2800" dirty="0" err="1"/>
              <a:t>dacă</a:t>
            </a:r>
            <a:r>
              <a:rPr lang="en-US" sz="2800" dirty="0"/>
              <a:t>, </a:t>
            </a:r>
            <a:r>
              <a:rPr lang="en-US" sz="2800" dirty="0" err="1"/>
              <a:t>în</a:t>
            </a:r>
            <a:r>
              <a:rPr lang="en-US" sz="2800" dirty="0"/>
              <a:t> </a:t>
            </a:r>
            <a:r>
              <a:rPr lang="en-US" sz="2800" dirty="0" err="1"/>
              <a:t>ce</a:t>
            </a:r>
            <a:r>
              <a:rPr lang="en-US" sz="2800" dirty="0"/>
              <a:t> mod </a:t>
            </a:r>
            <a:r>
              <a:rPr lang="en-US" sz="2800" dirty="0" err="1"/>
              <a:t>şi</a:t>
            </a:r>
            <a:r>
              <a:rPr lang="en-US" sz="2800" dirty="0"/>
              <a:t> </a:t>
            </a:r>
            <a:r>
              <a:rPr lang="en-US" sz="2800" dirty="0" err="1"/>
              <a:t>când</a:t>
            </a:r>
            <a:r>
              <a:rPr lang="en-US" sz="2800" dirty="0"/>
              <a:t> </a:t>
            </a:r>
            <a:r>
              <a:rPr lang="en-US" sz="2800" dirty="0" err="1"/>
              <a:t>va</a:t>
            </a:r>
            <a:r>
              <a:rPr lang="en-US" sz="2800" dirty="0"/>
              <a:t> fi </a:t>
            </a:r>
            <a:r>
              <a:rPr lang="en-US" sz="2800" dirty="0" err="1"/>
              <a:t>adusă</a:t>
            </a:r>
            <a:r>
              <a:rPr lang="en-US" sz="2800" dirty="0"/>
              <a:t> opera la </a:t>
            </a:r>
            <a:r>
              <a:rPr lang="en-US" sz="2800" dirty="0" err="1"/>
              <a:t>cunoştinţă</a:t>
            </a:r>
            <a:r>
              <a:rPr lang="en-US" sz="2800" dirty="0"/>
              <a:t> </a:t>
            </a:r>
            <a:r>
              <a:rPr lang="en-US" sz="2800" dirty="0" err="1"/>
              <a:t>publică</a:t>
            </a:r>
            <a:r>
              <a:rPr lang="en-US" sz="2800" dirty="0"/>
              <a:t> </a:t>
            </a:r>
            <a:r>
              <a:rPr lang="ro-RO" sz="2800" dirty="0"/>
              <a:t>.</a:t>
            </a:r>
            <a:r>
              <a:rPr lang="en-US" sz="2800" dirty="0"/>
              <a:t>Mai </a:t>
            </a:r>
            <a:r>
              <a:rPr lang="en-US" sz="2800" dirty="0" err="1"/>
              <a:t>este</a:t>
            </a:r>
            <a:r>
              <a:rPr lang="en-US" sz="2800" dirty="0"/>
              <a:t> </a:t>
            </a:r>
            <a:r>
              <a:rPr lang="en-US" sz="2800" dirty="0" err="1"/>
              <a:t>denumit</a:t>
            </a:r>
            <a:r>
              <a:rPr lang="en-US" sz="2800" dirty="0"/>
              <a:t> </a:t>
            </a:r>
            <a:r>
              <a:rPr lang="en-US" sz="2800" dirty="0" err="1"/>
              <a:t>şi</a:t>
            </a:r>
            <a:r>
              <a:rPr lang="en-US" sz="2800" dirty="0"/>
              <a:t> </a:t>
            </a:r>
            <a:r>
              <a:rPr lang="en-US" sz="2800" dirty="0" err="1"/>
              <a:t>dreptul</a:t>
            </a:r>
            <a:r>
              <a:rPr lang="en-US" sz="2800" dirty="0"/>
              <a:t> la prima </a:t>
            </a:r>
            <a:r>
              <a:rPr lang="en-US" sz="2800" dirty="0" err="1"/>
              <a:t>publicare</a:t>
            </a:r>
            <a:r>
              <a:rPr lang="ro-RO" sz="2800" dirty="0"/>
              <a:t>.</a:t>
            </a:r>
          </a:p>
          <a:p>
            <a:pPr marL="0" lvl="0" indent="0" fontAlgn="base">
              <a:buNone/>
            </a:pPr>
            <a:r>
              <a:rPr lang="ro-RO" sz="2800" dirty="0"/>
              <a:t>- </a:t>
            </a:r>
            <a:r>
              <a:rPr lang="en-US" sz="2800" dirty="0" err="1"/>
              <a:t>Oferă</a:t>
            </a:r>
            <a:r>
              <a:rPr lang="en-US" sz="2800" dirty="0"/>
              <a:t> </a:t>
            </a:r>
            <a:r>
              <a:rPr lang="en-US" sz="2800" dirty="0" err="1"/>
              <a:t>autorului</a:t>
            </a:r>
            <a:r>
              <a:rPr lang="en-US" sz="2800" dirty="0"/>
              <a:t> </a:t>
            </a:r>
            <a:r>
              <a:rPr lang="en-US" sz="2800" dirty="0" err="1"/>
              <a:t>dreptul</a:t>
            </a:r>
            <a:r>
              <a:rPr lang="en-US" sz="2800" dirty="0"/>
              <a:t> de a decide: </a:t>
            </a:r>
          </a:p>
          <a:p>
            <a:pPr lvl="1" fontAlgn="base"/>
            <a:r>
              <a:rPr lang="en-US" dirty="0" err="1"/>
              <a:t>Dacă</a:t>
            </a:r>
            <a:r>
              <a:rPr lang="en-US" dirty="0"/>
              <a:t> opera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sau</a:t>
            </a:r>
            <a:r>
              <a:rPr lang="en-US" dirty="0"/>
              <a:t> nu </a:t>
            </a:r>
            <a:r>
              <a:rPr lang="en-US" dirty="0" err="1"/>
              <a:t>adusă</a:t>
            </a:r>
            <a:r>
              <a:rPr lang="en-US" dirty="0"/>
              <a:t> la </a:t>
            </a:r>
            <a:r>
              <a:rPr lang="en-US" dirty="0" err="1"/>
              <a:t>cunoştinţa</a:t>
            </a:r>
            <a:r>
              <a:rPr lang="en-US" dirty="0"/>
              <a:t> </a:t>
            </a:r>
            <a:r>
              <a:rPr lang="en-US" dirty="0" err="1"/>
              <a:t>publicului</a:t>
            </a:r>
            <a:r>
              <a:rPr lang="en-US" dirty="0"/>
              <a:t> </a:t>
            </a:r>
          </a:p>
          <a:p>
            <a:pPr lvl="1" fontAlgn="base"/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mod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adusă</a:t>
            </a:r>
            <a:r>
              <a:rPr lang="en-US" dirty="0"/>
              <a:t> la </a:t>
            </a:r>
            <a:r>
              <a:rPr lang="en-US" dirty="0" err="1"/>
              <a:t>cunoştinţa</a:t>
            </a:r>
            <a:r>
              <a:rPr lang="en-US" dirty="0"/>
              <a:t> </a:t>
            </a:r>
            <a:r>
              <a:rPr lang="en-US" dirty="0" err="1"/>
              <a:t>publicului</a:t>
            </a:r>
            <a:r>
              <a:rPr lang="en-US" dirty="0"/>
              <a:t> </a:t>
            </a:r>
          </a:p>
          <a:p>
            <a:pPr lvl="1" fontAlgn="base"/>
            <a:r>
              <a:rPr lang="en-US" dirty="0" err="1"/>
              <a:t>Când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adusă</a:t>
            </a:r>
            <a:r>
              <a:rPr lang="en-US" dirty="0"/>
              <a:t> la </a:t>
            </a:r>
            <a:r>
              <a:rPr lang="en-US" dirty="0" err="1"/>
              <a:t>cunoştinţa</a:t>
            </a:r>
            <a:r>
              <a:rPr lang="en-US" dirty="0"/>
              <a:t> </a:t>
            </a:r>
            <a:r>
              <a:rPr lang="en-US" dirty="0" err="1"/>
              <a:t>publicului</a:t>
            </a:r>
            <a:r>
              <a:rPr lang="en-US" dirty="0"/>
              <a:t> </a:t>
            </a:r>
            <a:endParaRPr lang="ro-RO" dirty="0"/>
          </a:p>
          <a:p>
            <a:pPr marL="393192" lvl="1" indent="0" fontAlgn="base">
              <a:buNone/>
            </a:pPr>
            <a:r>
              <a:rPr lang="en-US" dirty="0"/>
              <a:t>Este un </a:t>
            </a:r>
            <a:r>
              <a:rPr lang="en-US" dirty="0" err="1"/>
              <a:t>drept</a:t>
            </a:r>
            <a:r>
              <a:rPr lang="en-US" dirty="0"/>
              <a:t> </a:t>
            </a:r>
            <a:r>
              <a:rPr lang="en-US" dirty="0" err="1"/>
              <a:t>discreţionar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absolut</a:t>
            </a:r>
            <a:r>
              <a:rPr lang="en-US" dirty="0"/>
              <a:t>, </a:t>
            </a:r>
            <a:r>
              <a:rPr lang="en-US" dirty="0" err="1"/>
              <a:t>unul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personale</a:t>
            </a:r>
            <a:r>
              <a:rPr lang="en-US" dirty="0"/>
              <a:t> </a:t>
            </a:r>
            <a:r>
              <a:rPr lang="en-US" dirty="0" err="1"/>
              <a:t>drepturi</a:t>
            </a:r>
            <a:r>
              <a:rPr lang="en-US" dirty="0"/>
              <a:t> ale </a:t>
            </a:r>
            <a:r>
              <a:rPr lang="en-US" dirty="0" err="1"/>
              <a:t>autorului</a:t>
            </a:r>
            <a:r>
              <a:rPr lang="en-US" dirty="0"/>
              <a:t> </a:t>
            </a:r>
          </a:p>
          <a:p>
            <a:pPr lvl="0" fontAlgn="base"/>
            <a:r>
              <a:rPr lang="en-US" sz="2800" dirty="0" err="1"/>
              <a:t>Dreptul</a:t>
            </a:r>
            <a:r>
              <a:rPr lang="en-US" sz="2800" dirty="0"/>
              <a:t> de </a:t>
            </a:r>
            <a:r>
              <a:rPr lang="en-US" sz="2800" dirty="0" err="1"/>
              <a:t>divulgare</a:t>
            </a:r>
            <a:r>
              <a:rPr lang="en-US" sz="2800" dirty="0"/>
              <a:t> </a:t>
            </a:r>
            <a:r>
              <a:rPr lang="en-US" sz="2800" dirty="0" err="1"/>
              <a:t>este</a:t>
            </a:r>
            <a:r>
              <a:rPr lang="en-US" sz="2800" dirty="0"/>
              <a:t> un </a:t>
            </a:r>
            <a:r>
              <a:rPr lang="en-US" sz="2800" dirty="0" err="1"/>
              <a:t>drept</a:t>
            </a:r>
            <a:r>
              <a:rPr lang="en-US" sz="2800" dirty="0"/>
              <a:t> de </a:t>
            </a:r>
            <a:r>
              <a:rPr lang="en-US" sz="2800" dirty="0" err="1"/>
              <a:t>decizie</a:t>
            </a:r>
            <a:r>
              <a:rPr lang="en-US" sz="2800" dirty="0"/>
              <a:t>, </a:t>
            </a:r>
            <a:r>
              <a:rPr lang="en-US" sz="2800" dirty="0" err="1"/>
              <a:t>este</a:t>
            </a:r>
            <a:r>
              <a:rPr lang="en-US" sz="2800" dirty="0"/>
              <a:t> </a:t>
            </a:r>
            <a:r>
              <a:rPr lang="en-US" sz="2800" dirty="0" err="1"/>
              <a:t>dreptul</a:t>
            </a:r>
            <a:r>
              <a:rPr lang="en-US" sz="2800" dirty="0"/>
              <a:t> </a:t>
            </a:r>
            <a:r>
              <a:rPr lang="en-US" sz="2800" dirty="0" err="1"/>
              <a:t>autorului</a:t>
            </a:r>
            <a:r>
              <a:rPr lang="en-US" sz="2800" dirty="0"/>
              <a:t> de a </a:t>
            </a:r>
            <a:r>
              <a:rPr lang="en-US" sz="2800" dirty="0" err="1"/>
              <a:t>hotărî</a:t>
            </a:r>
            <a:r>
              <a:rPr lang="en-US" sz="2800" dirty="0"/>
              <a:t> </a:t>
            </a:r>
            <a:r>
              <a:rPr lang="en-US" sz="2800" dirty="0" err="1"/>
              <a:t>dacă</a:t>
            </a:r>
            <a:r>
              <a:rPr lang="en-US" sz="2800" dirty="0"/>
              <a:t>, </a:t>
            </a:r>
            <a:r>
              <a:rPr lang="en-US" sz="2800" dirty="0" err="1"/>
              <a:t>în</a:t>
            </a:r>
            <a:r>
              <a:rPr lang="en-US" sz="2800" dirty="0"/>
              <a:t> </a:t>
            </a:r>
            <a:r>
              <a:rPr lang="en-US" sz="2800" dirty="0" err="1"/>
              <a:t>ce</a:t>
            </a:r>
            <a:r>
              <a:rPr lang="en-US" sz="2800" dirty="0"/>
              <a:t> mod </a:t>
            </a:r>
            <a:r>
              <a:rPr lang="en-US" sz="2800" dirty="0" err="1"/>
              <a:t>şi</a:t>
            </a:r>
            <a:r>
              <a:rPr lang="en-US" sz="2800" dirty="0"/>
              <a:t> </a:t>
            </a:r>
            <a:r>
              <a:rPr lang="en-US" sz="2800" dirty="0" err="1"/>
              <a:t>când</a:t>
            </a:r>
            <a:r>
              <a:rPr lang="en-US" sz="2800" dirty="0"/>
              <a:t> </a:t>
            </a:r>
            <a:r>
              <a:rPr lang="en-US" sz="2800" dirty="0" err="1"/>
              <a:t>aduce</a:t>
            </a:r>
            <a:r>
              <a:rPr lang="en-US" sz="2800" dirty="0"/>
              <a:t> opera la </a:t>
            </a:r>
            <a:r>
              <a:rPr lang="en-US" sz="2800" dirty="0" err="1"/>
              <a:t>cunoştinţa</a:t>
            </a:r>
            <a:r>
              <a:rPr lang="en-US" sz="2800" dirty="0"/>
              <a:t> </a:t>
            </a:r>
            <a:r>
              <a:rPr lang="en-US" sz="2800" dirty="0" err="1"/>
              <a:t>publicului</a:t>
            </a:r>
            <a:r>
              <a:rPr lang="en-US" sz="2800" dirty="0"/>
              <a:t> </a:t>
            </a:r>
            <a:r>
              <a:rPr lang="en-US" sz="2800" dirty="0" err="1"/>
              <a:t>aşadar</a:t>
            </a:r>
            <a:r>
              <a:rPr lang="en-US" sz="2800" dirty="0"/>
              <a:t> </a:t>
            </a:r>
            <a:r>
              <a:rPr lang="en-US" sz="2800" dirty="0" err="1"/>
              <a:t>dreptul</a:t>
            </a:r>
            <a:r>
              <a:rPr lang="en-US" sz="2800" dirty="0"/>
              <a:t> de </a:t>
            </a:r>
            <a:r>
              <a:rPr lang="en-US" sz="2800" dirty="0" err="1"/>
              <a:t>divulgare</a:t>
            </a:r>
            <a:r>
              <a:rPr lang="en-US" sz="2800" dirty="0"/>
              <a:t> </a:t>
            </a:r>
            <a:r>
              <a:rPr lang="en-US" sz="2800" dirty="0" err="1"/>
              <a:t>este</a:t>
            </a:r>
            <a:r>
              <a:rPr lang="en-US" sz="2800" dirty="0"/>
              <a:t> </a:t>
            </a:r>
            <a:r>
              <a:rPr lang="en-US" sz="2800" dirty="0" err="1"/>
              <a:t>exercitat</a:t>
            </a:r>
            <a:r>
              <a:rPr lang="en-US" sz="2800" dirty="0"/>
              <a:t> </a:t>
            </a:r>
            <a:r>
              <a:rPr lang="en-US" sz="2800" dirty="0" err="1"/>
              <a:t>în</a:t>
            </a:r>
            <a:r>
              <a:rPr lang="en-US" sz="2800" dirty="0"/>
              <a:t> </a:t>
            </a:r>
            <a:r>
              <a:rPr lang="en-US" sz="2800" dirty="0" err="1"/>
              <a:t>momentul</a:t>
            </a:r>
            <a:r>
              <a:rPr lang="en-US" sz="2800" dirty="0"/>
              <a:t> </a:t>
            </a:r>
            <a:r>
              <a:rPr lang="en-US" sz="2800" dirty="0" err="1"/>
              <a:t>în</a:t>
            </a:r>
            <a:r>
              <a:rPr lang="en-US" sz="2800" dirty="0"/>
              <a:t> care </a:t>
            </a:r>
            <a:r>
              <a:rPr lang="en-US" sz="2800" dirty="0" err="1"/>
              <a:t>autorul</a:t>
            </a:r>
            <a:r>
              <a:rPr lang="en-US" sz="2800" dirty="0"/>
              <a:t> </a:t>
            </a:r>
            <a:r>
              <a:rPr lang="en-US" sz="2800" dirty="0" err="1"/>
              <a:t>ia</a:t>
            </a:r>
            <a:r>
              <a:rPr lang="en-US" sz="2800" dirty="0"/>
              <a:t> </a:t>
            </a:r>
            <a:r>
              <a:rPr lang="en-US" sz="2800" dirty="0" err="1"/>
              <a:t>decizia</a:t>
            </a:r>
            <a:r>
              <a:rPr lang="en-US" sz="2800" dirty="0"/>
              <a:t> cu </a:t>
            </a:r>
            <a:r>
              <a:rPr lang="en-US" sz="2800" dirty="0" err="1"/>
              <a:t>privire</a:t>
            </a:r>
            <a:r>
              <a:rPr lang="en-US" sz="2800" dirty="0"/>
              <a:t> la </a:t>
            </a:r>
            <a:r>
              <a:rPr lang="en-US" sz="2800" dirty="0" err="1"/>
              <a:t>aducerea</a:t>
            </a:r>
            <a:r>
              <a:rPr lang="en-US" sz="2800" dirty="0"/>
              <a:t> </a:t>
            </a:r>
            <a:r>
              <a:rPr lang="en-US" sz="2800" dirty="0" err="1"/>
              <a:t>operei</a:t>
            </a:r>
            <a:r>
              <a:rPr lang="en-US" sz="2800" dirty="0"/>
              <a:t> la </a:t>
            </a:r>
            <a:r>
              <a:rPr lang="en-US" sz="2800" dirty="0" err="1"/>
              <a:t>cunoştinţa</a:t>
            </a:r>
            <a:r>
              <a:rPr lang="en-US" sz="2800" dirty="0"/>
              <a:t> </a:t>
            </a:r>
            <a:r>
              <a:rPr lang="en-US" sz="2800" dirty="0" err="1"/>
              <a:t>publicului</a:t>
            </a:r>
            <a:r>
              <a:rPr lang="en-US" sz="2800" dirty="0"/>
              <a:t> </a:t>
            </a:r>
          </a:p>
          <a:p>
            <a:pPr lvl="0" fontAlgn="base"/>
            <a:r>
              <a:rPr lang="en-US" sz="2800" dirty="0" err="1"/>
              <a:t>Dreptul</a:t>
            </a:r>
            <a:r>
              <a:rPr lang="en-US" sz="2800" dirty="0"/>
              <a:t> de </a:t>
            </a:r>
            <a:r>
              <a:rPr lang="en-US" sz="2800" dirty="0" err="1"/>
              <a:t>divulgare</a:t>
            </a:r>
            <a:r>
              <a:rPr lang="en-US" sz="2800" dirty="0"/>
              <a:t> se </a:t>
            </a:r>
            <a:r>
              <a:rPr lang="en-US" sz="2800" dirty="0" err="1"/>
              <a:t>consideră</a:t>
            </a:r>
            <a:r>
              <a:rPr lang="en-US" sz="2800" dirty="0"/>
              <a:t> </a:t>
            </a:r>
            <a:r>
              <a:rPr lang="en-US" sz="2800" dirty="0" err="1"/>
              <a:t>exercitat</a:t>
            </a:r>
            <a:r>
              <a:rPr lang="en-US" sz="2800" dirty="0"/>
              <a:t> </a:t>
            </a:r>
            <a:r>
              <a:rPr lang="en-US" sz="2800" dirty="0" err="1"/>
              <a:t>pentru</a:t>
            </a:r>
            <a:r>
              <a:rPr lang="en-US" sz="2800" dirty="0"/>
              <a:t> </a:t>
            </a:r>
            <a:r>
              <a:rPr lang="en-US" sz="2800" dirty="0" err="1"/>
              <a:t>toate</a:t>
            </a:r>
            <a:r>
              <a:rPr lang="en-US" sz="2800" dirty="0"/>
              <a:t> </a:t>
            </a:r>
            <a:r>
              <a:rPr lang="en-US" sz="2800" dirty="0" err="1"/>
              <a:t>modalităţile</a:t>
            </a:r>
            <a:r>
              <a:rPr lang="en-US" sz="2800" dirty="0"/>
              <a:t> de </a:t>
            </a:r>
            <a:r>
              <a:rPr lang="en-US" sz="2800" dirty="0" err="1"/>
              <a:t>aducere</a:t>
            </a:r>
            <a:r>
              <a:rPr lang="en-US" sz="2800" dirty="0"/>
              <a:t> la </a:t>
            </a:r>
            <a:r>
              <a:rPr lang="en-US" sz="2800" dirty="0" err="1"/>
              <a:t>cunoştinţă</a:t>
            </a:r>
            <a:r>
              <a:rPr lang="en-US" sz="2800" dirty="0"/>
              <a:t> a </a:t>
            </a:r>
            <a:r>
              <a:rPr lang="en-US" sz="2800" dirty="0" err="1"/>
              <a:t>publicului</a:t>
            </a:r>
            <a:r>
              <a:rPr lang="en-US" sz="2800" dirty="0"/>
              <a:t> </a:t>
            </a:r>
            <a:r>
              <a:rPr lang="en-US" sz="2800" dirty="0" err="1"/>
              <a:t>odată</a:t>
            </a:r>
            <a:r>
              <a:rPr lang="en-US" sz="2800" dirty="0"/>
              <a:t> cu prima </a:t>
            </a:r>
            <a:r>
              <a:rPr lang="en-US" sz="2800" dirty="0" err="1"/>
              <a:t>aducere</a:t>
            </a:r>
            <a:r>
              <a:rPr lang="en-US" sz="2800" dirty="0"/>
              <a:t> la </a:t>
            </a:r>
            <a:r>
              <a:rPr lang="en-US" sz="2800" dirty="0" err="1"/>
              <a:t>cunoştinţă</a:t>
            </a:r>
            <a:r>
              <a:rPr lang="en-US" sz="2800" dirty="0"/>
              <a:t>, </a:t>
            </a:r>
            <a:r>
              <a:rPr lang="en-US" sz="2800" dirty="0" err="1"/>
              <a:t>indiferent</a:t>
            </a:r>
            <a:r>
              <a:rPr lang="en-US" sz="2800" dirty="0"/>
              <a:t> de </a:t>
            </a:r>
            <a:r>
              <a:rPr lang="en-US" sz="2800" dirty="0" err="1"/>
              <a:t>modul</a:t>
            </a:r>
            <a:r>
              <a:rPr lang="en-US" sz="2800" dirty="0"/>
              <a:t> </a:t>
            </a:r>
            <a:r>
              <a:rPr lang="en-US" sz="2800" dirty="0" err="1"/>
              <a:t>în</a:t>
            </a:r>
            <a:r>
              <a:rPr lang="en-US" sz="2800" dirty="0"/>
              <a:t> care s-a </a:t>
            </a:r>
            <a:r>
              <a:rPr lang="en-US" sz="2800" dirty="0" err="1"/>
              <a:t>făcut</a:t>
            </a:r>
            <a:r>
              <a:rPr lang="en-US" sz="2800" dirty="0"/>
              <a:t> </a:t>
            </a:r>
            <a:r>
              <a:rPr lang="en-US" sz="2800" dirty="0" err="1"/>
              <a:t>aceasta</a:t>
            </a:r>
            <a:endParaRPr lang="en-US" sz="2800" dirty="0"/>
          </a:p>
          <a:p>
            <a:pPr lvl="0" fontAlgn="base"/>
            <a:r>
              <a:rPr lang="en-US" sz="2800" dirty="0" err="1"/>
              <a:t>Exercitarea</a:t>
            </a:r>
            <a:r>
              <a:rPr lang="en-US" sz="2800" dirty="0"/>
              <a:t> </a:t>
            </a:r>
            <a:r>
              <a:rPr lang="en-US" sz="2800" dirty="0" err="1"/>
              <a:t>dreptului</a:t>
            </a:r>
            <a:r>
              <a:rPr lang="en-US" sz="2800" dirty="0"/>
              <a:t> de </a:t>
            </a:r>
            <a:r>
              <a:rPr lang="en-US" sz="2800" dirty="0" err="1"/>
              <a:t>divulgare</a:t>
            </a:r>
            <a:r>
              <a:rPr lang="en-US" sz="2800" dirty="0"/>
              <a:t> are loc </a:t>
            </a:r>
            <a:r>
              <a:rPr lang="en-US" sz="2800" dirty="0" err="1"/>
              <a:t>în</a:t>
            </a:r>
            <a:r>
              <a:rPr lang="en-US" sz="2800" dirty="0"/>
              <a:t> </a:t>
            </a:r>
            <a:r>
              <a:rPr lang="en-US" sz="2800" dirty="0" err="1"/>
              <a:t>momentul</a:t>
            </a:r>
            <a:r>
              <a:rPr lang="en-US" sz="2800" dirty="0"/>
              <a:t> </a:t>
            </a:r>
            <a:r>
              <a:rPr lang="en-US" sz="2800" dirty="0" err="1"/>
              <a:t>luării</a:t>
            </a:r>
            <a:r>
              <a:rPr lang="en-US" sz="2800" dirty="0"/>
              <a:t> </a:t>
            </a:r>
            <a:r>
              <a:rPr lang="en-US" sz="2800" dirty="0" err="1"/>
              <a:t>deciziei</a:t>
            </a:r>
            <a:r>
              <a:rPr lang="en-US" sz="2800" dirty="0"/>
              <a:t> </a:t>
            </a:r>
            <a:r>
              <a:rPr lang="en-US" sz="2800" dirty="0" err="1"/>
              <a:t>în</a:t>
            </a:r>
            <a:r>
              <a:rPr lang="en-US" sz="2800" dirty="0"/>
              <a:t> </a:t>
            </a:r>
            <a:r>
              <a:rPr lang="en-US" sz="2800" dirty="0" err="1"/>
              <a:t>timp</a:t>
            </a:r>
            <a:r>
              <a:rPr lang="en-US" sz="2800" dirty="0"/>
              <a:t> </a:t>
            </a:r>
            <a:r>
              <a:rPr lang="en-US" sz="2800" dirty="0" err="1"/>
              <a:t>ce</a:t>
            </a:r>
            <a:r>
              <a:rPr lang="en-US" sz="2800" dirty="0"/>
              <a:t> </a:t>
            </a:r>
            <a:r>
              <a:rPr lang="en-US" sz="2800" dirty="0" err="1"/>
              <a:t>divulgarea</a:t>
            </a:r>
            <a:r>
              <a:rPr lang="en-US" sz="2800" dirty="0"/>
              <a:t> </a:t>
            </a:r>
            <a:r>
              <a:rPr lang="en-US" sz="2800" dirty="0" err="1"/>
              <a:t>efectivă</a:t>
            </a:r>
            <a:r>
              <a:rPr lang="en-US" sz="2800" dirty="0"/>
              <a:t> </a:t>
            </a:r>
            <a:r>
              <a:rPr lang="en-US" sz="2800" dirty="0" err="1"/>
              <a:t>este</a:t>
            </a:r>
            <a:r>
              <a:rPr lang="en-US" sz="2800" dirty="0"/>
              <a:t> un </a:t>
            </a:r>
            <a:r>
              <a:rPr lang="en-US" sz="2800" dirty="0" err="1"/>
              <a:t>fapt</a:t>
            </a:r>
            <a:r>
              <a:rPr lang="en-US" sz="2800" dirty="0"/>
              <a:t> material </a:t>
            </a:r>
            <a:r>
              <a:rPr lang="en-US" sz="2800" dirty="0" err="1"/>
              <a:t>ce</a:t>
            </a:r>
            <a:r>
              <a:rPr lang="en-US" sz="2800" dirty="0"/>
              <a:t> </a:t>
            </a:r>
            <a:r>
              <a:rPr lang="en-US" sz="2800" dirty="0" err="1"/>
              <a:t>poate</a:t>
            </a:r>
            <a:r>
              <a:rPr lang="en-US" sz="2800" dirty="0"/>
              <a:t> fi </a:t>
            </a:r>
            <a:r>
              <a:rPr lang="en-US" sz="2800" dirty="0" err="1"/>
              <a:t>perceput</a:t>
            </a:r>
            <a:r>
              <a:rPr lang="ro-RO" sz="2800" dirty="0"/>
              <a:t>.</a:t>
            </a:r>
            <a:endParaRPr lang="en-US" sz="2800" dirty="0"/>
          </a:p>
          <a:p>
            <a:pPr lvl="0" fontAlgn="base"/>
            <a:r>
              <a:rPr lang="en-US" sz="2800" dirty="0" err="1"/>
              <a:t>Divulgarea</a:t>
            </a:r>
            <a:r>
              <a:rPr lang="en-US" sz="2800" dirty="0"/>
              <a:t> </a:t>
            </a:r>
            <a:r>
              <a:rPr lang="en-US" sz="2800" dirty="0" err="1"/>
              <a:t>efectivă</a:t>
            </a:r>
            <a:r>
              <a:rPr lang="en-US" sz="2800" dirty="0"/>
              <a:t> nu </a:t>
            </a:r>
            <a:r>
              <a:rPr lang="en-US" sz="2800" dirty="0" err="1"/>
              <a:t>trebuie</a:t>
            </a:r>
            <a:r>
              <a:rPr lang="en-US" sz="2800" dirty="0"/>
              <a:t> </a:t>
            </a:r>
            <a:r>
              <a:rPr lang="en-US" sz="2800" dirty="0" err="1"/>
              <a:t>făcută</a:t>
            </a:r>
            <a:r>
              <a:rPr lang="en-US" sz="2800" dirty="0"/>
              <a:t> de </a:t>
            </a:r>
            <a:r>
              <a:rPr lang="en-US" sz="2800" dirty="0" err="1"/>
              <a:t>autor</a:t>
            </a:r>
            <a:r>
              <a:rPr lang="ro-RO" sz="2800" dirty="0"/>
              <a:t>,</a:t>
            </a:r>
            <a:r>
              <a:rPr lang="en-US" sz="2800" dirty="0"/>
              <a:t> ci </a:t>
            </a:r>
            <a:r>
              <a:rPr lang="en-US" sz="2800" dirty="0" err="1"/>
              <a:t>poate</a:t>
            </a:r>
            <a:r>
              <a:rPr lang="en-US" sz="2800" dirty="0"/>
              <a:t> fi </a:t>
            </a:r>
            <a:r>
              <a:rPr lang="en-US" sz="2800" dirty="0" err="1"/>
              <a:t>făcută</a:t>
            </a:r>
            <a:r>
              <a:rPr lang="en-US" sz="2800" dirty="0"/>
              <a:t> </a:t>
            </a:r>
            <a:r>
              <a:rPr lang="en-US" sz="2800" dirty="0" err="1"/>
              <a:t>şi</a:t>
            </a:r>
            <a:r>
              <a:rPr lang="en-US" sz="2800" dirty="0"/>
              <a:t> de un </a:t>
            </a:r>
            <a:r>
              <a:rPr lang="en-US" sz="2800" dirty="0" err="1"/>
              <a:t>terţ</a:t>
            </a:r>
            <a:r>
              <a:rPr lang="en-US" sz="2800" dirty="0"/>
              <a:t>, </a:t>
            </a:r>
            <a:r>
              <a:rPr lang="en-US" sz="2800" dirty="0" err="1"/>
              <a:t>dreptul</a:t>
            </a:r>
            <a:r>
              <a:rPr lang="en-US" sz="2800" dirty="0"/>
              <a:t> </a:t>
            </a:r>
            <a:r>
              <a:rPr lang="en-US" sz="2800" dirty="0" err="1"/>
              <a:t>fiind</a:t>
            </a:r>
            <a:r>
              <a:rPr lang="en-US" sz="2800" dirty="0"/>
              <a:t> </a:t>
            </a:r>
            <a:r>
              <a:rPr lang="en-US" sz="2800" dirty="0" err="1"/>
              <a:t>exercitat</a:t>
            </a:r>
            <a:r>
              <a:rPr lang="en-US" sz="2800" dirty="0"/>
              <a:t> la </a:t>
            </a:r>
            <a:r>
              <a:rPr lang="en-US" sz="2800" dirty="0" err="1"/>
              <a:t>momentul</a:t>
            </a:r>
            <a:r>
              <a:rPr lang="en-US" sz="2800" dirty="0"/>
              <a:t> </a:t>
            </a:r>
            <a:r>
              <a:rPr lang="en-US" sz="2800" dirty="0" err="1"/>
              <a:t>luării</a:t>
            </a:r>
            <a:r>
              <a:rPr lang="en-US" sz="2800" dirty="0"/>
              <a:t> </a:t>
            </a:r>
            <a:r>
              <a:rPr lang="en-US" sz="2800" dirty="0" err="1"/>
              <a:t>deciziei</a:t>
            </a:r>
            <a:r>
              <a:rPr lang="en-US" sz="2800" dirty="0"/>
              <a:t> de </a:t>
            </a:r>
            <a:r>
              <a:rPr lang="en-US" sz="2800" dirty="0" err="1"/>
              <a:t>divulgare</a:t>
            </a:r>
            <a:endParaRPr lang="en-US" sz="2800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7178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o-RO" dirty="0"/>
              <a:t>Drepturile morale</a:t>
            </a:r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lvl="0" fontAlgn="base"/>
            <a:r>
              <a:rPr lang="en-US" sz="2800" dirty="0" err="1"/>
              <a:t>Prin</a:t>
            </a:r>
            <a:r>
              <a:rPr lang="en-US" sz="2800" dirty="0"/>
              <a:t> </a:t>
            </a:r>
            <a:r>
              <a:rPr lang="en-US" sz="2800" dirty="0" err="1"/>
              <a:t>exercitarea</a:t>
            </a:r>
            <a:r>
              <a:rPr lang="en-US" sz="2800" dirty="0"/>
              <a:t> </a:t>
            </a:r>
            <a:r>
              <a:rPr lang="en-US" sz="2800" dirty="0" err="1"/>
              <a:t>dreptului</a:t>
            </a:r>
            <a:r>
              <a:rPr lang="en-US" sz="2800" dirty="0"/>
              <a:t> de </a:t>
            </a:r>
            <a:r>
              <a:rPr lang="en-US" sz="2800" dirty="0" err="1"/>
              <a:t>divulgare</a:t>
            </a:r>
            <a:r>
              <a:rPr lang="en-US" sz="2800" dirty="0"/>
              <a:t> a </a:t>
            </a:r>
            <a:r>
              <a:rPr lang="en-US" sz="2800" dirty="0" err="1"/>
              <a:t>operei</a:t>
            </a:r>
            <a:r>
              <a:rPr lang="en-US" sz="2800" dirty="0"/>
              <a:t> </a:t>
            </a:r>
            <a:r>
              <a:rPr lang="en-US" sz="2800" dirty="0" err="1"/>
              <a:t>iau</a:t>
            </a:r>
            <a:r>
              <a:rPr lang="en-US" sz="2800" dirty="0"/>
              <a:t> </a:t>
            </a:r>
            <a:r>
              <a:rPr lang="en-US" sz="2800" dirty="0" err="1"/>
              <a:t>naştere</a:t>
            </a:r>
            <a:r>
              <a:rPr lang="en-US" sz="2800" dirty="0"/>
              <a:t> </a:t>
            </a:r>
            <a:r>
              <a:rPr lang="en-US" sz="2800" dirty="0" err="1"/>
              <a:t>drepturile</a:t>
            </a:r>
            <a:r>
              <a:rPr lang="en-US" sz="2800" dirty="0"/>
              <a:t> </a:t>
            </a:r>
            <a:r>
              <a:rPr lang="en-US" sz="2800" dirty="0" err="1"/>
              <a:t>patrimoniale</a:t>
            </a:r>
            <a:r>
              <a:rPr lang="en-US" sz="2800" dirty="0"/>
              <a:t> care nu </a:t>
            </a:r>
            <a:r>
              <a:rPr lang="en-US" sz="2800" dirty="0" err="1"/>
              <a:t>mai</a:t>
            </a:r>
            <a:r>
              <a:rPr lang="en-US" sz="2800" dirty="0"/>
              <a:t> </a:t>
            </a:r>
            <a:r>
              <a:rPr lang="en-US" sz="2800" dirty="0" err="1"/>
              <a:t>rămân</a:t>
            </a:r>
            <a:r>
              <a:rPr lang="en-US" sz="2800" dirty="0"/>
              <a:t> </a:t>
            </a:r>
            <a:r>
              <a:rPr lang="en-US" sz="2800" dirty="0" err="1"/>
              <a:t>drepturi</a:t>
            </a:r>
            <a:r>
              <a:rPr lang="en-US" sz="2800" dirty="0"/>
              <a:t> </a:t>
            </a:r>
            <a:r>
              <a:rPr lang="en-US" sz="2800" dirty="0" err="1"/>
              <a:t>eventuale</a:t>
            </a:r>
            <a:endParaRPr lang="en-US" sz="2800" dirty="0"/>
          </a:p>
          <a:p>
            <a:pPr lvl="0" fontAlgn="base"/>
            <a:r>
              <a:rPr lang="en-US" sz="2800" dirty="0" err="1"/>
              <a:t>În</a:t>
            </a:r>
            <a:r>
              <a:rPr lang="en-US" sz="2800" dirty="0"/>
              <a:t> </a:t>
            </a:r>
            <a:r>
              <a:rPr lang="en-US" sz="2800" dirty="0" err="1"/>
              <a:t>ceea</a:t>
            </a:r>
            <a:r>
              <a:rPr lang="en-US" sz="2800" dirty="0"/>
              <a:t> </a:t>
            </a:r>
            <a:r>
              <a:rPr lang="en-US" sz="2800" dirty="0" err="1"/>
              <a:t>ce</a:t>
            </a:r>
            <a:r>
              <a:rPr lang="en-US" sz="2800" dirty="0"/>
              <a:t> </a:t>
            </a:r>
            <a:r>
              <a:rPr lang="en-US" sz="2800" dirty="0" err="1"/>
              <a:t>priveşte</a:t>
            </a:r>
            <a:r>
              <a:rPr lang="en-US" sz="2800" dirty="0"/>
              <a:t> </a:t>
            </a:r>
            <a:r>
              <a:rPr lang="en-US" sz="2800" dirty="0" err="1"/>
              <a:t>operele</a:t>
            </a:r>
            <a:r>
              <a:rPr lang="en-US" sz="2800" dirty="0"/>
              <a:t> </a:t>
            </a:r>
            <a:r>
              <a:rPr lang="en-US" sz="2800" dirty="0" err="1"/>
              <a:t>postume</a:t>
            </a:r>
            <a:r>
              <a:rPr lang="en-US" sz="2800" dirty="0"/>
              <a:t> </a:t>
            </a:r>
            <a:r>
              <a:rPr lang="en-US" sz="2800" dirty="0" err="1"/>
              <a:t>acestea</a:t>
            </a:r>
            <a:r>
              <a:rPr lang="en-US" sz="2800" dirty="0"/>
              <a:t> pot fi divulgate:</a:t>
            </a:r>
          </a:p>
          <a:p>
            <a:pPr lvl="1" fontAlgn="base"/>
            <a:r>
              <a:rPr lang="en-US" dirty="0"/>
              <a:t>Fie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autorul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-a </a:t>
            </a:r>
            <a:r>
              <a:rPr lang="en-US" dirty="0" err="1"/>
              <a:t>manifestat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timpul</a:t>
            </a:r>
            <a:r>
              <a:rPr lang="en-US" dirty="0"/>
              <a:t> </a:t>
            </a:r>
            <a:r>
              <a:rPr lang="en-US" dirty="0" err="1"/>
              <a:t>vieţii</a:t>
            </a:r>
            <a:r>
              <a:rPr lang="en-US" dirty="0"/>
              <a:t> </a:t>
            </a:r>
            <a:r>
              <a:rPr lang="en-US" dirty="0" err="1"/>
              <a:t>intenţia</a:t>
            </a:r>
            <a:r>
              <a:rPr lang="en-US" dirty="0"/>
              <a:t> de a le </a:t>
            </a:r>
            <a:r>
              <a:rPr lang="en-US" dirty="0" err="1"/>
              <a:t>divulga</a:t>
            </a:r>
            <a:r>
              <a:rPr lang="en-US" dirty="0"/>
              <a:t> </a:t>
            </a:r>
            <a:r>
              <a:rPr lang="en-US" dirty="0" err="1"/>
              <a:t>fără</a:t>
            </a:r>
            <a:r>
              <a:rPr lang="en-US" dirty="0"/>
              <a:t> a </a:t>
            </a:r>
            <a:r>
              <a:rPr lang="en-US" dirty="0" err="1"/>
              <a:t>reuşi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a </a:t>
            </a:r>
            <a:r>
              <a:rPr lang="en-US" dirty="0" err="1"/>
              <a:t>instruit</a:t>
            </a:r>
            <a:r>
              <a:rPr lang="en-US" dirty="0"/>
              <a:t> </a:t>
            </a:r>
            <a:r>
              <a:rPr lang="en-US" dirty="0" err="1"/>
              <a:t>moştenitorii</a:t>
            </a:r>
            <a:r>
              <a:rPr lang="en-US" dirty="0"/>
              <a:t> </a:t>
            </a:r>
            <a:r>
              <a:rPr lang="en-US" dirty="0" err="1"/>
              <a:t>legali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le divulge </a:t>
            </a:r>
            <a:r>
              <a:rPr lang="en-US" dirty="0" err="1"/>
              <a:t>după</a:t>
            </a:r>
            <a:r>
              <a:rPr lang="en-US" dirty="0"/>
              <a:t> </a:t>
            </a:r>
            <a:r>
              <a:rPr lang="en-US" dirty="0" err="1"/>
              <a:t>moartea</a:t>
            </a:r>
            <a:r>
              <a:rPr lang="en-US" dirty="0"/>
              <a:t> </a:t>
            </a:r>
            <a:r>
              <a:rPr lang="en-US" dirty="0" err="1"/>
              <a:t>sa</a:t>
            </a:r>
            <a:endParaRPr lang="en-US" dirty="0"/>
          </a:p>
          <a:p>
            <a:pPr lvl="1" fontAlgn="base"/>
            <a:r>
              <a:rPr lang="en-US" dirty="0"/>
              <a:t>Fie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moştenitorii</a:t>
            </a:r>
            <a:r>
              <a:rPr lang="en-US" dirty="0"/>
              <a:t> </a:t>
            </a:r>
            <a:r>
              <a:rPr lang="en-US" dirty="0" err="1"/>
              <a:t>legali</a:t>
            </a:r>
            <a:r>
              <a:rPr lang="en-US" dirty="0"/>
              <a:t> </a:t>
            </a:r>
            <a:r>
              <a:rPr lang="en-US" dirty="0" err="1"/>
              <a:t>decid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exercite</a:t>
            </a:r>
            <a:r>
              <a:rPr lang="en-US" dirty="0"/>
              <a:t> </a:t>
            </a:r>
            <a:r>
              <a:rPr lang="en-US" dirty="0" err="1"/>
              <a:t>dreptul</a:t>
            </a:r>
            <a:r>
              <a:rPr lang="en-US" dirty="0"/>
              <a:t> de </a:t>
            </a:r>
            <a:r>
              <a:rPr lang="en-US" dirty="0" err="1"/>
              <a:t>divulgare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priveşte</a:t>
            </a:r>
            <a:r>
              <a:rPr lang="en-US" dirty="0"/>
              <a:t> </a:t>
            </a:r>
            <a:r>
              <a:rPr lang="en-US" dirty="0" err="1"/>
              <a:t>operele</a:t>
            </a:r>
            <a:r>
              <a:rPr lang="en-US" dirty="0"/>
              <a:t> </a:t>
            </a:r>
            <a:r>
              <a:rPr lang="en-US" dirty="0" err="1"/>
              <a:t>autorului</a:t>
            </a:r>
            <a:r>
              <a:rPr lang="en-US" dirty="0"/>
              <a:t> </a:t>
            </a:r>
            <a:r>
              <a:rPr lang="en-US" dirty="0" err="1"/>
              <a:t>lor</a:t>
            </a:r>
            <a:r>
              <a:rPr lang="en-US" dirty="0"/>
              <a:t>.</a:t>
            </a:r>
          </a:p>
          <a:p>
            <a:pPr lvl="0" fontAlgn="base"/>
            <a:r>
              <a:rPr lang="en-US" sz="2800" dirty="0" err="1"/>
              <a:t>Proprietarul</a:t>
            </a:r>
            <a:r>
              <a:rPr lang="en-US" sz="2800" dirty="0"/>
              <a:t> </a:t>
            </a:r>
            <a:r>
              <a:rPr lang="en-US" sz="2800" dirty="0" err="1"/>
              <a:t>suportului</a:t>
            </a:r>
            <a:r>
              <a:rPr lang="en-US" sz="2800" dirty="0"/>
              <a:t> pe care </a:t>
            </a:r>
            <a:r>
              <a:rPr lang="en-US" sz="2800" dirty="0" err="1"/>
              <a:t>este</a:t>
            </a:r>
            <a:r>
              <a:rPr lang="en-US" sz="2800" dirty="0"/>
              <a:t> </a:t>
            </a:r>
            <a:r>
              <a:rPr lang="en-US" sz="2800" dirty="0" err="1"/>
              <a:t>fixată</a:t>
            </a:r>
            <a:r>
              <a:rPr lang="en-US" sz="2800" dirty="0"/>
              <a:t> opera nu are un </a:t>
            </a:r>
            <a:r>
              <a:rPr lang="en-US" sz="2800" dirty="0" err="1"/>
              <a:t>drept</a:t>
            </a:r>
            <a:r>
              <a:rPr lang="en-US" sz="2800" dirty="0"/>
              <a:t> de </a:t>
            </a:r>
            <a:r>
              <a:rPr lang="en-US" sz="2800" dirty="0" err="1"/>
              <a:t>divulgare</a:t>
            </a:r>
            <a:r>
              <a:rPr lang="en-US" sz="2800" dirty="0"/>
              <a:t> a </a:t>
            </a:r>
            <a:r>
              <a:rPr lang="en-US" sz="2800" dirty="0" err="1"/>
              <a:t>acesteia</a:t>
            </a:r>
            <a:endParaRPr lang="en-US" sz="2800" dirty="0"/>
          </a:p>
          <a:p>
            <a:r>
              <a:rPr lang="en-US" sz="2800" dirty="0" err="1"/>
              <a:t>Excepţie</a:t>
            </a:r>
            <a:r>
              <a:rPr lang="en-US" sz="2800" dirty="0"/>
              <a:t> fac </a:t>
            </a:r>
            <a:r>
              <a:rPr lang="en-US" sz="2800" dirty="0" err="1"/>
              <a:t>operele</a:t>
            </a:r>
            <a:r>
              <a:rPr lang="en-US" sz="2800" dirty="0"/>
              <a:t> de </a:t>
            </a:r>
            <a:r>
              <a:rPr lang="en-US" sz="2800" dirty="0" err="1"/>
              <a:t>artă</a:t>
            </a:r>
            <a:r>
              <a:rPr lang="en-US" sz="2800" dirty="0"/>
              <a:t> </a:t>
            </a:r>
            <a:r>
              <a:rPr lang="en-US" sz="2800" dirty="0" err="1"/>
              <a:t>plastică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 </a:t>
            </a:r>
            <a:r>
              <a:rPr lang="en-US" sz="2800" dirty="0" err="1"/>
              <a:t>fotografică</a:t>
            </a:r>
            <a:r>
              <a:rPr lang="en-US" sz="2800" dirty="0"/>
              <a:t> </a:t>
            </a:r>
            <a:r>
              <a:rPr lang="en-US" sz="2800" dirty="0" err="1"/>
              <a:t>în</a:t>
            </a:r>
            <a:r>
              <a:rPr lang="en-US" sz="2800" dirty="0"/>
              <a:t> </a:t>
            </a:r>
            <a:r>
              <a:rPr lang="en-US" sz="2800" dirty="0" err="1"/>
              <a:t>cazul</a:t>
            </a:r>
            <a:r>
              <a:rPr lang="en-US" sz="2800" dirty="0"/>
              <a:t> </a:t>
            </a:r>
            <a:r>
              <a:rPr lang="en-US" sz="2800" dirty="0" err="1"/>
              <a:t>cărora</a:t>
            </a:r>
            <a:r>
              <a:rPr lang="en-US" sz="2800" dirty="0"/>
              <a:t> </a:t>
            </a:r>
            <a:r>
              <a:rPr lang="en-US" sz="2800" dirty="0" err="1"/>
              <a:t>proprietarul</a:t>
            </a:r>
            <a:r>
              <a:rPr lang="en-US" sz="2800" dirty="0"/>
              <a:t> </a:t>
            </a:r>
            <a:r>
              <a:rPr lang="en-US" sz="2800" dirty="0" err="1"/>
              <a:t>originalului</a:t>
            </a:r>
            <a:r>
              <a:rPr lang="en-US" sz="2800" dirty="0"/>
              <a:t> </a:t>
            </a:r>
            <a:r>
              <a:rPr lang="en-US" sz="2800" dirty="0" err="1"/>
              <a:t>operei</a:t>
            </a:r>
            <a:r>
              <a:rPr lang="en-US" sz="2800" dirty="0"/>
              <a:t> </a:t>
            </a:r>
            <a:r>
              <a:rPr lang="en-US" sz="2800" dirty="0" err="1"/>
              <a:t>poată</a:t>
            </a:r>
            <a:r>
              <a:rPr lang="en-US" sz="2800" dirty="0"/>
              <a:t> </a:t>
            </a:r>
            <a:r>
              <a:rPr lang="en-US" sz="2800" dirty="0" err="1"/>
              <a:t>să</a:t>
            </a:r>
            <a:r>
              <a:rPr lang="en-US" sz="2800" dirty="0"/>
              <a:t> o </a:t>
            </a:r>
            <a:r>
              <a:rPr lang="en-US" sz="2800" dirty="0" err="1"/>
              <a:t>expună</a:t>
            </a:r>
            <a:r>
              <a:rPr lang="en-US" sz="2800" dirty="0"/>
              <a:t> public </a:t>
            </a:r>
            <a:r>
              <a:rPr lang="en-US" sz="2800" dirty="0" err="1"/>
              <a:t>chiar</a:t>
            </a:r>
            <a:r>
              <a:rPr lang="en-US" sz="2800" dirty="0"/>
              <a:t> </a:t>
            </a:r>
            <a:r>
              <a:rPr lang="en-US" sz="2800" dirty="0" err="1"/>
              <a:t>fără</a:t>
            </a:r>
            <a:r>
              <a:rPr lang="en-US" sz="2800" dirty="0"/>
              <a:t> ca opera </a:t>
            </a:r>
            <a:r>
              <a:rPr lang="en-US" sz="2800" dirty="0" err="1"/>
              <a:t>să</a:t>
            </a:r>
            <a:r>
              <a:rPr lang="en-US" sz="2800" dirty="0"/>
              <a:t> fi </a:t>
            </a:r>
            <a:r>
              <a:rPr lang="en-US" sz="2800" dirty="0" err="1"/>
              <a:t>fost</a:t>
            </a:r>
            <a:r>
              <a:rPr lang="en-US" sz="2800" dirty="0"/>
              <a:t> </a:t>
            </a:r>
            <a:r>
              <a:rPr lang="en-US" sz="2800" dirty="0" err="1"/>
              <a:t>divulgată</a:t>
            </a:r>
            <a:r>
              <a:rPr lang="en-US" sz="2800" dirty="0"/>
              <a:t> </a:t>
            </a:r>
            <a:r>
              <a:rPr lang="en-US" sz="2800" dirty="0" err="1"/>
              <a:t>în</a:t>
            </a:r>
            <a:r>
              <a:rPr lang="en-US" sz="2800" dirty="0"/>
              <a:t> </a:t>
            </a:r>
            <a:r>
              <a:rPr lang="en-US" sz="2800" dirty="0" err="1"/>
              <a:t>prealabil</a:t>
            </a:r>
            <a:r>
              <a:rPr lang="en-US" sz="2800" dirty="0"/>
              <a:t> (</a:t>
            </a:r>
            <a:r>
              <a:rPr lang="en-US" sz="2800" dirty="0" err="1"/>
              <a:t>dacă</a:t>
            </a:r>
            <a:r>
              <a:rPr lang="en-US" sz="2800" dirty="0"/>
              <a:t> </a:t>
            </a:r>
            <a:r>
              <a:rPr lang="en-US" sz="2800" dirty="0" err="1"/>
              <a:t>autorul</a:t>
            </a:r>
            <a:r>
              <a:rPr lang="en-US" sz="2800" dirty="0"/>
              <a:t> nu a </a:t>
            </a:r>
            <a:r>
              <a:rPr lang="en-US" sz="2800" dirty="0" err="1"/>
              <a:t>exclus</a:t>
            </a:r>
            <a:r>
              <a:rPr lang="en-US" sz="2800" dirty="0"/>
              <a:t> </a:t>
            </a:r>
            <a:r>
              <a:rPr lang="en-US" sz="2800" dirty="0" err="1"/>
              <a:t>expres</a:t>
            </a:r>
            <a:r>
              <a:rPr lang="en-US" sz="2800" dirty="0"/>
              <a:t> </a:t>
            </a:r>
            <a:r>
              <a:rPr lang="en-US" sz="2800" dirty="0" err="1"/>
              <a:t>acest</a:t>
            </a:r>
            <a:r>
              <a:rPr lang="en-US" sz="2800" dirty="0"/>
              <a:t> </a:t>
            </a:r>
            <a:r>
              <a:rPr lang="en-US" sz="2800" dirty="0" err="1"/>
              <a:t>drept</a:t>
            </a:r>
            <a:r>
              <a:rPr lang="en-US" sz="2800" dirty="0"/>
              <a:t> </a:t>
            </a:r>
            <a:r>
              <a:rPr lang="en-US" sz="2800" dirty="0" err="1"/>
              <a:t>prin</a:t>
            </a:r>
            <a:r>
              <a:rPr lang="en-US" sz="2800" dirty="0"/>
              <a:t> </a:t>
            </a:r>
            <a:r>
              <a:rPr lang="en-US" sz="2800" dirty="0" err="1"/>
              <a:t>actul</a:t>
            </a:r>
            <a:r>
              <a:rPr lang="en-US" sz="2800" dirty="0"/>
              <a:t> de </a:t>
            </a:r>
            <a:r>
              <a:rPr lang="en-US" sz="2800" dirty="0" err="1"/>
              <a:t>înstrăinare</a:t>
            </a:r>
            <a:r>
              <a:rPr lang="en-US" sz="2800" dirty="0"/>
              <a:t> a </a:t>
            </a:r>
            <a:r>
              <a:rPr lang="en-US" sz="2800" dirty="0" err="1"/>
              <a:t>originalului</a:t>
            </a:r>
            <a:r>
              <a:rPr lang="en-US" sz="2800" dirty="0"/>
              <a:t>).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83774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b="1" dirty="0" err="1"/>
              <a:t>Dreptul</a:t>
            </a:r>
            <a:r>
              <a:rPr lang="en-US" b="1" dirty="0"/>
              <a:t> la </a:t>
            </a:r>
            <a:r>
              <a:rPr lang="en-US" b="1" dirty="0" err="1"/>
              <a:t>paternitate</a:t>
            </a: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fontAlgn="base"/>
            <a:r>
              <a:rPr lang="en-US" sz="2800" dirty="0"/>
              <a:t>Este </a:t>
            </a:r>
            <a:r>
              <a:rPr lang="en-US" sz="2800" dirty="0" err="1"/>
              <a:t>dreptul</a:t>
            </a:r>
            <a:r>
              <a:rPr lang="en-US" sz="2800" dirty="0"/>
              <a:t> de a </a:t>
            </a:r>
            <a:r>
              <a:rPr lang="en-US" sz="2800" dirty="0" err="1"/>
              <a:t>pretinde</a:t>
            </a:r>
            <a:r>
              <a:rPr lang="en-US" sz="2800" dirty="0"/>
              <a:t> </a:t>
            </a:r>
            <a:r>
              <a:rPr lang="en-US" sz="2800" dirty="0" err="1"/>
              <a:t>recunoaşterea</a:t>
            </a:r>
            <a:r>
              <a:rPr lang="en-US" sz="2800" dirty="0"/>
              <a:t> </a:t>
            </a:r>
            <a:r>
              <a:rPr lang="en-US" sz="2800" dirty="0" err="1"/>
              <a:t>calităţii</a:t>
            </a:r>
            <a:r>
              <a:rPr lang="en-US" sz="2800" dirty="0"/>
              <a:t> de </a:t>
            </a:r>
            <a:r>
              <a:rPr lang="en-US" sz="2800" dirty="0" err="1"/>
              <a:t>autor</a:t>
            </a:r>
            <a:r>
              <a:rPr lang="en-US" sz="2800" dirty="0"/>
              <a:t> a </a:t>
            </a:r>
            <a:r>
              <a:rPr lang="en-US" sz="2800" dirty="0" err="1"/>
              <a:t>operei</a:t>
            </a:r>
            <a:endParaRPr lang="en-US" sz="2800" dirty="0"/>
          </a:p>
          <a:p>
            <a:pPr lvl="0" fontAlgn="base"/>
            <a:r>
              <a:rPr lang="en-US" sz="2800" dirty="0" err="1"/>
              <a:t>Denumit</a:t>
            </a:r>
            <a:r>
              <a:rPr lang="en-US" sz="2800" dirty="0"/>
              <a:t> </a:t>
            </a:r>
            <a:r>
              <a:rPr lang="en-US" sz="2800" dirty="0" err="1"/>
              <a:t>şi</a:t>
            </a:r>
            <a:r>
              <a:rPr lang="en-US" sz="2800" dirty="0"/>
              <a:t> </a:t>
            </a:r>
            <a:r>
              <a:rPr lang="en-US" sz="2800" dirty="0" err="1"/>
              <a:t>dreptul</a:t>
            </a:r>
            <a:r>
              <a:rPr lang="en-US" sz="2800" dirty="0"/>
              <a:t> la </a:t>
            </a:r>
            <a:r>
              <a:rPr lang="en-US" sz="2800" dirty="0" err="1"/>
              <a:t>calitatea</a:t>
            </a:r>
            <a:r>
              <a:rPr lang="en-US" sz="2800" dirty="0"/>
              <a:t> de </a:t>
            </a:r>
            <a:r>
              <a:rPr lang="en-US" sz="2800" dirty="0" err="1"/>
              <a:t>autor</a:t>
            </a:r>
            <a:endParaRPr lang="en-US" sz="2800" dirty="0"/>
          </a:p>
          <a:p>
            <a:pPr lvl="0" fontAlgn="base"/>
            <a:r>
              <a:rPr lang="en-US" sz="2800" dirty="0" err="1"/>
              <a:t>Conferă</a:t>
            </a:r>
            <a:r>
              <a:rPr lang="en-US" sz="2800" dirty="0"/>
              <a:t> </a:t>
            </a:r>
            <a:r>
              <a:rPr lang="en-US" sz="2800" dirty="0" err="1"/>
              <a:t>autorului</a:t>
            </a:r>
            <a:r>
              <a:rPr lang="en-US" sz="2800" dirty="0"/>
              <a:t> </a:t>
            </a:r>
            <a:r>
              <a:rPr lang="en-US" sz="2800" dirty="0" err="1"/>
              <a:t>dreptul</a:t>
            </a:r>
            <a:r>
              <a:rPr lang="en-US" sz="2800" dirty="0"/>
              <a:t> de a cere ca </a:t>
            </a:r>
            <a:r>
              <a:rPr lang="en-US" sz="2800" dirty="0" err="1"/>
              <a:t>numele</a:t>
            </a:r>
            <a:r>
              <a:rPr lang="en-US" sz="2800" dirty="0"/>
              <a:t> </a:t>
            </a:r>
            <a:r>
              <a:rPr lang="en-US" sz="2800" dirty="0" err="1"/>
              <a:t>său</a:t>
            </a:r>
            <a:r>
              <a:rPr lang="en-US" sz="2800" dirty="0"/>
              <a:t> </a:t>
            </a:r>
            <a:r>
              <a:rPr lang="en-US" sz="2800" dirty="0" err="1"/>
              <a:t>să</a:t>
            </a:r>
            <a:r>
              <a:rPr lang="en-US" sz="2800" dirty="0"/>
              <a:t> </a:t>
            </a:r>
            <a:r>
              <a:rPr lang="en-US" sz="2800" dirty="0" err="1"/>
              <a:t>figureze</a:t>
            </a:r>
            <a:r>
              <a:rPr lang="en-US" sz="2800" dirty="0"/>
              <a:t> pe </a:t>
            </a:r>
            <a:r>
              <a:rPr lang="en-US" sz="2800" dirty="0" err="1"/>
              <a:t>opere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 </a:t>
            </a:r>
            <a:r>
              <a:rPr lang="en-US" sz="2800" dirty="0" err="1"/>
              <a:t>să</a:t>
            </a:r>
            <a:r>
              <a:rPr lang="en-US" sz="2800" dirty="0"/>
              <a:t> fie </a:t>
            </a:r>
            <a:r>
              <a:rPr lang="en-US" sz="2800" dirty="0" err="1"/>
              <a:t>asociat</a:t>
            </a:r>
            <a:r>
              <a:rPr lang="en-US" sz="2800" dirty="0"/>
              <a:t> cu </a:t>
            </a:r>
            <a:r>
              <a:rPr lang="en-US" sz="2800" dirty="0" err="1"/>
              <a:t>acestea</a:t>
            </a:r>
            <a:endParaRPr lang="en-US" sz="2800" dirty="0"/>
          </a:p>
          <a:p>
            <a:pPr lvl="0" fontAlgn="base"/>
            <a:r>
              <a:rPr lang="en-US" sz="2800" dirty="0"/>
              <a:t>Are </a:t>
            </a:r>
            <a:r>
              <a:rPr lang="en-US" sz="2800" dirty="0" err="1"/>
              <a:t>două</a:t>
            </a:r>
            <a:r>
              <a:rPr lang="en-US" sz="2800" dirty="0"/>
              <a:t> </a:t>
            </a:r>
            <a:r>
              <a:rPr lang="en-US" sz="2800" dirty="0" err="1"/>
              <a:t>aspecte</a:t>
            </a:r>
            <a:r>
              <a:rPr lang="en-US" sz="2800" dirty="0"/>
              <a:t>:</a:t>
            </a:r>
          </a:p>
          <a:p>
            <a:pPr lvl="1" fontAlgn="base"/>
            <a:r>
              <a:rPr lang="en-US" sz="2800" dirty="0" err="1"/>
              <a:t>Pozitiv</a:t>
            </a:r>
            <a:r>
              <a:rPr lang="en-US" sz="2800" dirty="0"/>
              <a:t>: </a:t>
            </a:r>
            <a:r>
              <a:rPr lang="en-US" sz="2800" dirty="0" err="1"/>
              <a:t>constă</a:t>
            </a:r>
            <a:r>
              <a:rPr lang="en-US" sz="2800" dirty="0"/>
              <a:t> </a:t>
            </a:r>
            <a:r>
              <a:rPr lang="en-US" sz="2800" dirty="0" err="1"/>
              <a:t>în</a:t>
            </a:r>
            <a:r>
              <a:rPr lang="en-US" sz="2800" dirty="0"/>
              <a:t> </a:t>
            </a:r>
            <a:r>
              <a:rPr lang="en-US" sz="2800" dirty="0" err="1"/>
              <a:t>dreptul</a:t>
            </a:r>
            <a:r>
              <a:rPr lang="en-US" sz="2800" dirty="0"/>
              <a:t> </a:t>
            </a:r>
            <a:r>
              <a:rPr lang="en-US" sz="2800" dirty="0" err="1"/>
              <a:t>autorului</a:t>
            </a:r>
            <a:r>
              <a:rPr lang="en-US" sz="2800" dirty="0"/>
              <a:t> de a </a:t>
            </a:r>
            <a:r>
              <a:rPr lang="en-US" sz="2800" dirty="0" err="1"/>
              <a:t>revendica</a:t>
            </a:r>
            <a:r>
              <a:rPr lang="en-US" sz="2800" dirty="0"/>
              <a:t> </a:t>
            </a:r>
            <a:r>
              <a:rPr lang="en-US" sz="2800" dirty="0" err="1"/>
              <a:t>oricând</a:t>
            </a:r>
            <a:r>
              <a:rPr lang="en-US" sz="2800" dirty="0"/>
              <a:t> </a:t>
            </a:r>
            <a:r>
              <a:rPr lang="en-US" sz="2800" dirty="0" err="1"/>
              <a:t>calitatea</a:t>
            </a:r>
            <a:r>
              <a:rPr lang="en-US" sz="2800" dirty="0"/>
              <a:t> de </a:t>
            </a:r>
            <a:r>
              <a:rPr lang="en-US" sz="2800" dirty="0" err="1"/>
              <a:t>autor</a:t>
            </a:r>
            <a:endParaRPr lang="en-US" sz="2800" dirty="0"/>
          </a:p>
          <a:p>
            <a:pPr lvl="1" fontAlgn="base"/>
            <a:r>
              <a:rPr lang="en-US" sz="2800" dirty="0" err="1"/>
              <a:t>Negativ</a:t>
            </a:r>
            <a:r>
              <a:rPr lang="en-US" sz="2800" dirty="0"/>
              <a:t>: </a:t>
            </a:r>
            <a:r>
              <a:rPr lang="en-US" sz="2800" dirty="0" err="1"/>
              <a:t>constă</a:t>
            </a:r>
            <a:r>
              <a:rPr lang="en-US" sz="2800" dirty="0"/>
              <a:t> </a:t>
            </a:r>
            <a:r>
              <a:rPr lang="en-US" sz="2800" dirty="0" err="1"/>
              <a:t>în</a:t>
            </a:r>
            <a:r>
              <a:rPr lang="en-US" sz="2800" dirty="0"/>
              <a:t> </a:t>
            </a:r>
            <a:r>
              <a:rPr lang="en-US" sz="2800" dirty="0" err="1"/>
              <a:t>dreptul</a:t>
            </a:r>
            <a:r>
              <a:rPr lang="en-US" sz="2800" dirty="0"/>
              <a:t> de a se </a:t>
            </a:r>
            <a:r>
              <a:rPr lang="en-US" sz="2800" dirty="0" err="1"/>
              <a:t>opune</a:t>
            </a:r>
            <a:r>
              <a:rPr lang="en-US" sz="2800" dirty="0"/>
              <a:t> </a:t>
            </a:r>
            <a:r>
              <a:rPr lang="en-US" sz="2800" dirty="0" err="1"/>
              <a:t>oricărei</a:t>
            </a:r>
            <a:r>
              <a:rPr lang="en-US" sz="2800" dirty="0"/>
              <a:t> </a:t>
            </a:r>
            <a:r>
              <a:rPr lang="en-US" sz="2800" dirty="0" err="1"/>
              <a:t>uzurpări</a:t>
            </a:r>
            <a:r>
              <a:rPr lang="en-US" sz="2800" dirty="0"/>
              <a:t> a </a:t>
            </a:r>
            <a:r>
              <a:rPr lang="en-US" sz="2800" dirty="0" err="1"/>
              <a:t>calităţii</a:t>
            </a:r>
            <a:r>
              <a:rPr lang="en-US" sz="2800" dirty="0"/>
              <a:t> sale de </a:t>
            </a:r>
            <a:r>
              <a:rPr lang="en-US" sz="2800" dirty="0" err="1"/>
              <a:t>autor</a:t>
            </a:r>
            <a:r>
              <a:rPr lang="en-US" sz="2800" dirty="0"/>
              <a:t> de </a:t>
            </a:r>
            <a:r>
              <a:rPr lang="en-US" sz="2800" dirty="0" err="1"/>
              <a:t>către</a:t>
            </a:r>
            <a:r>
              <a:rPr lang="en-US" sz="2800" dirty="0"/>
              <a:t> </a:t>
            </a:r>
            <a:r>
              <a:rPr lang="en-US" sz="2800" dirty="0" err="1"/>
              <a:t>terţi</a:t>
            </a:r>
            <a:endParaRPr lang="en-US" sz="2800" dirty="0"/>
          </a:p>
          <a:p>
            <a:pPr lvl="0" fontAlgn="base"/>
            <a:r>
              <a:rPr lang="en-US" sz="2800" dirty="0"/>
              <a:t>Din </a:t>
            </a:r>
            <a:r>
              <a:rPr lang="en-US" sz="2800" dirty="0" err="1"/>
              <a:t>dreptul</a:t>
            </a:r>
            <a:r>
              <a:rPr lang="en-US" sz="2800" dirty="0"/>
              <a:t> la </a:t>
            </a:r>
            <a:r>
              <a:rPr lang="en-US" sz="2800" dirty="0" err="1"/>
              <a:t>calitatea</a:t>
            </a:r>
            <a:r>
              <a:rPr lang="en-US" sz="2800" dirty="0"/>
              <a:t> de </a:t>
            </a:r>
            <a:r>
              <a:rPr lang="en-US" sz="2800" dirty="0" err="1"/>
              <a:t>autor</a:t>
            </a:r>
            <a:r>
              <a:rPr lang="en-US" sz="2800" dirty="0"/>
              <a:t> s-a </a:t>
            </a:r>
            <a:r>
              <a:rPr lang="en-US" sz="2800" dirty="0" err="1"/>
              <a:t>impus</a:t>
            </a:r>
            <a:r>
              <a:rPr lang="en-US" sz="2800" dirty="0"/>
              <a:t> </a:t>
            </a:r>
            <a:r>
              <a:rPr lang="en-US" sz="2800" dirty="0" err="1"/>
              <a:t>şi</a:t>
            </a:r>
            <a:r>
              <a:rPr lang="en-US" sz="2800" dirty="0"/>
              <a:t> </a:t>
            </a:r>
            <a:r>
              <a:rPr lang="en-US" sz="2800" dirty="0" err="1"/>
              <a:t>obligativitatea</a:t>
            </a:r>
            <a:r>
              <a:rPr lang="ro-RO" sz="2800" dirty="0"/>
              <a:t> </a:t>
            </a:r>
            <a:r>
              <a:rPr lang="en-US" sz="2800" dirty="0" err="1"/>
              <a:t>indicării</a:t>
            </a:r>
            <a:r>
              <a:rPr lang="en-US" sz="2800" dirty="0"/>
              <a:t> </a:t>
            </a:r>
            <a:r>
              <a:rPr lang="en-US" sz="2800" dirty="0" err="1"/>
              <a:t>autorilor</a:t>
            </a:r>
            <a:r>
              <a:rPr lang="en-US" sz="2800" dirty="0"/>
              <a:t> </a:t>
            </a:r>
            <a:r>
              <a:rPr lang="en-US" sz="2800" dirty="0" err="1"/>
              <a:t>citaţi</a:t>
            </a:r>
            <a:endParaRPr lang="en-US" sz="2800" dirty="0"/>
          </a:p>
          <a:p>
            <a:pPr lvl="0" fontAlgn="base"/>
            <a:r>
              <a:rPr lang="en-US" sz="2800" dirty="0" err="1"/>
              <a:t>Exerciţiul</a:t>
            </a:r>
            <a:r>
              <a:rPr lang="en-US" sz="2800" dirty="0"/>
              <a:t> </a:t>
            </a:r>
            <a:r>
              <a:rPr lang="en-US" sz="2800" dirty="0" err="1"/>
              <a:t>dreptului</a:t>
            </a:r>
            <a:r>
              <a:rPr lang="en-US" sz="2800" dirty="0"/>
              <a:t> la </a:t>
            </a:r>
            <a:r>
              <a:rPr lang="en-US" sz="2800" dirty="0" err="1"/>
              <a:t>paternitate</a:t>
            </a:r>
            <a:r>
              <a:rPr lang="en-US" sz="2800" dirty="0"/>
              <a:t> se </a:t>
            </a:r>
            <a:r>
              <a:rPr lang="en-US" sz="2800" dirty="0" err="1"/>
              <a:t>transmite</a:t>
            </a:r>
            <a:r>
              <a:rPr lang="en-US" sz="2800" dirty="0"/>
              <a:t> </a:t>
            </a:r>
            <a:r>
              <a:rPr lang="en-US" sz="2800" dirty="0" err="1"/>
              <a:t>moştenitorilor</a:t>
            </a:r>
            <a:r>
              <a:rPr lang="en-US" sz="2800" dirty="0"/>
              <a:t> </a:t>
            </a:r>
            <a:r>
              <a:rPr lang="en-US" sz="2800" dirty="0" err="1"/>
              <a:t>legali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, </a:t>
            </a:r>
            <a:r>
              <a:rPr lang="en-US" sz="2800" dirty="0" err="1"/>
              <a:t>în</a:t>
            </a:r>
            <a:r>
              <a:rPr lang="en-US" sz="2800" dirty="0"/>
              <a:t> </a:t>
            </a:r>
            <a:r>
              <a:rPr lang="en-US" sz="2800" dirty="0" err="1"/>
              <a:t>lipsa</a:t>
            </a:r>
            <a:r>
              <a:rPr lang="en-US" sz="2800" dirty="0"/>
              <a:t> </a:t>
            </a:r>
            <a:r>
              <a:rPr lang="en-US" sz="2800" dirty="0" err="1"/>
              <a:t>acestora</a:t>
            </a:r>
            <a:r>
              <a:rPr lang="en-US" sz="2800" dirty="0"/>
              <a:t>, </a:t>
            </a:r>
            <a:r>
              <a:rPr lang="en-US" sz="2800" dirty="0" err="1"/>
              <a:t>organismelor</a:t>
            </a:r>
            <a:r>
              <a:rPr lang="en-US" sz="2800" dirty="0"/>
              <a:t> de </a:t>
            </a:r>
            <a:r>
              <a:rPr lang="en-US" sz="2800" dirty="0" err="1"/>
              <a:t>gestiune</a:t>
            </a:r>
            <a:r>
              <a:rPr lang="en-US" sz="2800" dirty="0"/>
              <a:t> </a:t>
            </a:r>
            <a:r>
              <a:rPr lang="en-US" sz="2800" dirty="0" err="1"/>
              <a:t>colectivă</a:t>
            </a:r>
            <a:r>
              <a:rPr lang="en-US" sz="2800" dirty="0"/>
              <a:t> pe </a:t>
            </a:r>
            <a:r>
              <a:rPr lang="en-US" sz="2800" dirty="0" err="1"/>
              <a:t>termen</a:t>
            </a:r>
            <a:r>
              <a:rPr lang="en-US" sz="2800" dirty="0"/>
              <a:t> </a:t>
            </a:r>
            <a:r>
              <a:rPr lang="en-US" sz="2800" dirty="0" err="1"/>
              <a:t>nelimitat</a:t>
            </a:r>
            <a:r>
              <a:rPr lang="en-US" sz="2800" dirty="0"/>
              <a:t> </a:t>
            </a:r>
          </a:p>
          <a:p>
            <a:pPr fontAlgn="base"/>
            <a:r>
              <a:rPr lang="en-US" sz="2800" dirty="0" err="1"/>
              <a:t>Transmiterea</a:t>
            </a:r>
            <a:r>
              <a:rPr lang="en-US" sz="2800" dirty="0"/>
              <a:t> </a:t>
            </a:r>
            <a:r>
              <a:rPr lang="en-US" sz="2800" dirty="0" err="1"/>
              <a:t>dreptului</a:t>
            </a:r>
            <a:r>
              <a:rPr lang="en-US" sz="2800" dirty="0"/>
              <a:t> la </a:t>
            </a:r>
            <a:r>
              <a:rPr lang="en-US" sz="2800" dirty="0" err="1"/>
              <a:t>nume</a:t>
            </a:r>
            <a:r>
              <a:rPr lang="en-US" sz="2800" dirty="0"/>
              <a:t> inter </a:t>
            </a:r>
            <a:r>
              <a:rPr lang="en-US" sz="2800" dirty="0" err="1"/>
              <a:t>vivos</a:t>
            </a:r>
            <a:r>
              <a:rPr lang="en-US" sz="2800" dirty="0"/>
              <a:t> nu </a:t>
            </a:r>
            <a:r>
              <a:rPr lang="en-US" sz="2800" dirty="0" err="1"/>
              <a:t>este</a:t>
            </a:r>
            <a:r>
              <a:rPr lang="en-US" sz="2800" dirty="0"/>
              <a:t> </a:t>
            </a:r>
            <a:r>
              <a:rPr lang="en-US" sz="2800" dirty="0" err="1"/>
              <a:t>permisă</a:t>
            </a:r>
            <a:r>
              <a:rPr lang="en-US" sz="2800" dirty="0"/>
              <a:t> de </a:t>
            </a:r>
            <a:r>
              <a:rPr lang="en-US" sz="2800" dirty="0" err="1"/>
              <a:t>lege</a:t>
            </a:r>
            <a:r>
              <a:rPr lang="en-US" sz="2800" dirty="0"/>
              <a:t> </a:t>
            </a:r>
            <a:r>
              <a:rPr lang="ro-RO" sz="2800" dirty="0"/>
              <a:t>.</a:t>
            </a:r>
          </a:p>
          <a:p>
            <a:pPr fontAlgn="base"/>
            <a:r>
              <a:rPr lang="en-US" sz="2800" dirty="0" err="1"/>
              <a:t>Însuşirea</a:t>
            </a:r>
            <a:r>
              <a:rPr lang="en-US" sz="2800" dirty="0"/>
              <a:t> </a:t>
            </a:r>
            <a:r>
              <a:rPr lang="en-US" sz="2800" dirty="0" err="1"/>
              <a:t>fără</a:t>
            </a:r>
            <a:r>
              <a:rPr lang="en-US" sz="2800" dirty="0"/>
              <a:t> </a:t>
            </a:r>
            <a:r>
              <a:rPr lang="en-US" sz="2800" dirty="0" err="1"/>
              <a:t>drept</a:t>
            </a:r>
            <a:r>
              <a:rPr lang="en-US" sz="2800" dirty="0"/>
              <a:t> a </a:t>
            </a:r>
            <a:r>
              <a:rPr lang="en-US" sz="2800" dirty="0" err="1"/>
              <a:t>calităţii</a:t>
            </a:r>
            <a:r>
              <a:rPr lang="en-US" sz="2800" dirty="0"/>
              <a:t> de </a:t>
            </a:r>
            <a:r>
              <a:rPr lang="en-US" sz="2800" dirty="0" err="1"/>
              <a:t>autor</a:t>
            </a:r>
            <a:r>
              <a:rPr lang="en-US" sz="2800" dirty="0"/>
              <a:t> </a:t>
            </a:r>
            <a:r>
              <a:rPr lang="en-US" sz="2800" dirty="0" err="1"/>
              <a:t>constituie</a:t>
            </a:r>
            <a:r>
              <a:rPr lang="en-US" sz="2800" dirty="0"/>
              <a:t> </a:t>
            </a:r>
            <a:r>
              <a:rPr lang="en-US" sz="2800" dirty="0" err="1"/>
              <a:t>infracţiune</a:t>
            </a:r>
            <a:r>
              <a:rPr lang="en-US" sz="2800" dirty="0"/>
              <a:t>. 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3596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z="5400" b="1" dirty="0" err="1"/>
              <a:t>Dreptul</a:t>
            </a:r>
            <a:r>
              <a:rPr lang="en-US" sz="5400" b="1" dirty="0"/>
              <a:t> la </a:t>
            </a:r>
            <a:r>
              <a:rPr lang="en-US" sz="5400" b="1" dirty="0" err="1"/>
              <a:t>nume</a:t>
            </a:r>
            <a:r>
              <a:rPr lang="en-US" sz="5400" b="1" dirty="0"/>
              <a:t> </a:t>
            </a:r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lvl="0" fontAlgn="base"/>
            <a:r>
              <a:rPr lang="en-US" sz="2800" dirty="0"/>
              <a:t>Este </a:t>
            </a:r>
            <a:r>
              <a:rPr lang="en-US" sz="2800" dirty="0" err="1"/>
              <a:t>dreptul</a:t>
            </a:r>
            <a:r>
              <a:rPr lang="en-US" sz="2800" dirty="0"/>
              <a:t> de a decide sub </a:t>
            </a:r>
            <a:r>
              <a:rPr lang="en-US" sz="2800" dirty="0" err="1"/>
              <a:t>ce</a:t>
            </a:r>
            <a:r>
              <a:rPr lang="en-US" sz="2800" dirty="0"/>
              <a:t> </a:t>
            </a:r>
            <a:r>
              <a:rPr lang="en-US" sz="2800" dirty="0" err="1"/>
              <a:t>nume</a:t>
            </a:r>
            <a:r>
              <a:rPr lang="en-US" sz="2800" dirty="0"/>
              <a:t> </a:t>
            </a:r>
            <a:r>
              <a:rPr lang="en-US" sz="2800" dirty="0" err="1"/>
              <a:t>va</a:t>
            </a:r>
            <a:r>
              <a:rPr lang="en-US" sz="2800" dirty="0"/>
              <a:t> fi </a:t>
            </a:r>
            <a:r>
              <a:rPr lang="en-US" sz="2800" dirty="0" err="1"/>
              <a:t>adusă</a:t>
            </a:r>
            <a:r>
              <a:rPr lang="en-US" sz="2800" dirty="0"/>
              <a:t> opera la </a:t>
            </a:r>
            <a:r>
              <a:rPr lang="en-US" sz="2800" dirty="0" err="1"/>
              <a:t>cunoştinţă</a:t>
            </a:r>
            <a:r>
              <a:rPr lang="en-US" sz="2800" dirty="0"/>
              <a:t> </a:t>
            </a:r>
            <a:r>
              <a:rPr lang="en-US" sz="2800" dirty="0" err="1"/>
              <a:t>publică</a:t>
            </a:r>
            <a:r>
              <a:rPr lang="en-US" sz="2800" dirty="0"/>
              <a:t> </a:t>
            </a:r>
          </a:p>
          <a:p>
            <a:pPr lvl="1" fontAlgn="base"/>
            <a:r>
              <a:rPr lang="en-US" dirty="0"/>
              <a:t>De </a:t>
            </a:r>
            <a:r>
              <a:rPr lang="en-US" dirty="0" err="1"/>
              <a:t>fapt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dreptul</a:t>
            </a:r>
            <a:r>
              <a:rPr lang="en-US" dirty="0"/>
              <a:t> </a:t>
            </a:r>
            <a:r>
              <a:rPr lang="en-US" dirty="0" err="1"/>
              <a:t>autorului</a:t>
            </a:r>
            <a:r>
              <a:rPr lang="en-US" dirty="0"/>
              <a:t> de a decide </a:t>
            </a:r>
            <a:r>
              <a:rPr lang="en-US" dirty="0" err="1"/>
              <a:t>dacă</a:t>
            </a:r>
            <a:r>
              <a:rPr lang="en-US" dirty="0"/>
              <a:t> opera </a:t>
            </a:r>
            <a:r>
              <a:rPr lang="en-US" dirty="0" err="1"/>
              <a:t>apare</a:t>
            </a:r>
            <a:r>
              <a:rPr lang="en-US" dirty="0"/>
              <a:t> sub </a:t>
            </a:r>
            <a:r>
              <a:rPr lang="en-US" dirty="0" err="1"/>
              <a:t>numele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sub </a:t>
            </a:r>
            <a:r>
              <a:rPr lang="en-US" dirty="0" err="1"/>
              <a:t>pseudonim</a:t>
            </a:r>
            <a:r>
              <a:rPr lang="en-US" dirty="0"/>
              <a:t> (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anonimat</a:t>
            </a:r>
            <a:r>
              <a:rPr lang="en-US" dirty="0"/>
              <a:t>) o </a:t>
            </a:r>
            <a:r>
              <a:rPr lang="en-US" dirty="0" err="1"/>
              <a:t>Asocierea</a:t>
            </a:r>
            <a:r>
              <a:rPr lang="en-US" dirty="0"/>
              <a:t> </a:t>
            </a:r>
            <a:r>
              <a:rPr lang="en-US" dirty="0" err="1"/>
              <a:t>numelui</a:t>
            </a:r>
            <a:r>
              <a:rPr lang="en-US" dirty="0"/>
              <a:t> cu opera se face </a:t>
            </a:r>
            <a:r>
              <a:rPr lang="en-US" dirty="0" err="1"/>
              <a:t>diferit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funcţie</a:t>
            </a:r>
            <a:r>
              <a:rPr lang="en-US" dirty="0"/>
              <a:t> de </a:t>
            </a:r>
            <a:r>
              <a:rPr lang="en-US" dirty="0" err="1"/>
              <a:t>tipul</a:t>
            </a:r>
            <a:r>
              <a:rPr lang="en-US" dirty="0"/>
              <a:t> </a:t>
            </a:r>
            <a:r>
              <a:rPr lang="en-US" dirty="0" err="1"/>
              <a:t>operei</a:t>
            </a:r>
            <a:r>
              <a:rPr lang="en-US" dirty="0"/>
              <a:t> </a:t>
            </a:r>
          </a:p>
          <a:p>
            <a:pPr lvl="0" fontAlgn="base"/>
            <a:r>
              <a:rPr lang="en-US" sz="2800" dirty="0" err="1"/>
              <a:t>Autorul</a:t>
            </a:r>
            <a:r>
              <a:rPr lang="en-US" sz="2800" dirty="0"/>
              <a:t> </a:t>
            </a:r>
            <a:r>
              <a:rPr lang="en-US" sz="2800" dirty="0" err="1"/>
              <a:t>poate</a:t>
            </a:r>
            <a:r>
              <a:rPr lang="en-US" sz="2800" dirty="0"/>
              <a:t> decide </a:t>
            </a:r>
            <a:r>
              <a:rPr lang="en-US" sz="2800" dirty="0" err="1"/>
              <a:t>să</a:t>
            </a:r>
            <a:r>
              <a:rPr lang="en-US" sz="2800" dirty="0"/>
              <a:t> </a:t>
            </a:r>
            <a:r>
              <a:rPr lang="en-US" sz="2800" dirty="0" err="1"/>
              <a:t>aducă</a:t>
            </a:r>
            <a:r>
              <a:rPr lang="en-US" sz="2800" dirty="0"/>
              <a:t> opera la </a:t>
            </a:r>
            <a:r>
              <a:rPr lang="en-US" sz="2800" dirty="0" err="1"/>
              <a:t>cunoştinţa</a:t>
            </a:r>
            <a:r>
              <a:rPr lang="en-US" sz="2800" dirty="0"/>
              <a:t> </a:t>
            </a:r>
            <a:r>
              <a:rPr lang="en-US" sz="2800" dirty="0" err="1"/>
              <a:t>publicului</a:t>
            </a:r>
            <a:r>
              <a:rPr lang="en-US" sz="2800" dirty="0"/>
              <a:t>: </a:t>
            </a:r>
          </a:p>
          <a:p>
            <a:pPr lvl="1" fontAlgn="base"/>
            <a:r>
              <a:rPr lang="en-US" dirty="0"/>
              <a:t>Sub </a:t>
            </a:r>
            <a:r>
              <a:rPr lang="en-US" dirty="0" err="1"/>
              <a:t>numele</a:t>
            </a:r>
            <a:r>
              <a:rPr lang="en-US" dirty="0"/>
              <a:t> </a:t>
            </a:r>
            <a:r>
              <a:rPr lang="en-US" dirty="0" err="1"/>
              <a:t>său</a:t>
            </a:r>
            <a:r>
              <a:rPr lang="en-US" dirty="0"/>
              <a:t> </a:t>
            </a:r>
            <a:endParaRPr lang="ro-RO" dirty="0"/>
          </a:p>
          <a:p>
            <a:pPr lvl="1" fontAlgn="base"/>
            <a:r>
              <a:rPr lang="en-US" dirty="0"/>
              <a:t>Sub </a:t>
            </a:r>
            <a:r>
              <a:rPr lang="en-US" dirty="0" err="1"/>
              <a:t>pseudonim</a:t>
            </a:r>
            <a:r>
              <a:rPr lang="en-US" dirty="0"/>
              <a:t> </a:t>
            </a:r>
          </a:p>
          <a:p>
            <a:pPr lvl="1" fontAlgn="base"/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anonimat</a:t>
            </a:r>
            <a:r>
              <a:rPr lang="en-US" dirty="0"/>
              <a:t> </a:t>
            </a:r>
            <a:r>
              <a:rPr lang="ro-RO" dirty="0"/>
              <a:t>.</a:t>
            </a:r>
            <a:r>
              <a:rPr lang="en-US" dirty="0"/>
              <a:t> </a:t>
            </a:r>
            <a:r>
              <a:rPr lang="en-US" dirty="0" err="1"/>
              <a:t>Autorul</a:t>
            </a:r>
            <a:r>
              <a:rPr lang="en-US" dirty="0"/>
              <a:t> </a:t>
            </a:r>
            <a:r>
              <a:rPr lang="en-US" dirty="0" err="1"/>
              <a:t>păstrează</a:t>
            </a:r>
            <a:r>
              <a:rPr lang="en-US" dirty="0"/>
              <a:t> </a:t>
            </a:r>
            <a:r>
              <a:rPr lang="en-US" dirty="0" err="1"/>
              <a:t>dreptul</a:t>
            </a:r>
            <a:r>
              <a:rPr lang="en-US" dirty="0"/>
              <a:t> de a-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dezvălui</a:t>
            </a:r>
            <a:r>
              <a:rPr lang="en-US" dirty="0"/>
              <a:t> </a:t>
            </a:r>
            <a:r>
              <a:rPr lang="en-US" dirty="0" err="1"/>
              <a:t>identitatea</a:t>
            </a:r>
            <a:r>
              <a:rPr lang="en-US" dirty="0"/>
              <a:t> ulterior </a:t>
            </a:r>
            <a:r>
              <a:rPr lang="en-US" dirty="0" err="1"/>
              <a:t>aducerii</a:t>
            </a:r>
            <a:r>
              <a:rPr lang="en-US" dirty="0"/>
              <a:t> </a:t>
            </a:r>
            <a:r>
              <a:rPr lang="en-US" dirty="0" err="1"/>
              <a:t>operei</a:t>
            </a:r>
            <a:r>
              <a:rPr lang="en-US" dirty="0"/>
              <a:t> la </a:t>
            </a:r>
            <a:r>
              <a:rPr lang="en-US" dirty="0" err="1"/>
              <a:t>cunoştinţă</a:t>
            </a:r>
            <a:r>
              <a:rPr lang="en-US" dirty="0"/>
              <a:t> </a:t>
            </a:r>
            <a:r>
              <a:rPr lang="en-US" dirty="0" err="1"/>
              <a:t>publică</a:t>
            </a:r>
            <a:r>
              <a:rPr lang="en-US" dirty="0"/>
              <a:t> </a:t>
            </a:r>
          </a:p>
          <a:p>
            <a:pPr lvl="0" fontAlgn="base"/>
            <a:r>
              <a:rPr lang="en-US" sz="2800" dirty="0" err="1"/>
              <a:t>Dacă</a:t>
            </a:r>
            <a:r>
              <a:rPr lang="en-US" sz="2800" dirty="0"/>
              <a:t> opera </a:t>
            </a:r>
            <a:r>
              <a:rPr lang="en-US" sz="2800" dirty="0" err="1"/>
              <a:t>este</a:t>
            </a:r>
            <a:r>
              <a:rPr lang="en-US" sz="2800" dirty="0"/>
              <a:t> </a:t>
            </a:r>
            <a:r>
              <a:rPr lang="en-US" sz="2800" dirty="0" err="1"/>
              <a:t>adusă</a:t>
            </a:r>
            <a:r>
              <a:rPr lang="en-US" sz="2800" dirty="0"/>
              <a:t> la </a:t>
            </a:r>
            <a:r>
              <a:rPr lang="en-US" sz="2800" dirty="0" err="1"/>
              <a:t>cunoştinţă</a:t>
            </a:r>
            <a:r>
              <a:rPr lang="en-US" sz="2800" dirty="0"/>
              <a:t> </a:t>
            </a:r>
            <a:r>
              <a:rPr lang="en-US" sz="2800" dirty="0" err="1"/>
              <a:t>publică</a:t>
            </a:r>
            <a:r>
              <a:rPr lang="en-US" sz="2800" dirty="0"/>
              <a:t> sub </a:t>
            </a:r>
            <a:r>
              <a:rPr lang="en-US" sz="2800" dirty="0" err="1"/>
              <a:t>pseudonim</a:t>
            </a:r>
            <a:r>
              <a:rPr lang="en-US" sz="2800" dirty="0"/>
              <a:t> </a:t>
            </a:r>
            <a:r>
              <a:rPr lang="en-US" sz="2800" dirty="0" err="1"/>
              <a:t>acesta</a:t>
            </a:r>
            <a:r>
              <a:rPr lang="en-US" sz="2800" dirty="0"/>
              <a:t> </a:t>
            </a:r>
            <a:r>
              <a:rPr lang="en-US" sz="2800" dirty="0" err="1"/>
              <a:t>trebuie</a:t>
            </a:r>
            <a:r>
              <a:rPr lang="en-US" sz="2800" dirty="0"/>
              <a:t> </a:t>
            </a:r>
            <a:r>
              <a:rPr lang="en-US" sz="2800" dirty="0" err="1"/>
              <a:t>să</a:t>
            </a:r>
            <a:r>
              <a:rPr lang="en-US" sz="2800" dirty="0"/>
              <a:t> fie </a:t>
            </a:r>
            <a:r>
              <a:rPr lang="en-US" sz="2800" dirty="0" err="1"/>
              <a:t>unul</a:t>
            </a:r>
            <a:r>
              <a:rPr lang="en-US" sz="2800" dirty="0"/>
              <a:t> care </a:t>
            </a:r>
            <a:r>
              <a:rPr lang="en-US" sz="2800" dirty="0" err="1"/>
              <a:t>să</a:t>
            </a:r>
            <a:r>
              <a:rPr lang="en-US" sz="2800" dirty="0"/>
              <a:t> nu </a:t>
            </a:r>
            <a:r>
              <a:rPr lang="en-US" sz="2800" dirty="0" err="1"/>
              <a:t>permită</a:t>
            </a:r>
            <a:r>
              <a:rPr lang="en-US" sz="2800" dirty="0"/>
              <a:t> </a:t>
            </a:r>
            <a:r>
              <a:rPr lang="en-US" sz="2800" dirty="0" err="1"/>
              <a:t>identificarea</a:t>
            </a:r>
            <a:r>
              <a:rPr lang="en-US" sz="2800" dirty="0"/>
              <a:t> </a:t>
            </a:r>
            <a:r>
              <a:rPr lang="en-US" sz="2800" dirty="0" err="1"/>
              <a:t>autorului</a:t>
            </a:r>
            <a:r>
              <a:rPr lang="en-US" sz="2800" dirty="0"/>
              <a:t> </a:t>
            </a:r>
          </a:p>
          <a:p>
            <a:pPr lvl="1" fontAlgn="base"/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pseudonimul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unul</a:t>
            </a:r>
            <a:r>
              <a:rPr lang="en-US" dirty="0"/>
              <a:t> transparent se </a:t>
            </a:r>
            <a:r>
              <a:rPr lang="en-US" dirty="0" err="1"/>
              <a:t>aplică</a:t>
            </a:r>
            <a:r>
              <a:rPr lang="en-US" dirty="0"/>
              <a:t> </a:t>
            </a:r>
            <a:r>
              <a:rPr lang="en-US" dirty="0" err="1"/>
              <a:t>regulile</a:t>
            </a:r>
            <a:r>
              <a:rPr lang="en-US" dirty="0"/>
              <a:t> </a:t>
            </a:r>
            <a:r>
              <a:rPr lang="en-US" dirty="0" err="1"/>
              <a:t>comune</a:t>
            </a:r>
            <a:r>
              <a:rPr lang="en-US" dirty="0"/>
              <a:t>  </a:t>
            </a:r>
          </a:p>
          <a:p>
            <a:pPr lvl="0" fontAlgn="base"/>
            <a:r>
              <a:rPr lang="en-US" sz="2800" dirty="0" err="1"/>
              <a:t>Exerciţiul</a:t>
            </a:r>
            <a:r>
              <a:rPr lang="en-US" sz="2800" dirty="0"/>
              <a:t> </a:t>
            </a:r>
            <a:r>
              <a:rPr lang="en-US" sz="2800" dirty="0" err="1"/>
              <a:t>dreptului</a:t>
            </a:r>
            <a:r>
              <a:rPr lang="en-US" sz="2800" dirty="0"/>
              <a:t> la </a:t>
            </a:r>
            <a:r>
              <a:rPr lang="en-US" sz="2800" dirty="0" err="1"/>
              <a:t>nume</a:t>
            </a:r>
            <a:r>
              <a:rPr lang="en-US" sz="2800" dirty="0"/>
              <a:t> nu se </a:t>
            </a:r>
            <a:r>
              <a:rPr lang="en-US" sz="2800" dirty="0" err="1"/>
              <a:t>transmite</a:t>
            </a:r>
            <a:r>
              <a:rPr lang="en-US" sz="2800" dirty="0"/>
              <a:t> </a:t>
            </a:r>
            <a:r>
              <a:rPr lang="en-US" sz="2800" dirty="0" err="1"/>
              <a:t>moştenitorilor</a:t>
            </a:r>
            <a:r>
              <a:rPr lang="en-US" sz="2800" dirty="0"/>
              <a:t> </a:t>
            </a:r>
            <a:r>
              <a:rPr lang="en-US" sz="2800" dirty="0" err="1"/>
              <a:t>aşadar</a:t>
            </a:r>
            <a:r>
              <a:rPr lang="en-US" sz="2800" dirty="0"/>
              <a:t> </a:t>
            </a:r>
            <a:r>
              <a:rPr lang="en-US" sz="2800" dirty="0" err="1"/>
              <a:t>aceştia</a:t>
            </a:r>
            <a:r>
              <a:rPr lang="en-US" sz="2800" dirty="0"/>
              <a:t> nu pot </a:t>
            </a:r>
            <a:r>
              <a:rPr lang="en-US" sz="2800" dirty="0" err="1"/>
              <a:t>reveni</a:t>
            </a:r>
            <a:r>
              <a:rPr lang="en-US" sz="2800" dirty="0"/>
              <a:t> </a:t>
            </a:r>
            <a:r>
              <a:rPr lang="en-US" sz="2800" dirty="0" err="1"/>
              <a:t>asupra</a:t>
            </a:r>
            <a:r>
              <a:rPr lang="en-US" sz="2800" dirty="0"/>
              <a:t> </a:t>
            </a:r>
            <a:r>
              <a:rPr lang="en-US" sz="2800" dirty="0" err="1"/>
              <a:t>deciziei</a:t>
            </a:r>
            <a:r>
              <a:rPr lang="en-US" sz="2800" dirty="0"/>
              <a:t> </a:t>
            </a:r>
            <a:r>
              <a:rPr lang="en-US" sz="2800" dirty="0" err="1"/>
              <a:t>autorului</a:t>
            </a:r>
            <a:r>
              <a:rPr lang="en-US" sz="2800" dirty="0"/>
              <a:t> cu </a:t>
            </a:r>
            <a:r>
              <a:rPr lang="en-US" sz="2800" dirty="0" err="1"/>
              <a:t>privire</a:t>
            </a:r>
            <a:r>
              <a:rPr lang="en-US" sz="2800" dirty="0"/>
              <a:t> la </a:t>
            </a:r>
            <a:r>
              <a:rPr lang="en-US" sz="2800" dirty="0" err="1"/>
              <a:t>numele</a:t>
            </a:r>
            <a:r>
              <a:rPr lang="en-US" sz="2800" dirty="0"/>
              <a:t> sub care </a:t>
            </a:r>
            <a:r>
              <a:rPr lang="en-US" sz="2800" dirty="0" err="1"/>
              <a:t>este</a:t>
            </a:r>
            <a:r>
              <a:rPr lang="en-US" sz="2800" dirty="0"/>
              <a:t> </a:t>
            </a:r>
            <a:r>
              <a:rPr lang="en-US" sz="2800" dirty="0" err="1"/>
              <a:t>adusă</a:t>
            </a:r>
            <a:r>
              <a:rPr lang="en-US" sz="2800" dirty="0"/>
              <a:t> opera la </a:t>
            </a:r>
            <a:r>
              <a:rPr lang="en-US" sz="2800" dirty="0" err="1"/>
              <a:t>cunoştinţă</a:t>
            </a:r>
            <a:r>
              <a:rPr lang="en-US" sz="2800" dirty="0"/>
              <a:t> </a:t>
            </a:r>
            <a:r>
              <a:rPr lang="en-US" sz="2800" dirty="0" err="1"/>
              <a:t>publică</a:t>
            </a:r>
            <a:r>
              <a:rPr lang="en-US" sz="2800" dirty="0"/>
              <a:t> 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982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sz="5400" b="1" dirty="0" err="1"/>
              <a:t>Dreptul</a:t>
            </a:r>
            <a:r>
              <a:rPr lang="en-US" sz="5400" b="1" dirty="0"/>
              <a:t> la </a:t>
            </a:r>
            <a:r>
              <a:rPr lang="en-US" sz="5400" b="1" dirty="0" err="1"/>
              <a:t>respectul</a:t>
            </a:r>
            <a:r>
              <a:rPr lang="en-US" sz="5400" b="1" dirty="0"/>
              <a:t> </a:t>
            </a:r>
            <a:r>
              <a:rPr lang="en-US" sz="5400" b="1" dirty="0" err="1"/>
              <a:t>integrităţii</a:t>
            </a:r>
            <a:r>
              <a:rPr lang="en-US" sz="5400" b="1" dirty="0"/>
              <a:t> </a:t>
            </a:r>
            <a:r>
              <a:rPr lang="en-US" sz="5400" b="1" dirty="0" err="1"/>
              <a:t>operei</a:t>
            </a:r>
            <a:r>
              <a:rPr lang="en-US" sz="5400" b="1" dirty="0"/>
              <a:t> </a:t>
            </a: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r>
              <a:rPr lang="en-US" sz="2800" dirty="0"/>
              <a:t>Este </a:t>
            </a:r>
            <a:r>
              <a:rPr lang="en-US" sz="2800" dirty="0" err="1"/>
              <a:t>dreptul</a:t>
            </a:r>
            <a:r>
              <a:rPr lang="en-US" sz="2800" dirty="0"/>
              <a:t> de a </a:t>
            </a:r>
            <a:r>
              <a:rPr lang="en-US" sz="2800" dirty="0" err="1"/>
              <a:t>pretinde</a:t>
            </a:r>
            <a:r>
              <a:rPr lang="en-US" sz="2800" dirty="0"/>
              <a:t> </a:t>
            </a:r>
            <a:r>
              <a:rPr lang="en-US" sz="2800" dirty="0" err="1"/>
              <a:t>respectarea</a:t>
            </a:r>
            <a:r>
              <a:rPr lang="en-US" sz="2800" dirty="0"/>
              <a:t> </a:t>
            </a:r>
            <a:r>
              <a:rPr lang="en-US" sz="2800" dirty="0" err="1"/>
              <a:t>integrităţii</a:t>
            </a:r>
            <a:r>
              <a:rPr lang="en-US" sz="2800" dirty="0"/>
              <a:t> </a:t>
            </a:r>
            <a:r>
              <a:rPr lang="en-US" sz="2800" dirty="0" err="1"/>
              <a:t>operei</a:t>
            </a:r>
            <a:r>
              <a:rPr lang="en-US" sz="2800" dirty="0"/>
              <a:t> </a:t>
            </a:r>
            <a:r>
              <a:rPr lang="en-US" sz="2800" dirty="0" err="1"/>
              <a:t>şi</a:t>
            </a:r>
            <a:r>
              <a:rPr lang="en-US" sz="2800" dirty="0"/>
              <a:t> de a se </a:t>
            </a:r>
            <a:r>
              <a:rPr lang="en-US" sz="2800" dirty="0" err="1"/>
              <a:t>opune</a:t>
            </a:r>
            <a:r>
              <a:rPr lang="en-US" sz="2800" dirty="0"/>
              <a:t> </a:t>
            </a:r>
            <a:r>
              <a:rPr lang="en-US" sz="2800" dirty="0" err="1"/>
              <a:t>oricărei</a:t>
            </a:r>
            <a:r>
              <a:rPr lang="en-US" sz="2800" dirty="0"/>
              <a:t> </a:t>
            </a:r>
            <a:r>
              <a:rPr lang="en-US" sz="2800" dirty="0" err="1"/>
              <a:t>modificări</a:t>
            </a:r>
            <a:r>
              <a:rPr lang="en-US" sz="2800" dirty="0"/>
              <a:t>, precum </a:t>
            </a:r>
            <a:r>
              <a:rPr lang="en-US" sz="2800" dirty="0" err="1"/>
              <a:t>şi</a:t>
            </a:r>
            <a:r>
              <a:rPr lang="en-US" sz="2800" dirty="0"/>
              <a:t> </a:t>
            </a:r>
            <a:r>
              <a:rPr lang="en-US" sz="2800" dirty="0" err="1"/>
              <a:t>oricărei</a:t>
            </a:r>
            <a:r>
              <a:rPr lang="en-US" sz="2800" dirty="0"/>
              <a:t> </a:t>
            </a:r>
            <a:r>
              <a:rPr lang="en-US" sz="2800" dirty="0" err="1"/>
              <a:t>atingeri</a:t>
            </a:r>
            <a:r>
              <a:rPr lang="en-US" sz="2800" dirty="0"/>
              <a:t> </a:t>
            </a:r>
            <a:r>
              <a:rPr lang="en-US" sz="2800" dirty="0" err="1"/>
              <a:t>adusă</a:t>
            </a:r>
            <a:r>
              <a:rPr lang="en-US" sz="2800" dirty="0"/>
              <a:t> </a:t>
            </a:r>
            <a:r>
              <a:rPr lang="en-US" sz="2800" dirty="0" err="1"/>
              <a:t>operei</a:t>
            </a:r>
            <a:r>
              <a:rPr lang="en-US" sz="2800" dirty="0"/>
              <a:t>, </a:t>
            </a:r>
            <a:r>
              <a:rPr lang="en-US" sz="2800" dirty="0" err="1"/>
              <a:t>dacă</a:t>
            </a:r>
            <a:r>
              <a:rPr lang="en-US" sz="2800" dirty="0"/>
              <a:t> </a:t>
            </a:r>
            <a:r>
              <a:rPr lang="en-US" sz="2800" dirty="0" err="1"/>
              <a:t>prejudiciază</a:t>
            </a:r>
            <a:r>
              <a:rPr lang="en-US" sz="2800" dirty="0"/>
              <a:t> </a:t>
            </a:r>
            <a:r>
              <a:rPr lang="en-US" sz="2800" dirty="0" err="1"/>
              <a:t>onoarea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 </a:t>
            </a:r>
            <a:r>
              <a:rPr lang="en-US" sz="2800" dirty="0" err="1"/>
              <a:t>reputaţia</a:t>
            </a:r>
            <a:r>
              <a:rPr lang="en-US" sz="2800" dirty="0"/>
              <a:t> </a:t>
            </a:r>
            <a:r>
              <a:rPr lang="en-US" sz="2800" dirty="0" err="1"/>
              <a:t>sa</a:t>
            </a:r>
            <a:r>
              <a:rPr lang="en-US" sz="2800" dirty="0"/>
              <a:t> </a:t>
            </a:r>
          </a:p>
          <a:p>
            <a:pPr lvl="0" fontAlgn="base"/>
            <a:r>
              <a:rPr lang="en-US" sz="2800" dirty="0" err="1"/>
              <a:t>În</a:t>
            </a:r>
            <a:r>
              <a:rPr lang="en-US" sz="2800" dirty="0"/>
              <a:t> </a:t>
            </a:r>
            <a:r>
              <a:rPr lang="en-US" sz="2800" dirty="0" err="1"/>
              <a:t>esenţă</a:t>
            </a:r>
            <a:r>
              <a:rPr lang="en-US" sz="2800" dirty="0"/>
              <a:t> nu </a:t>
            </a:r>
            <a:r>
              <a:rPr lang="en-US" sz="2800" dirty="0" err="1"/>
              <a:t>este</a:t>
            </a:r>
            <a:r>
              <a:rPr lang="en-US" sz="2800" dirty="0"/>
              <a:t> </a:t>
            </a:r>
            <a:r>
              <a:rPr lang="en-US" sz="2800" dirty="0" err="1"/>
              <a:t>permisă</a:t>
            </a:r>
            <a:r>
              <a:rPr lang="en-US" sz="2800" dirty="0"/>
              <a:t> </a:t>
            </a:r>
            <a:r>
              <a:rPr lang="en-US" sz="2800" dirty="0" err="1"/>
              <a:t>nici</a:t>
            </a:r>
            <a:r>
              <a:rPr lang="en-US" sz="2800" dirty="0"/>
              <a:t> o </a:t>
            </a:r>
            <a:r>
              <a:rPr lang="en-US" sz="2800" dirty="0" err="1"/>
              <a:t>modificare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 </a:t>
            </a:r>
            <a:r>
              <a:rPr lang="en-US" sz="2800" dirty="0" err="1"/>
              <a:t>adăugire</a:t>
            </a:r>
            <a:r>
              <a:rPr lang="en-US" sz="2800" dirty="0"/>
              <a:t> </a:t>
            </a:r>
            <a:r>
              <a:rPr lang="en-US" sz="2800" dirty="0" err="1"/>
              <a:t>fără</a:t>
            </a:r>
            <a:r>
              <a:rPr lang="en-US" sz="2800" dirty="0"/>
              <a:t> </a:t>
            </a:r>
            <a:r>
              <a:rPr lang="en-US" sz="2800" dirty="0" err="1"/>
              <a:t>acordul</a:t>
            </a:r>
            <a:r>
              <a:rPr lang="en-US" sz="2800" dirty="0"/>
              <a:t> </a:t>
            </a:r>
            <a:r>
              <a:rPr lang="en-US" sz="2800" dirty="0" err="1"/>
              <a:t>prealabil</a:t>
            </a:r>
            <a:r>
              <a:rPr lang="en-US" sz="2800" dirty="0"/>
              <a:t> al </a:t>
            </a:r>
            <a:r>
              <a:rPr lang="en-US" sz="2800" dirty="0" err="1"/>
              <a:t>autorului</a:t>
            </a:r>
            <a:r>
              <a:rPr lang="en-US" sz="2800" dirty="0"/>
              <a:t> </a:t>
            </a:r>
          </a:p>
          <a:p>
            <a:pPr lvl="0" fontAlgn="base"/>
            <a:r>
              <a:rPr lang="en-US" sz="2800" dirty="0" err="1"/>
              <a:t>Pentru</a:t>
            </a:r>
            <a:r>
              <a:rPr lang="en-US" sz="2800" dirty="0"/>
              <a:t> </a:t>
            </a:r>
            <a:r>
              <a:rPr lang="en-US" sz="2800" dirty="0" err="1"/>
              <a:t>că</a:t>
            </a:r>
            <a:r>
              <a:rPr lang="en-US" sz="2800" dirty="0"/>
              <a:t> </a:t>
            </a:r>
            <a:r>
              <a:rPr lang="en-US" sz="2800" dirty="0" err="1"/>
              <a:t>suportul</a:t>
            </a:r>
            <a:r>
              <a:rPr lang="en-US" sz="2800" dirty="0"/>
              <a:t> material </a:t>
            </a:r>
            <a:r>
              <a:rPr lang="en-US" sz="2800" dirty="0" err="1"/>
              <a:t>este</a:t>
            </a:r>
            <a:r>
              <a:rPr lang="en-US" sz="2800" dirty="0"/>
              <a:t> </a:t>
            </a:r>
            <a:r>
              <a:rPr lang="en-US" sz="2800" dirty="0" err="1"/>
              <a:t>diferit</a:t>
            </a:r>
            <a:r>
              <a:rPr lang="en-US" sz="2800" dirty="0"/>
              <a:t> de </a:t>
            </a:r>
            <a:r>
              <a:rPr lang="en-US" sz="2800" dirty="0" err="1"/>
              <a:t>operă</a:t>
            </a:r>
            <a:r>
              <a:rPr lang="en-US" sz="2800" dirty="0"/>
              <a:t>, </a:t>
            </a:r>
            <a:r>
              <a:rPr lang="en-US" sz="2800" dirty="0" err="1"/>
              <a:t>aprecierea</a:t>
            </a:r>
            <a:r>
              <a:rPr lang="en-US" sz="2800" dirty="0"/>
              <a:t> </a:t>
            </a:r>
            <a:r>
              <a:rPr lang="en-US" sz="2800" dirty="0" err="1"/>
              <a:t>inviolabilităţii</a:t>
            </a:r>
            <a:r>
              <a:rPr lang="en-US" sz="2800" dirty="0"/>
              <a:t> se face </a:t>
            </a:r>
            <a:r>
              <a:rPr lang="en-US" sz="2800" dirty="0" err="1"/>
              <a:t>exclusiv</a:t>
            </a:r>
            <a:r>
              <a:rPr lang="en-US" sz="2800" dirty="0"/>
              <a:t> cu </a:t>
            </a:r>
            <a:r>
              <a:rPr lang="en-US" sz="2800" dirty="0" err="1"/>
              <a:t>privire</a:t>
            </a:r>
            <a:r>
              <a:rPr lang="en-US" sz="2800" dirty="0"/>
              <a:t> la </a:t>
            </a:r>
            <a:r>
              <a:rPr lang="en-US" sz="2800" dirty="0" err="1"/>
              <a:t>operă</a:t>
            </a:r>
            <a:r>
              <a:rPr lang="en-US" sz="2800" dirty="0"/>
              <a:t> </a:t>
            </a:r>
          </a:p>
          <a:p>
            <a:pPr lvl="0" fontAlgn="base"/>
            <a:r>
              <a:rPr lang="en-US" sz="2800" dirty="0"/>
              <a:t>Pot </a:t>
            </a:r>
            <a:r>
              <a:rPr lang="en-US" sz="2800" dirty="0" err="1"/>
              <a:t>exista</a:t>
            </a:r>
            <a:r>
              <a:rPr lang="en-US" sz="2800" dirty="0"/>
              <a:t> </a:t>
            </a:r>
            <a:r>
              <a:rPr lang="en-US" sz="2800" dirty="0" err="1"/>
              <a:t>cazuri</a:t>
            </a:r>
            <a:r>
              <a:rPr lang="en-US" sz="2800" dirty="0"/>
              <a:t>  </a:t>
            </a:r>
          </a:p>
          <a:p>
            <a:pPr lvl="1" fontAlgn="base"/>
            <a:r>
              <a:rPr lang="en-US" dirty="0" err="1"/>
              <a:t>în</a:t>
            </a:r>
            <a:r>
              <a:rPr lang="en-US" dirty="0"/>
              <a:t> care se </a:t>
            </a:r>
            <a:r>
              <a:rPr lang="en-US" dirty="0" err="1"/>
              <a:t>consideră</a:t>
            </a:r>
            <a:r>
              <a:rPr lang="en-US" dirty="0"/>
              <a:t> </a:t>
            </a:r>
            <a:r>
              <a:rPr lang="en-US" dirty="0" err="1"/>
              <a:t>încălcat</a:t>
            </a:r>
            <a:r>
              <a:rPr lang="en-US" dirty="0"/>
              <a:t> </a:t>
            </a:r>
            <a:r>
              <a:rPr lang="en-US" dirty="0" err="1"/>
              <a:t>dreptul</a:t>
            </a:r>
            <a:r>
              <a:rPr lang="en-US" dirty="0"/>
              <a:t> la </a:t>
            </a:r>
            <a:r>
              <a:rPr lang="en-US" dirty="0" err="1"/>
              <a:t>inviolabilitate</a:t>
            </a:r>
            <a:r>
              <a:rPr lang="en-US" dirty="0"/>
              <a:t> </a:t>
            </a:r>
            <a:r>
              <a:rPr lang="en-US" dirty="0" err="1"/>
              <a:t>fără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existe</a:t>
            </a:r>
            <a:r>
              <a:rPr lang="en-US" dirty="0"/>
              <a:t> un </a:t>
            </a:r>
            <a:r>
              <a:rPr lang="en-US" dirty="0" err="1"/>
              <a:t>prejudiciu</a:t>
            </a:r>
            <a:r>
              <a:rPr lang="en-US" dirty="0"/>
              <a:t> </a:t>
            </a:r>
          </a:p>
          <a:p>
            <a:pPr lvl="1" fontAlgn="base"/>
            <a:r>
              <a:rPr lang="en-US" dirty="0" err="1"/>
              <a:t>în</a:t>
            </a:r>
            <a:r>
              <a:rPr lang="en-US" dirty="0"/>
              <a:t> care </a:t>
            </a:r>
            <a:r>
              <a:rPr lang="en-US" dirty="0" err="1"/>
              <a:t>modificări</a:t>
            </a:r>
            <a:r>
              <a:rPr lang="en-US" dirty="0"/>
              <a:t> ale </a:t>
            </a:r>
            <a:r>
              <a:rPr lang="en-US" dirty="0" err="1"/>
              <a:t>operei</a:t>
            </a:r>
            <a:r>
              <a:rPr lang="en-US" dirty="0"/>
              <a:t> nu pot fi </a:t>
            </a:r>
            <a:r>
              <a:rPr lang="en-US" dirty="0" err="1"/>
              <a:t>interzise</a:t>
            </a:r>
            <a:r>
              <a:rPr lang="en-US" dirty="0"/>
              <a:t> </a:t>
            </a:r>
            <a:r>
              <a:rPr lang="en-US" dirty="0" err="1"/>
              <a:t>atât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 </a:t>
            </a:r>
            <a:r>
              <a:rPr lang="en-US" dirty="0" err="1"/>
              <a:t>cât</a:t>
            </a:r>
            <a:r>
              <a:rPr lang="en-US" dirty="0"/>
              <a:t> </a:t>
            </a:r>
            <a:r>
              <a:rPr lang="en-US" dirty="0" err="1"/>
              <a:t>autorul</a:t>
            </a:r>
            <a:r>
              <a:rPr lang="en-US" dirty="0"/>
              <a:t> nu </a:t>
            </a:r>
            <a:r>
              <a:rPr lang="en-US" dirty="0" err="1"/>
              <a:t>dovedeşte</a:t>
            </a:r>
            <a:r>
              <a:rPr lang="en-US" dirty="0"/>
              <a:t> un </a:t>
            </a:r>
            <a:r>
              <a:rPr lang="en-US" dirty="0" err="1"/>
              <a:t>prejudiciu</a:t>
            </a:r>
            <a:r>
              <a:rPr lang="en-US" dirty="0"/>
              <a:t> </a:t>
            </a:r>
          </a:p>
          <a:p>
            <a:pPr lvl="0" fontAlgn="base"/>
            <a:r>
              <a:rPr lang="en-US" sz="2800" dirty="0" err="1"/>
              <a:t>Dreptul</a:t>
            </a:r>
            <a:r>
              <a:rPr lang="en-US" sz="2800" dirty="0"/>
              <a:t> la </a:t>
            </a:r>
            <a:r>
              <a:rPr lang="en-US" sz="2800" dirty="0" err="1"/>
              <a:t>integritatea</a:t>
            </a:r>
            <a:r>
              <a:rPr lang="en-US" sz="2800" dirty="0"/>
              <a:t> </a:t>
            </a:r>
            <a:r>
              <a:rPr lang="en-US" sz="2800" dirty="0" err="1"/>
              <a:t>operei</a:t>
            </a:r>
            <a:r>
              <a:rPr lang="en-US" sz="2800" dirty="0"/>
              <a:t> </a:t>
            </a:r>
            <a:r>
              <a:rPr lang="en-US" sz="2800" dirty="0" err="1"/>
              <a:t>poate</a:t>
            </a:r>
            <a:r>
              <a:rPr lang="en-US" sz="2800" dirty="0"/>
              <a:t> fi </a:t>
            </a:r>
            <a:r>
              <a:rPr lang="en-US" sz="2800" dirty="0" err="1"/>
              <a:t>încălcat</a:t>
            </a:r>
            <a:r>
              <a:rPr lang="en-US" sz="2800" dirty="0"/>
              <a:t> </a:t>
            </a:r>
            <a:r>
              <a:rPr lang="en-US" sz="2800" dirty="0" err="1"/>
              <a:t>şi</a:t>
            </a:r>
            <a:r>
              <a:rPr lang="en-US" sz="2800" dirty="0"/>
              <a:t> </a:t>
            </a:r>
            <a:r>
              <a:rPr lang="en-US" sz="2800" dirty="0" err="1"/>
              <a:t>prin</a:t>
            </a:r>
            <a:r>
              <a:rPr lang="en-US" sz="2800" dirty="0"/>
              <a:t> </a:t>
            </a:r>
            <a:r>
              <a:rPr lang="en-US" sz="2800" dirty="0" err="1"/>
              <a:t>modificări</a:t>
            </a:r>
            <a:r>
              <a:rPr lang="en-US" sz="2800" dirty="0"/>
              <a:t> </a:t>
            </a:r>
            <a:r>
              <a:rPr lang="en-US" sz="2800" dirty="0" err="1"/>
              <a:t>ce</a:t>
            </a:r>
            <a:r>
              <a:rPr lang="en-US" sz="2800" dirty="0"/>
              <a:t> </a:t>
            </a:r>
            <a:r>
              <a:rPr lang="en-US" sz="2800" dirty="0" err="1"/>
              <a:t>privesc</a:t>
            </a:r>
            <a:r>
              <a:rPr lang="en-US" sz="2800" dirty="0"/>
              <a:t> </a:t>
            </a:r>
            <a:r>
              <a:rPr lang="en-US" sz="2800" dirty="0" err="1"/>
              <a:t>spiritul</a:t>
            </a:r>
            <a:r>
              <a:rPr lang="en-US" sz="2800" dirty="0"/>
              <a:t> </a:t>
            </a:r>
            <a:r>
              <a:rPr lang="en-US" sz="2800" dirty="0" err="1"/>
              <a:t>operei</a:t>
            </a:r>
            <a:r>
              <a:rPr lang="en-US" sz="2800" dirty="0"/>
              <a:t>, </a:t>
            </a:r>
            <a:r>
              <a:rPr lang="en-US" sz="2800" dirty="0" err="1"/>
              <a:t>fără</a:t>
            </a:r>
            <a:r>
              <a:rPr lang="en-US" sz="2800" dirty="0"/>
              <a:t> a </a:t>
            </a:r>
            <a:r>
              <a:rPr lang="en-US" sz="2800" dirty="0" err="1"/>
              <a:t>exista</a:t>
            </a:r>
            <a:r>
              <a:rPr lang="en-US" sz="2800" dirty="0"/>
              <a:t> </a:t>
            </a:r>
            <a:r>
              <a:rPr lang="en-US" sz="2800" dirty="0" err="1"/>
              <a:t>atingeri</a:t>
            </a:r>
            <a:r>
              <a:rPr lang="en-US" sz="2800" dirty="0"/>
              <a:t> </a:t>
            </a:r>
            <a:r>
              <a:rPr lang="en-US" sz="2800" dirty="0" err="1"/>
              <a:t>obiective</a:t>
            </a:r>
            <a:r>
              <a:rPr lang="en-US" sz="2800" dirty="0"/>
              <a:t> 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24129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dirty="0" err="1"/>
              <a:t>Noţiunea</a:t>
            </a:r>
            <a:r>
              <a:rPr lang="en-US" dirty="0"/>
              <a:t> de </a:t>
            </a:r>
            <a:r>
              <a:rPr lang="en-US" dirty="0" err="1"/>
              <a:t>dreptul</a:t>
            </a:r>
            <a:r>
              <a:rPr lang="en-US" dirty="0"/>
              <a:t> </a:t>
            </a:r>
            <a:r>
              <a:rPr lang="en-US" dirty="0" err="1"/>
              <a:t>proprietăţii</a:t>
            </a:r>
            <a:r>
              <a:rPr lang="en-US" dirty="0"/>
              <a:t> </a:t>
            </a:r>
            <a:r>
              <a:rPr lang="en-US" dirty="0" err="1"/>
              <a:t>intelectuale</a:t>
            </a:r>
            <a:r>
              <a:rPr lang="en-US" dirty="0"/>
              <a:t> </a:t>
            </a: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dirty="0" err="1"/>
              <a:t>Specialiştii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dezbat</a:t>
            </a:r>
            <a:r>
              <a:rPr lang="en-US" dirty="0"/>
              <a:t> </a:t>
            </a:r>
            <a:r>
              <a:rPr lang="en-US" dirty="0" err="1"/>
              <a:t>încă</a:t>
            </a:r>
            <a:r>
              <a:rPr lang="en-US" dirty="0"/>
              <a:t>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numele</a:t>
            </a:r>
            <a:r>
              <a:rPr lang="en-US" dirty="0"/>
              <a:t> </a:t>
            </a:r>
            <a:r>
              <a:rPr lang="en-US" dirty="0" err="1"/>
              <a:t>materiei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rezultatul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traduceri</a:t>
            </a:r>
            <a:r>
              <a:rPr lang="en-US" dirty="0"/>
              <a:t> </a:t>
            </a:r>
            <a:r>
              <a:rPr lang="en-US" dirty="0" err="1"/>
              <a:t>greşite</a:t>
            </a:r>
            <a:r>
              <a:rPr lang="en-US" dirty="0"/>
              <a:t> din </a:t>
            </a:r>
            <a:r>
              <a:rPr lang="en-US" dirty="0" err="1"/>
              <a:t>limba</a:t>
            </a:r>
            <a:r>
              <a:rPr lang="en-US" dirty="0"/>
              <a:t> </a:t>
            </a:r>
            <a:r>
              <a:rPr lang="en-US" dirty="0" err="1"/>
              <a:t>engleză</a:t>
            </a:r>
            <a:r>
              <a:rPr lang="en-US" dirty="0"/>
              <a:t> (Intellectual Property)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limba</a:t>
            </a:r>
            <a:r>
              <a:rPr lang="en-US" dirty="0"/>
              <a:t> </a:t>
            </a:r>
            <a:r>
              <a:rPr lang="en-US" dirty="0" err="1"/>
              <a:t>franceză</a:t>
            </a:r>
            <a:r>
              <a:rPr lang="en-US" dirty="0"/>
              <a:t> (</a:t>
            </a:r>
            <a:r>
              <a:rPr lang="en-US" dirty="0" err="1"/>
              <a:t>Proprieté</a:t>
            </a:r>
            <a:r>
              <a:rPr lang="en-US" dirty="0"/>
              <a:t> </a:t>
            </a:r>
            <a:r>
              <a:rPr lang="en-US" dirty="0" err="1"/>
              <a:t>Intellectuelle</a:t>
            </a:r>
            <a:r>
              <a:rPr lang="en-US" dirty="0"/>
              <a:t>) –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condiţiile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care nu </a:t>
            </a:r>
            <a:r>
              <a:rPr lang="en-US" dirty="0" err="1"/>
              <a:t>există</a:t>
            </a:r>
            <a:r>
              <a:rPr lang="en-US" dirty="0"/>
              <a:t> </a:t>
            </a:r>
            <a:r>
              <a:rPr lang="en-US" dirty="0" err="1"/>
              <a:t>echivalenţă</a:t>
            </a:r>
            <a:r>
              <a:rPr lang="en-US" dirty="0"/>
              <a:t> de </a:t>
            </a:r>
            <a:r>
              <a:rPr lang="en-US" dirty="0" err="1"/>
              <a:t>conţinut</a:t>
            </a:r>
            <a:r>
              <a:rPr lang="en-US" dirty="0"/>
              <a:t> </a:t>
            </a:r>
            <a:r>
              <a:rPr lang="en-US" dirty="0" err="1"/>
              <a:t>juridic</a:t>
            </a:r>
            <a:r>
              <a:rPr lang="en-US" dirty="0"/>
              <a:t> </a:t>
            </a:r>
            <a:r>
              <a:rPr lang="en-US" dirty="0" err="1"/>
              <a:t>între</a:t>
            </a:r>
            <a:r>
              <a:rPr lang="en-US" dirty="0"/>
              <a:t> </a:t>
            </a:r>
            <a:r>
              <a:rPr lang="en-US" dirty="0" err="1"/>
              <a:t>termenii</a:t>
            </a:r>
            <a:r>
              <a:rPr lang="en-US" dirty="0"/>
              <a:t> </a:t>
            </a:r>
            <a:r>
              <a:rPr lang="en-US" i="1" dirty="0"/>
              <a:t>Property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i="1" dirty="0" err="1"/>
              <a:t>Proprieté</a:t>
            </a:r>
            <a:r>
              <a:rPr lang="en-US" dirty="0"/>
              <a:t> –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alăturare</a:t>
            </a:r>
            <a:r>
              <a:rPr lang="en-US" dirty="0"/>
              <a:t> </a:t>
            </a:r>
            <a:r>
              <a:rPr lang="en-US" dirty="0" err="1"/>
              <a:t>conştientă</a:t>
            </a:r>
            <a:r>
              <a:rPr lang="en-US" dirty="0"/>
              <a:t> a </a:t>
            </a:r>
            <a:r>
              <a:rPr lang="en-US" dirty="0" err="1"/>
              <a:t>dreptului</a:t>
            </a:r>
            <a:r>
              <a:rPr lang="en-US" dirty="0"/>
              <a:t> de </a:t>
            </a:r>
            <a:r>
              <a:rPr lang="en-US" dirty="0" err="1"/>
              <a:t>proprietate</a:t>
            </a:r>
            <a:r>
              <a:rPr lang="en-US" dirty="0"/>
              <a:t> </a:t>
            </a:r>
            <a:r>
              <a:rPr lang="en-US" dirty="0" err="1"/>
              <a:t>intelectuală</a:t>
            </a:r>
            <a:r>
              <a:rPr lang="en-US" dirty="0"/>
              <a:t> </a:t>
            </a:r>
            <a:r>
              <a:rPr lang="en-US" dirty="0" err="1"/>
              <a:t>dreptului</a:t>
            </a:r>
            <a:r>
              <a:rPr lang="en-US" dirty="0"/>
              <a:t> de </a:t>
            </a:r>
            <a:r>
              <a:rPr lang="en-US" dirty="0" err="1"/>
              <a:t>proprietate</a:t>
            </a:r>
            <a:r>
              <a:rPr lang="en-US" dirty="0"/>
              <a:t> din </a:t>
            </a:r>
            <a:r>
              <a:rPr lang="en-US" dirty="0" err="1"/>
              <a:t>dreptul</a:t>
            </a:r>
            <a:r>
              <a:rPr lang="en-US" dirty="0"/>
              <a:t> civil. </a:t>
            </a:r>
            <a:endParaRPr lang="ro-RO" dirty="0"/>
          </a:p>
          <a:p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fapt</a:t>
            </a:r>
            <a:r>
              <a:rPr lang="en-US" dirty="0"/>
              <a:t>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drepturi</a:t>
            </a:r>
            <a:r>
              <a:rPr lang="en-US" dirty="0"/>
              <a:t> sunt considerate, de </a:t>
            </a:r>
            <a:r>
              <a:rPr lang="en-US" dirty="0" err="1"/>
              <a:t>doctrina</a:t>
            </a:r>
            <a:r>
              <a:rPr lang="en-US" dirty="0"/>
              <a:t> </a:t>
            </a:r>
            <a:r>
              <a:rPr lang="en-US" dirty="0" err="1"/>
              <a:t>dreptului</a:t>
            </a:r>
            <a:r>
              <a:rPr lang="en-US" dirty="0"/>
              <a:t> civil</a:t>
            </a:r>
            <a:r>
              <a:rPr lang="en-US" baseline="30000" dirty="0"/>
              <a:t>4</a:t>
            </a:r>
            <a:r>
              <a:rPr lang="en-US" dirty="0"/>
              <a:t>, ca </a:t>
            </a:r>
            <a:r>
              <a:rPr lang="en-US" dirty="0" err="1"/>
              <a:t>făcând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din </a:t>
            </a:r>
            <a:r>
              <a:rPr lang="en-US" dirty="0" err="1"/>
              <a:t>bunurile</a:t>
            </a:r>
            <a:r>
              <a:rPr lang="en-US" dirty="0"/>
              <a:t> </a:t>
            </a:r>
            <a:r>
              <a:rPr lang="en-US" dirty="0" err="1"/>
              <a:t>incorporale</a:t>
            </a:r>
            <a:r>
              <a:rPr lang="en-US" dirty="0"/>
              <a:t>, </a:t>
            </a:r>
            <a:r>
              <a:rPr lang="en-US" dirty="0" err="1"/>
              <a:t>alături</a:t>
            </a:r>
            <a:r>
              <a:rPr lang="en-US" dirty="0"/>
              <a:t> de </a:t>
            </a:r>
            <a:r>
              <a:rPr lang="en-US" dirty="0" err="1"/>
              <a:t>drepturile</a:t>
            </a:r>
            <a:r>
              <a:rPr lang="en-US" dirty="0"/>
              <a:t> </a:t>
            </a:r>
            <a:r>
              <a:rPr lang="en-US" dirty="0" err="1"/>
              <a:t>reale</a:t>
            </a:r>
            <a:r>
              <a:rPr lang="en-US" dirty="0"/>
              <a:t> </a:t>
            </a:r>
            <a:r>
              <a:rPr lang="en-US" dirty="0" err="1"/>
              <a:t>altele</a:t>
            </a:r>
            <a:r>
              <a:rPr lang="en-US" dirty="0"/>
              <a:t> </a:t>
            </a:r>
            <a:r>
              <a:rPr lang="en-US" dirty="0" err="1"/>
              <a:t>decât</a:t>
            </a:r>
            <a:r>
              <a:rPr lang="en-US" dirty="0"/>
              <a:t> </a:t>
            </a:r>
            <a:r>
              <a:rPr lang="en-US" dirty="0" err="1"/>
              <a:t>dreptul</a:t>
            </a:r>
            <a:r>
              <a:rPr lang="en-US" dirty="0"/>
              <a:t> de </a:t>
            </a:r>
            <a:r>
              <a:rPr lang="en-US" dirty="0" err="1"/>
              <a:t>proprietate</a:t>
            </a:r>
            <a:r>
              <a:rPr lang="en-US" dirty="0"/>
              <a:t>, </a:t>
            </a:r>
            <a:r>
              <a:rPr lang="en-US" dirty="0" err="1"/>
              <a:t>titlurile</a:t>
            </a:r>
            <a:r>
              <a:rPr lang="en-US" dirty="0"/>
              <a:t> de </a:t>
            </a:r>
            <a:r>
              <a:rPr lang="en-US" dirty="0" err="1"/>
              <a:t>valoare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drepturile</a:t>
            </a:r>
            <a:r>
              <a:rPr lang="en-US" dirty="0"/>
              <a:t> de </a:t>
            </a:r>
            <a:r>
              <a:rPr lang="en-US" dirty="0" err="1"/>
              <a:t>creanţă</a:t>
            </a:r>
            <a:r>
              <a:rPr lang="en-US" dirty="0"/>
              <a:t>. 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0548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z="4800" b="1" dirty="0" err="1"/>
              <a:t>Dreptul</a:t>
            </a:r>
            <a:r>
              <a:rPr lang="en-US" sz="4800" b="1" dirty="0"/>
              <a:t> la </a:t>
            </a:r>
            <a:r>
              <a:rPr lang="en-US" sz="4800" b="1" dirty="0" err="1"/>
              <a:t>respectul</a:t>
            </a:r>
            <a:r>
              <a:rPr lang="en-US" sz="4800" b="1" dirty="0"/>
              <a:t> </a:t>
            </a:r>
            <a:r>
              <a:rPr lang="en-US" sz="4800" b="1" dirty="0" err="1"/>
              <a:t>integrităţii</a:t>
            </a:r>
            <a:r>
              <a:rPr lang="en-US" sz="4800" b="1" dirty="0"/>
              <a:t> </a:t>
            </a:r>
            <a:r>
              <a:rPr lang="en-US" sz="4800" b="1" dirty="0" err="1"/>
              <a:t>operei</a:t>
            </a:r>
            <a:r>
              <a:rPr lang="en-US" sz="4800" b="1" dirty="0"/>
              <a:t> </a:t>
            </a: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fontAlgn="base"/>
            <a:r>
              <a:rPr lang="en-US" sz="2800" dirty="0" err="1"/>
              <a:t>Dreptul</a:t>
            </a:r>
            <a:r>
              <a:rPr lang="en-US" sz="2800" dirty="0"/>
              <a:t> la </a:t>
            </a:r>
            <a:r>
              <a:rPr lang="en-US" sz="2800" dirty="0" err="1"/>
              <a:t>integritate</a:t>
            </a:r>
            <a:r>
              <a:rPr lang="en-US" sz="2800" dirty="0"/>
              <a:t> </a:t>
            </a:r>
            <a:r>
              <a:rPr lang="en-US" sz="2800" dirty="0" err="1"/>
              <a:t>este</a:t>
            </a:r>
            <a:r>
              <a:rPr lang="en-US" sz="2800" dirty="0"/>
              <a:t> </a:t>
            </a:r>
            <a:r>
              <a:rPr lang="en-US" sz="2800" dirty="0" err="1"/>
              <a:t>mai</a:t>
            </a:r>
            <a:r>
              <a:rPr lang="en-US" sz="2800" dirty="0"/>
              <a:t> </a:t>
            </a:r>
            <a:r>
              <a:rPr lang="en-US" sz="2800" dirty="0" err="1"/>
              <a:t>limitat</a:t>
            </a:r>
            <a:r>
              <a:rPr lang="en-US" sz="2800" dirty="0"/>
              <a:t> </a:t>
            </a:r>
            <a:r>
              <a:rPr lang="en-US" sz="2800" dirty="0" err="1"/>
              <a:t>în</a:t>
            </a:r>
            <a:r>
              <a:rPr lang="en-US" sz="2800" dirty="0"/>
              <a:t> </a:t>
            </a:r>
            <a:r>
              <a:rPr lang="en-US" sz="2800" dirty="0" err="1"/>
              <a:t>ceea</a:t>
            </a:r>
            <a:r>
              <a:rPr lang="en-US" sz="2800" dirty="0"/>
              <a:t> </a:t>
            </a:r>
            <a:r>
              <a:rPr lang="en-US" sz="2800" dirty="0" err="1"/>
              <a:t>ce</a:t>
            </a:r>
            <a:r>
              <a:rPr lang="en-US" sz="2800" dirty="0"/>
              <a:t> </a:t>
            </a:r>
            <a:r>
              <a:rPr lang="en-US" sz="2800" dirty="0" err="1"/>
              <a:t>priveşte</a:t>
            </a:r>
            <a:r>
              <a:rPr lang="en-US" sz="2800" dirty="0"/>
              <a:t> </a:t>
            </a:r>
            <a:r>
              <a:rPr lang="en-US" sz="2800" dirty="0" err="1"/>
              <a:t>anumite</a:t>
            </a:r>
            <a:r>
              <a:rPr lang="en-US" sz="2800" dirty="0"/>
              <a:t> </a:t>
            </a:r>
            <a:r>
              <a:rPr lang="en-US" sz="2800" dirty="0" err="1"/>
              <a:t>categorii</a:t>
            </a:r>
            <a:r>
              <a:rPr lang="en-US" sz="2800" dirty="0"/>
              <a:t> de </a:t>
            </a:r>
            <a:r>
              <a:rPr lang="en-US" sz="2800" dirty="0" err="1"/>
              <a:t>opere</a:t>
            </a:r>
            <a:r>
              <a:rPr lang="en-US" sz="2800" dirty="0"/>
              <a:t> </a:t>
            </a:r>
            <a:r>
              <a:rPr lang="en-US" sz="2800" dirty="0" err="1"/>
              <a:t>protejate</a:t>
            </a:r>
            <a:r>
              <a:rPr lang="en-US" sz="2800" dirty="0"/>
              <a:t>: </a:t>
            </a:r>
          </a:p>
          <a:p>
            <a:pPr lvl="1" fontAlgn="base"/>
            <a:r>
              <a:rPr lang="en-US" sz="2800" b="1" dirty="0" err="1"/>
              <a:t>Programele</a:t>
            </a:r>
            <a:r>
              <a:rPr lang="en-US" sz="2800" b="1" dirty="0"/>
              <a:t> de calculator </a:t>
            </a:r>
          </a:p>
          <a:p>
            <a:pPr lvl="2" fontAlgn="base"/>
            <a:r>
              <a:rPr lang="en-US" sz="2800" b="1" dirty="0" err="1"/>
              <a:t>Îndreptarea</a:t>
            </a:r>
            <a:r>
              <a:rPr lang="en-US" sz="2800" b="1" dirty="0"/>
              <a:t> </a:t>
            </a:r>
            <a:r>
              <a:rPr lang="en-US" sz="2800" b="1" dirty="0" err="1"/>
              <a:t>erorilor</a:t>
            </a:r>
            <a:r>
              <a:rPr lang="en-US" sz="2800" b="1" dirty="0"/>
              <a:t> </a:t>
            </a:r>
            <a:r>
              <a:rPr lang="en-US" sz="2800" b="1" dirty="0" err="1"/>
              <a:t>este</a:t>
            </a:r>
            <a:r>
              <a:rPr lang="en-US" sz="2800" b="1" dirty="0"/>
              <a:t> </a:t>
            </a:r>
            <a:r>
              <a:rPr lang="en-US" sz="2800" b="1" dirty="0" err="1"/>
              <a:t>permisă</a:t>
            </a:r>
            <a:r>
              <a:rPr lang="en-US" sz="2800" b="1" dirty="0"/>
              <a:t> </a:t>
            </a:r>
            <a:r>
              <a:rPr lang="en-US" sz="2800" b="1" dirty="0" err="1"/>
              <a:t>fără</a:t>
            </a:r>
            <a:r>
              <a:rPr lang="en-US" sz="2800" b="1" dirty="0"/>
              <a:t> </a:t>
            </a:r>
            <a:r>
              <a:rPr lang="en-US" sz="2800" b="1" dirty="0" err="1"/>
              <a:t>autorizarea</a:t>
            </a:r>
            <a:r>
              <a:rPr lang="en-US" sz="2800" b="1" dirty="0"/>
              <a:t> </a:t>
            </a:r>
            <a:r>
              <a:rPr lang="en-US" sz="2800" b="1" dirty="0" err="1"/>
              <a:t>autorului</a:t>
            </a:r>
            <a:r>
              <a:rPr lang="en-US" sz="2800" b="1" dirty="0"/>
              <a:t> </a:t>
            </a:r>
          </a:p>
          <a:p>
            <a:pPr lvl="2" fontAlgn="base"/>
            <a:r>
              <a:rPr lang="en-US" sz="2800" b="1" dirty="0" err="1"/>
              <a:t>Transformarea</a:t>
            </a:r>
            <a:r>
              <a:rPr lang="en-US" sz="2800" b="1" dirty="0"/>
              <a:t> </a:t>
            </a:r>
            <a:r>
              <a:rPr lang="en-US" sz="2800" b="1" dirty="0" err="1"/>
              <a:t>programului</a:t>
            </a:r>
            <a:r>
              <a:rPr lang="en-US" sz="2800" b="1" dirty="0"/>
              <a:t> </a:t>
            </a:r>
            <a:r>
              <a:rPr lang="en-US" sz="2800" b="1" dirty="0" err="1"/>
              <a:t>este</a:t>
            </a:r>
            <a:r>
              <a:rPr lang="en-US" sz="2800" b="1" dirty="0"/>
              <a:t> </a:t>
            </a:r>
            <a:r>
              <a:rPr lang="en-US" sz="2800" b="1" dirty="0" err="1"/>
              <a:t>permisă</a:t>
            </a:r>
            <a:r>
              <a:rPr lang="en-US" sz="2800" b="1" dirty="0"/>
              <a:t> </a:t>
            </a:r>
            <a:r>
              <a:rPr lang="en-US" sz="2800" b="1" dirty="0" err="1"/>
              <a:t>dacă</a:t>
            </a:r>
            <a:r>
              <a:rPr lang="en-US" sz="2800" b="1" dirty="0"/>
              <a:t> </a:t>
            </a:r>
            <a:r>
              <a:rPr lang="en-US" sz="2800" b="1" dirty="0" err="1"/>
              <a:t>este</a:t>
            </a:r>
            <a:r>
              <a:rPr lang="en-US" sz="2800" b="1" dirty="0"/>
              <a:t> </a:t>
            </a:r>
            <a:r>
              <a:rPr lang="en-US" sz="2800" b="1" dirty="0" err="1"/>
              <a:t>necesară</a:t>
            </a:r>
            <a:r>
              <a:rPr lang="en-US" sz="2800" b="1" dirty="0"/>
              <a:t> </a:t>
            </a:r>
            <a:r>
              <a:rPr lang="en-US" sz="2800" b="1" dirty="0" err="1"/>
              <a:t>utilizării</a:t>
            </a:r>
            <a:r>
              <a:rPr lang="en-US" sz="2800" b="1" dirty="0"/>
              <a:t> </a:t>
            </a:r>
            <a:r>
              <a:rPr lang="en-US" sz="2800" b="1" dirty="0" err="1"/>
              <a:t>programului</a:t>
            </a:r>
            <a:r>
              <a:rPr lang="en-US" sz="2800" b="1" dirty="0"/>
              <a:t> conform </a:t>
            </a:r>
            <a:r>
              <a:rPr lang="en-US" sz="2800" b="1" dirty="0" err="1"/>
              <a:t>destinaţiei</a:t>
            </a:r>
            <a:r>
              <a:rPr lang="en-US" sz="2800" b="1" dirty="0"/>
              <a:t> sale </a:t>
            </a:r>
          </a:p>
          <a:p>
            <a:pPr lvl="1" fontAlgn="base"/>
            <a:r>
              <a:rPr lang="en-US" sz="2800" dirty="0" err="1"/>
              <a:t>Operele</a:t>
            </a:r>
            <a:r>
              <a:rPr lang="en-US" sz="2800" dirty="0"/>
              <a:t> </a:t>
            </a:r>
            <a:r>
              <a:rPr lang="en-US" sz="2800" dirty="0" err="1"/>
              <a:t>arhitecturale</a:t>
            </a:r>
            <a:r>
              <a:rPr lang="en-US" sz="2800" dirty="0"/>
              <a:t> </a:t>
            </a:r>
          </a:p>
          <a:p>
            <a:pPr lvl="2" fontAlgn="base"/>
            <a:r>
              <a:rPr lang="en-US" sz="2800" dirty="0"/>
              <a:t>Pot fi </a:t>
            </a:r>
            <a:r>
              <a:rPr lang="en-US" sz="2800" dirty="0" err="1"/>
              <a:t>modificate</a:t>
            </a:r>
            <a:r>
              <a:rPr lang="en-US" sz="2800" dirty="0"/>
              <a:t> din </a:t>
            </a:r>
            <a:r>
              <a:rPr lang="en-US" sz="2800" dirty="0" err="1"/>
              <a:t>necesităţi</a:t>
            </a:r>
            <a:r>
              <a:rPr lang="en-US" sz="2800" dirty="0"/>
              <a:t> de </a:t>
            </a:r>
            <a:r>
              <a:rPr lang="en-US" sz="2800" dirty="0" err="1"/>
              <a:t>siguranţă</a:t>
            </a:r>
            <a:r>
              <a:rPr lang="en-US" sz="2800" dirty="0"/>
              <a:t> </a:t>
            </a:r>
            <a:r>
              <a:rPr lang="en-US" sz="2800" dirty="0" err="1"/>
              <a:t>publică</a:t>
            </a:r>
            <a:r>
              <a:rPr lang="en-US" sz="2800" dirty="0"/>
              <a:t> 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9822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z="5400" dirty="0" err="1"/>
              <a:t>Dreptul</a:t>
            </a:r>
            <a:r>
              <a:rPr lang="en-US" sz="5400" dirty="0"/>
              <a:t> la </a:t>
            </a:r>
            <a:r>
              <a:rPr lang="en-US" sz="5400" dirty="0" err="1"/>
              <a:t>respectul</a:t>
            </a:r>
            <a:r>
              <a:rPr lang="en-US" sz="5400" dirty="0"/>
              <a:t> </a:t>
            </a:r>
            <a:r>
              <a:rPr lang="en-US" sz="5400" dirty="0" err="1"/>
              <a:t>integrităţii</a:t>
            </a:r>
            <a:r>
              <a:rPr lang="en-US" sz="5400" dirty="0"/>
              <a:t> </a:t>
            </a:r>
            <a:r>
              <a:rPr lang="en-US" sz="5400" dirty="0" err="1"/>
              <a:t>operei</a:t>
            </a:r>
            <a:r>
              <a:rPr lang="en-US" sz="5400" dirty="0"/>
              <a:t> </a:t>
            </a: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lvl="0" fontAlgn="base"/>
            <a:r>
              <a:rPr lang="en-US" dirty="0" err="1"/>
              <a:t>Dreptul</a:t>
            </a:r>
            <a:r>
              <a:rPr lang="en-US" dirty="0"/>
              <a:t> la </a:t>
            </a:r>
            <a:r>
              <a:rPr lang="en-US" dirty="0" err="1"/>
              <a:t>integritate</a:t>
            </a:r>
            <a:r>
              <a:rPr lang="en-US" dirty="0"/>
              <a:t> </a:t>
            </a:r>
            <a:r>
              <a:rPr lang="en-US" dirty="0" err="1"/>
              <a:t>presupune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imposibilitatea</a:t>
            </a:r>
            <a:r>
              <a:rPr lang="en-US" dirty="0"/>
              <a:t> </a:t>
            </a:r>
            <a:r>
              <a:rPr lang="en-US" dirty="0" err="1"/>
              <a:t>proprietarului</a:t>
            </a:r>
            <a:r>
              <a:rPr lang="en-US" dirty="0"/>
              <a:t> </a:t>
            </a:r>
            <a:r>
              <a:rPr lang="en-US" dirty="0" err="1"/>
              <a:t>suportului</a:t>
            </a:r>
            <a:r>
              <a:rPr lang="en-US" dirty="0"/>
              <a:t> material de a </a:t>
            </a:r>
            <a:r>
              <a:rPr lang="en-US" dirty="0" err="1"/>
              <a:t>distruge</a:t>
            </a:r>
            <a:r>
              <a:rPr lang="en-US" dirty="0"/>
              <a:t> opera </a:t>
            </a:r>
            <a:r>
              <a:rPr lang="en-US" dirty="0" err="1"/>
              <a:t>fără</a:t>
            </a:r>
            <a:r>
              <a:rPr lang="en-US" dirty="0"/>
              <a:t> </a:t>
            </a:r>
            <a:r>
              <a:rPr lang="en-US" dirty="0" err="1"/>
              <a:t>oferirea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 </a:t>
            </a:r>
            <a:r>
              <a:rPr lang="en-US" dirty="0" err="1"/>
              <a:t>spre</a:t>
            </a:r>
            <a:r>
              <a:rPr lang="en-US" dirty="0"/>
              <a:t> </a:t>
            </a:r>
            <a:r>
              <a:rPr lang="en-US" dirty="0" err="1"/>
              <a:t>cumpărare</a:t>
            </a:r>
            <a:r>
              <a:rPr lang="en-US" dirty="0"/>
              <a:t> </a:t>
            </a:r>
            <a:r>
              <a:rPr lang="en-US" dirty="0" err="1"/>
              <a:t>autorului</a:t>
            </a:r>
            <a:r>
              <a:rPr lang="en-US" dirty="0"/>
              <a:t> la </a:t>
            </a:r>
            <a:r>
              <a:rPr lang="en-US" dirty="0" err="1"/>
              <a:t>preţul</a:t>
            </a:r>
            <a:r>
              <a:rPr lang="en-US" dirty="0"/>
              <a:t> de cost al </a:t>
            </a:r>
            <a:r>
              <a:rPr lang="en-US" dirty="0" err="1"/>
              <a:t>materialelor</a:t>
            </a:r>
            <a:r>
              <a:rPr lang="en-US" dirty="0"/>
              <a:t> </a:t>
            </a:r>
          </a:p>
          <a:p>
            <a:pPr lvl="0" fontAlgn="base"/>
            <a:r>
              <a:rPr lang="en-US" dirty="0"/>
              <a:t>Tot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virtutea</a:t>
            </a:r>
            <a:r>
              <a:rPr lang="en-US" dirty="0"/>
              <a:t> </a:t>
            </a:r>
            <a:r>
              <a:rPr lang="en-US" dirty="0" err="1"/>
              <a:t>dreptului</a:t>
            </a:r>
            <a:r>
              <a:rPr lang="en-US" dirty="0"/>
              <a:t> la </a:t>
            </a:r>
            <a:r>
              <a:rPr lang="en-US" dirty="0" err="1"/>
              <a:t>integritate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interzisă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restaurarea</a:t>
            </a:r>
            <a:r>
              <a:rPr lang="en-US" dirty="0"/>
              <a:t> </a:t>
            </a:r>
            <a:r>
              <a:rPr lang="en-US" dirty="0" err="1"/>
              <a:t>operelor</a:t>
            </a:r>
            <a:r>
              <a:rPr lang="en-US" dirty="0"/>
              <a:t> </a:t>
            </a:r>
            <a:r>
              <a:rPr lang="en-US" dirty="0" err="1"/>
              <a:t>fără</a:t>
            </a:r>
            <a:r>
              <a:rPr lang="en-US" dirty="0"/>
              <a:t> </a:t>
            </a:r>
            <a:r>
              <a:rPr lang="en-US" dirty="0" err="1"/>
              <a:t>acordul</a:t>
            </a:r>
            <a:r>
              <a:rPr lang="en-US" dirty="0"/>
              <a:t> </a:t>
            </a:r>
            <a:r>
              <a:rPr lang="en-US" dirty="0" err="1"/>
              <a:t>prealabil</a:t>
            </a:r>
            <a:r>
              <a:rPr lang="en-US" dirty="0"/>
              <a:t> al </a:t>
            </a:r>
            <a:r>
              <a:rPr lang="en-US" dirty="0" err="1"/>
              <a:t>autorului</a:t>
            </a:r>
            <a:r>
              <a:rPr lang="en-US" dirty="0"/>
              <a:t>, </a:t>
            </a:r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primul</a:t>
            </a:r>
            <a:r>
              <a:rPr lang="en-US" dirty="0"/>
              <a:t> </a:t>
            </a:r>
            <a:r>
              <a:rPr lang="en-US" dirty="0" err="1"/>
              <a:t>îndreptăţit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o </a:t>
            </a:r>
            <a:r>
              <a:rPr lang="en-US" dirty="0" err="1"/>
              <a:t>refacă</a:t>
            </a:r>
            <a:r>
              <a:rPr lang="en-US" dirty="0"/>
              <a:t>, el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singurul</a:t>
            </a:r>
            <a:r>
              <a:rPr lang="en-US" dirty="0"/>
              <a:t> care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îi</a:t>
            </a:r>
            <a:r>
              <a:rPr lang="en-US" dirty="0"/>
              <a:t> </a:t>
            </a:r>
            <a:r>
              <a:rPr lang="en-US" dirty="0" err="1"/>
              <a:t>redea</a:t>
            </a:r>
            <a:r>
              <a:rPr lang="en-US" dirty="0"/>
              <a:t> </a:t>
            </a:r>
            <a:r>
              <a:rPr lang="en-US" dirty="0" err="1"/>
              <a:t>expresia</a:t>
            </a:r>
            <a:r>
              <a:rPr lang="en-US" dirty="0"/>
              <a:t> </a:t>
            </a:r>
            <a:r>
              <a:rPr lang="en-US" dirty="0" err="1"/>
              <a:t>originară</a:t>
            </a:r>
            <a:r>
              <a:rPr lang="en-US" dirty="0"/>
              <a:t> </a:t>
            </a:r>
          </a:p>
          <a:p>
            <a:pPr lvl="0" fontAlgn="base"/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cazul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care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cedat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terţ</a:t>
            </a:r>
            <a:r>
              <a:rPr lang="en-US" dirty="0"/>
              <a:t> </a:t>
            </a:r>
            <a:r>
              <a:rPr lang="en-US" dirty="0" err="1"/>
              <a:t>dreptul</a:t>
            </a:r>
            <a:r>
              <a:rPr lang="en-US" dirty="0"/>
              <a:t> de </a:t>
            </a:r>
            <a:r>
              <a:rPr lang="en-US" dirty="0" err="1"/>
              <a:t>reproducere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reprezentare</a:t>
            </a:r>
            <a:r>
              <a:rPr lang="en-US" dirty="0"/>
              <a:t> </a:t>
            </a:r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facă</a:t>
            </a:r>
            <a:r>
              <a:rPr lang="en-US" dirty="0"/>
              <a:t> o </a:t>
            </a:r>
            <a:r>
              <a:rPr lang="en-US" dirty="0" err="1"/>
              <a:t>reproducere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reprezentare</a:t>
            </a:r>
            <a:r>
              <a:rPr lang="en-US" dirty="0"/>
              <a:t> </a:t>
            </a:r>
            <a:r>
              <a:rPr lang="en-US" dirty="0" err="1"/>
              <a:t>cât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fidelă</a:t>
            </a:r>
            <a:r>
              <a:rPr lang="en-US" dirty="0"/>
              <a:t> a </a:t>
            </a:r>
            <a:r>
              <a:rPr lang="en-US" dirty="0" err="1"/>
              <a:t>operei</a:t>
            </a:r>
            <a:r>
              <a:rPr lang="en-US" dirty="0"/>
              <a:t>,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condiţii</a:t>
            </a:r>
            <a:r>
              <a:rPr lang="en-US" dirty="0"/>
              <a:t> </a:t>
            </a:r>
            <a:r>
              <a:rPr lang="en-US" dirty="0" err="1"/>
              <a:t>tehnice</a:t>
            </a:r>
            <a:r>
              <a:rPr lang="en-US" dirty="0"/>
              <a:t> </a:t>
            </a:r>
            <a:r>
              <a:rPr lang="en-US" dirty="0" err="1"/>
              <a:t>adecvate</a:t>
            </a:r>
            <a:r>
              <a:rPr lang="en-US" dirty="0"/>
              <a:t>, cu </a:t>
            </a:r>
            <a:r>
              <a:rPr lang="en-US" dirty="0" err="1"/>
              <a:t>respectarea</a:t>
            </a:r>
            <a:r>
              <a:rPr lang="en-US" dirty="0"/>
              <a:t> </a:t>
            </a:r>
            <a:r>
              <a:rPr lang="en-US" dirty="0" err="1"/>
              <a:t>drepturilor</a:t>
            </a:r>
            <a:r>
              <a:rPr lang="en-US" dirty="0"/>
              <a:t> </a:t>
            </a:r>
            <a:r>
              <a:rPr lang="en-US" dirty="0" err="1"/>
              <a:t>autorului</a:t>
            </a:r>
            <a:r>
              <a:rPr lang="ro-RO" dirty="0"/>
              <a:t>. </a:t>
            </a:r>
            <a:r>
              <a:rPr lang="en-US" dirty="0"/>
              <a:t>Pot fi </a:t>
            </a:r>
            <a:r>
              <a:rPr lang="en-US" dirty="0" err="1"/>
              <a:t>corectate</a:t>
            </a:r>
            <a:r>
              <a:rPr lang="en-US" dirty="0"/>
              <a:t> </a:t>
            </a:r>
            <a:r>
              <a:rPr lang="en-US" dirty="0" err="1"/>
              <a:t>erori</a:t>
            </a:r>
            <a:r>
              <a:rPr lang="en-US" dirty="0"/>
              <a:t> de </a:t>
            </a:r>
            <a:r>
              <a:rPr lang="en-US" dirty="0" err="1"/>
              <a:t>ortografie</a:t>
            </a:r>
            <a:r>
              <a:rPr lang="en-US" dirty="0"/>
              <a:t>, </a:t>
            </a:r>
            <a:r>
              <a:rPr lang="en-US" dirty="0" err="1"/>
              <a:t>punctuaţie</a:t>
            </a:r>
            <a:r>
              <a:rPr lang="en-US" dirty="0"/>
              <a:t>, </a:t>
            </a:r>
            <a:r>
              <a:rPr lang="en-US" dirty="0" err="1"/>
              <a:t>sintaxă</a:t>
            </a:r>
            <a:r>
              <a:rPr lang="en-US" dirty="0"/>
              <a:t> </a:t>
            </a:r>
            <a:r>
              <a:rPr lang="en-US" dirty="0" err="1"/>
              <a:t>dar</a:t>
            </a:r>
            <a:r>
              <a:rPr lang="en-US" dirty="0"/>
              <a:t> nu </a:t>
            </a:r>
            <a:r>
              <a:rPr lang="en-US" dirty="0" err="1"/>
              <a:t>stilul</a:t>
            </a:r>
            <a:r>
              <a:rPr lang="en-US" dirty="0"/>
              <a:t> </a:t>
            </a:r>
            <a:r>
              <a:rPr lang="ro-RO" dirty="0"/>
              <a:t>.</a:t>
            </a:r>
            <a:endParaRPr lang="en-US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53597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z="4800" b="1" dirty="0" err="1"/>
              <a:t>Dreptul</a:t>
            </a:r>
            <a:r>
              <a:rPr lang="en-US" sz="4800" b="1" dirty="0"/>
              <a:t> la </a:t>
            </a:r>
            <a:r>
              <a:rPr lang="en-US" sz="4800" b="1" dirty="0" err="1"/>
              <a:t>respectul</a:t>
            </a:r>
            <a:r>
              <a:rPr lang="en-US" sz="4800" b="1" dirty="0"/>
              <a:t> </a:t>
            </a:r>
            <a:r>
              <a:rPr lang="en-US" sz="4800" b="1" dirty="0" err="1"/>
              <a:t>integrităţii</a:t>
            </a:r>
            <a:r>
              <a:rPr lang="en-US" sz="4800" b="1" dirty="0"/>
              <a:t> </a:t>
            </a:r>
            <a:r>
              <a:rPr lang="en-US" sz="4800" b="1" dirty="0" err="1"/>
              <a:t>operei</a:t>
            </a:r>
            <a:r>
              <a:rPr lang="en-US" sz="4800" b="1" dirty="0"/>
              <a:t> </a:t>
            </a: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lvl="0" fontAlgn="base"/>
            <a:r>
              <a:rPr lang="en-US" sz="2800" dirty="0" err="1"/>
              <a:t>În</a:t>
            </a:r>
            <a:r>
              <a:rPr lang="en-US" sz="2800" dirty="0"/>
              <a:t> </a:t>
            </a:r>
            <a:r>
              <a:rPr lang="en-US" sz="2800" dirty="0" err="1"/>
              <a:t>cazul</a:t>
            </a:r>
            <a:r>
              <a:rPr lang="en-US" sz="2800" dirty="0"/>
              <a:t> </a:t>
            </a:r>
            <a:r>
              <a:rPr lang="en-US" sz="2800" dirty="0" err="1"/>
              <a:t>cesiunii</a:t>
            </a:r>
            <a:r>
              <a:rPr lang="en-US" sz="2800" dirty="0"/>
              <a:t> </a:t>
            </a:r>
            <a:r>
              <a:rPr lang="en-US" sz="2800" dirty="0" err="1"/>
              <a:t>dreptului</a:t>
            </a:r>
            <a:r>
              <a:rPr lang="en-US" sz="2800" dirty="0"/>
              <a:t> de </a:t>
            </a:r>
            <a:r>
              <a:rPr lang="en-US" sz="2800" dirty="0" err="1"/>
              <a:t>realizare</a:t>
            </a:r>
            <a:r>
              <a:rPr lang="en-US" sz="2800" dirty="0"/>
              <a:t> de </a:t>
            </a:r>
            <a:r>
              <a:rPr lang="en-US" sz="2800" dirty="0" err="1"/>
              <a:t>opere</a:t>
            </a:r>
            <a:r>
              <a:rPr lang="en-US" sz="2800" dirty="0"/>
              <a:t> derivate </a:t>
            </a:r>
            <a:r>
              <a:rPr lang="en-US" sz="2800" dirty="0" err="1"/>
              <a:t>autorul</a:t>
            </a:r>
            <a:r>
              <a:rPr lang="en-US" sz="2800" dirty="0"/>
              <a:t> </a:t>
            </a:r>
            <a:r>
              <a:rPr lang="en-US" sz="2800" dirty="0" err="1"/>
              <a:t>poate</a:t>
            </a:r>
            <a:r>
              <a:rPr lang="en-US" sz="2800" dirty="0"/>
              <a:t> </a:t>
            </a:r>
            <a:r>
              <a:rPr lang="en-US" sz="2800" dirty="0" err="1"/>
              <a:t>pretinde</a:t>
            </a:r>
            <a:r>
              <a:rPr lang="en-US" sz="2800" dirty="0"/>
              <a:t> </a:t>
            </a:r>
            <a:r>
              <a:rPr lang="en-US" sz="2800" dirty="0" err="1"/>
              <a:t>respectarea</a:t>
            </a:r>
            <a:r>
              <a:rPr lang="en-US" sz="2800" dirty="0"/>
              <a:t> </a:t>
            </a:r>
            <a:r>
              <a:rPr lang="en-US" sz="2800" dirty="0" err="1"/>
              <a:t>spiritului</a:t>
            </a:r>
            <a:r>
              <a:rPr lang="en-US" sz="2800" dirty="0"/>
              <a:t> </a:t>
            </a:r>
            <a:r>
              <a:rPr lang="en-US" sz="2800" dirty="0" err="1"/>
              <a:t>operei</a:t>
            </a:r>
            <a:r>
              <a:rPr lang="en-US" sz="2800" dirty="0"/>
              <a:t> sale, el </a:t>
            </a:r>
            <a:r>
              <a:rPr lang="en-US" sz="2800" dirty="0" err="1"/>
              <a:t>putând</a:t>
            </a:r>
            <a:r>
              <a:rPr lang="en-US" sz="2800" dirty="0"/>
              <a:t> </a:t>
            </a:r>
            <a:r>
              <a:rPr lang="en-US" sz="2800" dirty="0" err="1"/>
              <a:t>să</a:t>
            </a:r>
            <a:r>
              <a:rPr lang="en-US" sz="2800" dirty="0"/>
              <a:t> </a:t>
            </a:r>
            <a:r>
              <a:rPr lang="en-US" sz="2800" dirty="0" err="1"/>
              <a:t>acorde</a:t>
            </a:r>
            <a:r>
              <a:rPr lang="en-US" sz="2800" dirty="0"/>
              <a:t> un grad </a:t>
            </a:r>
            <a:r>
              <a:rPr lang="en-US" sz="2800" dirty="0" err="1"/>
              <a:t>mai</a:t>
            </a:r>
            <a:r>
              <a:rPr lang="en-US" sz="2800" dirty="0"/>
              <a:t> </a:t>
            </a:r>
            <a:r>
              <a:rPr lang="en-US" sz="2800" dirty="0" err="1"/>
              <a:t>redus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 </a:t>
            </a:r>
            <a:r>
              <a:rPr lang="en-US" sz="2800" dirty="0" err="1"/>
              <a:t>mai</a:t>
            </a:r>
            <a:r>
              <a:rPr lang="en-US" sz="2800" dirty="0"/>
              <a:t> </a:t>
            </a:r>
            <a:r>
              <a:rPr lang="en-US" sz="2800" dirty="0" err="1"/>
              <a:t>crescut</a:t>
            </a:r>
            <a:r>
              <a:rPr lang="en-US" sz="2800" dirty="0"/>
              <a:t> de libertate </a:t>
            </a:r>
            <a:r>
              <a:rPr lang="en-US" sz="2800" dirty="0" err="1"/>
              <a:t>cesionarului</a:t>
            </a:r>
            <a:r>
              <a:rPr lang="en-US" sz="2800" dirty="0"/>
              <a:t> </a:t>
            </a:r>
            <a:r>
              <a:rPr lang="en-US" sz="2800" dirty="0" err="1"/>
              <a:t>în</a:t>
            </a:r>
            <a:r>
              <a:rPr lang="en-US" sz="2800" dirty="0"/>
              <a:t> </a:t>
            </a:r>
            <a:r>
              <a:rPr lang="en-US" sz="2800" dirty="0" err="1"/>
              <a:t>ceea</a:t>
            </a:r>
            <a:r>
              <a:rPr lang="en-US" sz="2800" dirty="0"/>
              <a:t> </a:t>
            </a:r>
            <a:r>
              <a:rPr lang="en-US" sz="2800" dirty="0" err="1"/>
              <a:t>ce</a:t>
            </a:r>
            <a:r>
              <a:rPr lang="en-US" sz="2800" dirty="0"/>
              <a:t> </a:t>
            </a:r>
            <a:r>
              <a:rPr lang="en-US" sz="2800" dirty="0" err="1"/>
              <a:t>priveşte</a:t>
            </a:r>
            <a:r>
              <a:rPr lang="en-US" sz="2800" dirty="0"/>
              <a:t> </a:t>
            </a:r>
            <a:r>
              <a:rPr lang="en-US" sz="2800" dirty="0" err="1"/>
              <a:t>modificările</a:t>
            </a:r>
            <a:r>
              <a:rPr lang="en-US" sz="2800" dirty="0"/>
              <a:t> </a:t>
            </a:r>
            <a:r>
              <a:rPr lang="en-US" sz="2800" dirty="0" err="1"/>
              <a:t>ce</a:t>
            </a:r>
            <a:r>
              <a:rPr lang="en-US" sz="2800" dirty="0"/>
              <a:t> le </a:t>
            </a:r>
            <a:r>
              <a:rPr lang="en-US" sz="2800" dirty="0" err="1"/>
              <a:t>poate</a:t>
            </a:r>
            <a:r>
              <a:rPr lang="en-US" sz="2800" dirty="0"/>
              <a:t> opera </a:t>
            </a:r>
            <a:r>
              <a:rPr lang="en-US" sz="2800" dirty="0" err="1"/>
              <a:t>acesta</a:t>
            </a:r>
            <a:r>
              <a:rPr lang="en-US" sz="2800" dirty="0"/>
              <a:t> din </a:t>
            </a:r>
            <a:r>
              <a:rPr lang="en-US" sz="2800" dirty="0" err="1"/>
              <a:t>urmă</a:t>
            </a:r>
            <a:r>
              <a:rPr lang="en-US" sz="2800" dirty="0"/>
              <a:t> </a:t>
            </a:r>
            <a:r>
              <a:rPr lang="en-US" sz="2800" dirty="0" err="1"/>
              <a:t>asupra</a:t>
            </a:r>
            <a:r>
              <a:rPr lang="en-US" sz="2800" dirty="0"/>
              <a:t> </a:t>
            </a:r>
            <a:r>
              <a:rPr lang="en-US" sz="2800" dirty="0" err="1"/>
              <a:t>operei</a:t>
            </a:r>
            <a:r>
              <a:rPr lang="en-US" sz="2800" dirty="0"/>
              <a:t> </a:t>
            </a:r>
            <a:r>
              <a:rPr lang="en-US" sz="2800" dirty="0" err="1"/>
              <a:t>originare</a:t>
            </a:r>
            <a:r>
              <a:rPr lang="en-US" sz="2800" dirty="0"/>
              <a:t> </a:t>
            </a:r>
          </a:p>
          <a:p>
            <a:pPr lvl="0" fontAlgn="base"/>
            <a:r>
              <a:rPr lang="en-US" sz="2800" dirty="0" err="1"/>
              <a:t>În</a:t>
            </a:r>
            <a:r>
              <a:rPr lang="en-US" sz="2800" dirty="0"/>
              <a:t> </a:t>
            </a:r>
            <a:r>
              <a:rPr lang="en-US" sz="2800" dirty="0" err="1"/>
              <a:t>cazul</a:t>
            </a:r>
            <a:r>
              <a:rPr lang="en-US" sz="2800" dirty="0"/>
              <a:t> </a:t>
            </a:r>
            <a:r>
              <a:rPr lang="en-US" sz="2800" dirty="0" err="1"/>
              <a:t>transformării</a:t>
            </a:r>
            <a:r>
              <a:rPr lang="en-US" sz="2800" dirty="0"/>
              <a:t> </a:t>
            </a:r>
            <a:r>
              <a:rPr lang="en-US" sz="2800" dirty="0" err="1"/>
              <a:t>autorul</a:t>
            </a:r>
            <a:r>
              <a:rPr lang="en-US" sz="2800" dirty="0"/>
              <a:t> nu se </a:t>
            </a:r>
            <a:r>
              <a:rPr lang="en-US" sz="2800" dirty="0" err="1"/>
              <a:t>poate</a:t>
            </a:r>
            <a:r>
              <a:rPr lang="en-US" sz="2800" dirty="0"/>
              <a:t> </a:t>
            </a:r>
            <a:r>
              <a:rPr lang="en-US" sz="2800" dirty="0" err="1"/>
              <a:t>opune</a:t>
            </a:r>
            <a:r>
              <a:rPr lang="en-US" sz="2800" dirty="0"/>
              <a:t> </a:t>
            </a:r>
            <a:r>
              <a:rPr lang="en-US" sz="2800" dirty="0" err="1"/>
              <a:t>modificărilor</a:t>
            </a:r>
            <a:r>
              <a:rPr lang="en-US" sz="2800" dirty="0"/>
              <a:t>: </a:t>
            </a:r>
          </a:p>
          <a:p>
            <a:pPr lvl="1" fontAlgn="base"/>
            <a:r>
              <a:rPr lang="en-US" dirty="0" err="1"/>
              <a:t>Impuse</a:t>
            </a:r>
            <a:r>
              <a:rPr lang="en-US" dirty="0"/>
              <a:t> de </a:t>
            </a:r>
            <a:r>
              <a:rPr lang="en-US" dirty="0" err="1"/>
              <a:t>natura</a:t>
            </a:r>
            <a:r>
              <a:rPr lang="en-US" dirty="0"/>
              <a:t> </a:t>
            </a:r>
            <a:r>
              <a:rPr lang="en-US" dirty="0" err="1"/>
              <a:t>operei</a:t>
            </a:r>
            <a:r>
              <a:rPr lang="en-US" dirty="0"/>
              <a:t> derivate </a:t>
            </a:r>
          </a:p>
          <a:p>
            <a:pPr lvl="1" fontAlgn="base"/>
            <a:r>
              <a:rPr lang="en-US" dirty="0" err="1"/>
              <a:t>Făcute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-o </a:t>
            </a:r>
            <a:r>
              <a:rPr lang="en-US" dirty="0" err="1"/>
              <a:t>transformare</a:t>
            </a:r>
            <a:r>
              <a:rPr lang="en-US" dirty="0"/>
              <a:t> </a:t>
            </a:r>
            <a:r>
              <a:rPr lang="en-US" dirty="0" err="1"/>
              <a:t>privată</a:t>
            </a:r>
            <a:r>
              <a:rPr lang="en-US" dirty="0"/>
              <a:t> </a:t>
            </a:r>
          </a:p>
          <a:p>
            <a:pPr lvl="1" fontAlgn="base"/>
            <a:r>
              <a:rPr lang="en-US" dirty="0" err="1"/>
              <a:t>Făcute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scop</a:t>
            </a:r>
            <a:r>
              <a:rPr lang="en-US" dirty="0"/>
              <a:t> de </a:t>
            </a:r>
            <a:r>
              <a:rPr lang="en-US" dirty="0" err="1"/>
              <a:t>caricatură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parodie</a:t>
            </a:r>
            <a:r>
              <a:rPr lang="en-US" dirty="0"/>
              <a:t> </a:t>
            </a:r>
          </a:p>
          <a:p>
            <a:pPr lvl="1" fontAlgn="base"/>
            <a:r>
              <a:rPr lang="en-US" dirty="0" err="1"/>
              <a:t>Impuse</a:t>
            </a:r>
            <a:r>
              <a:rPr lang="en-US" dirty="0"/>
              <a:t> de </a:t>
            </a:r>
            <a:r>
              <a:rPr lang="en-US" dirty="0" err="1"/>
              <a:t>realizarea</a:t>
            </a:r>
            <a:r>
              <a:rPr lang="en-US" dirty="0"/>
              <a:t> </a:t>
            </a:r>
            <a:r>
              <a:rPr lang="en-US" dirty="0" err="1"/>
              <a:t>utilizării</a:t>
            </a:r>
            <a:r>
              <a:rPr lang="en-US" dirty="0"/>
              <a:t> </a:t>
            </a:r>
            <a:r>
              <a:rPr lang="en-US" dirty="0" err="1"/>
              <a:t>permise</a:t>
            </a:r>
            <a:r>
              <a:rPr lang="en-US" dirty="0"/>
              <a:t> de </a:t>
            </a:r>
            <a:r>
              <a:rPr lang="en-US" dirty="0" err="1"/>
              <a:t>autor</a:t>
            </a:r>
            <a:r>
              <a:rPr lang="en-US" dirty="0"/>
              <a:t> 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107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b="1" dirty="0" err="1"/>
              <a:t>Dreptul</a:t>
            </a:r>
            <a:r>
              <a:rPr lang="en-US" b="1" dirty="0"/>
              <a:t> de </a:t>
            </a:r>
            <a:r>
              <a:rPr lang="en-US" b="1" dirty="0" err="1"/>
              <a:t>retractare</a:t>
            </a: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lvl="0" fontAlgn="base"/>
            <a:r>
              <a:rPr lang="en-US" dirty="0"/>
              <a:t>Este </a:t>
            </a:r>
            <a:r>
              <a:rPr lang="en-US" dirty="0" err="1"/>
              <a:t>dreptul</a:t>
            </a:r>
            <a:r>
              <a:rPr lang="en-US" dirty="0"/>
              <a:t> de a </a:t>
            </a:r>
            <a:r>
              <a:rPr lang="en-US" dirty="0" err="1"/>
              <a:t>retracta</a:t>
            </a:r>
            <a:r>
              <a:rPr lang="en-US" dirty="0"/>
              <a:t> opera, </a:t>
            </a:r>
            <a:r>
              <a:rPr lang="en-US" dirty="0" err="1"/>
              <a:t>despăgubind</a:t>
            </a:r>
            <a:r>
              <a:rPr lang="en-US" dirty="0"/>
              <a:t>,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cazul</a:t>
            </a:r>
            <a:r>
              <a:rPr lang="en-US" dirty="0"/>
              <a:t>, pe </a:t>
            </a:r>
            <a:r>
              <a:rPr lang="en-US" dirty="0" err="1"/>
              <a:t>titularii</a:t>
            </a:r>
            <a:r>
              <a:rPr lang="en-US" dirty="0"/>
              <a:t> </a:t>
            </a:r>
            <a:r>
              <a:rPr lang="en-US" dirty="0" err="1"/>
              <a:t>drepturilor</a:t>
            </a:r>
            <a:r>
              <a:rPr lang="en-US" dirty="0"/>
              <a:t> de </a:t>
            </a:r>
            <a:r>
              <a:rPr lang="en-US" dirty="0" err="1"/>
              <a:t>utilizare</a:t>
            </a:r>
            <a:r>
              <a:rPr lang="en-US" dirty="0"/>
              <a:t> </a:t>
            </a:r>
            <a:r>
              <a:rPr lang="en-US" dirty="0" err="1"/>
              <a:t>prejudiciaţi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exercitarea</a:t>
            </a:r>
            <a:r>
              <a:rPr lang="en-US" dirty="0"/>
              <a:t> </a:t>
            </a:r>
            <a:r>
              <a:rPr lang="en-US" dirty="0" err="1"/>
              <a:t>retractării</a:t>
            </a:r>
            <a:r>
              <a:rPr lang="en-US" dirty="0"/>
              <a:t> </a:t>
            </a:r>
          </a:p>
          <a:p>
            <a:pPr lvl="0" fontAlgn="base"/>
            <a:r>
              <a:rPr lang="en-US" dirty="0"/>
              <a:t>Este „</a:t>
            </a:r>
            <a:r>
              <a:rPr lang="en-US" dirty="0" err="1"/>
              <a:t>contraponderea</a:t>
            </a:r>
            <a:r>
              <a:rPr lang="en-US" dirty="0"/>
              <a:t> </a:t>
            </a:r>
            <a:r>
              <a:rPr lang="en-US" dirty="0" err="1"/>
              <a:t>dreptului</a:t>
            </a:r>
            <a:r>
              <a:rPr lang="en-US" dirty="0"/>
              <a:t> de </a:t>
            </a:r>
            <a:r>
              <a:rPr lang="en-US" dirty="0" err="1"/>
              <a:t>divulgare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consecinţă</a:t>
            </a:r>
            <a:r>
              <a:rPr lang="en-US" dirty="0"/>
              <a:t> </a:t>
            </a:r>
            <a:r>
              <a:rPr lang="en-US" dirty="0" err="1"/>
              <a:t>directă</a:t>
            </a:r>
            <a:r>
              <a:rPr lang="en-US" dirty="0"/>
              <a:t> a </a:t>
            </a:r>
            <a:r>
              <a:rPr lang="en-US" dirty="0" err="1"/>
              <a:t>caracterului</a:t>
            </a:r>
            <a:r>
              <a:rPr lang="en-US" dirty="0"/>
              <a:t> </a:t>
            </a:r>
            <a:r>
              <a:rPr lang="en-US" dirty="0" err="1"/>
              <a:t>absolut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discreţionar</a:t>
            </a:r>
            <a:r>
              <a:rPr lang="en-US" dirty="0"/>
              <a:t> al </a:t>
            </a:r>
            <a:r>
              <a:rPr lang="en-US" dirty="0" err="1"/>
              <a:t>acestuia</a:t>
            </a:r>
            <a:r>
              <a:rPr lang="en-US" dirty="0"/>
              <a:t>” o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autorului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îşi</a:t>
            </a:r>
            <a:r>
              <a:rPr lang="en-US" dirty="0"/>
              <a:t> </a:t>
            </a:r>
            <a:r>
              <a:rPr lang="en-US" dirty="0" err="1"/>
              <a:t>retragă</a:t>
            </a:r>
            <a:r>
              <a:rPr lang="en-US" dirty="0"/>
              <a:t> opera de pe </a:t>
            </a:r>
            <a:r>
              <a:rPr lang="en-US" dirty="0" err="1"/>
              <a:t>piaţă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motive care nu pot fi </a:t>
            </a:r>
            <a:r>
              <a:rPr lang="en-US" dirty="0" err="1"/>
              <a:t>cenzurate</a:t>
            </a:r>
            <a:r>
              <a:rPr lang="en-US" dirty="0"/>
              <a:t> de </a:t>
            </a:r>
            <a:r>
              <a:rPr lang="en-US" dirty="0" err="1"/>
              <a:t>instanţă</a:t>
            </a:r>
            <a:r>
              <a:rPr lang="en-US" dirty="0"/>
              <a:t> </a:t>
            </a:r>
          </a:p>
          <a:p>
            <a:pPr lvl="0" fontAlgn="base"/>
            <a:r>
              <a:rPr lang="en-US" dirty="0"/>
              <a:t>Se </a:t>
            </a:r>
            <a:r>
              <a:rPr lang="en-US" dirty="0" err="1"/>
              <a:t>aplică</a:t>
            </a:r>
            <a:r>
              <a:rPr lang="en-US" dirty="0"/>
              <a:t> </a:t>
            </a:r>
            <a:r>
              <a:rPr lang="en-US" dirty="0" err="1"/>
              <a:t>totuşi</a:t>
            </a:r>
            <a:r>
              <a:rPr lang="en-US" dirty="0"/>
              <a:t> </a:t>
            </a:r>
            <a:r>
              <a:rPr lang="en-US" dirty="0" err="1"/>
              <a:t>teoria</a:t>
            </a:r>
            <a:r>
              <a:rPr lang="en-US" dirty="0"/>
              <a:t> </a:t>
            </a:r>
            <a:r>
              <a:rPr lang="en-US" dirty="0" err="1"/>
              <a:t>abuzului</a:t>
            </a:r>
            <a:r>
              <a:rPr lang="en-US" dirty="0"/>
              <a:t> de </a:t>
            </a:r>
            <a:r>
              <a:rPr lang="en-US" dirty="0" err="1"/>
              <a:t>drept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cazul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care </a:t>
            </a:r>
            <a:r>
              <a:rPr lang="en-US" dirty="0" err="1"/>
              <a:t>autorul</a:t>
            </a:r>
            <a:r>
              <a:rPr lang="en-US" dirty="0"/>
              <a:t> </a:t>
            </a:r>
            <a:r>
              <a:rPr lang="en-US" dirty="0" err="1"/>
              <a:t>urmăreşte</a:t>
            </a:r>
            <a:r>
              <a:rPr lang="en-US" dirty="0"/>
              <a:t> </a:t>
            </a:r>
            <a:r>
              <a:rPr lang="en-US" dirty="0" err="1"/>
              <a:t>retractarea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opere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o </a:t>
            </a:r>
            <a:r>
              <a:rPr lang="en-US" dirty="0" err="1"/>
              <a:t>repune</a:t>
            </a:r>
            <a:r>
              <a:rPr lang="en-US" dirty="0"/>
              <a:t> pe </a:t>
            </a:r>
            <a:r>
              <a:rPr lang="en-US" dirty="0" err="1"/>
              <a:t>piaţă</a:t>
            </a:r>
            <a:r>
              <a:rPr lang="en-US" dirty="0"/>
              <a:t> cu </a:t>
            </a:r>
            <a:r>
              <a:rPr lang="en-US" dirty="0" err="1"/>
              <a:t>modificări</a:t>
            </a:r>
            <a:r>
              <a:rPr lang="en-US" dirty="0"/>
              <a:t> </a:t>
            </a:r>
            <a:r>
              <a:rPr lang="en-US" dirty="0" err="1"/>
              <a:t>minore</a:t>
            </a:r>
            <a:r>
              <a:rPr lang="en-US" dirty="0"/>
              <a:t> </a:t>
            </a:r>
            <a:endParaRPr lang="ro-RO" dirty="0"/>
          </a:p>
          <a:p>
            <a:pPr lvl="0" fontAlgn="base"/>
            <a:r>
              <a:rPr lang="en-US" dirty="0" err="1"/>
              <a:t>Titularii</a:t>
            </a:r>
            <a:r>
              <a:rPr lang="en-US" dirty="0"/>
              <a:t> </a:t>
            </a:r>
            <a:r>
              <a:rPr lang="en-US" dirty="0" err="1"/>
              <a:t>drepturilor</a:t>
            </a:r>
            <a:r>
              <a:rPr lang="en-US" dirty="0"/>
              <a:t> de </a:t>
            </a:r>
            <a:r>
              <a:rPr lang="en-US" dirty="0" err="1"/>
              <a:t>utilizare</a:t>
            </a:r>
            <a:r>
              <a:rPr lang="en-US" dirty="0"/>
              <a:t> </a:t>
            </a:r>
            <a:r>
              <a:rPr lang="en-US" dirty="0" err="1"/>
              <a:t>prejudiciaţi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retractare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despăgubiţi</a:t>
            </a:r>
            <a:r>
              <a:rPr lang="en-US" dirty="0"/>
              <a:t> </a:t>
            </a:r>
          </a:p>
          <a:p>
            <a:r>
              <a:rPr lang="en-US" dirty="0" err="1"/>
              <a:t>Dreptul</a:t>
            </a:r>
            <a:r>
              <a:rPr lang="en-US" dirty="0"/>
              <a:t> de </a:t>
            </a:r>
            <a:r>
              <a:rPr lang="en-US" dirty="0" err="1"/>
              <a:t>retractare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paraliza</a:t>
            </a:r>
            <a:r>
              <a:rPr lang="en-US" dirty="0"/>
              <a:t> </a:t>
            </a:r>
            <a:r>
              <a:rPr lang="en-US" dirty="0" err="1"/>
              <a:t>forţa</a:t>
            </a:r>
            <a:r>
              <a:rPr lang="en-US" dirty="0"/>
              <a:t> </a:t>
            </a:r>
            <a:r>
              <a:rPr lang="en-US" dirty="0" err="1"/>
              <a:t>obligatorie</a:t>
            </a:r>
            <a:r>
              <a:rPr lang="en-US" dirty="0"/>
              <a:t> a </a:t>
            </a:r>
            <a:r>
              <a:rPr lang="en-US" dirty="0" err="1"/>
              <a:t>contractului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ipoteza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cesiuni</a:t>
            </a:r>
            <a:r>
              <a:rPr lang="en-US" dirty="0"/>
              <a:t> a </a:t>
            </a:r>
            <a:r>
              <a:rPr lang="en-US" dirty="0" err="1"/>
              <a:t>drepturilor</a:t>
            </a:r>
            <a:r>
              <a:rPr lang="en-US" dirty="0"/>
              <a:t> </a:t>
            </a:r>
            <a:r>
              <a:rPr lang="en-US" dirty="0" err="1"/>
              <a:t>patrimoniale</a:t>
            </a:r>
            <a:r>
              <a:rPr lang="ro-RO" dirty="0"/>
              <a:t>.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autorul</a:t>
            </a:r>
            <a:r>
              <a:rPr lang="en-US" dirty="0"/>
              <a:t> </a:t>
            </a:r>
            <a:r>
              <a:rPr lang="en-US" dirty="0" err="1"/>
              <a:t>cedează</a:t>
            </a:r>
            <a:r>
              <a:rPr lang="en-US" dirty="0"/>
              <a:t> </a:t>
            </a:r>
            <a:r>
              <a:rPr lang="en-US" dirty="0" err="1"/>
              <a:t>dreptul</a:t>
            </a:r>
            <a:r>
              <a:rPr lang="en-US" dirty="0"/>
              <a:t>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suportului</a:t>
            </a:r>
            <a:r>
              <a:rPr lang="en-US" dirty="0"/>
              <a:t> </a:t>
            </a:r>
            <a:r>
              <a:rPr lang="en-US" dirty="0" err="1"/>
              <a:t>operei</a:t>
            </a:r>
            <a:r>
              <a:rPr lang="en-US" dirty="0"/>
              <a:t> de </a:t>
            </a:r>
            <a:r>
              <a:rPr lang="en-US" dirty="0" err="1"/>
              <a:t>artă</a:t>
            </a:r>
            <a:r>
              <a:rPr lang="en-US" dirty="0"/>
              <a:t> </a:t>
            </a:r>
            <a:r>
              <a:rPr lang="en-US" dirty="0" err="1"/>
              <a:t>plastică</a:t>
            </a:r>
            <a:r>
              <a:rPr lang="en-US" dirty="0"/>
              <a:t> se </a:t>
            </a:r>
            <a:r>
              <a:rPr lang="en-US" dirty="0" err="1"/>
              <a:t>consideră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nu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îşi</a:t>
            </a:r>
            <a:r>
              <a:rPr lang="en-US" dirty="0"/>
              <a:t> </a:t>
            </a:r>
            <a:r>
              <a:rPr lang="en-US" dirty="0" err="1"/>
              <a:t>exercite</a:t>
            </a:r>
            <a:r>
              <a:rPr lang="en-US" dirty="0"/>
              <a:t> </a:t>
            </a:r>
            <a:r>
              <a:rPr lang="en-US" dirty="0" err="1"/>
              <a:t>dreptul</a:t>
            </a:r>
            <a:r>
              <a:rPr lang="en-US" dirty="0"/>
              <a:t> de </a:t>
            </a:r>
            <a:r>
              <a:rPr lang="en-US" dirty="0" err="1"/>
              <a:t>retractare</a:t>
            </a:r>
            <a:r>
              <a:rPr lang="en-US" dirty="0"/>
              <a:t> 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99918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dirty="0" err="1"/>
              <a:t>Apărarea</a:t>
            </a:r>
            <a:r>
              <a:rPr lang="en-US" dirty="0"/>
              <a:t> </a:t>
            </a:r>
            <a:r>
              <a:rPr lang="en-US" dirty="0" err="1"/>
              <a:t>drepturilor</a:t>
            </a:r>
            <a:r>
              <a:rPr lang="en-US" dirty="0"/>
              <a:t> morale de </a:t>
            </a:r>
            <a:r>
              <a:rPr lang="en-US" dirty="0" err="1"/>
              <a:t>autor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mijloace</a:t>
            </a:r>
            <a:r>
              <a:rPr lang="en-US" dirty="0"/>
              <a:t> de </a:t>
            </a:r>
            <a:r>
              <a:rPr lang="en-US" dirty="0" err="1"/>
              <a:t>drept</a:t>
            </a:r>
            <a:r>
              <a:rPr lang="en-US" dirty="0"/>
              <a:t> civil </a:t>
            </a: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r>
              <a:rPr lang="en-US" dirty="0" err="1"/>
              <a:t>Titlul</a:t>
            </a:r>
            <a:r>
              <a:rPr lang="en-US" dirty="0"/>
              <a:t> V din </a:t>
            </a:r>
            <a:r>
              <a:rPr lang="en-US" dirty="0" err="1"/>
              <a:t>Codul</a:t>
            </a:r>
            <a:r>
              <a:rPr lang="en-US" dirty="0"/>
              <a:t> civil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dedicat</a:t>
            </a:r>
            <a:r>
              <a:rPr lang="en-US" dirty="0"/>
              <a:t> </a:t>
            </a:r>
            <a:r>
              <a:rPr lang="en-US" dirty="0" err="1"/>
              <a:t>apărării</a:t>
            </a:r>
            <a:r>
              <a:rPr lang="en-US" dirty="0"/>
              <a:t> </a:t>
            </a:r>
            <a:r>
              <a:rPr lang="en-US" dirty="0" err="1"/>
              <a:t>drepturilor</a:t>
            </a:r>
            <a:r>
              <a:rPr lang="en-US" dirty="0"/>
              <a:t> </a:t>
            </a:r>
            <a:r>
              <a:rPr lang="en-US" dirty="0" err="1"/>
              <a:t>nepatrimoniale</a:t>
            </a:r>
            <a:r>
              <a:rPr lang="en-US" dirty="0"/>
              <a:t>, art. 252 </a:t>
            </a:r>
            <a:r>
              <a:rPr lang="en-US" dirty="0" err="1"/>
              <a:t>arătând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„ </a:t>
            </a:r>
            <a:r>
              <a:rPr lang="en-US" dirty="0" err="1"/>
              <a:t>Orice</a:t>
            </a:r>
            <a:r>
              <a:rPr lang="en-US" dirty="0"/>
              <a:t> </a:t>
            </a:r>
            <a:r>
              <a:rPr lang="en-US" dirty="0" err="1"/>
              <a:t>persoană</a:t>
            </a:r>
            <a:r>
              <a:rPr lang="en-US" dirty="0"/>
              <a:t> </a:t>
            </a:r>
            <a:r>
              <a:rPr lang="en-US" dirty="0" err="1"/>
              <a:t>fizică</a:t>
            </a:r>
            <a:r>
              <a:rPr lang="en-US" dirty="0"/>
              <a:t> are </a:t>
            </a:r>
            <a:r>
              <a:rPr lang="en-US" dirty="0" err="1"/>
              <a:t>dreptul</a:t>
            </a:r>
            <a:r>
              <a:rPr lang="en-US" dirty="0"/>
              <a:t> la </a:t>
            </a:r>
            <a:r>
              <a:rPr lang="en-US" dirty="0" err="1"/>
              <a:t>ocrotirea</a:t>
            </a:r>
            <a:r>
              <a:rPr lang="en-US" dirty="0"/>
              <a:t> </a:t>
            </a:r>
            <a:r>
              <a:rPr lang="en-US" dirty="0" err="1"/>
              <a:t>valorilor</a:t>
            </a:r>
            <a:r>
              <a:rPr lang="en-US" dirty="0"/>
              <a:t> </a:t>
            </a:r>
            <a:r>
              <a:rPr lang="en-US" dirty="0" err="1"/>
              <a:t>intrinseci</a:t>
            </a:r>
            <a:r>
              <a:rPr lang="en-US" dirty="0"/>
              <a:t> </a:t>
            </a:r>
            <a:r>
              <a:rPr lang="en-US" dirty="0" err="1"/>
              <a:t>fiinţei</a:t>
            </a:r>
            <a:r>
              <a:rPr lang="en-US" dirty="0"/>
              <a:t> </a:t>
            </a:r>
            <a:r>
              <a:rPr lang="en-US" dirty="0" err="1"/>
              <a:t>umane</a:t>
            </a:r>
            <a:r>
              <a:rPr lang="en-US" dirty="0"/>
              <a:t>, cum sunt </a:t>
            </a:r>
            <a:r>
              <a:rPr lang="en-US" dirty="0" err="1"/>
              <a:t>viaţa</a:t>
            </a:r>
            <a:r>
              <a:rPr lang="en-US" dirty="0"/>
              <a:t>, </a:t>
            </a:r>
            <a:r>
              <a:rPr lang="en-US" dirty="0" err="1"/>
              <a:t>sănătatea</a:t>
            </a:r>
            <a:r>
              <a:rPr lang="en-US" dirty="0"/>
              <a:t>, </a:t>
            </a:r>
            <a:r>
              <a:rPr lang="en-US" dirty="0" err="1"/>
              <a:t>integritatea</a:t>
            </a:r>
            <a:r>
              <a:rPr lang="en-US" dirty="0"/>
              <a:t> </a:t>
            </a:r>
            <a:r>
              <a:rPr lang="en-US" dirty="0" err="1"/>
              <a:t>fizică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psihică</a:t>
            </a:r>
            <a:r>
              <a:rPr lang="en-US" dirty="0"/>
              <a:t>, </a:t>
            </a:r>
            <a:r>
              <a:rPr lang="en-US" dirty="0" err="1"/>
              <a:t>demnitatea</a:t>
            </a:r>
            <a:r>
              <a:rPr lang="en-US" dirty="0"/>
              <a:t>, </a:t>
            </a:r>
            <a:r>
              <a:rPr lang="en-US" dirty="0" err="1"/>
              <a:t>intimitatea</a:t>
            </a:r>
            <a:r>
              <a:rPr lang="en-US" dirty="0"/>
              <a:t> </a:t>
            </a:r>
            <a:r>
              <a:rPr lang="en-US" dirty="0" err="1"/>
              <a:t>vieţii</a:t>
            </a:r>
            <a:r>
              <a:rPr lang="en-US" dirty="0"/>
              <a:t> private, </a:t>
            </a:r>
            <a:r>
              <a:rPr lang="en-US" dirty="0" err="1"/>
              <a:t>libertatea</a:t>
            </a:r>
            <a:r>
              <a:rPr lang="en-US" dirty="0"/>
              <a:t> de </a:t>
            </a:r>
            <a:r>
              <a:rPr lang="en-US" dirty="0" err="1"/>
              <a:t>conştiinţă</a:t>
            </a:r>
            <a:r>
              <a:rPr lang="en-US" dirty="0"/>
              <a:t>, </a:t>
            </a:r>
            <a:r>
              <a:rPr lang="en-US" dirty="0" err="1"/>
              <a:t>creaţia</a:t>
            </a:r>
            <a:r>
              <a:rPr lang="en-US" dirty="0"/>
              <a:t> </a:t>
            </a:r>
            <a:r>
              <a:rPr lang="en-US" dirty="0" err="1"/>
              <a:t>ştiinţifică</a:t>
            </a:r>
            <a:r>
              <a:rPr lang="en-US" dirty="0"/>
              <a:t>, </a:t>
            </a:r>
            <a:r>
              <a:rPr lang="en-US" dirty="0" err="1"/>
              <a:t>artistică</a:t>
            </a:r>
            <a:r>
              <a:rPr lang="en-US" dirty="0"/>
              <a:t>, </a:t>
            </a:r>
            <a:r>
              <a:rPr lang="en-US" dirty="0" err="1"/>
              <a:t>literară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tehnică</a:t>
            </a:r>
            <a:r>
              <a:rPr lang="en-US" dirty="0"/>
              <a:t>.” </a:t>
            </a:r>
          </a:p>
          <a:p>
            <a:r>
              <a:rPr lang="en-US" dirty="0" err="1"/>
              <a:t>Mijloacele</a:t>
            </a:r>
            <a:r>
              <a:rPr lang="en-US" dirty="0"/>
              <a:t> de </a:t>
            </a:r>
            <a:r>
              <a:rPr lang="en-US" dirty="0" err="1"/>
              <a:t>apărare</a:t>
            </a:r>
            <a:r>
              <a:rPr lang="en-US" dirty="0"/>
              <a:t> a </a:t>
            </a:r>
            <a:r>
              <a:rPr lang="en-US" dirty="0" err="1"/>
              <a:t>drepturilor</a:t>
            </a:r>
            <a:r>
              <a:rPr lang="en-US" dirty="0"/>
              <a:t> </a:t>
            </a:r>
            <a:r>
              <a:rPr lang="en-US" dirty="0" err="1"/>
              <a:t>nepatrimoniale</a:t>
            </a:r>
            <a:r>
              <a:rPr lang="en-US" dirty="0"/>
              <a:t> sunt </a:t>
            </a:r>
            <a:r>
              <a:rPr lang="en-US" dirty="0" err="1"/>
              <a:t>reglementate</a:t>
            </a:r>
            <a:r>
              <a:rPr lang="en-US" dirty="0"/>
              <a:t> de art. 253 </a:t>
            </a:r>
            <a:r>
              <a:rPr lang="en-US" dirty="0" err="1"/>
              <a:t>având</a:t>
            </a:r>
            <a:r>
              <a:rPr lang="en-US" dirty="0"/>
              <a:t> </a:t>
            </a:r>
            <a:r>
              <a:rPr lang="en-US" dirty="0" err="1"/>
              <a:t>titlul</a:t>
            </a:r>
            <a:r>
              <a:rPr lang="en-US" dirty="0"/>
              <a:t> marginal „</a:t>
            </a:r>
            <a:r>
              <a:rPr lang="en-US" dirty="0" err="1"/>
              <a:t>Mijloacele</a:t>
            </a:r>
            <a:r>
              <a:rPr lang="en-US" dirty="0"/>
              <a:t> de </a:t>
            </a:r>
            <a:r>
              <a:rPr lang="en-US" dirty="0" err="1"/>
              <a:t>apărare</a:t>
            </a:r>
            <a:r>
              <a:rPr lang="en-US" dirty="0"/>
              <a:t>” </a:t>
            </a:r>
            <a:r>
              <a:rPr lang="en-US" dirty="0" err="1"/>
              <a:t>şi</a:t>
            </a:r>
            <a:r>
              <a:rPr lang="en-US" dirty="0"/>
              <a:t> de art. 254 </a:t>
            </a:r>
            <a:r>
              <a:rPr lang="en-US" dirty="0" err="1"/>
              <a:t>având</a:t>
            </a:r>
            <a:r>
              <a:rPr lang="en-US" dirty="0"/>
              <a:t> </a:t>
            </a:r>
            <a:r>
              <a:rPr lang="en-US" dirty="0" err="1"/>
              <a:t>titlul</a:t>
            </a:r>
            <a:r>
              <a:rPr lang="en-US" dirty="0"/>
              <a:t> marginal „</a:t>
            </a:r>
            <a:r>
              <a:rPr lang="en-US" dirty="0" err="1"/>
              <a:t>Apărarea</a:t>
            </a:r>
            <a:r>
              <a:rPr lang="en-US" dirty="0"/>
              <a:t> </a:t>
            </a:r>
            <a:r>
              <a:rPr lang="en-US" dirty="0" err="1"/>
              <a:t>dreptului</a:t>
            </a:r>
            <a:r>
              <a:rPr lang="en-US" dirty="0"/>
              <a:t> la </a:t>
            </a:r>
            <a:r>
              <a:rPr lang="en-US" dirty="0" err="1"/>
              <a:t>nume</a:t>
            </a:r>
            <a:r>
              <a:rPr lang="en-US" dirty="0"/>
              <a:t>”. </a:t>
            </a:r>
            <a:r>
              <a:rPr lang="en-US" dirty="0" err="1"/>
              <a:t>Articolul</a:t>
            </a:r>
            <a:r>
              <a:rPr lang="en-US" dirty="0"/>
              <a:t> 253 </a:t>
            </a:r>
            <a:r>
              <a:rPr lang="en-US" dirty="0" err="1"/>
              <a:t>este</a:t>
            </a:r>
            <a:r>
              <a:rPr lang="en-US" dirty="0"/>
              <a:t> un text cu </a:t>
            </a:r>
            <a:r>
              <a:rPr lang="en-US" dirty="0" err="1"/>
              <a:t>aplicare</a:t>
            </a:r>
            <a:r>
              <a:rPr lang="en-US" dirty="0"/>
              <a:t> </a:t>
            </a:r>
            <a:r>
              <a:rPr lang="en-US" dirty="0" err="1"/>
              <a:t>generală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drepturile</a:t>
            </a:r>
            <a:r>
              <a:rPr lang="en-US" dirty="0"/>
              <a:t> </a:t>
            </a:r>
            <a:r>
              <a:rPr lang="en-US" dirty="0" err="1"/>
              <a:t>nepatrimoniale</a:t>
            </a:r>
            <a:r>
              <a:rPr lang="en-US" dirty="0"/>
              <a:t>, </a:t>
            </a:r>
            <a:r>
              <a:rPr lang="en-US" dirty="0" err="1"/>
              <a:t>indiferent</a:t>
            </a:r>
            <a:r>
              <a:rPr lang="en-US" dirty="0"/>
              <a:t> de </a:t>
            </a:r>
            <a:r>
              <a:rPr lang="en-US" dirty="0" err="1"/>
              <a:t>categoria</a:t>
            </a:r>
            <a:r>
              <a:rPr lang="en-US" dirty="0"/>
              <a:t> din care fac </a:t>
            </a:r>
            <a:r>
              <a:rPr lang="en-US" dirty="0" err="1"/>
              <a:t>parte</a:t>
            </a:r>
            <a:r>
              <a:rPr lang="en-US" dirty="0"/>
              <a:t>,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articolul</a:t>
            </a:r>
            <a:r>
              <a:rPr lang="en-US" dirty="0"/>
              <a:t> 254 </a:t>
            </a:r>
            <a:r>
              <a:rPr lang="en-US" dirty="0" err="1"/>
              <a:t>vizează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apărarea</a:t>
            </a:r>
            <a:r>
              <a:rPr lang="en-US" dirty="0"/>
              <a:t> </a:t>
            </a:r>
            <a:r>
              <a:rPr lang="en-US" dirty="0" err="1"/>
              <a:t>dreptului</a:t>
            </a:r>
            <a:r>
              <a:rPr lang="en-US" dirty="0"/>
              <a:t> la </a:t>
            </a:r>
            <a:r>
              <a:rPr lang="en-US" dirty="0" err="1"/>
              <a:t>nume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la </a:t>
            </a:r>
            <a:r>
              <a:rPr lang="en-US" dirty="0" err="1"/>
              <a:t>pseudonim</a:t>
            </a:r>
            <a:r>
              <a:rPr lang="en-US" dirty="0"/>
              <a:t>. </a:t>
            </a:r>
          </a:p>
          <a:p>
            <a:r>
              <a:rPr lang="en-US" dirty="0" err="1"/>
              <a:t>Articolul</a:t>
            </a:r>
            <a:r>
              <a:rPr lang="en-US" dirty="0"/>
              <a:t> 253,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alin</a:t>
            </a:r>
            <a:r>
              <a:rPr lang="en-US" dirty="0"/>
              <a:t>. (1), (3) </a:t>
            </a:r>
            <a:r>
              <a:rPr lang="en-US" dirty="0" err="1"/>
              <a:t>şi</a:t>
            </a:r>
            <a:r>
              <a:rPr lang="en-US" dirty="0"/>
              <a:t> (4), </a:t>
            </a:r>
            <a:r>
              <a:rPr lang="en-US" dirty="0" err="1"/>
              <a:t>prevede</a:t>
            </a:r>
            <a:r>
              <a:rPr lang="en-US" dirty="0"/>
              <a:t> </a:t>
            </a:r>
            <a:r>
              <a:rPr lang="en-US" dirty="0" err="1"/>
              <a:t>categoriile</a:t>
            </a:r>
            <a:r>
              <a:rPr lang="en-US" dirty="0"/>
              <a:t> de </a:t>
            </a:r>
            <a:r>
              <a:rPr lang="en-US" dirty="0" err="1"/>
              <a:t>acţiuni</a:t>
            </a:r>
            <a:r>
              <a:rPr lang="en-US" dirty="0"/>
              <a:t> </a:t>
            </a:r>
            <a:r>
              <a:rPr lang="en-US" dirty="0" err="1"/>
              <a:t>civile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pot fi </a:t>
            </a:r>
            <a:r>
              <a:rPr lang="en-US" dirty="0" err="1"/>
              <a:t>introduse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faţa</a:t>
            </a:r>
            <a:r>
              <a:rPr lang="en-US" dirty="0"/>
              <a:t> </a:t>
            </a:r>
            <a:r>
              <a:rPr lang="en-US" dirty="0" err="1"/>
              <a:t>instanţei</a:t>
            </a:r>
            <a:r>
              <a:rPr lang="en-US" dirty="0"/>
              <a:t> de </a:t>
            </a:r>
            <a:r>
              <a:rPr lang="en-US" dirty="0" err="1"/>
              <a:t>judecată</a:t>
            </a:r>
            <a:r>
              <a:rPr lang="en-US" dirty="0"/>
              <a:t> de </a:t>
            </a:r>
            <a:r>
              <a:rPr lang="en-US" dirty="0" err="1"/>
              <a:t>către</a:t>
            </a:r>
            <a:r>
              <a:rPr lang="en-US" dirty="0"/>
              <a:t> </a:t>
            </a:r>
            <a:r>
              <a:rPr lang="en-US" dirty="0" err="1"/>
              <a:t>persoana</a:t>
            </a:r>
            <a:r>
              <a:rPr lang="en-US" dirty="0"/>
              <a:t> </a:t>
            </a:r>
            <a:r>
              <a:rPr lang="en-US" dirty="0" err="1"/>
              <a:t>fizică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–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trimiterea</a:t>
            </a:r>
            <a:r>
              <a:rPr lang="en-US" dirty="0"/>
              <a:t> </a:t>
            </a:r>
            <a:r>
              <a:rPr lang="en-US" dirty="0" err="1"/>
              <a:t>făcută</a:t>
            </a:r>
            <a:r>
              <a:rPr lang="en-US" dirty="0"/>
              <a:t> de art. 257 – de </a:t>
            </a:r>
            <a:r>
              <a:rPr lang="en-US" dirty="0" err="1"/>
              <a:t>către</a:t>
            </a:r>
            <a:r>
              <a:rPr lang="en-US" dirty="0"/>
              <a:t> </a:t>
            </a:r>
            <a:r>
              <a:rPr lang="en-US" dirty="0" err="1"/>
              <a:t>persoana</a:t>
            </a:r>
            <a:r>
              <a:rPr lang="en-US" dirty="0"/>
              <a:t> </a:t>
            </a:r>
            <a:r>
              <a:rPr lang="en-US" dirty="0" err="1"/>
              <a:t>juridică</a:t>
            </a:r>
            <a:r>
              <a:rPr lang="en-US" dirty="0"/>
              <a:t> ale </a:t>
            </a:r>
            <a:r>
              <a:rPr lang="en-US" dirty="0" err="1"/>
              <a:t>cărei</a:t>
            </a:r>
            <a:r>
              <a:rPr lang="en-US" dirty="0"/>
              <a:t> </a:t>
            </a:r>
            <a:r>
              <a:rPr lang="en-US" dirty="0" err="1"/>
              <a:t>drepturi</a:t>
            </a:r>
            <a:r>
              <a:rPr lang="en-US" dirty="0"/>
              <a:t> </a:t>
            </a:r>
            <a:r>
              <a:rPr lang="en-US" dirty="0" err="1"/>
              <a:t>nepatrimoniale</a:t>
            </a:r>
            <a:r>
              <a:rPr lang="en-US" dirty="0"/>
              <a:t> au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încălcate</a:t>
            </a:r>
            <a:r>
              <a:rPr lang="en-US" dirty="0"/>
              <a:t> </a:t>
            </a:r>
            <a:r>
              <a:rPr lang="en-US" dirty="0" err="1"/>
              <a:t>ori</a:t>
            </a:r>
            <a:r>
              <a:rPr lang="en-US" dirty="0"/>
              <a:t> </a:t>
            </a:r>
            <a:r>
              <a:rPr lang="en-US" dirty="0" err="1"/>
              <a:t>ameninţate</a:t>
            </a:r>
            <a:r>
              <a:rPr lang="en-US" dirty="0"/>
              <a:t>.  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0729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dirty="0" err="1"/>
              <a:t>Apărarea</a:t>
            </a:r>
            <a:r>
              <a:rPr lang="en-US" dirty="0"/>
              <a:t> </a:t>
            </a:r>
            <a:r>
              <a:rPr lang="en-US" dirty="0" err="1"/>
              <a:t>drepturilor</a:t>
            </a:r>
            <a:r>
              <a:rPr lang="en-US" dirty="0"/>
              <a:t> morale de </a:t>
            </a:r>
            <a:r>
              <a:rPr lang="en-US" dirty="0" err="1"/>
              <a:t>autor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mijloace</a:t>
            </a:r>
            <a:r>
              <a:rPr lang="en-US" dirty="0"/>
              <a:t> de </a:t>
            </a:r>
            <a:r>
              <a:rPr lang="en-US" dirty="0" err="1"/>
              <a:t>drept</a:t>
            </a:r>
            <a:r>
              <a:rPr lang="en-US" dirty="0"/>
              <a:t> civil </a:t>
            </a: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dirty="0" err="1"/>
              <a:t>Acţiunile</a:t>
            </a:r>
            <a:r>
              <a:rPr lang="en-US" dirty="0"/>
              <a:t> </a:t>
            </a:r>
            <a:r>
              <a:rPr lang="en-US" dirty="0" err="1"/>
              <a:t>prevăzute</a:t>
            </a:r>
            <a:r>
              <a:rPr lang="en-US" dirty="0"/>
              <a:t> de art. 253 pot fi </a:t>
            </a:r>
            <a:r>
              <a:rPr lang="en-US" dirty="0" err="1"/>
              <a:t>introduse</a:t>
            </a:r>
            <a:r>
              <a:rPr lang="en-US" dirty="0"/>
              <a:t> „</a:t>
            </a:r>
            <a:r>
              <a:rPr lang="en-US" dirty="0" err="1"/>
              <a:t>oricând</a:t>
            </a:r>
            <a:r>
              <a:rPr lang="en-US" dirty="0"/>
              <a:t>”, </a:t>
            </a:r>
            <a:r>
              <a:rPr lang="en-US" dirty="0" err="1"/>
              <a:t>respectiv</a:t>
            </a:r>
            <a:r>
              <a:rPr lang="en-US" dirty="0"/>
              <a:t> </a:t>
            </a:r>
            <a:r>
              <a:rPr lang="en-US" dirty="0" err="1"/>
              <a:t>înainte</a:t>
            </a:r>
            <a:r>
              <a:rPr lang="en-US" dirty="0"/>
              <a:t> de </a:t>
            </a:r>
            <a:r>
              <a:rPr lang="en-US" dirty="0" err="1"/>
              <a:t>săvârşirea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fapte</a:t>
            </a:r>
            <a:r>
              <a:rPr lang="en-US" dirty="0"/>
              <a:t> </a:t>
            </a:r>
            <a:r>
              <a:rPr lang="en-US" dirty="0" err="1"/>
              <a:t>ilicite</a:t>
            </a:r>
            <a:r>
              <a:rPr lang="en-US" dirty="0"/>
              <a:t> </a:t>
            </a:r>
            <a:r>
              <a:rPr lang="en-US" dirty="0" err="1"/>
              <a:t>iminente</a:t>
            </a:r>
            <a:r>
              <a:rPr lang="en-US" dirty="0"/>
              <a:t> [cu </a:t>
            </a:r>
            <a:r>
              <a:rPr lang="en-US" dirty="0" err="1"/>
              <a:t>excepţia</a:t>
            </a:r>
            <a:r>
              <a:rPr lang="en-US" dirty="0"/>
              <a:t> </a:t>
            </a:r>
            <a:r>
              <a:rPr lang="en-US" dirty="0" err="1"/>
              <a:t>prevăzută</a:t>
            </a:r>
            <a:r>
              <a:rPr lang="en-US" dirty="0"/>
              <a:t> la </a:t>
            </a:r>
            <a:r>
              <a:rPr lang="en-US" dirty="0" err="1"/>
              <a:t>alin</a:t>
            </a:r>
            <a:r>
              <a:rPr lang="en-US" dirty="0"/>
              <a:t>. (2)], pe </a:t>
            </a:r>
            <a:r>
              <a:rPr lang="en-US" dirty="0" err="1"/>
              <a:t>toată</a:t>
            </a:r>
            <a:r>
              <a:rPr lang="en-US" dirty="0"/>
              <a:t> </a:t>
            </a:r>
            <a:r>
              <a:rPr lang="en-US" dirty="0" err="1"/>
              <a:t>perioada</a:t>
            </a:r>
            <a:r>
              <a:rPr lang="en-US" dirty="0"/>
              <a:t> </a:t>
            </a:r>
            <a:r>
              <a:rPr lang="en-US" dirty="0" err="1"/>
              <a:t>săvârşirii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după</a:t>
            </a:r>
            <a:r>
              <a:rPr lang="en-US" dirty="0"/>
              <a:t> </a:t>
            </a:r>
            <a:r>
              <a:rPr lang="en-US" dirty="0" err="1"/>
              <a:t>încetarea</a:t>
            </a:r>
            <a:r>
              <a:rPr lang="en-US" dirty="0"/>
              <a:t> </a:t>
            </a:r>
            <a:r>
              <a:rPr lang="en-US" dirty="0" err="1"/>
              <a:t>acesteia</a:t>
            </a:r>
            <a:r>
              <a:rPr lang="en-US" dirty="0"/>
              <a:t>,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imprescriptibile</a:t>
            </a:r>
            <a:r>
              <a:rPr lang="en-US" dirty="0"/>
              <a:t>, cu </a:t>
            </a:r>
            <a:r>
              <a:rPr lang="en-US" dirty="0" err="1"/>
              <a:t>excepţia</a:t>
            </a:r>
            <a:r>
              <a:rPr lang="en-US" dirty="0"/>
              <a:t> </a:t>
            </a:r>
            <a:r>
              <a:rPr lang="en-US" dirty="0" err="1"/>
              <a:t>cazului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care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acţiune</a:t>
            </a:r>
            <a:r>
              <a:rPr lang="en-US" dirty="0"/>
              <a:t> se </a:t>
            </a:r>
            <a:r>
              <a:rPr lang="en-US" dirty="0" err="1"/>
              <a:t>cer</a:t>
            </a:r>
            <a:r>
              <a:rPr lang="en-US" dirty="0"/>
              <a:t> </a:t>
            </a:r>
            <a:r>
              <a:rPr lang="en-US" dirty="0" err="1"/>
              <a:t>despăgubiri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o </a:t>
            </a:r>
            <a:r>
              <a:rPr lang="en-US" dirty="0" err="1"/>
              <a:t>reparaţie</a:t>
            </a:r>
            <a:r>
              <a:rPr lang="en-US" dirty="0"/>
              <a:t> </a:t>
            </a:r>
            <a:r>
              <a:rPr lang="en-US" dirty="0" err="1"/>
              <a:t>patrimonială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prejudiciul</a:t>
            </a:r>
            <a:r>
              <a:rPr lang="en-US" dirty="0"/>
              <a:t> </a:t>
            </a:r>
            <a:r>
              <a:rPr lang="en-US" dirty="0" err="1"/>
              <a:t>suferit</a:t>
            </a:r>
            <a:r>
              <a:rPr lang="en-US" dirty="0"/>
              <a:t> [</a:t>
            </a:r>
            <a:r>
              <a:rPr lang="en-US" dirty="0" err="1"/>
              <a:t>alin</a:t>
            </a:r>
            <a:r>
              <a:rPr lang="en-US" dirty="0"/>
              <a:t>. (4)]. </a:t>
            </a:r>
          </a:p>
          <a:p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acţiunile</a:t>
            </a:r>
            <a:r>
              <a:rPr lang="en-US" dirty="0"/>
              <a:t> </a:t>
            </a:r>
            <a:r>
              <a:rPr lang="en-US" dirty="0" err="1"/>
              <a:t>prevăzute</a:t>
            </a:r>
            <a:r>
              <a:rPr lang="en-US" dirty="0"/>
              <a:t> de art. 253 sunt </a:t>
            </a:r>
            <a:r>
              <a:rPr lang="en-US" dirty="0" err="1"/>
              <a:t>acţiuni</a:t>
            </a:r>
            <a:r>
              <a:rPr lang="en-US" dirty="0"/>
              <a:t> </a:t>
            </a:r>
            <a:r>
              <a:rPr lang="en-US" dirty="0" err="1"/>
              <a:t>civile</a:t>
            </a:r>
            <a:r>
              <a:rPr lang="en-US" dirty="0"/>
              <a:t> de </a:t>
            </a:r>
            <a:r>
              <a:rPr lang="en-US" dirty="0" err="1"/>
              <a:t>drept</a:t>
            </a:r>
            <a:r>
              <a:rPr lang="en-US" dirty="0"/>
              <a:t> </a:t>
            </a:r>
            <a:r>
              <a:rPr lang="en-US" dirty="0" err="1"/>
              <a:t>comun</a:t>
            </a:r>
            <a:r>
              <a:rPr lang="en-US" dirty="0"/>
              <a:t>,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nefăcând</a:t>
            </a:r>
            <a:r>
              <a:rPr lang="en-US" dirty="0"/>
              <a:t> </a:t>
            </a:r>
            <a:r>
              <a:rPr lang="en-US" dirty="0" err="1"/>
              <a:t>obiectul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proceduri</a:t>
            </a:r>
            <a:r>
              <a:rPr lang="en-US" dirty="0"/>
              <a:t> </a:t>
            </a:r>
            <a:r>
              <a:rPr lang="en-US" dirty="0" err="1"/>
              <a:t>speciale</a:t>
            </a:r>
            <a:r>
              <a:rPr lang="en-US" dirty="0"/>
              <a:t>, cum </a:t>
            </a:r>
            <a:r>
              <a:rPr lang="en-US" dirty="0" err="1"/>
              <a:t>ar</a:t>
            </a:r>
            <a:r>
              <a:rPr lang="en-US" dirty="0"/>
              <a:t> fi </a:t>
            </a:r>
            <a:r>
              <a:rPr lang="en-US" dirty="0" err="1"/>
              <a:t>procedura</a:t>
            </a:r>
            <a:r>
              <a:rPr lang="en-US" dirty="0"/>
              <a:t> </a:t>
            </a:r>
            <a:r>
              <a:rPr lang="en-US" dirty="0" err="1"/>
              <a:t>ordonanţei</a:t>
            </a:r>
            <a:r>
              <a:rPr lang="en-US" dirty="0"/>
              <a:t> </a:t>
            </a:r>
            <a:r>
              <a:rPr lang="en-US" dirty="0" err="1"/>
              <a:t>preşedinţiale</a:t>
            </a:r>
            <a:r>
              <a:rPr lang="en-US" dirty="0"/>
              <a:t>, </a:t>
            </a:r>
            <a:r>
              <a:rPr lang="en-US" dirty="0" err="1"/>
              <a:t>chiar</a:t>
            </a:r>
            <a:r>
              <a:rPr lang="en-US" dirty="0"/>
              <a:t>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scopul</a:t>
            </a:r>
            <a:r>
              <a:rPr lang="en-US" dirty="0"/>
              <a:t> </a:t>
            </a:r>
            <a:r>
              <a:rPr lang="en-US" dirty="0" err="1"/>
              <a:t>unora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justifică</a:t>
            </a:r>
            <a:r>
              <a:rPr lang="en-US" dirty="0"/>
              <a:t> </a:t>
            </a:r>
            <a:r>
              <a:rPr lang="en-US" dirty="0" err="1"/>
              <a:t>urgenţa</a:t>
            </a:r>
            <a:r>
              <a:rPr lang="en-US" dirty="0"/>
              <a:t>. 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74510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dirty="0" err="1"/>
              <a:t>Apărarea</a:t>
            </a:r>
            <a:r>
              <a:rPr lang="en-US" dirty="0"/>
              <a:t> </a:t>
            </a:r>
            <a:r>
              <a:rPr lang="en-US" dirty="0" err="1"/>
              <a:t>drepturilor</a:t>
            </a:r>
            <a:r>
              <a:rPr lang="en-US" dirty="0"/>
              <a:t> morale de </a:t>
            </a:r>
            <a:r>
              <a:rPr lang="en-US" dirty="0" err="1"/>
              <a:t>autor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mijloace</a:t>
            </a:r>
            <a:r>
              <a:rPr lang="en-US" dirty="0"/>
              <a:t> de </a:t>
            </a:r>
            <a:r>
              <a:rPr lang="en-US" dirty="0" err="1"/>
              <a:t>drept</a:t>
            </a:r>
            <a:r>
              <a:rPr lang="en-US" dirty="0"/>
              <a:t> civil </a:t>
            </a: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r>
              <a:rPr lang="en-US" dirty="0" err="1"/>
              <a:t>Categoriile</a:t>
            </a:r>
            <a:r>
              <a:rPr lang="en-US" dirty="0"/>
              <a:t> de </a:t>
            </a:r>
            <a:r>
              <a:rPr lang="en-US" dirty="0" err="1"/>
              <a:t>acţiuni</a:t>
            </a:r>
            <a:r>
              <a:rPr lang="en-US" dirty="0"/>
              <a:t> </a:t>
            </a:r>
            <a:r>
              <a:rPr lang="en-US" dirty="0" err="1"/>
              <a:t>civile</a:t>
            </a:r>
            <a:r>
              <a:rPr lang="en-US" dirty="0"/>
              <a:t> </a:t>
            </a:r>
            <a:r>
              <a:rPr lang="en-US" dirty="0" err="1"/>
              <a:t>prevăzute</a:t>
            </a:r>
            <a:r>
              <a:rPr lang="en-US" dirty="0"/>
              <a:t> de art. 253 din </a:t>
            </a:r>
            <a:r>
              <a:rPr lang="en-US" dirty="0" err="1"/>
              <a:t>noul</a:t>
            </a:r>
            <a:r>
              <a:rPr lang="en-US" dirty="0"/>
              <a:t> Cod civil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apărarea</a:t>
            </a:r>
            <a:r>
              <a:rPr lang="en-US" dirty="0"/>
              <a:t> </a:t>
            </a:r>
            <a:r>
              <a:rPr lang="en-US" dirty="0" err="1"/>
              <a:t>drepturilor</a:t>
            </a:r>
            <a:r>
              <a:rPr lang="en-US" dirty="0"/>
              <a:t> </a:t>
            </a:r>
            <a:r>
              <a:rPr lang="en-US" dirty="0" err="1"/>
              <a:t>nepatrimoniale</a:t>
            </a:r>
            <a:r>
              <a:rPr lang="en-US" dirty="0"/>
              <a:t> sunt: </a:t>
            </a:r>
          </a:p>
          <a:p>
            <a:pPr marL="0" lvl="0" indent="0" fontAlgn="base">
              <a:buNone/>
            </a:pPr>
            <a:r>
              <a:rPr lang="ro-RO" dirty="0"/>
              <a:t>- </a:t>
            </a:r>
            <a:r>
              <a:rPr lang="en-US" dirty="0" err="1"/>
              <a:t>Acţiune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interzicerea</a:t>
            </a:r>
            <a:r>
              <a:rPr lang="en-US" dirty="0"/>
              <a:t> </a:t>
            </a:r>
            <a:r>
              <a:rPr lang="en-US" dirty="0" err="1"/>
              <a:t>săvârşirii</a:t>
            </a:r>
            <a:r>
              <a:rPr lang="en-US" dirty="0"/>
              <a:t> </a:t>
            </a:r>
            <a:r>
              <a:rPr lang="en-US" dirty="0" err="1"/>
              <a:t>faptei</a:t>
            </a:r>
            <a:r>
              <a:rPr lang="en-US" dirty="0"/>
              <a:t> </a:t>
            </a:r>
            <a:r>
              <a:rPr lang="en-US" dirty="0" err="1"/>
              <a:t>ilicite</a:t>
            </a:r>
            <a:r>
              <a:rPr lang="en-US" dirty="0"/>
              <a:t>,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iminentă</a:t>
            </a:r>
            <a:r>
              <a:rPr lang="en-US" dirty="0"/>
              <a:t> [</a:t>
            </a:r>
            <a:r>
              <a:rPr lang="en-US" dirty="0" err="1"/>
              <a:t>alin</a:t>
            </a:r>
            <a:r>
              <a:rPr lang="en-US" dirty="0"/>
              <a:t>. (1) lit. a)] </a:t>
            </a:r>
          </a:p>
          <a:p>
            <a:pPr marL="0" lvl="0" indent="0" fontAlgn="base">
              <a:buNone/>
            </a:pPr>
            <a:r>
              <a:rPr lang="ro-RO" dirty="0"/>
              <a:t>- </a:t>
            </a:r>
            <a:r>
              <a:rPr lang="en-US" dirty="0" err="1"/>
              <a:t>Acţiunea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încetarea</a:t>
            </a:r>
            <a:r>
              <a:rPr lang="en-US" dirty="0"/>
              <a:t> </a:t>
            </a:r>
            <a:r>
              <a:rPr lang="en-US" dirty="0" err="1"/>
              <a:t>încălcării</a:t>
            </a:r>
            <a:r>
              <a:rPr lang="en-US" dirty="0"/>
              <a:t> </a:t>
            </a:r>
            <a:r>
              <a:rPr lang="en-US" dirty="0" err="1"/>
              <a:t>dreptului</a:t>
            </a:r>
            <a:r>
              <a:rPr lang="en-US" dirty="0"/>
              <a:t> </a:t>
            </a:r>
            <a:r>
              <a:rPr lang="en-US" dirty="0" err="1"/>
              <a:t>nepatrimonial</a:t>
            </a:r>
            <a:r>
              <a:rPr lang="en-US" dirty="0"/>
              <a:t> [</a:t>
            </a:r>
            <a:r>
              <a:rPr lang="en-US" dirty="0" err="1"/>
              <a:t>alin</a:t>
            </a:r>
            <a:r>
              <a:rPr lang="en-US" dirty="0"/>
              <a:t>. (1) lit. b), </a:t>
            </a:r>
            <a:r>
              <a:rPr lang="en-US" dirty="0" err="1"/>
              <a:t>teza</a:t>
            </a:r>
            <a:r>
              <a:rPr lang="en-US" dirty="0"/>
              <a:t> I] </a:t>
            </a:r>
            <a:endParaRPr lang="ro-RO" dirty="0"/>
          </a:p>
          <a:p>
            <a:pPr marL="0" lvl="0" indent="0" fontAlgn="base">
              <a:buNone/>
            </a:pPr>
            <a:r>
              <a:rPr lang="ro-RO" dirty="0"/>
              <a:t>- </a:t>
            </a:r>
            <a:r>
              <a:rPr lang="en-US" dirty="0" err="1"/>
              <a:t>Acţiunea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interzicerea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viitor</a:t>
            </a:r>
            <a:r>
              <a:rPr lang="en-US" dirty="0"/>
              <a:t> a </a:t>
            </a:r>
            <a:r>
              <a:rPr lang="en-US" dirty="0" err="1"/>
              <a:t>încălcării</a:t>
            </a:r>
            <a:r>
              <a:rPr lang="en-US" dirty="0"/>
              <a:t> </a:t>
            </a:r>
            <a:r>
              <a:rPr lang="en-US" dirty="0" err="1"/>
              <a:t>dreptului</a:t>
            </a:r>
            <a:r>
              <a:rPr lang="en-US" dirty="0"/>
              <a:t> </a:t>
            </a:r>
            <a:r>
              <a:rPr lang="en-US" dirty="0" err="1"/>
              <a:t>nepatrimonial</a:t>
            </a:r>
            <a:r>
              <a:rPr lang="en-US" dirty="0"/>
              <a:t> [</a:t>
            </a:r>
            <a:r>
              <a:rPr lang="en-US" dirty="0" err="1"/>
              <a:t>alin</a:t>
            </a:r>
            <a:r>
              <a:rPr lang="en-US" dirty="0"/>
              <a:t>. (1) lit. b), </a:t>
            </a:r>
            <a:r>
              <a:rPr lang="en-US" dirty="0" err="1"/>
              <a:t>teza</a:t>
            </a:r>
            <a:r>
              <a:rPr lang="en-US" dirty="0"/>
              <a:t> a II-a] </a:t>
            </a:r>
          </a:p>
          <a:p>
            <a:pPr marL="0" lvl="0" indent="0" fontAlgn="base">
              <a:buNone/>
            </a:pPr>
            <a:r>
              <a:rPr lang="ro-RO" dirty="0"/>
              <a:t>- </a:t>
            </a:r>
            <a:r>
              <a:rPr lang="en-US" dirty="0" err="1"/>
              <a:t>Acţiunea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constatarea</a:t>
            </a:r>
            <a:r>
              <a:rPr lang="en-US" dirty="0"/>
              <a:t> </a:t>
            </a:r>
            <a:r>
              <a:rPr lang="en-US" dirty="0" err="1"/>
              <a:t>caracterului</a:t>
            </a:r>
            <a:r>
              <a:rPr lang="en-US" dirty="0"/>
              <a:t> </a:t>
            </a:r>
            <a:r>
              <a:rPr lang="en-US" dirty="0" err="1"/>
              <a:t>ilicit</a:t>
            </a:r>
            <a:r>
              <a:rPr lang="en-US" dirty="0"/>
              <a:t> al </a:t>
            </a:r>
            <a:r>
              <a:rPr lang="en-US" dirty="0" err="1"/>
              <a:t>faptei</a:t>
            </a:r>
            <a:r>
              <a:rPr lang="en-US" dirty="0"/>
              <a:t> [</a:t>
            </a:r>
            <a:r>
              <a:rPr lang="en-US" dirty="0" err="1"/>
              <a:t>alin</a:t>
            </a:r>
            <a:r>
              <a:rPr lang="en-US" dirty="0"/>
              <a:t>. (1) lit. c)] </a:t>
            </a:r>
          </a:p>
          <a:p>
            <a:pPr marL="0" lvl="0" indent="0" fontAlgn="base">
              <a:buNone/>
            </a:pPr>
            <a:r>
              <a:rPr lang="ro-RO" dirty="0"/>
              <a:t>- </a:t>
            </a:r>
            <a:r>
              <a:rPr lang="en-US" dirty="0" err="1"/>
              <a:t>Acţiunea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obligarea</a:t>
            </a:r>
            <a:r>
              <a:rPr lang="en-US" dirty="0"/>
              <a:t> </a:t>
            </a:r>
            <a:r>
              <a:rPr lang="en-US" dirty="0" err="1"/>
              <a:t>autorului</a:t>
            </a:r>
            <a:r>
              <a:rPr lang="en-US" dirty="0"/>
              <a:t> </a:t>
            </a:r>
            <a:r>
              <a:rPr lang="en-US" dirty="0" err="1"/>
              <a:t>faptei</a:t>
            </a:r>
            <a:r>
              <a:rPr lang="en-US" dirty="0"/>
              <a:t> </a:t>
            </a:r>
            <a:r>
              <a:rPr lang="en-US" dirty="0" err="1"/>
              <a:t>ilicite</a:t>
            </a:r>
            <a:r>
              <a:rPr lang="en-US" dirty="0"/>
              <a:t>, pe </a:t>
            </a:r>
            <a:r>
              <a:rPr lang="en-US" dirty="0" err="1"/>
              <a:t>cheltuiala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, la </a:t>
            </a:r>
            <a:r>
              <a:rPr lang="en-US" dirty="0" err="1"/>
              <a:t>publicarea</a:t>
            </a:r>
            <a:r>
              <a:rPr lang="en-US" dirty="0"/>
              <a:t> </a:t>
            </a:r>
            <a:r>
              <a:rPr lang="en-US" dirty="0" err="1"/>
              <a:t>hotărârii</a:t>
            </a:r>
            <a:r>
              <a:rPr lang="en-US" dirty="0"/>
              <a:t> de </a:t>
            </a:r>
            <a:r>
              <a:rPr lang="en-US" dirty="0" err="1"/>
              <a:t>condamnare</a:t>
            </a:r>
            <a:r>
              <a:rPr lang="en-US" dirty="0"/>
              <a:t> [</a:t>
            </a:r>
            <a:r>
              <a:rPr lang="en-US" dirty="0" err="1"/>
              <a:t>alin</a:t>
            </a:r>
            <a:r>
              <a:rPr lang="en-US" dirty="0"/>
              <a:t>. (3) lit. a)] </a:t>
            </a:r>
          </a:p>
          <a:p>
            <a:pPr marL="0" lvl="0" indent="0" fontAlgn="base">
              <a:buNone/>
            </a:pPr>
            <a:r>
              <a:rPr lang="ro-RO" dirty="0"/>
              <a:t>- </a:t>
            </a:r>
            <a:r>
              <a:rPr lang="en-US" dirty="0" err="1"/>
              <a:t>Acţiune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obligarea</a:t>
            </a:r>
            <a:r>
              <a:rPr lang="en-US" dirty="0"/>
              <a:t> </a:t>
            </a:r>
            <a:r>
              <a:rPr lang="en-US" dirty="0" err="1"/>
              <a:t>autorului</a:t>
            </a:r>
            <a:r>
              <a:rPr lang="en-US" dirty="0"/>
              <a:t> </a:t>
            </a:r>
            <a:r>
              <a:rPr lang="en-US" dirty="0" err="1"/>
              <a:t>faptei</a:t>
            </a:r>
            <a:r>
              <a:rPr lang="en-US" dirty="0"/>
              <a:t> </a:t>
            </a:r>
            <a:r>
              <a:rPr lang="en-US" dirty="0" err="1"/>
              <a:t>ilicite</a:t>
            </a:r>
            <a:r>
              <a:rPr lang="en-US" dirty="0"/>
              <a:t> la </a:t>
            </a:r>
            <a:r>
              <a:rPr lang="en-US" dirty="0" err="1"/>
              <a:t>orice</a:t>
            </a:r>
            <a:r>
              <a:rPr lang="en-US" dirty="0"/>
              <a:t> </a:t>
            </a:r>
            <a:r>
              <a:rPr lang="en-US" dirty="0" err="1"/>
              <a:t>măsuri</a:t>
            </a:r>
            <a:r>
              <a:rPr lang="en-US" dirty="0"/>
              <a:t> </a:t>
            </a:r>
            <a:r>
              <a:rPr lang="en-US" dirty="0" err="1"/>
              <a:t>necesare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încetarea</a:t>
            </a:r>
            <a:r>
              <a:rPr lang="en-US" dirty="0"/>
              <a:t> </a:t>
            </a:r>
            <a:r>
              <a:rPr lang="en-US" dirty="0" err="1"/>
              <a:t>faptei</a:t>
            </a:r>
            <a:r>
              <a:rPr lang="en-US" dirty="0"/>
              <a:t> </a:t>
            </a:r>
            <a:r>
              <a:rPr lang="en-US" dirty="0" err="1"/>
              <a:t>ilicite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repararea</a:t>
            </a:r>
            <a:r>
              <a:rPr lang="en-US" dirty="0"/>
              <a:t> </a:t>
            </a:r>
            <a:r>
              <a:rPr lang="en-US" dirty="0" err="1"/>
              <a:t>prejudiciului</a:t>
            </a:r>
            <a:r>
              <a:rPr lang="en-US" dirty="0"/>
              <a:t> </a:t>
            </a:r>
            <a:r>
              <a:rPr lang="en-US" dirty="0" err="1"/>
              <a:t>cauzat</a:t>
            </a:r>
            <a:r>
              <a:rPr lang="en-US" dirty="0"/>
              <a:t> [</a:t>
            </a:r>
            <a:r>
              <a:rPr lang="en-US" dirty="0" err="1"/>
              <a:t>alin</a:t>
            </a:r>
            <a:r>
              <a:rPr lang="en-US" dirty="0"/>
              <a:t>. (3) lit. b)] </a:t>
            </a:r>
          </a:p>
          <a:p>
            <a:pPr marL="0" lvl="0" indent="0" fontAlgn="base">
              <a:buNone/>
            </a:pPr>
            <a:r>
              <a:rPr lang="ro-RO" dirty="0"/>
              <a:t>- </a:t>
            </a:r>
            <a:r>
              <a:rPr lang="en-US" dirty="0" err="1"/>
              <a:t>Acţiune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despăgubiri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reparaţie</a:t>
            </a:r>
            <a:r>
              <a:rPr lang="en-US" dirty="0"/>
              <a:t> </a:t>
            </a:r>
            <a:r>
              <a:rPr lang="en-US" dirty="0" err="1"/>
              <a:t>patrimonială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prejudiciul</a:t>
            </a:r>
            <a:r>
              <a:rPr lang="en-US" dirty="0"/>
              <a:t> </a:t>
            </a:r>
            <a:r>
              <a:rPr lang="en-US" dirty="0" err="1"/>
              <a:t>suferit</a:t>
            </a:r>
            <a:r>
              <a:rPr lang="en-US" dirty="0"/>
              <a:t> [</a:t>
            </a:r>
            <a:r>
              <a:rPr lang="en-US" dirty="0" err="1"/>
              <a:t>alin</a:t>
            </a:r>
            <a:r>
              <a:rPr lang="en-US" dirty="0"/>
              <a:t>. (4)] </a:t>
            </a:r>
          </a:p>
          <a:p>
            <a:pPr lvl="0" fontAlgn="base"/>
            <a:endParaRPr lang="en-US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09825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dirty="0" err="1"/>
              <a:t>Apărarea</a:t>
            </a:r>
            <a:r>
              <a:rPr lang="en-US" dirty="0"/>
              <a:t> </a:t>
            </a:r>
            <a:r>
              <a:rPr lang="en-US" dirty="0" err="1"/>
              <a:t>drepturilor</a:t>
            </a:r>
            <a:r>
              <a:rPr lang="en-US" dirty="0"/>
              <a:t> morale de </a:t>
            </a:r>
            <a:r>
              <a:rPr lang="en-US" dirty="0" err="1"/>
              <a:t>autor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mijloace</a:t>
            </a:r>
            <a:r>
              <a:rPr lang="en-US" dirty="0"/>
              <a:t> de </a:t>
            </a:r>
            <a:r>
              <a:rPr lang="en-US" dirty="0" err="1"/>
              <a:t>drept</a:t>
            </a:r>
            <a:r>
              <a:rPr lang="en-US" dirty="0"/>
              <a:t> civil </a:t>
            </a: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acţiuni</a:t>
            </a:r>
            <a:r>
              <a:rPr lang="en-US" dirty="0"/>
              <a:t> </a:t>
            </a:r>
            <a:r>
              <a:rPr lang="en-US" dirty="0" err="1"/>
              <a:t>prevăzute</a:t>
            </a:r>
            <a:r>
              <a:rPr lang="en-US" dirty="0"/>
              <a:t> de art. 254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apărarea</a:t>
            </a:r>
            <a:r>
              <a:rPr lang="en-US" dirty="0"/>
              <a:t> </a:t>
            </a:r>
            <a:r>
              <a:rPr lang="en-US" dirty="0" err="1"/>
              <a:t>dreptului</a:t>
            </a:r>
            <a:r>
              <a:rPr lang="en-US" dirty="0"/>
              <a:t> la </a:t>
            </a:r>
            <a:r>
              <a:rPr lang="en-US" dirty="0" err="1"/>
              <a:t>nume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la </a:t>
            </a:r>
            <a:r>
              <a:rPr lang="en-US" dirty="0" err="1"/>
              <a:t>pseudonim</a:t>
            </a:r>
            <a:r>
              <a:rPr lang="en-US" dirty="0"/>
              <a:t> sunt: </a:t>
            </a:r>
          </a:p>
          <a:p>
            <a:pPr marL="0" lvl="0" indent="0" fontAlgn="base">
              <a:buNone/>
            </a:pPr>
            <a:r>
              <a:rPr lang="ro-RO" dirty="0"/>
              <a:t>- </a:t>
            </a:r>
            <a:r>
              <a:rPr lang="en-US" dirty="0" err="1"/>
              <a:t>Acţiune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recunoaşterea</a:t>
            </a:r>
            <a:r>
              <a:rPr lang="en-US" dirty="0"/>
              <a:t> </a:t>
            </a:r>
            <a:r>
              <a:rPr lang="en-US" dirty="0" err="1"/>
              <a:t>dreptului</a:t>
            </a:r>
            <a:r>
              <a:rPr lang="en-US" dirty="0"/>
              <a:t> la </a:t>
            </a:r>
            <a:r>
              <a:rPr lang="en-US" dirty="0" err="1"/>
              <a:t>nume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pseudonim</a:t>
            </a:r>
            <a:r>
              <a:rPr lang="en-US" dirty="0"/>
              <a:t> [</a:t>
            </a:r>
            <a:r>
              <a:rPr lang="en-US" dirty="0" err="1"/>
              <a:t>alin</a:t>
            </a:r>
            <a:r>
              <a:rPr lang="en-US" dirty="0"/>
              <a:t>.</a:t>
            </a:r>
            <a:r>
              <a:rPr lang="ro-RO" dirty="0"/>
              <a:t> </a:t>
            </a:r>
            <a:r>
              <a:rPr lang="en-US" dirty="0"/>
              <a:t>(1)] </a:t>
            </a:r>
          </a:p>
          <a:p>
            <a:pPr marL="0" lvl="0" indent="0" fontAlgn="base">
              <a:buNone/>
            </a:pPr>
            <a:r>
              <a:rPr lang="ro-RO" dirty="0"/>
              <a:t> -</a:t>
            </a:r>
            <a:r>
              <a:rPr lang="en-US" dirty="0" err="1"/>
              <a:t>Acţiune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încetarea</a:t>
            </a:r>
            <a:r>
              <a:rPr lang="en-US" dirty="0"/>
              <a:t> </a:t>
            </a:r>
            <a:r>
              <a:rPr lang="en-US" dirty="0" err="1"/>
              <a:t>atingerii</a:t>
            </a:r>
            <a:r>
              <a:rPr lang="en-US" dirty="0"/>
              <a:t> </a:t>
            </a:r>
            <a:r>
              <a:rPr lang="en-US" dirty="0" err="1"/>
              <a:t>nelegitime</a:t>
            </a:r>
            <a:r>
              <a:rPr lang="en-US" dirty="0"/>
              <a:t> a </a:t>
            </a:r>
            <a:r>
              <a:rPr lang="en-US" dirty="0" err="1"/>
              <a:t>dreptului</a:t>
            </a:r>
            <a:r>
              <a:rPr lang="en-US" dirty="0"/>
              <a:t> la </a:t>
            </a:r>
            <a:r>
              <a:rPr lang="en-US" dirty="0" err="1"/>
              <a:t>nume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pseudonim</a:t>
            </a:r>
            <a:r>
              <a:rPr lang="en-US" dirty="0"/>
              <a:t> [</a:t>
            </a:r>
            <a:r>
              <a:rPr lang="en-US" dirty="0" err="1"/>
              <a:t>alin</a:t>
            </a:r>
            <a:r>
              <a:rPr lang="en-US" dirty="0"/>
              <a:t>. (2)] 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9733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err="1"/>
              <a:t>Drepturile</a:t>
            </a:r>
            <a:r>
              <a:rPr lang="en-US" dirty="0"/>
              <a:t> </a:t>
            </a:r>
            <a:r>
              <a:rPr lang="en-US" dirty="0" err="1"/>
              <a:t>patrimoniale</a:t>
            </a:r>
            <a:r>
              <a:rPr lang="en-US" dirty="0"/>
              <a:t> </a:t>
            </a: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dirty="0" err="1"/>
              <a:t>Existenţa</a:t>
            </a:r>
            <a:r>
              <a:rPr lang="en-US" dirty="0"/>
              <a:t> </a:t>
            </a:r>
            <a:r>
              <a:rPr lang="en-US" dirty="0" err="1"/>
              <a:t>acestor</a:t>
            </a:r>
            <a:r>
              <a:rPr lang="en-US" dirty="0"/>
              <a:t> </a:t>
            </a:r>
            <a:r>
              <a:rPr lang="en-US" dirty="0" err="1"/>
              <a:t>drepturi</a:t>
            </a:r>
            <a:r>
              <a:rPr lang="en-US" dirty="0"/>
              <a:t> 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condiţionată</a:t>
            </a:r>
            <a:r>
              <a:rPr lang="en-US" dirty="0"/>
              <a:t> de </a:t>
            </a:r>
            <a:r>
              <a:rPr lang="en-US" dirty="0" err="1"/>
              <a:t>exercitarea</a:t>
            </a:r>
            <a:r>
              <a:rPr lang="en-US" dirty="0"/>
              <a:t> de </a:t>
            </a:r>
            <a:r>
              <a:rPr lang="en-US" dirty="0" err="1"/>
              <a:t>către</a:t>
            </a:r>
            <a:r>
              <a:rPr lang="en-US" dirty="0"/>
              <a:t> </a:t>
            </a:r>
            <a:r>
              <a:rPr lang="en-US" dirty="0" err="1"/>
              <a:t>autor</a:t>
            </a:r>
            <a:r>
              <a:rPr lang="en-US" dirty="0"/>
              <a:t> a </a:t>
            </a:r>
            <a:r>
              <a:rPr lang="en-US" dirty="0" err="1"/>
              <a:t>dreptului</a:t>
            </a:r>
            <a:r>
              <a:rPr lang="en-US" dirty="0"/>
              <a:t> de </a:t>
            </a:r>
            <a:r>
              <a:rPr lang="en-US" dirty="0" err="1"/>
              <a:t>divulgare</a:t>
            </a:r>
            <a:r>
              <a:rPr lang="en-US" dirty="0"/>
              <a:t>. </a:t>
            </a:r>
            <a:r>
              <a:rPr lang="en-US" dirty="0" err="1"/>
              <a:t>Ele</a:t>
            </a:r>
            <a:r>
              <a:rPr lang="en-US" dirty="0"/>
              <a:t> sunt legate de </a:t>
            </a:r>
            <a:r>
              <a:rPr lang="en-US" dirty="0" err="1"/>
              <a:t>persoana</a:t>
            </a:r>
            <a:r>
              <a:rPr lang="en-US" dirty="0"/>
              <a:t> </a:t>
            </a:r>
            <a:r>
              <a:rPr lang="en-US" dirty="0" err="1"/>
              <a:t>autorului</a:t>
            </a:r>
            <a:r>
              <a:rPr lang="en-US" dirty="0"/>
              <a:t>, exclusive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limitate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timp.</a:t>
            </a:r>
            <a:r>
              <a:rPr lang="en-US" dirty="0"/>
              <a:t> </a:t>
            </a:r>
          </a:p>
          <a:p>
            <a:r>
              <a:rPr lang="en-US" dirty="0" err="1"/>
              <a:t>Drepturile</a:t>
            </a:r>
            <a:r>
              <a:rPr lang="en-US" dirty="0"/>
              <a:t> </a:t>
            </a:r>
            <a:r>
              <a:rPr lang="en-US" dirty="0" err="1"/>
              <a:t>patrimoniale</a:t>
            </a:r>
            <a:r>
              <a:rPr lang="en-US" dirty="0"/>
              <a:t> </a:t>
            </a:r>
            <a:r>
              <a:rPr lang="en-US" dirty="0" err="1"/>
              <a:t>prevăzute</a:t>
            </a:r>
            <a:r>
              <a:rPr lang="en-US" dirty="0"/>
              <a:t> de </a:t>
            </a:r>
            <a:r>
              <a:rPr lang="en-US" dirty="0" err="1"/>
              <a:t>lege</a:t>
            </a:r>
            <a:r>
              <a:rPr lang="en-US" dirty="0"/>
              <a:t> sunt </a:t>
            </a:r>
            <a:r>
              <a:rPr lang="en-US" dirty="0" err="1"/>
              <a:t>dreptul</a:t>
            </a:r>
            <a:r>
              <a:rPr lang="en-US" dirty="0"/>
              <a:t> de a </a:t>
            </a:r>
            <a:r>
              <a:rPr lang="en-US" dirty="0" err="1"/>
              <a:t>utiliza</a:t>
            </a:r>
            <a:r>
              <a:rPr lang="en-US" dirty="0"/>
              <a:t> opera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dreptul</a:t>
            </a:r>
            <a:r>
              <a:rPr lang="en-US" dirty="0"/>
              <a:t> de </a:t>
            </a:r>
            <a:r>
              <a:rPr lang="en-US" dirty="0" err="1"/>
              <a:t>suită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57110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err="1"/>
              <a:t>Dreptul</a:t>
            </a:r>
            <a:r>
              <a:rPr lang="en-US" dirty="0"/>
              <a:t> de a </a:t>
            </a:r>
            <a:r>
              <a:rPr lang="en-US" dirty="0" err="1"/>
              <a:t>utiliza</a:t>
            </a:r>
            <a:r>
              <a:rPr lang="en-US" dirty="0"/>
              <a:t> opera </a:t>
            </a: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10000"/>
          </a:bodyPr>
          <a:lstStyle/>
          <a:p>
            <a:pPr lvl="0" fontAlgn="base"/>
            <a:r>
              <a:rPr lang="en-US" dirty="0"/>
              <a:t>Este </a:t>
            </a:r>
            <a:r>
              <a:rPr lang="en-US" dirty="0" err="1"/>
              <a:t>dreptul</a:t>
            </a:r>
            <a:r>
              <a:rPr lang="en-US" dirty="0"/>
              <a:t> </a:t>
            </a:r>
            <a:r>
              <a:rPr lang="en-US" dirty="0" err="1"/>
              <a:t>autorului</a:t>
            </a:r>
            <a:r>
              <a:rPr lang="en-US" dirty="0"/>
              <a:t> de a </a:t>
            </a:r>
            <a:r>
              <a:rPr lang="en-US" dirty="0" err="1"/>
              <a:t>trage</a:t>
            </a:r>
            <a:r>
              <a:rPr lang="en-US" dirty="0"/>
              <a:t> </a:t>
            </a:r>
            <a:r>
              <a:rPr lang="en-US" dirty="0" err="1"/>
              <a:t>foloase</a:t>
            </a:r>
            <a:r>
              <a:rPr lang="en-US" dirty="0"/>
              <a:t> </a:t>
            </a:r>
            <a:r>
              <a:rPr lang="en-US" dirty="0" err="1"/>
              <a:t>materiale</a:t>
            </a:r>
            <a:r>
              <a:rPr lang="en-US" dirty="0"/>
              <a:t> din </a:t>
            </a:r>
            <a:r>
              <a:rPr lang="en-US" dirty="0" err="1"/>
              <a:t>utilizarea</a:t>
            </a:r>
            <a:r>
              <a:rPr lang="en-US" dirty="0"/>
              <a:t> </a:t>
            </a:r>
            <a:r>
              <a:rPr lang="en-US" dirty="0" err="1"/>
              <a:t>operei</a:t>
            </a:r>
            <a:r>
              <a:rPr lang="en-US" dirty="0"/>
              <a:t> sale, el </a:t>
            </a:r>
            <a:r>
              <a:rPr lang="en-US" dirty="0" err="1"/>
              <a:t>putând</a:t>
            </a:r>
            <a:r>
              <a:rPr lang="en-US" dirty="0"/>
              <a:t> decide </a:t>
            </a:r>
            <a:r>
              <a:rPr lang="en-US" dirty="0" err="1"/>
              <a:t>dacă</a:t>
            </a:r>
            <a:r>
              <a:rPr lang="en-US" dirty="0"/>
              <a:t>,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mod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utilizată</a:t>
            </a:r>
            <a:r>
              <a:rPr lang="en-US" dirty="0"/>
              <a:t> opera </a:t>
            </a:r>
            <a:r>
              <a:rPr lang="en-US" dirty="0" err="1"/>
              <a:t>inclusiv</a:t>
            </a:r>
            <a:r>
              <a:rPr lang="en-US" dirty="0"/>
              <a:t> de a </a:t>
            </a:r>
            <a:r>
              <a:rPr lang="en-US" dirty="0" err="1"/>
              <a:t>consimţi</a:t>
            </a:r>
            <a:r>
              <a:rPr lang="en-US" dirty="0"/>
              <a:t> la </a:t>
            </a:r>
            <a:r>
              <a:rPr lang="en-US" dirty="0" err="1"/>
              <a:t>utilizarea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 de </a:t>
            </a:r>
            <a:r>
              <a:rPr lang="en-US" dirty="0" err="1"/>
              <a:t>către</a:t>
            </a:r>
            <a:r>
              <a:rPr lang="en-US" dirty="0"/>
              <a:t> </a:t>
            </a:r>
            <a:r>
              <a:rPr lang="en-US" dirty="0" err="1"/>
              <a:t>terţi</a:t>
            </a:r>
            <a:r>
              <a:rPr lang="ro-RO" dirty="0"/>
              <a:t>.</a:t>
            </a:r>
          </a:p>
          <a:p>
            <a:pPr lvl="0" fontAlgn="base"/>
            <a:r>
              <a:rPr lang="en-US" dirty="0" err="1"/>
              <a:t>Consimţirea</a:t>
            </a:r>
            <a:r>
              <a:rPr lang="en-US" dirty="0"/>
              <a:t> la </a:t>
            </a:r>
            <a:r>
              <a:rPr lang="en-US" dirty="0" err="1"/>
              <a:t>utilizare</a:t>
            </a:r>
            <a:r>
              <a:rPr lang="en-US" dirty="0"/>
              <a:t> se </a:t>
            </a:r>
            <a:r>
              <a:rPr lang="en-US" dirty="0" err="1"/>
              <a:t>realizează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cesionarea</a:t>
            </a:r>
            <a:r>
              <a:rPr lang="en-US" dirty="0"/>
              <a:t> </a:t>
            </a:r>
            <a:r>
              <a:rPr lang="ro-RO" dirty="0"/>
              <a:t> </a:t>
            </a:r>
            <a:r>
              <a:rPr lang="en-US" dirty="0" err="1"/>
              <a:t>unuia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multor</a:t>
            </a:r>
            <a:r>
              <a:rPr lang="en-US" dirty="0"/>
              <a:t> </a:t>
            </a:r>
            <a:r>
              <a:rPr lang="en-US" dirty="0" err="1"/>
              <a:t>drepturi</a:t>
            </a:r>
            <a:r>
              <a:rPr lang="en-US" dirty="0"/>
              <a:t> </a:t>
            </a:r>
            <a:r>
              <a:rPr lang="en-US" dirty="0" err="1"/>
              <a:t>patrimoniale</a:t>
            </a:r>
            <a:r>
              <a:rPr lang="en-US" dirty="0"/>
              <a:t> </a:t>
            </a:r>
          </a:p>
          <a:p>
            <a:pPr lvl="0" fontAlgn="base"/>
            <a:r>
              <a:rPr lang="en-US" dirty="0" err="1"/>
              <a:t>Dreptul</a:t>
            </a:r>
            <a:r>
              <a:rPr lang="en-US" dirty="0"/>
              <a:t> de a </a:t>
            </a:r>
            <a:r>
              <a:rPr lang="en-US" dirty="0" err="1"/>
              <a:t>utiliza</a:t>
            </a:r>
            <a:r>
              <a:rPr lang="en-US" dirty="0"/>
              <a:t> opera </a:t>
            </a:r>
            <a:r>
              <a:rPr lang="en-US" dirty="0" err="1"/>
              <a:t>dă</a:t>
            </a:r>
            <a:r>
              <a:rPr lang="en-US" dirty="0"/>
              <a:t> </a:t>
            </a:r>
            <a:r>
              <a:rPr lang="en-US" dirty="0" err="1"/>
              <a:t>naştere</a:t>
            </a:r>
            <a:r>
              <a:rPr lang="en-US" dirty="0"/>
              <a:t> la </a:t>
            </a:r>
            <a:r>
              <a:rPr lang="en-US" dirty="0" err="1"/>
              <a:t>drepturi</a:t>
            </a:r>
            <a:r>
              <a:rPr lang="en-US" dirty="0"/>
              <a:t> </a:t>
            </a:r>
            <a:r>
              <a:rPr lang="en-US" dirty="0" err="1"/>
              <a:t>patrimoniale</a:t>
            </a:r>
            <a:r>
              <a:rPr lang="en-US" dirty="0"/>
              <a:t>, </a:t>
            </a:r>
            <a:r>
              <a:rPr lang="en-US" dirty="0" err="1"/>
              <a:t>distincte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exclusive, ale </a:t>
            </a:r>
            <a:r>
              <a:rPr lang="en-US" dirty="0" err="1"/>
              <a:t>autorului</a:t>
            </a:r>
            <a:r>
              <a:rPr lang="en-US" dirty="0"/>
              <a:t> de a </a:t>
            </a:r>
            <a:r>
              <a:rPr lang="en-US" dirty="0" err="1"/>
              <a:t>autoriza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interzice</a:t>
            </a:r>
            <a:r>
              <a:rPr lang="en-US" dirty="0"/>
              <a:t>: </a:t>
            </a:r>
          </a:p>
          <a:p>
            <a:r>
              <a:rPr lang="en-US" dirty="0" err="1"/>
              <a:t>Reproducerea</a:t>
            </a:r>
            <a:r>
              <a:rPr lang="en-US" dirty="0"/>
              <a:t> </a:t>
            </a:r>
            <a:r>
              <a:rPr lang="en-US" dirty="0" err="1"/>
              <a:t>integrală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parţială</a:t>
            </a:r>
            <a:r>
              <a:rPr lang="en-US" dirty="0"/>
              <a:t>, </a:t>
            </a:r>
            <a:r>
              <a:rPr lang="en-US" dirty="0" err="1"/>
              <a:t>directă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indirectă</a:t>
            </a:r>
            <a:r>
              <a:rPr lang="en-US" dirty="0"/>
              <a:t>, </a:t>
            </a:r>
            <a:r>
              <a:rPr lang="en-US" dirty="0" err="1"/>
              <a:t>temporară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permanentă</a:t>
            </a:r>
            <a:r>
              <a:rPr lang="en-US" dirty="0"/>
              <a:t>,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orice</a:t>
            </a:r>
            <a:r>
              <a:rPr lang="en-US" dirty="0"/>
              <a:t> </a:t>
            </a:r>
            <a:r>
              <a:rPr lang="en-US" dirty="0" err="1"/>
              <a:t>mijloace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sub </a:t>
            </a:r>
            <a:r>
              <a:rPr lang="en-US" dirty="0" err="1"/>
              <a:t>orice</a:t>
            </a:r>
            <a:r>
              <a:rPr lang="en-US" dirty="0"/>
              <a:t> </a:t>
            </a:r>
            <a:r>
              <a:rPr lang="en-US" dirty="0" err="1"/>
              <a:t>formă</a:t>
            </a:r>
            <a:r>
              <a:rPr lang="en-US" dirty="0"/>
              <a:t> a </a:t>
            </a:r>
            <a:r>
              <a:rPr lang="en-US" dirty="0" err="1"/>
              <a:t>operei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reproducere</a:t>
            </a:r>
            <a:r>
              <a:rPr lang="en-US" dirty="0"/>
              <a:t> se </a:t>
            </a:r>
            <a:r>
              <a:rPr lang="en-US" dirty="0" err="1"/>
              <a:t>înţelege</a:t>
            </a:r>
            <a:r>
              <a:rPr lang="en-US" dirty="0"/>
              <a:t> </a:t>
            </a:r>
            <a:r>
              <a:rPr lang="en-US" dirty="0" err="1"/>
              <a:t>realizarea</a:t>
            </a:r>
            <a:r>
              <a:rPr lang="en-US" dirty="0"/>
              <a:t> </a:t>
            </a:r>
            <a:r>
              <a:rPr lang="en-US" dirty="0" err="1"/>
              <a:t>integrală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parţială</a:t>
            </a:r>
            <a:r>
              <a:rPr lang="en-US" dirty="0"/>
              <a:t>, a </a:t>
            </a:r>
            <a:r>
              <a:rPr lang="en-US" dirty="0" err="1"/>
              <a:t>uneia</a:t>
            </a:r>
            <a:r>
              <a:rPr lang="en-US" dirty="0"/>
              <a:t> </a:t>
            </a:r>
            <a:r>
              <a:rPr lang="en-US" dirty="0" err="1"/>
              <a:t>ori</a:t>
            </a:r>
            <a:r>
              <a:rPr lang="en-US" dirty="0"/>
              <a:t> a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multor</a:t>
            </a:r>
            <a:r>
              <a:rPr lang="en-US" dirty="0"/>
              <a:t> </a:t>
            </a:r>
            <a:r>
              <a:rPr lang="en-US" dirty="0" err="1"/>
              <a:t>copii</a:t>
            </a:r>
            <a:r>
              <a:rPr lang="en-US" dirty="0"/>
              <a:t> ale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opere</a:t>
            </a:r>
            <a:r>
              <a:rPr lang="en-US" dirty="0"/>
              <a:t>, direct </a:t>
            </a:r>
            <a:r>
              <a:rPr lang="en-US" dirty="0" err="1"/>
              <a:t>sau</a:t>
            </a:r>
            <a:r>
              <a:rPr lang="en-US" dirty="0"/>
              <a:t> indirect, </a:t>
            </a:r>
            <a:r>
              <a:rPr lang="en-US" dirty="0" err="1"/>
              <a:t>temporar</a:t>
            </a:r>
            <a:r>
              <a:rPr lang="en-US" dirty="0"/>
              <a:t> </a:t>
            </a:r>
            <a:r>
              <a:rPr lang="en-US" dirty="0" err="1"/>
              <a:t>ori</a:t>
            </a:r>
            <a:r>
              <a:rPr lang="en-US" dirty="0"/>
              <a:t> permanent,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orice</a:t>
            </a:r>
            <a:r>
              <a:rPr lang="en-US" dirty="0"/>
              <a:t> </a:t>
            </a:r>
            <a:r>
              <a:rPr lang="en-US" dirty="0" err="1"/>
              <a:t>mijloc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sub </a:t>
            </a:r>
            <a:r>
              <a:rPr lang="en-US" dirty="0" err="1"/>
              <a:t>orice</a:t>
            </a:r>
            <a:r>
              <a:rPr lang="en-US" dirty="0"/>
              <a:t> </a:t>
            </a:r>
            <a:r>
              <a:rPr lang="en-US" dirty="0" err="1"/>
              <a:t>formă</a:t>
            </a:r>
            <a:r>
              <a:rPr lang="en-US" dirty="0"/>
              <a:t>, </a:t>
            </a:r>
            <a:r>
              <a:rPr lang="en-US" dirty="0" err="1"/>
              <a:t>inclusiv</a:t>
            </a:r>
            <a:r>
              <a:rPr lang="en-US" dirty="0"/>
              <a:t> </a:t>
            </a:r>
            <a:r>
              <a:rPr lang="en-US" dirty="0" err="1"/>
              <a:t>realizarea</a:t>
            </a:r>
            <a:r>
              <a:rPr lang="en-US" dirty="0"/>
              <a:t> </a:t>
            </a:r>
            <a:r>
              <a:rPr lang="en-US" dirty="0" err="1"/>
              <a:t>oricărei</a:t>
            </a:r>
            <a:r>
              <a:rPr lang="en-US" dirty="0"/>
              <a:t> </a:t>
            </a:r>
            <a:r>
              <a:rPr lang="en-US" dirty="0" err="1"/>
              <a:t>înregistrări</a:t>
            </a:r>
            <a:r>
              <a:rPr lang="en-US" dirty="0"/>
              <a:t> </a:t>
            </a:r>
            <a:r>
              <a:rPr lang="en-US" dirty="0" err="1"/>
              <a:t>sonore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audiovizuale</a:t>
            </a:r>
            <a:r>
              <a:rPr lang="en-US" dirty="0"/>
              <a:t> a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opere</a:t>
            </a:r>
            <a:r>
              <a:rPr lang="en-US" dirty="0"/>
              <a:t>, precum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stocarea</a:t>
            </a:r>
            <a:r>
              <a:rPr lang="en-US" dirty="0"/>
              <a:t> </a:t>
            </a:r>
            <a:r>
              <a:rPr lang="en-US" dirty="0" err="1"/>
              <a:t>permanentă</a:t>
            </a:r>
            <a:r>
              <a:rPr lang="en-US" dirty="0"/>
              <a:t> </a:t>
            </a:r>
            <a:r>
              <a:rPr lang="en-US" dirty="0" err="1"/>
              <a:t>ori</a:t>
            </a:r>
            <a:r>
              <a:rPr lang="en-US" dirty="0"/>
              <a:t> </a:t>
            </a:r>
            <a:r>
              <a:rPr lang="en-US" dirty="0" err="1"/>
              <a:t>temporară</a:t>
            </a:r>
            <a:r>
              <a:rPr lang="en-US" dirty="0"/>
              <a:t> a </a:t>
            </a:r>
            <a:r>
              <a:rPr lang="en-US" dirty="0" err="1"/>
              <a:t>acesteia</a:t>
            </a:r>
            <a:r>
              <a:rPr lang="en-US" dirty="0"/>
              <a:t> cu </a:t>
            </a:r>
            <a:r>
              <a:rPr lang="en-US" dirty="0" err="1"/>
              <a:t>mijloace</a:t>
            </a:r>
            <a:r>
              <a:rPr lang="en-US" dirty="0"/>
              <a:t> </a:t>
            </a:r>
            <a:r>
              <a:rPr lang="en-US" dirty="0" err="1"/>
              <a:t>electronice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79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b="1" dirty="0" err="1"/>
              <a:t>Domeniul</a:t>
            </a:r>
            <a:r>
              <a:rPr lang="en-US" b="1" dirty="0"/>
              <a:t> </a:t>
            </a:r>
            <a:r>
              <a:rPr lang="en-US" b="1" dirty="0" err="1"/>
              <a:t>drepturilor</a:t>
            </a:r>
            <a:r>
              <a:rPr lang="en-US" b="1" dirty="0"/>
              <a:t> de </a:t>
            </a:r>
            <a:r>
              <a:rPr lang="en-US" b="1" dirty="0" err="1"/>
              <a:t>proprietate</a:t>
            </a:r>
            <a:r>
              <a:rPr lang="en-US" b="1" dirty="0"/>
              <a:t> </a:t>
            </a:r>
            <a:r>
              <a:rPr lang="en-US" b="1" dirty="0" err="1"/>
              <a:t>intelectuală</a:t>
            </a:r>
            <a:r>
              <a:rPr lang="en-US" b="1" dirty="0"/>
              <a:t> </a:t>
            </a: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10000"/>
          </a:bodyPr>
          <a:lstStyle/>
          <a:p>
            <a:r>
              <a:rPr lang="en-US" dirty="0" err="1"/>
              <a:t>Drepturile</a:t>
            </a:r>
            <a:r>
              <a:rPr lang="en-US" dirty="0"/>
              <a:t> de </a:t>
            </a:r>
            <a:r>
              <a:rPr lang="en-US" dirty="0" err="1"/>
              <a:t>proprietate</a:t>
            </a:r>
            <a:r>
              <a:rPr lang="en-US" dirty="0"/>
              <a:t> </a:t>
            </a:r>
            <a:r>
              <a:rPr lang="en-US" dirty="0" err="1"/>
              <a:t>intelectuală</a:t>
            </a:r>
            <a:r>
              <a:rPr lang="en-US" dirty="0"/>
              <a:t> </a:t>
            </a:r>
            <a:r>
              <a:rPr lang="en-US" dirty="0" err="1"/>
              <a:t>reprezintă</a:t>
            </a:r>
            <a:r>
              <a:rPr lang="en-US" dirty="0"/>
              <a:t> o „</a:t>
            </a:r>
            <a:r>
              <a:rPr lang="en-US" dirty="0" err="1"/>
              <a:t>umbrelă</a:t>
            </a:r>
            <a:r>
              <a:rPr lang="en-US" dirty="0"/>
              <a:t>” de </a:t>
            </a:r>
            <a:r>
              <a:rPr lang="en-US" dirty="0" err="1"/>
              <a:t>drepturi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,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acestea</a:t>
            </a:r>
            <a:r>
              <a:rPr lang="en-US" dirty="0"/>
              <a:t> </a:t>
            </a:r>
            <a:r>
              <a:rPr lang="en-US" dirty="0" err="1"/>
              <a:t>protejând</a:t>
            </a:r>
            <a:r>
              <a:rPr lang="en-US" dirty="0"/>
              <a:t> un tip </a:t>
            </a:r>
            <a:r>
              <a:rPr lang="en-US" dirty="0" err="1"/>
              <a:t>diferit</a:t>
            </a:r>
            <a:r>
              <a:rPr lang="en-US" dirty="0"/>
              <a:t> de </a:t>
            </a:r>
            <a:r>
              <a:rPr lang="en-US" dirty="0" err="1"/>
              <a:t>proprietate</a:t>
            </a:r>
            <a:r>
              <a:rPr lang="en-US" dirty="0"/>
              <a:t> </a:t>
            </a:r>
            <a:r>
              <a:rPr lang="en-US" dirty="0" err="1"/>
              <a:t>intelectuală</a:t>
            </a:r>
            <a:r>
              <a:rPr lang="en-US" dirty="0"/>
              <a:t>: </a:t>
            </a:r>
          </a:p>
          <a:p>
            <a:pPr lvl="0" fontAlgn="base"/>
            <a:r>
              <a:rPr lang="en-US" dirty="0" err="1"/>
              <a:t>Drepturile</a:t>
            </a:r>
            <a:r>
              <a:rPr lang="en-US" dirty="0"/>
              <a:t> de </a:t>
            </a:r>
            <a:r>
              <a:rPr lang="en-US" dirty="0" err="1"/>
              <a:t>autor</a:t>
            </a:r>
            <a:r>
              <a:rPr lang="en-US" dirty="0"/>
              <a:t> </a:t>
            </a:r>
            <a:endParaRPr lang="ro-RO" dirty="0"/>
          </a:p>
          <a:p>
            <a:pPr lvl="0" fontAlgn="base">
              <a:buFontTx/>
              <a:buChar char="-"/>
            </a:pPr>
            <a:r>
              <a:rPr lang="en-US" dirty="0" err="1"/>
              <a:t>Drepturile</a:t>
            </a:r>
            <a:r>
              <a:rPr lang="en-US" dirty="0"/>
              <a:t> de </a:t>
            </a:r>
            <a:r>
              <a:rPr lang="en-US" dirty="0" err="1"/>
              <a:t>autor</a:t>
            </a:r>
            <a:r>
              <a:rPr lang="en-US" dirty="0"/>
              <a:t> – </a:t>
            </a:r>
            <a:r>
              <a:rPr lang="en-US" dirty="0" err="1"/>
              <a:t>protejează</a:t>
            </a:r>
            <a:r>
              <a:rPr lang="en-US" dirty="0"/>
              <a:t> </a:t>
            </a:r>
            <a:r>
              <a:rPr lang="en-US" dirty="0" err="1"/>
              <a:t>creaţiile</a:t>
            </a:r>
            <a:r>
              <a:rPr lang="en-US" dirty="0"/>
              <a:t> </a:t>
            </a:r>
            <a:r>
              <a:rPr lang="en-US" dirty="0" err="1"/>
              <a:t>estetice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artistice</a:t>
            </a:r>
            <a:r>
              <a:rPr lang="en-US" dirty="0"/>
              <a:t> </a:t>
            </a:r>
            <a:r>
              <a:rPr lang="en-US" dirty="0" err="1"/>
              <a:t>originale</a:t>
            </a:r>
            <a:r>
              <a:rPr lang="en-US" dirty="0"/>
              <a:t>, fie </a:t>
            </a:r>
            <a:r>
              <a:rPr lang="en-US" dirty="0" err="1"/>
              <a:t>că</a:t>
            </a:r>
            <a:r>
              <a:rPr lang="en-US" dirty="0"/>
              <a:t> sunt </a:t>
            </a:r>
            <a:r>
              <a:rPr lang="en-US" dirty="0" err="1"/>
              <a:t>creaţii</a:t>
            </a:r>
            <a:r>
              <a:rPr lang="en-US" dirty="0"/>
              <a:t> </a:t>
            </a:r>
            <a:r>
              <a:rPr lang="en-US" dirty="0" err="1"/>
              <a:t>literare</a:t>
            </a:r>
            <a:r>
              <a:rPr lang="en-US" dirty="0"/>
              <a:t>, </a:t>
            </a:r>
            <a:r>
              <a:rPr lang="en-US" dirty="0" err="1"/>
              <a:t>muzicale</a:t>
            </a:r>
            <a:r>
              <a:rPr lang="en-US" dirty="0"/>
              <a:t>, </a:t>
            </a:r>
            <a:r>
              <a:rPr lang="en-US" dirty="0" err="1"/>
              <a:t>dramatice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artistice</a:t>
            </a:r>
            <a:r>
              <a:rPr lang="en-US" dirty="0"/>
              <a:t>, </a:t>
            </a:r>
            <a:r>
              <a:rPr lang="en-US" dirty="0" err="1"/>
              <a:t>inclusiv</a:t>
            </a:r>
            <a:r>
              <a:rPr lang="en-US" dirty="0"/>
              <a:t> </a:t>
            </a:r>
            <a:r>
              <a:rPr lang="en-US" dirty="0" err="1"/>
              <a:t>programele</a:t>
            </a:r>
            <a:r>
              <a:rPr lang="en-US" dirty="0"/>
              <a:t> de calculator. </a:t>
            </a:r>
            <a:endParaRPr lang="ro-RO" dirty="0"/>
          </a:p>
          <a:p>
            <a:pPr lvl="0" fontAlgn="base">
              <a:buFontTx/>
              <a:buChar char="-"/>
            </a:pPr>
            <a:r>
              <a:rPr lang="en-US" dirty="0" err="1"/>
              <a:t>Drepturile</a:t>
            </a:r>
            <a:r>
              <a:rPr lang="en-US" dirty="0"/>
              <a:t> </a:t>
            </a:r>
            <a:r>
              <a:rPr lang="en-US" dirty="0" err="1"/>
              <a:t>conexe</a:t>
            </a:r>
            <a:r>
              <a:rPr lang="en-US" dirty="0"/>
              <a:t> </a:t>
            </a:r>
            <a:r>
              <a:rPr lang="en-US" dirty="0" err="1"/>
              <a:t>drepturilor</a:t>
            </a:r>
            <a:r>
              <a:rPr lang="en-US" dirty="0"/>
              <a:t> de </a:t>
            </a:r>
            <a:r>
              <a:rPr lang="en-US" dirty="0" err="1"/>
              <a:t>autor</a:t>
            </a:r>
            <a:r>
              <a:rPr lang="en-US" dirty="0"/>
              <a:t> – </a:t>
            </a:r>
            <a:r>
              <a:rPr lang="en-US" dirty="0" err="1"/>
              <a:t>protejează</a:t>
            </a:r>
            <a:r>
              <a:rPr lang="en-US" dirty="0"/>
              <a:t> </a:t>
            </a:r>
            <a:r>
              <a:rPr lang="en-US" dirty="0" err="1"/>
              <a:t>artiştii</a:t>
            </a:r>
            <a:r>
              <a:rPr lang="en-US" dirty="0"/>
              <a:t> </a:t>
            </a:r>
            <a:r>
              <a:rPr lang="en-US" dirty="0" err="1"/>
              <a:t>interpreţi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executanţi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propriile</a:t>
            </a:r>
            <a:r>
              <a:rPr lang="en-US" dirty="0"/>
              <a:t> </a:t>
            </a:r>
            <a:r>
              <a:rPr lang="en-US" dirty="0" err="1"/>
              <a:t>interpretări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execuţii</a:t>
            </a:r>
            <a:r>
              <a:rPr lang="en-US" dirty="0"/>
              <a:t>, </a:t>
            </a:r>
            <a:r>
              <a:rPr lang="en-US" dirty="0" err="1"/>
              <a:t>producătorii</a:t>
            </a:r>
            <a:r>
              <a:rPr lang="en-US" dirty="0"/>
              <a:t> de </a:t>
            </a:r>
            <a:r>
              <a:rPr lang="en-US" dirty="0" err="1"/>
              <a:t>înregistrări</a:t>
            </a:r>
            <a:r>
              <a:rPr lang="en-US" dirty="0"/>
              <a:t> </a:t>
            </a:r>
            <a:r>
              <a:rPr lang="en-US" dirty="0" err="1"/>
              <a:t>sonore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propriile</a:t>
            </a:r>
            <a:r>
              <a:rPr lang="en-US" dirty="0"/>
              <a:t> </a:t>
            </a:r>
            <a:r>
              <a:rPr lang="en-US" dirty="0" err="1"/>
              <a:t>înregistrări</a:t>
            </a:r>
            <a:r>
              <a:rPr lang="en-US" dirty="0"/>
              <a:t>, </a:t>
            </a:r>
            <a:r>
              <a:rPr lang="en-US" dirty="0" err="1"/>
              <a:t>producătorii</a:t>
            </a:r>
            <a:r>
              <a:rPr lang="en-US" dirty="0"/>
              <a:t> de </a:t>
            </a:r>
            <a:r>
              <a:rPr lang="en-US" dirty="0" err="1"/>
              <a:t>înregistrări</a:t>
            </a:r>
            <a:r>
              <a:rPr lang="en-US" dirty="0"/>
              <a:t> </a:t>
            </a:r>
            <a:r>
              <a:rPr lang="en-US" dirty="0" err="1"/>
              <a:t>audiovizuale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propriile</a:t>
            </a:r>
            <a:r>
              <a:rPr lang="en-US" dirty="0"/>
              <a:t> </a:t>
            </a:r>
            <a:r>
              <a:rPr lang="en-US" dirty="0" err="1"/>
              <a:t>înregistrări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organismele</a:t>
            </a:r>
            <a:r>
              <a:rPr lang="en-US" dirty="0"/>
              <a:t> de </a:t>
            </a:r>
            <a:r>
              <a:rPr lang="en-US" dirty="0" err="1"/>
              <a:t>radiodifuziune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televiziune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propriile</a:t>
            </a:r>
            <a:r>
              <a:rPr lang="en-US" dirty="0"/>
              <a:t> </a:t>
            </a:r>
            <a:r>
              <a:rPr lang="en-US" dirty="0" err="1"/>
              <a:t>emisiuni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servicii</a:t>
            </a:r>
            <a:r>
              <a:rPr lang="en-US" dirty="0"/>
              <a:t> de </a:t>
            </a:r>
            <a:r>
              <a:rPr lang="en-US" dirty="0" err="1"/>
              <a:t>programe</a:t>
            </a:r>
            <a:r>
              <a:rPr lang="en-US" dirty="0"/>
              <a:t>. </a:t>
            </a:r>
            <a:endParaRPr lang="ro-RO" dirty="0"/>
          </a:p>
          <a:p>
            <a:pPr lvl="0" fontAlgn="base">
              <a:buFontTx/>
              <a:buChar char="-"/>
            </a:pPr>
            <a:r>
              <a:rPr lang="en-US" dirty="0" err="1"/>
              <a:t>Dreptul</a:t>
            </a:r>
            <a:r>
              <a:rPr lang="en-US" dirty="0"/>
              <a:t> sui-generis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bazelor</a:t>
            </a:r>
            <a:r>
              <a:rPr lang="en-US" dirty="0"/>
              <a:t> de date – </a:t>
            </a:r>
            <a:r>
              <a:rPr lang="en-US" dirty="0" err="1"/>
              <a:t>poartă</a:t>
            </a:r>
            <a:r>
              <a:rPr lang="en-US" dirty="0"/>
              <a:t>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bazelor</a:t>
            </a:r>
            <a:r>
              <a:rPr lang="en-US" dirty="0"/>
              <a:t> de date, de </a:t>
            </a:r>
            <a:r>
              <a:rPr lang="en-US" dirty="0" err="1"/>
              <a:t>orice</a:t>
            </a:r>
            <a:r>
              <a:rPr lang="en-US" dirty="0"/>
              <a:t> tip </a:t>
            </a:r>
            <a:r>
              <a:rPr lang="en-US" dirty="0" err="1"/>
              <a:t>ar</a:t>
            </a:r>
            <a:r>
              <a:rPr lang="en-US" dirty="0"/>
              <a:t> fi </a:t>
            </a:r>
            <a:r>
              <a:rPr lang="en-US" dirty="0" err="1"/>
              <a:t>acestea</a:t>
            </a:r>
            <a:r>
              <a:rPr lang="en-US" dirty="0"/>
              <a:t>.  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2734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err="1"/>
              <a:t>Dreptul</a:t>
            </a:r>
            <a:r>
              <a:rPr lang="en-US" dirty="0"/>
              <a:t> de a </a:t>
            </a:r>
            <a:r>
              <a:rPr lang="en-US" dirty="0" err="1"/>
              <a:t>utiliza</a:t>
            </a:r>
            <a:r>
              <a:rPr lang="en-US" dirty="0"/>
              <a:t> opera </a:t>
            </a: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lvl="0" fontAlgn="base"/>
            <a:r>
              <a:rPr lang="en-US" dirty="0"/>
              <a:t>Nu are </a:t>
            </a:r>
            <a:r>
              <a:rPr lang="en-US" dirty="0" err="1"/>
              <a:t>relevanţă</a:t>
            </a:r>
            <a:r>
              <a:rPr lang="en-US" dirty="0"/>
              <a:t>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reproducerea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integrală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parţială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făcută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mijloace</a:t>
            </a:r>
            <a:r>
              <a:rPr lang="en-US" dirty="0"/>
              <a:t> </a:t>
            </a:r>
            <a:r>
              <a:rPr lang="en-US" dirty="0" err="1"/>
              <a:t>decât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utilizate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crearea</a:t>
            </a:r>
            <a:r>
              <a:rPr lang="en-US" dirty="0"/>
              <a:t> </a:t>
            </a:r>
            <a:r>
              <a:rPr lang="en-US" dirty="0" err="1"/>
              <a:t>originalului</a:t>
            </a:r>
            <a:endParaRPr lang="en-US" dirty="0"/>
          </a:p>
          <a:p>
            <a:pPr lvl="0" fontAlgn="base"/>
            <a:r>
              <a:rPr lang="en-US" dirty="0" err="1"/>
              <a:t>Reproducerea</a:t>
            </a:r>
            <a:r>
              <a:rPr lang="en-US" dirty="0"/>
              <a:t> se </a:t>
            </a:r>
            <a:r>
              <a:rPr lang="en-US" dirty="0" err="1"/>
              <a:t>referă</a:t>
            </a:r>
            <a:r>
              <a:rPr lang="en-US" dirty="0"/>
              <a:t> de </a:t>
            </a:r>
            <a:r>
              <a:rPr lang="en-US" dirty="0" err="1"/>
              <a:t>regulă</a:t>
            </a:r>
            <a:r>
              <a:rPr lang="en-US" dirty="0"/>
              <a:t> la </a:t>
            </a:r>
            <a:r>
              <a:rPr lang="en-US" dirty="0" err="1"/>
              <a:t>copierea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multiplicarea</a:t>
            </a:r>
            <a:r>
              <a:rPr lang="en-US" dirty="0"/>
              <a:t> </a:t>
            </a:r>
            <a:r>
              <a:rPr lang="en-US" dirty="0" err="1"/>
              <a:t>operei</a:t>
            </a:r>
            <a:r>
              <a:rPr lang="en-US" dirty="0"/>
              <a:t> </a:t>
            </a:r>
            <a:r>
              <a:rPr lang="en-US" dirty="0" err="1"/>
              <a:t>fixată</a:t>
            </a:r>
            <a:r>
              <a:rPr lang="en-US" dirty="0"/>
              <a:t> de </a:t>
            </a:r>
            <a:r>
              <a:rPr lang="en-US" dirty="0" err="1"/>
              <a:t>autor</a:t>
            </a:r>
            <a:r>
              <a:rPr lang="en-US" dirty="0"/>
              <a:t> pe un </a:t>
            </a:r>
            <a:r>
              <a:rPr lang="en-US" dirty="0" err="1"/>
              <a:t>suport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prezentată</a:t>
            </a:r>
            <a:r>
              <a:rPr lang="en-US" dirty="0"/>
              <a:t> public de </a:t>
            </a:r>
            <a:r>
              <a:rPr lang="en-US" dirty="0" err="1"/>
              <a:t>către</a:t>
            </a:r>
            <a:r>
              <a:rPr lang="en-US" dirty="0"/>
              <a:t> </a:t>
            </a:r>
            <a:r>
              <a:rPr lang="en-US" dirty="0" err="1"/>
              <a:t>autor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Nerespectarea</a:t>
            </a:r>
            <a:r>
              <a:rPr lang="en-US" dirty="0"/>
              <a:t> </a:t>
            </a:r>
            <a:r>
              <a:rPr lang="en-US" dirty="0" err="1"/>
              <a:t>dreptului</a:t>
            </a:r>
            <a:r>
              <a:rPr lang="en-US" dirty="0"/>
              <a:t> </a:t>
            </a:r>
            <a:r>
              <a:rPr lang="en-US" dirty="0" err="1"/>
              <a:t>exclusiv</a:t>
            </a:r>
            <a:r>
              <a:rPr lang="en-US" dirty="0"/>
              <a:t> al </a:t>
            </a:r>
            <a:r>
              <a:rPr lang="en-US" dirty="0" err="1"/>
              <a:t>autorului</a:t>
            </a:r>
            <a:r>
              <a:rPr lang="en-US" dirty="0"/>
              <a:t> cu </a:t>
            </a:r>
            <a:r>
              <a:rPr lang="en-US" dirty="0" err="1"/>
              <a:t>privire</a:t>
            </a:r>
            <a:r>
              <a:rPr lang="en-US" dirty="0"/>
              <a:t> la </a:t>
            </a:r>
            <a:r>
              <a:rPr lang="en-US" dirty="0" err="1"/>
              <a:t>reproducerea</a:t>
            </a:r>
            <a:r>
              <a:rPr lang="en-US" dirty="0"/>
              <a:t> </a:t>
            </a:r>
            <a:r>
              <a:rPr lang="en-US" dirty="0" err="1"/>
              <a:t>operei</a:t>
            </a:r>
            <a:r>
              <a:rPr lang="en-US" dirty="0"/>
              <a:t> sale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incriminată</a:t>
            </a:r>
            <a:r>
              <a:rPr lang="en-US" dirty="0"/>
              <a:t> de </a:t>
            </a:r>
            <a:r>
              <a:rPr lang="en-US" dirty="0" err="1"/>
              <a:t>legea</a:t>
            </a:r>
            <a:r>
              <a:rPr lang="en-US" dirty="0"/>
              <a:t> </a:t>
            </a:r>
            <a:r>
              <a:rPr lang="en-US" dirty="0" err="1"/>
              <a:t>dreptului</a:t>
            </a:r>
            <a:r>
              <a:rPr lang="en-US" dirty="0"/>
              <a:t> de </a:t>
            </a:r>
            <a:r>
              <a:rPr lang="en-US" dirty="0" err="1"/>
              <a:t>autor</a:t>
            </a:r>
            <a:r>
              <a:rPr lang="en-US" dirty="0"/>
              <a:t> ca </a:t>
            </a:r>
            <a:r>
              <a:rPr lang="en-US" dirty="0" err="1"/>
              <a:t>infracţiune</a:t>
            </a:r>
            <a:endParaRPr lang="en-US" dirty="0"/>
          </a:p>
          <a:p>
            <a:pPr lvl="0" fontAlgn="base"/>
            <a:r>
              <a:rPr lang="en-US" dirty="0" err="1"/>
              <a:t>Distribuirea</a:t>
            </a:r>
            <a:r>
              <a:rPr lang="en-US" dirty="0"/>
              <a:t> </a:t>
            </a:r>
            <a:r>
              <a:rPr lang="en-US" dirty="0" err="1"/>
              <a:t>operei</a:t>
            </a:r>
            <a:r>
              <a:rPr lang="ro-RO" dirty="0"/>
              <a:t>.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distribuire</a:t>
            </a:r>
            <a:r>
              <a:rPr lang="en-US" dirty="0"/>
              <a:t> se </a:t>
            </a:r>
            <a:r>
              <a:rPr lang="en-US" dirty="0" err="1"/>
              <a:t>înţelege</a:t>
            </a:r>
            <a:r>
              <a:rPr lang="en-US" dirty="0"/>
              <a:t> </a:t>
            </a:r>
            <a:r>
              <a:rPr lang="en-US" dirty="0" err="1"/>
              <a:t>vânzarea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orice</a:t>
            </a:r>
            <a:r>
              <a:rPr lang="en-US" dirty="0"/>
              <a:t> alt mod de </a:t>
            </a:r>
            <a:r>
              <a:rPr lang="en-US" dirty="0" err="1"/>
              <a:t>transmitere</a:t>
            </a:r>
            <a:r>
              <a:rPr lang="en-US" dirty="0"/>
              <a:t>, cu </a:t>
            </a:r>
            <a:r>
              <a:rPr lang="en-US" dirty="0" err="1"/>
              <a:t>titlu</a:t>
            </a:r>
            <a:r>
              <a:rPr lang="en-US" dirty="0"/>
              <a:t> </a:t>
            </a:r>
            <a:r>
              <a:rPr lang="en-US" dirty="0" err="1"/>
              <a:t>oneros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gratuit</a:t>
            </a:r>
            <a:r>
              <a:rPr lang="en-US" dirty="0"/>
              <a:t>, a </a:t>
            </a:r>
            <a:r>
              <a:rPr lang="en-US" dirty="0" err="1"/>
              <a:t>originalului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a </a:t>
            </a:r>
            <a:r>
              <a:rPr lang="en-US" dirty="0" err="1"/>
              <a:t>copiilor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opere</a:t>
            </a:r>
            <a:r>
              <a:rPr lang="en-US" dirty="0"/>
              <a:t>, precum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oferirea</a:t>
            </a:r>
            <a:r>
              <a:rPr lang="en-US" dirty="0"/>
              <a:t> </a:t>
            </a:r>
            <a:r>
              <a:rPr lang="en-US" dirty="0" err="1"/>
              <a:t>publică</a:t>
            </a:r>
            <a:r>
              <a:rPr lang="en-US" dirty="0"/>
              <a:t> a </a:t>
            </a:r>
            <a:r>
              <a:rPr lang="en-US" dirty="0" err="1"/>
              <a:t>acestora</a:t>
            </a:r>
            <a:endParaRPr lang="en-US" dirty="0"/>
          </a:p>
          <a:p>
            <a:r>
              <a:rPr lang="en-US" dirty="0" err="1"/>
              <a:t>Distribuirea</a:t>
            </a:r>
            <a:r>
              <a:rPr lang="en-US" dirty="0"/>
              <a:t> 	are 	ca 	</a:t>
            </a:r>
            <a:r>
              <a:rPr lang="en-US" dirty="0" err="1"/>
              <a:t>obiect</a:t>
            </a:r>
            <a:r>
              <a:rPr lang="en-US" dirty="0"/>
              <a:t> 	</a:t>
            </a:r>
            <a:r>
              <a:rPr lang="en-US" dirty="0" err="1"/>
              <a:t>suportul</a:t>
            </a:r>
            <a:r>
              <a:rPr lang="ro-RO" dirty="0"/>
              <a:t> </a:t>
            </a:r>
            <a:r>
              <a:rPr lang="en-US" dirty="0"/>
              <a:t>material </a:t>
            </a:r>
            <a:r>
              <a:rPr lang="en-US" dirty="0" err="1"/>
              <a:t>în</a:t>
            </a:r>
            <a:r>
              <a:rPr lang="en-US" dirty="0"/>
              <a:t> care opera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multiplicată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nu opera </a:t>
            </a:r>
            <a:r>
              <a:rPr lang="en-US" dirty="0" err="1"/>
              <a:t>în</a:t>
            </a:r>
            <a:r>
              <a:rPr lang="en-US" dirty="0"/>
              <a:t> sine</a:t>
            </a:r>
            <a:r>
              <a:rPr lang="ro-RO" dirty="0"/>
              <a:t>.</a:t>
            </a:r>
          </a:p>
          <a:p>
            <a:r>
              <a:rPr lang="en-US" dirty="0" err="1"/>
              <a:t>Dreptul</a:t>
            </a:r>
            <a:r>
              <a:rPr lang="en-US" dirty="0"/>
              <a:t> de </a:t>
            </a:r>
            <a:r>
              <a:rPr lang="en-US" dirty="0" err="1"/>
              <a:t>distribuire</a:t>
            </a:r>
            <a:r>
              <a:rPr lang="en-US" dirty="0"/>
              <a:t> se </a:t>
            </a:r>
            <a:r>
              <a:rPr lang="en-US" dirty="0" err="1"/>
              <a:t>epuizează</a:t>
            </a:r>
            <a:r>
              <a:rPr lang="en-US" dirty="0"/>
              <a:t> </a:t>
            </a:r>
            <a:r>
              <a:rPr lang="en-US" dirty="0" err="1"/>
              <a:t>odată</a:t>
            </a:r>
            <a:r>
              <a:rPr lang="en-US" dirty="0"/>
              <a:t> cu prima </a:t>
            </a:r>
            <a:r>
              <a:rPr lang="en-US" dirty="0" err="1"/>
              <a:t>vânzare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primul</a:t>
            </a:r>
            <a:r>
              <a:rPr lang="en-US" dirty="0"/>
              <a:t> transfer de </a:t>
            </a:r>
            <a:r>
              <a:rPr lang="en-US" dirty="0" err="1"/>
              <a:t>drept</a:t>
            </a:r>
            <a:r>
              <a:rPr lang="en-US" dirty="0"/>
              <a:t>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originalului</a:t>
            </a:r>
            <a:r>
              <a:rPr lang="en-US" dirty="0"/>
              <a:t> </a:t>
            </a:r>
            <a:r>
              <a:rPr lang="en-US" dirty="0" err="1"/>
              <a:t>ori</a:t>
            </a:r>
            <a:r>
              <a:rPr lang="en-US" dirty="0"/>
              <a:t> a </a:t>
            </a:r>
            <a:r>
              <a:rPr lang="en-US" dirty="0" err="1"/>
              <a:t>copiilor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opere</a:t>
            </a:r>
            <a:r>
              <a:rPr lang="en-US" dirty="0"/>
              <a:t>, pe </a:t>
            </a:r>
            <a:r>
              <a:rPr lang="en-US" dirty="0" err="1"/>
              <a:t>piaţa</a:t>
            </a:r>
            <a:r>
              <a:rPr lang="en-US" dirty="0"/>
              <a:t> </a:t>
            </a:r>
            <a:r>
              <a:rPr lang="en-US" dirty="0" err="1"/>
              <a:t>internă</a:t>
            </a:r>
            <a:r>
              <a:rPr lang="en-US" dirty="0"/>
              <a:t>, de </a:t>
            </a:r>
            <a:r>
              <a:rPr lang="en-US" dirty="0" err="1"/>
              <a:t>către</a:t>
            </a:r>
            <a:r>
              <a:rPr lang="en-US" dirty="0"/>
              <a:t> </a:t>
            </a:r>
            <a:r>
              <a:rPr lang="en-US" dirty="0" err="1"/>
              <a:t>titularul</a:t>
            </a:r>
            <a:r>
              <a:rPr lang="en-US" dirty="0"/>
              <a:t> de </a:t>
            </a:r>
            <a:r>
              <a:rPr lang="en-US" dirty="0" err="1"/>
              <a:t>drepturi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cu</a:t>
            </a:r>
            <a:r>
              <a:rPr lang="ro-RO" dirty="0"/>
              <a:t> </a:t>
            </a:r>
            <a:r>
              <a:rPr lang="en-US" dirty="0" err="1"/>
              <a:t>consimţământul</a:t>
            </a:r>
            <a:r>
              <a:rPr lang="en-US" dirty="0"/>
              <a:t> </a:t>
            </a:r>
            <a:r>
              <a:rPr lang="en-US" dirty="0" err="1"/>
              <a:t>acestuia</a:t>
            </a:r>
            <a:endParaRPr lang="en-US" dirty="0"/>
          </a:p>
          <a:p>
            <a:pPr lvl="0" fontAlgn="base"/>
            <a:r>
              <a:rPr lang="en-US" dirty="0" err="1"/>
              <a:t>Dreptul</a:t>
            </a:r>
            <a:r>
              <a:rPr lang="en-US" dirty="0"/>
              <a:t> de </a:t>
            </a:r>
            <a:r>
              <a:rPr lang="en-US" dirty="0" err="1"/>
              <a:t>distribuire</a:t>
            </a:r>
            <a:r>
              <a:rPr lang="en-US" dirty="0"/>
              <a:t> se </a:t>
            </a:r>
            <a:r>
              <a:rPr lang="en-US" dirty="0" err="1"/>
              <a:t>epuizează</a:t>
            </a:r>
            <a:r>
              <a:rPr lang="en-US" dirty="0"/>
              <a:t> </a:t>
            </a:r>
            <a:r>
              <a:rPr lang="en-US" dirty="0" err="1"/>
              <a:t>însă</a:t>
            </a:r>
            <a:r>
              <a:rPr lang="en-US" dirty="0"/>
              <a:t> </a:t>
            </a:r>
            <a:r>
              <a:rPr lang="en-US" dirty="0" err="1"/>
              <a:t>numai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modalităţile</a:t>
            </a:r>
            <a:r>
              <a:rPr lang="en-US" dirty="0"/>
              <a:t> de </a:t>
            </a:r>
            <a:r>
              <a:rPr lang="en-US" dirty="0" err="1"/>
              <a:t>utilizare</a:t>
            </a:r>
            <a:r>
              <a:rPr lang="en-US" dirty="0"/>
              <a:t> </a:t>
            </a:r>
            <a:r>
              <a:rPr lang="en-US" dirty="0" err="1"/>
              <a:t>convenite</a:t>
            </a:r>
            <a:r>
              <a:rPr lang="en-US" dirty="0"/>
              <a:t>, nu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ro-RO" dirty="0"/>
              <a:t> </a:t>
            </a:r>
            <a:r>
              <a:rPr lang="en-US" dirty="0" err="1"/>
              <a:t>modalităţile</a:t>
            </a:r>
            <a:endParaRPr lang="en-US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9699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err="1"/>
              <a:t>Dreptul</a:t>
            </a:r>
            <a:r>
              <a:rPr lang="en-US" dirty="0"/>
              <a:t> de a </a:t>
            </a:r>
            <a:r>
              <a:rPr lang="en-US" dirty="0" err="1"/>
              <a:t>utiliza</a:t>
            </a:r>
            <a:r>
              <a:rPr lang="en-US" dirty="0"/>
              <a:t> opera </a:t>
            </a: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lvl="0" fontAlgn="base"/>
            <a:r>
              <a:rPr lang="en-US" sz="2800" dirty="0" err="1"/>
              <a:t>Închirierea</a:t>
            </a:r>
            <a:r>
              <a:rPr lang="en-US" sz="2800" dirty="0"/>
              <a:t> </a:t>
            </a:r>
            <a:r>
              <a:rPr lang="en-US" sz="2800" dirty="0" err="1"/>
              <a:t>operei</a:t>
            </a:r>
            <a:r>
              <a:rPr lang="en-US" sz="2800" dirty="0"/>
              <a:t>; </a:t>
            </a:r>
          </a:p>
          <a:p>
            <a:pPr lvl="1" fontAlgn="base"/>
            <a:r>
              <a:rPr lang="en-US" sz="2800" dirty="0" err="1"/>
              <a:t>Prin</a:t>
            </a:r>
            <a:r>
              <a:rPr lang="en-US" sz="2800" dirty="0"/>
              <a:t> </a:t>
            </a:r>
            <a:r>
              <a:rPr lang="en-US" sz="2800" dirty="0" err="1"/>
              <a:t>închiriere</a:t>
            </a:r>
            <a:r>
              <a:rPr lang="en-US" sz="2800" dirty="0"/>
              <a:t> se </a:t>
            </a:r>
            <a:r>
              <a:rPr lang="en-US" sz="2800" dirty="0" err="1"/>
              <a:t>înţelege</a:t>
            </a:r>
            <a:r>
              <a:rPr lang="en-US" sz="2800" dirty="0"/>
              <a:t> </a:t>
            </a:r>
            <a:r>
              <a:rPr lang="en-US" sz="2800" dirty="0" err="1"/>
              <a:t>punerea</a:t>
            </a:r>
            <a:r>
              <a:rPr lang="en-US" sz="2800" dirty="0"/>
              <a:t> la </a:t>
            </a:r>
            <a:r>
              <a:rPr lang="en-US" sz="2800" dirty="0" err="1"/>
              <a:t>dispoziţie</a:t>
            </a:r>
            <a:r>
              <a:rPr lang="en-US" sz="2800" dirty="0"/>
              <a:t> </a:t>
            </a:r>
            <a:r>
              <a:rPr lang="en-US" sz="2800" dirty="0" err="1"/>
              <a:t>spre</a:t>
            </a:r>
            <a:r>
              <a:rPr lang="en-US" sz="2800" dirty="0"/>
              <a:t> </a:t>
            </a:r>
            <a:r>
              <a:rPr lang="en-US" sz="2800" dirty="0" err="1"/>
              <a:t>utilizare</a:t>
            </a:r>
            <a:r>
              <a:rPr lang="en-US" sz="2800" dirty="0"/>
              <a:t>, </a:t>
            </a:r>
            <a:r>
              <a:rPr lang="en-US" sz="2800" dirty="0" err="1"/>
              <a:t>pentru</a:t>
            </a:r>
            <a:r>
              <a:rPr lang="en-US" sz="2800" dirty="0"/>
              <a:t> un </a:t>
            </a:r>
            <a:r>
              <a:rPr lang="en-US" sz="2800" dirty="0" err="1"/>
              <a:t>timp</a:t>
            </a:r>
            <a:r>
              <a:rPr lang="en-US" sz="2800" dirty="0"/>
              <a:t> </a:t>
            </a:r>
            <a:r>
              <a:rPr lang="en-US" sz="2800" dirty="0" err="1"/>
              <a:t>limitat</a:t>
            </a:r>
            <a:r>
              <a:rPr lang="en-US" sz="2800" dirty="0"/>
              <a:t> </a:t>
            </a:r>
            <a:r>
              <a:rPr lang="en-US" sz="2800" dirty="0" err="1"/>
              <a:t>şi</a:t>
            </a:r>
            <a:r>
              <a:rPr lang="en-US" sz="2800" dirty="0"/>
              <a:t> </a:t>
            </a:r>
            <a:r>
              <a:rPr lang="en-US" sz="2800" dirty="0" err="1"/>
              <a:t>pentru</a:t>
            </a:r>
            <a:r>
              <a:rPr lang="en-US" sz="2800" dirty="0"/>
              <a:t> un </a:t>
            </a:r>
            <a:r>
              <a:rPr lang="en-US" sz="2800" dirty="0" err="1"/>
              <a:t>avantaj</a:t>
            </a:r>
            <a:r>
              <a:rPr lang="en-US" sz="2800" dirty="0"/>
              <a:t> economic </a:t>
            </a:r>
            <a:r>
              <a:rPr lang="en-US" sz="2800" dirty="0" err="1"/>
              <a:t>sau</a:t>
            </a:r>
            <a:r>
              <a:rPr lang="en-US" sz="2800" dirty="0"/>
              <a:t> </a:t>
            </a:r>
            <a:r>
              <a:rPr lang="en-US" sz="2800" dirty="0" err="1"/>
              <a:t>comercial</a:t>
            </a:r>
            <a:r>
              <a:rPr lang="en-US" sz="2800" dirty="0"/>
              <a:t> direct </a:t>
            </a:r>
            <a:r>
              <a:rPr lang="en-US" sz="2800" dirty="0" err="1"/>
              <a:t>sau</a:t>
            </a:r>
            <a:r>
              <a:rPr lang="en-US" sz="2800" dirty="0"/>
              <a:t> indirect, a </a:t>
            </a:r>
            <a:r>
              <a:rPr lang="en-US" sz="2800" dirty="0" err="1"/>
              <a:t>unei</a:t>
            </a:r>
            <a:r>
              <a:rPr lang="en-US" sz="2800" dirty="0"/>
              <a:t> </a:t>
            </a:r>
            <a:r>
              <a:rPr lang="en-US" sz="2800" dirty="0" err="1"/>
              <a:t>opere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 a </a:t>
            </a:r>
            <a:r>
              <a:rPr lang="en-US" sz="2800" dirty="0" err="1"/>
              <a:t>copiilor</a:t>
            </a:r>
            <a:r>
              <a:rPr lang="en-US" sz="2800" dirty="0"/>
              <a:t> </a:t>
            </a:r>
            <a:r>
              <a:rPr lang="en-US" sz="2800" dirty="0" err="1"/>
              <a:t>protejate</a:t>
            </a:r>
            <a:r>
              <a:rPr lang="en-US" sz="2800" dirty="0"/>
              <a:t> ale </a:t>
            </a:r>
            <a:r>
              <a:rPr lang="en-US" sz="2800" dirty="0" err="1"/>
              <a:t>acesteia</a:t>
            </a:r>
            <a:r>
              <a:rPr lang="en-US" sz="2800" dirty="0"/>
              <a:t> </a:t>
            </a:r>
          </a:p>
          <a:p>
            <a:pPr fontAlgn="base"/>
            <a:r>
              <a:rPr lang="en-US" sz="2800" dirty="0"/>
              <a:t>Nu pot face </a:t>
            </a:r>
            <a:r>
              <a:rPr lang="en-US" sz="2800" dirty="0" err="1"/>
              <a:t>obiect</a:t>
            </a:r>
            <a:r>
              <a:rPr lang="en-US" sz="2800" dirty="0"/>
              <a:t> al </a:t>
            </a:r>
            <a:r>
              <a:rPr lang="en-US" sz="2800" dirty="0" err="1"/>
              <a:t>închirierii</a:t>
            </a:r>
            <a:r>
              <a:rPr lang="en-US" sz="2800" dirty="0"/>
              <a:t>: </a:t>
            </a:r>
            <a:endParaRPr lang="ro-RO" sz="2800" dirty="0"/>
          </a:p>
          <a:p>
            <a:pPr fontAlgn="base">
              <a:buFontTx/>
              <a:buChar char="-"/>
            </a:pPr>
            <a:r>
              <a:rPr lang="en-US" sz="2800" dirty="0" err="1"/>
              <a:t>Construcţiilor</a:t>
            </a:r>
            <a:r>
              <a:rPr lang="en-US" sz="2800" dirty="0"/>
              <a:t> 	</a:t>
            </a:r>
            <a:r>
              <a:rPr lang="en-US" sz="2800" dirty="0" err="1"/>
              <a:t>rezultate</a:t>
            </a:r>
            <a:r>
              <a:rPr lang="en-US" sz="2800" dirty="0"/>
              <a:t> din </a:t>
            </a:r>
            <a:r>
              <a:rPr lang="en-US" sz="2800" dirty="0" err="1"/>
              <a:t>proiecte</a:t>
            </a:r>
            <a:r>
              <a:rPr lang="en-US" sz="2800" dirty="0"/>
              <a:t> </a:t>
            </a:r>
            <a:r>
              <a:rPr lang="ro-RO" sz="2800" dirty="0"/>
              <a:t> </a:t>
            </a:r>
            <a:r>
              <a:rPr lang="en-US" sz="2800" dirty="0" err="1"/>
              <a:t>arhitecturale</a:t>
            </a:r>
            <a:endParaRPr lang="ro-RO" sz="2800" dirty="0"/>
          </a:p>
          <a:p>
            <a:pPr fontAlgn="base">
              <a:buFontTx/>
              <a:buChar char="-"/>
            </a:pPr>
            <a:r>
              <a:rPr lang="en-US" sz="2800" dirty="0"/>
              <a:t> </a:t>
            </a:r>
            <a:r>
              <a:rPr lang="en-US" sz="2800" dirty="0" err="1"/>
              <a:t>Originalele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 </a:t>
            </a:r>
            <a:r>
              <a:rPr lang="en-US" sz="2800" dirty="0" err="1"/>
              <a:t>copiile</a:t>
            </a:r>
            <a:r>
              <a:rPr lang="en-US" sz="2800" dirty="0"/>
              <a:t> </a:t>
            </a:r>
            <a:r>
              <a:rPr lang="en-US" sz="2800" dirty="0" err="1"/>
              <a:t>operelor</a:t>
            </a:r>
            <a:r>
              <a:rPr lang="en-US" sz="2800" dirty="0"/>
              <a:t> de design </a:t>
            </a:r>
            <a:r>
              <a:rPr lang="en-US" sz="2800" dirty="0" err="1"/>
              <a:t>ori</a:t>
            </a:r>
            <a:r>
              <a:rPr lang="en-US" sz="2800" dirty="0"/>
              <a:t> de </a:t>
            </a:r>
            <a:r>
              <a:rPr lang="en-US" sz="2800" dirty="0" err="1"/>
              <a:t>artă</a:t>
            </a:r>
            <a:r>
              <a:rPr lang="en-US" sz="2800" dirty="0"/>
              <a:t> </a:t>
            </a:r>
            <a:r>
              <a:rPr lang="en-US" sz="2800" dirty="0" err="1"/>
              <a:t>aplicată</a:t>
            </a:r>
            <a:r>
              <a:rPr lang="en-US" sz="2800" dirty="0"/>
              <a:t>, </a:t>
            </a:r>
            <a:r>
              <a:rPr lang="en-US" sz="2800" dirty="0" err="1"/>
              <a:t>utilizate</a:t>
            </a:r>
            <a:r>
              <a:rPr lang="en-US" sz="2800" dirty="0"/>
              <a:t> </a:t>
            </a:r>
            <a:r>
              <a:rPr lang="en-US" sz="2800" dirty="0" err="1"/>
              <a:t>pentru</a:t>
            </a:r>
            <a:r>
              <a:rPr lang="en-US" sz="2800" dirty="0"/>
              <a:t> </a:t>
            </a:r>
            <a:r>
              <a:rPr lang="en-US" sz="2800" dirty="0" err="1"/>
              <a:t>realizarea</a:t>
            </a:r>
            <a:r>
              <a:rPr lang="en-US" sz="2800" dirty="0"/>
              <a:t> </a:t>
            </a:r>
            <a:r>
              <a:rPr lang="en-US" sz="2800" dirty="0" err="1"/>
              <a:t>produselor</a:t>
            </a:r>
            <a:r>
              <a:rPr lang="en-US" sz="2800" dirty="0"/>
              <a:t> de </a:t>
            </a:r>
            <a:r>
              <a:rPr lang="en-US" sz="2800" dirty="0" err="1"/>
              <a:t>consum</a:t>
            </a:r>
            <a:r>
              <a:rPr lang="en-US" sz="2800" dirty="0"/>
              <a:t> </a:t>
            </a:r>
            <a:endParaRPr lang="ro-RO" sz="2800" dirty="0"/>
          </a:p>
          <a:p>
            <a:pPr fontAlgn="base">
              <a:buFontTx/>
              <a:buChar char="-"/>
            </a:pPr>
            <a:r>
              <a:rPr lang="en-US" sz="2800" dirty="0" err="1"/>
              <a:t>Originalele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 </a:t>
            </a:r>
            <a:r>
              <a:rPr lang="en-US" sz="2800" dirty="0" err="1"/>
              <a:t>copiile</a:t>
            </a:r>
            <a:r>
              <a:rPr lang="en-US" sz="2800" dirty="0"/>
              <a:t> </a:t>
            </a:r>
            <a:r>
              <a:rPr lang="en-US" sz="2800" dirty="0" err="1"/>
              <a:t>operelor</a:t>
            </a:r>
            <a:r>
              <a:rPr lang="en-US" sz="2800" dirty="0"/>
              <a:t> </a:t>
            </a:r>
            <a:r>
              <a:rPr lang="en-US" sz="2800" dirty="0" err="1"/>
              <a:t>realizate</a:t>
            </a:r>
            <a:r>
              <a:rPr lang="en-US" sz="2800" dirty="0"/>
              <a:t> </a:t>
            </a:r>
            <a:r>
              <a:rPr lang="en-US" sz="2800" dirty="0" err="1"/>
              <a:t>în</a:t>
            </a:r>
            <a:r>
              <a:rPr lang="en-US" sz="2800" dirty="0"/>
              <a:t> </a:t>
            </a:r>
            <a:r>
              <a:rPr lang="en-US" sz="2800" dirty="0" err="1"/>
              <a:t>scopul</a:t>
            </a:r>
            <a:r>
              <a:rPr lang="en-US" sz="2800" dirty="0"/>
              <a:t> </a:t>
            </a:r>
            <a:r>
              <a:rPr lang="en-US" sz="2800" dirty="0" err="1"/>
              <a:t>comunicării</a:t>
            </a:r>
            <a:r>
              <a:rPr lang="en-US" sz="2800" dirty="0"/>
              <a:t> </a:t>
            </a:r>
            <a:r>
              <a:rPr lang="en-US" sz="2800" dirty="0" err="1"/>
              <a:t>publice</a:t>
            </a:r>
            <a:r>
              <a:rPr lang="en-US" sz="2800" dirty="0"/>
              <a:t> </a:t>
            </a:r>
            <a:r>
              <a:rPr lang="en-US" sz="2800" dirty="0" err="1"/>
              <a:t>ori</a:t>
            </a:r>
            <a:r>
              <a:rPr lang="en-US" sz="2800" dirty="0"/>
              <a:t> </a:t>
            </a:r>
            <a:r>
              <a:rPr lang="en-US" sz="2800" dirty="0" err="1"/>
              <a:t>pentru</a:t>
            </a:r>
            <a:r>
              <a:rPr lang="en-US" sz="2800" dirty="0"/>
              <a:t> a </a:t>
            </a:r>
            <a:r>
              <a:rPr lang="en-US" sz="2800" dirty="0" err="1"/>
              <a:t>căror</a:t>
            </a:r>
            <a:r>
              <a:rPr lang="en-US" sz="2800" dirty="0"/>
              <a:t> </a:t>
            </a:r>
            <a:r>
              <a:rPr lang="en-US" sz="2800" dirty="0" err="1"/>
              <a:t>utilizare</a:t>
            </a:r>
            <a:r>
              <a:rPr lang="en-US" sz="2800" dirty="0"/>
              <a:t> </a:t>
            </a:r>
            <a:r>
              <a:rPr lang="en-US" sz="2800" dirty="0" err="1"/>
              <a:t>există</a:t>
            </a:r>
            <a:r>
              <a:rPr lang="en-US" sz="2800" dirty="0"/>
              <a:t> un contract </a:t>
            </a:r>
            <a:endParaRPr lang="ro-RO" sz="2800" dirty="0"/>
          </a:p>
          <a:p>
            <a:pPr fontAlgn="base">
              <a:buFontTx/>
              <a:buChar char="-"/>
            </a:pPr>
            <a:r>
              <a:rPr lang="en-US" sz="2800" dirty="0" err="1"/>
              <a:t>Lucrările</a:t>
            </a:r>
            <a:r>
              <a:rPr lang="en-US" sz="2800" dirty="0"/>
              <a:t> de </a:t>
            </a:r>
            <a:r>
              <a:rPr lang="en-US" sz="2800" dirty="0" err="1"/>
              <a:t>referinţă</a:t>
            </a:r>
            <a:r>
              <a:rPr lang="en-US" sz="2800" dirty="0"/>
              <a:t> </a:t>
            </a:r>
            <a:r>
              <a:rPr lang="en-US" sz="2800" dirty="0" err="1"/>
              <a:t>pentru</a:t>
            </a:r>
            <a:r>
              <a:rPr lang="en-US" sz="2800" dirty="0"/>
              <a:t> </a:t>
            </a:r>
            <a:r>
              <a:rPr lang="en-US" sz="2800" dirty="0" err="1"/>
              <a:t>consultare</a:t>
            </a:r>
            <a:r>
              <a:rPr lang="en-US" sz="2800" dirty="0"/>
              <a:t> </a:t>
            </a:r>
            <a:r>
              <a:rPr lang="en-US" sz="2800" dirty="0" err="1"/>
              <a:t>imediată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 </a:t>
            </a:r>
            <a:r>
              <a:rPr lang="en-US" sz="2800" dirty="0" err="1"/>
              <a:t>pentru</a:t>
            </a:r>
            <a:r>
              <a:rPr lang="en-US" sz="2800" dirty="0"/>
              <a:t> </a:t>
            </a:r>
            <a:r>
              <a:rPr lang="en-US" sz="2800" dirty="0" err="1"/>
              <a:t>împrumut</a:t>
            </a:r>
            <a:r>
              <a:rPr lang="en-US" sz="2800" dirty="0"/>
              <a:t> </a:t>
            </a:r>
            <a:r>
              <a:rPr lang="en-US" sz="2800" dirty="0" err="1"/>
              <a:t>între</a:t>
            </a:r>
            <a:r>
              <a:rPr lang="en-US" sz="2800" dirty="0"/>
              <a:t> </a:t>
            </a:r>
            <a:r>
              <a:rPr lang="en-US" sz="2800" dirty="0" err="1"/>
              <a:t>instituţii</a:t>
            </a:r>
            <a:r>
              <a:rPr lang="en-US" sz="2800" dirty="0"/>
              <a:t> </a:t>
            </a:r>
          </a:p>
          <a:p>
            <a:pPr lvl="2" fontAlgn="base"/>
            <a:r>
              <a:rPr lang="en-US" sz="2800" dirty="0" err="1"/>
              <a:t>Operele</a:t>
            </a:r>
            <a:r>
              <a:rPr lang="en-US" sz="2800" dirty="0"/>
              <a:t> create de </a:t>
            </a:r>
            <a:r>
              <a:rPr lang="en-US" sz="2800" dirty="0" err="1"/>
              <a:t>autor</a:t>
            </a:r>
            <a:r>
              <a:rPr lang="en-US" sz="2800" dirty="0"/>
              <a:t> </a:t>
            </a:r>
            <a:r>
              <a:rPr lang="en-US" sz="2800" dirty="0" err="1"/>
              <a:t>în</a:t>
            </a:r>
            <a:r>
              <a:rPr lang="en-US" sz="2800" dirty="0"/>
              <a:t> </a:t>
            </a:r>
            <a:r>
              <a:rPr lang="en-US" sz="2800" dirty="0" err="1"/>
              <a:t>cadrul</a:t>
            </a:r>
            <a:r>
              <a:rPr lang="en-US" sz="2800" dirty="0"/>
              <a:t> </a:t>
            </a:r>
            <a:r>
              <a:rPr lang="en-US" sz="2800" dirty="0" err="1"/>
              <a:t>contractului</a:t>
            </a:r>
            <a:r>
              <a:rPr lang="en-US" sz="2800" dirty="0"/>
              <a:t> individual de </a:t>
            </a:r>
            <a:r>
              <a:rPr lang="en-US" sz="2800" dirty="0" err="1"/>
              <a:t>muncă</a:t>
            </a:r>
            <a:r>
              <a:rPr lang="en-US" sz="2800" dirty="0"/>
              <a:t>, </a:t>
            </a:r>
            <a:r>
              <a:rPr lang="en-US" sz="2800" dirty="0" err="1"/>
              <a:t>dacă</a:t>
            </a:r>
            <a:r>
              <a:rPr lang="en-US" sz="2800" dirty="0"/>
              <a:t> </a:t>
            </a:r>
            <a:r>
              <a:rPr lang="en-US" sz="2800" dirty="0" err="1"/>
              <a:t>acestea</a:t>
            </a:r>
            <a:r>
              <a:rPr lang="en-US" sz="2800" dirty="0"/>
              <a:t> sunt </a:t>
            </a:r>
            <a:r>
              <a:rPr lang="en-US" sz="2800" dirty="0" err="1"/>
              <a:t>utilizate</a:t>
            </a:r>
            <a:r>
              <a:rPr lang="en-US" sz="2800" dirty="0"/>
              <a:t> de </a:t>
            </a:r>
            <a:r>
              <a:rPr lang="en-US" sz="2800" dirty="0" err="1"/>
              <a:t>către</a:t>
            </a:r>
            <a:r>
              <a:rPr lang="en-US" sz="2800" dirty="0"/>
              <a:t> </a:t>
            </a:r>
            <a:r>
              <a:rPr lang="en-US" sz="2800" dirty="0" err="1"/>
              <a:t>cel</a:t>
            </a:r>
            <a:r>
              <a:rPr lang="en-US" sz="2800" dirty="0"/>
              <a:t> care a </a:t>
            </a:r>
            <a:r>
              <a:rPr lang="en-US" sz="2800" dirty="0" err="1"/>
              <a:t>angajat</a:t>
            </a:r>
            <a:r>
              <a:rPr lang="en-US" sz="2800" dirty="0"/>
              <a:t> </a:t>
            </a:r>
            <a:r>
              <a:rPr lang="en-US" sz="2800" dirty="0" err="1"/>
              <a:t>autorul</a:t>
            </a:r>
            <a:r>
              <a:rPr lang="en-US" sz="2800" dirty="0"/>
              <a:t>, </a:t>
            </a:r>
            <a:r>
              <a:rPr lang="en-US" sz="2800" dirty="0" err="1"/>
              <a:t>în</a:t>
            </a:r>
            <a:r>
              <a:rPr lang="en-US" sz="2800" dirty="0"/>
              <a:t> </a:t>
            </a:r>
            <a:r>
              <a:rPr lang="en-US" sz="2800" dirty="0" err="1"/>
              <a:t>cadrul</a:t>
            </a:r>
            <a:r>
              <a:rPr lang="en-US" sz="2800" dirty="0"/>
              <a:t> </a:t>
            </a:r>
            <a:r>
              <a:rPr lang="en-US" sz="2800" dirty="0" err="1"/>
              <a:t>activităţii</a:t>
            </a:r>
            <a:r>
              <a:rPr lang="en-US" sz="2800" dirty="0"/>
              <a:t> sale </a:t>
            </a:r>
            <a:r>
              <a:rPr lang="en-US" sz="2800" dirty="0" err="1"/>
              <a:t>obişnuite</a:t>
            </a:r>
            <a:r>
              <a:rPr lang="en-US" sz="2800" dirty="0"/>
              <a:t> </a:t>
            </a:r>
          </a:p>
          <a:p>
            <a:pPr lvl="1" fontAlgn="base"/>
            <a:r>
              <a:rPr lang="en-US" sz="2800" dirty="0" err="1"/>
              <a:t>Nerespectarea</a:t>
            </a:r>
            <a:r>
              <a:rPr lang="en-US" sz="2800" dirty="0"/>
              <a:t> </a:t>
            </a:r>
            <a:r>
              <a:rPr lang="en-US" sz="2800" dirty="0" err="1"/>
              <a:t>dreptului</a:t>
            </a:r>
            <a:r>
              <a:rPr lang="en-US" sz="2800" dirty="0"/>
              <a:t> de </a:t>
            </a:r>
            <a:r>
              <a:rPr lang="en-US" sz="2800" dirty="0" err="1"/>
              <a:t>închiriere</a:t>
            </a:r>
            <a:r>
              <a:rPr lang="en-US" sz="2800" dirty="0"/>
              <a:t> </a:t>
            </a:r>
            <a:r>
              <a:rPr lang="en-US" sz="2800" dirty="0" err="1"/>
              <a:t>constituie</a:t>
            </a:r>
            <a:r>
              <a:rPr lang="en-US" sz="2800" dirty="0"/>
              <a:t> </a:t>
            </a:r>
            <a:r>
              <a:rPr lang="ro-RO" sz="2800" dirty="0"/>
              <a:t> </a:t>
            </a:r>
            <a:r>
              <a:rPr lang="en-US" sz="2800" dirty="0" err="1"/>
              <a:t>infracţiune</a:t>
            </a:r>
            <a:r>
              <a:rPr lang="en-US" sz="2800" dirty="0"/>
              <a:t> 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3203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err="1"/>
              <a:t>Dreptul</a:t>
            </a:r>
            <a:r>
              <a:rPr lang="en-US" dirty="0"/>
              <a:t> de a </a:t>
            </a:r>
            <a:r>
              <a:rPr lang="en-US" dirty="0" err="1"/>
              <a:t>utiliza</a:t>
            </a:r>
            <a:r>
              <a:rPr lang="en-US" dirty="0"/>
              <a:t> opera </a:t>
            </a: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lvl="0" fontAlgn="base"/>
            <a:r>
              <a:rPr lang="en-US" sz="2800" dirty="0" err="1"/>
              <a:t>Împrumutul</a:t>
            </a:r>
            <a:r>
              <a:rPr lang="en-US" sz="2800" dirty="0"/>
              <a:t> </a:t>
            </a:r>
            <a:r>
              <a:rPr lang="en-US" sz="2800" dirty="0" err="1"/>
              <a:t>operei</a:t>
            </a:r>
            <a:r>
              <a:rPr lang="en-US" sz="2800" dirty="0"/>
              <a:t>; </a:t>
            </a:r>
          </a:p>
          <a:p>
            <a:pPr lvl="1" fontAlgn="base"/>
            <a:r>
              <a:rPr lang="en-US" sz="2800" dirty="0" err="1"/>
              <a:t>Prin</a:t>
            </a:r>
            <a:r>
              <a:rPr lang="en-US" sz="2800" dirty="0"/>
              <a:t> </a:t>
            </a:r>
            <a:r>
              <a:rPr lang="en-US" sz="2800" dirty="0" err="1"/>
              <a:t>împrumut</a:t>
            </a:r>
            <a:r>
              <a:rPr lang="en-US" sz="2800" dirty="0"/>
              <a:t> se </a:t>
            </a:r>
            <a:r>
              <a:rPr lang="en-US" sz="2800" dirty="0" err="1"/>
              <a:t>înţelege</a:t>
            </a:r>
            <a:r>
              <a:rPr lang="en-US" sz="2800" dirty="0"/>
              <a:t> </a:t>
            </a:r>
            <a:r>
              <a:rPr lang="en-US" sz="2800" dirty="0" err="1"/>
              <a:t>punerea</a:t>
            </a:r>
            <a:r>
              <a:rPr lang="en-US" sz="2800" dirty="0"/>
              <a:t> la </a:t>
            </a:r>
            <a:r>
              <a:rPr lang="en-US" sz="2800" dirty="0" err="1"/>
              <a:t>dispoziţie</a:t>
            </a:r>
            <a:r>
              <a:rPr lang="en-US" sz="2800" dirty="0"/>
              <a:t> </a:t>
            </a:r>
            <a:r>
              <a:rPr lang="en-US" sz="2800" dirty="0" err="1"/>
              <a:t>spre</a:t>
            </a:r>
            <a:r>
              <a:rPr lang="en-US" sz="2800" dirty="0"/>
              <a:t> </a:t>
            </a:r>
            <a:r>
              <a:rPr lang="en-US" sz="2800" dirty="0" err="1"/>
              <a:t>utilizare</a:t>
            </a:r>
            <a:r>
              <a:rPr lang="en-US" sz="2800" dirty="0"/>
              <a:t>, </a:t>
            </a:r>
            <a:r>
              <a:rPr lang="en-US" sz="2800" dirty="0" err="1"/>
              <a:t>pentru</a:t>
            </a:r>
            <a:r>
              <a:rPr lang="en-US" sz="2800" dirty="0"/>
              <a:t> un </a:t>
            </a:r>
            <a:r>
              <a:rPr lang="en-US" sz="2800" dirty="0" err="1"/>
              <a:t>timp</a:t>
            </a:r>
            <a:r>
              <a:rPr lang="en-US" sz="2800" dirty="0"/>
              <a:t> </a:t>
            </a:r>
            <a:r>
              <a:rPr lang="en-US" sz="2800" dirty="0" err="1"/>
              <a:t>limitat</a:t>
            </a:r>
            <a:r>
              <a:rPr lang="en-US" sz="2800" dirty="0"/>
              <a:t> </a:t>
            </a:r>
            <a:r>
              <a:rPr lang="en-US" sz="2800" dirty="0" err="1"/>
              <a:t>şi</a:t>
            </a:r>
            <a:r>
              <a:rPr lang="en-US" sz="2800" dirty="0"/>
              <a:t> </a:t>
            </a:r>
            <a:r>
              <a:rPr lang="en-US" sz="2800" dirty="0" err="1"/>
              <a:t>fără</a:t>
            </a:r>
            <a:r>
              <a:rPr lang="en-US" sz="2800" dirty="0"/>
              <a:t> un </a:t>
            </a:r>
            <a:r>
              <a:rPr lang="en-US" sz="2800" dirty="0" err="1"/>
              <a:t>avantaj</a:t>
            </a:r>
            <a:r>
              <a:rPr lang="en-US" sz="2800" dirty="0"/>
              <a:t> economic </a:t>
            </a:r>
            <a:r>
              <a:rPr lang="en-US" sz="2800" dirty="0" err="1"/>
              <a:t>sau</a:t>
            </a:r>
            <a:r>
              <a:rPr lang="en-US" sz="2800" dirty="0"/>
              <a:t> </a:t>
            </a:r>
            <a:r>
              <a:rPr lang="en-US" sz="2800" dirty="0" err="1"/>
              <a:t>comercial</a:t>
            </a:r>
            <a:r>
              <a:rPr lang="en-US" sz="2800" dirty="0"/>
              <a:t> direct </a:t>
            </a:r>
            <a:r>
              <a:rPr lang="en-US" sz="2800" dirty="0" err="1"/>
              <a:t>ori</a:t>
            </a:r>
            <a:r>
              <a:rPr lang="en-US" sz="2800" dirty="0"/>
              <a:t> indirect, a </a:t>
            </a:r>
            <a:r>
              <a:rPr lang="en-US" sz="2800" dirty="0" err="1"/>
              <a:t>unei</a:t>
            </a:r>
            <a:r>
              <a:rPr lang="en-US" sz="2800" dirty="0"/>
              <a:t> </a:t>
            </a:r>
            <a:r>
              <a:rPr lang="en-US" sz="2800" dirty="0" err="1"/>
              <a:t>opere</a:t>
            </a:r>
            <a:r>
              <a:rPr lang="en-US" sz="2800" dirty="0"/>
              <a:t> </a:t>
            </a:r>
            <a:r>
              <a:rPr lang="en-US" sz="2800" dirty="0" err="1"/>
              <a:t>prin</a:t>
            </a:r>
            <a:r>
              <a:rPr lang="en-US" sz="2800" dirty="0"/>
              <a:t> </a:t>
            </a:r>
            <a:r>
              <a:rPr lang="en-US" sz="2800" dirty="0" err="1"/>
              <a:t>intermediul</a:t>
            </a:r>
            <a:r>
              <a:rPr lang="en-US" sz="2800" dirty="0"/>
              <a:t> </a:t>
            </a:r>
            <a:r>
              <a:rPr lang="en-US" sz="2800" dirty="0" err="1"/>
              <a:t>unei</a:t>
            </a:r>
            <a:r>
              <a:rPr lang="en-US" sz="2800" dirty="0"/>
              <a:t> </a:t>
            </a:r>
            <a:r>
              <a:rPr lang="en-US" sz="2800" dirty="0" err="1"/>
              <a:t>instituţii</a:t>
            </a:r>
            <a:r>
              <a:rPr lang="en-US" sz="2800" dirty="0"/>
              <a:t> care </a:t>
            </a:r>
            <a:r>
              <a:rPr lang="en-US" sz="2800" dirty="0" err="1"/>
              <a:t>permite</a:t>
            </a:r>
            <a:r>
              <a:rPr lang="en-US" sz="2800" dirty="0"/>
              <a:t> </a:t>
            </a:r>
            <a:r>
              <a:rPr lang="en-US" sz="2800" dirty="0" err="1"/>
              <a:t>accesul</a:t>
            </a:r>
            <a:r>
              <a:rPr lang="en-US" sz="2800" dirty="0"/>
              <a:t> </a:t>
            </a:r>
            <a:r>
              <a:rPr lang="en-US" sz="2800" dirty="0" err="1"/>
              <a:t>publicului</a:t>
            </a:r>
            <a:r>
              <a:rPr lang="en-US" sz="2800" dirty="0"/>
              <a:t> </a:t>
            </a:r>
            <a:r>
              <a:rPr lang="en-US" sz="2800" dirty="0" err="1"/>
              <a:t>în</a:t>
            </a:r>
            <a:r>
              <a:rPr lang="en-US" sz="2800" dirty="0"/>
              <a:t> </a:t>
            </a:r>
            <a:r>
              <a:rPr lang="en-US" sz="2800" dirty="0" err="1"/>
              <a:t>acest</a:t>
            </a:r>
            <a:r>
              <a:rPr lang="en-US" sz="2800" dirty="0"/>
              <a:t> </a:t>
            </a:r>
            <a:r>
              <a:rPr lang="en-US" sz="2800" dirty="0" err="1"/>
              <a:t>scop</a:t>
            </a:r>
            <a:r>
              <a:rPr lang="en-US" sz="2800" dirty="0"/>
              <a:t> </a:t>
            </a:r>
          </a:p>
          <a:p>
            <a:pPr lvl="2" fontAlgn="base"/>
            <a:r>
              <a:rPr lang="en-US" sz="2800" dirty="0"/>
              <a:t>La </a:t>
            </a:r>
            <a:r>
              <a:rPr lang="en-US" sz="2800" dirty="0" err="1"/>
              <a:t>nivel</a:t>
            </a:r>
            <a:r>
              <a:rPr lang="en-US" sz="2800" dirty="0"/>
              <a:t> </a:t>
            </a:r>
            <a:r>
              <a:rPr lang="en-US" sz="2800" dirty="0" err="1"/>
              <a:t>european</a:t>
            </a:r>
            <a:r>
              <a:rPr lang="en-US" sz="2800" dirty="0"/>
              <a:t> se </a:t>
            </a:r>
            <a:r>
              <a:rPr lang="en-US" sz="2800" dirty="0" err="1"/>
              <a:t>consideră</a:t>
            </a:r>
            <a:r>
              <a:rPr lang="en-US" sz="2800" dirty="0"/>
              <a:t> </a:t>
            </a:r>
            <a:r>
              <a:rPr lang="en-US" sz="2800" dirty="0" err="1"/>
              <a:t>că</a:t>
            </a:r>
            <a:r>
              <a:rPr lang="en-US" sz="2800" dirty="0"/>
              <a:t> </a:t>
            </a:r>
            <a:r>
              <a:rPr lang="en-US" sz="2800" dirty="0" err="1"/>
              <a:t>cerinţa</a:t>
            </a:r>
            <a:r>
              <a:rPr lang="en-US" sz="2800" dirty="0"/>
              <a:t> </a:t>
            </a:r>
            <a:r>
              <a:rPr lang="en-US" sz="2800" dirty="0" err="1"/>
              <a:t>achitării</a:t>
            </a:r>
            <a:r>
              <a:rPr lang="en-US" sz="2800" dirty="0"/>
              <a:t> </a:t>
            </a:r>
            <a:r>
              <a:rPr lang="en-US" sz="2800" dirty="0" err="1"/>
              <a:t>unei</a:t>
            </a:r>
            <a:r>
              <a:rPr lang="en-US" sz="2800" dirty="0"/>
              <a:t> </a:t>
            </a:r>
            <a:r>
              <a:rPr lang="en-US" sz="2800" dirty="0" err="1"/>
              <a:t>sume</a:t>
            </a:r>
            <a:r>
              <a:rPr lang="en-US" sz="2800" dirty="0"/>
              <a:t> </a:t>
            </a:r>
            <a:r>
              <a:rPr lang="en-US" sz="2800" dirty="0" err="1"/>
              <a:t>necesare</a:t>
            </a:r>
            <a:r>
              <a:rPr lang="en-US" sz="2800" dirty="0"/>
              <a:t> </a:t>
            </a:r>
            <a:r>
              <a:rPr lang="en-US" sz="2800" dirty="0" err="1"/>
              <a:t>acoperirii</a:t>
            </a:r>
            <a:r>
              <a:rPr lang="en-US" sz="2800" dirty="0"/>
              <a:t> </a:t>
            </a:r>
            <a:r>
              <a:rPr lang="en-US" sz="2800" dirty="0" err="1"/>
              <a:t>cheltuielilor</a:t>
            </a:r>
            <a:r>
              <a:rPr lang="en-US" sz="2800" dirty="0"/>
              <a:t> de </a:t>
            </a:r>
            <a:r>
              <a:rPr lang="en-US" sz="2800" dirty="0" err="1"/>
              <a:t>funcţionare</a:t>
            </a:r>
            <a:r>
              <a:rPr lang="en-US" sz="2800" dirty="0"/>
              <a:t> ale </a:t>
            </a:r>
            <a:r>
              <a:rPr lang="en-US" sz="2800" dirty="0" err="1"/>
              <a:t>respectivei</a:t>
            </a:r>
            <a:r>
              <a:rPr lang="en-US" sz="2800" dirty="0"/>
              <a:t> </a:t>
            </a:r>
            <a:r>
              <a:rPr lang="en-US" sz="2800" dirty="0" err="1"/>
              <a:t>instituţii</a:t>
            </a:r>
            <a:r>
              <a:rPr lang="en-US" sz="2800" dirty="0"/>
              <a:t> nu face </a:t>
            </a:r>
            <a:r>
              <a:rPr lang="en-US" sz="2800" dirty="0" err="1"/>
              <a:t>avantaj</a:t>
            </a:r>
            <a:r>
              <a:rPr lang="en-US" sz="2800" dirty="0"/>
              <a:t> </a:t>
            </a:r>
            <a:r>
              <a:rPr lang="en-US" sz="2800" dirty="0" err="1"/>
              <a:t>comercial</a:t>
            </a:r>
            <a:r>
              <a:rPr lang="en-US" sz="2800" dirty="0"/>
              <a:t> direct </a:t>
            </a:r>
            <a:r>
              <a:rPr lang="en-US" sz="2800" dirty="0" err="1"/>
              <a:t>ori</a:t>
            </a:r>
            <a:r>
              <a:rPr lang="en-US" sz="2800" dirty="0"/>
              <a:t> indirect </a:t>
            </a:r>
          </a:p>
          <a:p>
            <a:pPr lvl="1" fontAlgn="base"/>
            <a:r>
              <a:rPr lang="en-US" sz="2800" dirty="0" err="1"/>
              <a:t>Autorul</a:t>
            </a:r>
            <a:r>
              <a:rPr lang="en-US" sz="2800" dirty="0"/>
              <a:t> </a:t>
            </a:r>
            <a:r>
              <a:rPr lang="en-US" sz="2800" dirty="0" err="1"/>
              <a:t>beneficiază</a:t>
            </a:r>
            <a:r>
              <a:rPr lang="en-US" sz="2800" dirty="0"/>
              <a:t> de </a:t>
            </a:r>
            <a:r>
              <a:rPr lang="en-US" sz="2800" dirty="0" err="1"/>
              <a:t>plata</a:t>
            </a:r>
            <a:r>
              <a:rPr lang="en-US" sz="2800" dirty="0"/>
              <a:t> </a:t>
            </a:r>
            <a:r>
              <a:rPr lang="en-US" sz="2800" dirty="0" err="1"/>
              <a:t>unei</a:t>
            </a:r>
            <a:r>
              <a:rPr lang="en-US" sz="2800" dirty="0"/>
              <a:t> </a:t>
            </a:r>
            <a:r>
              <a:rPr lang="en-US" sz="2800" dirty="0" err="1"/>
              <a:t>remuneraţii</a:t>
            </a:r>
            <a:r>
              <a:rPr lang="en-US" sz="2800" dirty="0"/>
              <a:t> </a:t>
            </a:r>
            <a:r>
              <a:rPr lang="en-US" sz="2800" dirty="0" err="1"/>
              <a:t>echitabile</a:t>
            </a:r>
            <a:r>
              <a:rPr lang="en-US" sz="2800" dirty="0"/>
              <a:t> </a:t>
            </a:r>
            <a:r>
              <a:rPr lang="en-US" sz="2800" dirty="0" err="1"/>
              <a:t>pentru</a:t>
            </a:r>
            <a:r>
              <a:rPr lang="en-US" sz="2800" dirty="0"/>
              <a:t> </a:t>
            </a:r>
            <a:r>
              <a:rPr lang="en-US" sz="2800" dirty="0" err="1"/>
              <a:t>autorizarea</a:t>
            </a:r>
            <a:r>
              <a:rPr lang="en-US" sz="2800" dirty="0"/>
              <a:t> </a:t>
            </a:r>
            <a:r>
              <a:rPr lang="en-US" sz="2800" dirty="0" err="1"/>
              <a:t>acestui</a:t>
            </a:r>
            <a:r>
              <a:rPr lang="en-US" sz="2800" dirty="0"/>
              <a:t> </a:t>
            </a:r>
            <a:r>
              <a:rPr lang="en-US" sz="2800" dirty="0" err="1"/>
              <a:t>împrumut</a:t>
            </a:r>
            <a:r>
              <a:rPr lang="en-US" sz="2800" dirty="0"/>
              <a:t> </a:t>
            </a:r>
            <a:r>
              <a:rPr lang="ro-RO" sz="2800" dirty="0"/>
              <a:t>.</a:t>
            </a:r>
          </a:p>
          <a:p>
            <a:pPr lvl="1" fontAlgn="base"/>
            <a:r>
              <a:rPr lang="en-US" sz="2800" dirty="0" err="1"/>
              <a:t>Exercitarea</a:t>
            </a:r>
            <a:r>
              <a:rPr lang="en-US" sz="2800" dirty="0"/>
              <a:t> </a:t>
            </a:r>
            <a:r>
              <a:rPr lang="en-US" sz="2800" dirty="0" err="1"/>
              <a:t>dreptului</a:t>
            </a:r>
            <a:r>
              <a:rPr lang="en-US" sz="2800" dirty="0"/>
              <a:t> se face </a:t>
            </a:r>
            <a:r>
              <a:rPr lang="en-US" sz="2800" dirty="0" err="1"/>
              <a:t>prin</a:t>
            </a:r>
            <a:r>
              <a:rPr lang="en-US" sz="2800" dirty="0"/>
              <a:t> </a:t>
            </a:r>
            <a:r>
              <a:rPr lang="en-US" sz="2800" dirty="0" err="1"/>
              <a:t>organele</a:t>
            </a:r>
            <a:r>
              <a:rPr lang="en-US" sz="2800" dirty="0"/>
              <a:t> de </a:t>
            </a:r>
            <a:r>
              <a:rPr lang="en-US" sz="2800" dirty="0" err="1"/>
              <a:t>gestiune</a:t>
            </a:r>
            <a:r>
              <a:rPr lang="en-US" sz="2800" dirty="0"/>
              <a:t> </a:t>
            </a:r>
            <a:r>
              <a:rPr lang="en-US" sz="2800" dirty="0" err="1"/>
              <a:t>colectivă</a:t>
            </a:r>
            <a:r>
              <a:rPr lang="en-US" sz="2800" dirty="0"/>
              <a:t> 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9141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dirty="0" err="1"/>
              <a:t>Regimul</a:t>
            </a:r>
            <a:r>
              <a:rPr lang="en-US" dirty="0"/>
              <a:t> </a:t>
            </a:r>
            <a:r>
              <a:rPr lang="en-US" dirty="0" err="1"/>
              <a:t>juridic</a:t>
            </a:r>
            <a:r>
              <a:rPr lang="en-US" dirty="0"/>
              <a:t> al </a:t>
            </a:r>
            <a:r>
              <a:rPr lang="en-US" dirty="0" err="1"/>
              <a:t>drepturilor</a:t>
            </a:r>
            <a:r>
              <a:rPr lang="en-US" dirty="0"/>
              <a:t> morale de </a:t>
            </a:r>
            <a:r>
              <a:rPr lang="en-US" dirty="0" err="1"/>
              <a:t>autor</a:t>
            </a:r>
            <a:r>
              <a:rPr lang="en-US" dirty="0"/>
              <a:t> </a:t>
            </a: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r>
              <a:rPr lang="en-US" sz="2800" dirty="0" err="1"/>
              <a:t>Drepturile</a:t>
            </a:r>
            <a:r>
              <a:rPr lang="en-US" sz="2800" dirty="0"/>
              <a:t> morale sunt </a:t>
            </a:r>
            <a:r>
              <a:rPr lang="en-US" sz="2800" dirty="0" err="1"/>
              <a:t>instituite</a:t>
            </a:r>
            <a:r>
              <a:rPr lang="en-US" sz="2800" dirty="0"/>
              <a:t> </a:t>
            </a:r>
            <a:r>
              <a:rPr lang="en-US" sz="2800" dirty="0" err="1"/>
              <a:t>spre</a:t>
            </a:r>
            <a:r>
              <a:rPr lang="en-US" sz="2800" dirty="0"/>
              <a:t> </a:t>
            </a:r>
            <a:r>
              <a:rPr lang="en-US" sz="2800" dirty="0" err="1"/>
              <a:t>protejarea</a:t>
            </a:r>
            <a:r>
              <a:rPr lang="en-US" sz="2800" dirty="0"/>
              <a:t> </a:t>
            </a:r>
            <a:r>
              <a:rPr lang="en-US" sz="2800" dirty="0" err="1"/>
              <a:t>personalităţii</a:t>
            </a:r>
            <a:r>
              <a:rPr lang="en-US" sz="2800" dirty="0"/>
              <a:t> </a:t>
            </a:r>
            <a:r>
              <a:rPr lang="en-US" sz="2800" dirty="0" err="1"/>
              <a:t>autorului</a:t>
            </a:r>
            <a:r>
              <a:rPr lang="en-US" sz="2800" dirty="0"/>
              <a:t>. </a:t>
            </a:r>
            <a:r>
              <a:rPr lang="en-US" sz="2800" dirty="0" err="1"/>
              <a:t>Caracterele</a:t>
            </a:r>
            <a:r>
              <a:rPr lang="en-US" sz="2800" dirty="0"/>
              <a:t> </a:t>
            </a:r>
            <a:r>
              <a:rPr lang="en-US" sz="2800" dirty="0" err="1"/>
              <a:t>drepturilor</a:t>
            </a:r>
            <a:r>
              <a:rPr lang="en-US" sz="2800" dirty="0"/>
              <a:t> morale nu sunt </a:t>
            </a:r>
            <a:r>
              <a:rPr lang="en-US" sz="2800" dirty="0" err="1"/>
              <a:t>enunţate</a:t>
            </a:r>
            <a:r>
              <a:rPr lang="en-US" sz="2800" dirty="0"/>
              <a:t> explicit de </a:t>
            </a:r>
            <a:r>
              <a:rPr lang="en-US" sz="2800" dirty="0" err="1"/>
              <a:t>lege</a:t>
            </a:r>
            <a:r>
              <a:rPr lang="en-US" sz="2800" dirty="0"/>
              <a:t> </a:t>
            </a:r>
            <a:r>
              <a:rPr lang="en-US" sz="2800" dirty="0" err="1"/>
              <a:t>dar</a:t>
            </a:r>
            <a:r>
              <a:rPr lang="en-US" sz="2800" dirty="0"/>
              <a:t> pot fi </a:t>
            </a:r>
            <a:r>
              <a:rPr lang="en-US" sz="2800" dirty="0" err="1"/>
              <a:t>deduse</a:t>
            </a:r>
            <a:r>
              <a:rPr lang="en-US" sz="2800" dirty="0"/>
              <a:t> din </a:t>
            </a:r>
            <a:r>
              <a:rPr lang="en-US" sz="2800" dirty="0" err="1"/>
              <a:t>dispoziţiile</a:t>
            </a:r>
            <a:r>
              <a:rPr lang="en-US" sz="2800" dirty="0"/>
              <a:t> </a:t>
            </a:r>
            <a:r>
              <a:rPr lang="en-US" sz="2800" dirty="0" err="1"/>
              <a:t>legii</a:t>
            </a:r>
            <a:r>
              <a:rPr lang="en-US" sz="2800" dirty="0"/>
              <a:t>. </a:t>
            </a:r>
          </a:p>
          <a:p>
            <a:r>
              <a:rPr lang="en-US" sz="2800" dirty="0" err="1"/>
              <a:t>Drepturile</a:t>
            </a:r>
            <a:r>
              <a:rPr lang="en-US" sz="2800" dirty="0"/>
              <a:t> morale de </a:t>
            </a:r>
            <a:r>
              <a:rPr lang="en-US" sz="2800" dirty="0" err="1"/>
              <a:t>autor</a:t>
            </a:r>
            <a:r>
              <a:rPr lang="en-US" sz="2800" dirty="0"/>
              <a:t> au </a:t>
            </a:r>
            <a:r>
              <a:rPr lang="en-US" sz="2800" dirty="0" err="1"/>
              <a:t>următoarele</a:t>
            </a:r>
            <a:r>
              <a:rPr lang="en-US" sz="2800" dirty="0"/>
              <a:t> </a:t>
            </a:r>
            <a:r>
              <a:rPr lang="en-US" sz="2800" dirty="0" err="1"/>
              <a:t>caractere</a:t>
            </a:r>
            <a:r>
              <a:rPr lang="en-US" sz="2800" dirty="0"/>
              <a:t> </a:t>
            </a:r>
            <a:r>
              <a:rPr lang="en-US" sz="2800" dirty="0" err="1"/>
              <a:t>juridice</a:t>
            </a:r>
            <a:r>
              <a:rPr lang="en-US" sz="2800" dirty="0"/>
              <a:t>: </a:t>
            </a:r>
          </a:p>
          <a:p>
            <a:pPr lvl="0" fontAlgn="base">
              <a:buFontTx/>
              <a:buChar char="-"/>
            </a:pPr>
            <a:r>
              <a:rPr lang="en-US" sz="2800" dirty="0" err="1"/>
              <a:t>Caracterul</a:t>
            </a:r>
            <a:r>
              <a:rPr lang="en-US" sz="2800" dirty="0"/>
              <a:t> strict personal </a:t>
            </a:r>
            <a:r>
              <a:rPr lang="ro-RO" sz="2800" dirty="0"/>
              <a:t>. </a:t>
            </a:r>
            <a:r>
              <a:rPr lang="en-US" sz="2800" dirty="0" err="1"/>
              <a:t>În</a:t>
            </a:r>
            <a:r>
              <a:rPr lang="en-US" sz="2800" dirty="0"/>
              <a:t> </a:t>
            </a:r>
            <a:r>
              <a:rPr lang="en-US" sz="2800" dirty="0" err="1"/>
              <a:t>timpul</a:t>
            </a:r>
            <a:r>
              <a:rPr lang="en-US" sz="2800" dirty="0"/>
              <a:t> </a:t>
            </a:r>
            <a:r>
              <a:rPr lang="en-US" sz="2800" dirty="0" err="1"/>
              <a:t>vieţii</a:t>
            </a:r>
            <a:r>
              <a:rPr lang="en-US" sz="2800" dirty="0"/>
              <a:t> </a:t>
            </a:r>
            <a:r>
              <a:rPr lang="en-US" sz="2800" dirty="0" err="1"/>
              <a:t>autorului</a:t>
            </a:r>
            <a:r>
              <a:rPr lang="en-US" sz="2800" dirty="0"/>
              <a:t> </a:t>
            </a:r>
            <a:r>
              <a:rPr lang="en-US" sz="2800" dirty="0" err="1"/>
              <a:t>ele</a:t>
            </a:r>
            <a:r>
              <a:rPr lang="en-US" sz="2800" dirty="0"/>
              <a:t> nu pot fi </a:t>
            </a:r>
            <a:r>
              <a:rPr lang="en-US" sz="2800" dirty="0" err="1"/>
              <a:t>exercitate</a:t>
            </a:r>
            <a:r>
              <a:rPr lang="en-US" sz="2800" dirty="0"/>
              <a:t> </a:t>
            </a:r>
            <a:r>
              <a:rPr lang="en-US" sz="2800" dirty="0" err="1"/>
              <a:t>decât</a:t>
            </a:r>
            <a:r>
              <a:rPr lang="en-US" sz="2800" dirty="0"/>
              <a:t> de </a:t>
            </a:r>
            <a:r>
              <a:rPr lang="en-US" sz="2800" dirty="0" err="1"/>
              <a:t>autor</a:t>
            </a:r>
            <a:r>
              <a:rPr lang="ro-RO" sz="2800" dirty="0"/>
              <a:t> .</a:t>
            </a:r>
            <a:r>
              <a:rPr lang="en-US" sz="2800" dirty="0" err="1"/>
              <a:t>Totuşi</a:t>
            </a:r>
            <a:r>
              <a:rPr lang="en-US" sz="2800" dirty="0"/>
              <a:t> </a:t>
            </a:r>
            <a:r>
              <a:rPr lang="en-US" sz="2800" dirty="0" err="1"/>
              <a:t>ele</a:t>
            </a:r>
            <a:r>
              <a:rPr lang="en-US" sz="2800" dirty="0"/>
              <a:t> pot fi </a:t>
            </a:r>
            <a:r>
              <a:rPr lang="en-US" sz="2800" dirty="0" err="1"/>
              <a:t>transmise</a:t>
            </a:r>
            <a:r>
              <a:rPr lang="en-US" sz="2800" dirty="0"/>
              <a:t> </a:t>
            </a:r>
            <a:r>
              <a:rPr lang="en-US" sz="2800" dirty="0" err="1"/>
              <a:t>prin</a:t>
            </a:r>
            <a:r>
              <a:rPr lang="en-US" sz="2800" dirty="0"/>
              <a:t> </a:t>
            </a:r>
            <a:r>
              <a:rPr lang="en-US" sz="2800" dirty="0" err="1"/>
              <a:t>moştenire</a:t>
            </a:r>
            <a:r>
              <a:rPr lang="en-US" sz="2800" dirty="0"/>
              <a:t>, nu </a:t>
            </a:r>
            <a:r>
              <a:rPr lang="en-US" sz="2800" dirty="0" err="1"/>
              <a:t>însă</a:t>
            </a:r>
            <a:r>
              <a:rPr lang="en-US" sz="2800" dirty="0"/>
              <a:t> </a:t>
            </a:r>
            <a:r>
              <a:rPr lang="en-US" sz="2800" dirty="0" err="1"/>
              <a:t>şi</a:t>
            </a:r>
            <a:r>
              <a:rPr lang="en-US" sz="2800" dirty="0"/>
              <a:t> </a:t>
            </a:r>
            <a:r>
              <a:rPr lang="en-US" sz="2800" dirty="0" err="1"/>
              <a:t>prin</a:t>
            </a:r>
            <a:r>
              <a:rPr lang="en-US" sz="2800" dirty="0"/>
              <a:t> </a:t>
            </a:r>
            <a:r>
              <a:rPr lang="en-US" sz="2800" dirty="0" err="1"/>
              <a:t>contracte</a:t>
            </a:r>
            <a:r>
              <a:rPr lang="en-US" sz="2800" dirty="0"/>
              <a:t> </a:t>
            </a:r>
            <a:r>
              <a:rPr lang="en-US" sz="2800" dirty="0" err="1"/>
              <a:t>între</a:t>
            </a:r>
            <a:r>
              <a:rPr lang="en-US" sz="2800" dirty="0"/>
              <a:t> vii </a:t>
            </a:r>
            <a:endParaRPr lang="ro-RO" sz="2800" dirty="0"/>
          </a:p>
          <a:p>
            <a:pPr lvl="0" fontAlgn="base">
              <a:buFontTx/>
              <a:buChar char="-"/>
            </a:pPr>
            <a:r>
              <a:rPr lang="en-US" sz="2800" dirty="0" err="1"/>
              <a:t>Caracterul</a:t>
            </a:r>
            <a:r>
              <a:rPr lang="en-US" sz="2800" dirty="0"/>
              <a:t> </a:t>
            </a:r>
            <a:r>
              <a:rPr lang="en-US" sz="2800" dirty="0" err="1"/>
              <a:t>inalienabil</a:t>
            </a:r>
            <a:r>
              <a:rPr lang="en-US" sz="2800" dirty="0"/>
              <a:t> </a:t>
            </a:r>
            <a:r>
              <a:rPr lang="en-US" sz="2800" dirty="0" err="1"/>
              <a:t>şi</a:t>
            </a:r>
            <a:r>
              <a:rPr lang="en-US" sz="2800" dirty="0"/>
              <a:t> </a:t>
            </a:r>
            <a:r>
              <a:rPr lang="en-US" sz="2800" dirty="0" err="1"/>
              <a:t>insesizabil</a:t>
            </a:r>
            <a:r>
              <a:rPr lang="ro-RO" sz="2800" dirty="0"/>
              <a:t>. </a:t>
            </a:r>
            <a:r>
              <a:rPr lang="en-US" sz="2800" dirty="0" err="1"/>
              <a:t>Drepturile</a:t>
            </a:r>
            <a:r>
              <a:rPr lang="en-US" sz="2800" dirty="0"/>
              <a:t> morale nu pot fi </a:t>
            </a:r>
            <a:r>
              <a:rPr lang="en-US" sz="2800" dirty="0" err="1"/>
              <a:t>înstrăinate</a:t>
            </a:r>
            <a:r>
              <a:rPr lang="en-US" sz="2800" dirty="0"/>
              <a:t> de </a:t>
            </a:r>
            <a:r>
              <a:rPr lang="en-US" sz="2800" dirty="0" err="1"/>
              <a:t>către</a:t>
            </a:r>
            <a:r>
              <a:rPr lang="en-US" sz="2800" dirty="0"/>
              <a:t> </a:t>
            </a:r>
            <a:r>
              <a:rPr lang="en-US" sz="2800" dirty="0" err="1"/>
              <a:t>autor</a:t>
            </a:r>
            <a:r>
              <a:rPr lang="en-US" sz="2800" dirty="0"/>
              <a:t> </a:t>
            </a:r>
            <a:r>
              <a:rPr lang="en-US" sz="2800" dirty="0" err="1"/>
              <a:t>şi</a:t>
            </a:r>
            <a:r>
              <a:rPr lang="en-US" sz="2800" dirty="0"/>
              <a:t> </a:t>
            </a:r>
            <a:r>
              <a:rPr lang="en-US" sz="2800" dirty="0" err="1"/>
              <a:t>acesta</a:t>
            </a:r>
            <a:r>
              <a:rPr lang="en-US" sz="2800" dirty="0"/>
              <a:t> nu </a:t>
            </a:r>
            <a:r>
              <a:rPr lang="en-US" sz="2800" dirty="0" err="1"/>
              <a:t>poate</a:t>
            </a:r>
            <a:r>
              <a:rPr lang="en-US" sz="2800" dirty="0"/>
              <a:t> </a:t>
            </a:r>
            <a:r>
              <a:rPr lang="en-US" sz="2800" dirty="0" err="1"/>
              <a:t>nici</a:t>
            </a:r>
            <a:r>
              <a:rPr lang="en-US" sz="2800" dirty="0"/>
              <a:t> </a:t>
            </a:r>
            <a:r>
              <a:rPr lang="en-US" sz="2800" dirty="0" err="1"/>
              <a:t>renunţa</a:t>
            </a:r>
            <a:r>
              <a:rPr lang="en-US" sz="2800" dirty="0"/>
              <a:t> la </a:t>
            </a:r>
            <a:r>
              <a:rPr lang="en-US" sz="2800" dirty="0" err="1"/>
              <a:t>ele</a:t>
            </a:r>
            <a:r>
              <a:rPr lang="en-US" sz="2800" dirty="0"/>
              <a:t> </a:t>
            </a:r>
            <a:r>
              <a:rPr lang="ro-RO" sz="2800" dirty="0"/>
              <a:t>.</a:t>
            </a:r>
            <a:r>
              <a:rPr lang="en-US" sz="2800" dirty="0" err="1"/>
              <a:t>Aceste</a:t>
            </a:r>
            <a:r>
              <a:rPr lang="en-US" sz="2800" dirty="0"/>
              <a:t> </a:t>
            </a:r>
            <a:r>
              <a:rPr lang="en-US" sz="2800" dirty="0" err="1"/>
              <a:t>drepturi</a:t>
            </a:r>
            <a:r>
              <a:rPr lang="en-US" sz="2800" dirty="0"/>
              <a:t> </a:t>
            </a:r>
            <a:r>
              <a:rPr lang="en-US" sz="2800" dirty="0" err="1"/>
              <a:t>fiind</a:t>
            </a:r>
            <a:r>
              <a:rPr lang="en-US" sz="2800" dirty="0"/>
              <a:t> </a:t>
            </a:r>
            <a:r>
              <a:rPr lang="en-US" sz="2800" dirty="0" err="1"/>
              <a:t>inalienabile</a:t>
            </a:r>
            <a:r>
              <a:rPr lang="en-US" sz="2800" dirty="0"/>
              <a:t> nu pot fi </a:t>
            </a:r>
            <a:r>
              <a:rPr lang="en-US" sz="2800" dirty="0" err="1"/>
              <a:t>nici</a:t>
            </a:r>
            <a:r>
              <a:rPr lang="en-US" sz="2800" dirty="0"/>
              <a:t> </a:t>
            </a:r>
            <a:r>
              <a:rPr lang="en-US" sz="2800" dirty="0" err="1"/>
              <a:t>urmărite</a:t>
            </a:r>
            <a:r>
              <a:rPr lang="en-US" sz="2800" dirty="0"/>
              <a:t> </a:t>
            </a:r>
            <a:r>
              <a:rPr lang="en-US" sz="2800" dirty="0" err="1"/>
              <a:t>silit</a:t>
            </a:r>
            <a:r>
              <a:rPr lang="en-US" sz="2800" dirty="0"/>
              <a:t> de </a:t>
            </a:r>
            <a:r>
              <a:rPr lang="en-US" sz="2800" dirty="0" err="1"/>
              <a:t>creditorii</a:t>
            </a:r>
            <a:r>
              <a:rPr lang="en-US" sz="2800" dirty="0"/>
              <a:t> </a:t>
            </a:r>
            <a:r>
              <a:rPr lang="en-US" sz="2800" dirty="0" err="1"/>
              <a:t>autorului</a:t>
            </a:r>
            <a:r>
              <a:rPr lang="en-US" sz="2800" dirty="0"/>
              <a:t> </a:t>
            </a:r>
            <a:r>
              <a:rPr lang="ro-RO" sz="2800" dirty="0"/>
              <a:t>.</a:t>
            </a:r>
          </a:p>
          <a:p>
            <a:pPr lvl="0" fontAlgn="base">
              <a:buFontTx/>
              <a:buChar char="-"/>
            </a:pPr>
            <a:r>
              <a:rPr lang="en-US" sz="2800" dirty="0" err="1"/>
              <a:t>Caracterul</a:t>
            </a:r>
            <a:r>
              <a:rPr lang="en-US" sz="2800" dirty="0"/>
              <a:t> </a:t>
            </a:r>
            <a:r>
              <a:rPr lang="en-US" sz="2800" dirty="0" err="1"/>
              <a:t>imprescriptibil</a:t>
            </a:r>
            <a:r>
              <a:rPr lang="ro-RO" sz="2800" dirty="0"/>
              <a:t>. </a:t>
            </a:r>
            <a:r>
              <a:rPr lang="en-US" sz="2800" dirty="0" err="1"/>
              <a:t>Prescripţia</a:t>
            </a:r>
            <a:r>
              <a:rPr lang="en-US" sz="2800" dirty="0"/>
              <a:t> </a:t>
            </a:r>
            <a:r>
              <a:rPr lang="en-US" sz="2800" dirty="0" err="1"/>
              <a:t>extinctivă</a:t>
            </a:r>
            <a:r>
              <a:rPr lang="en-US" sz="2800" dirty="0"/>
              <a:t> se </a:t>
            </a:r>
            <a:r>
              <a:rPr lang="en-US" sz="2800" dirty="0" err="1"/>
              <a:t>aplică</a:t>
            </a:r>
            <a:r>
              <a:rPr lang="en-US" sz="2800" dirty="0"/>
              <a:t> </a:t>
            </a:r>
            <a:r>
              <a:rPr lang="en-US" sz="2800" dirty="0" err="1"/>
              <a:t>doar</a:t>
            </a:r>
            <a:r>
              <a:rPr lang="en-US" sz="2800" dirty="0"/>
              <a:t> </a:t>
            </a:r>
            <a:r>
              <a:rPr lang="en-US" sz="2800" dirty="0" err="1"/>
              <a:t>în</a:t>
            </a:r>
            <a:r>
              <a:rPr lang="en-US" sz="2800" dirty="0"/>
              <a:t> </a:t>
            </a:r>
            <a:r>
              <a:rPr lang="en-US" sz="2800" dirty="0" err="1"/>
              <a:t>cazul</a:t>
            </a:r>
            <a:r>
              <a:rPr lang="en-US" sz="2800" dirty="0"/>
              <a:t> </a:t>
            </a:r>
            <a:r>
              <a:rPr lang="en-US" sz="2800" dirty="0" err="1"/>
              <a:t>drepturilor</a:t>
            </a:r>
            <a:r>
              <a:rPr lang="en-US" sz="2800" dirty="0"/>
              <a:t> </a:t>
            </a:r>
            <a:r>
              <a:rPr lang="en-US" sz="2800" dirty="0" err="1"/>
              <a:t>patrimoniale</a:t>
            </a:r>
            <a:r>
              <a:rPr lang="en-US" sz="2800" dirty="0"/>
              <a:t>, nu </a:t>
            </a:r>
            <a:r>
              <a:rPr lang="en-US" sz="2800" dirty="0" err="1"/>
              <a:t>şi</a:t>
            </a:r>
            <a:r>
              <a:rPr lang="en-US" sz="2800" dirty="0"/>
              <a:t> al </a:t>
            </a:r>
            <a:r>
              <a:rPr lang="en-US" sz="2800" dirty="0" err="1"/>
              <a:t>celor</a:t>
            </a:r>
            <a:r>
              <a:rPr lang="en-US" sz="2800" dirty="0"/>
              <a:t> morale</a:t>
            </a:r>
            <a:r>
              <a:rPr lang="ro-RO" sz="2800" dirty="0"/>
              <a:t>.</a:t>
            </a:r>
            <a:r>
              <a:rPr lang="en-US" sz="2800" dirty="0"/>
              <a:t> </a:t>
            </a:r>
            <a:endParaRPr lang="ro-RO" sz="2800" dirty="0"/>
          </a:p>
          <a:p>
            <a:pPr lvl="0" fontAlgn="base">
              <a:buFontTx/>
              <a:buChar char="-"/>
            </a:pPr>
            <a:r>
              <a:rPr lang="en-US" sz="2800" dirty="0" err="1"/>
              <a:t>Caracterul</a:t>
            </a:r>
            <a:r>
              <a:rPr lang="en-US" sz="2800" dirty="0"/>
              <a:t> </a:t>
            </a:r>
            <a:r>
              <a:rPr lang="en-US" sz="2800" dirty="0" err="1"/>
              <a:t>perpetuu</a:t>
            </a:r>
            <a:r>
              <a:rPr lang="ro-RO" sz="2800" dirty="0"/>
              <a:t>. </a:t>
            </a:r>
            <a:r>
              <a:rPr lang="en-US" sz="2800" dirty="0"/>
              <a:t>Se </a:t>
            </a:r>
            <a:r>
              <a:rPr lang="en-US" sz="2800" dirty="0" err="1"/>
              <a:t>justifică</a:t>
            </a:r>
            <a:r>
              <a:rPr lang="en-US" sz="2800" dirty="0"/>
              <a:t> </a:t>
            </a:r>
            <a:r>
              <a:rPr lang="en-US" sz="2800" dirty="0" err="1"/>
              <a:t>prin</a:t>
            </a:r>
            <a:r>
              <a:rPr lang="en-US" sz="2800" dirty="0"/>
              <a:t> </a:t>
            </a:r>
            <a:r>
              <a:rPr lang="en-US" sz="2800" dirty="0" err="1"/>
              <a:t>nevoia</a:t>
            </a:r>
            <a:r>
              <a:rPr lang="en-US" sz="2800" dirty="0"/>
              <a:t> de a </a:t>
            </a:r>
            <a:r>
              <a:rPr lang="en-US" sz="2800" dirty="0" err="1"/>
              <a:t>proteja</a:t>
            </a:r>
            <a:r>
              <a:rPr lang="en-US" sz="2800" dirty="0"/>
              <a:t> opera </a:t>
            </a:r>
            <a:r>
              <a:rPr lang="en-US" sz="2800" dirty="0" err="1"/>
              <a:t>autorului</a:t>
            </a:r>
            <a:r>
              <a:rPr lang="en-US" sz="2800" dirty="0"/>
              <a:t> </a:t>
            </a:r>
            <a:r>
              <a:rPr lang="en-US" sz="2800" dirty="0" err="1"/>
              <a:t>şi</a:t>
            </a:r>
            <a:r>
              <a:rPr lang="en-US" sz="2800" dirty="0"/>
              <a:t> </a:t>
            </a:r>
            <a:r>
              <a:rPr lang="en-US" sz="2800" dirty="0" err="1"/>
              <a:t>după</a:t>
            </a:r>
            <a:r>
              <a:rPr lang="en-US" sz="2800" dirty="0"/>
              <a:t> </a:t>
            </a:r>
            <a:r>
              <a:rPr lang="en-US" sz="2800" dirty="0" err="1"/>
              <a:t>ce</a:t>
            </a:r>
            <a:r>
              <a:rPr lang="en-US" sz="2800" dirty="0"/>
              <a:t> </a:t>
            </a:r>
            <a:r>
              <a:rPr lang="en-US" sz="2800" dirty="0" err="1"/>
              <a:t>acesta</a:t>
            </a:r>
            <a:r>
              <a:rPr lang="en-US" sz="2800" dirty="0"/>
              <a:t> </a:t>
            </a:r>
            <a:r>
              <a:rPr lang="en-US" sz="2800" dirty="0" err="1"/>
              <a:t>încetează</a:t>
            </a:r>
            <a:r>
              <a:rPr lang="en-US" sz="2800" dirty="0"/>
              <a:t> din </a:t>
            </a:r>
            <a:r>
              <a:rPr lang="en-US" sz="2800" dirty="0" err="1"/>
              <a:t>viaţă</a:t>
            </a:r>
            <a:r>
              <a:rPr lang="en-US" sz="2800" dirty="0"/>
              <a:t> </a:t>
            </a:r>
            <a:r>
              <a:rPr lang="ro-RO" sz="2800" dirty="0"/>
              <a:t>. </a:t>
            </a:r>
            <a:r>
              <a:rPr lang="en-US" dirty="0"/>
              <a:t>Se transmit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moştenire</a:t>
            </a:r>
            <a:r>
              <a:rPr lang="en-US" dirty="0"/>
              <a:t> pe </a:t>
            </a:r>
            <a:r>
              <a:rPr lang="en-US" dirty="0" err="1"/>
              <a:t>durată</a:t>
            </a:r>
            <a:r>
              <a:rPr lang="en-US" dirty="0"/>
              <a:t> </a:t>
            </a:r>
            <a:r>
              <a:rPr lang="en-US" dirty="0" err="1"/>
              <a:t>nelimitată</a:t>
            </a:r>
            <a:r>
              <a:rPr lang="en-US" dirty="0"/>
              <a:t> </a:t>
            </a:r>
            <a:r>
              <a:rPr lang="ro-RO" dirty="0"/>
              <a:t>. </a:t>
            </a:r>
            <a:r>
              <a:rPr lang="en-US" sz="2800" dirty="0"/>
              <a:t>Nu se </a:t>
            </a:r>
            <a:r>
              <a:rPr lang="en-US" sz="2800" dirty="0" err="1"/>
              <a:t>transmite</a:t>
            </a:r>
            <a:r>
              <a:rPr lang="en-US" sz="2800" dirty="0"/>
              <a:t> </a:t>
            </a:r>
            <a:r>
              <a:rPr lang="en-US" sz="2800" dirty="0" err="1"/>
              <a:t>dreptul</a:t>
            </a:r>
            <a:r>
              <a:rPr lang="en-US" sz="2800" dirty="0"/>
              <a:t> la </a:t>
            </a:r>
            <a:r>
              <a:rPr lang="en-US" sz="2800" dirty="0" err="1"/>
              <a:t>nume</a:t>
            </a:r>
            <a:r>
              <a:rPr lang="en-US" sz="2800" dirty="0"/>
              <a:t> </a:t>
            </a:r>
            <a:r>
              <a:rPr lang="en-US" sz="2800" dirty="0" err="1"/>
              <a:t>şi</a:t>
            </a:r>
            <a:r>
              <a:rPr lang="en-US" sz="2800" dirty="0"/>
              <a:t> </a:t>
            </a:r>
            <a:r>
              <a:rPr lang="en-US" sz="2800" dirty="0" err="1"/>
              <a:t>dreptul</a:t>
            </a:r>
            <a:r>
              <a:rPr lang="en-US" sz="2800" dirty="0"/>
              <a:t> de </a:t>
            </a:r>
            <a:r>
              <a:rPr lang="en-US" sz="2800" dirty="0" err="1"/>
              <a:t>retractare</a:t>
            </a:r>
            <a:r>
              <a:rPr lang="en-US" sz="2800" dirty="0"/>
              <a:t>. 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2378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dirty="0" err="1"/>
              <a:t>Regimul</a:t>
            </a:r>
            <a:r>
              <a:rPr lang="en-US" dirty="0"/>
              <a:t> </a:t>
            </a:r>
            <a:r>
              <a:rPr lang="en-US" dirty="0" err="1"/>
              <a:t>juridic</a:t>
            </a:r>
            <a:r>
              <a:rPr lang="en-US" dirty="0"/>
              <a:t> al </a:t>
            </a:r>
            <a:r>
              <a:rPr lang="en-US" dirty="0" err="1"/>
              <a:t>drepturilor</a:t>
            </a:r>
            <a:r>
              <a:rPr lang="en-US" dirty="0"/>
              <a:t> </a:t>
            </a:r>
            <a:r>
              <a:rPr lang="en-US" dirty="0" err="1"/>
              <a:t>patrimoniale</a:t>
            </a:r>
            <a:r>
              <a:rPr lang="en-US" dirty="0"/>
              <a:t> de </a:t>
            </a:r>
            <a:r>
              <a:rPr lang="en-US" dirty="0" err="1"/>
              <a:t>autor</a:t>
            </a:r>
            <a:r>
              <a:rPr lang="en-US" dirty="0"/>
              <a:t> </a:t>
            </a: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lvl="0" fontAlgn="base"/>
            <a:r>
              <a:rPr lang="en-US" sz="2800" dirty="0" err="1"/>
              <a:t>Caracterul</a:t>
            </a:r>
            <a:r>
              <a:rPr lang="en-US" sz="2800" dirty="0"/>
              <a:t> personal</a:t>
            </a:r>
            <a:r>
              <a:rPr lang="ro-RO" sz="2800" dirty="0"/>
              <a:t>.  </a:t>
            </a:r>
            <a:r>
              <a:rPr lang="en-US" sz="2800" dirty="0" err="1"/>
              <a:t>Indică</a:t>
            </a:r>
            <a:r>
              <a:rPr lang="en-US" sz="2800" dirty="0"/>
              <a:t> </a:t>
            </a:r>
            <a:r>
              <a:rPr lang="en-US" sz="2800" dirty="0" err="1"/>
              <a:t>legătura</a:t>
            </a:r>
            <a:r>
              <a:rPr lang="en-US" sz="2800" dirty="0"/>
              <a:t> cu </a:t>
            </a:r>
            <a:r>
              <a:rPr lang="en-US" sz="2800" dirty="0" err="1"/>
              <a:t>persoana</a:t>
            </a:r>
            <a:r>
              <a:rPr lang="en-US" sz="2800" dirty="0"/>
              <a:t> </a:t>
            </a:r>
            <a:r>
              <a:rPr lang="en-US" sz="2800" dirty="0" err="1"/>
              <a:t>autorului</a:t>
            </a:r>
            <a:r>
              <a:rPr lang="ro-RO" sz="2800" dirty="0"/>
              <a:t>. </a:t>
            </a:r>
            <a:r>
              <a:rPr lang="en-US" dirty="0" err="1"/>
              <a:t>Drepturile</a:t>
            </a:r>
            <a:r>
              <a:rPr lang="en-US" dirty="0"/>
              <a:t> </a:t>
            </a:r>
            <a:r>
              <a:rPr lang="en-US" dirty="0" err="1"/>
              <a:t>patrimoniale</a:t>
            </a:r>
            <a:r>
              <a:rPr lang="en-US" dirty="0"/>
              <a:t> pot fi </a:t>
            </a:r>
            <a:r>
              <a:rPr lang="en-US" dirty="0" err="1"/>
              <a:t>transmise</a:t>
            </a:r>
            <a:r>
              <a:rPr lang="en-US" dirty="0"/>
              <a:t> </a:t>
            </a:r>
            <a:r>
              <a:rPr lang="en-US" dirty="0" err="1"/>
              <a:t>atât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acte</a:t>
            </a:r>
            <a:r>
              <a:rPr lang="en-US" dirty="0"/>
              <a:t> </a:t>
            </a:r>
            <a:r>
              <a:rPr lang="en-US" dirty="0" err="1"/>
              <a:t>între</a:t>
            </a:r>
            <a:r>
              <a:rPr lang="en-US" dirty="0"/>
              <a:t> vii </a:t>
            </a:r>
            <a:r>
              <a:rPr lang="en-US" dirty="0" err="1"/>
              <a:t>cât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moştenire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, </a:t>
            </a:r>
            <a:r>
              <a:rPr lang="en-US" dirty="0" err="1"/>
              <a:t>uneori</a:t>
            </a:r>
            <a:r>
              <a:rPr lang="en-US" dirty="0"/>
              <a:t>,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efectul</a:t>
            </a:r>
            <a:r>
              <a:rPr lang="en-US" dirty="0"/>
              <a:t> </a:t>
            </a:r>
            <a:r>
              <a:rPr lang="en-US" dirty="0" err="1"/>
              <a:t>legii</a:t>
            </a:r>
            <a:endParaRPr lang="ro-RO" dirty="0"/>
          </a:p>
          <a:p>
            <a:pPr lvl="0" fontAlgn="base"/>
            <a:r>
              <a:rPr lang="en-US" dirty="0"/>
              <a:t> </a:t>
            </a:r>
            <a:r>
              <a:rPr lang="en-US" dirty="0" err="1"/>
              <a:t>Caracterul</a:t>
            </a:r>
            <a:r>
              <a:rPr lang="en-US" dirty="0"/>
              <a:t> </a:t>
            </a:r>
            <a:r>
              <a:rPr lang="en-US" dirty="0" err="1"/>
              <a:t>exclusiv</a:t>
            </a:r>
            <a:r>
              <a:rPr lang="ro-RO" dirty="0"/>
              <a:t>.</a:t>
            </a:r>
            <a:r>
              <a:rPr lang="en-US" dirty="0"/>
              <a:t>Are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componente</a:t>
            </a:r>
            <a:r>
              <a:rPr lang="en-US" dirty="0"/>
              <a:t>: </a:t>
            </a:r>
          </a:p>
          <a:p>
            <a:pPr lvl="3" fontAlgn="base"/>
            <a:r>
              <a:rPr lang="en-US" dirty="0" err="1"/>
              <a:t>Autorul</a:t>
            </a:r>
            <a:r>
              <a:rPr lang="en-US" dirty="0"/>
              <a:t> are </a:t>
            </a:r>
            <a:r>
              <a:rPr lang="en-US" dirty="0" err="1"/>
              <a:t>dreptul</a:t>
            </a:r>
            <a:r>
              <a:rPr lang="en-US" dirty="0"/>
              <a:t> </a:t>
            </a:r>
            <a:r>
              <a:rPr lang="en-US" dirty="0" err="1"/>
              <a:t>suveran</a:t>
            </a:r>
            <a:r>
              <a:rPr lang="en-US" dirty="0"/>
              <a:t> de a decide </a:t>
            </a:r>
            <a:r>
              <a:rPr lang="en-US" dirty="0" err="1"/>
              <a:t>dacă</a:t>
            </a:r>
            <a:r>
              <a:rPr lang="en-US" dirty="0"/>
              <a:t> opera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utilizată</a:t>
            </a:r>
            <a:r>
              <a:rPr lang="en-US" dirty="0"/>
              <a:t>,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mod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</a:t>
            </a:r>
          </a:p>
          <a:p>
            <a:pPr lvl="3" fontAlgn="base"/>
            <a:r>
              <a:rPr lang="en-US" dirty="0" err="1"/>
              <a:t>Monopolul</a:t>
            </a:r>
            <a:r>
              <a:rPr lang="en-US" dirty="0"/>
              <a:t> </a:t>
            </a:r>
            <a:r>
              <a:rPr lang="en-US" dirty="0" err="1"/>
              <a:t>utilizării</a:t>
            </a:r>
            <a:r>
              <a:rPr lang="en-US" dirty="0"/>
              <a:t> </a:t>
            </a:r>
            <a:r>
              <a:rPr lang="en-US" dirty="0" err="1"/>
              <a:t>aparţine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exclusivitate</a:t>
            </a:r>
            <a:r>
              <a:rPr lang="en-US" dirty="0"/>
              <a:t> </a:t>
            </a:r>
            <a:r>
              <a:rPr lang="en-US" dirty="0" err="1"/>
              <a:t>autorului</a:t>
            </a:r>
            <a:r>
              <a:rPr lang="en-US" dirty="0"/>
              <a:t> </a:t>
            </a:r>
          </a:p>
          <a:p>
            <a:pPr lvl="0" fontAlgn="base"/>
            <a:r>
              <a:rPr lang="en-US" sz="2800" dirty="0" err="1"/>
              <a:t>Caracterul</a:t>
            </a:r>
            <a:r>
              <a:rPr lang="en-US" sz="2800" dirty="0"/>
              <a:t> </a:t>
            </a:r>
            <a:r>
              <a:rPr lang="en-US" sz="2800" dirty="0" err="1"/>
              <a:t>temporar</a:t>
            </a:r>
            <a:r>
              <a:rPr lang="ro-RO" sz="2800" dirty="0"/>
              <a:t>. </a:t>
            </a:r>
            <a:r>
              <a:rPr lang="en-US" sz="2800" dirty="0"/>
              <a:t>Ca </a:t>
            </a:r>
            <a:r>
              <a:rPr lang="en-US" sz="2800" dirty="0" err="1"/>
              <a:t>regulă</a:t>
            </a:r>
            <a:r>
              <a:rPr lang="en-US" sz="2800" dirty="0"/>
              <a:t> </a:t>
            </a:r>
            <a:r>
              <a:rPr lang="en-US" sz="2800" dirty="0" err="1"/>
              <a:t>generală</a:t>
            </a:r>
            <a:r>
              <a:rPr lang="en-US" sz="2800" dirty="0"/>
              <a:t> </a:t>
            </a:r>
            <a:r>
              <a:rPr lang="en-US" sz="2800" dirty="0" err="1"/>
              <a:t>drepturile</a:t>
            </a:r>
            <a:r>
              <a:rPr lang="en-US" sz="2800" dirty="0"/>
              <a:t> </a:t>
            </a:r>
            <a:r>
              <a:rPr lang="en-US" sz="2800" dirty="0" err="1"/>
              <a:t>patrimoniale</a:t>
            </a:r>
            <a:r>
              <a:rPr lang="en-US" sz="2800" dirty="0"/>
              <a:t> de </a:t>
            </a:r>
            <a:r>
              <a:rPr lang="en-US" sz="2800" dirty="0" err="1"/>
              <a:t>autor</a:t>
            </a:r>
            <a:r>
              <a:rPr lang="en-US" sz="2800" dirty="0"/>
              <a:t> </a:t>
            </a:r>
            <a:r>
              <a:rPr lang="en-US" sz="2800" dirty="0" err="1"/>
              <a:t>durează</a:t>
            </a:r>
            <a:r>
              <a:rPr lang="en-US" sz="2800" dirty="0"/>
              <a:t> tot </a:t>
            </a:r>
            <a:r>
              <a:rPr lang="en-US" sz="2800" dirty="0" err="1"/>
              <a:t>timpul</a:t>
            </a:r>
            <a:r>
              <a:rPr lang="en-US" sz="2800" dirty="0"/>
              <a:t> </a:t>
            </a:r>
            <a:r>
              <a:rPr lang="en-US" sz="2800" dirty="0" err="1"/>
              <a:t>vieţii</a:t>
            </a:r>
            <a:r>
              <a:rPr lang="en-US" sz="2800" dirty="0"/>
              <a:t> </a:t>
            </a:r>
            <a:r>
              <a:rPr lang="en-US" sz="2800" dirty="0" err="1"/>
              <a:t>autorului</a:t>
            </a:r>
            <a:r>
              <a:rPr lang="en-US" sz="2800" dirty="0"/>
              <a:t> </a:t>
            </a:r>
            <a:r>
              <a:rPr lang="en-US" sz="2800" dirty="0" err="1"/>
              <a:t>iar</a:t>
            </a:r>
            <a:r>
              <a:rPr lang="en-US" sz="2800" dirty="0"/>
              <a:t> </a:t>
            </a:r>
            <a:r>
              <a:rPr lang="en-US" sz="2800" dirty="0" err="1"/>
              <a:t>după</a:t>
            </a:r>
            <a:r>
              <a:rPr lang="en-US" sz="2800" dirty="0"/>
              <a:t> </a:t>
            </a:r>
            <a:r>
              <a:rPr lang="en-US" sz="2800" dirty="0" err="1"/>
              <a:t>moartea</a:t>
            </a:r>
            <a:r>
              <a:rPr lang="en-US" sz="2800" dirty="0"/>
              <a:t> </a:t>
            </a:r>
            <a:r>
              <a:rPr lang="en-US" sz="2800" dirty="0" err="1"/>
              <a:t>acestuia</a:t>
            </a:r>
            <a:r>
              <a:rPr lang="en-US" sz="2800" dirty="0"/>
              <a:t> se transmit </a:t>
            </a:r>
            <a:r>
              <a:rPr lang="en-US" sz="2800" dirty="0" err="1"/>
              <a:t>prin</a:t>
            </a:r>
            <a:r>
              <a:rPr lang="en-US" sz="2800" dirty="0"/>
              <a:t> </a:t>
            </a:r>
            <a:r>
              <a:rPr lang="en-US" sz="2800" dirty="0" err="1"/>
              <a:t>moştenire</a:t>
            </a:r>
            <a:r>
              <a:rPr lang="en-US" sz="2800" dirty="0"/>
              <a:t>, </a:t>
            </a:r>
            <a:r>
              <a:rPr lang="en-US" sz="2800" dirty="0" err="1"/>
              <a:t>potrivit</a:t>
            </a:r>
            <a:r>
              <a:rPr lang="en-US" sz="2800" dirty="0"/>
              <a:t> </a:t>
            </a:r>
            <a:r>
              <a:rPr lang="en-US" sz="2800" dirty="0" err="1"/>
              <a:t>legislaţiei</a:t>
            </a:r>
            <a:r>
              <a:rPr lang="en-US" sz="2800" dirty="0"/>
              <a:t> </a:t>
            </a:r>
            <a:r>
              <a:rPr lang="en-US" sz="2800" dirty="0" err="1"/>
              <a:t>civile</a:t>
            </a:r>
            <a:r>
              <a:rPr lang="en-US" sz="2800" dirty="0"/>
              <a:t>, pe o </a:t>
            </a:r>
            <a:r>
              <a:rPr lang="en-US" sz="2800" dirty="0" err="1"/>
              <a:t>perioadă</a:t>
            </a:r>
            <a:r>
              <a:rPr lang="en-US" sz="2800" dirty="0"/>
              <a:t> de 70 de ani, </a:t>
            </a:r>
            <a:r>
              <a:rPr lang="en-US" sz="2800" dirty="0" err="1"/>
              <a:t>oricare</a:t>
            </a:r>
            <a:r>
              <a:rPr lang="en-US" sz="2800" dirty="0"/>
              <a:t> </a:t>
            </a:r>
            <a:r>
              <a:rPr lang="en-US" sz="2800" dirty="0" err="1"/>
              <a:t>ar</a:t>
            </a:r>
            <a:r>
              <a:rPr lang="en-US" sz="2800" dirty="0"/>
              <a:t> fi data la care opera a </a:t>
            </a:r>
            <a:r>
              <a:rPr lang="en-US" sz="2800" dirty="0" err="1"/>
              <a:t>fost</a:t>
            </a:r>
            <a:r>
              <a:rPr lang="en-US" sz="2800" dirty="0"/>
              <a:t> </a:t>
            </a:r>
            <a:r>
              <a:rPr lang="en-US" sz="2800" dirty="0" err="1"/>
              <a:t>adusă</a:t>
            </a:r>
            <a:r>
              <a:rPr lang="en-US" sz="2800" dirty="0"/>
              <a:t> la </a:t>
            </a:r>
            <a:r>
              <a:rPr lang="en-US" sz="2800" dirty="0" err="1"/>
              <a:t>cunoştinţă</a:t>
            </a:r>
            <a:r>
              <a:rPr lang="en-US" sz="2800" dirty="0"/>
              <a:t> </a:t>
            </a:r>
            <a:r>
              <a:rPr lang="en-US" sz="2800" dirty="0" err="1"/>
              <a:t>publică</a:t>
            </a:r>
            <a:r>
              <a:rPr lang="en-US" sz="2800" dirty="0"/>
              <a:t> </a:t>
            </a:r>
            <a:r>
              <a:rPr lang="en-US" sz="2800" dirty="0" err="1"/>
              <a:t>în</a:t>
            </a:r>
            <a:r>
              <a:rPr lang="en-US" sz="2800" dirty="0"/>
              <a:t> mod legal. </a:t>
            </a:r>
            <a:r>
              <a:rPr lang="en-US" sz="2800" dirty="0" err="1"/>
              <a:t>Dacă</a:t>
            </a:r>
            <a:r>
              <a:rPr lang="en-US" sz="2800" dirty="0"/>
              <a:t> nu </a:t>
            </a:r>
            <a:r>
              <a:rPr lang="en-US" sz="2800" dirty="0" err="1"/>
              <a:t>există</a:t>
            </a:r>
            <a:r>
              <a:rPr lang="en-US" sz="2800" dirty="0"/>
              <a:t> </a:t>
            </a:r>
            <a:r>
              <a:rPr lang="en-US" sz="2800" dirty="0" err="1"/>
              <a:t>moştenitori</a:t>
            </a:r>
            <a:r>
              <a:rPr lang="en-US" sz="2800" dirty="0"/>
              <a:t>, </a:t>
            </a:r>
            <a:r>
              <a:rPr lang="en-US" sz="2800" dirty="0" err="1"/>
              <a:t>exerciţiul</a:t>
            </a:r>
            <a:r>
              <a:rPr lang="en-US" sz="2800" dirty="0"/>
              <a:t> </a:t>
            </a:r>
            <a:r>
              <a:rPr lang="en-US" sz="2800" dirty="0" err="1"/>
              <a:t>acestor</a:t>
            </a:r>
            <a:r>
              <a:rPr lang="en-US" sz="2800" dirty="0"/>
              <a:t> </a:t>
            </a:r>
            <a:r>
              <a:rPr lang="en-US" sz="2800" dirty="0" err="1"/>
              <a:t>drepturi</a:t>
            </a:r>
            <a:r>
              <a:rPr lang="en-US" sz="2800" dirty="0"/>
              <a:t> </a:t>
            </a:r>
            <a:r>
              <a:rPr lang="en-US" sz="2800" dirty="0" err="1"/>
              <a:t>revine</a:t>
            </a:r>
            <a:r>
              <a:rPr lang="en-US" sz="2800" dirty="0"/>
              <a:t> </a:t>
            </a:r>
            <a:r>
              <a:rPr lang="en-US" sz="2800" dirty="0" err="1"/>
              <a:t>organismului</a:t>
            </a:r>
            <a:r>
              <a:rPr lang="en-US" sz="2800" dirty="0"/>
              <a:t> de </a:t>
            </a:r>
            <a:r>
              <a:rPr lang="en-US" sz="2800" dirty="0" err="1"/>
              <a:t>gestiune</a:t>
            </a:r>
            <a:r>
              <a:rPr lang="en-US" sz="2800" dirty="0"/>
              <a:t> </a:t>
            </a:r>
            <a:r>
              <a:rPr lang="en-US" sz="2800" dirty="0" err="1"/>
              <a:t>colectivă</a:t>
            </a:r>
            <a:r>
              <a:rPr lang="en-US" sz="2800" dirty="0"/>
              <a:t> </a:t>
            </a:r>
            <a:r>
              <a:rPr lang="en-US" sz="2800" dirty="0" err="1"/>
              <a:t>mandatat</a:t>
            </a:r>
            <a:r>
              <a:rPr lang="en-US" sz="2800" dirty="0"/>
              <a:t> </a:t>
            </a:r>
            <a:r>
              <a:rPr lang="en-US" sz="2800" dirty="0" err="1"/>
              <a:t>în</a:t>
            </a:r>
            <a:r>
              <a:rPr lang="en-US" sz="2800" dirty="0"/>
              <a:t> </a:t>
            </a:r>
            <a:r>
              <a:rPr lang="en-US" sz="2800" dirty="0" err="1"/>
              <a:t>timpul</a:t>
            </a:r>
            <a:r>
              <a:rPr lang="en-US" sz="2800" dirty="0"/>
              <a:t> </a:t>
            </a:r>
            <a:r>
              <a:rPr lang="en-US" sz="2800" dirty="0" err="1"/>
              <a:t>vieţii</a:t>
            </a:r>
            <a:r>
              <a:rPr lang="en-US" sz="2800" dirty="0"/>
              <a:t> de </a:t>
            </a:r>
            <a:r>
              <a:rPr lang="en-US" sz="2800" dirty="0" err="1"/>
              <a:t>către</a:t>
            </a:r>
            <a:r>
              <a:rPr lang="en-US" sz="2800" dirty="0"/>
              <a:t> </a:t>
            </a:r>
            <a:r>
              <a:rPr lang="en-US" sz="2800" dirty="0" err="1"/>
              <a:t>autor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, </a:t>
            </a:r>
            <a:r>
              <a:rPr lang="en-US" sz="2800" dirty="0" err="1"/>
              <a:t>în</a:t>
            </a:r>
            <a:r>
              <a:rPr lang="en-US" sz="2800" dirty="0"/>
              <a:t> </a:t>
            </a:r>
            <a:r>
              <a:rPr lang="en-US" sz="2800" dirty="0" err="1"/>
              <a:t>lipsa</a:t>
            </a:r>
            <a:r>
              <a:rPr lang="en-US" sz="2800" dirty="0"/>
              <a:t> </a:t>
            </a:r>
            <a:r>
              <a:rPr lang="en-US" sz="2800" dirty="0" err="1"/>
              <a:t>unui</a:t>
            </a:r>
            <a:r>
              <a:rPr lang="en-US" sz="2800" dirty="0"/>
              <a:t> </a:t>
            </a:r>
            <a:r>
              <a:rPr lang="en-US" sz="2800" dirty="0" err="1"/>
              <a:t>mandat</a:t>
            </a:r>
            <a:r>
              <a:rPr lang="en-US" sz="2800" dirty="0"/>
              <a:t>, </a:t>
            </a:r>
            <a:r>
              <a:rPr lang="en-US" sz="2800" dirty="0" err="1"/>
              <a:t>organismului</a:t>
            </a:r>
            <a:r>
              <a:rPr lang="en-US" sz="2800" dirty="0"/>
              <a:t> de </a:t>
            </a:r>
            <a:r>
              <a:rPr lang="en-US" sz="2800" dirty="0" err="1"/>
              <a:t>gestiune</a:t>
            </a:r>
            <a:r>
              <a:rPr lang="en-US" sz="2800" dirty="0"/>
              <a:t> </a:t>
            </a:r>
            <a:r>
              <a:rPr lang="en-US" sz="2800" dirty="0" err="1"/>
              <a:t>colectivă</a:t>
            </a:r>
            <a:r>
              <a:rPr lang="en-US" sz="2800" dirty="0"/>
              <a:t> cu </a:t>
            </a:r>
            <a:r>
              <a:rPr lang="en-US" sz="2800" dirty="0" err="1"/>
              <a:t>cel</a:t>
            </a:r>
            <a:r>
              <a:rPr lang="en-US" sz="2800" dirty="0"/>
              <a:t> </a:t>
            </a:r>
            <a:r>
              <a:rPr lang="en-US" sz="2800" dirty="0" err="1"/>
              <a:t>mai</a:t>
            </a:r>
            <a:r>
              <a:rPr lang="en-US" sz="2800" dirty="0"/>
              <a:t> mare </a:t>
            </a:r>
            <a:r>
              <a:rPr lang="en-US" sz="2800" dirty="0" err="1"/>
              <a:t>număr</a:t>
            </a:r>
            <a:r>
              <a:rPr lang="en-US" sz="2800" dirty="0"/>
              <a:t> de </a:t>
            </a:r>
            <a:r>
              <a:rPr lang="ro-RO" sz="2800" dirty="0"/>
              <a:t> </a:t>
            </a:r>
            <a:r>
              <a:rPr lang="en-US" sz="2800" dirty="0" err="1"/>
              <a:t>membri</a:t>
            </a:r>
            <a:r>
              <a:rPr lang="en-US" sz="2800" dirty="0"/>
              <a:t>, din </a:t>
            </a:r>
            <a:r>
              <a:rPr lang="en-US" sz="2800" dirty="0" err="1"/>
              <a:t>domeniul</a:t>
            </a:r>
            <a:r>
              <a:rPr lang="en-US" sz="2800" dirty="0"/>
              <a:t> </a:t>
            </a:r>
            <a:r>
              <a:rPr lang="en-US" sz="2800" dirty="0" err="1"/>
              <a:t>respectiv</a:t>
            </a:r>
            <a:r>
              <a:rPr lang="en-US" sz="2800" dirty="0"/>
              <a:t> de </a:t>
            </a:r>
            <a:r>
              <a:rPr lang="en-US" sz="2800" dirty="0" err="1"/>
              <a:t>creaţie</a:t>
            </a:r>
            <a:r>
              <a:rPr lang="en-US" sz="2800" dirty="0"/>
              <a:t>. </a:t>
            </a:r>
            <a:endParaRPr lang="ro-RO" sz="2800" dirty="0"/>
          </a:p>
          <a:p>
            <a:pPr lvl="0" fontAlgn="base"/>
            <a:r>
              <a:rPr lang="en-US" sz="2800" dirty="0"/>
              <a:t>Regula </a:t>
            </a:r>
            <a:r>
              <a:rPr lang="en-US" sz="2800" dirty="0" err="1"/>
              <a:t>aceasta</a:t>
            </a:r>
            <a:r>
              <a:rPr lang="en-US" sz="2800" dirty="0"/>
              <a:t> </a:t>
            </a:r>
            <a:r>
              <a:rPr lang="en-US" sz="2800" dirty="0" err="1"/>
              <a:t>priveşte</a:t>
            </a:r>
            <a:r>
              <a:rPr lang="en-US" sz="2800" dirty="0"/>
              <a:t> </a:t>
            </a:r>
            <a:r>
              <a:rPr lang="en-US" sz="2800" dirty="0" err="1"/>
              <a:t>toate</a:t>
            </a:r>
            <a:r>
              <a:rPr lang="en-US" sz="2800" dirty="0"/>
              <a:t> </a:t>
            </a:r>
            <a:r>
              <a:rPr lang="en-US" sz="2800" dirty="0" err="1"/>
              <a:t>drepturile</a:t>
            </a:r>
            <a:r>
              <a:rPr lang="en-US" sz="2800" dirty="0"/>
              <a:t> </a:t>
            </a:r>
            <a:r>
              <a:rPr lang="en-US" sz="2800" dirty="0" err="1"/>
              <a:t>patrimoniale</a:t>
            </a:r>
            <a:r>
              <a:rPr lang="en-US" sz="2800" dirty="0"/>
              <a:t> </a:t>
            </a:r>
            <a:r>
              <a:rPr lang="en-US" sz="2800" dirty="0" err="1"/>
              <a:t>şi</a:t>
            </a:r>
            <a:r>
              <a:rPr lang="en-US" sz="2800" dirty="0"/>
              <a:t> se </a:t>
            </a:r>
            <a:r>
              <a:rPr lang="en-US" sz="2800" dirty="0" err="1"/>
              <a:t>aplică</a:t>
            </a:r>
            <a:r>
              <a:rPr lang="en-US" sz="2800" dirty="0"/>
              <a:t> </a:t>
            </a:r>
            <a:r>
              <a:rPr lang="en-US" sz="2800" dirty="0" err="1"/>
              <a:t>în</a:t>
            </a:r>
            <a:r>
              <a:rPr lang="en-US" sz="2800" dirty="0"/>
              <a:t> </a:t>
            </a:r>
            <a:r>
              <a:rPr lang="en-US" sz="2800" dirty="0" err="1"/>
              <a:t>cazul</a:t>
            </a:r>
            <a:r>
              <a:rPr lang="en-US" sz="2800" dirty="0"/>
              <a:t> </a:t>
            </a:r>
            <a:r>
              <a:rPr lang="en-US" sz="2800" dirty="0" err="1"/>
              <a:t>operelor</a:t>
            </a:r>
            <a:r>
              <a:rPr lang="en-US" sz="2800" dirty="0"/>
              <a:t> </a:t>
            </a:r>
            <a:r>
              <a:rPr lang="en-US" sz="2800" dirty="0" err="1"/>
              <a:t>publicate</a:t>
            </a:r>
            <a:r>
              <a:rPr lang="en-US" sz="2800" dirty="0"/>
              <a:t> de </a:t>
            </a:r>
            <a:r>
              <a:rPr lang="en-US" sz="2800" dirty="0" err="1"/>
              <a:t>autor</a:t>
            </a:r>
            <a:r>
              <a:rPr lang="en-US" sz="2800" dirty="0"/>
              <a:t> </a:t>
            </a:r>
            <a:r>
              <a:rPr lang="en-US" sz="2800" dirty="0" err="1"/>
              <a:t>în</a:t>
            </a:r>
            <a:r>
              <a:rPr lang="en-US" sz="2800" dirty="0"/>
              <a:t> </a:t>
            </a:r>
            <a:r>
              <a:rPr lang="en-US" sz="2800" dirty="0" err="1"/>
              <a:t>timpul</a:t>
            </a:r>
            <a:r>
              <a:rPr lang="en-US" sz="2800" dirty="0"/>
              <a:t> </a:t>
            </a:r>
            <a:r>
              <a:rPr lang="en-US" sz="2800" dirty="0" err="1"/>
              <a:t>vieţii</a:t>
            </a:r>
            <a:r>
              <a:rPr lang="en-US" sz="2800" dirty="0"/>
              <a:t> sub </a:t>
            </a:r>
            <a:r>
              <a:rPr lang="en-US" sz="2800" dirty="0" err="1"/>
              <a:t>numele</a:t>
            </a:r>
            <a:r>
              <a:rPr lang="en-US" sz="2800" dirty="0"/>
              <a:t> </a:t>
            </a:r>
            <a:r>
              <a:rPr lang="en-US" sz="2800" dirty="0" err="1"/>
              <a:t>său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 sub un </a:t>
            </a:r>
            <a:r>
              <a:rPr lang="en-US" sz="2800" dirty="0" err="1"/>
              <a:t>pseudonim</a:t>
            </a:r>
            <a:r>
              <a:rPr lang="en-US" sz="2800" dirty="0"/>
              <a:t> care nu </a:t>
            </a:r>
            <a:r>
              <a:rPr lang="en-US" sz="2800" dirty="0" err="1"/>
              <a:t>lasă</a:t>
            </a:r>
            <a:r>
              <a:rPr lang="en-US" sz="2800" dirty="0"/>
              <a:t> </a:t>
            </a:r>
            <a:r>
              <a:rPr lang="en-US" sz="2800" dirty="0" err="1"/>
              <a:t>nici</a:t>
            </a:r>
            <a:r>
              <a:rPr lang="en-US" sz="2800" dirty="0"/>
              <a:t> o </a:t>
            </a:r>
            <a:r>
              <a:rPr lang="en-US" sz="2800" dirty="0" err="1"/>
              <a:t>îndoială</a:t>
            </a:r>
            <a:r>
              <a:rPr lang="en-US" sz="2800" dirty="0"/>
              <a:t> </a:t>
            </a:r>
            <a:r>
              <a:rPr lang="en-US" sz="2800" dirty="0" err="1"/>
              <a:t>asupra</a:t>
            </a:r>
            <a:r>
              <a:rPr lang="en-US" sz="2800" dirty="0"/>
              <a:t> </a:t>
            </a:r>
            <a:r>
              <a:rPr lang="en-US" sz="2800" dirty="0" err="1"/>
              <a:t>identităţii</a:t>
            </a:r>
            <a:r>
              <a:rPr lang="en-US" sz="2800" dirty="0"/>
              <a:t> </a:t>
            </a:r>
            <a:r>
              <a:rPr lang="en-US" sz="2800" dirty="0" err="1"/>
              <a:t>autorului</a:t>
            </a:r>
            <a:r>
              <a:rPr lang="en-US" sz="2800" dirty="0"/>
              <a:t> 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20001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dirty="0" err="1"/>
              <a:t>Limitările</a:t>
            </a:r>
            <a:r>
              <a:rPr lang="en-US" dirty="0"/>
              <a:t> </a:t>
            </a:r>
            <a:r>
              <a:rPr lang="en-US" dirty="0" err="1"/>
              <a:t>exercitării</a:t>
            </a:r>
            <a:r>
              <a:rPr lang="en-US" dirty="0"/>
              <a:t> </a:t>
            </a:r>
            <a:r>
              <a:rPr lang="en-US" dirty="0" err="1"/>
              <a:t>drepturilor</a:t>
            </a:r>
            <a:r>
              <a:rPr lang="en-US" dirty="0"/>
              <a:t> de </a:t>
            </a:r>
            <a:r>
              <a:rPr lang="en-US" dirty="0" err="1"/>
              <a:t>autor</a:t>
            </a:r>
            <a:r>
              <a:rPr lang="en-US" dirty="0"/>
              <a:t> </a:t>
            </a: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dirty="0" err="1"/>
              <a:t>Necesitatea</a:t>
            </a:r>
            <a:r>
              <a:rPr lang="en-US" dirty="0"/>
              <a:t> </a:t>
            </a:r>
            <a:r>
              <a:rPr lang="en-US" dirty="0" err="1"/>
              <a:t>existenței</a:t>
            </a:r>
            <a:r>
              <a:rPr lang="en-US" dirty="0"/>
              <a:t> </a:t>
            </a:r>
            <a:r>
              <a:rPr lang="en-US" dirty="0" err="1"/>
              <a:t>acestor</a:t>
            </a:r>
            <a:r>
              <a:rPr lang="en-US" dirty="0"/>
              <a:t> </a:t>
            </a:r>
            <a:r>
              <a:rPr lang="en-US" dirty="0" err="1"/>
              <a:t>limite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dată</a:t>
            </a:r>
            <a:r>
              <a:rPr lang="en-US" dirty="0"/>
              <a:t> de </a:t>
            </a:r>
            <a:r>
              <a:rPr lang="en-US" dirty="0" err="1"/>
              <a:t>echilibrarea</a:t>
            </a:r>
            <a:r>
              <a:rPr lang="en-US" dirty="0"/>
              <a:t> </a:t>
            </a:r>
            <a:r>
              <a:rPr lang="en-US" dirty="0" err="1"/>
              <a:t>interesului</a:t>
            </a:r>
            <a:r>
              <a:rPr lang="en-US" dirty="0"/>
              <a:t> public (</a:t>
            </a:r>
            <a:r>
              <a:rPr lang="en-US" dirty="0" err="1"/>
              <a:t>acela</a:t>
            </a:r>
            <a:r>
              <a:rPr lang="en-US" dirty="0"/>
              <a:t> de a </a:t>
            </a:r>
            <a:r>
              <a:rPr lang="en-US" dirty="0" err="1"/>
              <a:t>asigura</a:t>
            </a:r>
            <a:r>
              <a:rPr lang="en-US" dirty="0"/>
              <a:t> </a:t>
            </a:r>
            <a:r>
              <a:rPr lang="en-US" dirty="0" err="1"/>
              <a:t>accesul</a:t>
            </a:r>
            <a:r>
              <a:rPr lang="en-US" dirty="0"/>
              <a:t> la </a:t>
            </a:r>
            <a:r>
              <a:rPr lang="en-US" dirty="0" err="1"/>
              <a:t>operele</a:t>
            </a:r>
            <a:r>
              <a:rPr lang="en-US" dirty="0"/>
              <a:t> </a:t>
            </a:r>
            <a:r>
              <a:rPr lang="en-US" dirty="0" err="1"/>
              <a:t>spiritului</a:t>
            </a:r>
            <a:r>
              <a:rPr lang="en-US" dirty="0"/>
              <a:t>)cu </a:t>
            </a:r>
            <a:r>
              <a:rPr lang="en-US" dirty="0" err="1"/>
              <a:t>interesul</a:t>
            </a:r>
            <a:r>
              <a:rPr lang="en-US" dirty="0"/>
              <a:t> </a:t>
            </a:r>
            <a:r>
              <a:rPr lang="en-US" dirty="0" err="1"/>
              <a:t>autorilor</a:t>
            </a:r>
            <a:r>
              <a:rPr lang="en-US" dirty="0"/>
              <a:t> (</a:t>
            </a:r>
            <a:r>
              <a:rPr lang="en-US" dirty="0" err="1"/>
              <a:t>acela</a:t>
            </a:r>
            <a:r>
              <a:rPr lang="en-US" dirty="0"/>
              <a:t> de a se </a:t>
            </a:r>
            <a:r>
              <a:rPr lang="en-US" dirty="0" err="1"/>
              <a:t>bucura</a:t>
            </a:r>
            <a:r>
              <a:rPr lang="en-US" dirty="0"/>
              <a:t> de </a:t>
            </a:r>
            <a:r>
              <a:rPr lang="en-US" dirty="0" err="1"/>
              <a:t>recompensare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utilizarea</a:t>
            </a:r>
            <a:r>
              <a:rPr lang="en-US" dirty="0"/>
              <a:t> </a:t>
            </a:r>
            <a:r>
              <a:rPr lang="en-US" dirty="0" err="1"/>
              <a:t>operelor</a:t>
            </a:r>
            <a:r>
              <a:rPr lang="en-US" dirty="0"/>
              <a:t> </a:t>
            </a:r>
            <a:r>
              <a:rPr lang="en-US" dirty="0" err="1"/>
              <a:t>lor</a:t>
            </a:r>
            <a:r>
              <a:rPr lang="en-US" dirty="0"/>
              <a:t>).</a:t>
            </a:r>
            <a:endParaRPr lang="ro-RO" dirty="0"/>
          </a:p>
          <a:p>
            <a:r>
              <a:rPr lang="en-US" dirty="0" err="1"/>
              <a:t>Legea</a:t>
            </a:r>
            <a:r>
              <a:rPr lang="en-US" dirty="0"/>
              <a:t> </a:t>
            </a:r>
            <a:r>
              <a:rPr lang="en-US" dirty="0" err="1"/>
              <a:t>diferenţiază</a:t>
            </a:r>
            <a:r>
              <a:rPr lang="en-US" dirty="0"/>
              <a:t> </a:t>
            </a:r>
            <a:r>
              <a:rPr lang="en-US" dirty="0" err="1"/>
              <a:t>între</a:t>
            </a:r>
            <a:r>
              <a:rPr lang="en-US" dirty="0"/>
              <a:t>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cazuri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care se </a:t>
            </a:r>
            <a:r>
              <a:rPr lang="en-US" dirty="0" err="1"/>
              <a:t>aplică</a:t>
            </a:r>
            <a:r>
              <a:rPr lang="en-US" dirty="0"/>
              <a:t>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limite</a:t>
            </a:r>
            <a:r>
              <a:rPr lang="en-US" dirty="0"/>
              <a:t> la </a:t>
            </a:r>
            <a:r>
              <a:rPr lang="en-US" dirty="0" err="1"/>
              <a:t>exercitarea</a:t>
            </a:r>
            <a:r>
              <a:rPr lang="en-US" dirty="0"/>
              <a:t> </a:t>
            </a:r>
            <a:r>
              <a:rPr lang="en-US" dirty="0" err="1"/>
              <a:t>dreptului</a:t>
            </a:r>
            <a:r>
              <a:rPr lang="en-US" dirty="0"/>
              <a:t> de </a:t>
            </a:r>
            <a:r>
              <a:rPr lang="en-US" dirty="0" err="1"/>
              <a:t>autor</a:t>
            </a:r>
            <a:r>
              <a:rPr lang="en-US" dirty="0"/>
              <a:t>,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funcţie</a:t>
            </a:r>
            <a:r>
              <a:rPr lang="en-US" dirty="0"/>
              <a:t> de </a:t>
            </a:r>
            <a:r>
              <a:rPr lang="en-US" dirty="0" err="1"/>
              <a:t>scopul</a:t>
            </a:r>
            <a:r>
              <a:rPr lang="en-US" dirty="0"/>
              <a:t> </a:t>
            </a:r>
            <a:r>
              <a:rPr lang="en-US" dirty="0" err="1"/>
              <a:t>privat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public al </a:t>
            </a:r>
            <a:r>
              <a:rPr lang="en-US" dirty="0" err="1"/>
              <a:t>utilizării</a:t>
            </a:r>
            <a:r>
              <a:rPr lang="en-US" dirty="0"/>
              <a:t>. 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01132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err="1"/>
              <a:t>Limitările</a:t>
            </a:r>
            <a:r>
              <a:rPr lang="en-US" dirty="0"/>
              <a:t> </a:t>
            </a:r>
            <a:r>
              <a:rPr lang="en-US" dirty="0" err="1"/>
              <a:t>exercitării</a:t>
            </a:r>
            <a:r>
              <a:rPr lang="en-US" dirty="0"/>
              <a:t> </a:t>
            </a:r>
            <a:r>
              <a:rPr lang="en-US" dirty="0" err="1"/>
              <a:t>drepturilor</a:t>
            </a:r>
            <a:r>
              <a:rPr lang="en-US" dirty="0"/>
              <a:t> de </a:t>
            </a:r>
            <a:r>
              <a:rPr lang="en-US" dirty="0" err="1"/>
              <a:t>autor</a:t>
            </a:r>
            <a:r>
              <a:rPr lang="en-US" dirty="0"/>
              <a:t> </a:t>
            </a: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10000"/>
          </a:bodyPr>
          <a:lstStyle/>
          <a:p>
            <a:pPr lvl="0" fontAlgn="base"/>
            <a:r>
              <a:rPr lang="en-US" sz="2800" dirty="0" err="1"/>
              <a:t>Copia</a:t>
            </a:r>
            <a:r>
              <a:rPr lang="en-US" sz="2800" dirty="0"/>
              <a:t> </a:t>
            </a:r>
            <a:r>
              <a:rPr lang="en-US" sz="2800" dirty="0" err="1"/>
              <a:t>privată</a:t>
            </a:r>
            <a:r>
              <a:rPr lang="en-US" sz="2800" dirty="0"/>
              <a:t> </a:t>
            </a:r>
            <a:r>
              <a:rPr lang="ro-RO" sz="2800" dirty="0"/>
              <a:t>. </a:t>
            </a:r>
            <a:r>
              <a:rPr lang="en-US" sz="2800" dirty="0"/>
              <a:t>Se </a:t>
            </a:r>
            <a:r>
              <a:rPr lang="en-US" sz="2800" dirty="0" err="1"/>
              <a:t>referă</a:t>
            </a:r>
            <a:r>
              <a:rPr lang="en-US" sz="2800" dirty="0"/>
              <a:t> la </a:t>
            </a:r>
            <a:r>
              <a:rPr lang="en-US" sz="2800" dirty="0" err="1"/>
              <a:t>reproducerea</a:t>
            </a:r>
            <a:r>
              <a:rPr lang="en-US" sz="2800" dirty="0"/>
              <a:t> </a:t>
            </a:r>
            <a:r>
              <a:rPr lang="en-US" sz="2800" dirty="0" err="1"/>
              <a:t>unei</a:t>
            </a:r>
            <a:r>
              <a:rPr lang="en-US" sz="2800" dirty="0"/>
              <a:t> </a:t>
            </a:r>
            <a:r>
              <a:rPr lang="en-US" sz="2800" dirty="0" err="1"/>
              <a:t>opere</a:t>
            </a:r>
            <a:r>
              <a:rPr lang="en-US" sz="2800" dirty="0"/>
              <a:t> </a:t>
            </a:r>
            <a:r>
              <a:rPr lang="en-US" sz="2800" dirty="0" err="1"/>
              <a:t>fără</a:t>
            </a:r>
            <a:r>
              <a:rPr lang="en-US" sz="2800" dirty="0"/>
              <a:t> </a:t>
            </a:r>
            <a:r>
              <a:rPr lang="en-US" sz="2800" dirty="0" err="1"/>
              <a:t>consimţământul</a:t>
            </a:r>
            <a:r>
              <a:rPr lang="en-US" sz="2800" dirty="0"/>
              <a:t> </a:t>
            </a:r>
            <a:r>
              <a:rPr lang="en-US" sz="2800" dirty="0" err="1"/>
              <a:t>autorului</a:t>
            </a:r>
            <a:r>
              <a:rPr lang="en-US" sz="2800" dirty="0"/>
              <a:t>, </a:t>
            </a:r>
            <a:r>
              <a:rPr lang="en-US" sz="2800" dirty="0" err="1"/>
              <a:t>pentru</a:t>
            </a:r>
            <a:r>
              <a:rPr lang="en-US" sz="2800" dirty="0"/>
              <a:t> </a:t>
            </a:r>
            <a:r>
              <a:rPr lang="en-US" sz="2800" dirty="0" err="1"/>
              <a:t>uz</a:t>
            </a:r>
            <a:r>
              <a:rPr lang="en-US" sz="2800" dirty="0"/>
              <a:t> personal </a:t>
            </a:r>
            <a:r>
              <a:rPr lang="en-US" sz="2800" dirty="0" err="1"/>
              <a:t>sau</a:t>
            </a:r>
            <a:r>
              <a:rPr lang="en-US" sz="2800" dirty="0"/>
              <a:t> </a:t>
            </a:r>
            <a:r>
              <a:rPr lang="en-US" sz="2800" dirty="0" err="1"/>
              <a:t>pentru</a:t>
            </a:r>
            <a:r>
              <a:rPr lang="en-US" sz="2800" dirty="0"/>
              <a:t> </a:t>
            </a:r>
            <a:r>
              <a:rPr lang="en-US" sz="2800" dirty="0" err="1"/>
              <a:t>cercul</a:t>
            </a:r>
            <a:r>
              <a:rPr lang="en-US" sz="2800" dirty="0"/>
              <a:t> normal al </a:t>
            </a:r>
            <a:r>
              <a:rPr lang="en-US" sz="2800" dirty="0" err="1"/>
              <a:t>unei</a:t>
            </a:r>
            <a:r>
              <a:rPr lang="en-US" sz="2800" dirty="0"/>
              <a:t> </a:t>
            </a:r>
            <a:r>
              <a:rPr lang="en-US" sz="2800" dirty="0" err="1"/>
              <a:t>familii</a:t>
            </a:r>
            <a:r>
              <a:rPr lang="en-US" sz="2800" dirty="0"/>
              <a:t>, cu </a:t>
            </a:r>
            <a:r>
              <a:rPr lang="en-US" sz="2800" dirty="0" err="1"/>
              <a:t>condiţia</a:t>
            </a:r>
            <a:r>
              <a:rPr lang="en-US" sz="2800" dirty="0"/>
              <a:t> ca opera </a:t>
            </a:r>
            <a:r>
              <a:rPr lang="en-US" sz="2800" dirty="0" err="1"/>
              <a:t>să</a:t>
            </a:r>
            <a:r>
              <a:rPr lang="en-US" sz="2800" dirty="0"/>
              <a:t> fi </a:t>
            </a:r>
            <a:r>
              <a:rPr lang="en-US" sz="2800" dirty="0" err="1"/>
              <a:t>fost</a:t>
            </a:r>
            <a:r>
              <a:rPr lang="en-US" sz="2800" dirty="0"/>
              <a:t> anterior </a:t>
            </a:r>
            <a:r>
              <a:rPr lang="en-US" sz="2800" dirty="0" err="1"/>
              <a:t>adusă</a:t>
            </a:r>
            <a:r>
              <a:rPr lang="en-US" sz="2800" dirty="0"/>
              <a:t> la </a:t>
            </a:r>
            <a:r>
              <a:rPr lang="en-US" sz="2800" dirty="0" err="1"/>
              <a:t>cunoştinţă</a:t>
            </a:r>
            <a:r>
              <a:rPr lang="en-US" sz="2800" dirty="0"/>
              <a:t> </a:t>
            </a:r>
            <a:r>
              <a:rPr lang="en-US" sz="2800" dirty="0" err="1"/>
              <a:t>publică</a:t>
            </a:r>
            <a:r>
              <a:rPr lang="en-US" sz="2800" dirty="0"/>
              <a:t>, </a:t>
            </a:r>
            <a:r>
              <a:rPr lang="en-US" sz="2800" dirty="0" err="1"/>
              <a:t>iar</a:t>
            </a:r>
            <a:r>
              <a:rPr lang="en-US" sz="2800" dirty="0"/>
              <a:t> </a:t>
            </a:r>
            <a:r>
              <a:rPr lang="en-US" sz="2800" dirty="0" err="1"/>
              <a:t>reproducerea</a:t>
            </a:r>
            <a:r>
              <a:rPr lang="en-US" sz="2800" dirty="0"/>
              <a:t> </a:t>
            </a:r>
            <a:r>
              <a:rPr lang="en-US" sz="2800" dirty="0" err="1"/>
              <a:t>să</a:t>
            </a:r>
            <a:r>
              <a:rPr lang="en-US" sz="2800" dirty="0"/>
              <a:t> nu </a:t>
            </a:r>
            <a:r>
              <a:rPr lang="en-US" sz="2800" dirty="0" err="1"/>
              <a:t>contravină</a:t>
            </a:r>
            <a:r>
              <a:rPr lang="en-US" sz="2800" dirty="0"/>
              <a:t> </a:t>
            </a:r>
            <a:r>
              <a:rPr lang="en-US" sz="2800" dirty="0" err="1"/>
              <a:t>utilizării</a:t>
            </a:r>
            <a:r>
              <a:rPr lang="en-US" sz="2800" dirty="0"/>
              <a:t> </a:t>
            </a:r>
            <a:r>
              <a:rPr lang="en-US" sz="2800" dirty="0" err="1"/>
              <a:t>normale</a:t>
            </a:r>
            <a:r>
              <a:rPr lang="en-US" sz="2800" dirty="0"/>
              <a:t> a </a:t>
            </a:r>
            <a:r>
              <a:rPr lang="en-US" sz="2800" dirty="0" err="1"/>
              <a:t>operei</a:t>
            </a:r>
            <a:r>
              <a:rPr lang="en-US" sz="2800" dirty="0"/>
              <a:t> </a:t>
            </a:r>
            <a:r>
              <a:rPr lang="en-US" sz="2800" dirty="0" err="1"/>
              <a:t>şi</a:t>
            </a:r>
            <a:r>
              <a:rPr lang="en-US" sz="2800" dirty="0"/>
              <a:t> </a:t>
            </a:r>
            <a:r>
              <a:rPr lang="en-US" sz="2800" dirty="0" err="1"/>
              <a:t>să</a:t>
            </a:r>
            <a:r>
              <a:rPr lang="en-US" sz="2800" dirty="0"/>
              <a:t> nu </a:t>
            </a:r>
            <a:r>
              <a:rPr lang="en-US" sz="2800" dirty="0" err="1"/>
              <a:t>îl</a:t>
            </a:r>
            <a:r>
              <a:rPr lang="en-US" sz="2800" dirty="0"/>
              <a:t> </a:t>
            </a:r>
            <a:r>
              <a:rPr lang="en-US" sz="2800" dirty="0" err="1"/>
              <a:t>prejudicieze</a:t>
            </a:r>
            <a:r>
              <a:rPr lang="en-US" sz="2800" dirty="0"/>
              <a:t> pe </a:t>
            </a:r>
            <a:r>
              <a:rPr lang="en-US" sz="2800" dirty="0" err="1"/>
              <a:t>autor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 pe </a:t>
            </a:r>
            <a:r>
              <a:rPr lang="en-US" sz="2800" dirty="0" err="1"/>
              <a:t>titularul</a:t>
            </a:r>
            <a:r>
              <a:rPr lang="en-US" sz="2800" dirty="0"/>
              <a:t> </a:t>
            </a:r>
            <a:r>
              <a:rPr lang="en-US" sz="2800" dirty="0" err="1"/>
              <a:t>drepturilor</a:t>
            </a:r>
            <a:r>
              <a:rPr lang="en-US" sz="2800" dirty="0"/>
              <a:t> de </a:t>
            </a:r>
            <a:r>
              <a:rPr lang="en-US" sz="2800" dirty="0" err="1"/>
              <a:t>utilizare</a:t>
            </a:r>
            <a:r>
              <a:rPr lang="en-US" sz="2800" dirty="0"/>
              <a:t>.</a:t>
            </a:r>
          </a:p>
          <a:p>
            <a:r>
              <a:rPr lang="en-US" sz="2800" dirty="0"/>
              <a:t>Nu se </a:t>
            </a:r>
            <a:r>
              <a:rPr lang="en-US" sz="2800" dirty="0" err="1"/>
              <a:t>aplică</a:t>
            </a:r>
            <a:r>
              <a:rPr lang="en-US" sz="2800" dirty="0"/>
              <a:t> </a:t>
            </a:r>
            <a:r>
              <a:rPr lang="en-US" sz="2800" dirty="0" err="1"/>
              <a:t>programelor</a:t>
            </a:r>
            <a:r>
              <a:rPr lang="en-US" sz="2800" dirty="0"/>
              <a:t> </a:t>
            </a:r>
            <a:r>
              <a:rPr lang="en-US" sz="2800" dirty="0" err="1"/>
              <a:t>pentru</a:t>
            </a:r>
            <a:r>
              <a:rPr lang="en-US" sz="2800" dirty="0"/>
              <a:t> calculator</a:t>
            </a:r>
            <a:endParaRPr lang="ro-RO" sz="2800" dirty="0"/>
          </a:p>
          <a:p>
            <a:pPr lvl="1"/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cazul</a:t>
            </a:r>
            <a:r>
              <a:rPr lang="en-US" sz="2000" dirty="0"/>
              <a:t> </a:t>
            </a:r>
            <a:r>
              <a:rPr lang="en-US" sz="2000" dirty="0" err="1"/>
              <a:t>acesta</a:t>
            </a:r>
            <a:r>
              <a:rPr lang="en-US" sz="2000" dirty="0"/>
              <a:t> se </a:t>
            </a:r>
            <a:r>
              <a:rPr lang="en-US" sz="2000" dirty="0" err="1"/>
              <a:t>poate</a:t>
            </a:r>
            <a:r>
              <a:rPr lang="en-US" sz="2000" dirty="0"/>
              <a:t> face o </a:t>
            </a:r>
            <a:r>
              <a:rPr lang="en-US" sz="2000" dirty="0" err="1"/>
              <a:t>copie</a:t>
            </a:r>
            <a:r>
              <a:rPr lang="en-US" sz="2000" dirty="0"/>
              <a:t> de </a:t>
            </a:r>
            <a:r>
              <a:rPr lang="en-US" sz="2000" dirty="0" err="1"/>
              <a:t>arhivă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 de </a:t>
            </a:r>
            <a:r>
              <a:rPr lang="en-US" sz="2000" dirty="0" err="1"/>
              <a:t>siguranţă</a:t>
            </a:r>
            <a:r>
              <a:rPr lang="en-US" sz="2000" dirty="0"/>
              <a:t> </a:t>
            </a:r>
            <a:r>
              <a:rPr lang="en-US" sz="2000" dirty="0" err="1"/>
              <a:t>dacă</a:t>
            </a:r>
            <a:r>
              <a:rPr lang="en-US" sz="2000" dirty="0"/>
              <a:t> </a:t>
            </a:r>
            <a:r>
              <a:rPr lang="en-US" sz="2000" dirty="0" err="1"/>
              <a:t>aceasta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necesară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asigurarea</a:t>
            </a:r>
            <a:r>
              <a:rPr lang="en-US" sz="2000" dirty="0"/>
              <a:t> </a:t>
            </a:r>
            <a:r>
              <a:rPr lang="en-US" sz="2000" dirty="0" err="1"/>
              <a:t>utilizării</a:t>
            </a:r>
            <a:r>
              <a:rPr lang="en-US" sz="2000" dirty="0"/>
              <a:t> </a:t>
            </a:r>
            <a:r>
              <a:rPr lang="en-US" sz="2000" dirty="0" err="1"/>
              <a:t>programului</a:t>
            </a:r>
            <a:r>
              <a:rPr lang="en-US" sz="2000" dirty="0"/>
              <a:t> </a:t>
            </a:r>
            <a:r>
              <a:rPr lang="ro-RO" sz="2000" dirty="0"/>
              <a:t>. </a:t>
            </a:r>
            <a:r>
              <a:rPr lang="en-US" sz="2000" dirty="0"/>
              <a:t>Se </a:t>
            </a:r>
            <a:r>
              <a:rPr lang="en-US" sz="2000" dirty="0" err="1"/>
              <a:t>cer</a:t>
            </a:r>
            <a:r>
              <a:rPr lang="en-US" sz="2000" dirty="0"/>
              <a:t> </a:t>
            </a:r>
            <a:r>
              <a:rPr lang="en-US" sz="2000" dirty="0" err="1"/>
              <a:t>îndeplinite</a:t>
            </a:r>
            <a:r>
              <a:rPr lang="en-US" sz="2000" dirty="0"/>
              <a:t> </a:t>
            </a:r>
            <a:r>
              <a:rPr lang="en-US" sz="2000" dirty="0" err="1"/>
              <a:t>cumulativ</a:t>
            </a:r>
            <a:r>
              <a:rPr lang="en-US" sz="2000" dirty="0"/>
              <a:t> </a:t>
            </a:r>
            <a:r>
              <a:rPr lang="en-US" sz="2000" dirty="0" err="1"/>
              <a:t>următoarele</a:t>
            </a:r>
            <a:r>
              <a:rPr lang="en-US" sz="2000" dirty="0"/>
              <a:t> </a:t>
            </a:r>
            <a:r>
              <a:rPr lang="en-US" sz="2000" dirty="0" err="1"/>
              <a:t>condiţii</a:t>
            </a:r>
            <a:r>
              <a:rPr lang="en-US" sz="2000" dirty="0"/>
              <a:t>:</a:t>
            </a:r>
          </a:p>
          <a:p>
            <a:pPr lvl="4"/>
            <a:r>
              <a:rPr lang="en-US" dirty="0"/>
              <a:t>Opera </a:t>
            </a:r>
            <a:r>
              <a:rPr lang="en-US" dirty="0" err="1"/>
              <a:t>să</a:t>
            </a:r>
            <a:r>
              <a:rPr lang="en-US" dirty="0"/>
              <a:t> fi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efectiv</a:t>
            </a:r>
            <a:r>
              <a:rPr lang="en-US" dirty="0"/>
              <a:t> </a:t>
            </a:r>
            <a:r>
              <a:rPr lang="en-US" dirty="0" err="1"/>
              <a:t>divulgată</a:t>
            </a:r>
            <a:endParaRPr lang="en-US" dirty="0"/>
          </a:p>
          <a:p>
            <a:pPr lvl="4"/>
            <a:r>
              <a:rPr lang="en-US" dirty="0" err="1"/>
              <a:t>Reproducerea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nu </a:t>
            </a:r>
            <a:r>
              <a:rPr lang="en-US" dirty="0" err="1"/>
              <a:t>contravină</a:t>
            </a:r>
            <a:r>
              <a:rPr lang="en-US" dirty="0"/>
              <a:t> </a:t>
            </a:r>
            <a:r>
              <a:rPr lang="en-US" dirty="0" err="1"/>
              <a:t>utilizării</a:t>
            </a:r>
            <a:r>
              <a:rPr lang="en-US" dirty="0"/>
              <a:t> </a:t>
            </a:r>
            <a:r>
              <a:rPr lang="en-US" dirty="0" err="1"/>
              <a:t>normale</a:t>
            </a:r>
            <a:r>
              <a:rPr lang="en-US" dirty="0"/>
              <a:t> a </a:t>
            </a:r>
            <a:r>
              <a:rPr lang="en-US" dirty="0" err="1"/>
              <a:t>operei</a:t>
            </a:r>
            <a:r>
              <a:rPr lang="ro-RO" dirty="0"/>
              <a:t>.</a:t>
            </a:r>
          </a:p>
          <a:p>
            <a:pPr lvl="4"/>
            <a:r>
              <a:rPr lang="en-US" dirty="0" err="1"/>
              <a:t>Reproducerea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nu </a:t>
            </a:r>
            <a:r>
              <a:rPr lang="en-US" dirty="0" err="1"/>
              <a:t>îl</a:t>
            </a:r>
            <a:r>
              <a:rPr lang="en-US" dirty="0"/>
              <a:t> </a:t>
            </a:r>
            <a:r>
              <a:rPr lang="en-US" dirty="0" err="1"/>
              <a:t>prejudicieze</a:t>
            </a:r>
            <a:r>
              <a:rPr lang="en-US" dirty="0"/>
              <a:t> pe </a:t>
            </a:r>
            <a:r>
              <a:rPr lang="en-US" dirty="0" err="1"/>
              <a:t>autor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pe </a:t>
            </a:r>
            <a:r>
              <a:rPr lang="en-US" dirty="0" err="1"/>
              <a:t>titularul</a:t>
            </a:r>
            <a:r>
              <a:rPr lang="en-US" dirty="0"/>
              <a:t> </a:t>
            </a:r>
            <a:r>
              <a:rPr lang="en-US" dirty="0" err="1"/>
              <a:t>dreptului</a:t>
            </a:r>
            <a:r>
              <a:rPr lang="en-US" dirty="0"/>
              <a:t> de </a:t>
            </a:r>
            <a:r>
              <a:rPr lang="en-US" dirty="0" err="1"/>
              <a:t>utilizare</a:t>
            </a:r>
            <a:endParaRPr lang="en-US" dirty="0"/>
          </a:p>
          <a:p>
            <a:pPr lvl="4"/>
            <a:r>
              <a:rPr lang="en-US" dirty="0" err="1"/>
              <a:t>Reproducerea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se </a:t>
            </a:r>
            <a:r>
              <a:rPr lang="en-US" dirty="0" err="1"/>
              <a:t>facă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uz</a:t>
            </a:r>
            <a:r>
              <a:rPr lang="en-US" dirty="0"/>
              <a:t> personal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cercul</a:t>
            </a:r>
            <a:r>
              <a:rPr lang="en-US" dirty="0"/>
              <a:t> normal al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familii</a:t>
            </a:r>
            <a:r>
              <a:rPr lang="en-US" dirty="0"/>
              <a:t> </a:t>
            </a:r>
            <a:r>
              <a:rPr lang="ro-RO" dirty="0"/>
              <a:t>. </a:t>
            </a:r>
            <a:r>
              <a:rPr lang="en-US" dirty="0" err="1"/>
              <a:t>Uzul</a:t>
            </a:r>
            <a:r>
              <a:rPr lang="en-US" dirty="0"/>
              <a:t> personal </a:t>
            </a:r>
            <a:r>
              <a:rPr lang="en-US" dirty="0" err="1"/>
              <a:t>priveşte</a:t>
            </a:r>
            <a:r>
              <a:rPr lang="en-US" dirty="0"/>
              <a:t> </a:t>
            </a:r>
            <a:r>
              <a:rPr lang="en-US" dirty="0" err="1"/>
              <a:t>exclusiv</a:t>
            </a:r>
            <a:r>
              <a:rPr lang="en-US" dirty="0"/>
              <a:t> pe </a:t>
            </a:r>
            <a:r>
              <a:rPr lang="en-US" dirty="0" err="1"/>
              <a:t>cel</a:t>
            </a:r>
            <a:r>
              <a:rPr lang="en-US" dirty="0"/>
              <a:t> care face </a:t>
            </a:r>
            <a:r>
              <a:rPr lang="en-US" dirty="0" err="1"/>
              <a:t>copia</a:t>
            </a:r>
            <a:r>
              <a:rPr lang="en-US" dirty="0"/>
              <a:t> </a:t>
            </a:r>
            <a:r>
              <a:rPr lang="ro-RO" dirty="0"/>
              <a:t> </a:t>
            </a:r>
            <a:r>
              <a:rPr lang="en-US" dirty="0" err="1"/>
              <a:t>Cercul</a:t>
            </a:r>
            <a:r>
              <a:rPr lang="en-US" dirty="0"/>
              <a:t> normal al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familii</a:t>
            </a:r>
            <a:r>
              <a:rPr lang="en-US" dirty="0"/>
              <a:t> </a:t>
            </a:r>
            <a:r>
              <a:rPr lang="en-US" dirty="0" err="1"/>
              <a:t>semnifică</a:t>
            </a:r>
            <a:r>
              <a:rPr lang="en-US" dirty="0"/>
              <a:t> o </a:t>
            </a:r>
            <a:r>
              <a:rPr lang="en-US" dirty="0" err="1"/>
              <a:t>adunare</a:t>
            </a:r>
            <a:r>
              <a:rPr lang="en-US" dirty="0"/>
              <a:t>,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acelaşi</a:t>
            </a:r>
            <a:r>
              <a:rPr lang="en-US" dirty="0"/>
              <a:t> loc, a </a:t>
            </a:r>
            <a:r>
              <a:rPr lang="en-US" dirty="0" err="1"/>
              <a:t>familiei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a </a:t>
            </a:r>
            <a:r>
              <a:rPr lang="en-US" dirty="0" err="1"/>
              <a:t>prietenilor</a:t>
            </a:r>
            <a:r>
              <a:rPr lang="en-US" dirty="0"/>
              <a:t> care </a:t>
            </a:r>
            <a:r>
              <a:rPr lang="en-US" dirty="0" err="1"/>
              <a:t>frecventează</a:t>
            </a:r>
            <a:r>
              <a:rPr lang="en-US" dirty="0"/>
              <a:t> </a:t>
            </a:r>
            <a:r>
              <a:rPr lang="en-US" dirty="0" err="1"/>
              <a:t>familia</a:t>
            </a:r>
            <a:r>
              <a:rPr lang="en-US" dirty="0"/>
              <a:t> </a:t>
            </a:r>
            <a:r>
              <a:rPr lang="en-US" dirty="0" err="1"/>
              <a:t>respectivă</a:t>
            </a:r>
            <a:r>
              <a:rPr lang="ro-RO" dirty="0"/>
              <a:t>.</a:t>
            </a:r>
            <a:r>
              <a:rPr lang="en-US" dirty="0"/>
              <a:t> 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6012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b="1" dirty="0" err="1"/>
              <a:t>Domeniul</a:t>
            </a:r>
            <a:r>
              <a:rPr lang="en-US" b="1" dirty="0"/>
              <a:t> </a:t>
            </a:r>
            <a:r>
              <a:rPr lang="en-US" b="1" dirty="0" err="1"/>
              <a:t>drepturilor</a:t>
            </a:r>
            <a:r>
              <a:rPr lang="en-US" b="1" dirty="0"/>
              <a:t> de </a:t>
            </a:r>
            <a:r>
              <a:rPr lang="en-US" b="1" dirty="0" err="1"/>
              <a:t>proprietate</a:t>
            </a:r>
            <a:r>
              <a:rPr lang="en-US" b="1" dirty="0"/>
              <a:t> </a:t>
            </a:r>
            <a:r>
              <a:rPr lang="en-US" b="1" dirty="0" err="1"/>
              <a:t>intelectuală</a:t>
            </a:r>
            <a:r>
              <a:rPr lang="en-US" b="1" dirty="0"/>
              <a:t> </a:t>
            </a: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r>
              <a:rPr lang="en-US" dirty="0" err="1"/>
              <a:t>Drepturile</a:t>
            </a:r>
            <a:r>
              <a:rPr lang="en-US" dirty="0"/>
              <a:t>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creaţiilor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 </a:t>
            </a:r>
            <a:endParaRPr lang="ro-RO" dirty="0"/>
          </a:p>
          <a:p>
            <a:pPr>
              <a:buFontTx/>
              <a:buChar char="-"/>
            </a:pPr>
            <a:r>
              <a:rPr lang="en-US" dirty="0" err="1"/>
              <a:t>Dreptul</a:t>
            </a:r>
            <a:r>
              <a:rPr lang="en-US" dirty="0"/>
              <a:t>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brevetelor</a:t>
            </a:r>
            <a:r>
              <a:rPr lang="en-US" dirty="0"/>
              <a:t> – </a:t>
            </a:r>
            <a:r>
              <a:rPr lang="en-US" dirty="0" err="1"/>
              <a:t>protejează</a:t>
            </a:r>
            <a:r>
              <a:rPr lang="en-US" dirty="0"/>
              <a:t> </a:t>
            </a:r>
            <a:r>
              <a:rPr lang="en-US" dirty="0" err="1"/>
              <a:t>soluţiile</a:t>
            </a:r>
            <a:r>
              <a:rPr lang="en-US" dirty="0"/>
              <a:t> </a:t>
            </a:r>
            <a:r>
              <a:rPr lang="en-US" dirty="0" err="1"/>
              <a:t>tehnice</a:t>
            </a:r>
            <a:r>
              <a:rPr lang="en-US" dirty="0"/>
              <a:t> la </a:t>
            </a:r>
            <a:r>
              <a:rPr lang="en-US" dirty="0" err="1"/>
              <a:t>probleme</a:t>
            </a:r>
            <a:r>
              <a:rPr lang="en-US" dirty="0"/>
              <a:t> </a:t>
            </a:r>
            <a:r>
              <a:rPr lang="en-US" dirty="0" err="1"/>
              <a:t>tehnice</a:t>
            </a:r>
            <a:r>
              <a:rPr lang="en-US" dirty="0"/>
              <a:t>, </a:t>
            </a:r>
            <a:r>
              <a:rPr lang="en-US" dirty="0" err="1"/>
              <a:t>atâta</a:t>
            </a:r>
            <a:r>
              <a:rPr lang="en-US" dirty="0"/>
              <a:t> </a:t>
            </a:r>
            <a:r>
              <a:rPr lang="en-US" dirty="0" err="1"/>
              <a:t>vreme</a:t>
            </a:r>
            <a:r>
              <a:rPr lang="en-US" dirty="0"/>
              <a:t> </a:t>
            </a:r>
            <a:r>
              <a:rPr lang="en-US" dirty="0" err="1"/>
              <a:t>cât</a:t>
            </a:r>
            <a:r>
              <a:rPr lang="en-US" dirty="0"/>
              <a:t> sunt </a:t>
            </a:r>
            <a:r>
              <a:rPr lang="en-US" dirty="0" err="1"/>
              <a:t>noi</a:t>
            </a:r>
            <a:r>
              <a:rPr lang="en-US" dirty="0"/>
              <a:t>, inventive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aplicabile</a:t>
            </a:r>
            <a:r>
              <a:rPr lang="en-US" dirty="0"/>
              <a:t> industrial.</a:t>
            </a:r>
            <a:endParaRPr lang="ro-RO" dirty="0"/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err="1"/>
              <a:t>Dreptul</a:t>
            </a:r>
            <a:r>
              <a:rPr lang="en-US" dirty="0"/>
              <a:t>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modelelor</a:t>
            </a:r>
            <a:r>
              <a:rPr lang="en-US" dirty="0"/>
              <a:t> de </a:t>
            </a:r>
            <a:r>
              <a:rPr lang="en-US" dirty="0" err="1"/>
              <a:t>utilitate</a:t>
            </a:r>
            <a:r>
              <a:rPr lang="en-US" dirty="0"/>
              <a:t> – </a:t>
            </a:r>
            <a:r>
              <a:rPr lang="en-US" dirty="0" err="1"/>
              <a:t>protejează</a:t>
            </a:r>
            <a:r>
              <a:rPr lang="en-US" dirty="0"/>
              <a:t> </a:t>
            </a:r>
            <a:r>
              <a:rPr lang="en-US" dirty="0" err="1"/>
              <a:t>invenţiile</a:t>
            </a:r>
            <a:r>
              <a:rPr lang="en-US" dirty="0"/>
              <a:t> </a:t>
            </a:r>
            <a:r>
              <a:rPr lang="en-US" dirty="0" err="1"/>
              <a:t>tehnice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, care </a:t>
            </a:r>
            <a:r>
              <a:rPr lang="en-US" dirty="0" err="1"/>
              <a:t>depăşesc</a:t>
            </a:r>
            <a:r>
              <a:rPr lang="en-US" dirty="0"/>
              <a:t> </a:t>
            </a:r>
            <a:r>
              <a:rPr lang="en-US" dirty="0" err="1"/>
              <a:t>nivelul</a:t>
            </a:r>
            <a:r>
              <a:rPr lang="en-US" dirty="0"/>
              <a:t> </a:t>
            </a:r>
            <a:r>
              <a:rPr lang="en-US" dirty="0" err="1"/>
              <a:t>simplei</a:t>
            </a:r>
            <a:r>
              <a:rPr lang="en-US" dirty="0"/>
              <a:t> </a:t>
            </a:r>
            <a:r>
              <a:rPr lang="en-US" dirty="0" err="1"/>
              <a:t>îndemânări</a:t>
            </a:r>
            <a:r>
              <a:rPr lang="en-US" dirty="0"/>
              <a:t> </a:t>
            </a:r>
            <a:r>
              <a:rPr lang="en-US" dirty="0" err="1"/>
              <a:t>profesionale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sunt </a:t>
            </a:r>
            <a:r>
              <a:rPr lang="en-US" dirty="0" err="1"/>
              <a:t>susceptibile</a:t>
            </a:r>
            <a:r>
              <a:rPr lang="en-US" dirty="0"/>
              <a:t> de </a:t>
            </a:r>
            <a:r>
              <a:rPr lang="en-US" dirty="0" err="1"/>
              <a:t>aplicabilitate</a:t>
            </a:r>
            <a:r>
              <a:rPr lang="en-US" dirty="0"/>
              <a:t> </a:t>
            </a:r>
            <a:r>
              <a:rPr lang="en-US" dirty="0" err="1"/>
              <a:t>industrială</a:t>
            </a:r>
            <a:r>
              <a:rPr lang="en-US" dirty="0"/>
              <a:t>.</a:t>
            </a:r>
            <a:endParaRPr lang="ro-RO" dirty="0"/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err="1"/>
              <a:t>Dreptul</a:t>
            </a:r>
            <a:r>
              <a:rPr lang="en-US" dirty="0"/>
              <a:t>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desenelor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modelelor</a:t>
            </a:r>
            <a:r>
              <a:rPr lang="en-US" dirty="0"/>
              <a:t> – </a:t>
            </a:r>
            <a:r>
              <a:rPr lang="en-US" dirty="0" err="1"/>
              <a:t>protejează</a:t>
            </a:r>
            <a:r>
              <a:rPr lang="en-US" dirty="0"/>
              <a:t> </a:t>
            </a:r>
            <a:r>
              <a:rPr lang="en-US" dirty="0" err="1"/>
              <a:t>aspectul</a:t>
            </a:r>
            <a:r>
              <a:rPr lang="en-US" dirty="0"/>
              <a:t> exterior al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produs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al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părţi</a:t>
            </a:r>
            <a:r>
              <a:rPr lang="en-US" dirty="0"/>
              <a:t> a </a:t>
            </a:r>
            <a:r>
              <a:rPr lang="en-US" dirty="0" err="1"/>
              <a:t>acestuia</a:t>
            </a:r>
            <a:r>
              <a:rPr lang="en-US" dirty="0"/>
              <a:t>, </a:t>
            </a:r>
            <a:r>
              <a:rPr lang="en-US" dirty="0" err="1"/>
              <a:t>redat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trei</a:t>
            </a:r>
            <a:r>
              <a:rPr lang="en-US" dirty="0"/>
              <a:t> </a:t>
            </a:r>
            <a:r>
              <a:rPr lang="en-US" dirty="0" err="1"/>
              <a:t>dimensiuni</a:t>
            </a:r>
            <a:r>
              <a:rPr lang="en-US" dirty="0"/>
              <a:t>, </a:t>
            </a:r>
            <a:r>
              <a:rPr lang="en-US" dirty="0" err="1"/>
              <a:t>rezultat</a:t>
            </a:r>
            <a:r>
              <a:rPr lang="en-US" dirty="0"/>
              <a:t> din </a:t>
            </a:r>
            <a:r>
              <a:rPr lang="en-US" dirty="0" err="1"/>
              <a:t>combinaţia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principalele</a:t>
            </a:r>
            <a:r>
              <a:rPr lang="ro-RO" dirty="0"/>
              <a:t> </a:t>
            </a:r>
            <a:r>
              <a:rPr lang="en-US" dirty="0" err="1"/>
              <a:t>caracteristici</a:t>
            </a:r>
            <a:r>
              <a:rPr lang="en-US" dirty="0"/>
              <a:t>, </a:t>
            </a:r>
            <a:r>
              <a:rPr lang="en-US" dirty="0" err="1"/>
              <a:t>îndeosebi</a:t>
            </a:r>
            <a:r>
              <a:rPr lang="en-US" dirty="0"/>
              <a:t> </a:t>
            </a:r>
            <a:r>
              <a:rPr lang="en-US" dirty="0" err="1"/>
              <a:t>linii</a:t>
            </a:r>
            <a:r>
              <a:rPr lang="en-US" dirty="0"/>
              <a:t>, </a:t>
            </a:r>
            <a:r>
              <a:rPr lang="en-US" dirty="0" err="1"/>
              <a:t>contururi</a:t>
            </a:r>
            <a:r>
              <a:rPr lang="en-US" dirty="0"/>
              <a:t>, </a:t>
            </a:r>
            <a:r>
              <a:rPr lang="en-US" dirty="0" err="1"/>
              <a:t>culori</a:t>
            </a:r>
            <a:r>
              <a:rPr lang="en-US" dirty="0"/>
              <a:t>, </a:t>
            </a:r>
            <a:r>
              <a:rPr lang="en-US" dirty="0" err="1"/>
              <a:t>formă</a:t>
            </a:r>
            <a:r>
              <a:rPr lang="en-US" dirty="0"/>
              <a:t>, </a:t>
            </a:r>
            <a:r>
              <a:rPr lang="en-US" dirty="0" err="1"/>
              <a:t>textură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/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materiale</a:t>
            </a:r>
            <a:r>
              <a:rPr lang="en-US" dirty="0"/>
              <a:t> ale </a:t>
            </a:r>
            <a:r>
              <a:rPr lang="en-US" dirty="0" err="1"/>
              <a:t>produsului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sine </a:t>
            </a:r>
            <a:r>
              <a:rPr lang="en-US" dirty="0" err="1"/>
              <a:t>şi</a:t>
            </a:r>
            <a:r>
              <a:rPr lang="en-US" dirty="0"/>
              <a:t>/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ornamentaţia</a:t>
            </a:r>
            <a:r>
              <a:rPr lang="en-US" dirty="0"/>
              <a:t> </a:t>
            </a:r>
            <a:r>
              <a:rPr lang="en-US" dirty="0" err="1"/>
              <a:t>acestuia</a:t>
            </a:r>
            <a:r>
              <a:rPr lang="en-US" dirty="0"/>
              <a:t>.</a:t>
            </a:r>
            <a:endParaRPr lang="ro-RO" dirty="0"/>
          </a:p>
          <a:p>
            <a:pPr>
              <a:buFontTx/>
              <a:buChar char="-"/>
            </a:pPr>
            <a:r>
              <a:rPr lang="en-US" dirty="0" err="1"/>
              <a:t>Dreptul</a:t>
            </a:r>
            <a:r>
              <a:rPr lang="en-US" dirty="0"/>
              <a:t>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varietăţilor</a:t>
            </a:r>
            <a:r>
              <a:rPr lang="en-US" dirty="0"/>
              <a:t> de </a:t>
            </a:r>
            <a:r>
              <a:rPr lang="en-US" dirty="0" err="1"/>
              <a:t>animale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a </a:t>
            </a:r>
            <a:r>
              <a:rPr lang="en-US" dirty="0" err="1"/>
              <a:t>soiurilor</a:t>
            </a:r>
            <a:r>
              <a:rPr lang="en-US" dirty="0"/>
              <a:t> de </a:t>
            </a:r>
            <a:r>
              <a:rPr lang="en-US" dirty="0" err="1"/>
              <a:t>plante</a:t>
            </a:r>
            <a:r>
              <a:rPr lang="en-US" dirty="0"/>
              <a:t> – </a:t>
            </a:r>
            <a:r>
              <a:rPr lang="en-US" dirty="0" err="1"/>
              <a:t>deşi</a:t>
            </a:r>
            <a:r>
              <a:rPr lang="en-US" dirty="0"/>
              <a:t> </a:t>
            </a:r>
            <a:r>
              <a:rPr lang="en-US" dirty="0" err="1"/>
              <a:t>momentan</a:t>
            </a:r>
            <a:r>
              <a:rPr lang="en-US" dirty="0"/>
              <a:t> </a:t>
            </a:r>
            <a:r>
              <a:rPr lang="en-US" dirty="0" err="1"/>
              <a:t>există</a:t>
            </a:r>
            <a:r>
              <a:rPr lang="en-US" dirty="0"/>
              <a:t> </a:t>
            </a:r>
            <a:r>
              <a:rPr lang="en-US" dirty="0" err="1"/>
              <a:t>numeroase</a:t>
            </a:r>
            <a:r>
              <a:rPr lang="en-US" dirty="0"/>
              <a:t> </a:t>
            </a:r>
            <a:r>
              <a:rPr lang="en-US" dirty="0" err="1"/>
              <a:t>dezbateri</a:t>
            </a:r>
            <a:r>
              <a:rPr lang="en-US" dirty="0"/>
              <a:t> legate de </a:t>
            </a:r>
            <a:r>
              <a:rPr lang="en-US" dirty="0" err="1"/>
              <a:t>protecţia</a:t>
            </a:r>
            <a:r>
              <a:rPr lang="en-US" dirty="0"/>
              <a:t> </a:t>
            </a:r>
            <a:r>
              <a:rPr lang="en-US" dirty="0" err="1"/>
              <a:t>varietăţilor</a:t>
            </a:r>
            <a:r>
              <a:rPr lang="en-US" dirty="0"/>
              <a:t> de </a:t>
            </a:r>
            <a:r>
              <a:rPr lang="en-US" dirty="0" err="1"/>
              <a:t>animale</a:t>
            </a:r>
            <a:r>
              <a:rPr lang="en-US" dirty="0"/>
              <a:t> (care nu se </a:t>
            </a:r>
            <a:r>
              <a:rPr lang="en-US" dirty="0" err="1"/>
              <a:t>bucură</a:t>
            </a:r>
            <a:r>
              <a:rPr lang="en-US" dirty="0"/>
              <a:t> de o </a:t>
            </a:r>
            <a:r>
              <a:rPr lang="en-US" dirty="0" err="1"/>
              <a:t>protecţie</a:t>
            </a:r>
            <a:r>
              <a:rPr lang="en-US" dirty="0"/>
              <a:t> </a:t>
            </a:r>
            <a:r>
              <a:rPr lang="en-US" dirty="0" err="1"/>
              <a:t>directă</a:t>
            </a:r>
            <a:r>
              <a:rPr lang="en-US" dirty="0"/>
              <a:t>), </a:t>
            </a:r>
            <a:r>
              <a:rPr lang="en-US" dirty="0" err="1"/>
              <a:t>noile</a:t>
            </a:r>
            <a:r>
              <a:rPr lang="en-US" dirty="0"/>
              <a:t> </a:t>
            </a:r>
            <a:r>
              <a:rPr lang="en-US" dirty="0" err="1"/>
              <a:t>soiuri</a:t>
            </a:r>
            <a:r>
              <a:rPr lang="en-US" dirty="0"/>
              <a:t> de </a:t>
            </a:r>
            <a:r>
              <a:rPr lang="en-US" dirty="0" err="1"/>
              <a:t>plante</a:t>
            </a:r>
            <a:r>
              <a:rPr lang="en-US" dirty="0"/>
              <a:t> sunt </a:t>
            </a:r>
            <a:r>
              <a:rPr lang="en-US" dirty="0" err="1"/>
              <a:t>protejate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România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Legea</a:t>
            </a:r>
            <a:r>
              <a:rPr lang="en-US" dirty="0"/>
              <a:t> 255/1998. </a:t>
            </a:r>
            <a:endParaRPr lang="ro-RO" dirty="0"/>
          </a:p>
          <a:p>
            <a:pPr>
              <a:buFontTx/>
              <a:buChar char="-"/>
            </a:pPr>
            <a:r>
              <a:rPr lang="ro-RO" dirty="0"/>
              <a:t>D</a:t>
            </a:r>
            <a:r>
              <a:rPr lang="en-US" dirty="0" err="1"/>
              <a:t>reptul</a:t>
            </a:r>
            <a:r>
              <a:rPr lang="en-US" dirty="0"/>
              <a:t>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topografiilor</a:t>
            </a:r>
            <a:r>
              <a:rPr lang="en-US" dirty="0"/>
              <a:t> de </a:t>
            </a:r>
            <a:r>
              <a:rPr lang="en-US" dirty="0" err="1"/>
              <a:t>circuite</a:t>
            </a:r>
            <a:r>
              <a:rPr lang="en-US" dirty="0"/>
              <a:t> integrate – </a:t>
            </a:r>
            <a:r>
              <a:rPr lang="en-US" dirty="0" err="1"/>
              <a:t>protejează</a:t>
            </a:r>
            <a:r>
              <a:rPr lang="en-US" dirty="0"/>
              <a:t> o </a:t>
            </a:r>
            <a:r>
              <a:rPr lang="en-US" dirty="0" err="1"/>
              <a:t>serie</a:t>
            </a:r>
            <a:r>
              <a:rPr lang="en-US" dirty="0"/>
              <a:t> de </a:t>
            </a:r>
            <a:r>
              <a:rPr lang="en-US" dirty="0" err="1"/>
              <a:t>imagini</a:t>
            </a:r>
            <a:r>
              <a:rPr lang="en-US" dirty="0"/>
              <a:t> legate </a:t>
            </a:r>
            <a:r>
              <a:rPr lang="en-US" dirty="0" err="1"/>
              <a:t>între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, </a:t>
            </a:r>
            <a:r>
              <a:rPr lang="en-US" dirty="0" err="1"/>
              <a:t>indiferent</a:t>
            </a:r>
            <a:r>
              <a:rPr lang="en-US" dirty="0"/>
              <a:t> de </a:t>
            </a:r>
            <a:r>
              <a:rPr lang="en-US" dirty="0" err="1"/>
              <a:t>modalitatea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care </a:t>
            </a:r>
            <a:r>
              <a:rPr lang="en-US" dirty="0" err="1"/>
              <a:t>acestea</a:t>
            </a:r>
            <a:r>
              <a:rPr lang="en-US" dirty="0"/>
              <a:t> sunt fixate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codate</a:t>
            </a:r>
            <a:r>
              <a:rPr lang="en-US" dirty="0"/>
              <a:t>, </a:t>
            </a:r>
            <a:r>
              <a:rPr lang="en-US" dirty="0" err="1"/>
              <a:t>reprezentând</a:t>
            </a:r>
            <a:r>
              <a:rPr lang="en-US" dirty="0"/>
              <a:t> </a:t>
            </a:r>
            <a:r>
              <a:rPr lang="en-US" dirty="0" err="1"/>
              <a:t>configuraţia</a:t>
            </a:r>
            <a:r>
              <a:rPr lang="en-US" dirty="0"/>
              <a:t> </a:t>
            </a:r>
            <a:r>
              <a:rPr lang="en-US" dirty="0" err="1"/>
              <a:t>tridimensională</a:t>
            </a:r>
            <a:r>
              <a:rPr lang="en-US" dirty="0"/>
              <a:t> a </a:t>
            </a:r>
            <a:r>
              <a:rPr lang="en-US" dirty="0" err="1"/>
              <a:t>straturilor</a:t>
            </a:r>
            <a:r>
              <a:rPr lang="en-US" dirty="0"/>
              <a:t> care </a:t>
            </a:r>
            <a:r>
              <a:rPr lang="en-US" dirty="0" err="1"/>
              <a:t>compun</a:t>
            </a:r>
            <a:r>
              <a:rPr lang="en-US" dirty="0"/>
              <a:t> un </a:t>
            </a:r>
            <a:r>
              <a:rPr lang="en-US" dirty="0" err="1"/>
              <a:t>produs</a:t>
            </a:r>
            <a:r>
              <a:rPr lang="en-US" dirty="0"/>
              <a:t> semiconductor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care </a:t>
            </a:r>
            <a:r>
              <a:rPr lang="en-US" dirty="0" err="1"/>
              <a:t>fiecare</a:t>
            </a:r>
            <a:r>
              <a:rPr lang="en-US" dirty="0"/>
              <a:t> imagine reproduce </a:t>
            </a:r>
            <a:r>
              <a:rPr lang="en-US" dirty="0" err="1"/>
              <a:t>desenul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o </a:t>
            </a:r>
            <a:r>
              <a:rPr lang="en-US" dirty="0" err="1"/>
              <a:t>parte</a:t>
            </a:r>
            <a:r>
              <a:rPr lang="en-US" dirty="0"/>
              <a:t> din </a:t>
            </a:r>
            <a:r>
              <a:rPr lang="en-US" dirty="0" err="1"/>
              <a:t>desenul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suprafeţe</a:t>
            </a:r>
            <a:r>
              <a:rPr lang="en-US" dirty="0"/>
              <a:t> a </a:t>
            </a:r>
            <a:r>
              <a:rPr lang="en-US" dirty="0" err="1"/>
              <a:t>produsului</a:t>
            </a:r>
            <a:r>
              <a:rPr lang="en-US" dirty="0"/>
              <a:t> semiconductor,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orice</a:t>
            </a:r>
            <a:r>
              <a:rPr lang="en-US" dirty="0"/>
              <a:t> </a:t>
            </a:r>
            <a:r>
              <a:rPr lang="en-US" dirty="0" err="1"/>
              <a:t>stadiu</a:t>
            </a:r>
            <a:r>
              <a:rPr lang="en-US" dirty="0"/>
              <a:t> al </a:t>
            </a:r>
            <a:r>
              <a:rPr lang="en-US" dirty="0" err="1"/>
              <a:t>fabricaţiei</a:t>
            </a:r>
            <a:r>
              <a:rPr lang="en-US" dirty="0"/>
              <a:t> sale. 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15798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b="1" dirty="0" err="1"/>
              <a:t>Domeniul</a:t>
            </a:r>
            <a:r>
              <a:rPr lang="en-US" b="1" dirty="0"/>
              <a:t> </a:t>
            </a:r>
            <a:r>
              <a:rPr lang="en-US" b="1" dirty="0" err="1"/>
              <a:t>drepturilor</a:t>
            </a:r>
            <a:r>
              <a:rPr lang="en-US" b="1" dirty="0"/>
              <a:t> de </a:t>
            </a:r>
            <a:r>
              <a:rPr lang="en-US" b="1" dirty="0" err="1"/>
              <a:t>proprietate</a:t>
            </a:r>
            <a:r>
              <a:rPr lang="en-US" b="1" dirty="0"/>
              <a:t> </a:t>
            </a:r>
            <a:r>
              <a:rPr lang="en-US" b="1" dirty="0" err="1"/>
              <a:t>intelectuală</a:t>
            </a:r>
            <a:r>
              <a:rPr lang="en-US" b="1" dirty="0"/>
              <a:t> </a:t>
            </a: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dirty="0" err="1"/>
              <a:t>Drepturile</a:t>
            </a:r>
            <a:r>
              <a:rPr lang="en-US" dirty="0"/>
              <a:t>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semnelor</a:t>
            </a:r>
            <a:r>
              <a:rPr lang="en-US" dirty="0"/>
              <a:t> distinctive din </a:t>
            </a:r>
            <a:r>
              <a:rPr lang="en-US" dirty="0" err="1"/>
              <a:t>activitatea</a:t>
            </a:r>
            <a:r>
              <a:rPr lang="en-US" dirty="0"/>
              <a:t> de </a:t>
            </a:r>
            <a:r>
              <a:rPr lang="en-US" dirty="0" err="1"/>
              <a:t>comerţ</a:t>
            </a:r>
            <a:r>
              <a:rPr lang="ro-RO" dirty="0"/>
              <a:t>:</a:t>
            </a:r>
          </a:p>
          <a:p>
            <a:pPr>
              <a:buFontTx/>
              <a:buChar char="-"/>
            </a:pPr>
            <a:r>
              <a:rPr lang="en-US" dirty="0" err="1"/>
              <a:t>Dreptul</a:t>
            </a:r>
            <a:r>
              <a:rPr lang="en-US" dirty="0"/>
              <a:t>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mărcii</a:t>
            </a:r>
            <a:r>
              <a:rPr lang="en-US" dirty="0"/>
              <a:t> – </a:t>
            </a:r>
            <a:r>
              <a:rPr lang="en-US" dirty="0" err="1"/>
              <a:t>protejează</a:t>
            </a:r>
            <a:r>
              <a:rPr lang="en-US" dirty="0"/>
              <a:t> </a:t>
            </a:r>
            <a:r>
              <a:rPr lang="en-US" dirty="0" err="1"/>
              <a:t>semnele</a:t>
            </a:r>
            <a:r>
              <a:rPr lang="en-US" dirty="0"/>
              <a:t> distinctive care </a:t>
            </a:r>
            <a:r>
              <a:rPr lang="en-US" dirty="0" err="1"/>
              <a:t>servesc</a:t>
            </a:r>
            <a:r>
              <a:rPr lang="en-US" dirty="0"/>
              <a:t> la </a:t>
            </a:r>
            <a:r>
              <a:rPr lang="en-US" dirty="0" err="1"/>
              <a:t>diferenţierea</a:t>
            </a:r>
            <a:r>
              <a:rPr lang="en-US" dirty="0"/>
              <a:t> de </a:t>
            </a:r>
            <a:r>
              <a:rPr lang="en-US" dirty="0" err="1"/>
              <a:t>către</a:t>
            </a:r>
            <a:r>
              <a:rPr lang="en-US" dirty="0"/>
              <a:t> public a </a:t>
            </a:r>
            <a:r>
              <a:rPr lang="en-US" dirty="0" err="1"/>
              <a:t>produselor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serviciilor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comerciant</a:t>
            </a:r>
            <a:r>
              <a:rPr lang="en-US" dirty="0"/>
              <a:t> de </a:t>
            </a:r>
            <a:r>
              <a:rPr lang="en-US" dirty="0" err="1"/>
              <a:t>produsele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serviciile</a:t>
            </a:r>
            <a:r>
              <a:rPr lang="en-US" dirty="0"/>
              <a:t> de </a:t>
            </a:r>
            <a:r>
              <a:rPr lang="en-US" dirty="0" err="1"/>
              <a:t>acelaşi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 </a:t>
            </a:r>
            <a:r>
              <a:rPr lang="en-US" dirty="0" err="1"/>
              <a:t>ori</a:t>
            </a:r>
            <a:r>
              <a:rPr lang="en-US" dirty="0"/>
              <a:t> de </a:t>
            </a:r>
            <a:r>
              <a:rPr lang="en-US" dirty="0" err="1"/>
              <a:t>produsele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serviciile</a:t>
            </a:r>
            <a:r>
              <a:rPr lang="en-US" dirty="0"/>
              <a:t> </a:t>
            </a:r>
            <a:r>
              <a:rPr lang="en-US" dirty="0" err="1"/>
              <a:t>similare</a:t>
            </a:r>
            <a:r>
              <a:rPr lang="en-US" dirty="0"/>
              <a:t> ale </a:t>
            </a:r>
            <a:r>
              <a:rPr lang="en-US" dirty="0" err="1"/>
              <a:t>altor</a:t>
            </a:r>
            <a:r>
              <a:rPr lang="en-US" dirty="0"/>
              <a:t> </a:t>
            </a:r>
            <a:r>
              <a:rPr lang="en-US" dirty="0" err="1"/>
              <a:t>comercianţi</a:t>
            </a:r>
            <a:r>
              <a:rPr lang="en-US" dirty="0"/>
              <a:t>.</a:t>
            </a:r>
            <a:endParaRPr lang="ro-RO" dirty="0"/>
          </a:p>
          <a:p>
            <a:pPr>
              <a:buFontTx/>
              <a:buChar char="-"/>
            </a:pPr>
            <a:r>
              <a:rPr lang="en-US" dirty="0" err="1"/>
              <a:t>Dreptul</a:t>
            </a:r>
            <a:r>
              <a:rPr lang="en-US" dirty="0"/>
              <a:t>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indicaţiilor</a:t>
            </a:r>
            <a:r>
              <a:rPr lang="en-US" dirty="0"/>
              <a:t> </a:t>
            </a:r>
            <a:r>
              <a:rPr lang="en-US" dirty="0" err="1"/>
              <a:t>geografice</a:t>
            </a:r>
            <a:r>
              <a:rPr lang="en-US" dirty="0"/>
              <a:t> – </a:t>
            </a:r>
            <a:r>
              <a:rPr lang="en-US" dirty="0" err="1"/>
              <a:t>protejează</a:t>
            </a:r>
            <a:r>
              <a:rPr lang="en-US" dirty="0"/>
              <a:t> </a:t>
            </a:r>
            <a:r>
              <a:rPr lang="en-US" dirty="0" err="1"/>
              <a:t>denumirile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anumit</a:t>
            </a:r>
            <a:r>
              <a:rPr lang="en-US" dirty="0"/>
              <a:t> </a:t>
            </a:r>
            <a:r>
              <a:rPr lang="en-US" dirty="0" err="1"/>
              <a:t>teritoriu</a:t>
            </a:r>
            <a:r>
              <a:rPr lang="en-US" dirty="0"/>
              <a:t> </a:t>
            </a:r>
            <a:r>
              <a:rPr lang="en-US" dirty="0" err="1"/>
              <a:t>geografic</a:t>
            </a:r>
            <a:r>
              <a:rPr lang="en-US" dirty="0"/>
              <a:t> </a:t>
            </a:r>
            <a:r>
              <a:rPr lang="en-US" dirty="0" err="1"/>
              <a:t>utilizat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descrierea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anumit</a:t>
            </a:r>
            <a:r>
              <a:rPr lang="en-US" dirty="0"/>
              <a:t> </a:t>
            </a:r>
            <a:r>
              <a:rPr lang="en-US" dirty="0" err="1"/>
              <a:t>produs</a:t>
            </a:r>
            <a:r>
              <a:rPr lang="en-US" dirty="0"/>
              <a:t> </a:t>
            </a:r>
            <a:r>
              <a:rPr lang="en-US" dirty="0" err="1"/>
              <a:t>originar</a:t>
            </a:r>
            <a:r>
              <a:rPr lang="en-US" dirty="0"/>
              <a:t> din </a:t>
            </a:r>
            <a:r>
              <a:rPr lang="en-US" dirty="0" err="1"/>
              <a:t>respectivul</a:t>
            </a:r>
            <a:r>
              <a:rPr lang="en-US" dirty="0"/>
              <a:t> </a:t>
            </a:r>
            <a:r>
              <a:rPr lang="en-US" dirty="0" err="1"/>
              <a:t>teritoriu</a:t>
            </a:r>
            <a:r>
              <a:rPr lang="en-US" dirty="0"/>
              <a:t>, </a:t>
            </a:r>
            <a:r>
              <a:rPr lang="en-US" dirty="0" err="1"/>
              <a:t>produs</a:t>
            </a:r>
            <a:r>
              <a:rPr lang="en-US" dirty="0"/>
              <a:t>, </a:t>
            </a:r>
            <a:r>
              <a:rPr lang="en-US" dirty="0" err="1"/>
              <a:t>prelucrat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preparat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respectivul</a:t>
            </a:r>
            <a:r>
              <a:rPr lang="en-US" dirty="0"/>
              <a:t> </a:t>
            </a:r>
            <a:r>
              <a:rPr lang="en-US" dirty="0" err="1"/>
              <a:t>teritoriu</a:t>
            </a:r>
            <a:r>
              <a:rPr lang="en-US" dirty="0"/>
              <a:t>, </a:t>
            </a:r>
            <a:r>
              <a:rPr lang="en-US" dirty="0" err="1"/>
              <a:t>produs</a:t>
            </a:r>
            <a:r>
              <a:rPr lang="en-US" dirty="0"/>
              <a:t> care </a:t>
            </a:r>
            <a:r>
              <a:rPr lang="en-US" dirty="0" err="1"/>
              <a:t>posedă</a:t>
            </a:r>
            <a:r>
              <a:rPr lang="en-US" dirty="0"/>
              <a:t> o </a:t>
            </a:r>
            <a:r>
              <a:rPr lang="en-US" dirty="0" err="1"/>
              <a:t>calitate</a:t>
            </a:r>
            <a:r>
              <a:rPr lang="en-US" dirty="0"/>
              <a:t> </a:t>
            </a:r>
            <a:r>
              <a:rPr lang="en-US" dirty="0" err="1"/>
              <a:t>specifică</a:t>
            </a:r>
            <a:r>
              <a:rPr lang="en-US" dirty="0"/>
              <a:t>, o </a:t>
            </a:r>
            <a:r>
              <a:rPr lang="en-US" dirty="0" err="1"/>
              <a:t>reputaţie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caracteristici</a:t>
            </a:r>
            <a:r>
              <a:rPr lang="en-US" dirty="0"/>
              <a:t> </a:t>
            </a:r>
            <a:r>
              <a:rPr lang="en-US" dirty="0" err="1"/>
              <a:t>atribuibile</a:t>
            </a:r>
            <a:r>
              <a:rPr lang="en-US" dirty="0"/>
              <a:t> </a:t>
            </a:r>
            <a:r>
              <a:rPr lang="en-US" dirty="0" err="1"/>
              <a:t>respectivului</a:t>
            </a:r>
            <a:r>
              <a:rPr lang="en-US" dirty="0"/>
              <a:t> </a:t>
            </a:r>
            <a:r>
              <a:rPr lang="en-US" dirty="0" err="1"/>
              <a:t>teritoriu</a:t>
            </a:r>
            <a:r>
              <a:rPr lang="en-US" dirty="0"/>
              <a:t>.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62026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b="1" dirty="0" err="1"/>
              <a:t>Domeniul</a:t>
            </a:r>
            <a:r>
              <a:rPr lang="en-US" b="1" dirty="0"/>
              <a:t> </a:t>
            </a:r>
            <a:r>
              <a:rPr lang="en-US" b="1" dirty="0" err="1"/>
              <a:t>drepturilor</a:t>
            </a:r>
            <a:r>
              <a:rPr lang="en-US" b="1" dirty="0"/>
              <a:t> de </a:t>
            </a:r>
            <a:r>
              <a:rPr lang="en-US" b="1" dirty="0" err="1"/>
              <a:t>proprietate</a:t>
            </a:r>
            <a:r>
              <a:rPr lang="en-US" b="1" dirty="0"/>
              <a:t> </a:t>
            </a:r>
            <a:r>
              <a:rPr lang="en-US" b="1" dirty="0" err="1"/>
              <a:t>intelectuală</a:t>
            </a:r>
            <a:r>
              <a:rPr lang="en-US" b="1" dirty="0"/>
              <a:t> </a:t>
            </a: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tocmai</a:t>
            </a:r>
            <a:r>
              <a:rPr lang="en-US" dirty="0"/>
              <a:t> </a:t>
            </a:r>
            <a:r>
              <a:rPr lang="en-US" dirty="0" err="1"/>
              <a:t>obiectivul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 principal de </a:t>
            </a:r>
            <a:r>
              <a:rPr lang="en-US" dirty="0" err="1"/>
              <a:t>creare</a:t>
            </a:r>
            <a:r>
              <a:rPr lang="en-US" dirty="0"/>
              <a:t> a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pieţe</a:t>
            </a:r>
            <a:r>
              <a:rPr lang="en-US" dirty="0"/>
              <a:t> </a:t>
            </a:r>
            <a:r>
              <a:rPr lang="en-US" dirty="0" err="1"/>
              <a:t>unice</a:t>
            </a:r>
            <a:r>
              <a:rPr lang="en-US" dirty="0"/>
              <a:t>, </a:t>
            </a:r>
            <a:r>
              <a:rPr lang="en-US" dirty="0" err="1"/>
              <a:t>Uniunea</a:t>
            </a:r>
            <a:r>
              <a:rPr lang="en-US" dirty="0"/>
              <a:t> </a:t>
            </a:r>
            <a:r>
              <a:rPr lang="en-US" dirty="0" err="1"/>
              <a:t>Europeană</a:t>
            </a:r>
            <a:r>
              <a:rPr lang="en-US" dirty="0"/>
              <a:t> a </a:t>
            </a:r>
            <a:r>
              <a:rPr lang="en-US" dirty="0" err="1"/>
              <a:t>impus</a:t>
            </a:r>
            <a:r>
              <a:rPr lang="en-US" dirty="0"/>
              <a:t> </a:t>
            </a:r>
            <a:r>
              <a:rPr lang="en-US" dirty="0" err="1"/>
              <a:t>anumite</a:t>
            </a:r>
            <a:r>
              <a:rPr lang="en-US" dirty="0"/>
              <a:t> reguli, </a:t>
            </a:r>
            <a:r>
              <a:rPr lang="en-US" dirty="0" err="1"/>
              <a:t>obligatorii</a:t>
            </a:r>
            <a:r>
              <a:rPr lang="en-US" dirty="0"/>
              <a:t> fie direct fie indirect,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reglementarea</a:t>
            </a:r>
            <a:r>
              <a:rPr lang="en-US" dirty="0"/>
              <a:t> </a:t>
            </a:r>
            <a:r>
              <a:rPr lang="en-US" dirty="0" err="1"/>
              <a:t>drepturilor</a:t>
            </a:r>
            <a:r>
              <a:rPr lang="en-US" dirty="0"/>
              <a:t> de </a:t>
            </a:r>
            <a:r>
              <a:rPr lang="en-US" dirty="0" err="1"/>
              <a:t>proprietate</a:t>
            </a:r>
            <a:r>
              <a:rPr lang="en-US" dirty="0"/>
              <a:t> </a:t>
            </a:r>
            <a:r>
              <a:rPr lang="en-US" dirty="0" err="1"/>
              <a:t>intelectuală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statele</a:t>
            </a:r>
            <a:r>
              <a:rPr lang="en-US" dirty="0"/>
              <a:t> </a:t>
            </a:r>
            <a:r>
              <a:rPr lang="en-US" dirty="0" err="1"/>
              <a:t>membre</a:t>
            </a:r>
            <a:r>
              <a:rPr lang="en-US" dirty="0"/>
              <a:t>. </a:t>
            </a:r>
            <a:r>
              <a:rPr lang="en-US" dirty="0" err="1"/>
              <a:t>Aceste</a:t>
            </a:r>
            <a:r>
              <a:rPr lang="en-US" dirty="0"/>
              <a:t> reguli </a:t>
            </a:r>
            <a:r>
              <a:rPr lang="en-US" dirty="0" err="1"/>
              <a:t>vizează</a:t>
            </a:r>
            <a:r>
              <a:rPr lang="en-US" dirty="0"/>
              <a:t> fie </a:t>
            </a:r>
            <a:r>
              <a:rPr lang="en-US" dirty="0" err="1"/>
              <a:t>uniformizarea</a:t>
            </a:r>
            <a:r>
              <a:rPr lang="en-US" dirty="0"/>
              <a:t> </a:t>
            </a:r>
            <a:r>
              <a:rPr lang="en-US" dirty="0" err="1"/>
              <a:t>legislaţiilor</a:t>
            </a:r>
            <a:r>
              <a:rPr lang="en-US" dirty="0"/>
              <a:t> </a:t>
            </a:r>
            <a:r>
              <a:rPr lang="en-US" dirty="0" err="1"/>
              <a:t>naţionale</a:t>
            </a:r>
            <a:r>
              <a:rPr lang="en-US" dirty="0"/>
              <a:t>, fie </a:t>
            </a:r>
            <a:r>
              <a:rPr lang="en-US" dirty="0" err="1"/>
              <a:t>crearea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sisteme</a:t>
            </a:r>
            <a:r>
              <a:rPr lang="en-US" dirty="0"/>
              <a:t> </a:t>
            </a:r>
            <a:r>
              <a:rPr lang="en-US" dirty="0" err="1"/>
              <a:t>paralele</a:t>
            </a:r>
            <a:r>
              <a:rPr lang="en-US" dirty="0"/>
              <a:t> de </a:t>
            </a:r>
            <a:r>
              <a:rPr lang="en-US" dirty="0" err="1"/>
              <a:t>protecţie</a:t>
            </a:r>
            <a:r>
              <a:rPr lang="en-US" dirty="0"/>
              <a:t> la </a:t>
            </a:r>
            <a:r>
              <a:rPr lang="en-US" dirty="0" err="1"/>
              <a:t>nivelul</a:t>
            </a:r>
            <a:r>
              <a:rPr lang="en-US" dirty="0"/>
              <a:t> </a:t>
            </a:r>
            <a:r>
              <a:rPr lang="en-US" dirty="0" err="1"/>
              <a:t>întregii</a:t>
            </a:r>
            <a:r>
              <a:rPr lang="en-US" dirty="0"/>
              <a:t> </a:t>
            </a:r>
            <a:r>
              <a:rPr lang="en-US" dirty="0" err="1"/>
              <a:t>comunităţi</a:t>
            </a:r>
            <a:r>
              <a:rPr lang="en-US" dirty="0"/>
              <a:t>, fie </a:t>
            </a:r>
            <a:r>
              <a:rPr lang="en-US" dirty="0" err="1"/>
              <a:t>stabilirea</a:t>
            </a:r>
            <a:r>
              <a:rPr lang="en-US" dirty="0"/>
              <a:t> – </a:t>
            </a:r>
            <a:r>
              <a:rPr lang="en-US" dirty="0" err="1"/>
              <a:t>legislativă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jurisprudenţială</a:t>
            </a:r>
            <a:r>
              <a:rPr lang="en-US" dirty="0"/>
              <a:t> – a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limite</a:t>
            </a:r>
            <a:r>
              <a:rPr lang="en-US" dirty="0"/>
              <a:t> de </a:t>
            </a:r>
            <a:r>
              <a:rPr lang="en-US" dirty="0" err="1"/>
              <a:t>manifestare</a:t>
            </a:r>
            <a:r>
              <a:rPr lang="en-US" dirty="0"/>
              <a:t> a </a:t>
            </a:r>
            <a:r>
              <a:rPr lang="en-US" dirty="0" err="1"/>
              <a:t>drepturilor</a:t>
            </a:r>
            <a:r>
              <a:rPr lang="en-US" dirty="0"/>
              <a:t> de </a:t>
            </a:r>
            <a:r>
              <a:rPr lang="en-US" dirty="0" err="1"/>
              <a:t>proprietate</a:t>
            </a:r>
            <a:r>
              <a:rPr lang="en-US" dirty="0"/>
              <a:t> </a:t>
            </a:r>
            <a:r>
              <a:rPr lang="ro-RO" dirty="0"/>
              <a:t> </a:t>
            </a:r>
            <a:r>
              <a:rPr lang="en-US" dirty="0" err="1"/>
              <a:t>intelectuală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piaţa</a:t>
            </a:r>
            <a:r>
              <a:rPr lang="en-US" dirty="0"/>
              <a:t> </a:t>
            </a:r>
            <a:r>
              <a:rPr lang="en-US" dirty="0" err="1"/>
              <a:t>unică</a:t>
            </a:r>
            <a:r>
              <a:rPr lang="en-US" dirty="0"/>
              <a:t>. </a:t>
            </a:r>
            <a:endParaRPr lang="ro-RO" dirty="0"/>
          </a:p>
          <a:p>
            <a:r>
              <a:rPr lang="en-US" dirty="0" err="1"/>
              <a:t>Sursa</a:t>
            </a:r>
            <a:r>
              <a:rPr lang="en-US" dirty="0"/>
              <a:t> </a:t>
            </a:r>
            <a:r>
              <a:rPr lang="en-US" dirty="0" err="1"/>
              <a:t>acestor</a:t>
            </a:r>
            <a:r>
              <a:rPr lang="en-US" dirty="0"/>
              <a:t> reguli o </a:t>
            </a:r>
            <a:r>
              <a:rPr lang="en-US" dirty="0" err="1"/>
              <a:t>reprezintă</a:t>
            </a:r>
            <a:r>
              <a:rPr lang="en-US" dirty="0"/>
              <a:t> fie </a:t>
            </a:r>
            <a:r>
              <a:rPr lang="en-US" dirty="0" err="1"/>
              <a:t>Directivele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Regulamentele</a:t>
            </a:r>
            <a:r>
              <a:rPr lang="en-US" dirty="0"/>
              <a:t> </a:t>
            </a:r>
            <a:r>
              <a:rPr lang="en-US" dirty="0" err="1"/>
              <a:t>comunitare</a:t>
            </a:r>
            <a:r>
              <a:rPr lang="en-US" dirty="0"/>
              <a:t>, fie </a:t>
            </a:r>
            <a:r>
              <a:rPr lang="en-US" dirty="0" err="1"/>
              <a:t>deciziile</a:t>
            </a:r>
            <a:r>
              <a:rPr lang="en-US" dirty="0"/>
              <a:t> </a:t>
            </a:r>
            <a:r>
              <a:rPr lang="en-US" dirty="0" err="1"/>
              <a:t>Curţii</a:t>
            </a:r>
            <a:r>
              <a:rPr lang="en-US" dirty="0"/>
              <a:t> de </a:t>
            </a:r>
            <a:r>
              <a:rPr lang="en-US" dirty="0" err="1"/>
              <a:t>Justiţie</a:t>
            </a:r>
            <a:r>
              <a:rPr lang="en-US" dirty="0"/>
              <a:t> a </a:t>
            </a:r>
            <a:r>
              <a:rPr lang="en-US" dirty="0" err="1"/>
              <a:t>Comunităţilor</a:t>
            </a:r>
            <a:r>
              <a:rPr lang="en-US" dirty="0"/>
              <a:t> </a:t>
            </a:r>
            <a:r>
              <a:rPr lang="en-US" dirty="0" err="1"/>
              <a:t>Europene</a:t>
            </a:r>
            <a:r>
              <a:rPr lang="en-US" dirty="0"/>
              <a:t>, fie </a:t>
            </a:r>
            <a:r>
              <a:rPr lang="en-US" dirty="0" err="1"/>
              <a:t>tocmai</a:t>
            </a:r>
            <a:r>
              <a:rPr lang="en-US" dirty="0"/>
              <a:t> </a:t>
            </a:r>
            <a:r>
              <a:rPr lang="en-US" dirty="0" err="1"/>
              <a:t>Tratatul</a:t>
            </a:r>
            <a:r>
              <a:rPr lang="en-US" dirty="0"/>
              <a:t> </a:t>
            </a:r>
            <a:r>
              <a:rPr lang="en-US" dirty="0" err="1"/>
              <a:t>Comunităţilor</a:t>
            </a:r>
            <a:r>
              <a:rPr lang="en-US" dirty="0"/>
              <a:t> </a:t>
            </a:r>
            <a:r>
              <a:rPr lang="en-US" dirty="0" err="1"/>
              <a:t>Europene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dispoziţiile</a:t>
            </a:r>
            <a:r>
              <a:rPr lang="en-US" dirty="0"/>
              <a:t> care </a:t>
            </a:r>
            <a:r>
              <a:rPr lang="en-US" dirty="0" err="1"/>
              <a:t>privesc</a:t>
            </a:r>
            <a:r>
              <a:rPr lang="en-US" dirty="0"/>
              <a:t> </a:t>
            </a:r>
            <a:r>
              <a:rPr lang="en-US" dirty="0" err="1"/>
              <a:t>libertăţile</a:t>
            </a:r>
            <a:r>
              <a:rPr lang="en-US" dirty="0"/>
              <a:t> </a:t>
            </a:r>
            <a:r>
              <a:rPr lang="en-US" dirty="0" err="1"/>
              <a:t>fundamentale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concurenţa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piaţa</a:t>
            </a:r>
            <a:r>
              <a:rPr lang="en-US" dirty="0"/>
              <a:t> </a:t>
            </a:r>
            <a:r>
              <a:rPr lang="en-US" dirty="0" err="1"/>
              <a:t>unică</a:t>
            </a:r>
            <a:r>
              <a:rPr lang="en-US" dirty="0"/>
              <a:t>. 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861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b="1" dirty="0" err="1"/>
              <a:t>Domeniul</a:t>
            </a:r>
            <a:r>
              <a:rPr lang="en-US" b="1" dirty="0"/>
              <a:t> </a:t>
            </a:r>
            <a:r>
              <a:rPr lang="en-US" b="1" dirty="0" err="1"/>
              <a:t>drepturilor</a:t>
            </a:r>
            <a:r>
              <a:rPr lang="en-US" b="1" dirty="0"/>
              <a:t> de </a:t>
            </a:r>
            <a:r>
              <a:rPr lang="en-US" b="1" dirty="0" err="1"/>
              <a:t>proprietate</a:t>
            </a:r>
            <a:r>
              <a:rPr lang="en-US" b="1" dirty="0"/>
              <a:t> </a:t>
            </a:r>
            <a:r>
              <a:rPr lang="en-US" b="1" dirty="0" err="1"/>
              <a:t>intelectuală</a:t>
            </a:r>
            <a:r>
              <a:rPr lang="en-US" b="1" dirty="0"/>
              <a:t> </a:t>
            </a: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r>
              <a:rPr lang="en-US" dirty="0"/>
              <a:t>Mai </a:t>
            </a:r>
            <a:r>
              <a:rPr lang="en-US" dirty="0" err="1"/>
              <a:t>mult</a:t>
            </a:r>
            <a:r>
              <a:rPr lang="en-US" dirty="0"/>
              <a:t>, </a:t>
            </a:r>
            <a:r>
              <a:rPr lang="en-US" dirty="0" err="1"/>
              <a:t>sfera</a:t>
            </a:r>
            <a:r>
              <a:rPr lang="en-US" dirty="0"/>
              <a:t> </a:t>
            </a:r>
            <a:r>
              <a:rPr lang="en-US" dirty="0" err="1"/>
              <a:t>reglementărilor</a:t>
            </a:r>
            <a:r>
              <a:rPr lang="en-US" dirty="0"/>
              <a:t> </a:t>
            </a:r>
            <a:r>
              <a:rPr lang="en-US" dirty="0" err="1"/>
              <a:t>extranaţionale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materie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consistentă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la </a:t>
            </a:r>
            <a:r>
              <a:rPr lang="en-US" dirty="0" err="1"/>
              <a:t>nivel</a:t>
            </a:r>
            <a:r>
              <a:rPr lang="en-US" dirty="0"/>
              <a:t> extra-</a:t>
            </a:r>
            <a:r>
              <a:rPr lang="en-US" dirty="0" err="1"/>
              <a:t>comunitar</a:t>
            </a:r>
            <a:r>
              <a:rPr lang="en-US" dirty="0"/>
              <a:t>, o </a:t>
            </a:r>
            <a:r>
              <a:rPr lang="en-US" dirty="0" err="1"/>
              <a:t>importanţă</a:t>
            </a:r>
            <a:r>
              <a:rPr lang="en-US" dirty="0"/>
              <a:t> </a:t>
            </a:r>
            <a:r>
              <a:rPr lang="en-US" dirty="0" err="1"/>
              <a:t>covârşitoare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sens</a:t>
            </a:r>
            <a:r>
              <a:rPr lang="en-US" dirty="0"/>
              <a:t> </a:t>
            </a:r>
            <a:r>
              <a:rPr lang="en-US" dirty="0" err="1"/>
              <a:t>având</a:t>
            </a:r>
            <a:r>
              <a:rPr lang="en-US" dirty="0"/>
              <a:t> </a:t>
            </a:r>
            <a:r>
              <a:rPr lang="en-US" dirty="0" err="1"/>
              <a:t>Organizaţia</a:t>
            </a:r>
            <a:r>
              <a:rPr lang="en-US" dirty="0"/>
              <a:t> </a:t>
            </a:r>
            <a:r>
              <a:rPr lang="en-US" dirty="0" err="1"/>
              <a:t>Mondială</a:t>
            </a:r>
            <a:r>
              <a:rPr lang="en-US" dirty="0"/>
              <a:t> a </a:t>
            </a:r>
            <a:r>
              <a:rPr lang="en-US" dirty="0" err="1"/>
              <a:t>Proprietăţii</a:t>
            </a:r>
            <a:r>
              <a:rPr lang="en-US" dirty="0"/>
              <a:t> </a:t>
            </a:r>
            <a:r>
              <a:rPr lang="en-US" dirty="0" err="1"/>
              <a:t>Intelectuale</a:t>
            </a:r>
            <a:r>
              <a:rPr lang="en-US" dirty="0"/>
              <a:t> care </a:t>
            </a:r>
            <a:r>
              <a:rPr lang="en-US" dirty="0" err="1"/>
              <a:t>administrează</a:t>
            </a:r>
            <a:r>
              <a:rPr lang="en-US" dirty="0"/>
              <a:t> </a:t>
            </a:r>
            <a:r>
              <a:rPr lang="en-US" dirty="0" err="1"/>
              <a:t>importante</a:t>
            </a:r>
            <a:r>
              <a:rPr lang="en-US" dirty="0"/>
              <a:t> </a:t>
            </a:r>
            <a:r>
              <a:rPr lang="en-US" dirty="0" err="1"/>
              <a:t>tratate</a:t>
            </a:r>
            <a:r>
              <a:rPr lang="en-US" dirty="0"/>
              <a:t> </a:t>
            </a:r>
            <a:r>
              <a:rPr lang="en-US" dirty="0" err="1"/>
              <a:t>internaţionale</a:t>
            </a:r>
            <a:r>
              <a:rPr lang="en-US" dirty="0"/>
              <a:t> (fie </a:t>
            </a:r>
            <a:r>
              <a:rPr lang="en-US" dirty="0" err="1"/>
              <a:t>iniţiate</a:t>
            </a:r>
            <a:r>
              <a:rPr lang="en-US" dirty="0"/>
              <a:t> de </a:t>
            </a:r>
            <a:r>
              <a:rPr lang="en-US" dirty="0" err="1"/>
              <a:t>ea</a:t>
            </a:r>
            <a:r>
              <a:rPr lang="en-US" dirty="0"/>
              <a:t>, fie </a:t>
            </a:r>
            <a:r>
              <a:rPr lang="en-US" dirty="0" err="1"/>
              <a:t>doar</a:t>
            </a:r>
            <a:r>
              <a:rPr lang="en-US" dirty="0"/>
              <a:t> administrate de </a:t>
            </a:r>
            <a:r>
              <a:rPr lang="en-US" dirty="0" err="1"/>
              <a:t>ea</a:t>
            </a:r>
            <a:r>
              <a:rPr lang="en-US" dirty="0"/>
              <a:t>) precum </a:t>
            </a:r>
            <a:r>
              <a:rPr lang="en-US" dirty="0" err="1"/>
              <a:t>Convenţia</a:t>
            </a:r>
            <a:r>
              <a:rPr lang="en-US" dirty="0"/>
              <a:t> de la Berna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protecţia</a:t>
            </a:r>
            <a:r>
              <a:rPr lang="en-US" dirty="0"/>
              <a:t> </a:t>
            </a:r>
            <a:r>
              <a:rPr lang="en-US" dirty="0" err="1"/>
              <a:t>operelor</a:t>
            </a:r>
            <a:r>
              <a:rPr lang="en-US" dirty="0"/>
              <a:t> </a:t>
            </a:r>
            <a:r>
              <a:rPr lang="en-US" dirty="0" err="1"/>
              <a:t>literare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artistice</a:t>
            </a:r>
            <a:r>
              <a:rPr lang="en-US" dirty="0"/>
              <a:t>, </a:t>
            </a:r>
            <a:r>
              <a:rPr lang="en-US" dirty="0" err="1"/>
              <a:t>Convenţia</a:t>
            </a:r>
            <a:r>
              <a:rPr lang="en-US" dirty="0"/>
              <a:t> de la Paris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protecţia</a:t>
            </a:r>
            <a:r>
              <a:rPr lang="en-US" dirty="0"/>
              <a:t> </a:t>
            </a:r>
            <a:r>
              <a:rPr lang="en-US" dirty="0" err="1"/>
              <a:t>proprietăţii</a:t>
            </a:r>
            <a:r>
              <a:rPr lang="en-US" dirty="0"/>
              <a:t> </a:t>
            </a:r>
            <a:r>
              <a:rPr lang="en-US" dirty="0" err="1"/>
              <a:t>industriale</a:t>
            </a:r>
            <a:r>
              <a:rPr lang="en-US" dirty="0"/>
              <a:t>, </a:t>
            </a:r>
            <a:r>
              <a:rPr lang="en-US" dirty="0" err="1"/>
              <a:t>Convenţia</a:t>
            </a:r>
            <a:r>
              <a:rPr lang="en-US" dirty="0"/>
              <a:t> de la Roma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protecţia</a:t>
            </a:r>
            <a:r>
              <a:rPr lang="en-US" dirty="0"/>
              <a:t> </a:t>
            </a:r>
            <a:r>
              <a:rPr lang="en-US" dirty="0" err="1"/>
              <a:t>interpreţilor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artiştilor</a:t>
            </a:r>
            <a:r>
              <a:rPr lang="en-US" dirty="0"/>
              <a:t> </a:t>
            </a:r>
            <a:r>
              <a:rPr lang="en-US" dirty="0" err="1"/>
              <a:t>executanţi</a:t>
            </a:r>
            <a:r>
              <a:rPr lang="en-US" dirty="0"/>
              <a:t>, a </a:t>
            </a:r>
            <a:r>
              <a:rPr lang="en-US" dirty="0" err="1"/>
              <a:t>producătorilor</a:t>
            </a:r>
            <a:r>
              <a:rPr lang="en-US" dirty="0"/>
              <a:t> de </a:t>
            </a:r>
            <a:r>
              <a:rPr lang="en-US" dirty="0" err="1"/>
              <a:t>fonograme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a </a:t>
            </a:r>
            <a:r>
              <a:rPr lang="en-US" dirty="0" err="1"/>
              <a:t>organizaţiilor</a:t>
            </a:r>
            <a:r>
              <a:rPr lang="en-US" dirty="0"/>
              <a:t> de </a:t>
            </a:r>
            <a:r>
              <a:rPr lang="en-US" dirty="0" err="1"/>
              <a:t>radiodifuziune</a:t>
            </a:r>
            <a:r>
              <a:rPr lang="en-US" dirty="0"/>
              <a:t>, </a:t>
            </a:r>
            <a:r>
              <a:rPr lang="en-US" dirty="0" err="1"/>
              <a:t>Aranjamentul</a:t>
            </a:r>
            <a:r>
              <a:rPr lang="en-US" dirty="0"/>
              <a:t> de la Madrid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înregistrarea</a:t>
            </a:r>
            <a:r>
              <a:rPr lang="en-US" dirty="0"/>
              <a:t> </a:t>
            </a:r>
            <a:r>
              <a:rPr lang="en-US" dirty="0" err="1"/>
              <a:t>internaţională</a:t>
            </a:r>
            <a:r>
              <a:rPr lang="en-US" dirty="0"/>
              <a:t> a </a:t>
            </a:r>
            <a:r>
              <a:rPr lang="en-US" dirty="0" err="1"/>
              <a:t>mărcilor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Protocolul</a:t>
            </a:r>
            <a:r>
              <a:rPr lang="en-US" dirty="0"/>
              <a:t> la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Aranjament</a:t>
            </a:r>
            <a:r>
              <a:rPr lang="en-US" dirty="0"/>
              <a:t>, </a:t>
            </a:r>
            <a:r>
              <a:rPr lang="en-US" dirty="0" err="1"/>
              <a:t>Tratatul</a:t>
            </a:r>
            <a:r>
              <a:rPr lang="en-US" dirty="0"/>
              <a:t> de </a:t>
            </a:r>
            <a:r>
              <a:rPr lang="en-US" dirty="0" err="1"/>
              <a:t>Cooperare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materia</a:t>
            </a:r>
            <a:r>
              <a:rPr lang="en-US" dirty="0"/>
              <a:t> </a:t>
            </a:r>
            <a:r>
              <a:rPr lang="en-US" dirty="0" err="1"/>
              <a:t>Brevetelor</a:t>
            </a:r>
            <a:r>
              <a:rPr lang="en-US" dirty="0"/>
              <a:t> de </a:t>
            </a:r>
            <a:r>
              <a:rPr lang="en-US" dirty="0" err="1"/>
              <a:t>Invenţie</a:t>
            </a:r>
            <a:r>
              <a:rPr lang="en-US" dirty="0"/>
              <a:t> (PCT). </a:t>
            </a:r>
            <a:endParaRPr lang="ro-RO" dirty="0"/>
          </a:p>
          <a:p>
            <a:r>
              <a:rPr lang="en-US" dirty="0"/>
              <a:t>Pe </a:t>
            </a:r>
            <a:r>
              <a:rPr lang="en-US" dirty="0" err="1"/>
              <a:t>lângă</a:t>
            </a:r>
            <a:r>
              <a:rPr lang="en-US" dirty="0"/>
              <a:t> </a:t>
            </a:r>
            <a:r>
              <a:rPr lang="en-US" dirty="0" err="1"/>
              <a:t>reglementările</a:t>
            </a:r>
            <a:r>
              <a:rPr lang="en-US" dirty="0"/>
              <a:t> administrate de OMPI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importante</a:t>
            </a:r>
            <a:r>
              <a:rPr lang="en-US" dirty="0"/>
              <a:t> la </a:t>
            </a:r>
            <a:r>
              <a:rPr lang="en-US" dirty="0" err="1"/>
              <a:t>nivel</a:t>
            </a:r>
            <a:r>
              <a:rPr lang="en-US" dirty="0"/>
              <a:t> </a:t>
            </a:r>
            <a:r>
              <a:rPr lang="en-US" dirty="0" err="1"/>
              <a:t>internaţional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protecţia</a:t>
            </a:r>
            <a:r>
              <a:rPr lang="en-US" dirty="0"/>
              <a:t> </a:t>
            </a:r>
            <a:r>
              <a:rPr lang="en-US" dirty="0" err="1"/>
              <a:t>drepturilor</a:t>
            </a:r>
            <a:r>
              <a:rPr lang="en-US" dirty="0"/>
              <a:t> de </a:t>
            </a:r>
            <a:r>
              <a:rPr lang="en-US" dirty="0" err="1"/>
              <a:t>proprietate</a:t>
            </a:r>
            <a:r>
              <a:rPr lang="en-US" dirty="0"/>
              <a:t> </a:t>
            </a:r>
            <a:r>
              <a:rPr lang="en-US" dirty="0" err="1"/>
              <a:t>intelectuală</a:t>
            </a:r>
            <a:r>
              <a:rPr lang="en-US" dirty="0"/>
              <a:t> sunt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tratatele</a:t>
            </a:r>
            <a:r>
              <a:rPr lang="en-US" dirty="0"/>
              <a:t> administrate de </a:t>
            </a:r>
            <a:r>
              <a:rPr lang="en-US" dirty="0" err="1"/>
              <a:t>Organizaţia</a:t>
            </a:r>
            <a:r>
              <a:rPr lang="en-US" dirty="0"/>
              <a:t> </a:t>
            </a:r>
            <a:r>
              <a:rPr lang="en-US" dirty="0" err="1"/>
              <a:t>Mondială</a:t>
            </a:r>
            <a:r>
              <a:rPr lang="en-US" dirty="0"/>
              <a:t> a </a:t>
            </a:r>
            <a:r>
              <a:rPr lang="en-US" dirty="0" err="1"/>
              <a:t>Comerţului</a:t>
            </a:r>
            <a:r>
              <a:rPr lang="en-US" dirty="0"/>
              <a:t> precum GATT (</a:t>
            </a:r>
            <a:r>
              <a:rPr lang="en-US" dirty="0" err="1"/>
              <a:t>Acordul</a:t>
            </a:r>
            <a:r>
              <a:rPr lang="en-US" dirty="0"/>
              <a:t> General </a:t>
            </a:r>
            <a:r>
              <a:rPr lang="en-US" dirty="0" err="1"/>
              <a:t>privind</a:t>
            </a:r>
            <a:r>
              <a:rPr lang="en-US" dirty="0"/>
              <a:t> </a:t>
            </a:r>
            <a:r>
              <a:rPr lang="en-US" dirty="0" err="1"/>
              <a:t>Tarifele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Comerţul</a:t>
            </a:r>
            <a:r>
              <a:rPr lang="en-US" dirty="0"/>
              <a:t>) </a:t>
            </a:r>
            <a:r>
              <a:rPr lang="en-US" dirty="0" err="1"/>
              <a:t>şi</a:t>
            </a:r>
            <a:r>
              <a:rPr lang="en-US" dirty="0"/>
              <a:t> TRIPS (</a:t>
            </a:r>
            <a:r>
              <a:rPr lang="en-US" dirty="0" err="1"/>
              <a:t>Acordul</a:t>
            </a:r>
            <a:r>
              <a:rPr lang="en-US" dirty="0"/>
              <a:t> </a:t>
            </a:r>
            <a:r>
              <a:rPr lang="en-US" dirty="0" err="1"/>
              <a:t>privind</a:t>
            </a:r>
            <a:r>
              <a:rPr lang="en-US" dirty="0"/>
              <a:t> </a:t>
            </a:r>
            <a:r>
              <a:rPr lang="en-US" dirty="0" err="1"/>
              <a:t>Drepturile</a:t>
            </a:r>
            <a:r>
              <a:rPr lang="en-US" dirty="0"/>
              <a:t> de </a:t>
            </a:r>
            <a:r>
              <a:rPr lang="en-US" dirty="0" err="1"/>
              <a:t>Proprietate</a:t>
            </a:r>
            <a:r>
              <a:rPr lang="en-US" dirty="0"/>
              <a:t> </a:t>
            </a:r>
            <a:r>
              <a:rPr lang="en-US" dirty="0" err="1"/>
              <a:t>Intelectuală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Comerţ</a:t>
            </a:r>
            <a:r>
              <a:rPr lang="en-US" dirty="0"/>
              <a:t>). Mai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menţiona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reglementările</a:t>
            </a:r>
            <a:r>
              <a:rPr lang="en-US" dirty="0"/>
              <a:t> </a:t>
            </a:r>
            <a:r>
              <a:rPr lang="en-US" dirty="0" err="1"/>
              <a:t>regionale</a:t>
            </a:r>
            <a:r>
              <a:rPr lang="en-US" dirty="0"/>
              <a:t> extra-</a:t>
            </a:r>
            <a:r>
              <a:rPr lang="en-US" dirty="0" err="1"/>
              <a:t>comunitare</a:t>
            </a:r>
            <a:r>
              <a:rPr lang="en-US" dirty="0"/>
              <a:t> precum </a:t>
            </a:r>
            <a:r>
              <a:rPr lang="en-US" dirty="0" err="1"/>
              <a:t>Convenţia</a:t>
            </a:r>
            <a:r>
              <a:rPr lang="en-US" dirty="0"/>
              <a:t> </a:t>
            </a:r>
            <a:r>
              <a:rPr lang="en-US" dirty="0" err="1"/>
              <a:t>Brevetului</a:t>
            </a:r>
            <a:r>
              <a:rPr lang="en-US" dirty="0"/>
              <a:t> European, </a:t>
            </a:r>
            <a:r>
              <a:rPr lang="en-US" dirty="0" err="1"/>
              <a:t>convenţie</a:t>
            </a:r>
            <a:r>
              <a:rPr lang="en-US" dirty="0"/>
              <a:t> care </a:t>
            </a:r>
            <a:r>
              <a:rPr lang="en-US" dirty="0" err="1"/>
              <a:t>reuneşte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state, </a:t>
            </a:r>
            <a:r>
              <a:rPr lang="en-US" dirty="0" err="1"/>
              <a:t>unele</a:t>
            </a:r>
            <a:r>
              <a:rPr lang="en-US" dirty="0"/>
              <a:t> ne-</a:t>
            </a:r>
            <a:r>
              <a:rPr lang="en-US" dirty="0" err="1"/>
              <a:t>membre</a:t>
            </a:r>
            <a:r>
              <a:rPr lang="en-US" dirty="0"/>
              <a:t> ale </a:t>
            </a:r>
            <a:r>
              <a:rPr lang="en-US" dirty="0" err="1"/>
              <a:t>Comunităţii</a:t>
            </a:r>
            <a:r>
              <a:rPr lang="en-US" dirty="0"/>
              <a:t> </a:t>
            </a:r>
            <a:r>
              <a:rPr lang="en-US" dirty="0" err="1"/>
              <a:t>Europene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vederea</a:t>
            </a:r>
            <a:r>
              <a:rPr lang="en-US" dirty="0"/>
              <a:t> </a:t>
            </a:r>
            <a:r>
              <a:rPr lang="en-US" dirty="0" err="1"/>
              <a:t>menţinerii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european</a:t>
            </a:r>
            <a:r>
              <a:rPr lang="en-US" dirty="0"/>
              <a:t> de </a:t>
            </a:r>
            <a:r>
              <a:rPr lang="en-US" dirty="0" err="1"/>
              <a:t>protecţie</a:t>
            </a:r>
            <a:r>
              <a:rPr lang="en-US" dirty="0"/>
              <a:t> </a:t>
            </a:r>
            <a:r>
              <a:rPr lang="en-US" dirty="0" err="1"/>
              <a:t>unitară</a:t>
            </a:r>
            <a:r>
              <a:rPr lang="en-US" dirty="0"/>
              <a:t> a </a:t>
            </a:r>
            <a:r>
              <a:rPr lang="en-US" dirty="0" err="1"/>
              <a:t>brevetelor</a:t>
            </a:r>
            <a:r>
              <a:rPr lang="en-US" dirty="0"/>
              <a:t>. 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23363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err="1"/>
              <a:t>Definiţia</a:t>
            </a:r>
            <a:r>
              <a:rPr lang="en-US" dirty="0"/>
              <a:t> </a:t>
            </a:r>
            <a:r>
              <a:rPr lang="en-US" dirty="0" err="1"/>
              <a:t>drepturilor</a:t>
            </a:r>
            <a:r>
              <a:rPr lang="en-US" dirty="0"/>
              <a:t> de </a:t>
            </a:r>
            <a:r>
              <a:rPr lang="en-US" dirty="0" err="1"/>
              <a:t>autor</a:t>
            </a:r>
            <a:r>
              <a:rPr lang="en-US" dirty="0"/>
              <a:t> </a:t>
            </a: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r>
              <a:rPr lang="en-US" dirty="0" err="1"/>
              <a:t>Drepturile</a:t>
            </a:r>
            <a:r>
              <a:rPr lang="en-US" dirty="0"/>
              <a:t> de </a:t>
            </a:r>
            <a:r>
              <a:rPr lang="en-US" dirty="0" err="1"/>
              <a:t>autor</a:t>
            </a:r>
            <a:r>
              <a:rPr lang="en-US" dirty="0"/>
              <a:t> pot fi definite ca </a:t>
            </a:r>
            <a:r>
              <a:rPr lang="en-US" dirty="0" err="1"/>
              <a:t>alcătuind</a:t>
            </a:r>
            <a:r>
              <a:rPr lang="en-US" dirty="0"/>
              <a:t> „</a:t>
            </a:r>
            <a:r>
              <a:rPr lang="en-US" dirty="0" err="1"/>
              <a:t>Ansamblul</a:t>
            </a:r>
            <a:r>
              <a:rPr lang="en-US" dirty="0"/>
              <a:t> </a:t>
            </a:r>
            <a:r>
              <a:rPr lang="en-US" dirty="0" err="1"/>
              <a:t>normelor</a:t>
            </a:r>
            <a:r>
              <a:rPr lang="en-US" dirty="0"/>
              <a:t> </a:t>
            </a:r>
            <a:r>
              <a:rPr lang="en-US" dirty="0" err="1"/>
              <a:t>juridice</a:t>
            </a:r>
            <a:r>
              <a:rPr lang="en-US" dirty="0"/>
              <a:t> care </a:t>
            </a:r>
            <a:r>
              <a:rPr lang="en-US" dirty="0" err="1"/>
              <a:t>reglementează</a:t>
            </a:r>
            <a:r>
              <a:rPr lang="en-US" dirty="0"/>
              <a:t> </a:t>
            </a:r>
            <a:r>
              <a:rPr lang="en-US" dirty="0" err="1"/>
              <a:t>relaţiile</a:t>
            </a:r>
            <a:r>
              <a:rPr lang="en-US" dirty="0"/>
              <a:t> </a:t>
            </a:r>
            <a:r>
              <a:rPr lang="en-US" dirty="0" err="1"/>
              <a:t>sociale</a:t>
            </a:r>
            <a:r>
              <a:rPr lang="en-US" dirty="0"/>
              <a:t> care se </a:t>
            </a:r>
            <a:r>
              <a:rPr lang="en-US" dirty="0" err="1"/>
              <a:t>nasc</a:t>
            </a:r>
            <a:r>
              <a:rPr lang="en-US" dirty="0"/>
              <a:t> din </a:t>
            </a:r>
            <a:r>
              <a:rPr lang="en-US" dirty="0" err="1"/>
              <a:t>crearea</a:t>
            </a:r>
            <a:r>
              <a:rPr lang="en-US" dirty="0"/>
              <a:t>, </a:t>
            </a:r>
            <a:r>
              <a:rPr lang="en-US" dirty="0" err="1"/>
              <a:t>publicarea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 </a:t>
            </a:r>
            <a:r>
              <a:rPr lang="en-US" dirty="0" err="1"/>
              <a:t>valorificarea</a:t>
            </a:r>
            <a:r>
              <a:rPr lang="en-US" dirty="0"/>
              <a:t> </a:t>
            </a:r>
            <a:r>
              <a:rPr lang="en-US" dirty="0" err="1"/>
              <a:t>operelor</a:t>
            </a:r>
            <a:r>
              <a:rPr lang="en-US" dirty="0"/>
              <a:t> </a:t>
            </a:r>
            <a:r>
              <a:rPr lang="en-US" dirty="0" err="1"/>
              <a:t>literare</a:t>
            </a:r>
            <a:r>
              <a:rPr lang="en-US" dirty="0"/>
              <a:t>, </a:t>
            </a:r>
            <a:r>
              <a:rPr lang="en-US" dirty="0" err="1"/>
              <a:t>artistice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ştiinţifice</a:t>
            </a:r>
            <a:r>
              <a:rPr lang="en-US" dirty="0"/>
              <a:t>” . </a:t>
            </a:r>
            <a:endParaRPr lang="ro-RO" dirty="0"/>
          </a:p>
          <a:p>
            <a:r>
              <a:rPr lang="en-US" dirty="0"/>
              <a:t>Este </a:t>
            </a:r>
            <a:r>
              <a:rPr lang="en-US" dirty="0" err="1"/>
              <a:t>corect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se </a:t>
            </a:r>
            <a:r>
              <a:rPr lang="en-US" dirty="0" err="1"/>
              <a:t>facă</a:t>
            </a:r>
            <a:r>
              <a:rPr lang="en-US" dirty="0"/>
              <a:t> </a:t>
            </a:r>
            <a:r>
              <a:rPr lang="en-US" dirty="0" err="1"/>
              <a:t>referire</a:t>
            </a:r>
            <a:r>
              <a:rPr lang="en-US" dirty="0"/>
              <a:t> la </a:t>
            </a:r>
            <a:r>
              <a:rPr lang="en-US" i="1" dirty="0" err="1"/>
              <a:t>drepturile</a:t>
            </a:r>
            <a:r>
              <a:rPr lang="en-US" i="1" dirty="0"/>
              <a:t> de </a:t>
            </a:r>
            <a:r>
              <a:rPr lang="en-US" i="1" dirty="0" err="1"/>
              <a:t>autor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evidenţia</a:t>
            </a:r>
            <a:r>
              <a:rPr lang="en-US" dirty="0"/>
              <a:t> </a:t>
            </a:r>
            <a:r>
              <a:rPr lang="en-US" dirty="0" err="1"/>
              <a:t>ansamblul</a:t>
            </a:r>
            <a:r>
              <a:rPr lang="en-US" dirty="0"/>
              <a:t> format din </a:t>
            </a:r>
            <a:r>
              <a:rPr lang="en-US" dirty="0" err="1"/>
              <a:t>drepturi</a:t>
            </a:r>
            <a:r>
              <a:rPr lang="en-US" dirty="0"/>
              <a:t> morale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patrimoniale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la </a:t>
            </a:r>
            <a:r>
              <a:rPr lang="en-US" i="1" dirty="0" err="1"/>
              <a:t>instituţia</a:t>
            </a:r>
            <a:r>
              <a:rPr lang="en-US" i="1" dirty="0"/>
              <a:t> </a:t>
            </a:r>
            <a:r>
              <a:rPr lang="en-US" i="1" dirty="0" err="1"/>
              <a:t>dreptului</a:t>
            </a:r>
            <a:r>
              <a:rPr lang="en-US" i="1" dirty="0"/>
              <a:t> de </a:t>
            </a:r>
            <a:r>
              <a:rPr lang="en-US" i="1" dirty="0" err="1"/>
              <a:t>autor</a:t>
            </a:r>
            <a:r>
              <a:rPr lang="en-US" dirty="0"/>
              <a:t> ca instrument de </a:t>
            </a:r>
            <a:r>
              <a:rPr lang="en-US" dirty="0" err="1"/>
              <a:t>protecţie</a:t>
            </a:r>
            <a:r>
              <a:rPr lang="en-US" dirty="0"/>
              <a:t> a </a:t>
            </a:r>
            <a:r>
              <a:rPr lang="en-US" dirty="0" err="1"/>
              <a:t>autorilor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operelor</a:t>
            </a:r>
            <a:r>
              <a:rPr lang="en-US" dirty="0"/>
              <a:t> </a:t>
            </a:r>
            <a:r>
              <a:rPr lang="en-US" dirty="0" err="1"/>
              <a:t>lor</a:t>
            </a:r>
            <a:endParaRPr lang="en-US" dirty="0"/>
          </a:p>
          <a:p>
            <a:r>
              <a:rPr lang="en-US" dirty="0" err="1"/>
              <a:t>Operă</a:t>
            </a:r>
            <a:r>
              <a:rPr lang="en-US" dirty="0"/>
              <a:t> de </a:t>
            </a:r>
            <a:r>
              <a:rPr lang="en-US" dirty="0" err="1"/>
              <a:t>creaţie</a:t>
            </a:r>
            <a:r>
              <a:rPr lang="en-US" dirty="0"/>
              <a:t> </a:t>
            </a:r>
            <a:r>
              <a:rPr lang="en-US" dirty="0" err="1"/>
              <a:t>înseamnă</a:t>
            </a:r>
            <a:r>
              <a:rPr lang="en-US" dirty="0"/>
              <a:t> </a:t>
            </a:r>
            <a:r>
              <a:rPr lang="en-US" dirty="0" err="1"/>
              <a:t>orice</a:t>
            </a:r>
            <a:r>
              <a:rPr lang="en-US" dirty="0"/>
              <a:t> </a:t>
            </a:r>
            <a:r>
              <a:rPr lang="en-US" dirty="0" err="1"/>
              <a:t>creaţie</a:t>
            </a:r>
            <a:r>
              <a:rPr lang="en-US" dirty="0"/>
              <a:t> </a:t>
            </a:r>
            <a:r>
              <a:rPr lang="en-US" dirty="0" err="1"/>
              <a:t>intelectuală</a:t>
            </a:r>
            <a:r>
              <a:rPr lang="en-US" dirty="0"/>
              <a:t>, </a:t>
            </a:r>
            <a:r>
              <a:rPr lang="en-US" dirty="0" err="1"/>
              <a:t>atât</a:t>
            </a:r>
            <a:r>
              <a:rPr lang="en-US" dirty="0"/>
              <a:t> </a:t>
            </a:r>
            <a:r>
              <a:rPr lang="en-US" dirty="0" err="1"/>
              <a:t>lucrări</a:t>
            </a:r>
            <a:r>
              <a:rPr lang="en-US" dirty="0"/>
              <a:t> </a:t>
            </a:r>
            <a:r>
              <a:rPr lang="en-US" dirty="0" err="1"/>
              <a:t>ştiinţifice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tehnice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opere</a:t>
            </a:r>
            <a:r>
              <a:rPr lang="en-US" dirty="0"/>
              <a:t> ale </a:t>
            </a:r>
            <a:r>
              <a:rPr lang="en-US" dirty="0" err="1"/>
              <a:t>imaginaţiei</a:t>
            </a:r>
            <a:r>
              <a:rPr lang="en-US" dirty="0"/>
              <a:t> (</a:t>
            </a:r>
            <a:r>
              <a:rPr lang="en-US" dirty="0" err="1"/>
              <a:t>literatură</a:t>
            </a:r>
            <a:r>
              <a:rPr lang="en-US" dirty="0"/>
              <a:t>, </a:t>
            </a:r>
            <a:r>
              <a:rPr lang="en-US" dirty="0" err="1"/>
              <a:t>pictură</a:t>
            </a:r>
            <a:r>
              <a:rPr lang="en-US" dirty="0"/>
              <a:t>, </a:t>
            </a:r>
            <a:r>
              <a:rPr lang="en-US" dirty="0" err="1"/>
              <a:t>muzică</a:t>
            </a:r>
            <a:r>
              <a:rPr lang="en-US" dirty="0"/>
              <a:t>, </a:t>
            </a:r>
            <a:r>
              <a:rPr lang="en-US" dirty="0" err="1"/>
              <a:t>arhitectură</a:t>
            </a:r>
            <a:r>
              <a:rPr lang="en-US" dirty="0"/>
              <a:t>, </a:t>
            </a:r>
            <a:r>
              <a:rPr lang="en-US" dirty="0" err="1"/>
              <a:t>coreografie</a:t>
            </a:r>
            <a:r>
              <a:rPr lang="en-US" dirty="0"/>
              <a:t> etc.). </a:t>
            </a:r>
          </a:p>
          <a:p>
            <a:r>
              <a:rPr lang="en-US" dirty="0" err="1"/>
              <a:t>Premisele</a:t>
            </a:r>
            <a:r>
              <a:rPr lang="en-US" dirty="0"/>
              <a:t> pe care se </a:t>
            </a:r>
            <a:r>
              <a:rPr lang="en-US" dirty="0" err="1"/>
              <a:t>bazează</a:t>
            </a:r>
            <a:r>
              <a:rPr lang="en-US" dirty="0"/>
              <a:t> </a:t>
            </a:r>
            <a:r>
              <a:rPr lang="en-US" dirty="0" err="1"/>
              <a:t>dreptul</a:t>
            </a:r>
            <a:r>
              <a:rPr lang="en-US" dirty="0"/>
              <a:t> de </a:t>
            </a:r>
            <a:r>
              <a:rPr lang="en-US" dirty="0" err="1"/>
              <a:t>autor</a:t>
            </a:r>
            <a:r>
              <a:rPr lang="en-US" dirty="0"/>
              <a:t> se </a:t>
            </a:r>
            <a:r>
              <a:rPr lang="en-US" dirty="0" err="1"/>
              <a:t>regăsesc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Carta </a:t>
            </a:r>
            <a:r>
              <a:rPr lang="en-US" dirty="0" err="1"/>
              <a:t>Universală</a:t>
            </a:r>
            <a:r>
              <a:rPr lang="en-US" dirty="0"/>
              <a:t> a </a:t>
            </a:r>
            <a:r>
              <a:rPr lang="en-US" dirty="0" err="1"/>
              <a:t>Drepturilor</a:t>
            </a:r>
            <a:r>
              <a:rPr lang="en-US" dirty="0"/>
              <a:t> </a:t>
            </a:r>
            <a:r>
              <a:rPr lang="en-US" dirty="0" err="1"/>
              <a:t>Omului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ro-RO" i="1" dirty="0"/>
              <a:t>- </a:t>
            </a:r>
            <a:r>
              <a:rPr lang="en-US" i="1" dirty="0"/>
              <a:t>„(1) </a:t>
            </a:r>
            <a:r>
              <a:rPr lang="en-US" i="1" dirty="0" err="1"/>
              <a:t>Orice</a:t>
            </a:r>
            <a:r>
              <a:rPr lang="en-US" i="1" dirty="0"/>
              <a:t> </a:t>
            </a:r>
            <a:r>
              <a:rPr lang="en-US" i="1" dirty="0" err="1"/>
              <a:t>persoană</a:t>
            </a:r>
            <a:r>
              <a:rPr lang="en-US" i="1" dirty="0"/>
              <a:t> are </a:t>
            </a:r>
            <a:r>
              <a:rPr lang="en-US" i="1" dirty="0" err="1"/>
              <a:t>dreptul</a:t>
            </a:r>
            <a:r>
              <a:rPr lang="en-US" i="1" dirty="0"/>
              <a:t> de a </a:t>
            </a:r>
            <a:r>
              <a:rPr lang="en-US" i="1" dirty="0" err="1"/>
              <a:t>lua</a:t>
            </a:r>
            <a:r>
              <a:rPr lang="en-US" i="1" dirty="0"/>
              <a:t> </a:t>
            </a:r>
            <a:r>
              <a:rPr lang="en-US" i="1" dirty="0" err="1"/>
              <a:t>parte</a:t>
            </a:r>
            <a:r>
              <a:rPr lang="en-US" i="1" dirty="0"/>
              <a:t> </a:t>
            </a:r>
            <a:r>
              <a:rPr lang="en-US" i="1" dirty="0" err="1"/>
              <a:t>în</a:t>
            </a:r>
            <a:r>
              <a:rPr lang="en-US" i="1" dirty="0"/>
              <a:t> mod liber la </a:t>
            </a:r>
            <a:r>
              <a:rPr lang="en-US" i="1" dirty="0" err="1"/>
              <a:t>viaţa</a:t>
            </a:r>
            <a:r>
              <a:rPr lang="en-US" i="1" dirty="0"/>
              <a:t> </a:t>
            </a:r>
            <a:r>
              <a:rPr lang="en-US" i="1" dirty="0" err="1"/>
              <a:t>culturală</a:t>
            </a:r>
            <a:r>
              <a:rPr lang="en-US" i="1" dirty="0"/>
              <a:t> a </a:t>
            </a:r>
            <a:r>
              <a:rPr lang="en-US" i="1" dirty="0" err="1"/>
              <a:t>colectivităţii</a:t>
            </a:r>
            <a:r>
              <a:rPr lang="en-US" i="1" dirty="0"/>
              <a:t>, a se </a:t>
            </a:r>
            <a:r>
              <a:rPr lang="en-US" i="1" dirty="0" err="1"/>
              <a:t>bucura</a:t>
            </a:r>
            <a:r>
              <a:rPr lang="en-US" i="1" dirty="0"/>
              <a:t> de </a:t>
            </a:r>
            <a:r>
              <a:rPr lang="en-US" i="1" dirty="0" err="1"/>
              <a:t>arte</a:t>
            </a:r>
            <a:r>
              <a:rPr lang="en-US" i="1" dirty="0"/>
              <a:t> </a:t>
            </a:r>
            <a:r>
              <a:rPr lang="en-US" i="1" dirty="0" err="1"/>
              <a:t>şi</a:t>
            </a:r>
            <a:r>
              <a:rPr lang="en-US" i="1" dirty="0"/>
              <a:t> de a </a:t>
            </a:r>
            <a:r>
              <a:rPr lang="en-US" i="1" dirty="0" err="1"/>
              <a:t>participa</a:t>
            </a:r>
            <a:r>
              <a:rPr lang="en-US" i="1" dirty="0"/>
              <a:t> la </a:t>
            </a:r>
            <a:r>
              <a:rPr lang="en-US" i="1" dirty="0" err="1"/>
              <a:t>progresul</a:t>
            </a:r>
            <a:r>
              <a:rPr lang="en-US" i="1" dirty="0"/>
              <a:t> </a:t>
            </a:r>
            <a:r>
              <a:rPr lang="en-US" i="1" dirty="0" err="1"/>
              <a:t>ştiinţific</a:t>
            </a:r>
            <a:r>
              <a:rPr lang="en-US" i="1" dirty="0"/>
              <a:t> </a:t>
            </a:r>
            <a:r>
              <a:rPr lang="en-US" i="1" dirty="0" err="1"/>
              <a:t>şi</a:t>
            </a:r>
            <a:r>
              <a:rPr lang="en-US" i="1" dirty="0"/>
              <a:t> la </a:t>
            </a:r>
            <a:r>
              <a:rPr lang="en-US" i="1" dirty="0" err="1"/>
              <a:t>binefacerile</a:t>
            </a:r>
            <a:r>
              <a:rPr lang="en-US" i="1" dirty="0"/>
              <a:t> </a:t>
            </a:r>
            <a:r>
              <a:rPr lang="en-US" i="1" dirty="0" err="1"/>
              <a:t>lui</a:t>
            </a:r>
            <a:r>
              <a:rPr lang="en-US" i="1" dirty="0"/>
              <a:t>. </a:t>
            </a:r>
            <a:endParaRPr lang="en-US" dirty="0"/>
          </a:p>
          <a:p>
            <a:pPr marL="0" indent="0">
              <a:buNone/>
            </a:pPr>
            <a:r>
              <a:rPr lang="ro-RO" i="1" dirty="0"/>
              <a:t>- </a:t>
            </a:r>
            <a:r>
              <a:rPr lang="en-US" i="1" dirty="0"/>
              <a:t>(2) </a:t>
            </a:r>
            <a:r>
              <a:rPr lang="en-US" i="1" dirty="0" err="1"/>
              <a:t>Fiecare</a:t>
            </a:r>
            <a:r>
              <a:rPr lang="en-US" i="1" dirty="0"/>
              <a:t> om are </a:t>
            </a:r>
            <a:r>
              <a:rPr lang="en-US" i="1" dirty="0" err="1"/>
              <a:t>dreptul</a:t>
            </a:r>
            <a:r>
              <a:rPr lang="en-US" i="1" dirty="0"/>
              <a:t> la </a:t>
            </a:r>
            <a:r>
              <a:rPr lang="en-US" i="1" dirty="0" err="1"/>
              <a:t>ocrotirea</a:t>
            </a:r>
            <a:r>
              <a:rPr lang="en-US" i="1" dirty="0"/>
              <a:t> </a:t>
            </a:r>
            <a:r>
              <a:rPr lang="en-US" i="1" dirty="0" err="1"/>
              <a:t>intereselor</a:t>
            </a:r>
            <a:r>
              <a:rPr lang="en-US" i="1" dirty="0"/>
              <a:t> morale </a:t>
            </a:r>
            <a:r>
              <a:rPr lang="en-US" i="1" dirty="0" err="1"/>
              <a:t>şi</a:t>
            </a:r>
            <a:r>
              <a:rPr lang="en-US" i="1" dirty="0"/>
              <a:t> </a:t>
            </a:r>
            <a:r>
              <a:rPr lang="en-US" i="1" dirty="0" err="1"/>
              <a:t>materiale</a:t>
            </a:r>
            <a:r>
              <a:rPr lang="en-US" i="1" dirty="0"/>
              <a:t> </a:t>
            </a:r>
            <a:r>
              <a:rPr lang="en-US" i="1" dirty="0" err="1"/>
              <a:t>ce</a:t>
            </a:r>
            <a:r>
              <a:rPr lang="en-US" i="1" dirty="0"/>
              <a:t> </a:t>
            </a:r>
            <a:r>
              <a:rPr lang="en-US" i="1" dirty="0" err="1"/>
              <a:t>decurg</a:t>
            </a:r>
            <a:r>
              <a:rPr lang="en-US" i="1" dirty="0"/>
              <a:t> din </a:t>
            </a:r>
            <a:r>
              <a:rPr lang="en-US" i="1" dirty="0" err="1"/>
              <a:t>orice</a:t>
            </a:r>
            <a:r>
              <a:rPr lang="en-US" i="1" dirty="0"/>
              <a:t> </a:t>
            </a:r>
            <a:r>
              <a:rPr lang="en-US" i="1" dirty="0" err="1"/>
              <a:t>lucrare</a:t>
            </a:r>
            <a:r>
              <a:rPr lang="en-US" i="1" dirty="0"/>
              <a:t> </a:t>
            </a:r>
            <a:r>
              <a:rPr lang="en-US" i="1" dirty="0" err="1"/>
              <a:t>ştiinţifică</a:t>
            </a:r>
            <a:r>
              <a:rPr lang="en-US" i="1" dirty="0"/>
              <a:t>, </a:t>
            </a:r>
            <a:r>
              <a:rPr lang="en-US" i="1" dirty="0" err="1"/>
              <a:t>literară</a:t>
            </a:r>
            <a:r>
              <a:rPr lang="en-US" i="1" dirty="0"/>
              <a:t> </a:t>
            </a:r>
            <a:r>
              <a:rPr lang="en-US" i="1" dirty="0" err="1"/>
              <a:t>sau</a:t>
            </a:r>
            <a:r>
              <a:rPr lang="en-US" i="1" dirty="0"/>
              <a:t> </a:t>
            </a:r>
            <a:r>
              <a:rPr lang="en-US" i="1" dirty="0" err="1"/>
              <a:t>artistică</a:t>
            </a:r>
            <a:r>
              <a:rPr lang="en-US" i="1" dirty="0"/>
              <a:t> al </a:t>
            </a:r>
            <a:r>
              <a:rPr lang="en-US" i="1" dirty="0" err="1"/>
              <a:t>cărei</a:t>
            </a:r>
            <a:r>
              <a:rPr lang="en-US" i="1" dirty="0"/>
              <a:t> </a:t>
            </a:r>
            <a:r>
              <a:rPr lang="en-US" i="1" dirty="0" err="1"/>
              <a:t>autor</a:t>
            </a:r>
            <a:r>
              <a:rPr lang="en-US" i="1" dirty="0"/>
              <a:t> </a:t>
            </a:r>
            <a:r>
              <a:rPr lang="en-US" i="1" dirty="0" err="1"/>
              <a:t>este</a:t>
            </a:r>
            <a:r>
              <a:rPr lang="en-US" i="1" dirty="0"/>
              <a:t>.”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96471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zentare pentru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844_TF03460637" id="{A48E8628-0EA4-4C77-B857-A73B11C66066}" vid="{3BAFCB72-AB29-4A50-AFAC-99EEAA6D0BD3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Prezentare pentru brainstorming de afaceri</Template>
  <TotalTime>677</TotalTime>
  <Words>6038</Words>
  <Application>Microsoft Office PowerPoint</Application>
  <PresentationFormat>Ecran lat</PresentationFormat>
  <Paragraphs>332</Paragraphs>
  <Slides>46</Slides>
  <Notes>46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46</vt:i4>
      </vt:variant>
    </vt:vector>
  </HeadingPairs>
  <TitlesOfParts>
    <vt:vector size="50" baseType="lpstr">
      <vt:lpstr>Calibri</vt:lpstr>
      <vt:lpstr>Palatino Linotype</vt:lpstr>
      <vt:lpstr>Wingdings 2</vt:lpstr>
      <vt:lpstr>Prezentare pentru brainstorming</vt:lpstr>
      <vt:lpstr>DREPTUL PROPRIETĂŢII INTELECTUALE  Note de curs</vt:lpstr>
      <vt:lpstr>Noţiunea de dreptul proprietăţii intelectuale </vt:lpstr>
      <vt:lpstr>Noţiunea de dreptul proprietăţii intelectuale </vt:lpstr>
      <vt:lpstr>Domeniul drepturilor de proprietate intelectuală </vt:lpstr>
      <vt:lpstr>Domeniul drepturilor de proprietate intelectuală </vt:lpstr>
      <vt:lpstr>Domeniul drepturilor de proprietate intelectuală </vt:lpstr>
      <vt:lpstr>Domeniul drepturilor de proprietate intelectuală </vt:lpstr>
      <vt:lpstr>Domeniul drepturilor de proprietate intelectuală </vt:lpstr>
      <vt:lpstr>Definiţia drepturilor de autor </vt:lpstr>
      <vt:lpstr>Natura juridică a dreptului de autor </vt:lpstr>
      <vt:lpstr>Subiectele dreptului de autor </vt:lpstr>
      <vt:lpstr>Subiectele dreptului de autor </vt:lpstr>
      <vt:lpstr>Opera comună </vt:lpstr>
      <vt:lpstr>Opera colectivă</vt:lpstr>
      <vt:lpstr>Operele derivate </vt:lpstr>
      <vt:lpstr>Operele de serviciu </vt:lpstr>
      <vt:lpstr>Condiţii pentru protecţie  </vt:lpstr>
      <vt:lpstr>Condiții pentru protecție</vt:lpstr>
      <vt:lpstr>Condiții cerute pentru protecție</vt:lpstr>
      <vt:lpstr>Condiții pentru protecție</vt:lpstr>
      <vt:lpstr>Condiții pentru protecție</vt:lpstr>
      <vt:lpstr>Categorii de opere protejate </vt:lpstr>
      <vt:lpstr>Creaţii excluse de la protecţie </vt:lpstr>
      <vt:lpstr>Drepturile morale</vt:lpstr>
      <vt:lpstr>Drepturile morale</vt:lpstr>
      <vt:lpstr>Drepturile morale</vt:lpstr>
      <vt:lpstr>Dreptul la paternitate</vt:lpstr>
      <vt:lpstr>Dreptul la nume </vt:lpstr>
      <vt:lpstr>Dreptul la respectul integrităţii operei </vt:lpstr>
      <vt:lpstr>Dreptul la respectul integrităţii operei </vt:lpstr>
      <vt:lpstr>Dreptul la respectul integrităţii operei </vt:lpstr>
      <vt:lpstr>Dreptul la respectul integrităţii operei </vt:lpstr>
      <vt:lpstr>Dreptul de retractare</vt:lpstr>
      <vt:lpstr>Apărarea drepturilor morale de autor prin mijloace de drept civil </vt:lpstr>
      <vt:lpstr>Apărarea drepturilor morale de autor prin mijloace de drept civil </vt:lpstr>
      <vt:lpstr>Apărarea drepturilor morale de autor prin mijloace de drept civil </vt:lpstr>
      <vt:lpstr>Apărarea drepturilor morale de autor prin mijloace de drept civil </vt:lpstr>
      <vt:lpstr>Drepturile patrimoniale </vt:lpstr>
      <vt:lpstr>Dreptul de a utiliza opera </vt:lpstr>
      <vt:lpstr>Dreptul de a utiliza opera </vt:lpstr>
      <vt:lpstr>Dreptul de a utiliza opera </vt:lpstr>
      <vt:lpstr>Dreptul de a utiliza opera </vt:lpstr>
      <vt:lpstr>Regimul juridic al drepturilor morale de autor </vt:lpstr>
      <vt:lpstr>Regimul juridic al drepturilor patrimoniale de autor </vt:lpstr>
      <vt:lpstr>Limitările exercitării drepturilor de autor </vt:lpstr>
      <vt:lpstr>Limitările exercitării drepturilor de autor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Etica și integritate academică</dc:title>
  <dc:creator>DAN LAURENTIU GRECU</dc:creator>
  <cp:lastModifiedBy>Dan-Laurentiu Grecu</cp:lastModifiedBy>
  <cp:revision>42</cp:revision>
  <dcterms:created xsi:type="dcterms:W3CDTF">2019-02-21T05:05:53Z</dcterms:created>
  <dcterms:modified xsi:type="dcterms:W3CDTF">2021-04-02T05:05:51Z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