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handoutMasterIdLst>
    <p:handoutMasterId r:id="rId26"/>
  </p:handoutMasterIdLst>
  <p:sldIdLst>
    <p:sldId id="272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</p:sldIdLst>
  <p:sldSz cx="12192000" cy="6858000"/>
  <p:notesSz cx="6858000" cy="9144000"/>
  <p:defaultTextStyle>
    <a:defPPr rtl="0"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 autoAdjust="0"/>
  </p:normalViewPr>
  <p:slideViewPr>
    <p:cSldViewPr snapToGrid="0">
      <p:cViewPr varScale="1">
        <p:scale>
          <a:sx n="95" d="100"/>
          <a:sy n="95" d="100"/>
        </p:scale>
        <p:origin x="33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1AA21096-48A4-4796-BDB6-9DBAAEE1C8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 dirty="0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5CD59F06-4E4C-457C-9FE8-4FA5ABF10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67DD4-8F0C-4AE7-98EF-BEE60E74B5D1}" type="datetime1">
              <a:rPr lang="ro-RO" smtClean="0"/>
              <a:t>15.03.2019</a:t>
            </a:fld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42665B7C-A516-4E7D-845C-9A3A55D2C2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E08592C1-AE3A-4B96-B583-3FE63340E3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DF52E-0C5B-40FA-8F9D-0D0013847B23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236257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F4665F9-0014-49E2-8C3A-467FDE07953D}" type="datetime1">
              <a:rPr lang="ro-RO" smtClean="0"/>
              <a:t>15.03.2019</a:t>
            </a:fld>
            <a:endParaRPr lang="ro-RO" dirty="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o-RO" dirty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o-RO" dirty="0"/>
              <a:t>Editați stilurile de text coordonator</a:t>
            </a:r>
          </a:p>
          <a:p>
            <a:pPr lvl="1" rtl="0"/>
            <a:r>
              <a:rPr lang="ro-RO" dirty="0"/>
              <a:t>Al doilea nivel</a:t>
            </a:r>
          </a:p>
          <a:p>
            <a:pPr lvl="2" rtl="0"/>
            <a:r>
              <a:rPr lang="ro-RO" dirty="0"/>
              <a:t>Al treilea nivel</a:t>
            </a:r>
          </a:p>
          <a:p>
            <a:pPr lvl="3" rtl="0"/>
            <a:r>
              <a:rPr lang="ro-RO" dirty="0"/>
              <a:t>Al patrulea nivel</a:t>
            </a:r>
          </a:p>
          <a:p>
            <a:pPr lvl="4" rtl="0"/>
            <a:r>
              <a:rPr lang="ro-RO" dirty="0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3B0CF2-7F87-4E02-A248-870047730F99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ro-RO" smtClean="0"/>
              <a:t>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75803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44241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64985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94815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38178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64357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14346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04551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330137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18525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007228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34941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97066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921348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94317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72468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494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7239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34013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34501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69180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6790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Dreptunghi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ro-RO" dirty="0"/>
            </a:p>
          </p:txBody>
        </p:sp>
        <p:cxnSp>
          <p:nvCxnSpPr>
            <p:cNvPr id="7" name="Conector drept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Conector drept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u 8"/>
          <p:cNvSpPr>
            <a:spLocks noGrp="1"/>
          </p:cNvSpPr>
          <p:nvPr>
            <p:ph type="ctrTitle" hasCustomPrompt="1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17" name="Subtitlu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ro-RO"/>
              <a:t>Faceți clic pentru a edita stilul de subtitlu coordonator</a:t>
            </a:r>
            <a:endParaRPr kumimoji="0" lang="ro-RO" dirty="0"/>
          </a:p>
        </p:txBody>
      </p:sp>
      <p:sp>
        <p:nvSpPr>
          <p:cNvPr id="30" name="Substituent dată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F7655B-E455-4446-BCA3-031AF82635C0}" type="datetime1">
              <a:rPr lang="ro-RO" smtClean="0"/>
              <a:t>15.03.2019</a:t>
            </a:fld>
            <a:endParaRPr lang="ro-RO" dirty="0"/>
          </a:p>
        </p:txBody>
      </p:sp>
      <p:sp>
        <p:nvSpPr>
          <p:cNvPr id="19" name="Substituent subsol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27" name="Substituent număr diapozitiv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u ș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 eaLnBrk="1" latinLnBrk="0" hangingPunct="1">
              <a:defRPr/>
            </a:lvl1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  <a:p>
            <a:pPr lvl="1" rtl="0" eaLnBrk="1" latinLnBrk="0" hangingPunct="1"/>
            <a:r>
              <a:rPr lang="ro-RO"/>
              <a:t>Al doilea nivel</a:t>
            </a:r>
          </a:p>
          <a:p>
            <a:pPr lvl="2" rtl="0" eaLnBrk="1" latinLnBrk="0" hangingPunct="1"/>
            <a:r>
              <a:rPr lang="ro-RO"/>
              <a:t>Al treilea nivel</a:t>
            </a:r>
          </a:p>
          <a:p>
            <a:pPr lvl="3" rtl="0" eaLnBrk="1" latinLnBrk="0" hangingPunct="1"/>
            <a:r>
              <a:rPr lang="ro-RO"/>
              <a:t>Al patrulea nivel</a:t>
            </a:r>
          </a:p>
          <a:p>
            <a:pPr lvl="4" rtl="0" eaLnBrk="1" latinLnBrk="0" hangingPunct="1"/>
            <a:r>
              <a:rPr lang="ro-RO"/>
              <a:t>Al cincilea nivel</a:t>
            </a:r>
            <a:endParaRPr kumimoji="0"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0D95C3-D664-47AB-A6FE-1EE4526F7696}" type="datetime1">
              <a:rPr lang="ro-RO" smtClean="0"/>
              <a:t>15.03.2019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>
            <a:lvl1pPr rtl="0" eaLnBrk="1" latinLnBrk="0" hangingPunct="1">
              <a:defRPr/>
            </a:lvl1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  <a:p>
            <a:pPr lvl="1" rtl="0" eaLnBrk="1" latinLnBrk="0" hangingPunct="1"/>
            <a:r>
              <a:rPr lang="ro-RO"/>
              <a:t>Al doilea nivel</a:t>
            </a:r>
          </a:p>
          <a:p>
            <a:pPr lvl="2" rtl="0" eaLnBrk="1" latinLnBrk="0" hangingPunct="1"/>
            <a:r>
              <a:rPr lang="ro-RO"/>
              <a:t>Al treilea nivel</a:t>
            </a:r>
          </a:p>
          <a:p>
            <a:pPr lvl="3" rtl="0" eaLnBrk="1" latinLnBrk="0" hangingPunct="1"/>
            <a:r>
              <a:rPr lang="ro-RO"/>
              <a:t>Al patrulea nivel</a:t>
            </a:r>
          </a:p>
          <a:p>
            <a:pPr lvl="4" rtl="0" eaLnBrk="1" latinLnBrk="0" hangingPunct="1"/>
            <a:r>
              <a:rPr lang="ro-RO"/>
              <a:t>Al cincilea nivel</a:t>
            </a:r>
            <a:endParaRPr kumimoji="0"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9A964C-AE23-42FB-AC8F-82A17431EDDA}" type="datetime1">
              <a:rPr lang="ro-RO" smtClean="0"/>
              <a:t>15.03.2019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 eaLnBrk="1" latinLnBrk="0" hangingPunct="1">
              <a:defRPr/>
            </a:lvl1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  <a:p>
            <a:pPr lvl="1" rtl="0" eaLnBrk="1" latinLnBrk="0" hangingPunct="1"/>
            <a:r>
              <a:rPr lang="ro-RO"/>
              <a:t>Al doilea nivel</a:t>
            </a:r>
          </a:p>
          <a:p>
            <a:pPr lvl="2" rtl="0" eaLnBrk="1" latinLnBrk="0" hangingPunct="1"/>
            <a:r>
              <a:rPr lang="ro-RO"/>
              <a:t>Al treilea nivel</a:t>
            </a:r>
          </a:p>
          <a:p>
            <a:pPr lvl="3" rtl="0" eaLnBrk="1" latinLnBrk="0" hangingPunct="1"/>
            <a:r>
              <a:rPr lang="ro-RO"/>
              <a:t>Al patrulea nivel</a:t>
            </a:r>
          </a:p>
          <a:p>
            <a:pPr lvl="4" rtl="0" eaLnBrk="1" latinLnBrk="0" hangingPunct="1"/>
            <a:r>
              <a:rPr lang="ro-RO"/>
              <a:t>Al cincilea nivel</a:t>
            </a:r>
            <a:endParaRPr kumimoji="0"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833575-1D71-48D1-A2C6-7276DFC375A4}" type="datetime1">
              <a:rPr lang="ro-RO" smtClean="0"/>
              <a:t>15.03.2019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 rtl="0" eaLnBrk="1" latinLnBrk="0" hangingPunct="1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D2B4E9-C64D-4D00-B3E1-1AD5A62B5CDD}" type="datetime1">
              <a:rPr lang="ro-RO" smtClean="0"/>
              <a:t>15.03.2019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 rtl="0" eaLnBrk="1" latinLnBrk="0" hangingPunct="1"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  <a:p>
            <a:pPr lvl="1" rtl="0" eaLnBrk="1" latinLnBrk="0" hangingPunct="1"/>
            <a:r>
              <a:rPr lang="ro-RO"/>
              <a:t>Al doilea nivel</a:t>
            </a:r>
          </a:p>
          <a:p>
            <a:pPr lvl="2" rtl="0" eaLnBrk="1" latinLnBrk="0" hangingPunct="1"/>
            <a:r>
              <a:rPr lang="ro-RO"/>
              <a:t>Al treilea nivel</a:t>
            </a:r>
          </a:p>
          <a:p>
            <a:pPr lvl="3" rtl="0" eaLnBrk="1" latinLnBrk="0" hangingPunct="1"/>
            <a:r>
              <a:rPr lang="ro-RO"/>
              <a:t>Al patrulea nivel</a:t>
            </a:r>
          </a:p>
          <a:p>
            <a:pPr lvl="4" rtl="0" eaLnBrk="1" latinLnBrk="0" hangingPunct="1"/>
            <a:r>
              <a:rPr lang="ro-RO"/>
              <a:t>Al cincilea nivel</a:t>
            </a:r>
            <a:endParaRPr kumimoji="0" lang="ro-RO" dirty="0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 rtl="0" eaLnBrk="1" latinLnBrk="0" hangingPunct="1"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  <a:p>
            <a:pPr lvl="1" rtl="0" eaLnBrk="1" latinLnBrk="0" hangingPunct="1"/>
            <a:r>
              <a:rPr lang="ro-RO"/>
              <a:t>Al doilea nivel</a:t>
            </a:r>
          </a:p>
          <a:p>
            <a:pPr lvl="2" rtl="0" eaLnBrk="1" latinLnBrk="0" hangingPunct="1"/>
            <a:r>
              <a:rPr lang="ro-RO"/>
              <a:t>Al treilea nivel</a:t>
            </a:r>
          </a:p>
          <a:p>
            <a:pPr lvl="3" rtl="0" eaLnBrk="1" latinLnBrk="0" hangingPunct="1"/>
            <a:r>
              <a:rPr lang="ro-RO"/>
              <a:t>Al patrulea nivel</a:t>
            </a:r>
          </a:p>
          <a:p>
            <a:pPr lvl="4" rtl="0" eaLnBrk="1" latinLnBrk="0" hangingPunct="1"/>
            <a:r>
              <a:rPr lang="ro-RO"/>
              <a:t>Al cincilea nivel</a:t>
            </a:r>
            <a:endParaRPr kumimoji="0" lang="ro-RO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7E55A8-BABA-4469-AE8A-C76E07EC8F91}" type="datetime1">
              <a:rPr lang="ro-RO" smtClean="0"/>
              <a:t>15.03.2019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 rtl="0" eaLnBrk="1" latinLnBrk="0" hangingPunct="1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</p:txBody>
      </p:sp>
      <p:sp>
        <p:nvSpPr>
          <p:cNvPr id="5" name="Substituent conținut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 rtl="0" eaLnBrk="1" latinLnBrk="0" hangingPunct="1"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  <a:p>
            <a:pPr lvl="1" rtl="0" eaLnBrk="1" latinLnBrk="0" hangingPunct="1"/>
            <a:r>
              <a:rPr lang="ro-RO"/>
              <a:t>Al doilea nivel</a:t>
            </a:r>
          </a:p>
          <a:p>
            <a:pPr lvl="2" rtl="0" eaLnBrk="1" latinLnBrk="0" hangingPunct="1"/>
            <a:r>
              <a:rPr lang="ro-RO"/>
              <a:t>Al treilea nivel</a:t>
            </a:r>
          </a:p>
          <a:p>
            <a:pPr lvl="3" rtl="0" eaLnBrk="1" latinLnBrk="0" hangingPunct="1"/>
            <a:r>
              <a:rPr lang="ro-RO"/>
              <a:t>Al patrulea nivel</a:t>
            </a:r>
          </a:p>
          <a:p>
            <a:pPr lvl="4" rtl="0" eaLnBrk="1" latinLnBrk="0" hangingPunct="1"/>
            <a:r>
              <a:rPr lang="ro-RO"/>
              <a:t>Al cincilea nivel</a:t>
            </a:r>
            <a:endParaRPr kumimoji="0" lang="ro-RO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 rtl="0" eaLnBrk="1" latinLnBrk="0" hangingPunct="1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 rtl="0" eaLnBrk="1" latinLnBrk="0" hangingPunct="1"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  <a:p>
            <a:pPr lvl="1" rtl="0" eaLnBrk="1" latinLnBrk="0" hangingPunct="1"/>
            <a:r>
              <a:rPr lang="ro-RO"/>
              <a:t>Al doilea nivel</a:t>
            </a:r>
          </a:p>
          <a:p>
            <a:pPr lvl="2" rtl="0" eaLnBrk="1" latinLnBrk="0" hangingPunct="1"/>
            <a:r>
              <a:rPr lang="ro-RO"/>
              <a:t>Al treilea nivel</a:t>
            </a:r>
          </a:p>
          <a:p>
            <a:pPr lvl="3" rtl="0" eaLnBrk="1" latinLnBrk="0" hangingPunct="1"/>
            <a:r>
              <a:rPr lang="ro-RO"/>
              <a:t>Al patrulea nivel</a:t>
            </a:r>
          </a:p>
          <a:p>
            <a:pPr lvl="4" rtl="0" eaLnBrk="1" latinLnBrk="0" hangingPunct="1"/>
            <a:r>
              <a:rPr lang="ro-RO"/>
              <a:t>Al cincilea nivel</a:t>
            </a:r>
            <a:endParaRPr kumimoji="0" lang="ro-RO" dirty="0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35EB17-7FDC-406A-8FA0-1F6F3DBFBDDE}" type="datetime1">
              <a:rPr lang="ro-RO" smtClean="0"/>
              <a:t>15.03.2019</a:t>
            </a:fld>
            <a:endParaRPr lang="ro-RO" dirty="0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950EA7-460C-4D78-AA9B-F019F69040DF}" type="datetime1">
              <a:rPr lang="ro-RO" smtClean="0"/>
              <a:t>15.03.2019</a:t>
            </a:fld>
            <a:endParaRPr lang="ro-RO" dirty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32D4D-6AD4-41DC-B646-0BC377932579}" type="datetime1">
              <a:rPr lang="ro-RO" smtClean="0"/>
              <a:t>15.03.2019</a:t>
            </a:fld>
            <a:endParaRPr lang="ro-RO" dirty="0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4" name="Substituent conținut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 rtl="0" eaLnBrk="1" latinLnBrk="0" hangingPunct="1"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  <a:p>
            <a:pPr lvl="1" rtl="0" eaLnBrk="1" latinLnBrk="0" hangingPunct="1"/>
            <a:r>
              <a:rPr lang="ro-RO"/>
              <a:t>Al doilea nivel</a:t>
            </a:r>
          </a:p>
          <a:p>
            <a:pPr lvl="2" rtl="0" eaLnBrk="1" latinLnBrk="0" hangingPunct="1"/>
            <a:r>
              <a:rPr lang="ro-RO"/>
              <a:t>Al treilea nivel</a:t>
            </a:r>
          </a:p>
          <a:p>
            <a:pPr lvl="3" rtl="0" eaLnBrk="1" latinLnBrk="0" hangingPunct="1"/>
            <a:r>
              <a:rPr lang="ro-RO"/>
              <a:t>Al patrulea nivel</a:t>
            </a:r>
          </a:p>
          <a:p>
            <a:pPr lvl="4" rtl="0" eaLnBrk="1" latinLnBrk="0" hangingPunct="1"/>
            <a:r>
              <a:rPr lang="ro-RO"/>
              <a:t>Al cincilea nivel</a:t>
            </a:r>
            <a:endParaRPr kumimoji="0" lang="ro-RO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 rtl="0" eaLnBrk="1" latinLnBrk="0" hangingPunct="1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D12612-D61A-464D-860B-8F04D9443370}" type="datetime1">
              <a:rPr lang="ro-RO" smtClean="0"/>
              <a:t>15.03.2019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reptunghi cu un colț tăiat și rotunjit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o-RO" sz="1800" dirty="0"/>
          </a:p>
        </p:txBody>
      </p:sp>
      <p:sp>
        <p:nvSpPr>
          <p:cNvPr id="12" name="Triunghi dreptunghic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o-RO" sz="1800" dirty="0"/>
          </a:p>
        </p:txBody>
      </p:sp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" name="Substituent imagine 2" descr="Un substituent gol pentru a adăuga o imagine. Faceți clic pe substituent și selectați imaginea pe care doriți s-o adăugați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ro-RO"/>
              <a:t>Faceți clic pe pictogramă pentru a adăuga o imagine</a:t>
            </a:r>
            <a:endParaRPr kumimoji="0" lang="ro-RO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 rtl="0" eaLnBrk="1" latinLnBrk="0" hangingPunct="1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B1AE09-3DAD-4117-8310-A7C4ADD4289A}" type="datetime1">
              <a:rPr lang="ro-RO" smtClean="0"/>
              <a:t>15.03.2019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  <p:sp>
        <p:nvSpPr>
          <p:cNvPr id="10" name="Formă liberă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ro-RO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ă liberă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ro-RO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Dreptunghi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o-RO" dirty="0"/>
            </a:p>
          </p:txBody>
        </p:sp>
        <p:grpSp>
          <p:nvGrpSpPr>
            <p:cNvPr id="27" name="Gr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ormă liberă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ro-RO" sz="18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ormă liberă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ro-RO" sz="18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ormă liberă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ro-RO" sz="1800" dirty="0"/>
                </a:p>
              </p:txBody>
            </p:sp>
            <p:sp>
              <p:nvSpPr>
                <p:cNvPr id="33" name="Formă liberă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ro-RO" sz="1800" dirty="0"/>
                </a:p>
              </p:txBody>
            </p:sp>
          </p:grpSp>
        </p:grpSp>
      </p:grpSp>
      <p:sp>
        <p:nvSpPr>
          <p:cNvPr id="9" name="Substituent titlu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0" name="Substituent text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ro-RO" dirty="0"/>
              <a:t>Editați stilurile de text coordonator</a:t>
            </a:r>
          </a:p>
          <a:p>
            <a:pPr lvl="1" rtl="0" eaLnBrk="1" latinLnBrk="0" hangingPunct="1"/>
            <a:r>
              <a:rPr lang="ro-RO" dirty="0"/>
              <a:t>Al doilea nivel</a:t>
            </a:r>
          </a:p>
          <a:p>
            <a:pPr lvl="2" rtl="0" eaLnBrk="1" latinLnBrk="0" hangingPunct="1"/>
            <a:r>
              <a:rPr lang="ro-RO" dirty="0"/>
              <a:t>Al treilea nivel</a:t>
            </a:r>
          </a:p>
          <a:p>
            <a:pPr lvl="3" rtl="0" eaLnBrk="1" latinLnBrk="0" hangingPunct="1"/>
            <a:r>
              <a:rPr lang="ro-RO" dirty="0"/>
              <a:t>Al patrulea nivel</a:t>
            </a:r>
          </a:p>
          <a:p>
            <a:pPr lvl="4" rtl="0" eaLnBrk="1" latinLnBrk="0" hangingPunct="1"/>
            <a:r>
              <a:rPr lang="ro-RO" dirty="0"/>
              <a:t>Al cincilea nivel</a:t>
            </a:r>
          </a:p>
        </p:txBody>
      </p:sp>
      <p:sp>
        <p:nvSpPr>
          <p:cNvPr id="10" name="Substituent dată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393FC67A-5DED-40C8-B1E7-9D4AB3BCE719}" type="datetime1">
              <a:rPr lang="ro-RO" smtClean="0"/>
              <a:t>15.03.2019</a:t>
            </a:fld>
            <a:endParaRPr lang="ro-RO" dirty="0"/>
          </a:p>
        </p:txBody>
      </p:sp>
      <p:sp>
        <p:nvSpPr>
          <p:cNvPr id="22" name="Substituent subsol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18" name="Substituent număr diapozitiv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401CF334-2D5C-4859-84A6-CA7E6E43FAEB}" type="slidenum">
              <a:rPr lang="ro-RO" smtClean="0"/>
              <a:pPr rtl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r>
              <a:rPr lang="it-IT" dirty="0"/>
              <a:t>Etică profesională și proprietate intelectuală</a:t>
            </a:r>
            <a:br>
              <a:rPr lang="ro-RO" dirty="0"/>
            </a:br>
            <a:r>
              <a:rPr lang="ro-RO" dirty="0"/>
              <a:t>PLAGIATUL</a:t>
            </a:r>
            <a:r>
              <a:rPr lang="it-IT" dirty="0"/>
              <a:t> </a:t>
            </a:r>
            <a:endParaRPr lang="ro-RO" dirty="0">
              <a:latin typeface="Calibri" panose="020F0502020204030204" pitchFamily="34" charset="0"/>
            </a:endParaRPr>
          </a:p>
        </p:txBody>
      </p:sp>
      <p:sp>
        <p:nvSpPr>
          <p:cNvPr id="5" name="Subtitlu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o-RO" dirty="0"/>
              <a:t> </a:t>
            </a:r>
          </a:p>
          <a:p>
            <a:pPr rtl="0"/>
            <a:r>
              <a:rPr lang="ro-RO" dirty="0"/>
              <a:t>Note de curs</a:t>
            </a:r>
          </a:p>
          <a:p>
            <a:pPr rtl="0"/>
            <a:endParaRPr lang="ro-RO" dirty="0"/>
          </a:p>
          <a:p>
            <a:pPr rtl="0"/>
            <a:endParaRPr lang="ro-RO" dirty="0"/>
          </a:p>
          <a:p>
            <a:pPr rtl="0"/>
            <a:endParaRPr lang="ro-RO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5400" dirty="0"/>
              <a:t>Principii </a:t>
            </a:r>
            <a:r>
              <a:rPr lang="en-US" sz="5400" dirty="0" err="1"/>
              <a:t>și</a:t>
            </a:r>
            <a:r>
              <a:rPr lang="en-US" sz="5400" dirty="0"/>
              <a:t> </a:t>
            </a:r>
            <a:r>
              <a:rPr lang="en-US" sz="5400" dirty="0" err="1"/>
              <a:t>clasificări</a:t>
            </a:r>
            <a:r>
              <a:rPr lang="en-US" sz="5400" dirty="0"/>
              <a:t> </a:t>
            </a:r>
            <a:r>
              <a:rPr lang="en-US" sz="5400" dirty="0" err="1"/>
              <a:t>în</a:t>
            </a:r>
            <a:r>
              <a:rPr lang="en-US" sz="5400" dirty="0"/>
              <a:t> </a:t>
            </a:r>
            <a:r>
              <a:rPr lang="en-US" sz="5400" dirty="0" err="1"/>
              <a:t>analiza</a:t>
            </a:r>
            <a:r>
              <a:rPr lang="en-US" sz="5400" dirty="0"/>
              <a:t> </a:t>
            </a:r>
            <a:r>
              <a:rPr lang="en-US" sz="5400" dirty="0" err="1"/>
              <a:t>plagiatului</a:t>
            </a:r>
            <a:br>
              <a:rPr lang="ro-RO" sz="5400" dirty="0"/>
            </a:br>
            <a:r>
              <a:rPr lang="pt-BR" sz="5400" dirty="0"/>
              <a:t>Plagiatul</a:t>
            </a:r>
            <a:r>
              <a:rPr lang="ro-RO" sz="5400" dirty="0"/>
              <a:t> și ”cunoașterea comună”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en-US" b="1" dirty="0" err="1"/>
              <a:t>Suspiciunea</a:t>
            </a:r>
            <a:r>
              <a:rPr lang="en-US" b="1" dirty="0"/>
              <a:t> de </a:t>
            </a:r>
            <a:r>
              <a:rPr lang="en-US" b="1" dirty="0" err="1"/>
              <a:t>plagiat</a:t>
            </a:r>
            <a:r>
              <a:rPr lang="en-US" b="1" dirty="0"/>
              <a:t> nu se </a:t>
            </a:r>
            <a:r>
              <a:rPr lang="en-US" b="1" dirty="0" err="1"/>
              <a:t>poate</a:t>
            </a:r>
            <a:r>
              <a:rPr lang="en-US" b="1" dirty="0"/>
              <a:t> </a:t>
            </a:r>
            <a:r>
              <a:rPr lang="en-US" b="1" dirty="0" err="1"/>
              <a:t>extinde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asupra</a:t>
            </a:r>
            <a:r>
              <a:rPr lang="en-US" b="1" dirty="0"/>
              <a:t> </a:t>
            </a:r>
            <a:r>
              <a:rPr lang="en-US" b="1" dirty="0" err="1"/>
              <a:t>creațiilor</a:t>
            </a:r>
            <a:r>
              <a:rPr lang="en-US" b="1" dirty="0"/>
              <a:t> </a:t>
            </a:r>
            <a:r>
              <a:rPr lang="en-US" b="1" dirty="0" err="1"/>
              <a:t>intelectuale</a:t>
            </a:r>
            <a:r>
              <a:rPr lang="en-US" b="1" dirty="0"/>
              <a:t> </a:t>
            </a:r>
            <a:r>
              <a:rPr lang="en-US" dirty="0"/>
              <a:t>care </a:t>
            </a:r>
            <a:r>
              <a:rPr lang="en-US" dirty="0" err="1"/>
              <a:t>intră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categoria</a:t>
            </a:r>
            <a:r>
              <a:rPr lang="ro-RO" dirty="0"/>
              <a:t> </a:t>
            </a:r>
            <a:r>
              <a:rPr lang="en-US" dirty="0"/>
              <a:t>a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en-US" dirty="0" err="1"/>
              <a:t>cheamă</a:t>
            </a:r>
            <a:r>
              <a:rPr lang="en-US" dirty="0"/>
              <a:t> ”</a:t>
            </a:r>
            <a:r>
              <a:rPr lang="en-US" dirty="0" err="1"/>
              <a:t>cunoașterea</a:t>
            </a:r>
            <a:r>
              <a:rPr lang="en-US" dirty="0"/>
              <a:t> </a:t>
            </a:r>
            <a:r>
              <a:rPr lang="en-US" dirty="0" err="1"/>
              <a:t>comună</a:t>
            </a:r>
            <a:r>
              <a:rPr lang="en-US" dirty="0"/>
              <a:t>”. </a:t>
            </a:r>
            <a:r>
              <a:rPr lang="en-US" dirty="0" err="1"/>
              <a:t>Principiul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aplicat</a:t>
            </a:r>
            <a:r>
              <a:rPr lang="en-US" dirty="0"/>
              <a:t>, </a:t>
            </a:r>
            <a:r>
              <a:rPr lang="en-US" dirty="0" err="1"/>
              <a:t>însă</a:t>
            </a:r>
            <a:r>
              <a:rPr lang="en-US" dirty="0"/>
              <a:t>, cu </a:t>
            </a:r>
            <a:r>
              <a:rPr lang="en-US" dirty="0" err="1"/>
              <a:t>rigoarea</a:t>
            </a:r>
            <a:r>
              <a:rPr lang="en-US" dirty="0"/>
              <a:t> </a:t>
            </a:r>
            <a:r>
              <a:rPr lang="en-US" dirty="0" err="1"/>
              <a:t>cuvenită</a:t>
            </a:r>
            <a:r>
              <a:rPr lang="ro-RO" dirty="0"/>
              <a:t> </a:t>
            </a:r>
            <a:r>
              <a:rPr lang="en-US" dirty="0" err="1"/>
              <a:t>spiritului</a:t>
            </a:r>
            <a:r>
              <a:rPr lang="en-US" dirty="0"/>
              <a:t> </a:t>
            </a:r>
            <a:r>
              <a:rPr lang="en-US" dirty="0" err="1"/>
              <a:t>său</a:t>
            </a:r>
            <a:r>
              <a:rPr lang="en-US" dirty="0"/>
              <a:t>. </a:t>
            </a:r>
            <a:endParaRPr lang="ro-RO" dirty="0"/>
          </a:p>
          <a:p>
            <a:r>
              <a:rPr lang="en-US" b="1" dirty="0" err="1"/>
              <a:t>Formulările</a:t>
            </a:r>
            <a:r>
              <a:rPr lang="en-US" b="1" dirty="0"/>
              <a:t> interpretative </a:t>
            </a:r>
            <a:r>
              <a:rPr lang="en-US" b="1" dirty="0" err="1"/>
              <a:t>asupra</a:t>
            </a:r>
            <a:r>
              <a:rPr lang="en-US" b="1" dirty="0"/>
              <a:t> </a:t>
            </a:r>
            <a:r>
              <a:rPr lang="en-US" b="1" dirty="0" err="1"/>
              <a:t>unor</a:t>
            </a:r>
            <a:r>
              <a:rPr lang="en-US" b="1" dirty="0"/>
              <a:t> </a:t>
            </a:r>
            <a:r>
              <a:rPr lang="en-US" b="1" dirty="0" err="1"/>
              <a:t>texte</a:t>
            </a:r>
            <a:r>
              <a:rPr lang="en-US" b="1" dirty="0"/>
              <a:t> normative </a:t>
            </a:r>
            <a:r>
              <a:rPr lang="en-US" b="1" dirty="0" err="1"/>
              <a:t>sau</a:t>
            </a:r>
            <a:r>
              <a:rPr lang="en-US" b="1" dirty="0"/>
              <a:t> </a:t>
            </a:r>
            <a:r>
              <a:rPr lang="en-US" b="1" dirty="0" err="1"/>
              <a:t>asupra</a:t>
            </a:r>
            <a:r>
              <a:rPr lang="en-US" b="1" dirty="0"/>
              <a:t> </a:t>
            </a:r>
            <a:r>
              <a:rPr lang="en-US" b="1" dirty="0" err="1"/>
              <a:t>unor</a:t>
            </a:r>
            <a:r>
              <a:rPr lang="en-US" b="1" dirty="0"/>
              <a:t> date de</a:t>
            </a:r>
            <a:r>
              <a:rPr lang="ro-RO" b="1" dirty="0"/>
              <a:t> </a:t>
            </a:r>
            <a:r>
              <a:rPr lang="en-US" b="1" dirty="0" err="1"/>
              <a:t>largă</a:t>
            </a:r>
            <a:r>
              <a:rPr lang="en-US" b="1" dirty="0"/>
              <a:t> </a:t>
            </a:r>
            <a:r>
              <a:rPr lang="en-US" b="1" dirty="0" err="1"/>
              <a:t>cunoaștere</a:t>
            </a:r>
            <a:r>
              <a:rPr lang="en-US" b="1" dirty="0"/>
              <a:t> </a:t>
            </a:r>
            <a:r>
              <a:rPr lang="en-US" b="1" dirty="0" err="1"/>
              <a:t>publică</a:t>
            </a:r>
            <a:r>
              <a:rPr lang="en-US" b="1" dirty="0"/>
              <a:t> </a:t>
            </a:r>
            <a:r>
              <a:rPr lang="en-US" b="1" dirty="0" err="1"/>
              <a:t>sau</a:t>
            </a:r>
            <a:r>
              <a:rPr lang="en-US" b="1" dirty="0"/>
              <a:t> a </a:t>
            </a:r>
            <a:r>
              <a:rPr lang="en-US" b="1" dirty="0" err="1"/>
              <a:t>unor</a:t>
            </a:r>
            <a:r>
              <a:rPr lang="en-US" b="1" dirty="0"/>
              <a:t> </a:t>
            </a:r>
            <a:r>
              <a:rPr lang="en-US" b="1" dirty="0" err="1"/>
              <a:t>evenimente</a:t>
            </a:r>
            <a:r>
              <a:rPr lang="en-US" b="1" dirty="0"/>
              <a:t> </a:t>
            </a:r>
            <a:r>
              <a:rPr lang="en-US" b="1" dirty="0" err="1"/>
              <a:t>istorice</a:t>
            </a:r>
            <a:r>
              <a:rPr lang="en-US" b="1" dirty="0"/>
              <a:t> nu sunt, </a:t>
            </a:r>
            <a:r>
              <a:rPr lang="en-US" b="1" dirty="0" err="1"/>
              <a:t>în</a:t>
            </a:r>
            <a:r>
              <a:rPr lang="en-US" b="1" dirty="0"/>
              <a:t> sine, </a:t>
            </a:r>
            <a:r>
              <a:rPr lang="en-US" b="1" dirty="0" err="1"/>
              <a:t>texte</a:t>
            </a:r>
            <a:r>
              <a:rPr lang="en-US" b="1" dirty="0"/>
              <a:t> normative </a:t>
            </a:r>
            <a:r>
              <a:rPr lang="en-US" b="1" dirty="0" err="1"/>
              <a:t>sau</a:t>
            </a:r>
            <a:r>
              <a:rPr lang="ro-RO" b="1" dirty="0"/>
              <a:t> </a:t>
            </a:r>
            <a:r>
              <a:rPr lang="en-US" b="1" dirty="0"/>
              <a:t>simple </a:t>
            </a:r>
            <a:r>
              <a:rPr lang="en-US" b="1" dirty="0" err="1"/>
              <a:t>descrieri</a:t>
            </a:r>
            <a:r>
              <a:rPr lang="en-US" b="1" dirty="0"/>
              <a:t> de </a:t>
            </a:r>
            <a:r>
              <a:rPr lang="en-US" b="1" dirty="0" err="1"/>
              <a:t>fapte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evenimente</a:t>
            </a:r>
            <a:r>
              <a:rPr lang="en-US" dirty="0"/>
              <a:t>. </a:t>
            </a:r>
            <a:endParaRPr lang="ro-RO" dirty="0"/>
          </a:p>
          <a:p>
            <a:r>
              <a:rPr lang="en-US" dirty="0" err="1"/>
              <a:t>Prezența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de </a:t>
            </a:r>
            <a:r>
              <a:rPr lang="en-US" dirty="0" err="1"/>
              <a:t>formulări</a:t>
            </a:r>
            <a:r>
              <a:rPr lang="en-US" dirty="0"/>
              <a:t> interpretative </a:t>
            </a:r>
            <a:r>
              <a:rPr lang="en-US" dirty="0" err="1"/>
              <a:t>preluate</a:t>
            </a:r>
            <a:r>
              <a:rPr lang="en-US" dirty="0"/>
              <a:t> din</a:t>
            </a:r>
            <a:r>
              <a:rPr lang="ro-RO" dirty="0"/>
              <a:t> </a:t>
            </a:r>
            <a:r>
              <a:rPr lang="en-US" dirty="0" err="1"/>
              <a:t>operele</a:t>
            </a:r>
            <a:r>
              <a:rPr lang="en-US" dirty="0"/>
              <a:t> </a:t>
            </a:r>
            <a:r>
              <a:rPr lang="en-US" dirty="0" err="1"/>
              <a:t>altor</a:t>
            </a:r>
            <a:r>
              <a:rPr lang="en-US" dirty="0"/>
              <a:t> </a:t>
            </a:r>
            <a:r>
              <a:rPr lang="en-US" dirty="0" err="1"/>
              <a:t>autori</a:t>
            </a:r>
            <a:r>
              <a:rPr lang="en-US" dirty="0"/>
              <a:t>, </a:t>
            </a:r>
            <a:r>
              <a:rPr lang="en-US" dirty="0" err="1"/>
              <a:t>fără</a:t>
            </a:r>
            <a:r>
              <a:rPr lang="en-US" dirty="0"/>
              <a:t> </a:t>
            </a:r>
            <a:r>
              <a:rPr lang="en-US" dirty="0" err="1"/>
              <a:t>citările</a:t>
            </a:r>
            <a:r>
              <a:rPr lang="en-US" dirty="0"/>
              <a:t> de </a:t>
            </a:r>
            <a:r>
              <a:rPr lang="en-US" dirty="0" err="1"/>
              <a:t>rigoare</a:t>
            </a:r>
            <a:r>
              <a:rPr lang="en-US" dirty="0"/>
              <a:t>, sunt tot </a:t>
            </a:r>
            <a:r>
              <a:rPr lang="en-US" dirty="0" err="1"/>
              <a:t>plagiat</a:t>
            </a:r>
            <a:r>
              <a:rPr lang="en-US" dirty="0"/>
              <a:t>, ca </a:t>
            </a:r>
            <a:r>
              <a:rPr lang="en-US" dirty="0" err="1"/>
              <a:t>formulări</a:t>
            </a:r>
            <a:r>
              <a:rPr lang="en-US" dirty="0"/>
              <a:t> care au </a:t>
            </a:r>
            <a:r>
              <a:rPr lang="en-US" dirty="0" err="1"/>
              <a:t>marcă</a:t>
            </a:r>
            <a:r>
              <a:rPr lang="en-US" dirty="0"/>
              <a:t> de </a:t>
            </a:r>
            <a:r>
              <a:rPr lang="en-US" dirty="0" err="1"/>
              <a:t>originalitate</a:t>
            </a:r>
            <a:r>
              <a:rPr lang="ro-RO" dirty="0"/>
              <a:t> </a:t>
            </a:r>
            <a:r>
              <a:rPr lang="en-US" dirty="0" err="1"/>
              <a:t>asociată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autor</a:t>
            </a:r>
            <a:r>
              <a:rPr lang="en-US" dirty="0"/>
              <a:t> </a:t>
            </a:r>
            <a:r>
              <a:rPr lang="en-US" dirty="0" err="1"/>
              <a:t>anume</a:t>
            </a:r>
            <a:r>
              <a:rPr lang="en-US" dirty="0"/>
              <a:t>.</a:t>
            </a:r>
            <a:endParaRPr lang="en-US" sz="2800" dirty="0"/>
          </a:p>
          <a:p>
            <a:pPr lvl="1" rtl="0"/>
            <a:endParaRPr lang="ro-RO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3321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4800" dirty="0"/>
              <a:t>Procedee. Severitatea plagiatului.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 err="1"/>
              <a:t>Patru</a:t>
            </a:r>
            <a:r>
              <a:rPr lang="en-US" dirty="0"/>
              <a:t> </a:t>
            </a:r>
            <a:r>
              <a:rPr lang="en-US" dirty="0" err="1"/>
              <a:t>criterii</a:t>
            </a:r>
            <a:r>
              <a:rPr lang="en-US" dirty="0"/>
              <a:t> sunt</a:t>
            </a:r>
            <a:r>
              <a:rPr lang="ro-RO" dirty="0"/>
              <a:t> </a:t>
            </a:r>
            <a:r>
              <a:rPr lang="en-US" dirty="0" err="1"/>
              <a:t>definitorii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diagnosticarea</a:t>
            </a:r>
            <a:r>
              <a:rPr lang="en-US" dirty="0"/>
              <a:t> </a:t>
            </a:r>
            <a:r>
              <a:rPr lang="en-US" dirty="0" err="1"/>
              <a:t>severității</a:t>
            </a:r>
            <a:r>
              <a:rPr lang="en-US" dirty="0"/>
              <a:t> </a:t>
            </a:r>
            <a:r>
              <a:rPr lang="en-US" dirty="0" err="1"/>
              <a:t>plagierii</a:t>
            </a:r>
            <a:r>
              <a:rPr lang="en-US" dirty="0"/>
              <a:t>: </a:t>
            </a:r>
            <a:r>
              <a:rPr lang="en-US" b="1" dirty="0" err="1"/>
              <a:t>extensia</a:t>
            </a:r>
            <a:r>
              <a:rPr lang="en-US" b="1" dirty="0"/>
              <a:t> </a:t>
            </a:r>
            <a:r>
              <a:rPr lang="en-US" b="1" dirty="0" err="1"/>
              <a:t>preluărilor</a:t>
            </a:r>
            <a:r>
              <a:rPr lang="en-US" b="1" dirty="0"/>
              <a:t> </a:t>
            </a:r>
            <a:r>
              <a:rPr lang="en-US" b="1" dirty="0" err="1"/>
              <a:t>ilegitime</a:t>
            </a:r>
            <a:r>
              <a:rPr lang="en-US" b="1" dirty="0"/>
              <a:t>, </a:t>
            </a:r>
            <a:r>
              <a:rPr lang="en-US" b="1" dirty="0" err="1"/>
              <a:t>localizarea</a:t>
            </a:r>
            <a:r>
              <a:rPr lang="en-US" b="1" dirty="0"/>
              <a:t> </a:t>
            </a:r>
            <a:r>
              <a:rPr lang="en-US" b="1" dirty="0" err="1"/>
              <a:t>lor</a:t>
            </a:r>
            <a:r>
              <a:rPr lang="ro-RO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arhitectura</a:t>
            </a:r>
            <a:r>
              <a:rPr lang="en-US" b="1" dirty="0"/>
              <a:t> </a:t>
            </a:r>
            <a:r>
              <a:rPr lang="en-US" b="1" dirty="0" err="1"/>
              <a:t>lucrării</a:t>
            </a:r>
            <a:r>
              <a:rPr lang="en-US" b="1" dirty="0"/>
              <a:t>, </a:t>
            </a:r>
            <a:r>
              <a:rPr lang="en-US" b="1" dirty="0" err="1"/>
              <a:t>caracterul</a:t>
            </a:r>
            <a:r>
              <a:rPr lang="en-US" b="1" dirty="0"/>
              <a:t> </a:t>
            </a:r>
            <a:r>
              <a:rPr lang="en-US" b="1" dirty="0" err="1"/>
              <a:t>realmente</a:t>
            </a:r>
            <a:r>
              <a:rPr lang="en-US" b="1" dirty="0"/>
              <a:t> </a:t>
            </a:r>
            <a:r>
              <a:rPr lang="en-US" b="1" dirty="0" err="1"/>
              <a:t>voluntar</a:t>
            </a:r>
            <a:r>
              <a:rPr lang="en-US" b="1" dirty="0"/>
              <a:t> </a:t>
            </a:r>
            <a:r>
              <a:rPr lang="en-US" b="1" dirty="0" err="1"/>
              <a:t>sau</a:t>
            </a:r>
            <a:r>
              <a:rPr lang="en-US" b="1" dirty="0"/>
              <a:t> </a:t>
            </a:r>
            <a:r>
              <a:rPr lang="en-US" b="1" dirty="0" err="1"/>
              <a:t>involuntar</a:t>
            </a:r>
            <a:r>
              <a:rPr lang="en-US" b="1" dirty="0"/>
              <a:t> al </a:t>
            </a:r>
            <a:r>
              <a:rPr lang="en-US" b="1" dirty="0" err="1"/>
              <a:t>actelor</a:t>
            </a:r>
            <a:r>
              <a:rPr lang="en-US" b="1" dirty="0"/>
              <a:t> de </a:t>
            </a:r>
            <a:r>
              <a:rPr lang="en-US" b="1" dirty="0" err="1"/>
              <a:t>plagiat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ro-RO" b="1" dirty="0"/>
              <a:t> </a:t>
            </a:r>
            <a:r>
              <a:rPr lang="en-US" b="1" dirty="0" err="1"/>
              <a:t>repetabilitatea</a:t>
            </a:r>
            <a:r>
              <a:rPr lang="en-US" b="1" dirty="0"/>
              <a:t> </a:t>
            </a:r>
            <a:r>
              <a:rPr lang="en-US" b="1" dirty="0" err="1"/>
              <a:t>actelor</a:t>
            </a:r>
            <a:r>
              <a:rPr lang="en-US" b="1" dirty="0"/>
              <a:t> de </a:t>
            </a:r>
            <a:r>
              <a:rPr lang="en-US" b="1" dirty="0" err="1"/>
              <a:t>fraudă</a:t>
            </a:r>
            <a:r>
              <a:rPr lang="en-US" b="1" dirty="0"/>
              <a:t> ale </a:t>
            </a:r>
            <a:r>
              <a:rPr lang="en-US" b="1" dirty="0" err="1"/>
              <a:t>autorului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diferite</a:t>
            </a:r>
            <a:r>
              <a:rPr lang="en-US" b="1" dirty="0"/>
              <a:t> </a:t>
            </a:r>
            <a:r>
              <a:rPr lang="en-US" b="1" dirty="0" err="1"/>
              <a:t>lucrări</a:t>
            </a:r>
            <a:r>
              <a:rPr lang="en-US" b="1" dirty="0"/>
              <a:t>. </a:t>
            </a:r>
            <a:endParaRPr lang="ro-RO" b="1" dirty="0"/>
          </a:p>
          <a:p>
            <a:r>
              <a:rPr lang="en-US" b="1" dirty="0"/>
              <a:t>Un al </a:t>
            </a:r>
            <a:r>
              <a:rPr lang="en-US" b="1" dirty="0" err="1"/>
              <a:t>cincilea</a:t>
            </a:r>
            <a:r>
              <a:rPr lang="en-US" b="1" dirty="0"/>
              <a:t> </a:t>
            </a:r>
            <a:r>
              <a:rPr lang="en-US" b="1" dirty="0" err="1"/>
              <a:t>criteriu</a:t>
            </a:r>
            <a:r>
              <a:rPr lang="en-US" b="1" dirty="0"/>
              <a:t> de</a:t>
            </a:r>
            <a:r>
              <a:rPr lang="ro-RO" b="1" dirty="0"/>
              <a:t> </a:t>
            </a:r>
            <a:r>
              <a:rPr lang="en-US" b="1" dirty="0"/>
              <a:t>gravitate a </a:t>
            </a:r>
            <a:r>
              <a:rPr lang="en-US" b="1" dirty="0" err="1"/>
              <a:t>plagiatului</a:t>
            </a:r>
            <a:r>
              <a:rPr lang="en-US" b="1" dirty="0"/>
              <a:t> </a:t>
            </a:r>
            <a:r>
              <a:rPr lang="en-US" b="1" dirty="0" err="1"/>
              <a:t>este</a:t>
            </a:r>
            <a:r>
              <a:rPr lang="en-US" b="1" dirty="0"/>
              <a:t> de </a:t>
            </a:r>
            <a:r>
              <a:rPr lang="en-US" b="1" dirty="0" err="1"/>
              <a:t>natură</a:t>
            </a:r>
            <a:r>
              <a:rPr lang="en-US" b="1" dirty="0"/>
              <a:t> </a:t>
            </a:r>
            <a:r>
              <a:rPr lang="en-US" b="1" dirty="0" err="1"/>
              <a:t>extrinsecă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se </a:t>
            </a:r>
            <a:r>
              <a:rPr lang="en-US" b="1" dirty="0" err="1"/>
              <a:t>referă</a:t>
            </a:r>
            <a:r>
              <a:rPr lang="en-US" b="1" dirty="0"/>
              <a:t> la </a:t>
            </a:r>
            <a:r>
              <a:rPr lang="en-US" b="1" dirty="0" err="1"/>
              <a:t>avantajele</a:t>
            </a:r>
            <a:r>
              <a:rPr lang="en-US" b="1" dirty="0"/>
              <a:t> </a:t>
            </a:r>
            <a:r>
              <a:rPr lang="en-US" b="1" dirty="0" err="1"/>
              <a:t>obținute</a:t>
            </a:r>
            <a:r>
              <a:rPr lang="en-US" b="1" dirty="0"/>
              <a:t>, </a:t>
            </a:r>
            <a:r>
              <a:rPr lang="en-US" b="1" dirty="0" err="1"/>
              <a:t>nemeritat</a:t>
            </a:r>
            <a:r>
              <a:rPr lang="en-US" b="1" dirty="0"/>
              <a:t>,</a:t>
            </a:r>
            <a:r>
              <a:rPr lang="ro-RO" b="1" dirty="0"/>
              <a:t> </a:t>
            </a:r>
            <a:r>
              <a:rPr lang="pt-BR" b="1" dirty="0"/>
              <a:t>de către autor ca urmare a plagierii.</a:t>
            </a:r>
            <a:endParaRPr lang="en-US" sz="2800" dirty="0"/>
          </a:p>
          <a:p>
            <a:pPr lvl="1" rtl="0"/>
            <a:endParaRPr lang="ro-RO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5780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5400" dirty="0"/>
              <a:t>Procedee. Severitatea plagiatului.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 err="1"/>
              <a:t>Criterii</a:t>
            </a:r>
            <a:r>
              <a:rPr lang="en-US" dirty="0"/>
              <a:t> de </a:t>
            </a:r>
            <a:r>
              <a:rPr lang="en-US" dirty="0" err="1"/>
              <a:t>evaluare</a:t>
            </a:r>
            <a:r>
              <a:rPr lang="en-US" dirty="0"/>
              <a:t> a </a:t>
            </a:r>
            <a:r>
              <a:rPr lang="en-US" dirty="0" err="1"/>
              <a:t>severității</a:t>
            </a:r>
            <a:r>
              <a:rPr lang="en-US" dirty="0"/>
              <a:t>:</a:t>
            </a:r>
            <a:endParaRPr lang="ro-RO" dirty="0"/>
          </a:p>
          <a:p>
            <a:r>
              <a:rPr lang="en-US" b="1" dirty="0"/>
              <a:t>1. </a:t>
            </a:r>
            <a:r>
              <a:rPr lang="en-US" b="1" dirty="0" err="1"/>
              <a:t>Numărul</a:t>
            </a:r>
            <a:r>
              <a:rPr lang="en-US" b="1" dirty="0"/>
              <a:t> de </a:t>
            </a:r>
            <a:r>
              <a:rPr lang="en-US" b="1" dirty="0" err="1"/>
              <a:t>paragrafe</a:t>
            </a:r>
            <a:r>
              <a:rPr lang="en-US" b="1" dirty="0"/>
              <a:t> </a:t>
            </a:r>
            <a:r>
              <a:rPr lang="en-US" b="1" dirty="0" err="1"/>
              <a:t>plagiate</a:t>
            </a:r>
            <a:r>
              <a:rPr lang="en-US" dirty="0"/>
              <a:t>. Cu </a:t>
            </a:r>
            <a:r>
              <a:rPr lang="en-US" dirty="0" err="1"/>
              <a:t>cât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de </a:t>
            </a:r>
            <a:r>
              <a:rPr lang="en-US" dirty="0" err="1"/>
              <a:t>paragrafe</a:t>
            </a:r>
            <a:r>
              <a:rPr lang="en-US" dirty="0"/>
              <a:t> </a:t>
            </a:r>
            <a:r>
              <a:rPr lang="en-US" dirty="0" err="1"/>
              <a:t>copiate</a:t>
            </a:r>
            <a:r>
              <a:rPr lang="en-US" dirty="0"/>
              <a:t> ca </a:t>
            </a:r>
            <a:r>
              <a:rPr lang="en-US" dirty="0" err="1"/>
              <a:t>atare</a:t>
            </a:r>
            <a:r>
              <a:rPr lang="en-US" dirty="0"/>
              <a:t> (verbatim), </a:t>
            </a:r>
            <a:r>
              <a:rPr lang="en-US" dirty="0" err="1"/>
              <a:t>în</a:t>
            </a:r>
            <a:r>
              <a:rPr lang="ro-RO" dirty="0"/>
              <a:t> </a:t>
            </a:r>
            <a:r>
              <a:rPr lang="it-IT" dirty="0"/>
              <a:t>bloc, este mai mare, cu atât probabilitatea de intenționalitate în plagiere este mai mare.</a:t>
            </a:r>
            <a:endParaRPr lang="ro-RO" dirty="0"/>
          </a:p>
          <a:p>
            <a:r>
              <a:rPr lang="en-US" b="1" dirty="0"/>
              <a:t>2. </a:t>
            </a:r>
            <a:r>
              <a:rPr lang="en-US" b="1" dirty="0" err="1"/>
              <a:t>Numărul</a:t>
            </a:r>
            <a:r>
              <a:rPr lang="en-US" b="1" dirty="0"/>
              <a:t> de </a:t>
            </a:r>
            <a:r>
              <a:rPr lang="en-US" b="1" dirty="0" err="1"/>
              <a:t>cuvinte</a:t>
            </a:r>
            <a:r>
              <a:rPr lang="en-US" dirty="0"/>
              <a:t>. Cu </a:t>
            </a:r>
            <a:r>
              <a:rPr lang="en-US" dirty="0" err="1"/>
              <a:t>cât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de </a:t>
            </a:r>
            <a:r>
              <a:rPr lang="en-US" dirty="0" err="1"/>
              <a:t>cuvinte</a:t>
            </a:r>
            <a:r>
              <a:rPr lang="en-US" dirty="0"/>
              <a:t> </a:t>
            </a:r>
            <a:r>
              <a:rPr lang="en-US" dirty="0" err="1"/>
              <a:t>identificate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paragrafele</a:t>
            </a:r>
            <a:r>
              <a:rPr lang="en-US" dirty="0"/>
              <a:t> </a:t>
            </a:r>
            <a:r>
              <a:rPr lang="en-US" dirty="0" err="1"/>
              <a:t>copiate</a:t>
            </a:r>
            <a:r>
              <a:rPr lang="en-US" dirty="0"/>
              <a:t> ca </a:t>
            </a:r>
            <a:r>
              <a:rPr lang="en-US" dirty="0" err="1"/>
              <a:t>atare</a:t>
            </a:r>
            <a:r>
              <a:rPr lang="en-US" dirty="0"/>
              <a:t> , </a:t>
            </a:r>
            <a:r>
              <a:rPr lang="en-US" dirty="0" err="1"/>
              <a:t>în</a:t>
            </a:r>
            <a:r>
              <a:rPr lang="ro-RO" dirty="0"/>
              <a:t> </a:t>
            </a:r>
            <a:r>
              <a:rPr lang="it-IT" dirty="0"/>
              <a:t>bloc, este mai mare, cu atât probabilitatea de intenționalitate în plagiere este mai mare.</a:t>
            </a:r>
            <a:endParaRPr lang="en-US" sz="2800" dirty="0"/>
          </a:p>
          <a:p>
            <a:pPr lvl="1" rtl="0"/>
            <a:endParaRPr lang="ro-RO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6625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4800" dirty="0"/>
              <a:t>Procedee. Severitatea plagiatului.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en-US" b="1" dirty="0"/>
              <a:t>3. </a:t>
            </a:r>
            <a:r>
              <a:rPr lang="en-US" b="1" dirty="0" err="1"/>
              <a:t>Plagierea</a:t>
            </a:r>
            <a:r>
              <a:rPr lang="en-US" b="1" dirty="0"/>
              <a:t> </a:t>
            </a:r>
            <a:r>
              <a:rPr lang="en-US" b="1" dirty="0" err="1"/>
              <a:t>parafrazărilor</a:t>
            </a:r>
            <a:r>
              <a:rPr lang="en-US" dirty="0"/>
              <a:t>. </a:t>
            </a:r>
            <a:r>
              <a:rPr lang="en-US" dirty="0" err="1"/>
              <a:t>Preluarea</a:t>
            </a:r>
            <a:r>
              <a:rPr lang="en-US" dirty="0"/>
              <a:t> </a:t>
            </a:r>
            <a:r>
              <a:rPr lang="en-US" dirty="0" err="1"/>
              <a:t>nelegitimă</a:t>
            </a:r>
            <a:r>
              <a:rPr lang="en-US" dirty="0"/>
              <a:t>, </a:t>
            </a:r>
            <a:r>
              <a:rPr lang="en-US" dirty="0" err="1"/>
              <a:t>fără</a:t>
            </a:r>
            <a:r>
              <a:rPr lang="en-US" dirty="0"/>
              <a:t> </a:t>
            </a:r>
            <a:r>
              <a:rPr lang="en-US" dirty="0" err="1"/>
              <a:t>citările</a:t>
            </a:r>
            <a:r>
              <a:rPr lang="en-US" dirty="0"/>
              <a:t> de </a:t>
            </a:r>
            <a:r>
              <a:rPr lang="en-US" dirty="0" err="1"/>
              <a:t>rigoare</a:t>
            </a:r>
            <a:r>
              <a:rPr lang="en-US" dirty="0"/>
              <a:t>, de </a:t>
            </a:r>
            <a:r>
              <a:rPr lang="en-US" dirty="0" err="1"/>
              <a:t>către</a:t>
            </a:r>
            <a:r>
              <a:rPr lang="en-US" dirty="0"/>
              <a:t> </a:t>
            </a:r>
            <a:r>
              <a:rPr lang="en-US" dirty="0" err="1"/>
              <a:t>autorul</a:t>
            </a:r>
            <a:r>
              <a:rPr lang="en-US" dirty="0"/>
              <a:t> III (C) a</a:t>
            </a:r>
            <a:r>
              <a:rPr lang="ro-RO" dirty="0"/>
              <a:t> </a:t>
            </a:r>
            <a:r>
              <a:rPr lang="en-US" dirty="0" err="1"/>
              <a:t>parafrazărilor</a:t>
            </a:r>
            <a:r>
              <a:rPr lang="en-US" dirty="0"/>
              <a:t> pe care </a:t>
            </a:r>
            <a:r>
              <a:rPr lang="en-US" dirty="0" err="1"/>
              <a:t>autorul</a:t>
            </a:r>
            <a:r>
              <a:rPr lang="en-US" dirty="0"/>
              <a:t> II (B) le-a </a:t>
            </a:r>
            <a:r>
              <a:rPr lang="en-US" dirty="0" err="1"/>
              <a:t>realizat</a:t>
            </a:r>
            <a:r>
              <a:rPr lang="en-US" dirty="0"/>
              <a:t> 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texte</a:t>
            </a:r>
            <a:r>
              <a:rPr lang="en-US" dirty="0"/>
              <a:t> ale </a:t>
            </a:r>
            <a:r>
              <a:rPr lang="en-US" dirty="0" err="1"/>
              <a:t>autorului</a:t>
            </a:r>
            <a:r>
              <a:rPr lang="en-US" dirty="0"/>
              <a:t> I (A)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b="1" dirty="0" err="1"/>
              <a:t>semn</a:t>
            </a:r>
            <a:r>
              <a:rPr lang="en-US" b="1" dirty="0"/>
              <a:t> </a:t>
            </a:r>
            <a:r>
              <a:rPr lang="en-US" b="1" dirty="0" err="1"/>
              <a:t>sigur</a:t>
            </a:r>
            <a:r>
              <a:rPr lang="en-US" b="1" dirty="0"/>
              <a:t> de</a:t>
            </a:r>
            <a:r>
              <a:rPr lang="ro-RO" b="1" dirty="0"/>
              <a:t> </a:t>
            </a:r>
            <a:r>
              <a:rPr lang="en-US" b="1" dirty="0" err="1"/>
              <a:t>intenționalitate</a:t>
            </a:r>
            <a:r>
              <a:rPr lang="en-US" b="1" dirty="0"/>
              <a:t> a </a:t>
            </a:r>
            <a:r>
              <a:rPr lang="en-US" b="1" dirty="0" err="1"/>
              <a:t>plagiatului</a:t>
            </a:r>
            <a:r>
              <a:rPr lang="en-US" b="1" dirty="0"/>
              <a:t> </a:t>
            </a:r>
            <a:r>
              <a:rPr lang="en-US" dirty="0" err="1"/>
              <a:t>practicat</a:t>
            </a:r>
            <a:r>
              <a:rPr lang="en-US" dirty="0"/>
              <a:t> de </a:t>
            </a:r>
            <a:r>
              <a:rPr lang="en-US" dirty="0" err="1"/>
              <a:t>autorul</a:t>
            </a:r>
            <a:r>
              <a:rPr lang="en-US" dirty="0"/>
              <a:t> de </a:t>
            </a:r>
            <a:r>
              <a:rPr lang="en-US" dirty="0" err="1"/>
              <a:t>evaluat</a:t>
            </a:r>
            <a:r>
              <a:rPr lang="en-US" dirty="0"/>
              <a:t> (C). Sunt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variante</a:t>
            </a:r>
            <a:r>
              <a:rPr lang="en-US" dirty="0"/>
              <a:t> ale </a:t>
            </a:r>
            <a:r>
              <a:rPr lang="en-US" dirty="0" err="1"/>
              <a:t>acestui</a:t>
            </a:r>
            <a:r>
              <a:rPr lang="ro-RO" dirty="0"/>
              <a:t> </a:t>
            </a:r>
            <a:r>
              <a:rPr lang="en-US" dirty="0"/>
              <a:t>gen de </a:t>
            </a:r>
            <a:r>
              <a:rPr lang="en-US" dirty="0" err="1"/>
              <a:t>furt</a:t>
            </a:r>
            <a:r>
              <a:rPr lang="en-US" dirty="0"/>
              <a:t> </a:t>
            </a:r>
            <a:r>
              <a:rPr lang="en-US" dirty="0" err="1"/>
              <a:t>intelectual</a:t>
            </a:r>
            <a:r>
              <a:rPr lang="en-US" dirty="0"/>
              <a:t>:</a:t>
            </a:r>
            <a:endParaRPr lang="ro-RO" dirty="0"/>
          </a:p>
          <a:p>
            <a:r>
              <a:rPr lang="pt-BR" dirty="0"/>
              <a:t>3.1. </a:t>
            </a:r>
            <a:r>
              <a:rPr lang="pt-BR" b="1" dirty="0"/>
              <a:t>Preluarea incorecta de către C se face atât pentru parafrazare cât și pentru</a:t>
            </a:r>
            <a:r>
              <a:rPr lang="ro-RO" b="1" dirty="0"/>
              <a:t> </a:t>
            </a:r>
            <a:r>
              <a:rPr lang="en-US" b="1" dirty="0" err="1"/>
              <a:t>citarea</a:t>
            </a:r>
            <a:r>
              <a:rPr lang="en-US" b="1" dirty="0"/>
              <a:t> </a:t>
            </a:r>
            <a:r>
              <a:rPr lang="en-US" b="1" dirty="0" err="1"/>
              <a:t>semnate</a:t>
            </a:r>
            <a:r>
              <a:rPr lang="en-US" b="1" dirty="0"/>
              <a:t> de B cu </a:t>
            </a:r>
            <a:r>
              <a:rPr lang="en-US" b="1" dirty="0" err="1"/>
              <a:t>referire</a:t>
            </a:r>
            <a:r>
              <a:rPr lang="en-US" b="1" dirty="0"/>
              <a:t> la A. </a:t>
            </a:r>
            <a:r>
              <a:rPr lang="en-US" b="1" dirty="0" err="1"/>
              <a:t>Altfel</a:t>
            </a:r>
            <a:r>
              <a:rPr lang="en-US" b="1" dirty="0"/>
              <a:t> </a:t>
            </a:r>
            <a:r>
              <a:rPr lang="en-US" b="1" dirty="0" err="1"/>
              <a:t>spus</a:t>
            </a:r>
            <a:r>
              <a:rPr lang="en-US" b="1" dirty="0"/>
              <a:t>, </a:t>
            </a:r>
            <a:r>
              <a:rPr lang="en-US" b="1" dirty="0" err="1"/>
              <a:t>plagiatorul</a:t>
            </a:r>
            <a:r>
              <a:rPr lang="en-US" b="1" dirty="0"/>
              <a:t> </a:t>
            </a:r>
            <a:r>
              <a:rPr lang="en-US" b="1" dirty="0" err="1"/>
              <a:t>își</a:t>
            </a:r>
            <a:r>
              <a:rPr lang="en-US" b="1" dirty="0"/>
              <a:t> </a:t>
            </a:r>
            <a:r>
              <a:rPr lang="en-US" b="1" dirty="0" err="1"/>
              <a:t>asuma</a:t>
            </a:r>
            <a:r>
              <a:rPr lang="en-US" b="1" dirty="0"/>
              <a:t> </a:t>
            </a:r>
            <a:r>
              <a:rPr lang="en-US" b="1" dirty="0" err="1"/>
              <a:t>atât</a:t>
            </a:r>
            <a:r>
              <a:rPr lang="ro-RO" b="1" dirty="0"/>
              <a:t> </a:t>
            </a:r>
            <a:r>
              <a:rPr lang="it-IT" b="1" dirty="0"/>
              <a:t>interpretarea dată de B despre A cât si modul in care B citează lucrarea semnată</a:t>
            </a:r>
            <a:r>
              <a:rPr lang="ro-RO" b="1" dirty="0"/>
              <a:t> </a:t>
            </a:r>
            <a:r>
              <a:rPr lang="en-US" b="1" dirty="0"/>
              <a:t>de A</a:t>
            </a:r>
            <a:r>
              <a:rPr lang="en-US" dirty="0"/>
              <a:t>. </a:t>
            </a:r>
            <a:r>
              <a:rPr lang="en-US" dirty="0" err="1"/>
              <a:t>Probabilitatea</a:t>
            </a:r>
            <a:r>
              <a:rPr lang="en-US" dirty="0"/>
              <a:t> ca un </a:t>
            </a:r>
            <a:r>
              <a:rPr lang="en-US" dirty="0" err="1"/>
              <a:t>astfel</a:t>
            </a:r>
            <a:r>
              <a:rPr lang="en-US" dirty="0"/>
              <a:t> de </a:t>
            </a:r>
            <a:r>
              <a:rPr lang="en-US" dirty="0" err="1"/>
              <a:t>lanț</a:t>
            </a:r>
            <a:r>
              <a:rPr lang="en-US" dirty="0"/>
              <a:t> de </a:t>
            </a:r>
            <a:r>
              <a:rPr lang="en-US" dirty="0" err="1"/>
              <a:t>similitudini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plagiatorul</a:t>
            </a:r>
            <a:r>
              <a:rPr lang="en-US" dirty="0"/>
              <a:t> C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sursa</a:t>
            </a:r>
            <a:r>
              <a:rPr lang="ro-RO" dirty="0"/>
              <a:t> </a:t>
            </a:r>
            <a:r>
              <a:rPr lang="en-US" dirty="0" err="1"/>
              <a:t>plagiatului</a:t>
            </a:r>
            <a:r>
              <a:rPr lang="en-US" dirty="0"/>
              <a:t> (</a:t>
            </a:r>
            <a:r>
              <a:rPr lang="en-US" dirty="0" err="1"/>
              <a:t>autorul</a:t>
            </a:r>
            <a:r>
              <a:rPr lang="en-US" dirty="0"/>
              <a:t> B)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întâmplătoare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practic</a:t>
            </a:r>
            <a:r>
              <a:rPr lang="en-US" dirty="0"/>
              <a:t>, </a:t>
            </a:r>
            <a:r>
              <a:rPr lang="en-US" dirty="0" err="1"/>
              <a:t>nulă</a:t>
            </a:r>
            <a:r>
              <a:rPr lang="en-US" dirty="0"/>
              <a:t>.</a:t>
            </a:r>
            <a:endParaRPr lang="en-US" sz="2800" dirty="0"/>
          </a:p>
          <a:p>
            <a:pPr lvl="1" rtl="0"/>
            <a:endParaRPr lang="ro-RO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7493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5400" dirty="0"/>
              <a:t>Procedee. Severitatea plagiatului.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3.2. </a:t>
            </a:r>
            <a:r>
              <a:rPr lang="en-US" dirty="0" err="1"/>
              <a:t>Preluarea</a:t>
            </a:r>
            <a:r>
              <a:rPr lang="en-US" dirty="0"/>
              <a:t> </a:t>
            </a:r>
            <a:r>
              <a:rPr lang="en-US" dirty="0" err="1"/>
              <a:t>incorectă</a:t>
            </a:r>
            <a:r>
              <a:rPr lang="en-US" dirty="0"/>
              <a:t> de </a:t>
            </a:r>
            <a:r>
              <a:rPr lang="en-US" dirty="0" err="1"/>
              <a:t>către</a:t>
            </a:r>
            <a:r>
              <a:rPr lang="en-US" dirty="0"/>
              <a:t> C se face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parafrazarea</a:t>
            </a:r>
            <a:r>
              <a:rPr lang="en-US" dirty="0"/>
              <a:t> </a:t>
            </a:r>
            <a:r>
              <a:rPr lang="en-US" dirty="0" err="1"/>
              <a:t>textului</a:t>
            </a:r>
            <a:r>
              <a:rPr lang="en-US" dirty="0"/>
              <a:t> </a:t>
            </a:r>
            <a:r>
              <a:rPr lang="en-US" dirty="0" err="1"/>
              <a:t>semnat</a:t>
            </a:r>
            <a:r>
              <a:rPr lang="en-US" dirty="0"/>
              <a:t> de B</a:t>
            </a:r>
            <a:r>
              <a:rPr lang="ro-RO" dirty="0"/>
              <a:t> </a:t>
            </a:r>
            <a:r>
              <a:rPr lang="en-US" dirty="0" err="1"/>
              <a:t>despre</a:t>
            </a:r>
            <a:r>
              <a:rPr lang="en-US" dirty="0"/>
              <a:t> A, </a:t>
            </a:r>
            <a:r>
              <a:rPr lang="en-US" dirty="0" err="1"/>
              <a:t>fără</a:t>
            </a:r>
            <a:r>
              <a:rPr lang="en-US" dirty="0"/>
              <a:t> a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menționa</a:t>
            </a:r>
            <a:r>
              <a:rPr lang="en-US" dirty="0"/>
              <a:t>, </a:t>
            </a:r>
            <a:r>
              <a:rPr lang="en-US" dirty="0" err="1"/>
              <a:t>însă</a:t>
            </a:r>
            <a:r>
              <a:rPr lang="en-US" dirty="0"/>
              <a:t>, </a:t>
            </a:r>
            <a:r>
              <a:rPr lang="en-US" dirty="0" err="1"/>
              <a:t>trimiterea</a:t>
            </a:r>
            <a:r>
              <a:rPr lang="ro-RO" dirty="0"/>
              <a:t> </a:t>
            </a:r>
            <a:r>
              <a:rPr lang="en-US" dirty="0" err="1"/>
              <a:t>bibliografică</a:t>
            </a:r>
            <a:r>
              <a:rPr lang="en-US" dirty="0"/>
              <a:t> cu care B s-a </a:t>
            </a:r>
            <a:r>
              <a:rPr lang="en-US" dirty="0" err="1"/>
              <a:t>raportat</a:t>
            </a:r>
            <a:r>
              <a:rPr lang="en-US" dirty="0"/>
              <a:t> la</a:t>
            </a:r>
            <a:r>
              <a:rPr lang="ro-RO" dirty="0"/>
              <a:t> </a:t>
            </a:r>
            <a:r>
              <a:rPr lang="en-US" dirty="0" err="1"/>
              <a:t>lucrarea</a:t>
            </a:r>
            <a:r>
              <a:rPr lang="en-US" dirty="0"/>
              <a:t> </a:t>
            </a:r>
            <a:r>
              <a:rPr lang="en-US" dirty="0" err="1"/>
              <a:t>semnată</a:t>
            </a:r>
            <a:r>
              <a:rPr lang="en-US" dirty="0"/>
              <a:t> de A. </a:t>
            </a:r>
            <a:r>
              <a:rPr lang="en-US" dirty="0" err="1"/>
              <a:t>Probabilitatea</a:t>
            </a:r>
            <a:r>
              <a:rPr lang="en-US" dirty="0"/>
              <a:t> ca </a:t>
            </a:r>
            <a:r>
              <a:rPr lang="en-US" dirty="0" err="1"/>
              <a:t>si</a:t>
            </a:r>
            <a:r>
              <a:rPr lang="en-US" dirty="0"/>
              <a:t> C </a:t>
            </a:r>
            <a:r>
              <a:rPr lang="en-US" dirty="0" err="1"/>
              <a:t>și</a:t>
            </a:r>
            <a:r>
              <a:rPr lang="en-US" dirty="0"/>
              <a:t> B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parafrazeze</a:t>
            </a:r>
            <a:r>
              <a:rPr lang="en-US" dirty="0"/>
              <a:t> identic </a:t>
            </a:r>
            <a:r>
              <a:rPr lang="en-US" dirty="0" err="1"/>
              <a:t>textul</a:t>
            </a:r>
            <a:r>
              <a:rPr lang="en-US" dirty="0"/>
              <a:t> </a:t>
            </a:r>
            <a:r>
              <a:rPr lang="en-US" dirty="0" err="1"/>
              <a:t>semnat</a:t>
            </a:r>
            <a:r>
              <a:rPr lang="ro-RO" dirty="0"/>
              <a:t> </a:t>
            </a:r>
            <a:r>
              <a:rPr lang="en-US" dirty="0"/>
              <a:t>de 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apropiată</a:t>
            </a:r>
            <a:r>
              <a:rPr lang="en-US" dirty="0"/>
              <a:t> de zero.</a:t>
            </a:r>
          </a:p>
          <a:p>
            <a:r>
              <a:rPr lang="en-US" dirty="0"/>
              <a:t>3.3. </a:t>
            </a:r>
            <a:r>
              <a:rPr lang="en-US" dirty="0" err="1"/>
              <a:t>Preluarea</a:t>
            </a:r>
            <a:r>
              <a:rPr lang="en-US" dirty="0"/>
              <a:t> ca </a:t>
            </a:r>
            <a:r>
              <a:rPr lang="en-US" dirty="0" err="1"/>
              <a:t>atare</a:t>
            </a:r>
            <a:r>
              <a:rPr lang="en-US" dirty="0"/>
              <a:t> de </a:t>
            </a:r>
            <a:r>
              <a:rPr lang="en-US" dirty="0" err="1"/>
              <a:t>către</a:t>
            </a:r>
            <a:r>
              <a:rPr lang="en-US" dirty="0"/>
              <a:t> C a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citări</a:t>
            </a:r>
            <a:r>
              <a:rPr lang="en-US" dirty="0"/>
              <a:t> </a:t>
            </a:r>
            <a:r>
              <a:rPr lang="en-US" dirty="0" err="1"/>
              <a:t>incorecte</a:t>
            </a:r>
            <a:r>
              <a:rPr lang="en-US" dirty="0"/>
              <a:t> ale </a:t>
            </a:r>
            <a:r>
              <a:rPr lang="en-US" dirty="0" err="1"/>
              <a:t>autorului</a:t>
            </a:r>
            <a:r>
              <a:rPr lang="en-US" dirty="0"/>
              <a:t> B </a:t>
            </a:r>
            <a:r>
              <a:rPr lang="en-US" dirty="0" err="1"/>
              <a:t>despre</a:t>
            </a:r>
            <a:r>
              <a:rPr lang="en-US" dirty="0"/>
              <a:t> un text</a:t>
            </a:r>
            <a:r>
              <a:rPr lang="ro-RO" dirty="0"/>
              <a:t> </a:t>
            </a:r>
            <a:r>
              <a:rPr lang="en-US" dirty="0" err="1"/>
              <a:t>semnat</a:t>
            </a:r>
            <a:r>
              <a:rPr lang="en-US" dirty="0"/>
              <a:t> de A.</a:t>
            </a:r>
            <a:endParaRPr lang="en-US" sz="2800" dirty="0"/>
          </a:p>
          <a:p>
            <a:pPr lvl="1" rtl="0"/>
            <a:endParaRPr lang="ro-RO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3882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4800" dirty="0"/>
              <a:t>Procedee. Severitatea plagiatului.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pt-BR" b="1" dirty="0"/>
              <a:t>4. Practicarea plagiatului de tip mozaic</a:t>
            </a:r>
            <a:r>
              <a:rPr lang="pt-BR" dirty="0"/>
              <a:t>: se preia un bloc de text, fără citarea de rigoare, iar în</a:t>
            </a:r>
            <a:r>
              <a:rPr lang="ro-RO" dirty="0"/>
              <a:t> </a:t>
            </a:r>
            <a:r>
              <a:rPr lang="en-US" dirty="0" err="1"/>
              <a:t>interiorului</a:t>
            </a:r>
            <a:r>
              <a:rPr lang="en-US" dirty="0"/>
              <a:t> </a:t>
            </a:r>
            <a:r>
              <a:rPr lang="en-US" dirty="0" err="1"/>
              <a:t>textului</a:t>
            </a:r>
            <a:r>
              <a:rPr lang="en-US" dirty="0"/>
              <a:t> </a:t>
            </a:r>
            <a:r>
              <a:rPr lang="en-US" dirty="0" err="1"/>
              <a:t>respectiv</a:t>
            </a:r>
            <a:r>
              <a:rPr lang="en-US" dirty="0"/>
              <a:t> se </a:t>
            </a:r>
            <a:r>
              <a:rPr lang="en-US" dirty="0" err="1"/>
              <a:t>înlocuiesc</a:t>
            </a:r>
            <a:r>
              <a:rPr lang="en-US" dirty="0"/>
              <a:t> </a:t>
            </a:r>
            <a:r>
              <a:rPr lang="en-US" dirty="0" err="1"/>
              <a:t>cuvinte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cu </a:t>
            </a:r>
            <a:r>
              <a:rPr lang="en-US" dirty="0" err="1"/>
              <a:t>păstrarea</a:t>
            </a:r>
            <a:r>
              <a:rPr lang="en-US" dirty="0"/>
              <a:t> </a:t>
            </a:r>
            <a:r>
              <a:rPr lang="en-US" dirty="0" err="1"/>
              <a:t>structurii</a:t>
            </a:r>
            <a:r>
              <a:rPr lang="en-US" dirty="0"/>
              <a:t> de </a:t>
            </a:r>
            <a:r>
              <a:rPr lang="en-US" dirty="0" err="1"/>
              <a:t>ansamblu</a:t>
            </a:r>
            <a:r>
              <a:rPr lang="en-US" dirty="0"/>
              <a:t> a </a:t>
            </a:r>
            <a:r>
              <a:rPr lang="en-US" dirty="0" err="1"/>
              <a:t>frazării</a:t>
            </a:r>
            <a:r>
              <a:rPr lang="en-US" dirty="0"/>
              <a:t>.</a:t>
            </a:r>
          </a:p>
          <a:p>
            <a:r>
              <a:rPr lang="en-US" b="1" dirty="0"/>
              <a:t>5. </a:t>
            </a:r>
            <a:r>
              <a:rPr lang="en-US" b="1" dirty="0" err="1"/>
              <a:t>Localizarea</a:t>
            </a:r>
            <a:r>
              <a:rPr lang="en-US" b="1" dirty="0"/>
              <a:t> </a:t>
            </a:r>
            <a:r>
              <a:rPr lang="en-US" b="1" dirty="0" err="1"/>
              <a:t>plagiatului</a:t>
            </a:r>
            <a:r>
              <a:rPr lang="en-US" b="1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introducerea</a:t>
            </a:r>
            <a:r>
              <a:rPr lang="en-US" dirty="0"/>
              <a:t> </a:t>
            </a:r>
            <a:r>
              <a:rPr lang="en-US" dirty="0" err="1"/>
              <a:t>lucrării</a:t>
            </a:r>
            <a:r>
              <a:rPr lang="en-US" dirty="0"/>
              <a:t> ca </a:t>
            </a:r>
            <a:r>
              <a:rPr lang="en-US" dirty="0" err="1"/>
              <a:t>zonă</a:t>
            </a:r>
            <a:r>
              <a:rPr lang="en-US" dirty="0"/>
              <a:t> de </a:t>
            </a:r>
            <a:r>
              <a:rPr lang="en-US" dirty="0" err="1"/>
              <a:t>definire</a:t>
            </a:r>
            <a:r>
              <a:rPr lang="en-US" dirty="0"/>
              <a:t> a </a:t>
            </a:r>
            <a:r>
              <a:rPr lang="en-US" dirty="0" err="1"/>
              <a:t>obiectivelor</a:t>
            </a:r>
            <a:r>
              <a:rPr lang="en-US" dirty="0"/>
              <a:t> de </a:t>
            </a:r>
            <a:r>
              <a:rPr lang="en-US" dirty="0" err="1"/>
              <a:t>cercetare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ro-RO" dirty="0"/>
              <a:t> </a:t>
            </a:r>
            <a:r>
              <a:rPr lang="en-US" dirty="0" err="1"/>
              <a:t>partea</a:t>
            </a:r>
            <a:r>
              <a:rPr lang="en-US" dirty="0"/>
              <a:t> de </a:t>
            </a:r>
            <a:r>
              <a:rPr lang="en-US" dirty="0" err="1"/>
              <a:t>prezentare</a:t>
            </a:r>
            <a:r>
              <a:rPr lang="en-US" dirty="0"/>
              <a:t> a </a:t>
            </a:r>
            <a:r>
              <a:rPr lang="en-US" dirty="0" err="1"/>
              <a:t>metodologiei</a:t>
            </a:r>
            <a:r>
              <a:rPr lang="en-US" dirty="0"/>
              <a:t> </a:t>
            </a:r>
            <a:r>
              <a:rPr lang="en-US" dirty="0" err="1"/>
              <a:t>proprii</a:t>
            </a:r>
            <a:r>
              <a:rPr lang="en-US" dirty="0"/>
              <a:t>, </a:t>
            </a:r>
            <a:r>
              <a:rPr lang="en-US" dirty="0" err="1"/>
              <a:t>contribuțiilor</a:t>
            </a:r>
            <a:r>
              <a:rPr lang="ro-RO" dirty="0"/>
              <a:t>.</a:t>
            </a:r>
            <a:endParaRPr lang="en-US" sz="2800" dirty="0"/>
          </a:p>
          <a:p>
            <a:pPr lvl="1" rtl="0"/>
            <a:endParaRPr lang="ro-RO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2314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5400" dirty="0"/>
              <a:t>Procedee. Severitatea plagiatului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b="1" dirty="0"/>
              <a:t>6. </a:t>
            </a:r>
            <a:r>
              <a:rPr lang="en-US" b="1" dirty="0" err="1"/>
              <a:t>Falsitatea</a:t>
            </a:r>
            <a:r>
              <a:rPr lang="en-US" b="1" dirty="0"/>
              <a:t> </a:t>
            </a:r>
            <a:r>
              <a:rPr lang="en-US" b="1" dirty="0" err="1"/>
              <a:t>motivației</a:t>
            </a:r>
            <a:r>
              <a:rPr lang="en-US" b="1" dirty="0"/>
              <a:t> de </a:t>
            </a:r>
            <a:r>
              <a:rPr lang="en-US" b="1" dirty="0" err="1"/>
              <a:t>necunoaștere</a:t>
            </a:r>
            <a:r>
              <a:rPr lang="en-US" b="1" dirty="0"/>
              <a:t> a </a:t>
            </a:r>
            <a:r>
              <a:rPr lang="en-US" b="1" dirty="0" err="1"/>
              <a:t>bunelor</a:t>
            </a:r>
            <a:r>
              <a:rPr lang="en-US" b="1" dirty="0"/>
              <a:t> </a:t>
            </a:r>
            <a:r>
              <a:rPr lang="en-US" b="1" dirty="0" err="1"/>
              <a:t>practici</a:t>
            </a:r>
            <a:r>
              <a:rPr lang="en-US" b="1" dirty="0"/>
              <a:t> de </a:t>
            </a:r>
            <a:r>
              <a:rPr lang="en-US" b="1" dirty="0" err="1"/>
              <a:t>citare</a:t>
            </a:r>
            <a:r>
              <a:rPr lang="en-US" dirty="0"/>
              <a:t>. O </a:t>
            </a:r>
            <a:r>
              <a:rPr lang="en-US" dirty="0" err="1"/>
              <a:t>astfel</a:t>
            </a:r>
            <a:r>
              <a:rPr lang="en-US" dirty="0"/>
              <a:t> de </a:t>
            </a:r>
            <a:r>
              <a:rPr lang="en-US" dirty="0" err="1"/>
              <a:t>situație</a:t>
            </a:r>
            <a:r>
              <a:rPr lang="en-US" dirty="0"/>
              <a:t> </a:t>
            </a:r>
            <a:r>
              <a:rPr lang="en-US" dirty="0" err="1"/>
              <a:t>apare</a:t>
            </a:r>
            <a:r>
              <a:rPr lang="ro-RO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persoana</a:t>
            </a:r>
            <a:r>
              <a:rPr lang="en-US" dirty="0"/>
              <a:t> </a:t>
            </a:r>
            <a:r>
              <a:rPr lang="en-US" dirty="0" err="1"/>
              <a:t>suspectă</a:t>
            </a:r>
            <a:r>
              <a:rPr lang="en-US" dirty="0"/>
              <a:t> de </a:t>
            </a:r>
            <a:r>
              <a:rPr lang="en-US" dirty="0" err="1"/>
              <a:t>plagiat</a:t>
            </a:r>
            <a:r>
              <a:rPr lang="en-US" dirty="0"/>
              <a:t> 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/>
              <a:t>a) </a:t>
            </a:r>
            <a:r>
              <a:rPr lang="en-US" dirty="0" err="1"/>
              <a:t>susține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apărarea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ideea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”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am </a:t>
            </a:r>
            <a:r>
              <a:rPr lang="en-US" dirty="0" err="1"/>
              <a:t>scris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ro-RO" dirty="0"/>
              <a:t> </a:t>
            </a:r>
            <a:r>
              <a:rPr lang="pt-BR" dirty="0"/>
              <a:t>teza sau articolul nu se știau toate aceste reguli de citare corectă de astăzi” dar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/>
              <a:t>b) are </a:t>
            </a:r>
            <a:r>
              <a:rPr lang="en-US" dirty="0" err="1"/>
              <a:t>în</a:t>
            </a:r>
            <a:r>
              <a:rPr lang="en-US" dirty="0"/>
              <a:t> propria </a:t>
            </a:r>
            <a:r>
              <a:rPr lang="en-US" dirty="0" err="1"/>
              <a:t>lucrare</a:t>
            </a:r>
            <a:r>
              <a:rPr lang="en-US" dirty="0"/>
              <a:t> </a:t>
            </a:r>
            <a:r>
              <a:rPr lang="en-US" dirty="0" err="1"/>
              <a:t>secvențe</a:t>
            </a:r>
            <a:r>
              <a:rPr lang="en-US" dirty="0"/>
              <a:t> multiple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citează</a:t>
            </a:r>
            <a:r>
              <a:rPr lang="en-US" dirty="0"/>
              <a:t> </a:t>
            </a:r>
            <a:r>
              <a:rPr lang="en-US" dirty="0" err="1"/>
              <a:t>corect</a:t>
            </a:r>
            <a:r>
              <a:rPr lang="en-US" dirty="0"/>
              <a:t>. Este o </a:t>
            </a:r>
            <a:r>
              <a:rPr lang="en-US" dirty="0" err="1"/>
              <a:t>autoinfirmare</a:t>
            </a:r>
            <a:r>
              <a:rPr lang="en-US" dirty="0"/>
              <a:t> a </a:t>
            </a:r>
            <a:r>
              <a:rPr lang="en-US" dirty="0" err="1"/>
              <a:t>motivației</a:t>
            </a:r>
            <a:r>
              <a:rPr lang="en-US" dirty="0"/>
              <a:t> pe</a:t>
            </a:r>
            <a:r>
              <a:rPr lang="ro-RO" dirty="0"/>
              <a:t> </a:t>
            </a:r>
            <a:r>
              <a:rPr lang="en-US" dirty="0"/>
              <a:t>care o </a:t>
            </a:r>
            <a:r>
              <a:rPr lang="en-US" dirty="0" err="1"/>
              <a:t>dă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plagiat</a:t>
            </a:r>
            <a:r>
              <a:rPr lang="en-US" dirty="0"/>
              <a:t>. </a:t>
            </a:r>
            <a:r>
              <a:rPr lang="en-US" b="1" dirty="0"/>
              <a:t>Nu </a:t>
            </a:r>
            <a:r>
              <a:rPr lang="en-US" b="1" dirty="0" err="1"/>
              <a:t>poți</a:t>
            </a:r>
            <a:r>
              <a:rPr lang="en-US" b="1" dirty="0"/>
              <a:t> </a:t>
            </a:r>
            <a:r>
              <a:rPr lang="en-US" b="1" dirty="0" err="1"/>
              <a:t>susține</a:t>
            </a:r>
            <a:r>
              <a:rPr lang="en-US" b="1" dirty="0"/>
              <a:t> </a:t>
            </a:r>
            <a:r>
              <a:rPr lang="en-US" b="1" dirty="0" err="1"/>
              <a:t>că</a:t>
            </a:r>
            <a:r>
              <a:rPr lang="en-US" b="1" dirty="0"/>
              <a:t> nu ai </a:t>
            </a:r>
            <a:r>
              <a:rPr lang="en-US" b="1" dirty="0" err="1"/>
              <a:t>știut</a:t>
            </a:r>
            <a:r>
              <a:rPr lang="en-US" b="1" dirty="0"/>
              <a:t> </a:t>
            </a:r>
            <a:r>
              <a:rPr lang="en-US" b="1" dirty="0" err="1"/>
              <a:t>regulile</a:t>
            </a:r>
            <a:r>
              <a:rPr lang="en-US" b="1" dirty="0"/>
              <a:t> </a:t>
            </a:r>
            <a:r>
              <a:rPr lang="en-US" b="1" dirty="0" err="1"/>
              <a:t>citării</a:t>
            </a:r>
            <a:r>
              <a:rPr lang="ro-RO" b="1" dirty="0"/>
              <a:t>.</a:t>
            </a:r>
            <a:endParaRPr lang="en-US" sz="2800" dirty="0"/>
          </a:p>
          <a:p>
            <a:pPr lvl="1" rtl="0"/>
            <a:endParaRPr lang="ro-RO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6694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it-IT" dirty="0"/>
              <a:t>Recunoașterea plagiatului prin norme cantitative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o-RO" b="1" dirty="0"/>
              <a:t>1. </a:t>
            </a:r>
            <a:r>
              <a:rPr lang="en-US" b="1" dirty="0" err="1"/>
              <a:t>Dacă</a:t>
            </a:r>
            <a:r>
              <a:rPr lang="en-US" b="1" dirty="0"/>
              <a:t> </a:t>
            </a:r>
            <a:r>
              <a:rPr lang="en-US" b="1" dirty="0" err="1"/>
              <a:t>textul</a:t>
            </a:r>
            <a:r>
              <a:rPr lang="en-US" b="1" dirty="0"/>
              <a:t> </a:t>
            </a:r>
            <a:r>
              <a:rPr lang="en-US" b="1" dirty="0" err="1"/>
              <a:t>preluat</a:t>
            </a:r>
            <a:r>
              <a:rPr lang="en-US" b="1" dirty="0"/>
              <a:t> </a:t>
            </a:r>
            <a:r>
              <a:rPr lang="en-US" b="1" dirty="0" err="1"/>
              <a:t>fără</a:t>
            </a:r>
            <a:r>
              <a:rPr lang="en-US" b="1" dirty="0"/>
              <a:t> </a:t>
            </a:r>
            <a:r>
              <a:rPr lang="en-US" b="1" dirty="0" err="1"/>
              <a:t>citările</a:t>
            </a:r>
            <a:r>
              <a:rPr lang="en-US" b="1" dirty="0"/>
              <a:t> de </a:t>
            </a:r>
            <a:r>
              <a:rPr lang="en-US" b="1" dirty="0" err="1"/>
              <a:t>rigoare</a:t>
            </a:r>
            <a:r>
              <a:rPr lang="en-US" b="1" dirty="0"/>
              <a:t> </a:t>
            </a:r>
            <a:r>
              <a:rPr lang="en-US" b="1" dirty="0" err="1"/>
              <a:t>depășește</a:t>
            </a:r>
            <a:r>
              <a:rPr lang="en-US" b="1" dirty="0"/>
              <a:t> </a:t>
            </a:r>
            <a:r>
              <a:rPr lang="en-US" b="1" dirty="0" err="1"/>
              <a:t>limita</a:t>
            </a:r>
            <a:r>
              <a:rPr lang="en-US" b="1" dirty="0"/>
              <a:t> </a:t>
            </a:r>
            <a:r>
              <a:rPr lang="en-US" b="1" dirty="0" err="1"/>
              <a:t>unei</a:t>
            </a:r>
            <a:r>
              <a:rPr lang="en-US" b="1" dirty="0"/>
              <a:t> </a:t>
            </a:r>
            <a:r>
              <a:rPr lang="en-US" b="1" dirty="0" err="1"/>
              <a:t>posibile</a:t>
            </a:r>
            <a:r>
              <a:rPr lang="en-US" b="1" dirty="0"/>
              <a:t> </a:t>
            </a:r>
            <a:r>
              <a:rPr lang="en-US" b="1" dirty="0" err="1"/>
              <a:t>memorări</a:t>
            </a:r>
            <a:r>
              <a:rPr lang="en-US" b="1" dirty="0"/>
              <a:t> de </a:t>
            </a:r>
            <a:r>
              <a:rPr lang="en-US" b="1" dirty="0" err="1"/>
              <a:t>cuvinte</a:t>
            </a:r>
            <a:r>
              <a:rPr lang="ro-RO" b="1" dirty="0"/>
              <a:t> </a:t>
            </a:r>
            <a:r>
              <a:rPr lang="en-US" b="1" dirty="0" err="1"/>
              <a:t>succesive</a:t>
            </a:r>
            <a:r>
              <a:rPr lang="en-US" b="1" dirty="0"/>
              <a:t> </a:t>
            </a:r>
            <a:r>
              <a:rPr lang="en-US" dirty="0"/>
              <a:t>- </a:t>
            </a:r>
            <a:r>
              <a:rPr lang="en-US" dirty="0" err="1"/>
              <a:t>variabilă</a:t>
            </a:r>
            <a:r>
              <a:rPr lang="en-US" dirty="0"/>
              <a:t>, </a:t>
            </a:r>
            <a:r>
              <a:rPr lang="en-US" dirty="0" err="1"/>
              <a:t>desigur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domenii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persoane</a:t>
            </a:r>
            <a:r>
              <a:rPr lang="en-US" dirty="0"/>
              <a:t> - </a:t>
            </a:r>
            <a:r>
              <a:rPr lang="en-US" b="1" dirty="0" err="1"/>
              <a:t>atunci</a:t>
            </a:r>
            <a:r>
              <a:rPr lang="en-US" b="1" dirty="0"/>
              <a:t> se </a:t>
            </a:r>
            <a:r>
              <a:rPr lang="en-US" b="1" dirty="0" err="1"/>
              <a:t>poate</a:t>
            </a:r>
            <a:r>
              <a:rPr lang="en-US" b="1" dirty="0"/>
              <a:t> </a:t>
            </a:r>
            <a:r>
              <a:rPr lang="en-US" b="1" dirty="0" err="1"/>
              <a:t>vorbi</a:t>
            </a:r>
            <a:r>
              <a:rPr lang="ro-RO" b="1" dirty="0"/>
              <a:t> </a:t>
            </a:r>
            <a:r>
              <a:rPr lang="fr-FR" b="1" dirty="0"/>
              <a:t>de </a:t>
            </a:r>
            <a:r>
              <a:rPr lang="fr-FR" b="1" dirty="0" err="1"/>
              <a:t>probabilitate</a:t>
            </a:r>
            <a:r>
              <a:rPr lang="fr-FR" b="1" dirty="0"/>
              <a:t> </a:t>
            </a:r>
            <a:r>
              <a:rPr lang="fr-FR" b="1" dirty="0" err="1"/>
              <a:t>sporită</a:t>
            </a:r>
            <a:r>
              <a:rPr lang="fr-FR" b="1" dirty="0"/>
              <a:t> de plagiat </a:t>
            </a:r>
            <a:r>
              <a:rPr lang="fr-FR" b="1" dirty="0" err="1"/>
              <a:t>cuvânt</a:t>
            </a:r>
            <a:r>
              <a:rPr lang="fr-FR" b="1" dirty="0"/>
              <a:t> </a:t>
            </a:r>
            <a:r>
              <a:rPr lang="fr-FR" b="1" dirty="0" err="1"/>
              <a:t>cu</a:t>
            </a:r>
            <a:r>
              <a:rPr lang="fr-FR" b="1" dirty="0"/>
              <a:t> </a:t>
            </a:r>
            <a:r>
              <a:rPr lang="fr-FR" b="1" dirty="0" err="1"/>
              <a:t>cuvânt</a:t>
            </a:r>
            <a:r>
              <a:rPr lang="fr-FR" dirty="0"/>
              <a:t>.</a:t>
            </a:r>
          </a:p>
          <a:p>
            <a:r>
              <a:rPr lang="en-US" b="1" dirty="0"/>
              <a:t>2. </a:t>
            </a:r>
            <a:r>
              <a:rPr lang="en-US" b="1" dirty="0" err="1"/>
              <a:t>Pentru</a:t>
            </a:r>
            <a:r>
              <a:rPr lang="en-US" b="1" dirty="0"/>
              <a:t> </a:t>
            </a:r>
            <a:r>
              <a:rPr lang="en-US" b="1" dirty="0" err="1"/>
              <a:t>științele</a:t>
            </a:r>
            <a:r>
              <a:rPr lang="en-US" b="1" dirty="0"/>
              <a:t> </a:t>
            </a:r>
            <a:r>
              <a:rPr lang="en-US" b="1" dirty="0" err="1"/>
              <a:t>exacte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pentru</a:t>
            </a:r>
            <a:r>
              <a:rPr lang="en-US" b="1" dirty="0"/>
              <a:t> discipline cu </a:t>
            </a:r>
            <a:r>
              <a:rPr lang="en-US" b="1" dirty="0" err="1"/>
              <a:t>înalt</a:t>
            </a:r>
            <a:r>
              <a:rPr lang="en-US" b="1" dirty="0"/>
              <a:t> grad de </a:t>
            </a:r>
            <a:r>
              <a:rPr lang="en-US" b="1" dirty="0" err="1"/>
              <a:t>formalizare</a:t>
            </a:r>
            <a:r>
              <a:rPr lang="en-US" b="1" dirty="0"/>
              <a:t>, </a:t>
            </a:r>
            <a:r>
              <a:rPr lang="en-US" b="1" dirty="0" err="1"/>
              <a:t>această</a:t>
            </a:r>
            <a:r>
              <a:rPr lang="en-US" b="1" dirty="0"/>
              <a:t> </a:t>
            </a:r>
            <a:r>
              <a:rPr lang="en-US" b="1" dirty="0" err="1"/>
              <a:t>limită</a:t>
            </a:r>
            <a:r>
              <a:rPr lang="en-US" b="1" dirty="0"/>
              <a:t> </a:t>
            </a:r>
            <a:r>
              <a:rPr lang="en-US" b="1" dirty="0" err="1"/>
              <a:t>poate</a:t>
            </a:r>
            <a:r>
              <a:rPr lang="ro-RO" b="1" dirty="0"/>
              <a:t> </a:t>
            </a:r>
            <a:r>
              <a:rPr lang="en-US" b="1" dirty="0"/>
              <a:t>fi </a:t>
            </a:r>
            <a:r>
              <a:rPr lang="en-US" b="1" dirty="0" err="1"/>
              <a:t>mai</a:t>
            </a:r>
            <a:r>
              <a:rPr lang="en-US" b="1" dirty="0"/>
              <a:t> mare.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astfel</a:t>
            </a:r>
            <a:r>
              <a:rPr lang="en-US" b="1" dirty="0"/>
              <a:t> de </a:t>
            </a:r>
            <a:r>
              <a:rPr lang="en-US" b="1" dirty="0" err="1"/>
              <a:t>cazuri</a:t>
            </a:r>
            <a:r>
              <a:rPr lang="en-US" b="1" dirty="0"/>
              <a:t> de </a:t>
            </a:r>
            <a:r>
              <a:rPr lang="en-US" b="1" dirty="0" err="1"/>
              <a:t>formalizare</a:t>
            </a:r>
            <a:r>
              <a:rPr lang="en-US" b="1" dirty="0"/>
              <a:t> </a:t>
            </a:r>
            <a:r>
              <a:rPr lang="en-US" b="1" dirty="0" err="1"/>
              <a:t>puternică</a:t>
            </a:r>
            <a:r>
              <a:rPr lang="en-US" b="1" dirty="0"/>
              <a:t> a </a:t>
            </a:r>
            <a:r>
              <a:rPr lang="en-US" b="1" dirty="0" err="1"/>
              <a:t>abordării</a:t>
            </a:r>
            <a:r>
              <a:rPr lang="en-US" b="1" dirty="0"/>
              <a:t> </a:t>
            </a:r>
            <a:r>
              <a:rPr lang="en-US" b="1" dirty="0" err="1"/>
              <a:t>este</a:t>
            </a:r>
            <a:r>
              <a:rPr lang="en-US" b="1" dirty="0"/>
              <a:t> normal ca </a:t>
            </a:r>
            <a:r>
              <a:rPr lang="en-US" b="1" dirty="0" err="1"/>
              <a:t>formulările</a:t>
            </a:r>
            <a:r>
              <a:rPr lang="ro-RO" b="1" dirty="0"/>
              <a:t> </a:t>
            </a:r>
            <a:r>
              <a:rPr lang="en-US" b="1" dirty="0" err="1"/>
              <a:t>standardizare</a:t>
            </a:r>
            <a:r>
              <a:rPr lang="en-US" b="1" dirty="0"/>
              <a:t> </a:t>
            </a:r>
            <a:r>
              <a:rPr lang="en-US" b="1" dirty="0" err="1"/>
              <a:t>extinse</a:t>
            </a:r>
            <a:r>
              <a:rPr lang="en-US" b="1" dirty="0"/>
              <a:t> </a:t>
            </a:r>
            <a:r>
              <a:rPr lang="en-US" b="1" dirty="0" err="1"/>
              <a:t>să</a:t>
            </a:r>
            <a:r>
              <a:rPr lang="en-US" b="1" dirty="0"/>
              <a:t> </a:t>
            </a:r>
            <a:r>
              <a:rPr lang="en-US" b="1" dirty="0" err="1"/>
              <a:t>aibă</a:t>
            </a:r>
            <a:r>
              <a:rPr lang="en-US" b="1" dirty="0"/>
              <a:t> o </a:t>
            </a:r>
            <a:r>
              <a:rPr lang="en-US" b="1" dirty="0" err="1"/>
              <a:t>largă</a:t>
            </a:r>
            <a:r>
              <a:rPr lang="en-US" b="1" dirty="0"/>
              <a:t> </a:t>
            </a:r>
            <a:r>
              <a:rPr lang="en-US" b="1" dirty="0" err="1"/>
              <a:t>circulație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spațiile</a:t>
            </a:r>
            <a:r>
              <a:rPr lang="en-US" b="1" dirty="0"/>
              <a:t> </a:t>
            </a:r>
            <a:r>
              <a:rPr lang="en-US" b="1" dirty="0" err="1"/>
              <a:t>profesionale</a:t>
            </a:r>
            <a:r>
              <a:rPr lang="ro-RO" b="1" dirty="0"/>
              <a:t>.</a:t>
            </a:r>
            <a:endParaRPr lang="en-US" sz="2800" dirty="0"/>
          </a:p>
          <a:p>
            <a:pPr lvl="1" rtl="0"/>
            <a:endParaRPr lang="ro-RO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7070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it-IT" sz="4800" dirty="0"/>
              <a:t>Recunoașterea plagiatului prin norme cantitative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r>
              <a:rPr lang="fr-FR" sz="3400" dirty="0"/>
              <a:t>3. </a:t>
            </a:r>
            <a:r>
              <a:rPr lang="fr-FR" sz="3400" dirty="0" err="1"/>
              <a:t>Situația</a:t>
            </a:r>
            <a:r>
              <a:rPr lang="fr-FR" sz="3400" dirty="0"/>
              <a:t> de mai sus nu </a:t>
            </a:r>
            <a:r>
              <a:rPr lang="fr-FR" sz="3400" dirty="0" err="1"/>
              <a:t>trebuie</a:t>
            </a:r>
            <a:r>
              <a:rPr lang="fr-FR" sz="3400" dirty="0"/>
              <a:t> </a:t>
            </a:r>
            <a:r>
              <a:rPr lang="fr-FR" sz="3400" dirty="0" err="1"/>
              <a:t>să</a:t>
            </a:r>
            <a:r>
              <a:rPr lang="fr-FR" sz="3400" dirty="0"/>
              <a:t> fie </a:t>
            </a:r>
            <a:r>
              <a:rPr lang="fr-FR" sz="3400" dirty="0" err="1"/>
              <a:t>confundată</a:t>
            </a:r>
            <a:r>
              <a:rPr lang="fr-FR" sz="3400" dirty="0"/>
              <a:t>, </a:t>
            </a:r>
            <a:r>
              <a:rPr lang="fr-FR" sz="3400" dirty="0" err="1"/>
              <a:t>însă</a:t>
            </a:r>
            <a:r>
              <a:rPr lang="fr-FR" sz="3400" dirty="0"/>
              <a:t>, </a:t>
            </a:r>
            <a:r>
              <a:rPr lang="fr-FR" sz="3400" dirty="0" err="1"/>
              <a:t>cu</a:t>
            </a:r>
            <a:r>
              <a:rPr lang="fr-FR" sz="3400" dirty="0"/>
              <a:t> un </a:t>
            </a:r>
            <a:r>
              <a:rPr lang="fr-FR" sz="3400" dirty="0" err="1"/>
              <a:t>pretins</a:t>
            </a:r>
            <a:r>
              <a:rPr lang="fr-FR" sz="3400" dirty="0"/>
              <a:t> </a:t>
            </a:r>
            <a:r>
              <a:rPr lang="fr-FR" sz="3400" dirty="0" err="1"/>
              <a:t>drept</a:t>
            </a:r>
            <a:r>
              <a:rPr lang="fr-FR" sz="3400" dirty="0"/>
              <a:t> de a </a:t>
            </a:r>
            <a:r>
              <a:rPr lang="fr-FR" sz="3400" dirty="0" err="1"/>
              <a:t>prelua</a:t>
            </a:r>
            <a:r>
              <a:rPr lang="fr-FR" sz="3400" dirty="0"/>
              <a:t>, </a:t>
            </a:r>
            <a:r>
              <a:rPr lang="fr-FR" sz="3400" dirty="0" err="1"/>
              <a:t>fără</a:t>
            </a:r>
            <a:r>
              <a:rPr lang="fr-FR" sz="3400" dirty="0"/>
              <a:t> </a:t>
            </a:r>
            <a:r>
              <a:rPr lang="fr-FR" sz="3400" dirty="0" err="1"/>
              <a:t>citare</a:t>
            </a:r>
            <a:r>
              <a:rPr lang="ro-RO" sz="3400" dirty="0"/>
              <a:t> </a:t>
            </a:r>
            <a:r>
              <a:rPr lang="en-US" sz="3400" dirty="0" err="1"/>
              <a:t>corectă</a:t>
            </a:r>
            <a:r>
              <a:rPr lang="en-US" sz="3400" dirty="0"/>
              <a:t>, </a:t>
            </a:r>
            <a:r>
              <a:rPr lang="en-US" sz="3400" dirty="0" err="1"/>
              <a:t>interpretarea</a:t>
            </a:r>
            <a:r>
              <a:rPr lang="en-US" sz="3400" dirty="0"/>
              <a:t> </a:t>
            </a:r>
            <a:r>
              <a:rPr lang="en-US" sz="3400" dirty="0" err="1"/>
              <a:t>unor</a:t>
            </a:r>
            <a:r>
              <a:rPr lang="en-US" sz="3400" dirty="0"/>
              <a:t> </a:t>
            </a:r>
            <a:r>
              <a:rPr lang="en-US" sz="3400" dirty="0" err="1"/>
              <a:t>acte</a:t>
            </a:r>
            <a:r>
              <a:rPr lang="en-US" sz="3400" dirty="0"/>
              <a:t> normative, </a:t>
            </a:r>
            <a:r>
              <a:rPr lang="en-US" sz="3400" dirty="0" err="1"/>
              <a:t>realizată</a:t>
            </a:r>
            <a:r>
              <a:rPr lang="en-US" sz="3400" dirty="0"/>
              <a:t> de </a:t>
            </a:r>
            <a:r>
              <a:rPr lang="en-US" sz="3400" dirty="0" err="1"/>
              <a:t>către</a:t>
            </a:r>
            <a:r>
              <a:rPr lang="en-US" sz="3400" dirty="0"/>
              <a:t> </a:t>
            </a:r>
            <a:r>
              <a:rPr lang="en-US" sz="3400" dirty="0" err="1"/>
              <a:t>alți</a:t>
            </a:r>
            <a:r>
              <a:rPr lang="en-US" sz="3400" dirty="0"/>
              <a:t> </a:t>
            </a:r>
            <a:r>
              <a:rPr lang="en-US" sz="3400" dirty="0" err="1"/>
              <a:t>autori</a:t>
            </a:r>
            <a:r>
              <a:rPr lang="en-US" sz="3400" dirty="0"/>
              <a:t>. Forma </a:t>
            </a:r>
            <a:r>
              <a:rPr lang="en-US" sz="3400" dirty="0" err="1"/>
              <a:t>extremă</a:t>
            </a:r>
            <a:r>
              <a:rPr lang="en-US" sz="3400" dirty="0"/>
              <a:t> a </a:t>
            </a:r>
            <a:r>
              <a:rPr lang="en-US" sz="3400" dirty="0" err="1"/>
              <a:t>plagiatului</a:t>
            </a:r>
            <a:r>
              <a:rPr lang="ro-RO" sz="3400" dirty="0"/>
              <a:t> </a:t>
            </a:r>
            <a:r>
              <a:rPr lang="en-US" sz="3400" dirty="0" err="1"/>
              <a:t>derivat</a:t>
            </a:r>
            <a:r>
              <a:rPr lang="en-US" sz="3400" dirty="0"/>
              <a:t> din </a:t>
            </a:r>
            <a:r>
              <a:rPr lang="en-US" sz="3400" dirty="0" err="1"/>
              <a:t>ipoteza</a:t>
            </a:r>
            <a:r>
              <a:rPr lang="en-US" sz="3400" dirty="0"/>
              <a:t> </a:t>
            </a:r>
            <a:r>
              <a:rPr lang="en-US" sz="3400" dirty="0" err="1"/>
              <a:t>că</a:t>
            </a:r>
            <a:r>
              <a:rPr lang="en-US" sz="3400" dirty="0"/>
              <a:t> </a:t>
            </a:r>
            <a:r>
              <a:rPr lang="en-US" sz="3400" dirty="0" err="1"/>
              <a:t>orice</a:t>
            </a:r>
            <a:r>
              <a:rPr lang="en-US" sz="3400" dirty="0"/>
              <a:t> text </a:t>
            </a:r>
            <a:r>
              <a:rPr lang="en-US" sz="3400" dirty="0" err="1"/>
              <a:t>normativ</a:t>
            </a:r>
            <a:r>
              <a:rPr lang="en-US" sz="3400" dirty="0"/>
              <a:t> </a:t>
            </a:r>
            <a:r>
              <a:rPr lang="en-US" sz="3400" dirty="0" err="1"/>
              <a:t>fără</a:t>
            </a:r>
            <a:r>
              <a:rPr lang="en-US" sz="3400" dirty="0"/>
              <a:t> </a:t>
            </a:r>
            <a:r>
              <a:rPr lang="en-US" sz="3400" dirty="0" err="1"/>
              <a:t>autor</a:t>
            </a:r>
            <a:r>
              <a:rPr lang="en-US" sz="3400" dirty="0"/>
              <a:t> </a:t>
            </a:r>
            <a:r>
              <a:rPr lang="en-US" sz="3400" dirty="0" err="1"/>
              <a:t>unic</a:t>
            </a:r>
            <a:r>
              <a:rPr lang="en-US" sz="3400" dirty="0"/>
              <a:t> </a:t>
            </a:r>
            <a:r>
              <a:rPr lang="en-US" sz="3400" dirty="0" err="1"/>
              <a:t>poate</a:t>
            </a:r>
            <a:r>
              <a:rPr lang="en-US" sz="3400" dirty="0"/>
              <a:t> </a:t>
            </a:r>
            <a:r>
              <a:rPr lang="en-US" sz="3400" dirty="0" err="1"/>
              <a:t>deveni</a:t>
            </a:r>
            <a:r>
              <a:rPr lang="en-US" sz="3400" dirty="0"/>
              <a:t> ”al meu” </a:t>
            </a:r>
            <a:r>
              <a:rPr lang="en-US" sz="3400" dirty="0" err="1"/>
              <a:t>este</a:t>
            </a:r>
            <a:r>
              <a:rPr lang="en-US" sz="3400" dirty="0"/>
              <a:t> </a:t>
            </a:r>
            <a:r>
              <a:rPr lang="en-US" sz="3400" dirty="0" err="1"/>
              <a:t>ilustrată</a:t>
            </a:r>
            <a:r>
              <a:rPr lang="en-US" sz="3400" dirty="0"/>
              <a:t> de </a:t>
            </a:r>
            <a:r>
              <a:rPr lang="en-US" sz="3400" dirty="0" err="1"/>
              <a:t>cazuri</a:t>
            </a:r>
            <a:r>
              <a:rPr lang="ro-RO" sz="3400" dirty="0"/>
              <a:t> </a:t>
            </a:r>
            <a:r>
              <a:rPr lang="en-US" sz="3400" dirty="0"/>
              <a:t>precum </a:t>
            </a:r>
            <a:r>
              <a:rPr lang="en-US" sz="3400" dirty="0" err="1"/>
              <a:t>cel</a:t>
            </a:r>
            <a:r>
              <a:rPr lang="en-US" sz="3400" dirty="0"/>
              <a:t> </a:t>
            </a:r>
            <a:r>
              <a:rPr lang="en-US" sz="3400" dirty="0" err="1"/>
              <a:t>referitor</a:t>
            </a:r>
            <a:r>
              <a:rPr lang="en-US" sz="3400" dirty="0"/>
              <a:t> la </a:t>
            </a:r>
            <a:r>
              <a:rPr lang="en-US" sz="3400" dirty="0" err="1"/>
              <a:t>plagierea</a:t>
            </a:r>
            <a:r>
              <a:rPr lang="en-US" sz="3400" dirty="0"/>
              <a:t> </a:t>
            </a:r>
            <a:r>
              <a:rPr lang="en-US" sz="3400" dirty="0" err="1"/>
              <a:t>unor</a:t>
            </a:r>
            <a:r>
              <a:rPr lang="en-US" sz="3400" dirty="0"/>
              <a:t> </a:t>
            </a:r>
            <a:r>
              <a:rPr lang="en-US" sz="3400" dirty="0" err="1"/>
              <a:t>propuneri</a:t>
            </a:r>
            <a:r>
              <a:rPr lang="en-US" sz="3400" dirty="0"/>
              <a:t> de </a:t>
            </a:r>
            <a:r>
              <a:rPr lang="en-US" sz="3400" dirty="0" err="1"/>
              <a:t>acte</a:t>
            </a:r>
            <a:r>
              <a:rPr lang="en-US" sz="3400" dirty="0"/>
              <a:t> normative elaborate la </a:t>
            </a:r>
            <a:r>
              <a:rPr lang="en-US" sz="3400" dirty="0" err="1"/>
              <a:t>nivelul</a:t>
            </a:r>
            <a:r>
              <a:rPr lang="en-US" sz="3400" dirty="0"/>
              <a:t> </a:t>
            </a:r>
            <a:r>
              <a:rPr lang="en-US" sz="3400" dirty="0" err="1"/>
              <a:t>unor</a:t>
            </a:r>
            <a:r>
              <a:rPr lang="en-US" sz="3400" dirty="0"/>
              <a:t> </a:t>
            </a:r>
            <a:r>
              <a:rPr lang="en-US" sz="3400" dirty="0" err="1"/>
              <a:t>organisme</a:t>
            </a:r>
            <a:r>
              <a:rPr lang="ro-RO" sz="3400" dirty="0"/>
              <a:t> </a:t>
            </a:r>
            <a:r>
              <a:rPr lang="en-US" sz="3400" dirty="0" err="1"/>
              <a:t>internaționale</a:t>
            </a:r>
            <a:r>
              <a:rPr lang="en-US" sz="3400" dirty="0"/>
              <a:t>.</a:t>
            </a:r>
          </a:p>
          <a:p>
            <a:r>
              <a:rPr lang="en-US" sz="3400" dirty="0"/>
              <a:t>4. </a:t>
            </a:r>
            <a:r>
              <a:rPr lang="en-US" sz="3400" dirty="0" err="1"/>
              <a:t>Contează</a:t>
            </a:r>
            <a:r>
              <a:rPr lang="en-US" sz="3400" dirty="0"/>
              <a:t> </a:t>
            </a:r>
            <a:r>
              <a:rPr lang="en-US" sz="3400" dirty="0" err="1"/>
              <a:t>foarte</a:t>
            </a:r>
            <a:r>
              <a:rPr lang="en-US" sz="3400" dirty="0"/>
              <a:t> </a:t>
            </a:r>
            <a:r>
              <a:rPr lang="en-US" sz="3400" dirty="0" err="1"/>
              <a:t>mult</a:t>
            </a:r>
            <a:r>
              <a:rPr lang="en-US" sz="3400" dirty="0"/>
              <a:t> </a:t>
            </a:r>
            <a:r>
              <a:rPr lang="en-US" sz="3400" dirty="0" err="1"/>
              <a:t>și</a:t>
            </a:r>
            <a:r>
              <a:rPr lang="en-US" sz="3400" dirty="0"/>
              <a:t> </a:t>
            </a:r>
            <a:r>
              <a:rPr lang="en-US" sz="3400" dirty="0" err="1"/>
              <a:t>cât</a:t>
            </a:r>
            <a:r>
              <a:rPr lang="en-US" sz="3400" dirty="0"/>
              <a:t> </a:t>
            </a:r>
            <a:r>
              <a:rPr lang="en-US" sz="3400" dirty="0" err="1"/>
              <a:t>anume</a:t>
            </a:r>
            <a:r>
              <a:rPr lang="en-US" sz="3400" dirty="0"/>
              <a:t> se </a:t>
            </a:r>
            <a:r>
              <a:rPr lang="en-US" sz="3400" dirty="0" err="1"/>
              <a:t>preia</a:t>
            </a:r>
            <a:r>
              <a:rPr lang="en-US" sz="3400" dirty="0"/>
              <a:t>, </a:t>
            </a:r>
            <a:r>
              <a:rPr lang="en-US" sz="3400" dirty="0" err="1"/>
              <a:t>fără</a:t>
            </a:r>
            <a:r>
              <a:rPr lang="en-US" sz="3400" dirty="0"/>
              <a:t> </a:t>
            </a:r>
            <a:r>
              <a:rPr lang="en-US" sz="3400" dirty="0" err="1"/>
              <a:t>citare</a:t>
            </a:r>
            <a:r>
              <a:rPr lang="en-US" sz="3400" dirty="0"/>
              <a:t> </a:t>
            </a:r>
            <a:r>
              <a:rPr lang="en-US" sz="3400" dirty="0" err="1"/>
              <a:t>corectă</a:t>
            </a:r>
            <a:r>
              <a:rPr lang="en-US" sz="3400" dirty="0"/>
              <a:t>, </a:t>
            </a:r>
            <a:r>
              <a:rPr lang="en-US" sz="3400" dirty="0" err="1"/>
              <a:t>explicită</a:t>
            </a:r>
            <a:r>
              <a:rPr lang="en-US" sz="3400" dirty="0"/>
              <a:t>, din </a:t>
            </a:r>
            <a:r>
              <a:rPr lang="en-US" sz="3400" dirty="0" err="1"/>
              <a:t>surse</a:t>
            </a:r>
            <a:r>
              <a:rPr lang="en-US" sz="3400" dirty="0"/>
              <a:t> </a:t>
            </a:r>
            <a:r>
              <a:rPr lang="en-US" sz="3400" dirty="0" err="1"/>
              <a:t>relevante</a:t>
            </a:r>
            <a:r>
              <a:rPr lang="en-US" sz="3400" dirty="0"/>
              <a:t> </a:t>
            </a:r>
            <a:r>
              <a:rPr lang="en-US" sz="3400" dirty="0" err="1"/>
              <a:t>pentru</a:t>
            </a:r>
            <a:r>
              <a:rPr lang="ro-RO" sz="3400" dirty="0"/>
              <a:t> </a:t>
            </a:r>
            <a:r>
              <a:rPr lang="en-US" sz="3400" dirty="0" err="1"/>
              <a:t>cunoașterea</a:t>
            </a:r>
            <a:r>
              <a:rPr lang="en-US" sz="3400" dirty="0"/>
              <a:t> </a:t>
            </a:r>
            <a:r>
              <a:rPr lang="en-US" sz="3400" dirty="0" err="1"/>
              <a:t>comună</a:t>
            </a:r>
            <a:r>
              <a:rPr lang="en-US" sz="3400" dirty="0"/>
              <a:t> (a se </a:t>
            </a:r>
            <a:r>
              <a:rPr lang="en-US" sz="3400" dirty="0" err="1"/>
              <a:t>vedea</a:t>
            </a:r>
            <a:r>
              <a:rPr lang="en-US" sz="3400" dirty="0"/>
              <a:t> </a:t>
            </a:r>
            <a:r>
              <a:rPr lang="en-US" sz="3400" dirty="0" err="1"/>
              <a:t>punctele</a:t>
            </a:r>
            <a:r>
              <a:rPr lang="en-US" sz="3400" dirty="0"/>
              <a:t> de </a:t>
            </a:r>
            <a:r>
              <a:rPr lang="en-US" sz="3400" dirty="0" err="1"/>
              <a:t>mai</a:t>
            </a:r>
            <a:r>
              <a:rPr lang="en-US" sz="3400" dirty="0"/>
              <a:t> sus). </a:t>
            </a:r>
            <a:r>
              <a:rPr lang="en-US" sz="3400" dirty="0" err="1"/>
              <a:t>În</a:t>
            </a:r>
            <a:r>
              <a:rPr lang="en-US" sz="3400" dirty="0"/>
              <a:t> </a:t>
            </a:r>
            <a:r>
              <a:rPr lang="en-US" sz="3400" dirty="0" err="1"/>
              <a:t>condițiile</a:t>
            </a:r>
            <a:r>
              <a:rPr lang="en-US" sz="3400" dirty="0"/>
              <a:t> </a:t>
            </a:r>
            <a:r>
              <a:rPr lang="en-US" sz="3400" dirty="0" err="1"/>
              <a:t>în</a:t>
            </a:r>
            <a:r>
              <a:rPr lang="en-US" sz="3400" dirty="0"/>
              <a:t> care </a:t>
            </a:r>
            <a:r>
              <a:rPr lang="en-US" sz="3400" dirty="0" err="1"/>
              <a:t>preluarea</a:t>
            </a:r>
            <a:r>
              <a:rPr lang="en-US" sz="3400" dirty="0"/>
              <a:t> </a:t>
            </a:r>
            <a:r>
              <a:rPr lang="en-US" sz="3400" dirty="0" err="1"/>
              <a:t>este</a:t>
            </a:r>
            <a:r>
              <a:rPr lang="en-US" sz="3400" dirty="0"/>
              <a:t> de mare</a:t>
            </a:r>
            <a:r>
              <a:rPr lang="ro-RO" sz="3400" dirty="0"/>
              <a:t> </a:t>
            </a:r>
            <a:r>
              <a:rPr lang="en-US" sz="3400" dirty="0" err="1"/>
              <a:t>întindere</a:t>
            </a:r>
            <a:r>
              <a:rPr lang="en-US" sz="3400" dirty="0"/>
              <a:t>, </a:t>
            </a:r>
            <a:r>
              <a:rPr lang="en-US" sz="3400" dirty="0" err="1"/>
              <a:t>modalitatea</a:t>
            </a:r>
            <a:r>
              <a:rPr lang="en-US" sz="3400" dirty="0"/>
              <a:t> de </a:t>
            </a:r>
            <a:r>
              <a:rPr lang="en-US" sz="3400" dirty="0" err="1"/>
              <a:t>citare</a:t>
            </a:r>
            <a:r>
              <a:rPr lang="en-US" sz="3400" dirty="0"/>
              <a:t> </a:t>
            </a:r>
            <a:r>
              <a:rPr lang="en-US" sz="3400" dirty="0" err="1"/>
              <a:t>specifică</a:t>
            </a:r>
            <a:r>
              <a:rPr lang="en-US" sz="3400" dirty="0"/>
              <a:t> </a:t>
            </a:r>
            <a:r>
              <a:rPr lang="en-US" sz="3400" dirty="0" err="1"/>
              <a:t>domeniului</a:t>
            </a:r>
            <a:r>
              <a:rPr lang="en-US" sz="3400" dirty="0"/>
              <a:t> </a:t>
            </a:r>
            <a:r>
              <a:rPr lang="en-US" sz="3400" dirty="0" err="1"/>
              <a:t>este</a:t>
            </a:r>
            <a:r>
              <a:rPr lang="en-US" sz="3400" dirty="0"/>
              <a:t> </a:t>
            </a:r>
            <a:r>
              <a:rPr lang="en-US" sz="3400" dirty="0" err="1"/>
              <a:t>obligatorie</a:t>
            </a:r>
            <a:r>
              <a:rPr lang="en-US" sz="3400" dirty="0"/>
              <a:t> </a:t>
            </a:r>
            <a:r>
              <a:rPr lang="en-US" sz="3400" dirty="0" err="1"/>
              <a:t>pentru</a:t>
            </a:r>
            <a:r>
              <a:rPr lang="en-US" sz="3400" dirty="0"/>
              <a:t> </a:t>
            </a:r>
            <a:r>
              <a:rPr lang="en-US" sz="3400" dirty="0" err="1"/>
              <a:t>că</a:t>
            </a:r>
            <a:r>
              <a:rPr lang="en-US" sz="3400" dirty="0"/>
              <a:t> </a:t>
            </a:r>
            <a:r>
              <a:rPr lang="en-US" sz="3400" dirty="0" err="1"/>
              <a:t>frazarea</a:t>
            </a:r>
            <a:r>
              <a:rPr lang="en-US" sz="3400" dirty="0"/>
              <a:t> </a:t>
            </a:r>
            <a:r>
              <a:rPr lang="en-US" sz="3400" dirty="0" err="1"/>
              <a:t>în</a:t>
            </a:r>
            <a:r>
              <a:rPr lang="en-US" sz="3400" dirty="0"/>
              <a:t> sine are</a:t>
            </a:r>
            <a:r>
              <a:rPr lang="ro-RO" sz="3400" dirty="0"/>
              <a:t> </a:t>
            </a:r>
            <a:r>
              <a:rPr lang="en-US" sz="3400" dirty="0" err="1"/>
              <a:t>încărcătură</a:t>
            </a:r>
            <a:r>
              <a:rPr lang="en-US" sz="3400" dirty="0"/>
              <a:t> de </a:t>
            </a:r>
            <a:r>
              <a:rPr lang="en-US" sz="3400" dirty="0" err="1"/>
              <a:t>originalitate</a:t>
            </a:r>
            <a:r>
              <a:rPr lang="en-US" sz="3400" dirty="0"/>
              <a:t> .</a:t>
            </a:r>
          </a:p>
          <a:p>
            <a:pPr lvl="1" rtl="0"/>
            <a:endParaRPr lang="ro-RO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9932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it-IT" sz="5400" dirty="0"/>
              <a:t>Recunoașterea plagiatului prin norme cantitative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en-US" b="1" dirty="0" err="1"/>
              <a:t>Severitatea</a:t>
            </a:r>
            <a:r>
              <a:rPr lang="en-US" b="1" dirty="0"/>
              <a:t> </a:t>
            </a:r>
            <a:r>
              <a:rPr lang="en-US" b="1" dirty="0" err="1"/>
              <a:t>plagiatului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funcție</a:t>
            </a:r>
            <a:r>
              <a:rPr lang="en-US" b="1" dirty="0"/>
              <a:t> de </a:t>
            </a:r>
            <a:r>
              <a:rPr lang="en-US" b="1" dirty="0" err="1"/>
              <a:t>dimensiunea</a:t>
            </a:r>
            <a:r>
              <a:rPr lang="en-US" b="1" dirty="0"/>
              <a:t> </a:t>
            </a:r>
            <a:r>
              <a:rPr lang="en-US" b="1" dirty="0" err="1"/>
              <a:t>fraudei</a:t>
            </a:r>
            <a:r>
              <a:rPr lang="en-US" b="1" dirty="0"/>
              <a:t> </a:t>
            </a:r>
            <a:r>
              <a:rPr lang="en-US" b="1" dirty="0" err="1"/>
              <a:t>intelectuale</a:t>
            </a:r>
            <a:r>
              <a:rPr lang="en-US" b="1" dirty="0"/>
              <a:t> </a:t>
            </a:r>
            <a:r>
              <a:rPr lang="en-US" b="1" dirty="0" err="1"/>
              <a:t>este</a:t>
            </a:r>
            <a:r>
              <a:rPr lang="en-US" b="1" dirty="0"/>
              <a:t> </a:t>
            </a:r>
            <a:r>
              <a:rPr lang="en-US" b="1" dirty="0" err="1"/>
              <a:t>variabil</a:t>
            </a:r>
            <a:r>
              <a:rPr lang="ro-RO" b="1" dirty="0"/>
              <a:t> </a:t>
            </a:r>
            <a:r>
              <a:rPr lang="en-US" b="1" dirty="0" err="1"/>
              <a:t>sancționată</a:t>
            </a:r>
            <a:r>
              <a:rPr lang="en-US" b="1" dirty="0"/>
              <a:t> </a:t>
            </a:r>
            <a:r>
              <a:rPr lang="en-US" b="1" dirty="0" err="1"/>
              <a:t>sancționată</a:t>
            </a:r>
            <a:r>
              <a:rPr lang="en-US" b="1" dirty="0"/>
              <a:t> de la </a:t>
            </a:r>
            <a:r>
              <a:rPr lang="en-US" b="1" dirty="0" err="1"/>
              <a:t>societate</a:t>
            </a:r>
            <a:r>
              <a:rPr lang="en-US" b="1" dirty="0"/>
              <a:t> la </a:t>
            </a:r>
            <a:r>
              <a:rPr lang="en-US" b="1" dirty="0" err="1"/>
              <a:t>societate</a:t>
            </a:r>
            <a:r>
              <a:rPr lang="en-US" b="1" dirty="0"/>
              <a:t>, de la </a:t>
            </a:r>
            <a:r>
              <a:rPr lang="en-US" b="1" dirty="0" err="1"/>
              <a:t>domeniu</a:t>
            </a:r>
            <a:r>
              <a:rPr lang="en-US" b="1" dirty="0"/>
              <a:t> la </a:t>
            </a:r>
            <a:r>
              <a:rPr lang="en-US" b="1" dirty="0" err="1"/>
              <a:t>domeniu</a:t>
            </a:r>
            <a:r>
              <a:rPr lang="en-US" dirty="0"/>
              <a:t>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spațiul</a:t>
            </a:r>
            <a:r>
              <a:rPr lang="en-US" dirty="0"/>
              <a:t> </a:t>
            </a:r>
            <a:r>
              <a:rPr lang="en-US" dirty="0" err="1"/>
              <a:t>american</a:t>
            </a:r>
            <a:r>
              <a:rPr lang="en-US" dirty="0"/>
              <a:t>, cu </a:t>
            </a:r>
            <a:r>
              <a:rPr lang="en-US" dirty="0" err="1"/>
              <a:t>toleranță</a:t>
            </a:r>
            <a:r>
              <a:rPr lang="ro-RO" dirty="0"/>
              <a:t> </a:t>
            </a:r>
            <a:r>
              <a:rPr lang="en-US" dirty="0" err="1"/>
              <a:t>minimală</a:t>
            </a:r>
            <a:r>
              <a:rPr lang="en-US" dirty="0"/>
              <a:t> la </a:t>
            </a:r>
            <a:r>
              <a:rPr lang="en-US" dirty="0" err="1"/>
              <a:t>plagiat</a:t>
            </a:r>
            <a:r>
              <a:rPr lang="en-US" dirty="0"/>
              <a:t>, </a:t>
            </a:r>
            <a:r>
              <a:rPr lang="en-US" dirty="0" err="1"/>
              <a:t>norma</a:t>
            </a:r>
            <a:r>
              <a:rPr lang="en-US" dirty="0"/>
              <a:t> </a:t>
            </a:r>
            <a:r>
              <a:rPr lang="en-US" dirty="0" err="1"/>
              <a:t>federală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a nu </a:t>
            </a:r>
            <a:r>
              <a:rPr lang="en-US" dirty="0" err="1"/>
              <a:t>prelua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de opt </a:t>
            </a:r>
            <a:r>
              <a:rPr lang="en-US" dirty="0" err="1"/>
              <a:t>cuvinte</a:t>
            </a:r>
            <a:r>
              <a:rPr lang="en-US" dirty="0"/>
              <a:t> </a:t>
            </a:r>
            <a:r>
              <a:rPr lang="en-US" dirty="0" err="1"/>
              <a:t>succesive</a:t>
            </a:r>
            <a:r>
              <a:rPr lang="en-US" dirty="0"/>
              <a:t> </a:t>
            </a:r>
            <a:r>
              <a:rPr lang="en-US" dirty="0" err="1"/>
              <a:t>fără</a:t>
            </a:r>
            <a:r>
              <a:rPr lang="en-US" dirty="0"/>
              <a:t> </a:t>
            </a:r>
            <a:r>
              <a:rPr lang="en-US" dirty="0" err="1"/>
              <a:t>citare</a:t>
            </a:r>
            <a:r>
              <a:rPr lang="ro-RO" dirty="0"/>
              <a:t> </a:t>
            </a:r>
            <a:r>
              <a:rPr lang="en-US" dirty="0" err="1"/>
              <a:t>corectă</a:t>
            </a:r>
            <a:r>
              <a:rPr lang="en-US" dirty="0"/>
              <a:t>. </a:t>
            </a:r>
            <a:endParaRPr lang="ro-RO" dirty="0"/>
          </a:p>
          <a:p>
            <a:r>
              <a:rPr lang="en-US" b="1" dirty="0"/>
              <a:t>6. </a:t>
            </a:r>
            <a:r>
              <a:rPr lang="en-US" b="1" dirty="0" err="1"/>
              <a:t>Contează</a:t>
            </a:r>
            <a:r>
              <a:rPr lang="en-US" b="1" dirty="0"/>
              <a:t> </a:t>
            </a:r>
            <a:r>
              <a:rPr lang="en-US" b="1" dirty="0" err="1"/>
              <a:t>mai</a:t>
            </a:r>
            <a:r>
              <a:rPr lang="en-US" b="1" dirty="0"/>
              <a:t> </a:t>
            </a:r>
            <a:r>
              <a:rPr lang="en-US" b="1" dirty="0" err="1"/>
              <a:t>mult</a:t>
            </a:r>
            <a:r>
              <a:rPr lang="en-US" b="1" dirty="0"/>
              <a:t> </a:t>
            </a:r>
            <a:r>
              <a:rPr lang="en-US" b="1" dirty="0" err="1"/>
              <a:t>intenționalitatea</a:t>
            </a:r>
            <a:r>
              <a:rPr lang="en-US" b="1" dirty="0"/>
              <a:t> </a:t>
            </a:r>
            <a:r>
              <a:rPr lang="en-US" b="1" dirty="0" err="1"/>
              <a:t>dovedită</a:t>
            </a:r>
            <a:r>
              <a:rPr lang="en-US" b="1" dirty="0"/>
              <a:t> a </a:t>
            </a:r>
            <a:r>
              <a:rPr lang="en-US" b="1" dirty="0" err="1"/>
              <a:t>plagiatului</a:t>
            </a:r>
            <a:r>
              <a:rPr lang="en-US" b="1" dirty="0"/>
              <a:t> </a:t>
            </a:r>
            <a:r>
              <a:rPr lang="en-US" b="1" dirty="0" err="1"/>
              <a:t>decât</a:t>
            </a:r>
            <a:r>
              <a:rPr lang="en-US" b="1" dirty="0"/>
              <a:t> </a:t>
            </a:r>
            <a:r>
              <a:rPr lang="en-US" b="1" dirty="0" err="1"/>
              <a:t>cantitatea</a:t>
            </a:r>
            <a:r>
              <a:rPr lang="en-US" b="1" dirty="0"/>
              <a:t> </a:t>
            </a:r>
            <a:r>
              <a:rPr lang="en-US" b="1" dirty="0" err="1"/>
              <a:t>acestuia</a:t>
            </a:r>
            <a:r>
              <a:rPr lang="en-US" b="1" dirty="0"/>
              <a:t>, </a:t>
            </a:r>
            <a:r>
              <a:rPr lang="en-US" dirty="0" err="1"/>
              <a:t>estimată</a:t>
            </a:r>
            <a:r>
              <a:rPr lang="ro-RO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analize</a:t>
            </a:r>
            <a:r>
              <a:rPr lang="en-US" dirty="0"/>
              <a:t> de </a:t>
            </a:r>
            <a:r>
              <a:rPr lang="en-US" dirty="0" err="1"/>
              <a:t>similitudine</a:t>
            </a:r>
            <a:r>
              <a:rPr lang="en-US" dirty="0"/>
              <a:t>.</a:t>
            </a:r>
          </a:p>
          <a:p>
            <a:r>
              <a:rPr lang="en-US" dirty="0"/>
              <a:t>7.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totuși</a:t>
            </a:r>
            <a:r>
              <a:rPr lang="en-US" dirty="0"/>
              <a:t> se </a:t>
            </a:r>
            <a:r>
              <a:rPr lang="en-US" dirty="0" err="1"/>
              <a:t>apelează</a:t>
            </a:r>
            <a:r>
              <a:rPr lang="en-US" dirty="0"/>
              <a:t> </a:t>
            </a:r>
            <a:r>
              <a:rPr lang="en-US" b="1" dirty="0"/>
              <a:t>la </a:t>
            </a:r>
            <a:r>
              <a:rPr lang="en-US" b="1" dirty="0" err="1"/>
              <a:t>estimări</a:t>
            </a:r>
            <a:r>
              <a:rPr lang="en-US" b="1" dirty="0"/>
              <a:t> </a:t>
            </a:r>
            <a:r>
              <a:rPr lang="en-US" b="1" dirty="0" err="1"/>
              <a:t>cantitative</a:t>
            </a:r>
            <a:r>
              <a:rPr lang="en-US" b="1" dirty="0"/>
              <a:t> ale </a:t>
            </a:r>
            <a:r>
              <a:rPr lang="en-US" b="1" dirty="0" err="1"/>
              <a:t>plagiatului</a:t>
            </a:r>
            <a:r>
              <a:rPr lang="en-US" b="1" dirty="0"/>
              <a:t> </a:t>
            </a:r>
            <a:r>
              <a:rPr lang="en-US" b="1" dirty="0" err="1"/>
              <a:t>este</a:t>
            </a:r>
            <a:r>
              <a:rPr lang="en-US" b="1" dirty="0"/>
              <a:t> </a:t>
            </a:r>
            <a:r>
              <a:rPr lang="en-US" b="1" dirty="0" err="1"/>
              <a:t>indicat</a:t>
            </a:r>
            <a:r>
              <a:rPr lang="en-US" b="1" dirty="0"/>
              <a:t> ca </a:t>
            </a:r>
            <a:r>
              <a:rPr lang="en-US" b="1" dirty="0" err="1"/>
              <a:t>acestea</a:t>
            </a:r>
            <a:r>
              <a:rPr lang="en-US" b="1" dirty="0"/>
              <a:t> </a:t>
            </a:r>
            <a:r>
              <a:rPr lang="en-US" b="1" dirty="0" err="1"/>
              <a:t>să</a:t>
            </a:r>
            <a:r>
              <a:rPr lang="en-US" b="1" dirty="0"/>
              <a:t> fie </a:t>
            </a:r>
            <a:r>
              <a:rPr lang="en-US" b="1" dirty="0" err="1"/>
              <a:t>atât</a:t>
            </a:r>
            <a:r>
              <a:rPr lang="ro-RO" b="1" dirty="0"/>
              <a:t> </a:t>
            </a:r>
            <a:r>
              <a:rPr lang="en-US" b="1" dirty="0"/>
              <a:t>de tip </a:t>
            </a:r>
            <a:r>
              <a:rPr lang="en-US" b="1" dirty="0" err="1"/>
              <a:t>procentual</a:t>
            </a:r>
            <a:r>
              <a:rPr lang="en-US" b="1" dirty="0"/>
              <a:t>, </a:t>
            </a:r>
            <a:r>
              <a:rPr lang="en-US" b="1" dirty="0" err="1"/>
              <a:t>relativ</a:t>
            </a:r>
            <a:r>
              <a:rPr lang="en-US" b="1" dirty="0"/>
              <a:t>, </a:t>
            </a:r>
            <a:r>
              <a:rPr lang="en-US" b="1" dirty="0" err="1"/>
              <a:t>cât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cifre</a:t>
            </a:r>
            <a:r>
              <a:rPr lang="en-US" b="1" dirty="0"/>
              <a:t> absolute, eventual de </a:t>
            </a:r>
            <a:r>
              <a:rPr lang="en-US" b="1" dirty="0" err="1"/>
              <a:t>număr</a:t>
            </a:r>
            <a:r>
              <a:rPr lang="en-US" b="1" dirty="0"/>
              <a:t> de </a:t>
            </a:r>
            <a:r>
              <a:rPr lang="en-US" b="1" dirty="0" err="1"/>
              <a:t>cuvinte</a:t>
            </a:r>
            <a:r>
              <a:rPr lang="en-US" dirty="0"/>
              <a:t>.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se</a:t>
            </a:r>
            <a:r>
              <a:rPr lang="ro-RO" dirty="0"/>
              <a:t> </a:t>
            </a:r>
            <a:r>
              <a:rPr lang="en-US" dirty="0" err="1"/>
              <a:t>incriminează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deciziile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plagiatului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sferă</a:t>
            </a:r>
            <a:r>
              <a:rPr lang="en-US" dirty="0"/>
              <a:t> </a:t>
            </a:r>
            <a:r>
              <a:rPr lang="en-US" dirty="0" err="1"/>
              <a:t>academică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de </a:t>
            </a:r>
            <a:r>
              <a:rPr lang="en-US" dirty="0" err="1"/>
              <a:t>cercetare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intenția</a:t>
            </a:r>
            <a:r>
              <a:rPr lang="en-US" dirty="0"/>
              <a:t> </a:t>
            </a:r>
            <a:r>
              <a:rPr lang="en-US" dirty="0" err="1"/>
              <a:t>realizată</a:t>
            </a:r>
            <a:r>
              <a:rPr lang="ro-RO" dirty="0"/>
              <a:t> </a:t>
            </a:r>
            <a:r>
              <a:rPr lang="en-US" dirty="0"/>
              <a:t>de a </a:t>
            </a:r>
            <a:r>
              <a:rPr lang="en-US" dirty="0" err="1"/>
              <a:t>plagia</a:t>
            </a:r>
            <a:r>
              <a:rPr lang="ro-RO" dirty="0"/>
              <a:t>.</a:t>
            </a:r>
            <a:endParaRPr lang="en-US" sz="2800" dirty="0"/>
          </a:p>
          <a:p>
            <a:pPr lvl="1" rtl="0"/>
            <a:endParaRPr lang="ro-RO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829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4900" b="1" i="1" dirty="0"/>
              <a:t>Bibliografie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o-RO" b="1" dirty="0"/>
              <a:t>G</a:t>
            </a:r>
            <a:r>
              <a:rPr lang="en-US" b="1" dirty="0"/>
              <a:t>hid </a:t>
            </a:r>
            <a:r>
              <a:rPr lang="en-US" b="1" dirty="0" err="1"/>
              <a:t>pentru</a:t>
            </a:r>
            <a:r>
              <a:rPr lang="en-US" b="1" dirty="0"/>
              <a:t> </a:t>
            </a:r>
            <a:r>
              <a:rPr lang="en-US" b="1" dirty="0" err="1"/>
              <a:t>identificarea</a:t>
            </a:r>
            <a:r>
              <a:rPr lang="en-US" b="1" dirty="0"/>
              <a:t> </a:t>
            </a:r>
            <a:r>
              <a:rPr lang="en-US" b="1" dirty="0" err="1"/>
              <a:t>plagiatului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lucrările</a:t>
            </a:r>
            <a:r>
              <a:rPr lang="en-US" b="1" dirty="0"/>
              <a:t> </a:t>
            </a:r>
            <a:r>
              <a:rPr lang="en-US" b="1" dirty="0" err="1"/>
              <a:t>științifice</a:t>
            </a:r>
            <a:r>
              <a:rPr lang="ro-RO" b="1" dirty="0"/>
              <a:t>,MCI, </a:t>
            </a:r>
            <a:r>
              <a:rPr lang="en-US" b="1" dirty="0" err="1"/>
              <a:t>Consiliul</a:t>
            </a:r>
            <a:r>
              <a:rPr lang="en-US" b="1" dirty="0"/>
              <a:t> </a:t>
            </a:r>
            <a:r>
              <a:rPr lang="en-US" b="1" dirty="0" err="1"/>
              <a:t>Național</a:t>
            </a:r>
            <a:r>
              <a:rPr lang="en-US" b="1" dirty="0"/>
              <a:t> de </a:t>
            </a:r>
            <a:r>
              <a:rPr lang="en-US" b="1" dirty="0" err="1"/>
              <a:t>Etică</a:t>
            </a:r>
            <a:r>
              <a:rPr lang="en-US" b="1" dirty="0"/>
              <a:t> a </a:t>
            </a:r>
            <a:r>
              <a:rPr lang="en-US" b="1" dirty="0" err="1"/>
              <a:t>Cercetării</a:t>
            </a:r>
            <a:r>
              <a:rPr lang="en-US" b="1" dirty="0"/>
              <a:t> </a:t>
            </a:r>
            <a:r>
              <a:rPr lang="en-US" b="1" dirty="0" err="1"/>
              <a:t>Științifice</a:t>
            </a:r>
            <a:r>
              <a:rPr lang="en-US" b="1" dirty="0"/>
              <a:t>, </a:t>
            </a:r>
            <a:r>
              <a:rPr lang="en-US" b="1" dirty="0" err="1"/>
              <a:t>Dezvoltării</a:t>
            </a:r>
            <a:r>
              <a:rPr lang="en-US" b="1" dirty="0"/>
              <a:t> </a:t>
            </a:r>
            <a:r>
              <a:rPr lang="en-US" b="1" dirty="0" err="1"/>
              <a:t>Tehnologice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ro-RO" b="1" dirty="0"/>
              <a:t> </a:t>
            </a:r>
            <a:r>
              <a:rPr lang="en-US" b="1" dirty="0" err="1"/>
              <a:t>Inovării</a:t>
            </a:r>
            <a:r>
              <a:rPr lang="en-US" b="1" dirty="0"/>
              <a:t> (CNECSDTI)</a:t>
            </a:r>
            <a:r>
              <a:rPr lang="ro-RO" b="1" dirty="0"/>
              <a:t>, disponibil pe Internet</a:t>
            </a:r>
            <a:endParaRPr lang="en-US" sz="2800" dirty="0"/>
          </a:p>
          <a:p>
            <a:pPr lvl="1" rtl="0"/>
            <a:endParaRPr lang="ro-RO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it-IT" dirty="0"/>
              <a:t>Falsa problemă a cunoașterii comune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en-US" b="1" dirty="0" err="1"/>
              <a:t>Ieșirea</a:t>
            </a:r>
            <a:r>
              <a:rPr lang="en-US" b="1" dirty="0"/>
              <a:t> din </a:t>
            </a:r>
            <a:r>
              <a:rPr lang="en-US" b="1" dirty="0" err="1"/>
              <a:t>capcana</a:t>
            </a:r>
            <a:r>
              <a:rPr lang="en-US" b="1" dirty="0"/>
              <a:t> </a:t>
            </a:r>
            <a:r>
              <a:rPr lang="en-US" b="1" dirty="0" err="1"/>
              <a:t>toleranței</a:t>
            </a:r>
            <a:r>
              <a:rPr lang="en-US" b="1" dirty="0"/>
              <a:t> la </a:t>
            </a:r>
            <a:r>
              <a:rPr lang="en-US" b="1" dirty="0" err="1"/>
              <a:t>plagierea</a:t>
            </a:r>
            <a:r>
              <a:rPr lang="en-US" b="1" dirty="0"/>
              <a:t> </a:t>
            </a:r>
            <a:r>
              <a:rPr lang="en-US" b="1" dirty="0" err="1"/>
              <a:t>textelor</a:t>
            </a:r>
            <a:r>
              <a:rPr lang="en-US" b="1" dirty="0"/>
              <a:t> normative </a:t>
            </a:r>
            <a:r>
              <a:rPr lang="en-US" b="1" dirty="0" err="1"/>
              <a:t>sau</a:t>
            </a:r>
            <a:r>
              <a:rPr lang="en-US" b="1" dirty="0"/>
              <a:t> de </a:t>
            </a:r>
            <a:r>
              <a:rPr lang="en-US" b="1" dirty="0" err="1"/>
              <a:t>cunoaștere</a:t>
            </a:r>
            <a:r>
              <a:rPr lang="en-US" b="1" dirty="0"/>
              <a:t> </a:t>
            </a:r>
            <a:r>
              <a:rPr lang="en-US" b="1" dirty="0" err="1"/>
              <a:t>comună</a:t>
            </a:r>
            <a:r>
              <a:rPr lang="en-US" dirty="0"/>
              <a:t>. </a:t>
            </a:r>
            <a:r>
              <a:rPr lang="en-US" dirty="0" err="1"/>
              <a:t>Faptul</a:t>
            </a:r>
            <a:r>
              <a:rPr lang="ro-RO" dirty="0"/>
              <a:t> </a:t>
            </a:r>
            <a:r>
              <a:rPr lang="it-IT" dirty="0"/>
              <a:t>că anumite texte preluate incorect se referă la evenimente istorice cunoscute sau la interpretarea unor</a:t>
            </a:r>
            <a:r>
              <a:rPr lang="ro-RO" dirty="0"/>
              <a:t> </a:t>
            </a:r>
            <a:r>
              <a:rPr lang="en-US" dirty="0" err="1"/>
              <a:t>acte</a:t>
            </a:r>
            <a:r>
              <a:rPr lang="en-US" dirty="0"/>
              <a:t> normative nu face </a:t>
            </a:r>
            <a:r>
              <a:rPr lang="en-US" dirty="0" err="1"/>
              <a:t>justificabil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niciun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actul</a:t>
            </a:r>
            <a:r>
              <a:rPr lang="en-US" dirty="0"/>
              <a:t> de </a:t>
            </a:r>
            <a:r>
              <a:rPr lang="en-US" dirty="0" err="1"/>
              <a:t>plagiere</a:t>
            </a:r>
            <a:r>
              <a:rPr lang="en-US" dirty="0"/>
              <a:t>. </a:t>
            </a:r>
            <a:endParaRPr lang="ro-RO" dirty="0"/>
          </a:p>
          <a:p>
            <a:r>
              <a:rPr lang="en-US" b="1" dirty="0" err="1"/>
              <a:t>Detaliile</a:t>
            </a:r>
            <a:r>
              <a:rPr lang="en-US" b="1" dirty="0"/>
              <a:t> de </a:t>
            </a:r>
            <a:r>
              <a:rPr lang="en-US" b="1" dirty="0" err="1"/>
              <a:t>interpretare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modul</a:t>
            </a:r>
            <a:r>
              <a:rPr lang="ro-RO" b="1" dirty="0"/>
              <a:t> </a:t>
            </a:r>
            <a:r>
              <a:rPr lang="en-US" b="1" dirty="0"/>
              <a:t>de </a:t>
            </a:r>
            <a:r>
              <a:rPr lang="en-US" b="1" dirty="0" err="1"/>
              <a:t>frazare</a:t>
            </a:r>
            <a:r>
              <a:rPr lang="en-US" b="1" dirty="0"/>
              <a:t> sunt </a:t>
            </a:r>
            <a:r>
              <a:rPr lang="en-US" b="1" dirty="0" err="1"/>
              <a:t>marcă</a:t>
            </a:r>
            <a:r>
              <a:rPr lang="en-US" b="1" dirty="0"/>
              <a:t> de </a:t>
            </a:r>
            <a:r>
              <a:rPr lang="en-US" b="1" dirty="0" err="1"/>
              <a:t>originalitate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trecerea</a:t>
            </a:r>
            <a:r>
              <a:rPr lang="en-US" b="1" dirty="0"/>
              <a:t> </a:t>
            </a:r>
            <a:r>
              <a:rPr lang="en-US" b="1" dirty="0" err="1"/>
              <a:t>lor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pachetul</a:t>
            </a:r>
            <a:r>
              <a:rPr lang="en-US" b="1" dirty="0"/>
              <a:t> ”</a:t>
            </a:r>
            <a:r>
              <a:rPr lang="en-US" b="1" dirty="0" err="1"/>
              <a:t>plagiatului</a:t>
            </a:r>
            <a:r>
              <a:rPr lang="en-US" b="1" dirty="0"/>
              <a:t> care </a:t>
            </a:r>
            <a:r>
              <a:rPr lang="en-US" b="1" dirty="0" err="1"/>
              <a:t>poate</a:t>
            </a:r>
            <a:r>
              <a:rPr lang="en-US" b="1" dirty="0"/>
              <a:t> fi</a:t>
            </a:r>
            <a:r>
              <a:rPr lang="ro-RO" b="1" dirty="0"/>
              <a:t> </a:t>
            </a:r>
            <a:r>
              <a:rPr lang="en-US" b="1" dirty="0" err="1"/>
              <a:t>justificat</a:t>
            </a:r>
            <a:r>
              <a:rPr lang="en-US" b="1" dirty="0"/>
              <a:t> </a:t>
            </a:r>
            <a:r>
              <a:rPr lang="en-US" b="1" dirty="0" err="1"/>
              <a:t>prin</a:t>
            </a:r>
            <a:r>
              <a:rPr lang="en-US" b="1" dirty="0"/>
              <a:t> </a:t>
            </a:r>
            <a:r>
              <a:rPr lang="en-US" b="1" dirty="0" err="1"/>
              <a:t>caracterul</a:t>
            </a:r>
            <a:r>
              <a:rPr lang="en-US" b="1" dirty="0"/>
              <a:t> </a:t>
            </a:r>
            <a:r>
              <a:rPr lang="en-US" b="1" dirty="0" err="1"/>
              <a:t>neimportant</a:t>
            </a:r>
            <a:r>
              <a:rPr lang="en-US" b="1" dirty="0"/>
              <a:t> al </a:t>
            </a:r>
            <a:r>
              <a:rPr lang="en-US" b="1" dirty="0" err="1"/>
              <a:t>textului</a:t>
            </a:r>
            <a:r>
              <a:rPr lang="en-US" b="1" dirty="0"/>
              <a:t>” nu </a:t>
            </a:r>
            <a:r>
              <a:rPr lang="en-US" b="1" dirty="0" err="1"/>
              <a:t>poate</a:t>
            </a:r>
            <a:r>
              <a:rPr lang="en-US" b="1" dirty="0"/>
              <a:t> fi </a:t>
            </a:r>
            <a:r>
              <a:rPr lang="en-US" b="1" dirty="0" err="1"/>
              <a:t>acceptată</a:t>
            </a:r>
            <a:r>
              <a:rPr lang="en-US" b="1" dirty="0"/>
              <a:t>. </a:t>
            </a:r>
            <a:r>
              <a:rPr lang="en-US" dirty="0" err="1"/>
              <a:t>Dimpotrivă</a:t>
            </a:r>
            <a:r>
              <a:rPr lang="en-US" dirty="0"/>
              <a:t>, </a:t>
            </a:r>
            <a:r>
              <a:rPr lang="en-US" dirty="0" err="1"/>
              <a:t>astfel</a:t>
            </a:r>
            <a:r>
              <a:rPr lang="en-US" dirty="0"/>
              <a:t> de</a:t>
            </a:r>
            <a:r>
              <a:rPr lang="ro-RO" dirty="0"/>
              <a:t> </a:t>
            </a:r>
            <a:r>
              <a:rPr lang="en-US" dirty="0" err="1"/>
              <a:t>practici</a:t>
            </a:r>
            <a:r>
              <a:rPr lang="en-US" dirty="0"/>
              <a:t> fac </a:t>
            </a:r>
            <a:r>
              <a:rPr lang="en-US" dirty="0" err="1"/>
              <a:t>parte</a:t>
            </a:r>
            <a:r>
              <a:rPr lang="en-US" dirty="0"/>
              <a:t> din </a:t>
            </a:r>
            <a:r>
              <a:rPr lang="en-US" dirty="0" err="1"/>
              <a:t>arsenalul</a:t>
            </a:r>
            <a:r>
              <a:rPr lang="en-US" dirty="0"/>
              <a:t> de </a:t>
            </a:r>
            <a:r>
              <a:rPr lang="en-US" dirty="0" err="1"/>
              <a:t>apărare</a:t>
            </a:r>
            <a:r>
              <a:rPr lang="en-US" dirty="0"/>
              <a:t> </a:t>
            </a:r>
            <a:r>
              <a:rPr lang="en-US" dirty="0" err="1"/>
              <a:t>mascată</a:t>
            </a:r>
            <a:r>
              <a:rPr lang="en-US" dirty="0"/>
              <a:t> a </a:t>
            </a:r>
            <a:r>
              <a:rPr lang="en-US" dirty="0" err="1"/>
              <a:t>plagiatelor</a:t>
            </a:r>
            <a:r>
              <a:rPr lang="en-US" dirty="0"/>
              <a:t>. </a:t>
            </a:r>
            <a:endParaRPr lang="ro-RO" dirty="0"/>
          </a:p>
          <a:p>
            <a:r>
              <a:rPr lang="en-US" b="1" dirty="0"/>
              <a:t>Una </a:t>
            </a:r>
            <a:r>
              <a:rPr lang="en-US" b="1" dirty="0" err="1"/>
              <a:t>este</a:t>
            </a:r>
            <a:r>
              <a:rPr lang="en-US" b="1" dirty="0"/>
              <a:t> un text de </a:t>
            </a:r>
            <a:r>
              <a:rPr lang="en-US" b="1" dirty="0" err="1"/>
              <a:t>lege</a:t>
            </a:r>
            <a:r>
              <a:rPr lang="en-US" b="1" dirty="0"/>
              <a:t> </a:t>
            </a:r>
            <a:r>
              <a:rPr lang="en-US" b="1" dirty="0" err="1"/>
              <a:t>sau</a:t>
            </a:r>
            <a:r>
              <a:rPr lang="en-US" b="1" dirty="0"/>
              <a:t> un</a:t>
            </a:r>
            <a:r>
              <a:rPr lang="ro-RO" b="1" dirty="0"/>
              <a:t> </a:t>
            </a:r>
            <a:r>
              <a:rPr lang="it-IT" b="1" dirty="0"/>
              <a:t>eveniment istoric și cu totul altceva interpretarea sau evaluarea acestora.</a:t>
            </a:r>
            <a:endParaRPr lang="en-US" sz="2800" dirty="0"/>
          </a:p>
          <a:p>
            <a:pPr lvl="1" rtl="0"/>
            <a:endParaRPr lang="ro-RO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592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dirty="0" err="1"/>
              <a:t>Autori</a:t>
            </a:r>
            <a:r>
              <a:rPr lang="en-US" dirty="0"/>
              <a:t> </a:t>
            </a:r>
            <a:r>
              <a:rPr lang="en-US" dirty="0" err="1"/>
              <a:t>fantomă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en-US" dirty="0"/>
              <a:t>1. </a:t>
            </a:r>
            <a:r>
              <a:rPr lang="en-US" b="1" dirty="0" err="1"/>
              <a:t>Suspiciunea</a:t>
            </a:r>
            <a:r>
              <a:rPr lang="en-US" b="1" dirty="0"/>
              <a:t> de </a:t>
            </a:r>
            <a:r>
              <a:rPr lang="en-US" b="1" dirty="0" err="1"/>
              <a:t>implicare</a:t>
            </a:r>
            <a:r>
              <a:rPr lang="en-US" b="1" dirty="0"/>
              <a:t> a </a:t>
            </a:r>
            <a:r>
              <a:rPr lang="en-US" b="1" dirty="0" err="1"/>
              <a:t>unor</a:t>
            </a:r>
            <a:r>
              <a:rPr lang="en-US" b="1" dirty="0"/>
              <a:t> </a:t>
            </a:r>
            <a:r>
              <a:rPr lang="en-US" b="1" dirty="0" err="1"/>
              <a:t>autori</a:t>
            </a:r>
            <a:r>
              <a:rPr lang="en-US" b="1" dirty="0"/>
              <a:t> </a:t>
            </a:r>
            <a:r>
              <a:rPr lang="en-US" b="1" dirty="0" err="1"/>
              <a:t>fantomă</a:t>
            </a:r>
            <a:r>
              <a:rPr lang="en-US" b="1" dirty="0"/>
              <a:t> </a:t>
            </a:r>
            <a:r>
              <a:rPr lang="en-US" dirty="0"/>
              <a:t>(ghost writers)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greu</a:t>
            </a:r>
            <a:r>
              <a:rPr lang="en-US" dirty="0"/>
              <a:t> de </a:t>
            </a:r>
            <a:r>
              <a:rPr lang="en-US" dirty="0" err="1"/>
              <a:t>verificat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ro-RO" dirty="0"/>
              <a:t> </a:t>
            </a:r>
            <a:r>
              <a:rPr lang="en-US" dirty="0"/>
              <a:t>fi </a:t>
            </a:r>
            <a:r>
              <a:rPr lang="en-US" dirty="0" err="1"/>
              <a:t>întărită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/>
              <a:t>1.1. </a:t>
            </a:r>
            <a:r>
              <a:rPr lang="en-US" dirty="0" err="1"/>
              <a:t>listarea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număr</a:t>
            </a:r>
            <a:r>
              <a:rPr lang="en-US" dirty="0"/>
              <a:t> mare de </a:t>
            </a:r>
            <a:r>
              <a:rPr lang="en-US" dirty="0" err="1"/>
              <a:t>referințe</a:t>
            </a:r>
            <a:r>
              <a:rPr lang="en-US" dirty="0"/>
              <a:t> la </a:t>
            </a:r>
            <a:r>
              <a:rPr lang="en-US" dirty="0" err="1"/>
              <a:t>bibliografie</a:t>
            </a:r>
            <a:r>
              <a:rPr lang="en-US" dirty="0"/>
              <a:t> care nu </a:t>
            </a:r>
            <a:r>
              <a:rPr lang="en-US" dirty="0" err="1"/>
              <a:t>apar</a:t>
            </a:r>
            <a:r>
              <a:rPr lang="en-US" dirty="0"/>
              <a:t> explicit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lucrare</a:t>
            </a:r>
            <a:r>
              <a:rPr lang="en-US" dirty="0"/>
              <a:t>,</a:t>
            </a:r>
            <a:r>
              <a:rPr lang="ro-RO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pofida</a:t>
            </a:r>
            <a:r>
              <a:rPr lang="en-US" dirty="0"/>
              <a:t> </a:t>
            </a:r>
            <a:r>
              <a:rPr lang="en-US" dirty="0" err="1"/>
              <a:t>faptului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aceeași</a:t>
            </a:r>
            <a:r>
              <a:rPr lang="en-US" dirty="0"/>
              <a:t> </a:t>
            </a:r>
            <a:r>
              <a:rPr lang="en-US" dirty="0" err="1"/>
              <a:t>lucrare</a:t>
            </a:r>
            <a:r>
              <a:rPr lang="en-US" dirty="0"/>
              <a:t> </a:t>
            </a:r>
            <a:r>
              <a:rPr lang="en-US" dirty="0" err="1"/>
              <a:t>apar</a:t>
            </a:r>
            <a:r>
              <a:rPr lang="en-US" dirty="0"/>
              <a:t> </a:t>
            </a:r>
            <a:r>
              <a:rPr lang="en-US" dirty="0" err="1"/>
              <a:t>frecvent</a:t>
            </a:r>
            <a:r>
              <a:rPr lang="en-US" dirty="0"/>
              <a:t> </a:t>
            </a:r>
            <a:r>
              <a:rPr lang="en-US" dirty="0" err="1"/>
              <a:t>citări</a:t>
            </a:r>
            <a:r>
              <a:rPr lang="en-US" dirty="0"/>
              <a:t> </a:t>
            </a:r>
            <a:r>
              <a:rPr lang="en-US" dirty="0" err="1"/>
              <a:t>corecte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/>
              <a:t>1.2. </a:t>
            </a:r>
            <a:r>
              <a:rPr lang="en-US" dirty="0" err="1"/>
              <a:t>erori</a:t>
            </a:r>
            <a:r>
              <a:rPr lang="en-US" dirty="0"/>
              <a:t> </a:t>
            </a:r>
            <a:r>
              <a:rPr lang="en-US" dirty="0" err="1"/>
              <a:t>repetate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text, indicative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implicarea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autor</a:t>
            </a:r>
            <a:r>
              <a:rPr lang="en-US" dirty="0"/>
              <a:t> </a:t>
            </a:r>
            <a:r>
              <a:rPr lang="en-US" dirty="0" err="1"/>
              <a:t>fantomă</a:t>
            </a:r>
            <a:r>
              <a:rPr lang="en-US" dirty="0"/>
              <a:t> (care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departe</a:t>
            </a:r>
            <a:r>
              <a:rPr lang="en-US" dirty="0"/>
              <a:t> de a</a:t>
            </a:r>
            <a:r>
              <a:rPr lang="ro-RO" dirty="0"/>
              <a:t> </a:t>
            </a:r>
            <a:r>
              <a:rPr lang="en-US" dirty="0" err="1"/>
              <a:t>înțelege</a:t>
            </a:r>
            <a:r>
              <a:rPr lang="en-US" dirty="0"/>
              <a:t> </a:t>
            </a:r>
            <a:r>
              <a:rPr lang="en-US" dirty="0" err="1"/>
              <a:t>particularități</a:t>
            </a:r>
            <a:r>
              <a:rPr lang="en-US" dirty="0"/>
              <a:t> </a:t>
            </a:r>
            <a:r>
              <a:rPr lang="en-US" dirty="0" err="1"/>
              <a:t>elementare</a:t>
            </a:r>
            <a:r>
              <a:rPr lang="en-US" dirty="0"/>
              <a:t> ale </a:t>
            </a:r>
            <a:r>
              <a:rPr lang="en-US" dirty="0" err="1"/>
              <a:t>redactării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text </a:t>
            </a:r>
            <a:r>
              <a:rPr lang="en-US" dirty="0" err="1"/>
              <a:t>științific</a:t>
            </a:r>
            <a:r>
              <a:rPr lang="en-US" dirty="0"/>
              <a:t>).</a:t>
            </a:r>
          </a:p>
          <a:p>
            <a:r>
              <a:rPr lang="en-US" dirty="0"/>
              <a:t>2. </a:t>
            </a:r>
            <a:r>
              <a:rPr lang="en-US" b="1" dirty="0" err="1"/>
              <a:t>Preluarea</a:t>
            </a:r>
            <a:r>
              <a:rPr lang="en-US" b="1" dirty="0"/>
              <a:t> </a:t>
            </a:r>
            <a:r>
              <a:rPr lang="en-US" b="1" dirty="0" err="1"/>
              <a:t>prin</a:t>
            </a:r>
            <a:r>
              <a:rPr lang="en-US" b="1" dirty="0"/>
              <a:t> </a:t>
            </a:r>
            <a:r>
              <a:rPr lang="en-US" b="1" dirty="0" err="1"/>
              <a:t>traducerea</a:t>
            </a:r>
            <a:r>
              <a:rPr lang="en-US" b="1" dirty="0"/>
              <a:t> </a:t>
            </a:r>
            <a:r>
              <a:rPr lang="en-US" b="1" dirty="0" err="1"/>
              <a:t>unor</a:t>
            </a:r>
            <a:r>
              <a:rPr lang="en-US" b="1" dirty="0"/>
              <a:t> </a:t>
            </a:r>
            <a:r>
              <a:rPr lang="en-US" b="1" dirty="0" err="1"/>
              <a:t>texte</a:t>
            </a:r>
            <a:r>
              <a:rPr lang="en-US" b="1" dirty="0"/>
              <a:t>, de </a:t>
            </a:r>
            <a:r>
              <a:rPr lang="en-US" b="1" dirty="0" err="1"/>
              <a:t>orice</a:t>
            </a:r>
            <a:r>
              <a:rPr lang="en-US" b="1" dirty="0"/>
              <a:t> </a:t>
            </a:r>
            <a:r>
              <a:rPr lang="en-US" b="1" dirty="0" err="1"/>
              <a:t>fel</a:t>
            </a:r>
            <a:r>
              <a:rPr lang="en-US" b="1" dirty="0"/>
              <a:t>, </a:t>
            </a:r>
            <a:r>
              <a:rPr lang="en-US" b="1" dirty="0" err="1"/>
              <a:t>dintr</a:t>
            </a:r>
            <a:r>
              <a:rPr lang="en-US" b="1" dirty="0"/>
              <a:t>-o </a:t>
            </a:r>
            <a:r>
              <a:rPr lang="en-US" b="1" dirty="0" err="1"/>
              <a:t>limbă</a:t>
            </a:r>
            <a:r>
              <a:rPr lang="en-US" b="1" dirty="0"/>
              <a:t> </a:t>
            </a:r>
            <a:r>
              <a:rPr lang="en-US" b="1" dirty="0" err="1"/>
              <a:t>străină</a:t>
            </a:r>
            <a:r>
              <a:rPr lang="en-US" b="1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prezentarea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– </a:t>
            </a:r>
            <a:r>
              <a:rPr lang="en-US" dirty="0" err="1"/>
              <a:t>în</a:t>
            </a:r>
            <a:r>
              <a:rPr lang="en-US" dirty="0"/>
              <a:t> bloc</a:t>
            </a:r>
            <a:r>
              <a:rPr lang="ro-RO" dirty="0"/>
              <a:t> </a:t>
            </a:r>
            <a:r>
              <a:rPr lang="en-US" dirty="0"/>
              <a:t>compact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stil</a:t>
            </a:r>
            <a:r>
              <a:rPr lang="en-US" dirty="0"/>
              <a:t> </a:t>
            </a:r>
            <a:r>
              <a:rPr lang="en-US" dirty="0" err="1"/>
              <a:t>mozaicat</a:t>
            </a:r>
            <a:r>
              <a:rPr lang="en-US" dirty="0"/>
              <a:t> - ca text </a:t>
            </a:r>
            <a:r>
              <a:rPr lang="en-US" dirty="0" err="1"/>
              <a:t>propriu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decât</a:t>
            </a:r>
            <a:r>
              <a:rPr lang="en-US" dirty="0"/>
              <a:t> </a:t>
            </a:r>
            <a:r>
              <a:rPr lang="en-US" dirty="0" err="1"/>
              <a:t>altă</a:t>
            </a:r>
            <a:r>
              <a:rPr lang="en-US" dirty="0"/>
              <a:t> </a:t>
            </a:r>
            <a:r>
              <a:rPr lang="en-US" dirty="0" err="1"/>
              <a:t>formă</a:t>
            </a:r>
            <a:r>
              <a:rPr lang="en-US" dirty="0"/>
              <a:t> de </a:t>
            </a:r>
            <a:r>
              <a:rPr lang="en-US" dirty="0" err="1"/>
              <a:t>plagiat</a:t>
            </a:r>
            <a:r>
              <a:rPr lang="en-US" dirty="0"/>
              <a:t> </a:t>
            </a:r>
            <a:r>
              <a:rPr lang="en-US" dirty="0" err="1"/>
              <a:t>intenționat</a:t>
            </a:r>
            <a:r>
              <a:rPr lang="en-US" dirty="0"/>
              <a:t>.</a:t>
            </a:r>
            <a:endParaRPr lang="en-US" sz="2800" dirty="0"/>
          </a:p>
          <a:p>
            <a:pPr lvl="1" rtl="0"/>
            <a:endParaRPr lang="ro-RO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3901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dirty="0" err="1"/>
              <a:t>Expertiza</a:t>
            </a:r>
            <a:r>
              <a:rPr lang="en-US" dirty="0"/>
              <a:t> de </a:t>
            </a:r>
            <a:r>
              <a:rPr lang="en-US" dirty="0" err="1"/>
              <a:t>evaluare</a:t>
            </a:r>
            <a:r>
              <a:rPr lang="en-US" dirty="0"/>
              <a:t> a </a:t>
            </a:r>
            <a:r>
              <a:rPr lang="en-US" dirty="0" err="1"/>
              <a:t>plagiatului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r>
              <a:rPr lang="es-ES" b="1" dirty="0"/>
              <a:t>1. Sunt necesare expertize multiple, transparente, în evaluarea suspiciunilor de plagiat.</a:t>
            </a:r>
          </a:p>
          <a:p>
            <a:r>
              <a:rPr lang="en-US" b="1" dirty="0"/>
              <a:t>2. </a:t>
            </a:r>
            <a:r>
              <a:rPr lang="en-US" b="1" dirty="0" err="1"/>
              <a:t>Implicarea</a:t>
            </a:r>
            <a:r>
              <a:rPr lang="en-US" b="1" dirty="0"/>
              <a:t> </a:t>
            </a:r>
            <a:r>
              <a:rPr lang="en-US" b="1" dirty="0" err="1"/>
              <a:t>unor</a:t>
            </a:r>
            <a:r>
              <a:rPr lang="en-US" b="1" dirty="0"/>
              <a:t> </a:t>
            </a:r>
            <a:r>
              <a:rPr lang="en-US" b="1" dirty="0" err="1"/>
              <a:t>specialiști</a:t>
            </a:r>
            <a:r>
              <a:rPr lang="en-US" b="1" dirty="0"/>
              <a:t> </a:t>
            </a:r>
            <a:r>
              <a:rPr lang="en-US" b="1" dirty="0" err="1"/>
              <a:t>independenți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diagnosticarea</a:t>
            </a:r>
            <a:r>
              <a:rPr lang="en-US" b="1" dirty="0"/>
              <a:t> </a:t>
            </a:r>
            <a:r>
              <a:rPr lang="en-US" b="1" dirty="0" err="1"/>
              <a:t>cazurilor</a:t>
            </a:r>
            <a:r>
              <a:rPr lang="en-US" b="1" dirty="0"/>
              <a:t> de </a:t>
            </a:r>
            <a:r>
              <a:rPr lang="en-US" b="1" dirty="0" err="1"/>
              <a:t>plagiat</a:t>
            </a:r>
            <a:r>
              <a:rPr lang="en-US" b="1" dirty="0"/>
              <a:t> </a:t>
            </a:r>
            <a:r>
              <a:rPr lang="en-US" b="1" dirty="0" err="1"/>
              <a:t>este</a:t>
            </a:r>
            <a:r>
              <a:rPr lang="ro-RO" b="1" dirty="0"/>
              <a:t> </a:t>
            </a:r>
            <a:r>
              <a:rPr lang="en-US" b="1" dirty="0" err="1"/>
              <a:t>obligatorie</a:t>
            </a:r>
            <a:r>
              <a:rPr lang="en-US" dirty="0"/>
              <a:t>. </a:t>
            </a:r>
            <a:r>
              <a:rPr lang="en-US" dirty="0" err="1"/>
              <a:t>Grupurile</a:t>
            </a:r>
            <a:r>
              <a:rPr lang="en-US" dirty="0"/>
              <a:t> de </a:t>
            </a:r>
            <a:r>
              <a:rPr lang="en-US" dirty="0" err="1"/>
              <a:t>evaluare</a:t>
            </a:r>
            <a:r>
              <a:rPr lang="en-US" dirty="0"/>
              <a:t> a </a:t>
            </a:r>
            <a:r>
              <a:rPr lang="en-US" dirty="0" err="1"/>
              <a:t>lucrărilor</a:t>
            </a:r>
            <a:r>
              <a:rPr lang="en-US" dirty="0"/>
              <a:t> </a:t>
            </a:r>
            <a:r>
              <a:rPr lang="en-US" dirty="0" err="1"/>
              <a:t>suspecte</a:t>
            </a:r>
            <a:r>
              <a:rPr lang="en-US" dirty="0"/>
              <a:t> de </a:t>
            </a:r>
            <a:r>
              <a:rPr lang="en-US" dirty="0" err="1"/>
              <a:t>plagiat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includă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primul</a:t>
            </a:r>
            <a:r>
              <a:rPr lang="en-US" dirty="0"/>
              <a:t> </a:t>
            </a:r>
            <a:r>
              <a:rPr lang="en-US" dirty="0" err="1"/>
              <a:t>rând</a:t>
            </a:r>
            <a:r>
              <a:rPr lang="en-US" dirty="0"/>
              <a:t>,</a:t>
            </a:r>
            <a:r>
              <a:rPr lang="ro-RO" dirty="0"/>
              <a:t> </a:t>
            </a:r>
            <a:r>
              <a:rPr lang="en-US" dirty="0" err="1"/>
              <a:t>experți</a:t>
            </a:r>
            <a:r>
              <a:rPr lang="en-US" dirty="0"/>
              <a:t> din </a:t>
            </a:r>
            <a:r>
              <a:rPr lang="en-US" dirty="0" err="1"/>
              <a:t>domeniul</a:t>
            </a:r>
            <a:r>
              <a:rPr lang="en-US" dirty="0"/>
              <a:t> la care se </a:t>
            </a:r>
            <a:r>
              <a:rPr lang="en-US" dirty="0" err="1"/>
              <a:t>referă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principal, opera </a:t>
            </a:r>
            <a:r>
              <a:rPr lang="en-US" dirty="0" err="1"/>
              <a:t>analizată</a:t>
            </a:r>
            <a:r>
              <a:rPr lang="en-US" dirty="0"/>
              <a:t>. </a:t>
            </a:r>
            <a:r>
              <a:rPr lang="en-US" dirty="0" err="1"/>
              <a:t>În</a:t>
            </a:r>
            <a:r>
              <a:rPr lang="en-US" dirty="0"/>
              <a:t> al </a:t>
            </a:r>
            <a:r>
              <a:rPr lang="en-US" dirty="0" err="1"/>
              <a:t>doilea</a:t>
            </a:r>
            <a:r>
              <a:rPr lang="en-US" dirty="0"/>
              <a:t> </a:t>
            </a:r>
            <a:r>
              <a:rPr lang="en-US" dirty="0" err="1"/>
              <a:t>rând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grupul</a:t>
            </a:r>
            <a:r>
              <a:rPr lang="en-US" dirty="0"/>
              <a:t> de</a:t>
            </a:r>
            <a:r>
              <a:rPr lang="ro-RO" dirty="0"/>
              <a:t> </a:t>
            </a:r>
            <a:r>
              <a:rPr lang="en-US" dirty="0" err="1"/>
              <a:t>evaluare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bine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inclus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un specialist </a:t>
            </a:r>
            <a:r>
              <a:rPr lang="en-US" dirty="0" err="1"/>
              <a:t>dintr</a:t>
            </a:r>
            <a:r>
              <a:rPr lang="en-US" dirty="0"/>
              <a:t>-un </a:t>
            </a:r>
            <a:r>
              <a:rPr lang="en-US" dirty="0" err="1"/>
              <a:t>domeniu</a:t>
            </a:r>
            <a:r>
              <a:rPr lang="en-US" dirty="0"/>
              <a:t> </a:t>
            </a:r>
            <a:r>
              <a:rPr lang="en-US" dirty="0" err="1"/>
              <a:t>diferit</a:t>
            </a:r>
            <a:r>
              <a:rPr lang="en-US" dirty="0"/>
              <a:t> de </a:t>
            </a:r>
            <a:r>
              <a:rPr lang="en-US" dirty="0" err="1"/>
              <a:t>cel</a:t>
            </a:r>
            <a:r>
              <a:rPr lang="en-US" dirty="0"/>
              <a:t> al </a:t>
            </a:r>
            <a:r>
              <a:rPr lang="en-US" dirty="0" err="1"/>
              <a:t>lucrării</a:t>
            </a:r>
            <a:r>
              <a:rPr lang="en-US" dirty="0"/>
              <a:t> evaluate</a:t>
            </a:r>
            <a:r>
              <a:rPr lang="ro-RO" dirty="0"/>
              <a:t>  </a:t>
            </a:r>
            <a:r>
              <a:rPr lang="en-US" dirty="0" err="1"/>
              <a:t>entru</a:t>
            </a:r>
            <a:r>
              <a:rPr lang="en-US" dirty="0"/>
              <a:t> a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apariția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comportamente</a:t>
            </a:r>
            <a:r>
              <a:rPr lang="en-US" dirty="0"/>
              <a:t> de </a:t>
            </a:r>
            <a:r>
              <a:rPr lang="en-US" dirty="0" err="1"/>
              <a:t>solidaritate</a:t>
            </a:r>
            <a:r>
              <a:rPr lang="en-US" dirty="0"/>
              <a:t> </a:t>
            </a:r>
            <a:r>
              <a:rPr lang="en-US" dirty="0" err="1"/>
              <a:t>profesională</a:t>
            </a:r>
            <a:r>
              <a:rPr lang="en-US" dirty="0"/>
              <a:t> </a:t>
            </a:r>
            <a:r>
              <a:rPr lang="en-US" dirty="0" err="1"/>
              <a:t>deficitar</a:t>
            </a:r>
            <a:r>
              <a:rPr lang="en-US" dirty="0"/>
              <a:t> </a:t>
            </a:r>
            <a:r>
              <a:rPr lang="en-US" dirty="0" err="1"/>
              <a:t>înțeleasă</a:t>
            </a:r>
            <a:r>
              <a:rPr lang="en-US" dirty="0"/>
              <a:t>. De</a:t>
            </a:r>
            <a:r>
              <a:rPr lang="ro-RO" dirty="0"/>
              <a:t> </a:t>
            </a:r>
            <a:r>
              <a:rPr lang="en-US" dirty="0" err="1"/>
              <a:t>asemenea</a:t>
            </a:r>
            <a:r>
              <a:rPr lang="en-US" dirty="0"/>
              <a:t>, </a:t>
            </a:r>
            <a:r>
              <a:rPr lang="en-US" b="1" dirty="0" err="1"/>
              <a:t>trebuie</a:t>
            </a:r>
            <a:r>
              <a:rPr lang="en-US" b="1" dirty="0"/>
              <a:t> </a:t>
            </a:r>
            <a:r>
              <a:rPr lang="en-US" b="1" dirty="0" err="1"/>
              <a:t>evitată</a:t>
            </a:r>
            <a:r>
              <a:rPr lang="en-US" b="1" dirty="0"/>
              <a:t> </a:t>
            </a:r>
            <a:r>
              <a:rPr lang="en-US" b="1" dirty="0" err="1"/>
              <a:t>includerea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grupul</a:t>
            </a:r>
            <a:r>
              <a:rPr lang="en-US" b="1" dirty="0"/>
              <a:t> de </a:t>
            </a:r>
            <a:r>
              <a:rPr lang="en-US" b="1" dirty="0" err="1"/>
              <a:t>evaluare</a:t>
            </a:r>
            <a:r>
              <a:rPr lang="en-US" b="1" dirty="0"/>
              <a:t> a </a:t>
            </a:r>
            <a:r>
              <a:rPr lang="en-US" b="1" dirty="0" err="1"/>
              <a:t>unor</a:t>
            </a:r>
            <a:r>
              <a:rPr lang="en-US" b="1" dirty="0"/>
              <a:t> </a:t>
            </a:r>
            <a:r>
              <a:rPr lang="en-US" b="1" dirty="0" err="1"/>
              <a:t>persoane</a:t>
            </a:r>
            <a:r>
              <a:rPr lang="en-US" b="1" dirty="0"/>
              <a:t> direct </a:t>
            </a:r>
            <a:r>
              <a:rPr lang="en-US" b="1" dirty="0" err="1"/>
              <a:t>sau</a:t>
            </a:r>
            <a:r>
              <a:rPr lang="en-US" b="1" dirty="0"/>
              <a:t> indirect</a:t>
            </a:r>
            <a:r>
              <a:rPr lang="ro-RO" b="1" dirty="0"/>
              <a:t> </a:t>
            </a:r>
            <a:r>
              <a:rPr lang="it-IT" b="1" dirty="0"/>
              <a:t>subordonate autorului lucrării supuse analizei</a:t>
            </a:r>
            <a:r>
              <a:rPr lang="it-IT" dirty="0"/>
              <a:t>.</a:t>
            </a:r>
            <a:endParaRPr lang="en-US" sz="2800" dirty="0"/>
          </a:p>
          <a:p>
            <a:pPr lvl="1" rtl="0"/>
            <a:endParaRPr lang="ro-RO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0416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800" dirty="0" err="1"/>
              <a:t>Expertiza</a:t>
            </a:r>
            <a:r>
              <a:rPr lang="en-US" sz="4800" dirty="0"/>
              <a:t> de </a:t>
            </a:r>
            <a:r>
              <a:rPr lang="en-US" sz="4800" dirty="0" err="1"/>
              <a:t>evaluare</a:t>
            </a:r>
            <a:r>
              <a:rPr lang="en-US" sz="4800" dirty="0"/>
              <a:t> a </a:t>
            </a:r>
            <a:r>
              <a:rPr lang="en-US" sz="4800" dirty="0" err="1"/>
              <a:t>plagiatului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en-US" b="1" dirty="0"/>
              <a:t>3. </a:t>
            </a:r>
            <a:r>
              <a:rPr lang="en-US" b="1" dirty="0" err="1"/>
              <a:t>Aplicațiile</a:t>
            </a:r>
            <a:r>
              <a:rPr lang="en-US" b="1" dirty="0"/>
              <a:t> </a:t>
            </a:r>
            <a:r>
              <a:rPr lang="en-US" b="1" dirty="0" err="1"/>
              <a:t>informatice</a:t>
            </a:r>
            <a:r>
              <a:rPr lang="en-US" b="1" dirty="0"/>
              <a:t> care </a:t>
            </a:r>
            <a:r>
              <a:rPr lang="en-US" b="1" dirty="0" err="1"/>
              <a:t>duc</a:t>
            </a:r>
            <a:r>
              <a:rPr lang="en-US" b="1" dirty="0"/>
              <a:t> la </a:t>
            </a:r>
            <a:r>
              <a:rPr lang="en-US" b="1" dirty="0" err="1"/>
              <a:t>estimarea</a:t>
            </a:r>
            <a:r>
              <a:rPr lang="en-US" b="1" dirty="0"/>
              <a:t> </a:t>
            </a:r>
            <a:r>
              <a:rPr lang="en-US" b="1" dirty="0" err="1"/>
              <a:t>ponderii</a:t>
            </a:r>
            <a:r>
              <a:rPr lang="en-US" b="1" dirty="0"/>
              <a:t> pe care o au </a:t>
            </a:r>
            <a:r>
              <a:rPr lang="en-US" b="1" dirty="0" err="1"/>
              <a:t>textele</a:t>
            </a:r>
            <a:r>
              <a:rPr lang="en-US" b="1" dirty="0"/>
              <a:t> din </a:t>
            </a:r>
            <a:r>
              <a:rPr lang="en-US" b="1" dirty="0" err="1"/>
              <a:t>lucrarea</a:t>
            </a:r>
            <a:r>
              <a:rPr lang="en-US" b="1" dirty="0"/>
              <a:t> de</a:t>
            </a:r>
            <a:r>
              <a:rPr lang="ro-RO" b="1" dirty="0"/>
              <a:t> </a:t>
            </a:r>
            <a:r>
              <a:rPr lang="en-US" b="1" dirty="0" err="1"/>
              <a:t>referință</a:t>
            </a:r>
            <a:r>
              <a:rPr lang="en-US" b="1" dirty="0"/>
              <a:t> </a:t>
            </a:r>
            <a:r>
              <a:rPr lang="en-US" b="1" dirty="0" err="1"/>
              <a:t>similare</a:t>
            </a:r>
            <a:r>
              <a:rPr lang="en-US" b="1" dirty="0"/>
              <a:t> cu </a:t>
            </a:r>
            <a:r>
              <a:rPr lang="en-US" b="1" dirty="0" err="1"/>
              <a:t>alte</a:t>
            </a:r>
            <a:r>
              <a:rPr lang="en-US" b="1" dirty="0"/>
              <a:t> </a:t>
            </a:r>
            <a:r>
              <a:rPr lang="en-US" b="1" dirty="0" err="1"/>
              <a:t>texte</a:t>
            </a:r>
            <a:r>
              <a:rPr lang="en-US" b="1" dirty="0"/>
              <a:t> </a:t>
            </a:r>
            <a:r>
              <a:rPr lang="en-US" b="1" dirty="0" err="1"/>
              <a:t>semnate</a:t>
            </a:r>
            <a:r>
              <a:rPr lang="en-US" b="1" dirty="0"/>
              <a:t> de </a:t>
            </a:r>
            <a:r>
              <a:rPr lang="en-US" b="1" dirty="0" err="1"/>
              <a:t>alți</a:t>
            </a:r>
            <a:r>
              <a:rPr lang="en-US" b="1" dirty="0"/>
              <a:t> </a:t>
            </a:r>
            <a:r>
              <a:rPr lang="en-US" b="1" dirty="0" err="1"/>
              <a:t>autori</a:t>
            </a:r>
            <a:r>
              <a:rPr lang="en-US" b="1" dirty="0"/>
              <a:t>, </a:t>
            </a:r>
            <a:r>
              <a:rPr lang="en-US" b="1" dirty="0" err="1"/>
              <a:t>prezente</a:t>
            </a:r>
            <a:r>
              <a:rPr lang="en-US" b="1" dirty="0"/>
              <a:t> pe internet, nu pot </a:t>
            </a:r>
            <a:r>
              <a:rPr lang="en-US" b="1" dirty="0" err="1"/>
              <a:t>suplini</a:t>
            </a:r>
            <a:r>
              <a:rPr lang="ro-RO" b="1" dirty="0"/>
              <a:t> </a:t>
            </a:r>
            <a:r>
              <a:rPr lang="en-US" b="1" dirty="0" err="1"/>
              <a:t>evaluările</a:t>
            </a:r>
            <a:r>
              <a:rPr lang="en-US" b="1" dirty="0"/>
              <a:t> </a:t>
            </a:r>
            <a:r>
              <a:rPr lang="en-US" b="1" dirty="0" err="1"/>
              <a:t>experților</a:t>
            </a:r>
            <a:r>
              <a:rPr lang="en-US" b="1" dirty="0"/>
              <a:t> </a:t>
            </a:r>
            <a:r>
              <a:rPr lang="en-US" b="1" dirty="0" err="1"/>
              <a:t>prin</a:t>
            </a:r>
            <a:r>
              <a:rPr lang="en-US" b="1" dirty="0"/>
              <a:t> </a:t>
            </a:r>
            <a:r>
              <a:rPr lang="en-US" b="1" dirty="0" err="1"/>
              <a:t>analize</a:t>
            </a:r>
            <a:r>
              <a:rPr lang="en-US" b="1" dirty="0"/>
              <a:t> </a:t>
            </a:r>
            <a:r>
              <a:rPr lang="en-US" b="1" dirty="0" err="1"/>
              <a:t>calitative</a:t>
            </a:r>
            <a:r>
              <a:rPr lang="en-US" dirty="0"/>
              <a:t>. </a:t>
            </a:r>
            <a:r>
              <a:rPr lang="en-US" dirty="0" err="1"/>
              <a:t>Contează</a:t>
            </a:r>
            <a:r>
              <a:rPr lang="en-US" dirty="0"/>
              <a:t> nu </a:t>
            </a:r>
            <a:r>
              <a:rPr lang="en-US" dirty="0" err="1"/>
              <a:t>numai</a:t>
            </a:r>
            <a:r>
              <a:rPr lang="en-US" dirty="0"/>
              <a:t>, </a:t>
            </a:r>
            <a:r>
              <a:rPr lang="en-US" dirty="0" err="1"/>
              <a:t>și</a:t>
            </a:r>
            <a:r>
              <a:rPr lang="en-US" dirty="0"/>
              <a:t> nu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primul</a:t>
            </a:r>
            <a:r>
              <a:rPr lang="en-US" dirty="0"/>
              <a:t> </a:t>
            </a:r>
            <a:r>
              <a:rPr lang="en-US" dirty="0" err="1"/>
              <a:t>rând</a:t>
            </a:r>
            <a:r>
              <a:rPr lang="en-US" dirty="0"/>
              <a:t> , </a:t>
            </a:r>
            <a:r>
              <a:rPr lang="en-US" dirty="0" err="1"/>
              <a:t>cât</a:t>
            </a:r>
            <a:r>
              <a:rPr lang="en-US" dirty="0"/>
              <a:t> s-a </a:t>
            </a:r>
            <a:r>
              <a:rPr lang="en-US" dirty="0" err="1"/>
              <a:t>plagiat</a:t>
            </a:r>
            <a:r>
              <a:rPr lang="ro-RO" dirty="0"/>
              <a:t> </a:t>
            </a:r>
            <a:r>
              <a:rPr lang="en-US" dirty="0"/>
              <a:t>ci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s-a </a:t>
            </a:r>
            <a:r>
              <a:rPr lang="en-US" dirty="0" err="1"/>
              <a:t>preluat</a:t>
            </a:r>
            <a:r>
              <a:rPr lang="en-US" dirty="0"/>
              <a:t> </a:t>
            </a:r>
            <a:r>
              <a:rPr lang="en-US" dirty="0" err="1"/>
              <a:t>ilegitim</a:t>
            </a:r>
            <a:r>
              <a:rPr lang="en-US" dirty="0"/>
              <a:t>. </a:t>
            </a:r>
            <a:r>
              <a:rPr lang="en-US" dirty="0" err="1"/>
              <a:t>Plagiatul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secțiuni</a:t>
            </a:r>
            <a:r>
              <a:rPr lang="en-US" dirty="0"/>
              <a:t> de </a:t>
            </a:r>
            <a:r>
              <a:rPr lang="en-US" dirty="0" err="1"/>
              <a:t>sinteză</a:t>
            </a:r>
            <a:r>
              <a:rPr lang="en-US" dirty="0"/>
              <a:t> ale </a:t>
            </a:r>
            <a:r>
              <a:rPr lang="en-US" dirty="0" err="1"/>
              <a:t>lucrării</a:t>
            </a:r>
            <a:r>
              <a:rPr lang="en-US" dirty="0"/>
              <a:t> nu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evaluat</a:t>
            </a:r>
            <a:r>
              <a:rPr lang="en-US" dirty="0"/>
              <a:t> </a:t>
            </a:r>
            <a:r>
              <a:rPr lang="en-US" dirty="0" err="1"/>
              <a:t>corect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ro-RO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termeni</a:t>
            </a:r>
            <a:r>
              <a:rPr lang="en-US" dirty="0"/>
              <a:t> </a:t>
            </a:r>
            <a:r>
              <a:rPr lang="en-US" dirty="0" err="1"/>
              <a:t>cantitativi</a:t>
            </a:r>
            <a:r>
              <a:rPr lang="en-US" dirty="0"/>
              <a:t> de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procente</a:t>
            </a:r>
            <a:r>
              <a:rPr lang="en-US" dirty="0"/>
              <a:t> de text </a:t>
            </a:r>
            <a:r>
              <a:rPr lang="en-US" dirty="0" err="1"/>
              <a:t>preluat</a:t>
            </a:r>
            <a:r>
              <a:rPr lang="en-US" dirty="0"/>
              <a:t> </a:t>
            </a:r>
            <a:r>
              <a:rPr lang="en-US" dirty="0" err="1"/>
              <a:t>incorect</a:t>
            </a:r>
            <a:r>
              <a:rPr lang="en-US" dirty="0"/>
              <a:t>. Similar, </a:t>
            </a:r>
            <a:r>
              <a:rPr lang="en-US" dirty="0" err="1"/>
              <a:t>preluarea</a:t>
            </a:r>
            <a:r>
              <a:rPr lang="en-US" dirty="0"/>
              <a:t> copy-paste a</a:t>
            </a:r>
            <a:r>
              <a:rPr lang="ro-RO" dirty="0"/>
              <a:t> </a:t>
            </a:r>
            <a:r>
              <a:rPr lang="en-US" dirty="0" err="1"/>
              <a:t>citatelor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interpretărilor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, </a:t>
            </a:r>
            <a:r>
              <a:rPr lang="en-US" dirty="0" err="1"/>
              <a:t>fără</a:t>
            </a:r>
            <a:r>
              <a:rPr lang="en-US" dirty="0"/>
              <a:t> </a:t>
            </a:r>
            <a:r>
              <a:rPr lang="en-US" dirty="0" err="1"/>
              <a:t>indicarea</a:t>
            </a:r>
            <a:r>
              <a:rPr lang="en-US" dirty="0"/>
              <a:t> </a:t>
            </a:r>
            <a:r>
              <a:rPr lang="en-US" dirty="0" err="1"/>
              <a:t>sursei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probă</a:t>
            </a:r>
            <a:r>
              <a:rPr lang="en-US" dirty="0"/>
              <a:t> de </a:t>
            </a:r>
            <a:r>
              <a:rPr lang="en-US" dirty="0" err="1"/>
              <a:t>necontestat</a:t>
            </a:r>
            <a:r>
              <a:rPr lang="en-US" dirty="0"/>
              <a:t> a </a:t>
            </a:r>
            <a:r>
              <a:rPr lang="en-US" dirty="0" err="1"/>
              <a:t>intenționalității</a:t>
            </a:r>
            <a:r>
              <a:rPr lang="ro-RO" dirty="0"/>
              <a:t> </a:t>
            </a:r>
            <a:r>
              <a:rPr lang="en-US" dirty="0" err="1"/>
              <a:t>plagiatului</a:t>
            </a:r>
            <a:r>
              <a:rPr lang="en-US" dirty="0"/>
              <a:t>. </a:t>
            </a:r>
            <a:r>
              <a:rPr lang="en-US" dirty="0" err="1"/>
              <a:t>Practica</a:t>
            </a:r>
            <a:r>
              <a:rPr lang="en-US" dirty="0"/>
              <a:t> de a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răspunderea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luarea</a:t>
            </a:r>
            <a:r>
              <a:rPr lang="en-US" dirty="0"/>
              <a:t> </a:t>
            </a:r>
            <a:r>
              <a:rPr lang="en-US" dirty="0" err="1"/>
              <a:t>deciziei</a:t>
            </a:r>
            <a:r>
              <a:rPr lang="en-US" dirty="0"/>
              <a:t> de (ne)</a:t>
            </a:r>
            <a:r>
              <a:rPr lang="en-US" dirty="0" err="1"/>
              <a:t>plagiat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referire</a:t>
            </a:r>
            <a:r>
              <a:rPr lang="en-US" dirty="0"/>
              <a:t> </a:t>
            </a:r>
            <a:r>
              <a:rPr lang="en-US" dirty="0" err="1"/>
              <a:t>exclusivă</a:t>
            </a:r>
            <a:r>
              <a:rPr lang="en-US" dirty="0"/>
              <a:t> la</a:t>
            </a:r>
            <a:r>
              <a:rPr lang="ro-RO" dirty="0"/>
              <a:t> </a:t>
            </a:r>
            <a:r>
              <a:rPr lang="en-US" dirty="0" err="1"/>
              <a:t>rezultatele</a:t>
            </a:r>
            <a:r>
              <a:rPr lang="en-US" dirty="0"/>
              <a:t> </a:t>
            </a:r>
            <a:r>
              <a:rPr lang="en-US" dirty="0" err="1"/>
              <a:t>obținute</a:t>
            </a:r>
            <a:r>
              <a:rPr lang="en-US" dirty="0"/>
              <a:t>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softurilor</a:t>
            </a:r>
            <a:r>
              <a:rPr lang="en-US" dirty="0"/>
              <a:t> de </a:t>
            </a:r>
            <a:r>
              <a:rPr lang="en-US" dirty="0" err="1"/>
              <a:t>recunoaștere</a:t>
            </a:r>
            <a:r>
              <a:rPr lang="en-US" dirty="0"/>
              <a:t> a </a:t>
            </a:r>
            <a:r>
              <a:rPr lang="en-US" dirty="0" err="1"/>
              <a:t>similitudinilor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descurajată</a:t>
            </a:r>
            <a:r>
              <a:rPr lang="en-US" dirty="0"/>
              <a:t>.</a:t>
            </a:r>
            <a:endParaRPr lang="en-US" sz="2800" dirty="0"/>
          </a:p>
          <a:p>
            <a:pPr lvl="1" rtl="0"/>
            <a:endParaRPr lang="ro-RO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935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4900" b="1" i="1" dirty="0"/>
              <a:t>Obiectiv. Definire.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it-IT" dirty="0"/>
              <a:t>Materialul prezintă principii generale și bune practici (procedee specifice) în diagnosticarea</a:t>
            </a:r>
            <a:r>
              <a:rPr lang="ro-RO" dirty="0"/>
              <a:t> </a:t>
            </a:r>
            <a:r>
              <a:rPr lang="en-US" dirty="0" err="1"/>
              <a:t>plagiatului</a:t>
            </a:r>
            <a:r>
              <a:rPr lang="ro-RO" dirty="0"/>
              <a:t>.</a:t>
            </a:r>
          </a:p>
          <a:p>
            <a:r>
              <a:rPr lang="es-ES" b="1" dirty="0"/>
              <a:t>Plagierea este preluarea de către un autor a unor elemente din opera de creație intelectuală</a:t>
            </a:r>
            <a:r>
              <a:rPr lang="ro-RO" b="1" dirty="0"/>
              <a:t> </a:t>
            </a:r>
            <a:r>
              <a:rPr lang="en-US" b="1" dirty="0"/>
              <a:t>a </a:t>
            </a:r>
            <a:r>
              <a:rPr lang="en-US" b="1" dirty="0" err="1"/>
              <a:t>altui</a:t>
            </a:r>
            <a:r>
              <a:rPr lang="en-US" b="1" dirty="0"/>
              <a:t> </a:t>
            </a:r>
            <a:r>
              <a:rPr lang="en-US" b="1" dirty="0" err="1"/>
              <a:t>autor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prezentarea</a:t>
            </a:r>
            <a:r>
              <a:rPr lang="en-US" b="1" dirty="0"/>
              <a:t> </a:t>
            </a:r>
            <a:r>
              <a:rPr lang="en-US" b="1" dirty="0" err="1"/>
              <a:t>lor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spațiul</a:t>
            </a:r>
            <a:r>
              <a:rPr lang="en-US" b="1" dirty="0"/>
              <a:t> public </a:t>
            </a:r>
            <a:r>
              <a:rPr lang="en-US" b="1" dirty="0" err="1"/>
              <a:t>drept</a:t>
            </a:r>
            <a:r>
              <a:rPr lang="en-US" b="1" dirty="0"/>
              <a:t> </a:t>
            </a:r>
            <a:r>
              <a:rPr lang="en-US" b="1" dirty="0" err="1"/>
              <a:t>componente</a:t>
            </a:r>
            <a:r>
              <a:rPr lang="en-US" b="1" dirty="0"/>
              <a:t> ale </a:t>
            </a:r>
            <a:r>
              <a:rPr lang="en-US" b="1" dirty="0" err="1"/>
              <a:t>unei</a:t>
            </a:r>
            <a:r>
              <a:rPr lang="en-US" b="1" dirty="0"/>
              <a:t> </a:t>
            </a:r>
            <a:r>
              <a:rPr lang="en-US" b="1" dirty="0" err="1"/>
              <a:t>opere</a:t>
            </a:r>
            <a:r>
              <a:rPr lang="en-US" b="1" dirty="0"/>
              <a:t> </a:t>
            </a:r>
            <a:r>
              <a:rPr lang="en-US" b="1" dirty="0" err="1"/>
              <a:t>proprii</a:t>
            </a:r>
            <a:r>
              <a:rPr lang="en-US" dirty="0"/>
              <a:t>.</a:t>
            </a:r>
          </a:p>
          <a:p>
            <a:r>
              <a:rPr lang="en-US" b="1" dirty="0" err="1"/>
              <a:t>Plagiatul</a:t>
            </a:r>
            <a:r>
              <a:rPr lang="en-US" b="1" dirty="0"/>
              <a:t> </a:t>
            </a:r>
            <a:r>
              <a:rPr lang="en-US" b="1" dirty="0" err="1"/>
              <a:t>este</a:t>
            </a:r>
            <a:r>
              <a:rPr lang="en-US" b="1" dirty="0"/>
              <a:t> </a:t>
            </a:r>
            <a:r>
              <a:rPr lang="en-US" b="1" dirty="0" err="1"/>
              <a:t>rezultatul</a:t>
            </a:r>
            <a:r>
              <a:rPr lang="en-US" b="1" dirty="0"/>
              <a:t> </a:t>
            </a:r>
            <a:r>
              <a:rPr lang="en-US" b="1" dirty="0" err="1"/>
              <a:t>acțiunii</a:t>
            </a:r>
            <a:r>
              <a:rPr lang="en-US" b="1" dirty="0"/>
              <a:t> de a </a:t>
            </a:r>
            <a:r>
              <a:rPr lang="en-US" b="1" dirty="0" err="1"/>
              <a:t>plagia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se </a:t>
            </a:r>
            <a:r>
              <a:rPr lang="en-US" b="1" dirty="0" err="1"/>
              <a:t>referă</a:t>
            </a:r>
            <a:r>
              <a:rPr lang="en-US" b="1" dirty="0"/>
              <a:t> la opera </a:t>
            </a:r>
            <a:r>
              <a:rPr lang="en-US" b="1" dirty="0" err="1"/>
              <a:t>generată</a:t>
            </a:r>
            <a:r>
              <a:rPr lang="en-US" b="1" dirty="0"/>
              <a:t> </a:t>
            </a:r>
            <a:r>
              <a:rPr lang="en-US" b="1" dirty="0" err="1"/>
              <a:t>prin</a:t>
            </a:r>
            <a:r>
              <a:rPr lang="en-US" b="1" dirty="0"/>
              <a:t> </a:t>
            </a:r>
            <a:r>
              <a:rPr lang="en-US" b="1" dirty="0" err="1"/>
              <a:t>preluarea</a:t>
            </a:r>
            <a:r>
              <a:rPr lang="ro-RO" b="1" dirty="0"/>
              <a:t> </a:t>
            </a:r>
            <a:r>
              <a:rPr lang="en-US" b="1" dirty="0" err="1"/>
              <a:t>ilegitimă</a:t>
            </a:r>
            <a:r>
              <a:rPr lang="en-US" b="1" dirty="0"/>
              <a:t>, </a:t>
            </a:r>
            <a:r>
              <a:rPr lang="en-US" b="1" dirty="0" err="1"/>
              <a:t>intenționată</a:t>
            </a:r>
            <a:r>
              <a:rPr lang="en-US" b="1" dirty="0"/>
              <a:t> </a:t>
            </a:r>
            <a:r>
              <a:rPr lang="en-US" b="1" dirty="0" err="1"/>
              <a:t>sau</a:t>
            </a:r>
            <a:r>
              <a:rPr lang="en-US" b="1" dirty="0"/>
              <a:t> nu, din </a:t>
            </a:r>
            <a:r>
              <a:rPr lang="en-US" b="1" dirty="0" err="1"/>
              <a:t>punct</a:t>
            </a:r>
            <a:r>
              <a:rPr lang="en-US" b="1" dirty="0"/>
              <a:t> de </a:t>
            </a:r>
            <a:r>
              <a:rPr lang="en-US" b="1" dirty="0" err="1"/>
              <a:t>vedere</a:t>
            </a:r>
            <a:r>
              <a:rPr lang="en-US" b="1" dirty="0"/>
              <a:t> </a:t>
            </a:r>
            <a:r>
              <a:rPr lang="en-US" b="1" dirty="0" err="1"/>
              <a:t>deontologic</a:t>
            </a:r>
            <a:r>
              <a:rPr lang="en-US" b="1" dirty="0"/>
              <a:t>.</a:t>
            </a:r>
            <a:endParaRPr lang="ro-RO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2737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4900" b="1" i="1" dirty="0"/>
              <a:t>Obiectiv. Definire.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r>
              <a:rPr lang="en-US" dirty="0" err="1"/>
              <a:t>Definiția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concordantă</a:t>
            </a:r>
            <a:r>
              <a:rPr lang="en-US" dirty="0"/>
              <a:t> cu </a:t>
            </a:r>
            <a:r>
              <a:rPr lang="en-US" dirty="0" err="1"/>
              <a:t>cea</a:t>
            </a:r>
            <a:r>
              <a:rPr lang="en-US" dirty="0"/>
              <a:t> din </a:t>
            </a:r>
            <a:r>
              <a:rPr lang="en-US" dirty="0" err="1"/>
              <a:t>legea</a:t>
            </a:r>
            <a:r>
              <a:rPr lang="en-US" dirty="0"/>
              <a:t> 206 din 2004. </a:t>
            </a:r>
            <a:r>
              <a:rPr lang="en-US" dirty="0" err="1"/>
              <a:t>Definiția</a:t>
            </a:r>
            <a:r>
              <a:rPr lang="en-US" dirty="0"/>
              <a:t> de </a:t>
            </a:r>
            <a:r>
              <a:rPr lang="en-US" dirty="0" err="1"/>
              <a:t>lucru</a:t>
            </a:r>
            <a:r>
              <a:rPr lang="en-US" dirty="0"/>
              <a:t> pe care o </a:t>
            </a:r>
            <a:r>
              <a:rPr lang="en-US" dirty="0" err="1"/>
              <a:t>adoptăm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ro-RO" dirty="0"/>
              <a:t> </a:t>
            </a:r>
            <a:r>
              <a:rPr lang="en-US" dirty="0"/>
              <a:t>pe </a:t>
            </a:r>
            <a:r>
              <a:rPr lang="en-US" dirty="0" err="1"/>
              <a:t>deplin</a:t>
            </a:r>
            <a:r>
              <a:rPr lang="en-US" dirty="0"/>
              <a:t> </a:t>
            </a:r>
            <a:r>
              <a:rPr lang="en-US" dirty="0" err="1"/>
              <a:t>consistentă</a:t>
            </a:r>
            <a:r>
              <a:rPr lang="en-US" dirty="0"/>
              <a:t> cu </a:t>
            </a:r>
            <a:r>
              <a:rPr lang="en-US" dirty="0" err="1"/>
              <a:t>formulări</a:t>
            </a:r>
            <a:r>
              <a:rPr lang="en-US" dirty="0"/>
              <a:t> de </a:t>
            </a:r>
            <a:r>
              <a:rPr lang="en-US" dirty="0" err="1"/>
              <a:t>referință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abordări</a:t>
            </a:r>
            <a:r>
              <a:rPr lang="en-US" dirty="0"/>
              <a:t> din </a:t>
            </a:r>
            <a:r>
              <a:rPr lang="en-US" dirty="0" err="1"/>
              <a:t>literatura</a:t>
            </a:r>
            <a:r>
              <a:rPr lang="en-US" dirty="0"/>
              <a:t> </a:t>
            </a:r>
            <a:r>
              <a:rPr lang="en-US" dirty="0" err="1"/>
              <a:t>internațională</a:t>
            </a:r>
            <a:r>
              <a:rPr lang="en-US" dirty="0"/>
              <a:t> care</a:t>
            </a:r>
            <a:r>
              <a:rPr lang="ro-RO" dirty="0"/>
              <a:t> </a:t>
            </a:r>
            <a:r>
              <a:rPr lang="en-US" dirty="0" err="1"/>
              <a:t>conceptualizează</a:t>
            </a:r>
            <a:r>
              <a:rPr lang="en-US" dirty="0"/>
              <a:t> </a:t>
            </a:r>
            <a:r>
              <a:rPr lang="en-US" dirty="0" err="1"/>
              <a:t>plagierea</a:t>
            </a:r>
            <a:r>
              <a:rPr lang="en-US" dirty="0"/>
              <a:t> ca ”</a:t>
            </a:r>
            <a:r>
              <a:rPr lang="en-US" dirty="0" err="1"/>
              <a:t>prezentare</a:t>
            </a:r>
            <a:r>
              <a:rPr lang="en-US" dirty="0"/>
              <a:t> de </a:t>
            </a:r>
            <a:r>
              <a:rPr lang="en-US" dirty="0" err="1"/>
              <a:t>informații</a:t>
            </a:r>
            <a:r>
              <a:rPr lang="en-US" dirty="0"/>
              <a:t>, </a:t>
            </a:r>
            <a:r>
              <a:rPr lang="en-US" dirty="0" err="1"/>
              <a:t>idei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cuvinte</a:t>
            </a:r>
            <a:r>
              <a:rPr lang="en-US" dirty="0"/>
              <a:t>” ale </a:t>
            </a:r>
            <a:r>
              <a:rPr lang="en-US" dirty="0" err="1"/>
              <a:t>altui</a:t>
            </a:r>
            <a:r>
              <a:rPr lang="en-US" dirty="0"/>
              <a:t> </a:t>
            </a:r>
            <a:r>
              <a:rPr lang="en-US" dirty="0" err="1"/>
              <a:t>autor</a:t>
            </a:r>
            <a:r>
              <a:rPr lang="en-US" dirty="0"/>
              <a:t> ca </a:t>
            </a:r>
            <a:r>
              <a:rPr lang="en-US" dirty="0" err="1"/>
              <a:t>și</a:t>
            </a:r>
            <a:r>
              <a:rPr lang="en-US" dirty="0"/>
              <a:t> cum </a:t>
            </a:r>
            <a:r>
              <a:rPr lang="en-US" dirty="0" err="1"/>
              <a:t>ar</a:t>
            </a:r>
            <a:r>
              <a:rPr lang="ro-RO" dirty="0"/>
              <a:t> </a:t>
            </a:r>
            <a:r>
              <a:rPr lang="en-US" dirty="0"/>
              <a:t>fi </a:t>
            </a:r>
            <a:r>
              <a:rPr lang="en-US" dirty="0" err="1"/>
              <a:t>proprii</a:t>
            </a:r>
            <a:r>
              <a:rPr lang="en-US" dirty="0"/>
              <a:t>. </a:t>
            </a:r>
            <a:endParaRPr lang="ro-RO" dirty="0"/>
          </a:p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formulare</a:t>
            </a:r>
            <a:r>
              <a:rPr lang="en-US" dirty="0"/>
              <a:t> </a:t>
            </a:r>
            <a:r>
              <a:rPr lang="en-US" dirty="0" err="1"/>
              <a:t>simplificată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corectă</a:t>
            </a:r>
            <a:r>
              <a:rPr lang="en-US" dirty="0"/>
              <a:t>, </a:t>
            </a:r>
            <a:r>
              <a:rPr lang="en-US" b="1" dirty="0" err="1"/>
              <a:t>plagiatul</a:t>
            </a:r>
            <a:r>
              <a:rPr lang="en-US" b="1" dirty="0"/>
              <a:t> </a:t>
            </a:r>
            <a:r>
              <a:rPr lang="en-US" b="1" dirty="0" err="1"/>
              <a:t>este</a:t>
            </a:r>
            <a:r>
              <a:rPr lang="en-US" b="1" dirty="0"/>
              <a:t> </a:t>
            </a:r>
            <a:r>
              <a:rPr lang="en-US" b="1" dirty="0" err="1"/>
              <a:t>furt</a:t>
            </a:r>
            <a:r>
              <a:rPr lang="en-US" b="1" dirty="0"/>
              <a:t> </a:t>
            </a:r>
            <a:r>
              <a:rPr lang="en-US" b="1" dirty="0" err="1"/>
              <a:t>intelectual</a:t>
            </a:r>
            <a:r>
              <a:rPr lang="en-US" dirty="0"/>
              <a:t>. </a:t>
            </a:r>
            <a:r>
              <a:rPr lang="en-US" dirty="0" err="1"/>
              <a:t>Juridic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ro-RO" dirty="0"/>
              <a:t> </a:t>
            </a:r>
            <a:r>
              <a:rPr lang="en-US" dirty="0" err="1"/>
              <a:t>discuta</a:t>
            </a:r>
            <a:r>
              <a:rPr lang="en-US" dirty="0"/>
              <a:t> de </a:t>
            </a:r>
            <a:r>
              <a:rPr lang="en-US" dirty="0" err="1"/>
              <a:t>variații</a:t>
            </a:r>
            <a:r>
              <a:rPr lang="en-US" dirty="0"/>
              <a:t> ale </a:t>
            </a:r>
            <a:r>
              <a:rPr lang="en-US" dirty="0" err="1"/>
              <a:t>consecințelor</a:t>
            </a:r>
            <a:r>
              <a:rPr lang="en-US" dirty="0"/>
              <a:t> </a:t>
            </a:r>
            <a:r>
              <a:rPr lang="en-US" dirty="0" err="1"/>
              <a:t>publice</a:t>
            </a:r>
            <a:r>
              <a:rPr lang="en-US" dirty="0"/>
              <a:t> ale </a:t>
            </a:r>
            <a:r>
              <a:rPr lang="en-US" dirty="0" err="1"/>
              <a:t>furtului</a:t>
            </a:r>
            <a:r>
              <a:rPr lang="en-US" dirty="0"/>
              <a:t>, </a:t>
            </a:r>
            <a:r>
              <a:rPr lang="en-US" dirty="0" err="1"/>
              <a:t>însăși</a:t>
            </a:r>
            <a:r>
              <a:rPr lang="en-US" dirty="0"/>
              <a:t> </a:t>
            </a:r>
            <a:r>
              <a:rPr lang="en-US" dirty="0" err="1"/>
              <a:t>Legea</a:t>
            </a:r>
            <a:r>
              <a:rPr lang="en-US" dirty="0"/>
              <a:t> 206/2004 </a:t>
            </a:r>
            <a:r>
              <a:rPr lang="en-US" dirty="0" err="1"/>
              <a:t>specificând</a:t>
            </a:r>
            <a:r>
              <a:rPr lang="en-US" dirty="0"/>
              <a:t> </a:t>
            </a:r>
            <a:r>
              <a:rPr lang="en-US" dirty="0" err="1"/>
              <a:t>faptul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ro-RO" dirty="0"/>
              <a:t> </a:t>
            </a:r>
            <a:r>
              <a:rPr lang="en-US" b="1" dirty="0" err="1"/>
              <a:t>plagiatul</a:t>
            </a:r>
            <a:r>
              <a:rPr lang="en-US" b="1" dirty="0"/>
              <a:t> </a:t>
            </a:r>
            <a:r>
              <a:rPr lang="en-US" b="1" dirty="0" err="1"/>
              <a:t>constituie</a:t>
            </a:r>
            <a:r>
              <a:rPr lang="en-US" b="1" dirty="0"/>
              <a:t> o </a:t>
            </a:r>
            <a:r>
              <a:rPr lang="en-US" b="1" dirty="0" err="1"/>
              <a:t>abatere</a:t>
            </a:r>
            <a:r>
              <a:rPr lang="en-US" b="1" dirty="0"/>
              <a:t> de la </a:t>
            </a:r>
            <a:r>
              <a:rPr lang="en-US" b="1" dirty="0" err="1"/>
              <a:t>buna</a:t>
            </a:r>
            <a:r>
              <a:rPr lang="en-US" b="1" dirty="0"/>
              <a:t> </a:t>
            </a:r>
            <a:r>
              <a:rPr lang="en-US" b="1" dirty="0" err="1"/>
              <a:t>conduită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cercetare</a:t>
            </a:r>
            <a:r>
              <a:rPr lang="en-US" b="1" dirty="0"/>
              <a:t>, </a:t>
            </a:r>
            <a:r>
              <a:rPr lang="en-US" b="1" dirty="0" err="1"/>
              <a:t>dacă</a:t>
            </a:r>
            <a:r>
              <a:rPr lang="en-US" b="1" dirty="0"/>
              <a:t> nu </a:t>
            </a:r>
            <a:r>
              <a:rPr lang="en-US" b="1" dirty="0" err="1"/>
              <a:t>întrunește</a:t>
            </a:r>
            <a:r>
              <a:rPr lang="en-US" b="1" dirty="0"/>
              <a:t> </a:t>
            </a:r>
            <a:r>
              <a:rPr lang="en-US" b="1" dirty="0" err="1"/>
              <a:t>cumva</a:t>
            </a:r>
            <a:r>
              <a:rPr lang="en-US" b="1" dirty="0"/>
              <a:t> </a:t>
            </a:r>
            <a:r>
              <a:rPr lang="en-US" b="1" dirty="0" err="1"/>
              <a:t>chiar</a:t>
            </a:r>
            <a:r>
              <a:rPr lang="ro-RO" b="1" dirty="0"/>
              <a:t> </a:t>
            </a:r>
            <a:r>
              <a:rPr lang="en-US" b="1" dirty="0" err="1"/>
              <a:t>condițiile</a:t>
            </a:r>
            <a:r>
              <a:rPr lang="en-US" b="1" dirty="0"/>
              <a:t> </a:t>
            </a:r>
            <a:r>
              <a:rPr lang="en-US" b="1" dirty="0" err="1"/>
              <a:t>unei</a:t>
            </a:r>
            <a:r>
              <a:rPr lang="en-US" b="1" dirty="0"/>
              <a:t> </a:t>
            </a:r>
            <a:r>
              <a:rPr lang="en-US" b="1" dirty="0" err="1"/>
              <a:t>infracțiuni</a:t>
            </a:r>
            <a:r>
              <a:rPr lang="en-US" dirty="0"/>
              <a:t>. </a:t>
            </a:r>
            <a:endParaRPr lang="ro-RO" dirty="0"/>
          </a:p>
          <a:p>
            <a:r>
              <a:rPr lang="en-US" dirty="0"/>
              <a:t>Din </a:t>
            </a: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vedere</a:t>
            </a:r>
            <a:r>
              <a:rPr lang="en-US" dirty="0"/>
              <a:t> moral, </a:t>
            </a:r>
            <a:r>
              <a:rPr lang="en-US" dirty="0" err="1"/>
              <a:t>însă</a:t>
            </a:r>
            <a:r>
              <a:rPr lang="en-US" dirty="0"/>
              <a:t>, </a:t>
            </a:r>
            <a:r>
              <a:rPr lang="en-US" dirty="0" err="1"/>
              <a:t>indiferent</a:t>
            </a:r>
            <a:r>
              <a:rPr lang="en-US" dirty="0"/>
              <a:t> de </a:t>
            </a:r>
            <a:r>
              <a:rPr lang="en-US" dirty="0" err="1"/>
              <a:t>formă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consecințe</a:t>
            </a:r>
            <a:r>
              <a:rPr lang="en-US" dirty="0"/>
              <a:t>, </a:t>
            </a:r>
            <a:r>
              <a:rPr lang="en-US" dirty="0" err="1"/>
              <a:t>furtul</a:t>
            </a:r>
            <a:r>
              <a:rPr lang="ro-RO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furt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consecințele</a:t>
            </a:r>
            <a:r>
              <a:rPr lang="en-US" dirty="0"/>
              <a:t> sale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piața</a:t>
            </a:r>
            <a:r>
              <a:rPr lang="en-US" dirty="0"/>
              <a:t> </a:t>
            </a:r>
            <a:r>
              <a:rPr lang="en-US" dirty="0" err="1"/>
              <a:t>produselor</a:t>
            </a:r>
            <a:r>
              <a:rPr lang="en-US" dirty="0"/>
              <a:t> de </a:t>
            </a:r>
            <a:r>
              <a:rPr lang="en-US" dirty="0" err="1"/>
              <a:t>cercetare</a:t>
            </a:r>
            <a:r>
              <a:rPr lang="en-US" dirty="0"/>
              <a:t> </a:t>
            </a:r>
            <a:r>
              <a:rPr lang="en-US" dirty="0" err="1"/>
              <a:t>științifică</a:t>
            </a:r>
            <a:r>
              <a:rPr lang="en-US" dirty="0"/>
              <a:t> nu</a:t>
            </a:r>
            <a:r>
              <a:rPr lang="ro-RO" dirty="0"/>
              <a:t> </a:t>
            </a:r>
            <a:r>
              <a:rPr lang="en-US" dirty="0"/>
              <a:t>pot fi </a:t>
            </a:r>
            <a:r>
              <a:rPr lang="en-US" dirty="0" err="1"/>
              <a:t>decât</a:t>
            </a:r>
            <a:r>
              <a:rPr lang="en-US" dirty="0"/>
              <a:t> negative</a:t>
            </a:r>
            <a:r>
              <a:rPr lang="ro-RO" dirty="0"/>
              <a:t>.</a:t>
            </a:r>
            <a:endParaRPr lang="en-US" sz="2800" dirty="0"/>
          </a:p>
          <a:p>
            <a:pPr lvl="1" rtl="0"/>
            <a:endParaRPr lang="ro-RO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8849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4900" b="1" i="1" dirty="0"/>
              <a:t>Obiectiv. Definire.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b="1" dirty="0" err="1"/>
              <a:t>Autoplagiatul</a:t>
            </a:r>
            <a:r>
              <a:rPr lang="en-US" b="1" dirty="0"/>
              <a:t> nu </a:t>
            </a:r>
            <a:r>
              <a:rPr lang="en-US" b="1" dirty="0" err="1"/>
              <a:t>este</a:t>
            </a:r>
            <a:r>
              <a:rPr lang="en-US" b="1" dirty="0"/>
              <a:t> </a:t>
            </a:r>
            <a:r>
              <a:rPr lang="en-US" b="1" dirty="0" err="1"/>
              <a:t>plagiat</a:t>
            </a:r>
            <a:r>
              <a:rPr lang="en-US" b="1" dirty="0"/>
              <a:t>,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sensul</a:t>
            </a:r>
            <a:r>
              <a:rPr lang="en-US" b="1" dirty="0"/>
              <a:t> strict, </a:t>
            </a:r>
            <a:r>
              <a:rPr lang="en-US" b="1" dirty="0" err="1"/>
              <a:t>adoptat</a:t>
            </a:r>
            <a:r>
              <a:rPr lang="en-US" b="1" dirty="0"/>
              <a:t> </a:t>
            </a:r>
            <a:r>
              <a:rPr lang="en-US" b="1" dirty="0" err="1"/>
              <a:t>prin</a:t>
            </a:r>
            <a:r>
              <a:rPr lang="en-US" b="1" dirty="0"/>
              <a:t> </a:t>
            </a:r>
            <a:r>
              <a:rPr lang="en-US" b="1" dirty="0" err="1"/>
              <a:t>definiția</a:t>
            </a:r>
            <a:r>
              <a:rPr lang="en-US" b="1" dirty="0"/>
              <a:t> </a:t>
            </a:r>
            <a:r>
              <a:rPr lang="en-US" b="1" dirty="0" err="1"/>
              <a:t>dată</a:t>
            </a:r>
            <a:r>
              <a:rPr lang="en-US" dirty="0"/>
              <a:t>. </a:t>
            </a:r>
            <a:r>
              <a:rPr lang="en-US" dirty="0" err="1"/>
              <a:t>Preluarea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caz</a:t>
            </a:r>
            <a:r>
              <a:rPr lang="ro-RO" dirty="0"/>
              <a:t> </a:t>
            </a:r>
            <a:r>
              <a:rPr lang="en-US" dirty="0"/>
              <a:t>se face nu </a:t>
            </a:r>
            <a:r>
              <a:rPr lang="en-US" dirty="0" err="1"/>
              <a:t>după</a:t>
            </a:r>
            <a:r>
              <a:rPr lang="en-US" dirty="0"/>
              <a:t> opera </a:t>
            </a:r>
            <a:r>
              <a:rPr lang="en-US" dirty="0" err="1"/>
              <a:t>unui</a:t>
            </a:r>
            <a:r>
              <a:rPr lang="en-US" dirty="0"/>
              <a:t> alt </a:t>
            </a:r>
            <a:r>
              <a:rPr lang="en-US" dirty="0" err="1"/>
              <a:t>autor</a:t>
            </a:r>
            <a:r>
              <a:rPr lang="en-US" dirty="0"/>
              <a:t>, ci din </a:t>
            </a:r>
            <a:r>
              <a:rPr lang="en-US" dirty="0" err="1"/>
              <a:t>lucrări</a:t>
            </a:r>
            <a:r>
              <a:rPr lang="en-US" dirty="0"/>
              <a:t> </a:t>
            </a:r>
            <a:r>
              <a:rPr lang="en-US" dirty="0" err="1"/>
              <a:t>proprii</a:t>
            </a:r>
            <a:r>
              <a:rPr lang="en-US" dirty="0"/>
              <a:t> </a:t>
            </a:r>
            <a:r>
              <a:rPr lang="en-US" dirty="0" err="1"/>
              <a:t>autorului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discuție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fără</a:t>
            </a:r>
            <a:r>
              <a:rPr lang="en-US" dirty="0"/>
              <a:t> </a:t>
            </a:r>
            <a:r>
              <a:rPr lang="en-US" dirty="0" err="1"/>
              <a:t>specificarea</a:t>
            </a:r>
            <a:r>
              <a:rPr lang="ro-RO" dirty="0"/>
              <a:t> </a:t>
            </a:r>
            <a:r>
              <a:rPr lang="en-US" dirty="0" err="1"/>
              <a:t>faptului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opera </a:t>
            </a:r>
            <a:r>
              <a:rPr lang="en-US" dirty="0" err="1"/>
              <a:t>actuală</a:t>
            </a:r>
            <a:r>
              <a:rPr lang="en-US" dirty="0"/>
              <a:t> reproduce total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parțial</a:t>
            </a:r>
            <a:r>
              <a:rPr lang="en-US" dirty="0"/>
              <a:t> o </a:t>
            </a:r>
            <a:r>
              <a:rPr lang="en-US" dirty="0" err="1"/>
              <a:t>operă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veche</a:t>
            </a:r>
            <a:r>
              <a:rPr lang="en-US" dirty="0"/>
              <a:t> a </a:t>
            </a:r>
            <a:r>
              <a:rPr lang="en-US" dirty="0" err="1"/>
              <a:t>aceluiași</a:t>
            </a:r>
            <a:r>
              <a:rPr lang="en-US" dirty="0"/>
              <a:t> </a:t>
            </a:r>
            <a:r>
              <a:rPr lang="en-US" dirty="0" err="1"/>
              <a:t>autor</a:t>
            </a:r>
            <a:r>
              <a:rPr lang="en-US" dirty="0"/>
              <a:t>.</a:t>
            </a:r>
          </a:p>
          <a:p>
            <a:r>
              <a:rPr lang="en-US" b="1" dirty="0" err="1"/>
              <a:t>Autoplagiatul</a:t>
            </a:r>
            <a:r>
              <a:rPr lang="en-US" b="1" dirty="0"/>
              <a:t> </a:t>
            </a:r>
            <a:r>
              <a:rPr lang="en-US" b="1" dirty="0" err="1"/>
              <a:t>este</a:t>
            </a:r>
            <a:r>
              <a:rPr lang="en-US" b="1" dirty="0"/>
              <a:t> de </a:t>
            </a:r>
            <a:r>
              <a:rPr lang="en-US" b="1" dirty="0" err="1"/>
              <a:t>inclus</a:t>
            </a:r>
            <a:r>
              <a:rPr lang="en-US" b="1" dirty="0"/>
              <a:t> </a:t>
            </a:r>
            <a:r>
              <a:rPr lang="en-US" b="1" dirty="0" err="1"/>
              <a:t>mai</a:t>
            </a:r>
            <a:r>
              <a:rPr lang="en-US" b="1" dirty="0"/>
              <a:t> </a:t>
            </a:r>
            <a:r>
              <a:rPr lang="en-US" b="1" dirty="0" err="1"/>
              <a:t>mult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seria</a:t>
            </a:r>
            <a:r>
              <a:rPr lang="en-US" b="1" dirty="0"/>
              <a:t> </a:t>
            </a:r>
            <a:r>
              <a:rPr lang="en-US" b="1" dirty="0" err="1"/>
              <a:t>practicilor</a:t>
            </a:r>
            <a:r>
              <a:rPr lang="en-US" b="1" dirty="0"/>
              <a:t> de </a:t>
            </a:r>
            <a:r>
              <a:rPr lang="en-US" b="1" dirty="0" err="1"/>
              <a:t>conduită</a:t>
            </a:r>
            <a:r>
              <a:rPr lang="en-US" b="1" dirty="0"/>
              <a:t> </a:t>
            </a:r>
            <a:r>
              <a:rPr lang="en-US" b="1" dirty="0" err="1"/>
              <a:t>științifică</a:t>
            </a:r>
            <a:r>
              <a:rPr lang="en-US" b="1" dirty="0"/>
              <a:t> </a:t>
            </a:r>
            <a:r>
              <a:rPr lang="en-US" b="1" dirty="0" err="1"/>
              <a:t>inadecvată</a:t>
            </a:r>
            <a:r>
              <a:rPr lang="en-US" dirty="0"/>
              <a:t>.</a:t>
            </a:r>
          </a:p>
          <a:p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descurajat</a:t>
            </a:r>
            <a:r>
              <a:rPr lang="en-US" dirty="0"/>
              <a:t>, </a:t>
            </a:r>
            <a:r>
              <a:rPr lang="en-US" dirty="0" err="1"/>
              <a:t>însă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duce la </a:t>
            </a:r>
            <a:r>
              <a:rPr lang="en-US" dirty="0" err="1"/>
              <a:t>recunoașteri</a:t>
            </a:r>
            <a:r>
              <a:rPr lang="en-US" dirty="0"/>
              <a:t> </a:t>
            </a:r>
            <a:r>
              <a:rPr lang="en-US" dirty="0" err="1"/>
              <a:t>profesionale</a:t>
            </a:r>
            <a:r>
              <a:rPr lang="en-US" dirty="0"/>
              <a:t> </a:t>
            </a:r>
            <a:r>
              <a:rPr lang="en-US" dirty="0" err="1"/>
              <a:t>nefundamentate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ro-RO" dirty="0"/>
              <a:t> </a:t>
            </a:r>
            <a:r>
              <a:rPr lang="en-US" dirty="0" err="1"/>
              <a:t>multiplicarea</a:t>
            </a:r>
            <a:r>
              <a:rPr lang="en-US" dirty="0"/>
              <a:t> </a:t>
            </a:r>
            <a:r>
              <a:rPr lang="en-US" dirty="0" err="1"/>
              <a:t>aceleiași</a:t>
            </a:r>
            <a:r>
              <a:rPr lang="en-US" dirty="0"/>
              <a:t> </a:t>
            </a:r>
            <a:r>
              <a:rPr lang="en-US" dirty="0" err="1"/>
              <a:t>lucrări</a:t>
            </a:r>
            <a:r>
              <a:rPr lang="en-US" dirty="0"/>
              <a:t> ca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probă</a:t>
            </a:r>
            <a:r>
              <a:rPr lang="en-US" dirty="0"/>
              <a:t> de </a:t>
            </a:r>
            <a:r>
              <a:rPr lang="en-US" dirty="0" err="1"/>
              <a:t>nouă</a:t>
            </a:r>
            <a:r>
              <a:rPr lang="en-US" dirty="0"/>
              <a:t> </a:t>
            </a:r>
            <a:r>
              <a:rPr lang="en-US" dirty="0" err="1"/>
              <a:t>producție</a:t>
            </a:r>
            <a:r>
              <a:rPr lang="en-US" dirty="0"/>
              <a:t> </a:t>
            </a:r>
            <a:r>
              <a:rPr lang="en-US" dirty="0" err="1"/>
              <a:t>intelectuală</a:t>
            </a:r>
            <a:r>
              <a:rPr lang="en-US" dirty="0"/>
              <a:t>.</a:t>
            </a:r>
            <a:endParaRPr lang="en-US" sz="2800" dirty="0"/>
          </a:p>
          <a:p>
            <a:pPr lvl="1" rtl="0"/>
            <a:endParaRPr lang="ro-RO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2452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dirty="0"/>
              <a:t>Principii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clasificări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plagiatului</a:t>
            </a:r>
            <a:r>
              <a:rPr lang="ro-RO" dirty="0"/>
              <a:t> </a:t>
            </a:r>
            <a:br>
              <a:rPr lang="ro-RO" dirty="0"/>
            </a:br>
            <a:r>
              <a:rPr lang="ro-RO" dirty="0"/>
              <a:t>Severitatea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en-US" b="1" dirty="0" err="1"/>
              <a:t>Principala</a:t>
            </a:r>
            <a:r>
              <a:rPr lang="en-US" b="1" dirty="0"/>
              <a:t> </a:t>
            </a:r>
            <a:r>
              <a:rPr lang="en-US" b="1" dirty="0" err="1"/>
              <a:t>caracteristică</a:t>
            </a:r>
            <a:r>
              <a:rPr lang="en-US" b="1" dirty="0"/>
              <a:t> pe care </a:t>
            </a:r>
            <a:r>
              <a:rPr lang="en-US" b="1" dirty="0" err="1"/>
              <a:t>trebuie</a:t>
            </a:r>
            <a:r>
              <a:rPr lang="en-US" b="1" dirty="0"/>
              <a:t> </a:t>
            </a:r>
            <a:r>
              <a:rPr lang="en-US" b="1" dirty="0" err="1"/>
              <a:t>să</a:t>
            </a:r>
            <a:r>
              <a:rPr lang="en-US" b="1" dirty="0"/>
              <a:t> o </a:t>
            </a:r>
            <a:r>
              <a:rPr lang="en-US" b="1" dirty="0" err="1"/>
              <a:t>pună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evidență</a:t>
            </a:r>
            <a:r>
              <a:rPr lang="en-US" b="1" dirty="0"/>
              <a:t> </a:t>
            </a:r>
            <a:r>
              <a:rPr lang="en-US" b="1" dirty="0" err="1"/>
              <a:t>analizele</a:t>
            </a:r>
            <a:r>
              <a:rPr lang="en-US" b="1" dirty="0"/>
              <a:t> de </a:t>
            </a:r>
            <a:r>
              <a:rPr lang="en-US" b="1" dirty="0" err="1"/>
              <a:t>evaluare</a:t>
            </a:r>
            <a:r>
              <a:rPr lang="en-US" b="1" dirty="0"/>
              <a:t> a </a:t>
            </a:r>
            <a:r>
              <a:rPr lang="en-US" b="1" dirty="0" err="1"/>
              <a:t>unor</a:t>
            </a:r>
            <a:r>
              <a:rPr lang="ro-RO" b="1" dirty="0"/>
              <a:t> </a:t>
            </a:r>
            <a:r>
              <a:rPr lang="en-US" b="1" dirty="0" err="1"/>
              <a:t>lucrări</a:t>
            </a:r>
            <a:r>
              <a:rPr lang="en-US" b="1" dirty="0"/>
              <a:t> </a:t>
            </a:r>
            <a:r>
              <a:rPr lang="en-US" b="1" dirty="0" err="1"/>
              <a:t>suspecte</a:t>
            </a:r>
            <a:r>
              <a:rPr lang="en-US" b="1" dirty="0"/>
              <a:t> de </a:t>
            </a:r>
            <a:r>
              <a:rPr lang="en-US" b="1" dirty="0" err="1"/>
              <a:t>plagiat</a:t>
            </a:r>
            <a:r>
              <a:rPr lang="en-US" b="1" dirty="0"/>
              <a:t> </a:t>
            </a:r>
            <a:r>
              <a:rPr lang="en-US" b="1" dirty="0" err="1"/>
              <a:t>este</a:t>
            </a:r>
            <a:r>
              <a:rPr lang="en-US" b="1" dirty="0"/>
              <a:t> </a:t>
            </a:r>
            <a:r>
              <a:rPr lang="en-US" b="1" dirty="0" err="1"/>
              <a:t>severitatea</a:t>
            </a:r>
            <a:r>
              <a:rPr lang="en-US" b="1" dirty="0"/>
              <a:t> </a:t>
            </a:r>
            <a:r>
              <a:rPr lang="en-US" b="1" dirty="0" err="1"/>
              <a:t>acestuia</a:t>
            </a:r>
            <a:r>
              <a:rPr lang="ro-RO" b="1" dirty="0"/>
              <a:t>.</a:t>
            </a:r>
          </a:p>
          <a:p>
            <a:r>
              <a:rPr lang="en-US" dirty="0" err="1"/>
              <a:t>Plagierea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opere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cu </a:t>
            </a:r>
            <a:r>
              <a:rPr lang="en-US" dirty="0" err="1"/>
              <a:t>atât</a:t>
            </a:r>
            <a:r>
              <a:rPr lang="ro-RO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severă</a:t>
            </a:r>
            <a:r>
              <a:rPr lang="en-US" dirty="0"/>
              <a:t> cu </a:t>
            </a:r>
            <a:r>
              <a:rPr lang="en-US" dirty="0" err="1"/>
              <a:t>cât</a:t>
            </a:r>
            <a:r>
              <a:rPr lang="en-US" dirty="0"/>
              <a:t> </a:t>
            </a:r>
            <a:r>
              <a:rPr lang="en-US" dirty="0" err="1"/>
              <a:t>preluările</a:t>
            </a:r>
            <a:r>
              <a:rPr lang="en-US" dirty="0"/>
              <a:t> </a:t>
            </a:r>
            <a:r>
              <a:rPr lang="en-US" dirty="0" err="1"/>
              <a:t>ilegitime</a:t>
            </a:r>
            <a:r>
              <a:rPr lang="en-US" dirty="0"/>
              <a:t> 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/>
              <a:t>a) au o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extensie</a:t>
            </a:r>
            <a:r>
              <a:rPr lang="en-US" dirty="0"/>
              <a:t>, 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/>
              <a:t>b) sunt </a:t>
            </a:r>
            <a:r>
              <a:rPr lang="en-US" dirty="0" err="1"/>
              <a:t>localizate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zone </a:t>
            </a:r>
            <a:r>
              <a:rPr lang="en-US" dirty="0" err="1"/>
              <a:t>mai</a:t>
            </a:r>
            <a:r>
              <a:rPr lang="ro-RO" dirty="0"/>
              <a:t> </a:t>
            </a:r>
            <a:r>
              <a:rPr lang="en-US" dirty="0" err="1"/>
              <a:t>importante</a:t>
            </a:r>
            <a:r>
              <a:rPr lang="en-US" dirty="0"/>
              <a:t> din </a:t>
            </a:r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dirty="0" err="1"/>
              <a:t>lucrării</a:t>
            </a:r>
            <a:r>
              <a:rPr lang="en-US" dirty="0"/>
              <a:t>, 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/>
              <a:t>c) </a:t>
            </a:r>
            <a:r>
              <a:rPr lang="en-US" dirty="0" err="1"/>
              <a:t>decurg</a:t>
            </a:r>
            <a:r>
              <a:rPr lang="en-US" dirty="0"/>
              <a:t> nu din </a:t>
            </a:r>
            <a:r>
              <a:rPr lang="en-US" dirty="0" err="1"/>
              <a:t>necunoașterea</a:t>
            </a:r>
            <a:r>
              <a:rPr lang="en-US" dirty="0"/>
              <a:t> </a:t>
            </a:r>
            <a:r>
              <a:rPr lang="en-US" dirty="0" err="1"/>
              <a:t>bunelor</a:t>
            </a:r>
            <a:r>
              <a:rPr lang="en-US" dirty="0"/>
              <a:t> </a:t>
            </a:r>
            <a:r>
              <a:rPr lang="en-US" dirty="0" err="1"/>
              <a:t>practici</a:t>
            </a:r>
            <a:r>
              <a:rPr lang="en-US" dirty="0"/>
              <a:t> de </a:t>
            </a:r>
            <a:r>
              <a:rPr lang="en-US" dirty="0" err="1"/>
              <a:t>redactare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c</a:t>
            </a:r>
            <a:r>
              <a:rPr lang="ro-RO" dirty="0"/>
              <a:t>e</a:t>
            </a:r>
            <a:r>
              <a:rPr lang="en-US" dirty="0"/>
              <a:t> se </a:t>
            </a:r>
            <a:r>
              <a:rPr lang="en-US" dirty="0" err="1"/>
              <a:t>înscriu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măsură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serie</a:t>
            </a:r>
            <a:r>
              <a:rPr lang="en-US" dirty="0"/>
              <a:t> </a:t>
            </a:r>
            <a:r>
              <a:rPr lang="en-US" dirty="0" err="1"/>
              <a:t>repetitivă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autorul</a:t>
            </a:r>
            <a:r>
              <a:rPr lang="en-US" dirty="0"/>
              <a:t> </a:t>
            </a:r>
            <a:r>
              <a:rPr lang="en-US" dirty="0" err="1"/>
              <a:t>respectiv</a:t>
            </a:r>
            <a:r>
              <a:rPr lang="en-US" dirty="0"/>
              <a:t>. </a:t>
            </a:r>
            <a:r>
              <a:rPr lang="en-US" dirty="0" err="1"/>
              <a:t>Extrinsec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cumulativ</a:t>
            </a:r>
            <a:r>
              <a:rPr lang="en-US" dirty="0"/>
              <a:t>,</a:t>
            </a:r>
            <a:r>
              <a:rPr lang="ro-RO" dirty="0"/>
              <a:t> </a:t>
            </a:r>
            <a:r>
              <a:rPr lang="en-US" dirty="0" err="1"/>
              <a:t>contează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avantajele</a:t>
            </a:r>
            <a:r>
              <a:rPr lang="en-US" dirty="0"/>
              <a:t> pe care </a:t>
            </a:r>
            <a:r>
              <a:rPr lang="en-US" dirty="0" err="1"/>
              <a:t>autorul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cauză</a:t>
            </a:r>
            <a:r>
              <a:rPr lang="en-US" dirty="0"/>
              <a:t> le </a:t>
            </a:r>
            <a:r>
              <a:rPr lang="en-US" dirty="0" err="1"/>
              <a:t>obține</a:t>
            </a:r>
            <a:r>
              <a:rPr lang="en-US" dirty="0"/>
              <a:t> din </a:t>
            </a:r>
            <a:r>
              <a:rPr lang="en-US" dirty="0" err="1"/>
              <a:t>plagiere</a:t>
            </a:r>
            <a:r>
              <a:rPr lang="en-US" dirty="0"/>
              <a:t>.</a:t>
            </a:r>
            <a:endParaRPr lang="en-US" sz="2800" dirty="0"/>
          </a:p>
          <a:p>
            <a:pPr lvl="1" rtl="0"/>
            <a:endParaRPr lang="ro-RO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1889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800" dirty="0"/>
              <a:t>Principii </a:t>
            </a:r>
            <a:r>
              <a:rPr lang="en-US" sz="4800" dirty="0" err="1"/>
              <a:t>și</a:t>
            </a:r>
            <a:r>
              <a:rPr lang="en-US" sz="4800" dirty="0"/>
              <a:t> </a:t>
            </a:r>
            <a:r>
              <a:rPr lang="en-US" sz="4800" dirty="0" err="1"/>
              <a:t>clasificări</a:t>
            </a:r>
            <a:r>
              <a:rPr lang="en-US" sz="4800" dirty="0"/>
              <a:t> </a:t>
            </a:r>
            <a:r>
              <a:rPr lang="en-US" sz="4800" dirty="0" err="1"/>
              <a:t>în</a:t>
            </a:r>
            <a:r>
              <a:rPr lang="en-US" sz="4800" dirty="0"/>
              <a:t> </a:t>
            </a:r>
            <a:r>
              <a:rPr lang="en-US" sz="4800" dirty="0" err="1"/>
              <a:t>analiza</a:t>
            </a:r>
            <a:r>
              <a:rPr lang="en-US" sz="4800" dirty="0"/>
              <a:t> </a:t>
            </a:r>
            <a:r>
              <a:rPr lang="en-US" sz="4800" dirty="0" err="1"/>
              <a:t>plagiatului</a:t>
            </a:r>
            <a:r>
              <a:rPr lang="ro-RO" sz="4800" dirty="0"/>
              <a:t> </a:t>
            </a:r>
            <a:br>
              <a:rPr lang="ro-RO" sz="4800" dirty="0"/>
            </a:br>
            <a:r>
              <a:rPr lang="en-US" dirty="0" err="1"/>
              <a:t>Combinația</a:t>
            </a:r>
            <a:r>
              <a:rPr lang="en-US" dirty="0"/>
              <a:t> text </a:t>
            </a:r>
            <a:r>
              <a:rPr lang="en-US" dirty="0" err="1"/>
              <a:t>plagiat</a:t>
            </a:r>
            <a:r>
              <a:rPr lang="en-US" dirty="0"/>
              <a:t>/text original nu exclude </a:t>
            </a:r>
            <a:r>
              <a:rPr lang="en-US" dirty="0" err="1"/>
              <a:t>plagiatul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b="1" dirty="0" err="1"/>
              <a:t>Prezența</a:t>
            </a:r>
            <a:r>
              <a:rPr lang="en-US" b="1" dirty="0"/>
              <a:t> </a:t>
            </a:r>
            <a:r>
              <a:rPr lang="en-US" b="1" dirty="0" err="1"/>
              <a:t>unei</a:t>
            </a:r>
            <a:r>
              <a:rPr lang="en-US" b="1" dirty="0"/>
              <a:t> </a:t>
            </a:r>
            <a:r>
              <a:rPr lang="en-US" b="1" dirty="0" err="1"/>
              <a:t>părți</a:t>
            </a:r>
            <a:r>
              <a:rPr lang="en-US" b="1" dirty="0"/>
              <a:t> </a:t>
            </a:r>
            <a:r>
              <a:rPr lang="en-US" b="1" dirty="0" err="1"/>
              <a:t>originale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corect</a:t>
            </a:r>
            <a:r>
              <a:rPr lang="en-US" b="1" dirty="0"/>
              <a:t> </a:t>
            </a:r>
            <a:r>
              <a:rPr lang="en-US" b="1" dirty="0" err="1"/>
              <a:t>editate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materialul</a:t>
            </a:r>
            <a:r>
              <a:rPr lang="en-US" b="1" dirty="0"/>
              <a:t> </a:t>
            </a:r>
            <a:r>
              <a:rPr lang="en-US" b="1" dirty="0" err="1"/>
              <a:t>supus</a:t>
            </a:r>
            <a:r>
              <a:rPr lang="en-US" b="1" dirty="0"/>
              <a:t> </a:t>
            </a:r>
            <a:r>
              <a:rPr lang="en-US" b="1" dirty="0" err="1"/>
              <a:t>evaluării</a:t>
            </a:r>
            <a:r>
              <a:rPr lang="en-US" b="1" dirty="0"/>
              <a:t> nu </a:t>
            </a:r>
            <a:r>
              <a:rPr lang="en-US" b="1" dirty="0" err="1"/>
              <a:t>compensează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ro-RO" b="1" dirty="0"/>
              <a:t> </a:t>
            </a:r>
            <a:r>
              <a:rPr lang="en-US" b="1" dirty="0" err="1"/>
              <a:t>niciun</a:t>
            </a:r>
            <a:r>
              <a:rPr lang="en-US" b="1" dirty="0"/>
              <a:t> </a:t>
            </a:r>
            <a:r>
              <a:rPr lang="en-US" b="1" dirty="0" err="1"/>
              <a:t>fel</a:t>
            </a:r>
            <a:r>
              <a:rPr lang="en-US" b="1" dirty="0"/>
              <a:t> </a:t>
            </a:r>
            <a:r>
              <a:rPr lang="en-US" b="1" dirty="0" err="1"/>
              <a:t>plagiatul</a:t>
            </a:r>
            <a:r>
              <a:rPr lang="en-US" b="1" dirty="0"/>
              <a:t> </a:t>
            </a:r>
            <a:r>
              <a:rPr lang="en-US" b="1" dirty="0" err="1"/>
              <a:t>dovedit</a:t>
            </a:r>
            <a:r>
              <a:rPr lang="en-US" b="1" dirty="0"/>
              <a:t> </a:t>
            </a:r>
            <a:r>
              <a:rPr lang="en-US" b="1" dirty="0" err="1"/>
              <a:t>pentru</a:t>
            </a:r>
            <a:r>
              <a:rPr lang="en-US" b="1" dirty="0"/>
              <a:t> </a:t>
            </a:r>
            <a:r>
              <a:rPr lang="en-US" b="1" dirty="0" err="1"/>
              <a:t>alte</a:t>
            </a:r>
            <a:r>
              <a:rPr lang="en-US" b="1" dirty="0"/>
              <a:t> </a:t>
            </a:r>
            <a:r>
              <a:rPr lang="en-US" b="1" dirty="0" err="1"/>
              <a:t>părți</a:t>
            </a:r>
            <a:r>
              <a:rPr lang="en-US" b="1" dirty="0"/>
              <a:t> ale </a:t>
            </a:r>
            <a:r>
              <a:rPr lang="en-US" b="1" dirty="0" err="1"/>
              <a:t>aceluiași</a:t>
            </a:r>
            <a:r>
              <a:rPr lang="en-US" b="1" dirty="0"/>
              <a:t> material</a:t>
            </a:r>
            <a:r>
              <a:rPr lang="en-US" dirty="0"/>
              <a:t>. </a:t>
            </a:r>
            <a:r>
              <a:rPr lang="en-US" dirty="0" err="1"/>
              <a:t>Desigur</a:t>
            </a:r>
            <a:r>
              <a:rPr lang="en-US" dirty="0"/>
              <a:t>, </a:t>
            </a:r>
            <a:r>
              <a:rPr lang="en-US" dirty="0" err="1"/>
              <a:t>construcția</a:t>
            </a:r>
            <a:r>
              <a:rPr lang="en-US" dirty="0"/>
              <a:t> </a:t>
            </a:r>
            <a:r>
              <a:rPr lang="en-US" dirty="0" err="1"/>
              <a:t>lucrării</a:t>
            </a:r>
            <a:r>
              <a:rPr lang="ro-RO" dirty="0"/>
              <a:t> </a:t>
            </a:r>
            <a:r>
              <a:rPr lang="it-IT" dirty="0"/>
              <a:t>prin alternanța de secțiuni originale și plagiate trebuie luată in considerație la stabilirea procedurilor</a:t>
            </a:r>
            <a:r>
              <a:rPr lang="ro-RO" dirty="0"/>
              <a:t> </a:t>
            </a:r>
            <a:r>
              <a:rPr lang="en-US" dirty="0"/>
              <a:t>de </a:t>
            </a:r>
            <a:r>
              <a:rPr lang="en-US" dirty="0" err="1"/>
              <a:t>sancționare</a:t>
            </a:r>
            <a:r>
              <a:rPr lang="en-US" dirty="0"/>
              <a:t>. </a:t>
            </a:r>
            <a:r>
              <a:rPr lang="en-US" dirty="0" err="1"/>
              <a:t>Evaluarea</a:t>
            </a:r>
            <a:r>
              <a:rPr lang="en-US" dirty="0"/>
              <a:t>, </a:t>
            </a:r>
            <a:r>
              <a:rPr lang="en-US" dirty="0" err="1"/>
              <a:t>însă</a:t>
            </a:r>
            <a:r>
              <a:rPr lang="en-US" dirty="0"/>
              <a:t>,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semnaleze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diferențieze</a:t>
            </a:r>
            <a:r>
              <a:rPr lang="en-US" dirty="0"/>
              <a:t> </a:t>
            </a:r>
            <a:r>
              <a:rPr lang="en-US" dirty="0" err="1"/>
              <a:t>clar</a:t>
            </a:r>
            <a:r>
              <a:rPr lang="en-US" dirty="0"/>
              <a:t>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„</a:t>
            </a:r>
            <a:r>
              <a:rPr lang="en-US" dirty="0" err="1"/>
              <a:t>bolnav</a:t>
            </a:r>
            <a:r>
              <a:rPr lang="en-US" dirty="0"/>
              <a:t>” </a:t>
            </a:r>
            <a:r>
              <a:rPr lang="en-US" dirty="0" err="1"/>
              <a:t>și</a:t>
            </a:r>
            <a:r>
              <a:rPr lang="en-US" dirty="0"/>
              <a:t>,</a:t>
            </a:r>
            <a:r>
              <a:rPr lang="ro-RO" dirty="0"/>
              <a:t>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„</a:t>
            </a:r>
            <a:r>
              <a:rPr lang="en-US" dirty="0" err="1"/>
              <a:t>sănătos</a:t>
            </a:r>
            <a:r>
              <a:rPr lang="en-US" dirty="0"/>
              <a:t>”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lucrare</a:t>
            </a:r>
            <a:r>
              <a:rPr lang="en-US" dirty="0"/>
              <a:t>.</a:t>
            </a:r>
            <a:endParaRPr lang="en-US" sz="2800" dirty="0"/>
          </a:p>
          <a:p>
            <a:pPr lvl="1" rtl="0"/>
            <a:endParaRPr lang="ro-RO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6135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5400" dirty="0"/>
              <a:t>Principii </a:t>
            </a:r>
            <a:r>
              <a:rPr lang="en-US" sz="5400" dirty="0" err="1"/>
              <a:t>și</a:t>
            </a:r>
            <a:r>
              <a:rPr lang="en-US" sz="5400" dirty="0"/>
              <a:t> </a:t>
            </a:r>
            <a:r>
              <a:rPr lang="en-US" sz="5400" dirty="0" err="1"/>
              <a:t>clasificări</a:t>
            </a:r>
            <a:r>
              <a:rPr lang="en-US" sz="5400" dirty="0"/>
              <a:t> </a:t>
            </a:r>
            <a:r>
              <a:rPr lang="en-US" sz="5400" dirty="0" err="1"/>
              <a:t>în</a:t>
            </a:r>
            <a:r>
              <a:rPr lang="en-US" sz="5400" dirty="0"/>
              <a:t> </a:t>
            </a:r>
            <a:r>
              <a:rPr lang="en-US" sz="5400" dirty="0" err="1"/>
              <a:t>analiza</a:t>
            </a:r>
            <a:r>
              <a:rPr lang="en-US" sz="5400" dirty="0"/>
              <a:t> </a:t>
            </a:r>
            <a:r>
              <a:rPr lang="en-US" sz="5400" dirty="0" err="1"/>
              <a:t>plagiatului</a:t>
            </a:r>
            <a:br>
              <a:rPr lang="ro-RO" sz="5400" dirty="0"/>
            </a:br>
            <a:r>
              <a:rPr lang="pt-BR" dirty="0"/>
              <a:t>Plagiatul este preluare de text, dar poate fi și preluare de idei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en-US" b="1" dirty="0" err="1"/>
              <a:t>Constituie</a:t>
            </a:r>
            <a:r>
              <a:rPr lang="en-US" b="1" dirty="0"/>
              <a:t> </a:t>
            </a:r>
            <a:r>
              <a:rPr lang="en-US" b="1" dirty="0" err="1"/>
              <a:t>plagiat</a:t>
            </a:r>
            <a:r>
              <a:rPr lang="en-US" b="1" dirty="0"/>
              <a:t> </a:t>
            </a:r>
            <a:r>
              <a:rPr lang="en-US" b="1" dirty="0" err="1"/>
              <a:t>atât</a:t>
            </a:r>
            <a:r>
              <a:rPr lang="en-US" b="1" dirty="0"/>
              <a:t> </a:t>
            </a:r>
            <a:r>
              <a:rPr lang="en-US" b="1" dirty="0" err="1"/>
              <a:t>preluarea</a:t>
            </a:r>
            <a:r>
              <a:rPr lang="en-US" b="1" dirty="0"/>
              <a:t> de </a:t>
            </a:r>
            <a:r>
              <a:rPr lang="en-US" b="1" dirty="0" err="1"/>
              <a:t>idei</a:t>
            </a:r>
            <a:r>
              <a:rPr lang="en-US" b="1" dirty="0"/>
              <a:t> </a:t>
            </a:r>
            <a:r>
              <a:rPr lang="en-US" b="1" dirty="0" err="1"/>
              <a:t>cât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preluarea</a:t>
            </a:r>
            <a:r>
              <a:rPr lang="en-US" b="1" dirty="0"/>
              <a:t> de text </a:t>
            </a:r>
            <a:r>
              <a:rPr lang="en-US" b="1" dirty="0" err="1"/>
              <a:t>fără</a:t>
            </a:r>
            <a:r>
              <a:rPr lang="en-US" b="1" dirty="0"/>
              <a:t> </a:t>
            </a:r>
            <a:r>
              <a:rPr lang="en-US" b="1" dirty="0" err="1"/>
              <a:t>citările</a:t>
            </a:r>
            <a:r>
              <a:rPr lang="en-US" b="1" dirty="0"/>
              <a:t> de </a:t>
            </a:r>
            <a:r>
              <a:rPr lang="en-US" b="1" dirty="0" err="1"/>
              <a:t>rigoare</a:t>
            </a:r>
            <a:r>
              <a:rPr lang="en-US" dirty="0"/>
              <a:t>. </a:t>
            </a:r>
            <a:r>
              <a:rPr lang="en-US" dirty="0" err="1"/>
              <a:t>Prin</a:t>
            </a:r>
            <a:r>
              <a:rPr lang="ro-RO" dirty="0"/>
              <a:t> </a:t>
            </a:r>
            <a:r>
              <a:rPr lang="en-US" dirty="0" err="1"/>
              <a:t>procedee</a:t>
            </a:r>
            <a:r>
              <a:rPr lang="en-US" dirty="0"/>
              <a:t> </a:t>
            </a:r>
            <a:r>
              <a:rPr lang="en-US" dirty="0" err="1"/>
              <a:t>specifice</a:t>
            </a:r>
            <a:r>
              <a:rPr lang="en-US" dirty="0"/>
              <a:t> </a:t>
            </a:r>
            <a:r>
              <a:rPr lang="en-US" dirty="0" err="1"/>
              <a:t>domeniului</a:t>
            </a:r>
            <a:r>
              <a:rPr lang="en-US" dirty="0"/>
              <a:t>, se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identifica</a:t>
            </a:r>
            <a:r>
              <a:rPr lang="en-US" dirty="0"/>
              <a:t> </a:t>
            </a:r>
            <a:r>
              <a:rPr lang="en-US" dirty="0" err="1"/>
              <a:t>pragurile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tipurile</a:t>
            </a:r>
            <a:r>
              <a:rPr lang="en-US" dirty="0"/>
              <a:t> de </a:t>
            </a:r>
            <a:r>
              <a:rPr lang="en-US" dirty="0" err="1"/>
              <a:t>situații</a:t>
            </a:r>
            <a:r>
              <a:rPr lang="en-US" dirty="0"/>
              <a:t> </a:t>
            </a:r>
            <a:r>
              <a:rPr lang="en-US" dirty="0" err="1"/>
              <a:t>dincolo</a:t>
            </a:r>
            <a:r>
              <a:rPr lang="en-US" dirty="0"/>
              <a:t> de care </a:t>
            </a:r>
            <a:r>
              <a:rPr lang="en-US" dirty="0" err="1"/>
              <a:t>absența</a:t>
            </a:r>
            <a:r>
              <a:rPr lang="ro-RO" dirty="0"/>
              <a:t> </a:t>
            </a:r>
            <a:r>
              <a:rPr lang="en-US" dirty="0" err="1"/>
              <a:t>marcatorilor</a:t>
            </a:r>
            <a:r>
              <a:rPr lang="en-US" dirty="0"/>
              <a:t> de </a:t>
            </a:r>
            <a:r>
              <a:rPr lang="en-US" dirty="0" err="1"/>
              <a:t>citare</a:t>
            </a:r>
            <a:r>
              <a:rPr lang="en-US" dirty="0"/>
              <a:t> </a:t>
            </a:r>
            <a:r>
              <a:rPr lang="en-US" dirty="0" err="1"/>
              <a:t>corectă</a:t>
            </a:r>
            <a:r>
              <a:rPr lang="en-US" dirty="0"/>
              <a:t> duce la </a:t>
            </a:r>
            <a:r>
              <a:rPr lang="en-US" dirty="0" err="1"/>
              <a:t>fraudă</a:t>
            </a:r>
            <a:r>
              <a:rPr lang="en-US" dirty="0"/>
              <a:t> </a:t>
            </a:r>
            <a:r>
              <a:rPr lang="en-US" dirty="0" err="1"/>
              <a:t>intelectuală</a:t>
            </a:r>
            <a:r>
              <a:rPr lang="en-US" dirty="0"/>
              <a:t>. </a:t>
            </a:r>
            <a:r>
              <a:rPr lang="en-US" dirty="0" err="1"/>
              <a:t>Furtul</a:t>
            </a:r>
            <a:r>
              <a:rPr lang="en-US" dirty="0"/>
              <a:t> </a:t>
            </a:r>
            <a:r>
              <a:rPr lang="en-US" dirty="0" err="1"/>
              <a:t>intelectual</a:t>
            </a:r>
            <a:r>
              <a:rPr lang="en-US" dirty="0"/>
              <a:t> are loc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parafrazarea</a:t>
            </a:r>
            <a:r>
              <a:rPr lang="ro-RO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idei</a:t>
            </a:r>
            <a:r>
              <a:rPr lang="en-US" dirty="0"/>
              <a:t>, </a:t>
            </a:r>
            <a:r>
              <a:rPr lang="en-US" dirty="0" err="1"/>
              <a:t>fără</a:t>
            </a:r>
            <a:r>
              <a:rPr lang="en-US" dirty="0"/>
              <a:t> </a:t>
            </a:r>
            <a:r>
              <a:rPr lang="en-US" dirty="0" err="1"/>
              <a:t>semnalarea</a:t>
            </a:r>
            <a:r>
              <a:rPr lang="en-US" dirty="0"/>
              <a:t> </a:t>
            </a:r>
            <a:r>
              <a:rPr lang="en-US" dirty="0" err="1"/>
              <a:t>intenționată</a:t>
            </a:r>
            <a:r>
              <a:rPr lang="en-US" dirty="0"/>
              <a:t> a </a:t>
            </a:r>
            <a:r>
              <a:rPr lang="en-US" dirty="0" err="1"/>
              <a:t>legăturii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lucrarea</a:t>
            </a:r>
            <a:r>
              <a:rPr lang="en-US" dirty="0"/>
              <a:t> care </a:t>
            </a:r>
            <a:r>
              <a:rPr lang="en-US" dirty="0" err="1"/>
              <a:t>expune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lucrarea</a:t>
            </a:r>
            <a:r>
              <a:rPr lang="en-US" dirty="0"/>
              <a:t> </a:t>
            </a:r>
            <a:r>
              <a:rPr lang="en-US" dirty="0" err="1"/>
              <a:t>sursă</a:t>
            </a:r>
            <a:r>
              <a:rPr lang="en-US" dirty="0"/>
              <a:t> a </a:t>
            </a:r>
            <a:r>
              <a:rPr lang="en-US" dirty="0" err="1"/>
              <a:t>ideii</a:t>
            </a:r>
            <a:r>
              <a:rPr lang="en-US" dirty="0"/>
              <a:t>.</a:t>
            </a:r>
          </a:p>
          <a:p>
            <a:r>
              <a:rPr lang="en-US" dirty="0" err="1"/>
              <a:t>Așa</a:t>
            </a:r>
            <a:r>
              <a:rPr lang="en-US" dirty="0"/>
              <a:t> cum </a:t>
            </a:r>
            <a:r>
              <a:rPr lang="en-US" dirty="0" err="1"/>
              <a:t>specifică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definiția</a:t>
            </a:r>
            <a:r>
              <a:rPr lang="en-US" dirty="0"/>
              <a:t> din </a:t>
            </a:r>
            <a:r>
              <a:rPr lang="en-US" dirty="0" err="1"/>
              <a:t>legea</a:t>
            </a:r>
            <a:r>
              <a:rPr lang="en-US" dirty="0"/>
              <a:t> 206/2004,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documentele</a:t>
            </a:r>
            <a:r>
              <a:rPr lang="en-US" dirty="0"/>
              <a:t> de </a:t>
            </a:r>
            <a:r>
              <a:rPr lang="en-US" dirty="0" err="1"/>
              <a:t>referință</a:t>
            </a:r>
            <a:r>
              <a:rPr lang="en-US" dirty="0"/>
              <a:t> </a:t>
            </a:r>
            <a:r>
              <a:rPr lang="en-US" dirty="0" err="1"/>
              <a:t>internaționale</a:t>
            </a:r>
            <a:r>
              <a:rPr lang="en-US" dirty="0"/>
              <a:t> (</a:t>
            </a:r>
            <a:r>
              <a:rPr lang="en-US" dirty="0" err="1"/>
              <a:t>vezi</a:t>
            </a:r>
            <a:r>
              <a:rPr lang="en-US" dirty="0"/>
              <a:t>,</a:t>
            </a:r>
            <a:r>
              <a:rPr lang="ro-RO" dirty="0"/>
              <a:t>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exemplu</a:t>
            </a:r>
            <a:r>
              <a:rPr lang="en-US" dirty="0"/>
              <a:t>, </a:t>
            </a:r>
            <a:r>
              <a:rPr lang="en-US" dirty="0" err="1"/>
              <a:t>lucrările</a:t>
            </a:r>
            <a:r>
              <a:rPr lang="en-US" dirty="0"/>
              <a:t> </a:t>
            </a:r>
            <a:r>
              <a:rPr lang="en-US" dirty="0" err="1"/>
              <a:t>menționate</a:t>
            </a:r>
            <a:r>
              <a:rPr lang="en-US" dirty="0"/>
              <a:t> in note, </a:t>
            </a:r>
            <a:r>
              <a:rPr lang="en-US" dirty="0" err="1"/>
              <a:t>semnate</a:t>
            </a:r>
            <a:r>
              <a:rPr lang="en-US" dirty="0"/>
              <a:t> de G. Harvey 2008, E. Babbie 2013, </a:t>
            </a:r>
            <a:r>
              <a:rPr lang="en-US" dirty="0" err="1"/>
              <a:t>Trianelllo</a:t>
            </a:r>
            <a:r>
              <a:rPr lang="ro-RO" dirty="0"/>
              <a:t> </a:t>
            </a:r>
            <a:r>
              <a:rPr lang="en-US" dirty="0"/>
              <a:t>&amp; Bakker 2016, etc.), </a:t>
            </a:r>
            <a:r>
              <a:rPr lang="en-US" dirty="0" err="1"/>
              <a:t>există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un </a:t>
            </a:r>
            <a:r>
              <a:rPr lang="en-US" dirty="0" err="1"/>
              <a:t>plagiat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preluare</a:t>
            </a:r>
            <a:r>
              <a:rPr lang="en-US" dirty="0"/>
              <a:t> </a:t>
            </a:r>
            <a:r>
              <a:rPr lang="en-US" dirty="0" err="1"/>
              <a:t>frauduloasă</a:t>
            </a:r>
            <a:r>
              <a:rPr lang="en-US" dirty="0"/>
              <a:t> de </a:t>
            </a:r>
            <a:r>
              <a:rPr lang="en-US" dirty="0" err="1"/>
              <a:t>cuvinte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de text. </a:t>
            </a:r>
            <a:endParaRPr lang="ro-RO" dirty="0"/>
          </a:p>
          <a:p>
            <a:r>
              <a:rPr lang="en-US" dirty="0" err="1"/>
              <a:t>Plagiatul</a:t>
            </a:r>
            <a:r>
              <a:rPr lang="ro-RO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furt</a:t>
            </a:r>
            <a:r>
              <a:rPr lang="en-US" dirty="0"/>
              <a:t> din opera </a:t>
            </a:r>
            <a:r>
              <a:rPr lang="en-US" dirty="0" err="1"/>
              <a:t>altui</a:t>
            </a:r>
            <a:r>
              <a:rPr lang="en-US" dirty="0"/>
              <a:t> </a:t>
            </a:r>
            <a:r>
              <a:rPr lang="en-US" dirty="0" err="1"/>
              <a:t>autor</a:t>
            </a:r>
            <a:r>
              <a:rPr lang="en-US" dirty="0"/>
              <a:t>, nu a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idei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a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cuvinte</a:t>
            </a:r>
            <a:r>
              <a:rPr lang="en-US" dirty="0"/>
              <a:t>, ci a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idei</a:t>
            </a:r>
            <a:r>
              <a:rPr lang="en-US" dirty="0"/>
              <a:t> </a:t>
            </a:r>
            <a:r>
              <a:rPr lang="en-US" dirty="0" err="1"/>
              <a:t>exprimate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cuvinte</a:t>
            </a:r>
            <a:r>
              <a:rPr lang="ro-RO" dirty="0"/>
              <a:t> </a:t>
            </a:r>
            <a:r>
              <a:rPr lang="pt-BR" dirty="0"/>
              <a:t>sau a unor cuvinte care exprimă idei.</a:t>
            </a:r>
            <a:endParaRPr lang="en-US" sz="2800" dirty="0"/>
          </a:p>
          <a:p>
            <a:pPr lvl="1" rtl="0"/>
            <a:endParaRPr lang="ro-RO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647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800" dirty="0"/>
              <a:t>Principii </a:t>
            </a:r>
            <a:r>
              <a:rPr lang="en-US" sz="4800" dirty="0" err="1"/>
              <a:t>și</a:t>
            </a:r>
            <a:r>
              <a:rPr lang="en-US" sz="4800" dirty="0"/>
              <a:t> </a:t>
            </a:r>
            <a:r>
              <a:rPr lang="en-US" sz="4800" dirty="0" err="1"/>
              <a:t>clasificări</a:t>
            </a:r>
            <a:r>
              <a:rPr lang="en-US" sz="4800" dirty="0"/>
              <a:t> </a:t>
            </a:r>
            <a:r>
              <a:rPr lang="en-US" sz="4800" dirty="0" err="1"/>
              <a:t>în</a:t>
            </a:r>
            <a:r>
              <a:rPr lang="en-US" sz="4800" dirty="0"/>
              <a:t> </a:t>
            </a:r>
            <a:r>
              <a:rPr lang="en-US" sz="4800" dirty="0" err="1"/>
              <a:t>analiza</a:t>
            </a:r>
            <a:r>
              <a:rPr lang="en-US" sz="4800" dirty="0"/>
              <a:t> </a:t>
            </a:r>
            <a:r>
              <a:rPr lang="en-US" sz="4800" dirty="0" err="1"/>
              <a:t>plagiatului</a:t>
            </a:r>
            <a:br>
              <a:rPr lang="ro-RO" sz="4800" dirty="0"/>
            </a:br>
            <a:r>
              <a:rPr lang="pt-BR" sz="4800" dirty="0"/>
              <a:t>Plagiatul</a:t>
            </a:r>
            <a:r>
              <a:rPr lang="ro-RO" sz="4800" dirty="0"/>
              <a:t> din lucrări colective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sz="4000" b="1" dirty="0" err="1"/>
              <a:t>Preluarea</a:t>
            </a:r>
            <a:r>
              <a:rPr lang="en-US" sz="4000" b="1" dirty="0"/>
              <a:t> </a:t>
            </a:r>
            <a:r>
              <a:rPr lang="en-US" sz="4000" b="1" dirty="0" err="1"/>
              <a:t>fără</a:t>
            </a:r>
            <a:r>
              <a:rPr lang="en-US" sz="4000" b="1" dirty="0"/>
              <a:t> </a:t>
            </a:r>
            <a:r>
              <a:rPr lang="en-US" sz="4000" b="1" dirty="0" err="1"/>
              <a:t>citările</a:t>
            </a:r>
            <a:r>
              <a:rPr lang="en-US" sz="4000" b="1" dirty="0"/>
              <a:t> de </a:t>
            </a:r>
            <a:r>
              <a:rPr lang="en-US" sz="4000" b="1" dirty="0" err="1"/>
              <a:t>rigoare</a:t>
            </a:r>
            <a:r>
              <a:rPr lang="en-US" sz="4000" b="1" dirty="0"/>
              <a:t> din </a:t>
            </a:r>
            <a:r>
              <a:rPr lang="en-US" sz="4000" b="1" dirty="0" err="1"/>
              <a:t>lucrări</a:t>
            </a:r>
            <a:r>
              <a:rPr lang="en-US" sz="4000" b="1" dirty="0"/>
              <a:t> </a:t>
            </a:r>
            <a:r>
              <a:rPr lang="en-US" sz="4000" b="1" dirty="0" err="1"/>
              <a:t>semnate</a:t>
            </a:r>
            <a:r>
              <a:rPr lang="en-US" sz="4000" b="1" dirty="0"/>
              <a:t> </a:t>
            </a:r>
            <a:r>
              <a:rPr lang="en-US" sz="4000" b="1" dirty="0" err="1"/>
              <a:t>în</a:t>
            </a:r>
            <a:r>
              <a:rPr lang="en-US" sz="4000" b="1" dirty="0"/>
              <a:t> </a:t>
            </a:r>
            <a:r>
              <a:rPr lang="en-US" sz="4000" b="1" dirty="0" err="1"/>
              <a:t>calitate</a:t>
            </a:r>
            <a:r>
              <a:rPr lang="en-US" sz="4000" b="1" dirty="0"/>
              <a:t> de </a:t>
            </a:r>
            <a:r>
              <a:rPr lang="en-US" sz="4000" b="1" dirty="0" err="1"/>
              <a:t>coautor</a:t>
            </a:r>
            <a:r>
              <a:rPr lang="en-US" sz="4000" b="1" dirty="0"/>
              <a:t> </a:t>
            </a:r>
            <a:r>
              <a:rPr lang="en-US" sz="4000" b="1" dirty="0" err="1"/>
              <a:t>poate</a:t>
            </a:r>
            <a:r>
              <a:rPr lang="en-US" sz="4000" b="1" dirty="0"/>
              <a:t> fi tot o </a:t>
            </a:r>
            <a:r>
              <a:rPr lang="en-US" sz="4000" b="1" dirty="0" err="1"/>
              <a:t>formă</a:t>
            </a:r>
            <a:r>
              <a:rPr lang="ro-RO" sz="4000" b="1" dirty="0"/>
              <a:t> </a:t>
            </a:r>
            <a:r>
              <a:rPr lang="en-US" sz="4000" b="1" dirty="0"/>
              <a:t>de </a:t>
            </a:r>
            <a:r>
              <a:rPr lang="en-US" sz="4000" b="1" dirty="0" err="1"/>
              <a:t>plagiat</a:t>
            </a:r>
            <a:r>
              <a:rPr lang="en-US" sz="4000" b="1" dirty="0"/>
              <a:t> </a:t>
            </a:r>
            <a:r>
              <a:rPr lang="en-US" sz="4000" dirty="0" err="1"/>
              <a:t>dacă</a:t>
            </a:r>
            <a:r>
              <a:rPr lang="en-US" sz="4000" dirty="0"/>
              <a:t> se face pe </a:t>
            </a:r>
            <a:r>
              <a:rPr lang="en-US" sz="4000" dirty="0" err="1"/>
              <a:t>scară</a:t>
            </a:r>
            <a:r>
              <a:rPr lang="en-US" sz="4000" dirty="0"/>
              <a:t> </a:t>
            </a:r>
            <a:r>
              <a:rPr lang="en-US" sz="4000" dirty="0" err="1"/>
              <a:t>largă</a:t>
            </a:r>
            <a:r>
              <a:rPr lang="en-US" sz="4000" dirty="0"/>
              <a:t>, </a:t>
            </a:r>
            <a:r>
              <a:rPr lang="en-US" sz="4000" dirty="0" err="1"/>
              <a:t>repetată</a:t>
            </a:r>
            <a:r>
              <a:rPr lang="en-US" sz="4000" dirty="0"/>
              <a:t> </a:t>
            </a:r>
            <a:r>
              <a:rPr lang="en-US" sz="4000" dirty="0" err="1"/>
              <a:t>și</a:t>
            </a:r>
            <a:r>
              <a:rPr lang="en-US" sz="4000" dirty="0"/>
              <a:t> </a:t>
            </a:r>
            <a:r>
              <a:rPr lang="en-US" sz="4000" dirty="0" err="1"/>
              <a:t>poate</a:t>
            </a:r>
            <a:r>
              <a:rPr lang="en-US" sz="4000" dirty="0"/>
              <a:t> </a:t>
            </a:r>
            <a:r>
              <a:rPr lang="en-US" sz="4000" dirty="0" err="1"/>
              <a:t>aduce</a:t>
            </a:r>
            <a:r>
              <a:rPr lang="en-US" sz="4000" dirty="0"/>
              <a:t> </a:t>
            </a:r>
            <a:r>
              <a:rPr lang="en-US" sz="4000" dirty="0" err="1"/>
              <a:t>prejudicii</a:t>
            </a:r>
            <a:r>
              <a:rPr lang="en-US" sz="4000" dirty="0"/>
              <a:t> de imagine </a:t>
            </a:r>
            <a:r>
              <a:rPr lang="en-US" sz="4000" dirty="0" err="1"/>
              <a:t>celorlalți</a:t>
            </a:r>
            <a:r>
              <a:rPr lang="en-US" sz="4000" dirty="0"/>
              <a:t> </a:t>
            </a:r>
            <a:r>
              <a:rPr lang="en-US" sz="4000" dirty="0" err="1"/>
              <a:t>coautori</a:t>
            </a:r>
            <a:r>
              <a:rPr lang="en-US" sz="4000" dirty="0"/>
              <a:t>.</a:t>
            </a:r>
          </a:p>
          <a:p>
            <a:pPr lvl="1" rtl="0"/>
            <a:endParaRPr lang="ro-RO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787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zentare pentru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844_TF03460637" id="{A48E8628-0EA4-4C77-B857-A73B11C66066}" vid="{3BAFCB72-AB29-4A50-AFAC-99EEAA6D0BD3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Prezentare pentru brainstorming de afaceri</Template>
  <TotalTime>3569</TotalTime>
  <Words>2066</Words>
  <Application>Microsoft Office PowerPoint</Application>
  <PresentationFormat>Ecran lat</PresentationFormat>
  <Paragraphs>104</Paragraphs>
  <Slides>23</Slides>
  <Notes>23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23</vt:i4>
      </vt:variant>
    </vt:vector>
  </HeadingPairs>
  <TitlesOfParts>
    <vt:vector size="27" baseType="lpstr">
      <vt:lpstr>Calibri</vt:lpstr>
      <vt:lpstr>Palatino Linotype</vt:lpstr>
      <vt:lpstr>Wingdings 2</vt:lpstr>
      <vt:lpstr>Prezentare pentru brainstorming</vt:lpstr>
      <vt:lpstr>Etică profesională și proprietate intelectuală PLAGIATUL </vt:lpstr>
      <vt:lpstr>Bibliografie </vt:lpstr>
      <vt:lpstr>Obiectiv. Definire. </vt:lpstr>
      <vt:lpstr>Obiectiv. Definire. </vt:lpstr>
      <vt:lpstr>Obiectiv. Definire. </vt:lpstr>
      <vt:lpstr>Principii și clasificări în analiza plagiatului  Severitatea </vt:lpstr>
      <vt:lpstr>Principii și clasificări în analiza plagiatului  Combinația text plagiat/text original nu exclude plagiatul </vt:lpstr>
      <vt:lpstr>Principii și clasificări în analiza plagiatului Plagiatul este preluare de text, dar poate fi și preluare de idei </vt:lpstr>
      <vt:lpstr>Principii și clasificări în analiza plagiatului Plagiatul din lucrări colective </vt:lpstr>
      <vt:lpstr>Principii și clasificări în analiza plagiatului Plagiatul și ”cunoașterea comună” </vt:lpstr>
      <vt:lpstr>Procedee. Severitatea plagiatului. </vt:lpstr>
      <vt:lpstr>Procedee. Severitatea plagiatului. </vt:lpstr>
      <vt:lpstr>Procedee. Severitatea plagiatului. </vt:lpstr>
      <vt:lpstr>Procedee. Severitatea plagiatului. </vt:lpstr>
      <vt:lpstr>Procedee. Severitatea plagiatului. </vt:lpstr>
      <vt:lpstr>Procedee. Severitatea plagiatului </vt:lpstr>
      <vt:lpstr>Recunoașterea plagiatului prin norme cantitative </vt:lpstr>
      <vt:lpstr>Recunoașterea plagiatului prin norme cantitative </vt:lpstr>
      <vt:lpstr>Recunoașterea plagiatului prin norme cantitative </vt:lpstr>
      <vt:lpstr>Falsa problemă a cunoașterii comune </vt:lpstr>
      <vt:lpstr>Autori fantomă </vt:lpstr>
      <vt:lpstr>Expertiza de evaluare a plagiatului </vt:lpstr>
      <vt:lpstr>Expertiza de evaluare a plagiatului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Etica și integritate academică</dc:title>
  <dc:creator>DAN LAURENTIU GRECU</dc:creator>
  <cp:lastModifiedBy>DAN LAURENTIU GRECU</cp:lastModifiedBy>
  <cp:revision>38</cp:revision>
  <dcterms:created xsi:type="dcterms:W3CDTF">2019-02-21T05:05:53Z</dcterms:created>
  <dcterms:modified xsi:type="dcterms:W3CDTF">2019-03-15T07:30:12Z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