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0"/>
  </p:notesMasterIdLst>
  <p:handoutMasterIdLst>
    <p:handoutMasterId r:id="rId31"/>
  </p:handoutMasterIdLst>
  <p:sldIdLst>
    <p:sldId id="272" r:id="rId2"/>
    <p:sldId id="275" r:id="rId3"/>
    <p:sldId id="276" r:id="rId4"/>
    <p:sldId id="277" r:id="rId5"/>
    <p:sldId id="278" r:id="rId6"/>
    <p:sldId id="279" r:id="rId7"/>
    <p:sldId id="280" r:id="rId8"/>
    <p:sldId id="281" r:id="rId9"/>
    <p:sldId id="282" r:id="rId10"/>
    <p:sldId id="283" r:id="rId11"/>
    <p:sldId id="284" r:id="rId12"/>
    <p:sldId id="285" r:id="rId13"/>
    <p:sldId id="286" r:id="rId14"/>
    <p:sldId id="287" r:id="rId15"/>
    <p:sldId id="288" r:id="rId16"/>
    <p:sldId id="289" r:id="rId17"/>
    <p:sldId id="290" r:id="rId18"/>
    <p:sldId id="291" r:id="rId19"/>
    <p:sldId id="292" r:id="rId20"/>
    <p:sldId id="293" r:id="rId21"/>
    <p:sldId id="294" r:id="rId22"/>
    <p:sldId id="295" r:id="rId23"/>
    <p:sldId id="296" r:id="rId24"/>
    <p:sldId id="297" r:id="rId25"/>
    <p:sldId id="298" r:id="rId26"/>
    <p:sldId id="299" r:id="rId27"/>
    <p:sldId id="300" r:id="rId28"/>
    <p:sldId id="301" r:id="rId29"/>
  </p:sldIdLst>
  <p:sldSz cx="12192000" cy="6858000"/>
  <p:notesSz cx="6858000" cy="9144000"/>
  <p:defaultTextStyle>
    <a:defPPr rtl="0">
      <a:defRPr lang="ro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799B23B-EC83-4686-B30A-512413B5E67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7" autoAdjust="0"/>
    <p:restoredTop sz="94660" autoAdjust="0"/>
  </p:normalViewPr>
  <p:slideViewPr>
    <p:cSldViewPr snapToGrid="0">
      <p:cViewPr varScale="1">
        <p:scale>
          <a:sx n="72" d="100"/>
          <a:sy n="72" d="100"/>
        </p:scale>
        <p:origin x="420" y="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0" d="100"/>
          <a:sy n="90" d="100"/>
        </p:scale>
        <p:origin x="3774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antet 1">
            <a:extLst>
              <a:ext uri="{FF2B5EF4-FFF2-40B4-BE49-F238E27FC236}">
                <a16:creationId xmlns:a16="http://schemas.microsoft.com/office/drawing/2014/main" id="{1AA21096-48A4-4796-BDB6-9DBAAEE1C8E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 dirty="0"/>
          </a:p>
        </p:txBody>
      </p:sp>
      <p:sp>
        <p:nvSpPr>
          <p:cNvPr id="3" name="Substituent dată 2">
            <a:extLst>
              <a:ext uri="{FF2B5EF4-FFF2-40B4-BE49-F238E27FC236}">
                <a16:creationId xmlns:a16="http://schemas.microsoft.com/office/drawing/2014/main" id="{5CD59F06-4E4C-457C-9FE8-4FA5ABF100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C67DD4-8F0C-4AE7-98EF-BEE60E74B5D1}" type="datetime1">
              <a:rPr lang="ro-RO" smtClean="0"/>
              <a:t>25.03.2021</a:t>
            </a:fld>
            <a:endParaRPr lang="ro-RO" dirty="0"/>
          </a:p>
        </p:txBody>
      </p:sp>
      <p:sp>
        <p:nvSpPr>
          <p:cNvPr id="4" name="Substituent subsol 3">
            <a:extLst>
              <a:ext uri="{FF2B5EF4-FFF2-40B4-BE49-F238E27FC236}">
                <a16:creationId xmlns:a16="http://schemas.microsoft.com/office/drawing/2014/main" id="{42665B7C-A516-4E7D-845C-9A3A55D2C2F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o-RO" dirty="0"/>
          </a:p>
        </p:txBody>
      </p:sp>
      <p:sp>
        <p:nvSpPr>
          <p:cNvPr id="5" name="Substituent număr diapozitiv 4">
            <a:extLst>
              <a:ext uri="{FF2B5EF4-FFF2-40B4-BE49-F238E27FC236}">
                <a16:creationId xmlns:a16="http://schemas.microsoft.com/office/drawing/2014/main" id="{E08592C1-AE3A-4B96-B583-3FE63340E38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FDF52E-0C5B-40FA-8F9D-0D0013847B23}" type="slidenum">
              <a:rPr lang="ro-RO" smtClean="0"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82362570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ante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o-RO" dirty="0"/>
          </a:p>
        </p:txBody>
      </p:sp>
      <p:sp>
        <p:nvSpPr>
          <p:cNvPr id="3" name="Substituent dată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F4665F9-0014-49E2-8C3A-467FDE07953D}" type="datetime1">
              <a:rPr lang="ro-RO" smtClean="0"/>
              <a:t>25.03.2021</a:t>
            </a:fld>
            <a:endParaRPr lang="ro-RO" dirty="0"/>
          </a:p>
        </p:txBody>
      </p:sp>
      <p:sp>
        <p:nvSpPr>
          <p:cNvPr id="4" name="Substituent imagine diapozitiv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o-RO" dirty="0"/>
          </a:p>
        </p:txBody>
      </p:sp>
      <p:sp>
        <p:nvSpPr>
          <p:cNvPr id="5" name="Substituent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o-RO" dirty="0"/>
              <a:t>Editați stilurile de text coordonator</a:t>
            </a:r>
          </a:p>
          <a:p>
            <a:pPr lvl="1" rtl="0"/>
            <a:r>
              <a:rPr lang="ro-RO" dirty="0"/>
              <a:t>Al doilea nivel</a:t>
            </a:r>
          </a:p>
          <a:p>
            <a:pPr lvl="2" rtl="0"/>
            <a:r>
              <a:rPr lang="ro-RO" dirty="0"/>
              <a:t>Al treilea nivel</a:t>
            </a:r>
          </a:p>
          <a:p>
            <a:pPr lvl="3" rtl="0"/>
            <a:r>
              <a:rPr lang="ro-RO" dirty="0"/>
              <a:t>Al patrulea nivel</a:t>
            </a:r>
          </a:p>
          <a:p>
            <a:pPr lvl="4" rtl="0"/>
            <a:r>
              <a:rPr lang="ro-RO" dirty="0"/>
              <a:t>Al cincilea nivel</a:t>
            </a:r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o-RO" dirty="0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93B0CF2-7F87-4E02-A248-870047730F99}" type="slidenum">
              <a:rPr lang="ro-RO" smtClean="0"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61498132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o-RO" dirty="0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93B0CF2-7F87-4E02-A248-870047730F99}" type="slidenum">
              <a:rPr lang="ro-RO" smtClean="0"/>
              <a:t>1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4951338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ro-RO" smtClean="0"/>
              <a:t>10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7990291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ro-RO" smtClean="0"/>
              <a:t>11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4264765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ro-RO" smtClean="0"/>
              <a:t>12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5272792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ro-RO" smtClean="0"/>
              <a:t>13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2107856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ro-RO" smtClean="0"/>
              <a:t>14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2046825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ro-RO" smtClean="0"/>
              <a:t>15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6568721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ro-RO" smtClean="0"/>
              <a:t>16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9290684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ro-RO" smtClean="0"/>
              <a:t>17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8141367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ro-RO" smtClean="0"/>
              <a:t>18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06875229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ro-RO" smtClean="0"/>
              <a:t>19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679152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ro-RO" smtClean="0"/>
              <a:t>2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70072283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ro-RO" smtClean="0"/>
              <a:t>20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09722114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ro-RO" smtClean="0"/>
              <a:t>21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48355484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ro-RO" smtClean="0"/>
              <a:t>22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40370900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ro-RO" smtClean="0"/>
              <a:t>23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86931318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ro-RO" smtClean="0"/>
              <a:t>24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41168014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ro-RO" smtClean="0"/>
              <a:t>25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47331035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ro-RO" smtClean="0"/>
              <a:t>26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50133308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ro-RO" smtClean="0"/>
              <a:t>27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4001750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ro-RO" smtClean="0"/>
              <a:t>28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505943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ro-RO" smtClean="0"/>
              <a:t>3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8724680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ro-RO" smtClean="0"/>
              <a:t>4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7448949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ro-RO" smtClean="0"/>
              <a:t>5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6755700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ro-RO" smtClean="0"/>
              <a:t>6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7839144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ro-RO" smtClean="0"/>
              <a:t>7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9112795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ro-RO" smtClean="0"/>
              <a:t>8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2604244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ro-RO" smtClean="0"/>
              <a:t>9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2312245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zitiv titlu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 9"/>
          <p:cNvGrpSpPr/>
          <p:nvPr/>
        </p:nvGrpSpPr>
        <p:grpSpPr>
          <a:xfrm>
            <a:off x="0" y="6208894"/>
            <a:ext cx="12192000" cy="649106"/>
            <a:chOff x="0" y="6208894"/>
            <a:chExt cx="12192000" cy="649106"/>
          </a:xfrm>
        </p:grpSpPr>
        <p:sp>
          <p:nvSpPr>
            <p:cNvPr id="2" name="Dreptunghi 1"/>
            <p:cNvSpPr/>
            <p:nvPr/>
          </p:nvSpPr>
          <p:spPr>
            <a:xfrm>
              <a:off x="3048" y="6220178"/>
              <a:ext cx="12188952" cy="637822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rtl="0"/>
              <a:endParaRPr lang="ro-RO" dirty="0"/>
            </a:p>
          </p:txBody>
        </p:sp>
        <p:cxnSp>
          <p:nvCxnSpPr>
            <p:cNvPr id="7" name="Conector drept 6"/>
            <p:cNvCxnSpPr/>
            <p:nvPr/>
          </p:nvCxnSpPr>
          <p:spPr>
            <a:xfrm>
              <a:off x="0" y="6208894"/>
              <a:ext cx="12192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" name="Conector drept 4"/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rept 10"/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u 8"/>
          <p:cNvSpPr>
            <a:spLocks noGrp="1"/>
          </p:cNvSpPr>
          <p:nvPr>
            <p:ph type="ctrTitle" hasCustomPrompt="1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rtlCol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tx2"/>
                </a:solidFill>
                <a:effectLst/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o-RO" dirty="0"/>
              <a:t>Faceți clic pentru a edita stilul de titlu Coordonator</a:t>
            </a:r>
            <a:endParaRPr kumimoji="0" lang="ro-RO" dirty="0"/>
          </a:p>
        </p:txBody>
      </p:sp>
      <p:sp>
        <p:nvSpPr>
          <p:cNvPr id="17" name="Subtitlu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 rtlCol="0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pPr rtl="0"/>
            <a:r>
              <a:rPr lang="ro-RO"/>
              <a:t>Faceți clic pentru a edita stilul de subtitlu coordonator</a:t>
            </a:r>
            <a:endParaRPr kumimoji="0" lang="ro-RO" dirty="0"/>
          </a:p>
        </p:txBody>
      </p:sp>
      <p:sp>
        <p:nvSpPr>
          <p:cNvPr id="30" name="Substituent dată 29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0F7655B-E455-4446-BCA3-031AF82635C0}" type="datetime1">
              <a:rPr lang="ro-RO" smtClean="0"/>
              <a:t>25.03.2021</a:t>
            </a:fld>
            <a:endParaRPr lang="ro-RO" dirty="0"/>
          </a:p>
        </p:txBody>
      </p:sp>
      <p:sp>
        <p:nvSpPr>
          <p:cNvPr id="19" name="Substituent subsol 18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o-RO" dirty="0"/>
              <a:t>Adăugați un subsol</a:t>
            </a:r>
          </a:p>
        </p:txBody>
      </p:sp>
      <p:sp>
        <p:nvSpPr>
          <p:cNvPr id="27" name="Substituent număr diapozitiv 2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ro-RO" smtClean="0"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980820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u și text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ro-RO" dirty="0"/>
              <a:t>Faceți clic pentru a edita stilul de titlu Coordonator</a:t>
            </a:r>
            <a:endParaRPr kumimoji="0" lang="ro-RO" dirty="0"/>
          </a:p>
        </p:txBody>
      </p:sp>
      <p:sp>
        <p:nvSpPr>
          <p:cNvPr id="3" name="Substituent text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 rtl="0" eaLnBrk="1" latinLnBrk="0" hangingPunct="1">
              <a:defRPr/>
            </a:lvl1pPr>
          </a:lstStyle>
          <a:p>
            <a:pPr lvl="0" rtl="0" eaLnBrk="1" latinLnBrk="0" hangingPunct="1"/>
            <a:r>
              <a:rPr lang="ro-RO"/>
              <a:t>Editați stilurile de text coordonator</a:t>
            </a:r>
          </a:p>
          <a:p>
            <a:pPr lvl="1" rtl="0" eaLnBrk="1" latinLnBrk="0" hangingPunct="1"/>
            <a:r>
              <a:rPr lang="ro-RO"/>
              <a:t>Al doilea nivel</a:t>
            </a:r>
          </a:p>
          <a:p>
            <a:pPr lvl="2" rtl="0" eaLnBrk="1" latinLnBrk="0" hangingPunct="1"/>
            <a:r>
              <a:rPr lang="ro-RO"/>
              <a:t>Al treilea nivel</a:t>
            </a:r>
          </a:p>
          <a:p>
            <a:pPr lvl="3" rtl="0" eaLnBrk="1" latinLnBrk="0" hangingPunct="1"/>
            <a:r>
              <a:rPr lang="ro-RO"/>
              <a:t>Al patrulea nivel</a:t>
            </a:r>
          </a:p>
          <a:p>
            <a:pPr lvl="4" rtl="0" eaLnBrk="1" latinLnBrk="0" hangingPunct="1"/>
            <a:r>
              <a:rPr lang="ro-RO"/>
              <a:t>Al cincilea nivel</a:t>
            </a:r>
            <a:endParaRPr kumimoji="0" lang="ro-RO" dirty="0"/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A0D95C3-D664-47AB-A6FE-1EE4526F7696}" type="datetime1">
              <a:rPr lang="ro-RO" smtClean="0"/>
              <a:t>25.03.2021</a:t>
            </a:fld>
            <a:endParaRPr lang="ro-RO" dirty="0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o-RO" dirty="0"/>
              <a:t>Adăugați un subsol</a:t>
            </a:r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ro-RO" smtClean="0"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877777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vertical 1"/>
          <p:cNvSpPr>
            <a:spLocks noGrp="1"/>
          </p:cNvSpPr>
          <p:nvPr>
            <p:ph type="title" orient="vert" hasCustomPrompt="1"/>
          </p:nvPr>
        </p:nvSpPr>
        <p:spPr>
          <a:xfrm>
            <a:off x="8839200" y="914402"/>
            <a:ext cx="2743200" cy="5211763"/>
          </a:xfrm>
        </p:spPr>
        <p:txBody>
          <a:bodyPr vert="eaVert" rtlCol="0"/>
          <a:lstStyle/>
          <a:p>
            <a:pPr rtl="0"/>
            <a:r>
              <a:rPr lang="ro-RO" dirty="0"/>
              <a:t>Faceți clic pentru a edita stilul de titlu Coordonator</a:t>
            </a:r>
            <a:endParaRPr kumimoji="0" lang="ro-RO" dirty="0"/>
          </a:p>
        </p:txBody>
      </p:sp>
      <p:sp>
        <p:nvSpPr>
          <p:cNvPr id="3" name="Substituent text vertical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 rtlCol="0"/>
          <a:lstStyle>
            <a:lvl1pPr rtl="0" eaLnBrk="1" latinLnBrk="0" hangingPunct="1">
              <a:defRPr/>
            </a:lvl1pPr>
          </a:lstStyle>
          <a:p>
            <a:pPr lvl="0" rtl="0" eaLnBrk="1" latinLnBrk="0" hangingPunct="1"/>
            <a:r>
              <a:rPr lang="ro-RO"/>
              <a:t>Editați stilurile de text coordonator</a:t>
            </a:r>
          </a:p>
          <a:p>
            <a:pPr lvl="1" rtl="0" eaLnBrk="1" latinLnBrk="0" hangingPunct="1"/>
            <a:r>
              <a:rPr lang="ro-RO"/>
              <a:t>Al doilea nivel</a:t>
            </a:r>
          </a:p>
          <a:p>
            <a:pPr lvl="2" rtl="0" eaLnBrk="1" latinLnBrk="0" hangingPunct="1"/>
            <a:r>
              <a:rPr lang="ro-RO"/>
              <a:t>Al treilea nivel</a:t>
            </a:r>
          </a:p>
          <a:p>
            <a:pPr lvl="3" rtl="0" eaLnBrk="1" latinLnBrk="0" hangingPunct="1"/>
            <a:r>
              <a:rPr lang="ro-RO"/>
              <a:t>Al patrulea nivel</a:t>
            </a:r>
          </a:p>
          <a:p>
            <a:pPr lvl="4" rtl="0" eaLnBrk="1" latinLnBrk="0" hangingPunct="1"/>
            <a:r>
              <a:rPr lang="ro-RO"/>
              <a:t>Al cincilea nivel</a:t>
            </a:r>
            <a:endParaRPr kumimoji="0" lang="ro-RO" dirty="0"/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49A964C-AE23-42FB-AC8F-82A17431EDDA}" type="datetime1">
              <a:rPr lang="ro-RO" smtClean="0"/>
              <a:t>25.03.2021</a:t>
            </a:fld>
            <a:endParaRPr lang="ro-RO" dirty="0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o-RO" dirty="0"/>
              <a:t>Adăugați un subsol</a:t>
            </a:r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ro-RO" smtClean="0"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369754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ro-RO" dirty="0"/>
              <a:t>Faceți clic pentru a edita stilul de titlu Coordonator</a:t>
            </a:r>
            <a:endParaRPr kumimoji="0" lang="ro-RO" dirty="0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 rtl="0" eaLnBrk="1" latinLnBrk="0" hangingPunct="1">
              <a:defRPr/>
            </a:lvl1pPr>
          </a:lstStyle>
          <a:p>
            <a:pPr lvl="0" rtl="0" eaLnBrk="1" latinLnBrk="0" hangingPunct="1"/>
            <a:r>
              <a:rPr lang="ro-RO"/>
              <a:t>Editați stilurile de text coordonator</a:t>
            </a:r>
          </a:p>
          <a:p>
            <a:pPr lvl="1" rtl="0" eaLnBrk="1" latinLnBrk="0" hangingPunct="1"/>
            <a:r>
              <a:rPr lang="ro-RO"/>
              <a:t>Al doilea nivel</a:t>
            </a:r>
          </a:p>
          <a:p>
            <a:pPr lvl="2" rtl="0" eaLnBrk="1" latinLnBrk="0" hangingPunct="1"/>
            <a:r>
              <a:rPr lang="ro-RO"/>
              <a:t>Al treilea nivel</a:t>
            </a:r>
          </a:p>
          <a:p>
            <a:pPr lvl="3" rtl="0" eaLnBrk="1" latinLnBrk="0" hangingPunct="1"/>
            <a:r>
              <a:rPr lang="ro-RO"/>
              <a:t>Al patrulea nivel</a:t>
            </a:r>
          </a:p>
          <a:p>
            <a:pPr lvl="4" rtl="0" eaLnBrk="1" latinLnBrk="0" hangingPunct="1"/>
            <a:r>
              <a:rPr lang="ro-RO"/>
              <a:t>Al cincilea nivel</a:t>
            </a:r>
            <a:endParaRPr kumimoji="0" lang="ro-RO" dirty="0"/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9833575-1D71-48D1-A2C6-7276DFC375A4}" type="datetime1">
              <a:rPr lang="ro-RO" smtClean="0"/>
              <a:t>25.03.2021</a:t>
            </a:fld>
            <a:endParaRPr lang="ro-RO" dirty="0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o-RO" dirty="0"/>
              <a:t>Adăugați un subsol</a:t>
            </a:r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ro-RO" smtClean="0"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481682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 hasCustomPrompt="1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rtlCol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tx2"/>
                </a:solidFill>
                <a:effectLst/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o-RO" dirty="0"/>
              <a:t>Faceți clic pentru a edita stilul de titlu Coordonator</a:t>
            </a:r>
            <a:endParaRPr kumimoji="0" lang="ro-RO" dirty="0"/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rtlCol="0" anchor="t"/>
          <a:lstStyle>
            <a:lvl1pPr marL="0" indent="0" rtl="0" eaLnBrk="1" latinLnBrk="0" hangingPunct="1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rtl="0" eaLnBrk="1" latinLnBrk="0" hangingPunct="1"/>
            <a:r>
              <a:rPr lang="ro-RO"/>
              <a:t>Editați stilurile de text coordonator</a:t>
            </a:r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2D2B4E9-C64D-4D00-B3E1-1AD5A62B5CDD}" type="datetime1">
              <a:rPr lang="ro-RO" smtClean="0"/>
              <a:t>25.03.2021</a:t>
            </a:fld>
            <a:endParaRPr lang="ro-RO" dirty="0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o-RO" dirty="0"/>
              <a:t>Adăugați un subsol</a:t>
            </a:r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ro-RO" smtClean="0"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53193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 hasCustomPrompt="1"/>
          </p:nvPr>
        </p:nvSpPr>
        <p:spPr>
          <a:xfrm>
            <a:off x="609600" y="704088"/>
            <a:ext cx="10972800" cy="1143000"/>
          </a:xfrm>
        </p:spPr>
        <p:txBody>
          <a:bodyPr rtlCol="0"/>
          <a:lstStyle/>
          <a:p>
            <a:pPr rtl="0"/>
            <a:r>
              <a:rPr lang="ro-RO" dirty="0"/>
              <a:t>Faceți clic pentru a edita stilul de titlu Coordonator</a:t>
            </a:r>
            <a:endParaRPr kumimoji="0" lang="ro-RO" dirty="0"/>
          </a:p>
        </p:txBody>
      </p:sp>
      <p:sp>
        <p:nvSpPr>
          <p:cNvPr id="3" name="Substituent conținut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 rtlCol="0"/>
          <a:lstStyle>
            <a:lvl1pPr rtl="0" eaLnBrk="1" latinLnBrk="0" hangingPunct="1"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rtl="0" eaLnBrk="1" latinLnBrk="0" hangingPunct="1"/>
            <a:r>
              <a:rPr lang="ro-RO"/>
              <a:t>Editați stilurile de text coordonator</a:t>
            </a:r>
          </a:p>
          <a:p>
            <a:pPr lvl="1" rtl="0" eaLnBrk="1" latinLnBrk="0" hangingPunct="1"/>
            <a:r>
              <a:rPr lang="ro-RO"/>
              <a:t>Al doilea nivel</a:t>
            </a:r>
          </a:p>
          <a:p>
            <a:pPr lvl="2" rtl="0" eaLnBrk="1" latinLnBrk="0" hangingPunct="1"/>
            <a:r>
              <a:rPr lang="ro-RO"/>
              <a:t>Al treilea nivel</a:t>
            </a:r>
          </a:p>
          <a:p>
            <a:pPr lvl="3" rtl="0" eaLnBrk="1" latinLnBrk="0" hangingPunct="1"/>
            <a:r>
              <a:rPr lang="ro-RO"/>
              <a:t>Al patrulea nivel</a:t>
            </a:r>
          </a:p>
          <a:p>
            <a:pPr lvl="4" rtl="0" eaLnBrk="1" latinLnBrk="0" hangingPunct="1"/>
            <a:r>
              <a:rPr lang="ro-RO"/>
              <a:t>Al cincilea nivel</a:t>
            </a:r>
            <a:endParaRPr kumimoji="0" lang="ro-RO" dirty="0"/>
          </a:p>
        </p:txBody>
      </p:sp>
      <p:sp>
        <p:nvSpPr>
          <p:cNvPr id="4" name="Substituent conținut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 rtlCol="0"/>
          <a:lstStyle>
            <a:lvl1pPr rtl="0" eaLnBrk="1" latinLnBrk="0" hangingPunct="1"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rtl="0" eaLnBrk="1" latinLnBrk="0" hangingPunct="1"/>
            <a:r>
              <a:rPr lang="ro-RO"/>
              <a:t>Editați stilurile de text coordonator</a:t>
            </a:r>
          </a:p>
          <a:p>
            <a:pPr lvl="1" rtl="0" eaLnBrk="1" latinLnBrk="0" hangingPunct="1"/>
            <a:r>
              <a:rPr lang="ro-RO"/>
              <a:t>Al doilea nivel</a:t>
            </a:r>
          </a:p>
          <a:p>
            <a:pPr lvl="2" rtl="0" eaLnBrk="1" latinLnBrk="0" hangingPunct="1"/>
            <a:r>
              <a:rPr lang="ro-RO"/>
              <a:t>Al treilea nivel</a:t>
            </a:r>
          </a:p>
          <a:p>
            <a:pPr lvl="3" rtl="0" eaLnBrk="1" latinLnBrk="0" hangingPunct="1"/>
            <a:r>
              <a:rPr lang="ro-RO"/>
              <a:t>Al patrulea nivel</a:t>
            </a:r>
          </a:p>
          <a:p>
            <a:pPr lvl="4" rtl="0" eaLnBrk="1" latinLnBrk="0" hangingPunct="1"/>
            <a:r>
              <a:rPr lang="ro-RO"/>
              <a:t>Al cincilea nivel</a:t>
            </a:r>
            <a:endParaRPr kumimoji="0" lang="ro-RO" dirty="0"/>
          </a:p>
        </p:txBody>
      </p:sp>
      <p:sp>
        <p:nvSpPr>
          <p:cNvPr id="5" name="Substituent dată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87E55A8-BABA-4469-AE8A-C76E07EC8F91}" type="datetime1">
              <a:rPr lang="ro-RO" smtClean="0"/>
              <a:t>25.03.2021</a:t>
            </a:fld>
            <a:endParaRPr lang="ro-RO" dirty="0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o-RO" dirty="0"/>
              <a:t>Adăugați un subsol</a:t>
            </a:r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ro-RO" smtClean="0"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09018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 hasCustomPrompt="1"/>
          </p:nvPr>
        </p:nvSpPr>
        <p:spPr>
          <a:xfrm>
            <a:off x="609600" y="704088"/>
            <a:ext cx="10972800" cy="1143000"/>
          </a:xfrm>
        </p:spPr>
        <p:txBody>
          <a:bodyPr tIns="45720" rtlCol="0" anchor="b"/>
          <a:lstStyle>
            <a:lvl1pPr>
              <a:defRPr/>
            </a:lvl1pPr>
          </a:lstStyle>
          <a:p>
            <a:pPr rtl="0"/>
            <a:r>
              <a:rPr lang="ro-RO" dirty="0"/>
              <a:t>Faceți clic pentru a edita stilul de titlu Coordonator</a:t>
            </a:r>
            <a:endParaRPr kumimoji="0" lang="ro-RO" dirty="0"/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rtlCol="0" anchor="ctr">
            <a:noAutofit/>
          </a:bodyPr>
          <a:lstStyle>
            <a:lvl1pPr marL="0" indent="0" rtl="0" eaLnBrk="1" latinLnBrk="0" hangingPunct="1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rtl="0" eaLnBrk="1" latinLnBrk="0" hangingPunct="1"/>
            <a:r>
              <a:rPr lang="ro-RO"/>
              <a:t>Editați stilurile de text coordonator</a:t>
            </a:r>
          </a:p>
        </p:txBody>
      </p:sp>
      <p:sp>
        <p:nvSpPr>
          <p:cNvPr id="5" name="Substituent conținut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 rtlCol="0"/>
          <a:lstStyle>
            <a:lvl1pPr rtl="0" eaLnBrk="1" latinLnBrk="0" hangingPunct="1"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 eaLnBrk="1" latinLnBrk="0" hangingPunct="1"/>
            <a:r>
              <a:rPr lang="ro-RO"/>
              <a:t>Editați stilurile de text coordonator</a:t>
            </a:r>
          </a:p>
          <a:p>
            <a:pPr lvl="1" rtl="0" eaLnBrk="1" latinLnBrk="0" hangingPunct="1"/>
            <a:r>
              <a:rPr lang="ro-RO"/>
              <a:t>Al doilea nivel</a:t>
            </a:r>
          </a:p>
          <a:p>
            <a:pPr lvl="2" rtl="0" eaLnBrk="1" latinLnBrk="0" hangingPunct="1"/>
            <a:r>
              <a:rPr lang="ro-RO"/>
              <a:t>Al treilea nivel</a:t>
            </a:r>
          </a:p>
          <a:p>
            <a:pPr lvl="3" rtl="0" eaLnBrk="1" latinLnBrk="0" hangingPunct="1"/>
            <a:r>
              <a:rPr lang="ro-RO"/>
              <a:t>Al patrulea nivel</a:t>
            </a:r>
          </a:p>
          <a:p>
            <a:pPr lvl="4" rtl="0" eaLnBrk="1" latinLnBrk="0" hangingPunct="1"/>
            <a:r>
              <a:rPr lang="ro-RO"/>
              <a:t>Al cincilea nivel</a:t>
            </a:r>
            <a:endParaRPr kumimoji="0" lang="ro-RO" dirty="0"/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rtlCol="0" anchor="ctr"/>
          <a:lstStyle>
            <a:lvl1pPr marL="0" indent="0" rtl="0" eaLnBrk="1" latinLnBrk="0" hangingPunct="1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rtl="0" eaLnBrk="1" latinLnBrk="0" hangingPunct="1"/>
            <a:r>
              <a:rPr lang="ro-RO"/>
              <a:t>Editați stilurile de text coordonator</a:t>
            </a:r>
          </a:p>
        </p:txBody>
      </p:sp>
      <p:sp>
        <p:nvSpPr>
          <p:cNvPr id="6" name="Substituent conținut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 rtlCol="0"/>
          <a:lstStyle>
            <a:lvl1pPr rtl="0" eaLnBrk="1" latinLnBrk="0" hangingPunct="1"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 eaLnBrk="1" latinLnBrk="0" hangingPunct="1"/>
            <a:r>
              <a:rPr lang="ro-RO"/>
              <a:t>Editați stilurile de text coordonator</a:t>
            </a:r>
          </a:p>
          <a:p>
            <a:pPr lvl="1" rtl="0" eaLnBrk="1" latinLnBrk="0" hangingPunct="1"/>
            <a:r>
              <a:rPr lang="ro-RO"/>
              <a:t>Al doilea nivel</a:t>
            </a:r>
          </a:p>
          <a:p>
            <a:pPr lvl="2" rtl="0" eaLnBrk="1" latinLnBrk="0" hangingPunct="1"/>
            <a:r>
              <a:rPr lang="ro-RO"/>
              <a:t>Al treilea nivel</a:t>
            </a:r>
          </a:p>
          <a:p>
            <a:pPr lvl="3" rtl="0" eaLnBrk="1" latinLnBrk="0" hangingPunct="1"/>
            <a:r>
              <a:rPr lang="ro-RO"/>
              <a:t>Al patrulea nivel</a:t>
            </a:r>
          </a:p>
          <a:p>
            <a:pPr lvl="4" rtl="0" eaLnBrk="1" latinLnBrk="0" hangingPunct="1"/>
            <a:r>
              <a:rPr lang="ro-RO"/>
              <a:t>Al cincilea nivel</a:t>
            </a:r>
            <a:endParaRPr kumimoji="0" lang="ro-RO" dirty="0"/>
          </a:p>
        </p:txBody>
      </p:sp>
      <p:sp>
        <p:nvSpPr>
          <p:cNvPr id="7" name="Substituent dată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B35EB17-7FDC-406A-8FA0-1F6F3DBFBDDE}" type="datetime1">
              <a:rPr lang="ro-RO" smtClean="0"/>
              <a:t>25.03.2021</a:t>
            </a:fld>
            <a:endParaRPr lang="ro-RO" dirty="0"/>
          </a:p>
        </p:txBody>
      </p:sp>
      <p:sp>
        <p:nvSpPr>
          <p:cNvPr id="8" name="Substituent subsol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o-RO" dirty="0"/>
              <a:t>Adăugați un subsol</a:t>
            </a:r>
          </a:p>
        </p:txBody>
      </p:sp>
      <p:sp>
        <p:nvSpPr>
          <p:cNvPr id="9" name="Substituent număr diapozitiv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ro-RO" smtClean="0"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250188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 hasCustomPrompt="1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rtlCol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o-RO" dirty="0"/>
              <a:t>Faceți clic pentru a edita stilul de titlu Coordonator</a:t>
            </a:r>
            <a:endParaRPr kumimoji="0" lang="ro-RO" dirty="0"/>
          </a:p>
        </p:txBody>
      </p:sp>
      <p:sp>
        <p:nvSpPr>
          <p:cNvPr id="3" name="Substituent dată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E950EA7-460C-4D78-AA9B-F019F69040DF}" type="datetime1">
              <a:rPr lang="ro-RO" smtClean="0"/>
              <a:t>25.03.2021</a:t>
            </a:fld>
            <a:endParaRPr lang="ro-RO" dirty="0"/>
          </a:p>
        </p:txBody>
      </p:sp>
      <p:sp>
        <p:nvSpPr>
          <p:cNvPr id="4" name="Substituent subsol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o-RO" dirty="0"/>
              <a:t>Adăugați un subsol</a:t>
            </a:r>
          </a:p>
        </p:txBody>
      </p:sp>
      <p:sp>
        <p:nvSpPr>
          <p:cNvPr id="5" name="Substituent număr diapozitiv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ro-RO" smtClean="0"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071814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dată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9A32D4D-6AD4-41DC-B646-0BC377932579}" type="datetime1">
              <a:rPr lang="ro-RO" smtClean="0"/>
              <a:t>25.03.2021</a:t>
            </a:fld>
            <a:endParaRPr lang="ro-RO" dirty="0"/>
          </a:p>
        </p:txBody>
      </p:sp>
      <p:sp>
        <p:nvSpPr>
          <p:cNvPr id="3" name="Substituent subsol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o-RO" dirty="0"/>
              <a:t>Adăugați un subsol</a:t>
            </a:r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ro-RO" smtClean="0"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52882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 hasCustomPrompt="1"/>
          </p:nvPr>
        </p:nvSpPr>
        <p:spPr>
          <a:xfrm>
            <a:off x="914400" y="514352"/>
            <a:ext cx="3657600" cy="1162050"/>
          </a:xfrm>
        </p:spPr>
        <p:txBody>
          <a:bodyPr lIns="0" rtlCol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o-RO" dirty="0"/>
              <a:t>Faceți clic pentru a edita stilul de titlu Coordonator</a:t>
            </a:r>
            <a:endParaRPr kumimoji="0" lang="ro-RO" dirty="0"/>
          </a:p>
        </p:txBody>
      </p:sp>
      <p:sp>
        <p:nvSpPr>
          <p:cNvPr id="4" name="Substituent conținut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 rtlCol="0"/>
          <a:lstStyle>
            <a:lvl1pPr rtl="0" eaLnBrk="1" latinLnBrk="0" hangingPunct="1"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rtl="0" eaLnBrk="1" latinLnBrk="0" hangingPunct="1"/>
            <a:r>
              <a:rPr lang="ro-RO"/>
              <a:t>Editați stilurile de text coordonator</a:t>
            </a:r>
          </a:p>
          <a:p>
            <a:pPr lvl="1" rtl="0" eaLnBrk="1" latinLnBrk="0" hangingPunct="1"/>
            <a:r>
              <a:rPr lang="ro-RO"/>
              <a:t>Al doilea nivel</a:t>
            </a:r>
          </a:p>
          <a:p>
            <a:pPr lvl="2" rtl="0" eaLnBrk="1" latinLnBrk="0" hangingPunct="1"/>
            <a:r>
              <a:rPr lang="ro-RO"/>
              <a:t>Al treilea nivel</a:t>
            </a:r>
          </a:p>
          <a:p>
            <a:pPr lvl="3" rtl="0" eaLnBrk="1" latinLnBrk="0" hangingPunct="1"/>
            <a:r>
              <a:rPr lang="ro-RO"/>
              <a:t>Al patrulea nivel</a:t>
            </a:r>
          </a:p>
          <a:p>
            <a:pPr lvl="4" rtl="0" eaLnBrk="1" latinLnBrk="0" hangingPunct="1"/>
            <a:r>
              <a:rPr lang="ro-RO"/>
              <a:t>Al cincilea nivel</a:t>
            </a:r>
            <a:endParaRPr kumimoji="0" lang="ro-RO" dirty="0"/>
          </a:p>
        </p:txBody>
      </p:sp>
      <p:sp>
        <p:nvSpPr>
          <p:cNvPr id="3" name="Substituent text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 rtlCol="0"/>
          <a:lstStyle>
            <a:lvl1pPr marL="0" indent="0" algn="l" rtl="0" eaLnBrk="1" latinLnBrk="0" hangingPunct="1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rtl="0" eaLnBrk="1" latinLnBrk="0" hangingPunct="1"/>
            <a:r>
              <a:rPr lang="ro-RO"/>
              <a:t>Editați stilurile de text coordonator</a:t>
            </a:r>
          </a:p>
        </p:txBody>
      </p:sp>
      <p:sp>
        <p:nvSpPr>
          <p:cNvPr id="5" name="Substituent dată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DD12612-D61A-464D-860B-8F04D9443370}" type="datetime1">
              <a:rPr lang="ro-RO" smtClean="0"/>
              <a:t>25.03.2021</a:t>
            </a:fld>
            <a:endParaRPr lang="ro-RO" dirty="0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o-RO" dirty="0"/>
              <a:t>Adăugați un subsol</a:t>
            </a:r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ro-RO" smtClean="0"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991926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reptunghi cu un colț tăiat și rotunjit 8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ro-RO" sz="1800" dirty="0"/>
          </a:p>
        </p:txBody>
      </p:sp>
      <p:sp>
        <p:nvSpPr>
          <p:cNvPr id="12" name="Triunghi dreptunghic 11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ro-RO" sz="1800" dirty="0"/>
          </a:p>
        </p:txBody>
      </p:sp>
      <p:sp>
        <p:nvSpPr>
          <p:cNvPr id="2" name="Titlu 1"/>
          <p:cNvSpPr>
            <a:spLocks noGrp="1"/>
          </p:cNvSpPr>
          <p:nvPr>
            <p:ph type="title" hasCustomPrompt="1"/>
          </p:nvPr>
        </p:nvSpPr>
        <p:spPr>
          <a:xfrm>
            <a:off x="812800" y="1176997"/>
            <a:ext cx="2950464" cy="1582621"/>
          </a:xfrm>
        </p:spPr>
        <p:txBody>
          <a:bodyPr vert="horz" lIns="45720" tIns="45720" rIns="45720" bIns="45720" rtlCol="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rtl="0"/>
            <a:r>
              <a:rPr lang="ro-RO" dirty="0"/>
              <a:t>Faceți clic pentru a edita stilul de titlu Coordonator</a:t>
            </a:r>
            <a:endParaRPr kumimoji="0" lang="ro-RO" dirty="0"/>
          </a:p>
        </p:txBody>
      </p:sp>
      <p:sp>
        <p:nvSpPr>
          <p:cNvPr id="3" name="Substituent imagine 2" descr="Un substituent gol pentru a adăuga o imagine. Faceți clic pe substituent și selectați imaginea pe care doriți s-o adăugați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 rtlCol="0"/>
          <a:lstStyle>
            <a:lvl1pPr marL="0" indent="0">
              <a:buNone/>
              <a:defRPr sz="3200"/>
            </a:lvl1pPr>
          </a:lstStyle>
          <a:p>
            <a:pPr rtl="0"/>
            <a:r>
              <a:rPr lang="ro-RO"/>
              <a:t>Faceți clic pe pictogramă pentru a adăuga o imagine</a:t>
            </a:r>
            <a:endParaRPr kumimoji="0" lang="ro-RO" dirty="0"/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rtlCol="0" anchor="t"/>
          <a:lstStyle>
            <a:lvl1pPr marL="0" indent="0" algn="l" rtl="0" eaLnBrk="1" latinLnBrk="0" hangingPunct="1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rtl="0" eaLnBrk="1" latinLnBrk="0" hangingPunct="1"/>
            <a:r>
              <a:rPr lang="ro-RO"/>
              <a:t>Editați stilurile de text coordonator</a:t>
            </a:r>
          </a:p>
        </p:txBody>
      </p:sp>
      <p:sp>
        <p:nvSpPr>
          <p:cNvPr id="5" name="Substituent dată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BB1AE09-3DAD-4117-8310-A7C4ADD4289A}" type="datetime1">
              <a:rPr lang="ro-RO" smtClean="0"/>
              <a:t>25.03.2021</a:t>
            </a:fld>
            <a:endParaRPr lang="ro-RO" dirty="0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o-RO" dirty="0"/>
              <a:t>Adăugați un subsol</a:t>
            </a:r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 rtlCol="0"/>
          <a:lstStyle/>
          <a:p>
            <a:pPr rtl="0"/>
            <a:fld id="{401CF334-2D5C-4859-84A6-CA7E6E43FAEB}" type="slidenum">
              <a:rPr lang="ro-RO" smtClean="0"/>
              <a:t>‹#›</a:t>
            </a:fld>
            <a:endParaRPr lang="ro-RO" dirty="0"/>
          </a:p>
        </p:txBody>
      </p:sp>
      <p:sp>
        <p:nvSpPr>
          <p:cNvPr id="10" name="Formă liberă 9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rtlCol="0" anchor="t" compatLnSpc="1"/>
          <a:lstStyle/>
          <a:p>
            <a:pPr marL="0" algn="l" rtl="0" eaLnBrk="1" latinLnBrk="0" hangingPunct="1"/>
            <a:endParaRPr kumimoji="0" lang="ro-RO" sz="18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ormă liberă 10"/>
          <p:cNvSpPr>
            <a:spLocks/>
          </p:cNvSpPr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rtlCol="0" anchor="t" compatLnSpc="1"/>
          <a:lstStyle/>
          <a:p>
            <a:pPr marL="0" algn="l" rtl="0" eaLnBrk="1" latinLnBrk="0" hangingPunct="1"/>
            <a:endParaRPr kumimoji="0" lang="ro-RO" sz="18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9624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up 24"/>
          <p:cNvGrpSpPr/>
          <p:nvPr/>
        </p:nvGrpSpPr>
        <p:grpSpPr>
          <a:xfrm>
            <a:off x="-29028" y="-7144"/>
            <a:ext cx="12240731" cy="6879658"/>
            <a:chOff x="0" y="-21658"/>
            <a:chExt cx="12240731" cy="6879658"/>
          </a:xfrm>
        </p:grpSpPr>
        <p:sp>
          <p:nvSpPr>
            <p:cNvPr id="26" name="Dreptunghi 25"/>
            <p:cNvSpPr/>
            <p:nvPr/>
          </p:nvSpPr>
          <p:spPr>
            <a:xfrm>
              <a:off x="31633" y="0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o-RO" dirty="0"/>
            </a:p>
          </p:txBody>
        </p:sp>
        <p:grpSp>
          <p:nvGrpSpPr>
            <p:cNvPr id="27" name="Grup 26"/>
            <p:cNvGrpSpPr/>
            <p:nvPr/>
          </p:nvGrpSpPr>
          <p:grpSpPr>
            <a:xfrm>
              <a:off x="0" y="-21658"/>
              <a:ext cx="12240731" cy="1041400"/>
              <a:chOff x="-25356" y="-7144"/>
              <a:chExt cx="12240731" cy="1041400"/>
            </a:xfrm>
          </p:grpSpPr>
          <p:sp>
            <p:nvSpPr>
              <p:cNvPr id="28" name="Formă liberă 27"/>
              <p:cNvSpPr>
                <a:spLocks/>
              </p:cNvSpPr>
              <p:nvPr/>
            </p:nvSpPr>
            <p:spPr bwMode="auto">
              <a:xfrm>
                <a:off x="-12700" y="-7144"/>
                <a:ext cx="12217400" cy="1041400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6" y="2"/>
                  </a:cxn>
                  <a:cxn ang="0">
                    <a:pos x="2542" y="0"/>
                  </a:cxn>
                  <a:cxn ang="0">
                    <a:pos x="4374" y="367"/>
                  </a:cxn>
                  <a:cxn ang="0">
                    <a:pos x="5766" y="55"/>
                  </a:cxn>
                  <a:cxn ang="0">
                    <a:pos x="5772" y="213"/>
                  </a:cxn>
                  <a:cxn ang="0">
                    <a:pos x="4302" y="439"/>
                  </a:cxn>
                  <a:cxn ang="0">
                    <a:pos x="1488" y="201"/>
                  </a:cxn>
                  <a:cxn ang="0">
                    <a:pos x="0" y="656"/>
                  </a:cxn>
                  <a:cxn ang="0">
                    <a:pos x="6" y="2"/>
                  </a:cxn>
                </a:cxnLst>
                <a:rect l="0" t="0" r="0" b="0"/>
                <a:pathLst>
                  <a:path w="5772" h="656">
                    <a:moveTo>
                      <a:pt x="6" y="2"/>
                    </a:moveTo>
                    <a:lnTo>
                      <a:pt x="2542" y="0"/>
                    </a:lnTo>
                    <a:cubicBezTo>
                      <a:pt x="2746" y="101"/>
                      <a:pt x="3828" y="367"/>
                      <a:pt x="4374" y="367"/>
                    </a:cubicBezTo>
                    <a:cubicBezTo>
                      <a:pt x="4920" y="367"/>
                      <a:pt x="5526" y="152"/>
                      <a:pt x="5766" y="55"/>
                    </a:cubicBezTo>
                    <a:lnTo>
                      <a:pt x="5772" y="213"/>
                    </a:lnTo>
                    <a:cubicBezTo>
                      <a:pt x="5670" y="257"/>
                      <a:pt x="5016" y="441"/>
                      <a:pt x="4302" y="439"/>
                    </a:cubicBezTo>
                    <a:cubicBezTo>
                      <a:pt x="3588" y="437"/>
                      <a:pt x="2205" y="165"/>
                      <a:pt x="1488" y="201"/>
                    </a:cubicBezTo>
                    <a:cubicBezTo>
                      <a:pt x="750" y="209"/>
                      <a:pt x="270" y="482"/>
                      <a:pt x="0" y="656"/>
                    </a:cubicBezTo>
                    <a:lnTo>
                      <a:pt x="6" y="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shade val="50000"/>
                      <a:alpha val="45000"/>
                      <a:satMod val="120000"/>
                    </a:schemeClr>
                  </a:gs>
                  <a:gs pos="100000">
                    <a:schemeClr val="accent3">
                      <a:shade val="80000"/>
                      <a:alpha val="55000"/>
                      <a:satMod val="155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rtlCol="0" anchor="t" compatLnSpc="1"/>
              <a:lstStyle/>
              <a:p>
                <a:pPr marL="0" algn="l" rtl="0" eaLnBrk="1" latinLnBrk="0" hangingPunct="1"/>
                <a:endParaRPr kumimoji="0" lang="ro-RO" sz="18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9" name="Formă liberă 28"/>
              <p:cNvSpPr>
                <a:spLocks/>
              </p:cNvSpPr>
              <p:nvPr/>
            </p:nvSpPr>
            <p:spPr bwMode="auto">
              <a:xfrm>
                <a:off x="5842000" y="-7144"/>
                <a:ext cx="6350000" cy="638175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0" y="0"/>
                  </a:cxn>
                  <a:cxn ang="0">
                    <a:pos x="1668" y="564"/>
                  </a:cxn>
                  <a:cxn ang="0">
                    <a:pos x="3000" y="186"/>
                  </a:cxn>
                  <a:cxn ang="0">
                    <a:pos x="3000" y="6"/>
                  </a:cxn>
                  <a:cxn ang="0">
                    <a:pos x="0" y="0"/>
                  </a:cxn>
                </a:cxnLst>
                <a:rect l="0" t="0" r="0" b="0"/>
                <a:pathLst>
                  <a:path w="3000" h="595">
                    <a:moveTo>
                      <a:pt x="0" y="0"/>
                    </a:moveTo>
                    <a:cubicBezTo>
                      <a:pt x="174" y="102"/>
                      <a:pt x="1168" y="533"/>
                      <a:pt x="1668" y="564"/>
                    </a:cubicBezTo>
                    <a:cubicBezTo>
                      <a:pt x="2168" y="595"/>
                      <a:pt x="2778" y="279"/>
                      <a:pt x="3000" y="186"/>
                    </a:cubicBezTo>
                    <a:lnTo>
                      <a:pt x="3000" y="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>
                      <a:shade val="50000"/>
                      <a:alpha val="30000"/>
                      <a:satMod val="130000"/>
                    </a:schemeClr>
                  </a:gs>
                  <a:gs pos="80000">
                    <a:schemeClr val="accent2">
                      <a:shade val="75000"/>
                      <a:alpha val="45000"/>
                      <a:satMod val="140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rtlCol="0" anchor="t" compatLnSpc="1"/>
              <a:lstStyle/>
              <a:p>
                <a:pPr marL="0" algn="l" rtl="0" eaLnBrk="1" latinLnBrk="0" hangingPunct="1"/>
                <a:endParaRPr kumimoji="0" lang="ro-RO" sz="18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grpSp>
            <p:nvGrpSpPr>
              <p:cNvPr id="31" name="Grup 30"/>
              <p:cNvGrpSpPr/>
              <p:nvPr/>
            </p:nvGrpSpPr>
            <p:grpSpPr>
              <a:xfrm>
                <a:off x="-25356" y="202408"/>
                <a:ext cx="12240731" cy="649224"/>
                <a:chOff x="-19045" y="216550"/>
                <a:chExt cx="9180548" cy="649224"/>
              </a:xfrm>
            </p:grpSpPr>
            <p:sp>
              <p:nvSpPr>
                <p:cNvPr id="32" name="Formă liberă 31"/>
                <p:cNvSpPr>
                  <a:spLocks/>
                </p:cNvSpPr>
                <p:nvPr/>
              </p:nvSpPr>
              <p:spPr bwMode="auto">
                <a:xfrm rot="21435692">
                  <a:off x="-19045" y="216550"/>
                  <a:ext cx="9163050" cy="649224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966"/>
                    </a:cxn>
                    <a:cxn ang="0">
                      <a:pos x="1608" y="282"/>
                    </a:cxn>
                    <a:cxn ang="0">
                      <a:pos x="4110" y="1008"/>
                    </a:cxn>
                    <a:cxn ang="0">
                      <a:pos x="5772" y="0"/>
                    </a:cxn>
                  </a:cxnLst>
                  <a:rect l="0" t="0" r="0" b="0"/>
                  <a:pathLst>
                    <a:path w="5772" h="1055">
                      <a:moveTo>
                        <a:pt x="0" y="966"/>
                      </a:moveTo>
                      <a:cubicBezTo>
                        <a:pt x="282" y="738"/>
                        <a:pt x="923" y="275"/>
                        <a:pt x="1608" y="282"/>
                      </a:cubicBezTo>
                      <a:cubicBezTo>
                        <a:pt x="2293" y="289"/>
                        <a:pt x="3416" y="1055"/>
                        <a:pt x="4110" y="1008"/>
                      </a:cubicBezTo>
                      <a:cubicBezTo>
                        <a:pt x="4804" y="961"/>
                        <a:pt x="5426" y="210"/>
                        <a:pt x="5772" y="0"/>
                      </a:cubicBezTo>
                    </a:path>
                  </a:pathLst>
                </a:custGeom>
                <a:noFill/>
                <a:ln w="10795" cap="flat" cmpd="sng" algn="ctr">
                  <a:gradFill>
                    <a:gsLst>
                      <a:gs pos="74000">
                        <a:schemeClr val="accent3">
                          <a:shade val="75000"/>
                        </a:schemeClr>
                      </a:gs>
                      <a:gs pos="86000">
                        <a:schemeClr val="tx1">
                          <a:alpha val="29000"/>
                        </a:schemeClr>
                      </a:gs>
                      <a:gs pos="16000">
                        <a:schemeClr val="accent2">
                          <a:shade val="75000"/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rtlCol="0" anchor="t" compatLnSpc="1"/>
                <a:lstStyle/>
                <a:p>
                  <a:pPr rtl="0"/>
                  <a:endParaRPr kumimoji="0" lang="ro-RO" sz="1800" dirty="0"/>
                </a:p>
              </p:txBody>
            </p:sp>
            <p:sp>
              <p:nvSpPr>
                <p:cNvPr id="33" name="Formă liberă 32"/>
                <p:cNvSpPr>
                  <a:spLocks/>
                </p:cNvSpPr>
                <p:nvPr/>
              </p:nvSpPr>
              <p:spPr bwMode="auto">
                <a:xfrm rot="21435692">
                  <a:off x="-14309" y="290003"/>
                  <a:ext cx="9175812" cy="530352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732"/>
                    </a:cxn>
                    <a:cxn ang="0">
                      <a:pos x="1638" y="228"/>
                    </a:cxn>
                    <a:cxn ang="0">
                      <a:pos x="4122" y="816"/>
                    </a:cxn>
                    <a:cxn ang="0">
                      <a:pos x="5766" y="0"/>
                    </a:cxn>
                  </a:cxnLst>
                  <a:rect l="0" t="0" r="0" b="0"/>
                  <a:pathLst>
                    <a:path w="5766" h="854">
                      <a:moveTo>
                        <a:pt x="0" y="732"/>
                      </a:moveTo>
                      <a:cubicBezTo>
                        <a:pt x="273" y="647"/>
                        <a:pt x="951" y="214"/>
                        <a:pt x="1638" y="228"/>
                      </a:cubicBezTo>
                      <a:cubicBezTo>
                        <a:pt x="2325" y="242"/>
                        <a:pt x="3434" y="854"/>
                        <a:pt x="4122" y="816"/>
                      </a:cubicBezTo>
                      <a:cubicBezTo>
                        <a:pt x="4810" y="778"/>
                        <a:pt x="5424" y="170"/>
                        <a:pt x="5766" y="0"/>
                      </a:cubicBezTo>
                    </a:path>
                  </a:pathLst>
                </a:custGeom>
                <a:noFill/>
                <a:ln w="9525" cap="flat" cmpd="sng" algn="ctr">
                  <a:gradFill>
                    <a:gsLst>
                      <a:gs pos="74000">
                        <a:schemeClr val="accent4"/>
                      </a:gs>
                      <a:gs pos="44000">
                        <a:schemeClr val="accent1"/>
                      </a:gs>
                      <a:gs pos="33000">
                        <a:schemeClr val="accent2"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rtlCol="0" anchor="t" compatLnSpc="1"/>
                <a:lstStyle/>
                <a:p>
                  <a:pPr rtl="0"/>
                  <a:endParaRPr kumimoji="0" lang="ro-RO" sz="1800" dirty="0"/>
                </a:p>
              </p:txBody>
            </p:sp>
          </p:grpSp>
        </p:grpSp>
      </p:grpSp>
      <p:sp>
        <p:nvSpPr>
          <p:cNvPr id="9" name="Substituent titlu 8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rtlCol="0" anchor="b">
            <a:normAutofit/>
          </a:bodyPr>
          <a:lstStyle/>
          <a:p>
            <a:pPr rtl="0"/>
            <a:r>
              <a:rPr lang="ro-RO" dirty="0"/>
              <a:t>Faceți clic pentru a edita stilul de titlu Coordonator</a:t>
            </a:r>
            <a:endParaRPr kumimoji="0" lang="ro-RO" dirty="0"/>
          </a:p>
        </p:txBody>
      </p:sp>
      <p:sp>
        <p:nvSpPr>
          <p:cNvPr id="30" name="Substituent text 29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rtl="0" eaLnBrk="1" latinLnBrk="0" hangingPunct="1"/>
            <a:r>
              <a:rPr lang="ro-RO" dirty="0"/>
              <a:t>Editați stilurile de text coordonator</a:t>
            </a:r>
          </a:p>
          <a:p>
            <a:pPr lvl="1" rtl="0" eaLnBrk="1" latinLnBrk="0" hangingPunct="1"/>
            <a:r>
              <a:rPr lang="ro-RO" dirty="0"/>
              <a:t>Al doilea nivel</a:t>
            </a:r>
          </a:p>
          <a:p>
            <a:pPr lvl="2" rtl="0" eaLnBrk="1" latinLnBrk="0" hangingPunct="1"/>
            <a:r>
              <a:rPr lang="ro-RO" dirty="0"/>
              <a:t>Al treilea nivel</a:t>
            </a:r>
          </a:p>
          <a:p>
            <a:pPr lvl="3" rtl="0" eaLnBrk="1" latinLnBrk="0" hangingPunct="1"/>
            <a:r>
              <a:rPr lang="ro-RO" dirty="0"/>
              <a:t>Al patrulea nivel</a:t>
            </a:r>
          </a:p>
          <a:p>
            <a:pPr lvl="4" rtl="0" eaLnBrk="1" latinLnBrk="0" hangingPunct="1"/>
            <a:r>
              <a:rPr lang="ro-RO" dirty="0"/>
              <a:t>Al cincilea nivel</a:t>
            </a:r>
          </a:p>
        </p:txBody>
      </p:sp>
      <p:sp>
        <p:nvSpPr>
          <p:cNvPr id="10" name="Substituent dată 9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pPr rtl="0"/>
            <a:fld id="{393FC67A-5DED-40C8-B1E7-9D4AB3BCE719}" type="datetime1">
              <a:rPr lang="ro-RO" smtClean="0"/>
              <a:t>25.03.2021</a:t>
            </a:fld>
            <a:endParaRPr lang="ro-RO" dirty="0"/>
          </a:p>
        </p:txBody>
      </p:sp>
      <p:sp>
        <p:nvSpPr>
          <p:cNvPr id="22" name="Substituent subsol 21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pPr rtl="0"/>
            <a:r>
              <a:rPr lang="ro-RO" dirty="0"/>
              <a:t>Adăugați un subsol</a:t>
            </a:r>
          </a:p>
        </p:txBody>
      </p:sp>
      <p:sp>
        <p:nvSpPr>
          <p:cNvPr id="18" name="Substituent număr diapozitiv 17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pPr rtl="0"/>
            <a:fld id="{401CF334-2D5C-4859-84A6-CA7E6E43FAEB}" type="slidenum">
              <a:rPr lang="ro-RO" smtClean="0"/>
              <a:pPr rtl="0"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94285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Calibri" panose="020F0502020204030204" pitchFamily="34" charset="0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>
            <a:lumMod val="50000"/>
          </a:schemeClr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>
            <a:lumMod val="50000"/>
          </a:schemeClr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>
            <a:lumMod val="75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>
            <a:lumMod val="50000"/>
          </a:schemeClr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>
            <a:lumMod val="75000"/>
          </a:schemeClr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0" algn="l" rtl="0" eaLnBrk="1" latinLnBrk="0" hangingPunct="1">
        <a:spcBef>
          <a:spcPct val="20000"/>
        </a:spcBef>
        <a:buClr>
          <a:schemeClr val="tx2"/>
        </a:buClr>
        <a:buFontTx/>
        <a:buNone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u 3"/>
          <p:cNvSpPr>
            <a:spLocks noGrp="1"/>
          </p:cNvSpPr>
          <p:nvPr>
            <p:ph type="ctrTitle"/>
          </p:nvPr>
        </p:nvSpPr>
        <p:spPr/>
        <p:txBody>
          <a:bodyPr rtlCol="0">
            <a:normAutofit fontScale="90000"/>
          </a:bodyPr>
          <a:lstStyle/>
          <a:p>
            <a:r>
              <a:rPr lang="it-IT" dirty="0"/>
              <a:t>Etică profesională și proprietate intelectuală</a:t>
            </a:r>
            <a:br>
              <a:rPr lang="ro-RO" dirty="0"/>
            </a:br>
            <a:r>
              <a:rPr lang="ro-RO" dirty="0"/>
              <a:t>Ghid pentru scrierea academică</a:t>
            </a:r>
            <a:r>
              <a:rPr lang="it-IT" dirty="0"/>
              <a:t> </a:t>
            </a:r>
            <a:endParaRPr lang="ro-RO" dirty="0">
              <a:latin typeface="Calibri" panose="020F0502020204030204" pitchFamily="34" charset="0"/>
            </a:endParaRPr>
          </a:p>
        </p:txBody>
      </p:sp>
      <p:sp>
        <p:nvSpPr>
          <p:cNvPr id="5" name="Subtitlu 4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ro-RO" dirty="0"/>
              <a:t> </a:t>
            </a:r>
          </a:p>
          <a:p>
            <a:pPr rtl="0"/>
            <a:r>
              <a:rPr lang="ro-RO" dirty="0"/>
              <a:t>Note de curs</a:t>
            </a:r>
          </a:p>
          <a:p>
            <a:pPr rtl="0"/>
            <a:endParaRPr lang="ro-RO" dirty="0"/>
          </a:p>
          <a:p>
            <a:pPr rtl="0"/>
            <a:endParaRPr lang="ro-RO" dirty="0"/>
          </a:p>
          <a:p>
            <a:pPr rtl="0"/>
            <a:endParaRPr lang="ro-RO" dirty="0"/>
          </a:p>
          <a:p>
            <a:pPr rtl="0"/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549628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u 2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r>
              <a:rPr lang="en-US" b="1" dirty="0"/>
              <a:t>SCRIITURA ACADEMICĂ ȘI DEMERSURILE ȘTIINȚIFICE</a:t>
            </a:r>
            <a:endParaRPr lang="ro-RO" dirty="0"/>
          </a:p>
        </p:txBody>
      </p:sp>
      <p:sp>
        <p:nvSpPr>
          <p:cNvPr id="2" name="Substituent conținut 1"/>
          <p:cNvSpPr>
            <a:spLocks noGrp="1"/>
          </p:cNvSpPr>
          <p:nvPr>
            <p:ph idx="1"/>
          </p:nvPr>
        </p:nvSpPr>
        <p:spPr>
          <a:xfrm>
            <a:off x="609600" y="1935480"/>
            <a:ext cx="10972800" cy="942631"/>
          </a:xfrm>
        </p:spPr>
        <p:txBody>
          <a:bodyPr rtlCol="0">
            <a:normAutofit/>
          </a:bodyPr>
          <a:lstStyle/>
          <a:p>
            <a:pPr marL="0" indent="0">
              <a:buNone/>
            </a:pP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conformitate</a:t>
            </a:r>
            <a:r>
              <a:rPr lang="en-US" dirty="0"/>
              <a:t> cu </a:t>
            </a:r>
            <a:r>
              <a:rPr lang="en-US" dirty="0" err="1"/>
              <a:t>practica</a:t>
            </a:r>
            <a:r>
              <a:rPr lang="en-US" dirty="0"/>
              <a:t> </a:t>
            </a:r>
            <a:r>
              <a:rPr lang="en-US" dirty="0" err="1"/>
              <a:t>academică</a:t>
            </a:r>
            <a:r>
              <a:rPr lang="en-US" dirty="0"/>
              <a:t> </a:t>
            </a:r>
            <a:r>
              <a:rPr lang="en-US" dirty="0" err="1"/>
              <a:t>internațională</a:t>
            </a:r>
            <a:r>
              <a:rPr lang="en-US" dirty="0"/>
              <a:t>, </a:t>
            </a:r>
            <a:r>
              <a:rPr lang="en-US" dirty="0" err="1"/>
              <a:t>abordările</a:t>
            </a:r>
            <a:r>
              <a:rPr lang="en-US" dirty="0"/>
              <a:t> se </a:t>
            </a:r>
            <a:r>
              <a:rPr lang="en-US" dirty="0" err="1"/>
              <a:t>particularizează</a:t>
            </a:r>
            <a:r>
              <a:rPr lang="en-US" dirty="0"/>
              <a:t> </a:t>
            </a:r>
            <a:r>
              <a:rPr lang="en-US" dirty="0" err="1"/>
              <a:t>astfel</a:t>
            </a:r>
            <a:r>
              <a:rPr lang="en-US" dirty="0"/>
              <a:t>: </a:t>
            </a:r>
            <a:endParaRPr lang="ro-RO" dirty="0"/>
          </a:p>
        </p:txBody>
      </p:sp>
      <p:graphicFrame>
        <p:nvGraphicFramePr>
          <p:cNvPr id="5" name="Tabel 4">
            <a:extLst>
              <a:ext uri="{FF2B5EF4-FFF2-40B4-BE49-F238E27FC236}">
                <a16:creationId xmlns:a16="http://schemas.microsoft.com/office/drawing/2014/main" id="{B65D922A-A1C1-4294-A55F-63B710C1C3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9087233"/>
              </p:ext>
            </p:extLst>
          </p:nvPr>
        </p:nvGraphicFramePr>
        <p:xfrm>
          <a:off x="1897089" y="3192904"/>
          <a:ext cx="8626006" cy="274828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105285">
                  <a:extLst>
                    <a:ext uri="{9D8B030D-6E8A-4147-A177-3AD203B41FA5}">
                      <a16:colId xmlns:a16="http://schemas.microsoft.com/office/drawing/2014/main" val="2839047304"/>
                    </a:ext>
                  </a:extLst>
                </a:gridCol>
                <a:gridCol w="3313381">
                  <a:extLst>
                    <a:ext uri="{9D8B030D-6E8A-4147-A177-3AD203B41FA5}">
                      <a16:colId xmlns:a16="http://schemas.microsoft.com/office/drawing/2014/main" val="853711625"/>
                    </a:ext>
                  </a:extLst>
                </a:gridCol>
                <a:gridCol w="3207340">
                  <a:extLst>
                    <a:ext uri="{9D8B030D-6E8A-4147-A177-3AD203B41FA5}">
                      <a16:colId xmlns:a16="http://schemas.microsoft.com/office/drawing/2014/main" val="40811512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o-RO" dirty="0"/>
                        <a:t>Nivelul pregătirii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Abordarea preponderentă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Scopul academic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44736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o-RO" dirty="0"/>
                        <a:t>Licență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Reproductivă (80% din lucrare va reprezenta documentare și 20% inovare) 	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Corectitudinea</a:t>
                      </a:r>
                      <a:r>
                        <a:rPr kumimoji="0" lang="en-US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informațiilor</a:t>
                      </a:r>
                      <a:r>
                        <a:rPr kumimoji="0" lang="en-US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prezentate</a:t>
                      </a:r>
                      <a:r>
                        <a:rPr kumimoji="0" lang="en-US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(cu </a:t>
                      </a:r>
                      <a:r>
                        <a:rPr kumimoji="0" lang="en-US" sz="18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unele</a:t>
                      </a:r>
                      <a:r>
                        <a:rPr kumimoji="0" lang="en-US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elemente</a:t>
                      </a:r>
                      <a:r>
                        <a:rPr kumimoji="0" lang="en-US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US" sz="18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analiză</a:t>
                      </a:r>
                      <a:r>
                        <a:rPr kumimoji="0" lang="en-US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	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0194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o-RO" dirty="0"/>
                        <a:t>Master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Analitică (60% din lucrare va reprezenta documentare și 40% inovare) 	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„</a:t>
                      </a:r>
                      <a:r>
                        <a:rPr kumimoji="0" lang="en-US" sz="18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Originalitate</a:t>
                      </a:r>
                      <a:r>
                        <a:rPr kumimoji="0" lang="en-US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simplă</a:t>
                      </a:r>
                      <a:r>
                        <a:rPr kumimoji="0" lang="en-US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”, care </a:t>
                      </a:r>
                      <a:r>
                        <a:rPr kumimoji="0" lang="en-US" sz="18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poate</a:t>
                      </a:r>
                      <a:r>
                        <a:rPr kumimoji="0" lang="en-US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să</a:t>
                      </a:r>
                      <a:r>
                        <a:rPr kumimoji="0" lang="en-US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includă</a:t>
                      </a:r>
                      <a:r>
                        <a:rPr kumimoji="0" lang="en-US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reformularea</a:t>
                      </a:r>
                      <a:r>
                        <a:rPr kumimoji="0" lang="en-US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materialului</a:t>
                      </a:r>
                      <a:r>
                        <a:rPr kumimoji="0" lang="en-US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sau</a:t>
                      </a:r>
                      <a:r>
                        <a:rPr kumimoji="0" lang="en-US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prezentarea</a:t>
                      </a:r>
                      <a:r>
                        <a:rPr kumimoji="0" lang="en-US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informațiilor</a:t>
                      </a:r>
                      <a:r>
                        <a:rPr kumimoji="0" lang="en-US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într</a:t>
                      </a:r>
                      <a:r>
                        <a:rPr kumimoji="0" lang="en-US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-o </a:t>
                      </a:r>
                      <a:r>
                        <a:rPr kumimoji="0" lang="en-US" sz="18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altă</a:t>
                      </a:r>
                      <a:r>
                        <a:rPr kumimoji="0" lang="en-US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modalitate</a:t>
                      </a:r>
                      <a:r>
                        <a:rPr kumimoji="0" lang="en-US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52794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9084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u 2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r>
              <a:rPr lang="en-US" b="1" dirty="0"/>
              <a:t>SCRIITURA ACADEMICĂ ȘI DEMERSURILE ȘTIINȚIFICE</a:t>
            </a:r>
            <a:r>
              <a:rPr lang="ro-RO" b="1" dirty="0"/>
              <a:t> - REFERATUL</a:t>
            </a:r>
            <a:endParaRPr lang="ro-RO" dirty="0"/>
          </a:p>
        </p:txBody>
      </p:sp>
      <p:sp>
        <p:nvSpPr>
          <p:cNvPr id="2" name="Substituent conținut 1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r>
              <a:rPr lang="en-US" b="1" dirty="0"/>
              <a:t>REFERÁT, </a:t>
            </a:r>
            <a:r>
              <a:rPr lang="en-US" i="1" dirty="0" err="1"/>
              <a:t>referate</a:t>
            </a:r>
            <a:r>
              <a:rPr lang="en-US" i="1" dirty="0"/>
              <a:t>, </a:t>
            </a:r>
            <a:r>
              <a:rPr lang="en-US" dirty="0"/>
              <a:t>s. n. Un </a:t>
            </a:r>
            <a:r>
              <a:rPr lang="en-US" dirty="0" err="1"/>
              <a:t>referat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o </a:t>
            </a:r>
            <a:r>
              <a:rPr lang="en-US" dirty="0" err="1"/>
              <a:t>compunere</a:t>
            </a:r>
            <a:r>
              <a:rPr lang="en-US" dirty="0"/>
              <a:t> </a:t>
            </a:r>
            <a:r>
              <a:rPr lang="en-US" dirty="0" err="1"/>
              <a:t>argumentativă</a:t>
            </a:r>
            <a:r>
              <a:rPr lang="en-US" dirty="0"/>
              <a:t>, </a:t>
            </a:r>
            <a:r>
              <a:rPr lang="en-US" dirty="0" err="1"/>
              <a:t>redactată</a:t>
            </a:r>
            <a:r>
              <a:rPr lang="en-US" dirty="0"/>
              <a:t> </a:t>
            </a:r>
            <a:r>
              <a:rPr lang="en-US" dirty="0" err="1"/>
              <a:t>după</a:t>
            </a:r>
            <a:r>
              <a:rPr lang="en-US" dirty="0"/>
              <a:t> </a:t>
            </a:r>
            <a:r>
              <a:rPr lang="en-US" dirty="0" err="1"/>
              <a:t>normele</a:t>
            </a:r>
            <a:r>
              <a:rPr lang="en-US" dirty="0"/>
              <a:t> de </a:t>
            </a:r>
            <a:r>
              <a:rPr lang="en-US" dirty="0" err="1"/>
              <a:t>conţinut</a:t>
            </a:r>
            <a:r>
              <a:rPr lang="en-US" dirty="0"/>
              <a:t> </a:t>
            </a:r>
            <a:r>
              <a:rPr lang="en-US" dirty="0" err="1"/>
              <a:t>şi</a:t>
            </a:r>
            <a:r>
              <a:rPr lang="en-US" dirty="0"/>
              <a:t> de </a:t>
            </a:r>
            <a:r>
              <a:rPr lang="en-US" dirty="0" err="1"/>
              <a:t>stil</a:t>
            </a:r>
            <a:r>
              <a:rPr lang="en-US" dirty="0"/>
              <a:t> </a:t>
            </a:r>
            <a:r>
              <a:rPr lang="en-US" dirty="0" err="1"/>
              <a:t>academice</a:t>
            </a:r>
            <a:r>
              <a:rPr lang="en-US" dirty="0"/>
              <a:t>, care </a:t>
            </a:r>
            <a:r>
              <a:rPr lang="en-US" dirty="0" err="1"/>
              <a:t>indică</a:t>
            </a:r>
            <a:r>
              <a:rPr lang="en-US" dirty="0"/>
              <a:t> </a:t>
            </a:r>
            <a:r>
              <a:rPr lang="en-US" dirty="0" err="1"/>
              <a:t>măsura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care </a:t>
            </a:r>
            <a:r>
              <a:rPr lang="en-US" dirty="0" err="1"/>
              <a:t>autorul</a:t>
            </a:r>
            <a:r>
              <a:rPr lang="en-US" dirty="0"/>
              <a:t> a </a:t>
            </a:r>
            <a:r>
              <a:rPr lang="en-US" dirty="0" err="1"/>
              <a:t>întreprins</a:t>
            </a:r>
            <a:r>
              <a:rPr lang="en-US" dirty="0"/>
              <a:t> o </a:t>
            </a:r>
            <a:r>
              <a:rPr lang="en-US" dirty="0" err="1"/>
              <a:t>cercetare</a:t>
            </a:r>
            <a:r>
              <a:rPr lang="en-US" dirty="0"/>
              <a:t> </a:t>
            </a:r>
            <a:r>
              <a:rPr lang="en-US" dirty="0" err="1"/>
              <a:t>temeinică</a:t>
            </a:r>
            <a:r>
              <a:rPr lang="en-US" dirty="0"/>
              <a:t> pe o </a:t>
            </a:r>
            <a:r>
              <a:rPr lang="en-US" dirty="0" err="1"/>
              <a:t>problemă</a:t>
            </a:r>
            <a:r>
              <a:rPr lang="en-US" dirty="0"/>
              <a:t> </a:t>
            </a:r>
            <a:r>
              <a:rPr lang="en-US" dirty="0" err="1"/>
              <a:t>foarte</a:t>
            </a:r>
            <a:r>
              <a:rPr lang="en-US" dirty="0"/>
              <a:t> </a:t>
            </a:r>
            <a:r>
              <a:rPr lang="en-US" dirty="0" err="1"/>
              <a:t>punctuală</a:t>
            </a:r>
            <a:r>
              <a:rPr lang="en-US" dirty="0"/>
              <a:t>, fie </a:t>
            </a:r>
            <a:r>
              <a:rPr lang="en-US" dirty="0" err="1"/>
              <a:t>oferind</a:t>
            </a:r>
            <a:r>
              <a:rPr lang="en-US" dirty="0"/>
              <a:t> un </a:t>
            </a:r>
            <a:r>
              <a:rPr lang="en-US" dirty="0" err="1"/>
              <a:t>răspuns</a:t>
            </a:r>
            <a:r>
              <a:rPr lang="en-US" dirty="0"/>
              <a:t> </a:t>
            </a:r>
            <a:r>
              <a:rPr lang="en-US" dirty="0" err="1"/>
              <a:t>propriu</a:t>
            </a:r>
            <a:r>
              <a:rPr lang="en-US" dirty="0"/>
              <a:t> la </a:t>
            </a:r>
            <a:r>
              <a:rPr lang="en-US" dirty="0" err="1"/>
              <a:t>această</a:t>
            </a:r>
            <a:r>
              <a:rPr lang="en-US" dirty="0"/>
              <a:t> </a:t>
            </a:r>
            <a:r>
              <a:rPr lang="en-US" dirty="0" err="1"/>
              <a:t>problemă</a:t>
            </a:r>
            <a:r>
              <a:rPr lang="en-US" dirty="0"/>
              <a:t>, fie </a:t>
            </a:r>
            <a:r>
              <a:rPr lang="en-US" dirty="0" err="1"/>
              <a:t>aducând</a:t>
            </a:r>
            <a:r>
              <a:rPr lang="en-US" dirty="0"/>
              <a:t> </a:t>
            </a:r>
            <a:r>
              <a:rPr lang="en-US" dirty="0" err="1"/>
              <a:t>argumente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plus </a:t>
            </a:r>
            <a:r>
              <a:rPr lang="en-US" dirty="0" err="1"/>
              <a:t>pentru</a:t>
            </a:r>
            <a:r>
              <a:rPr lang="en-US" dirty="0"/>
              <a:t> un </a:t>
            </a:r>
            <a:r>
              <a:rPr lang="en-US" dirty="0" err="1"/>
              <a:t>răspuns</a:t>
            </a:r>
            <a:r>
              <a:rPr lang="en-US" dirty="0"/>
              <a:t> </a:t>
            </a:r>
            <a:r>
              <a:rPr lang="en-US" dirty="0" err="1"/>
              <a:t>deja</a:t>
            </a:r>
            <a:r>
              <a:rPr lang="en-US" dirty="0"/>
              <a:t> </a:t>
            </a:r>
            <a:r>
              <a:rPr lang="en-US" dirty="0" err="1"/>
              <a:t>oferit</a:t>
            </a:r>
            <a:r>
              <a:rPr lang="en-US" dirty="0"/>
              <a:t> – Din germ. </a:t>
            </a:r>
            <a:r>
              <a:rPr lang="en-US" b="1" dirty="0" err="1"/>
              <a:t>Referat</a:t>
            </a:r>
            <a:r>
              <a:rPr lang="en-US" b="1" dirty="0"/>
              <a:t>. 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18579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u 2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r>
              <a:rPr lang="en-US" b="1" dirty="0"/>
              <a:t>SCRIITURA ACADEMICĂ ȘI DEMERSURILE ȘTIINȚIFICE</a:t>
            </a:r>
            <a:r>
              <a:rPr lang="ro-RO" b="1" dirty="0"/>
              <a:t> - REFERATUL</a:t>
            </a:r>
            <a:endParaRPr lang="ro-RO" dirty="0"/>
          </a:p>
        </p:txBody>
      </p:sp>
      <p:sp>
        <p:nvSpPr>
          <p:cNvPr id="2" name="Substituent conținut 1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r>
              <a:rPr lang="en-US" dirty="0" err="1"/>
              <a:t>Lungimea</a:t>
            </a:r>
            <a:r>
              <a:rPr lang="en-US" dirty="0"/>
              <a:t> </a:t>
            </a:r>
            <a:r>
              <a:rPr lang="en-US" dirty="0" err="1"/>
              <a:t>referatului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cuprinde</a:t>
            </a:r>
            <a:r>
              <a:rPr lang="en-US" dirty="0"/>
              <a:t> </a:t>
            </a:r>
            <a:r>
              <a:rPr lang="en-US" dirty="0" err="1"/>
              <a:t>între</a:t>
            </a:r>
            <a:r>
              <a:rPr lang="en-US" dirty="0"/>
              <a:t> 5-10 </a:t>
            </a:r>
            <a:r>
              <a:rPr lang="en-US" dirty="0" err="1"/>
              <a:t>pagini</a:t>
            </a:r>
            <a:r>
              <a:rPr lang="en-US" dirty="0"/>
              <a:t> (20.000-30.000 </a:t>
            </a:r>
            <a:r>
              <a:rPr lang="en-US" dirty="0" err="1"/>
              <a:t>cuvinte</a:t>
            </a:r>
            <a:r>
              <a:rPr lang="en-US" dirty="0"/>
              <a:t>) </a:t>
            </a:r>
            <a:r>
              <a:rPr lang="en-US" dirty="0" err="1"/>
              <a:t>și</a:t>
            </a:r>
            <a:r>
              <a:rPr lang="en-US" dirty="0"/>
              <a:t> se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sprijini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mod </a:t>
            </a:r>
            <a:r>
              <a:rPr lang="en-US" dirty="0" err="1"/>
              <a:t>obligatoriu</a:t>
            </a:r>
            <a:r>
              <a:rPr lang="en-US" dirty="0"/>
              <a:t> pe </a:t>
            </a:r>
            <a:r>
              <a:rPr lang="en-US" dirty="0" err="1"/>
              <a:t>referințe</a:t>
            </a:r>
            <a:r>
              <a:rPr lang="en-US" dirty="0"/>
              <a:t> </a:t>
            </a:r>
            <a:r>
              <a:rPr lang="en-US" dirty="0" err="1"/>
              <a:t>bibliografice</a:t>
            </a:r>
            <a:r>
              <a:rPr lang="en-US" dirty="0"/>
              <a:t>, </a:t>
            </a:r>
            <a:r>
              <a:rPr lang="en-US" dirty="0" err="1"/>
              <a:t>literatura</a:t>
            </a:r>
            <a:r>
              <a:rPr lang="en-US" dirty="0"/>
              <a:t> </a:t>
            </a:r>
            <a:r>
              <a:rPr lang="en-US" dirty="0" err="1"/>
              <a:t>consultată</a:t>
            </a:r>
            <a:r>
              <a:rPr lang="en-US" dirty="0"/>
              <a:t> </a:t>
            </a:r>
            <a:r>
              <a:rPr lang="en-US" dirty="0" err="1"/>
              <a:t>exprimând</a:t>
            </a:r>
            <a:r>
              <a:rPr lang="en-US" dirty="0"/>
              <a:t> </a:t>
            </a:r>
            <a:r>
              <a:rPr lang="en-US" dirty="0" err="1"/>
              <a:t>măsura</a:t>
            </a:r>
            <a:r>
              <a:rPr lang="en-US" dirty="0"/>
              <a:t> </a:t>
            </a:r>
            <a:r>
              <a:rPr lang="en-US" dirty="0" err="1"/>
              <a:t>documentării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legătură</a:t>
            </a:r>
            <a:r>
              <a:rPr lang="en-US" dirty="0"/>
              <a:t> cu </a:t>
            </a:r>
            <a:r>
              <a:rPr lang="en-US" dirty="0" err="1"/>
              <a:t>problema</a:t>
            </a:r>
            <a:r>
              <a:rPr lang="en-US" dirty="0"/>
              <a:t> </a:t>
            </a:r>
            <a:r>
              <a:rPr lang="en-US" dirty="0" err="1"/>
              <a:t>cercetată</a:t>
            </a:r>
            <a:r>
              <a:rPr lang="en-US" dirty="0"/>
              <a:t>. </a:t>
            </a:r>
          </a:p>
          <a:p>
            <a:r>
              <a:rPr lang="en-US" dirty="0" err="1"/>
              <a:t>Lucrarea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avea</a:t>
            </a:r>
            <a:r>
              <a:rPr lang="en-US" dirty="0"/>
              <a:t> un </a:t>
            </a:r>
            <a:r>
              <a:rPr lang="en-US" dirty="0" err="1"/>
              <a:t>titlu</a:t>
            </a:r>
            <a:r>
              <a:rPr lang="en-US" dirty="0"/>
              <a:t>, </a:t>
            </a:r>
            <a:r>
              <a:rPr lang="en-US" dirty="0" err="1"/>
              <a:t>urmat</a:t>
            </a:r>
            <a:r>
              <a:rPr lang="en-US" dirty="0"/>
              <a:t> de </a:t>
            </a:r>
            <a:r>
              <a:rPr lang="en-US" dirty="0" err="1"/>
              <a:t>prenumele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numele</a:t>
            </a:r>
            <a:r>
              <a:rPr lang="en-US" dirty="0"/>
              <a:t> </a:t>
            </a:r>
            <a:r>
              <a:rPr lang="en-US" dirty="0" err="1"/>
              <a:t>studentului</a:t>
            </a:r>
            <a:r>
              <a:rPr lang="en-US" dirty="0"/>
              <a:t>, </a:t>
            </a:r>
            <a:r>
              <a:rPr lang="en-US" dirty="0" err="1"/>
              <a:t>specializarea</a:t>
            </a:r>
            <a:r>
              <a:rPr lang="en-US" dirty="0"/>
              <a:t>/</a:t>
            </a:r>
            <a:r>
              <a:rPr lang="en-US" dirty="0" err="1"/>
              <a:t>secția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anul</a:t>
            </a:r>
            <a:r>
              <a:rPr lang="en-US" dirty="0"/>
              <a:t> de </a:t>
            </a:r>
            <a:r>
              <a:rPr lang="en-US" dirty="0" err="1"/>
              <a:t>studiu</a:t>
            </a:r>
            <a:r>
              <a:rPr lang="en-US" dirty="0"/>
              <a:t>. </a:t>
            </a:r>
            <a:r>
              <a:rPr lang="en-US" dirty="0" err="1"/>
              <a:t>Va</a:t>
            </a:r>
            <a:r>
              <a:rPr lang="en-US" dirty="0"/>
              <a:t> fi </a:t>
            </a:r>
            <a:r>
              <a:rPr lang="en-US" dirty="0" err="1"/>
              <a:t>structurată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trei</a:t>
            </a:r>
            <a:r>
              <a:rPr lang="en-US" dirty="0"/>
              <a:t> </a:t>
            </a:r>
            <a:r>
              <a:rPr lang="en-US" dirty="0" err="1"/>
              <a:t>părți</a:t>
            </a:r>
            <a:r>
              <a:rPr lang="en-US" dirty="0"/>
              <a:t>: </a:t>
            </a:r>
            <a:r>
              <a:rPr lang="en-US" dirty="0" err="1"/>
              <a:t>introducere</a:t>
            </a:r>
            <a:r>
              <a:rPr lang="en-US" dirty="0"/>
              <a:t>, </a:t>
            </a:r>
            <a:r>
              <a:rPr lang="en-US" dirty="0" err="1"/>
              <a:t>corpul</a:t>
            </a:r>
            <a:r>
              <a:rPr lang="en-US" dirty="0"/>
              <a:t> </a:t>
            </a:r>
            <a:r>
              <a:rPr lang="en-US" dirty="0" err="1"/>
              <a:t>lucrării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concluzie</a:t>
            </a:r>
            <a:r>
              <a:rPr lang="en-US" dirty="0"/>
              <a:t>. 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657483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u 2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r>
              <a:rPr lang="en-US" b="1" dirty="0"/>
              <a:t>SCRIITURA ACADEMICĂ ȘI DEMERSURILE ȘTIINȚIFICE</a:t>
            </a:r>
            <a:r>
              <a:rPr lang="ro-RO" b="1" dirty="0"/>
              <a:t> - REFERATUL</a:t>
            </a:r>
            <a:endParaRPr lang="ro-RO" dirty="0"/>
          </a:p>
        </p:txBody>
      </p:sp>
      <p:sp>
        <p:nvSpPr>
          <p:cNvPr id="2" name="Substituent conținut 1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r>
              <a:rPr lang="en-US" dirty="0" err="1"/>
              <a:t>Introducerea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parcurge</a:t>
            </a:r>
            <a:r>
              <a:rPr lang="en-US" dirty="0"/>
              <a:t> </a:t>
            </a:r>
            <a:r>
              <a:rPr lang="en-US" dirty="0" err="1"/>
              <a:t>următoarele</a:t>
            </a:r>
            <a:r>
              <a:rPr lang="en-US" dirty="0"/>
              <a:t> </a:t>
            </a:r>
            <a:r>
              <a:rPr lang="en-US" dirty="0" err="1"/>
              <a:t>etape</a:t>
            </a:r>
            <a:r>
              <a:rPr lang="en-US" dirty="0"/>
              <a:t>: </a:t>
            </a:r>
          </a:p>
          <a:p>
            <a:r>
              <a:rPr lang="en-US" dirty="0"/>
              <a:t>1. </a:t>
            </a:r>
            <a:r>
              <a:rPr lang="en-US" dirty="0" err="1"/>
              <a:t>precizarea</a:t>
            </a:r>
            <a:r>
              <a:rPr lang="en-US" dirty="0"/>
              <a:t> </a:t>
            </a:r>
            <a:r>
              <a:rPr lang="en-US" dirty="0" err="1"/>
              <a:t>motivației</a:t>
            </a:r>
            <a:r>
              <a:rPr lang="en-US" dirty="0"/>
              <a:t> </a:t>
            </a:r>
            <a:r>
              <a:rPr lang="en-US" dirty="0" err="1"/>
              <a:t>demersului</a:t>
            </a:r>
            <a:r>
              <a:rPr lang="en-US" dirty="0"/>
              <a:t> </a:t>
            </a:r>
            <a:r>
              <a:rPr lang="en-US" dirty="0" err="1"/>
              <a:t>științific</a:t>
            </a:r>
            <a:r>
              <a:rPr lang="en-US" dirty="0"/>
              <a:t>; </a:t>
            </a:r>
          </a:p>
          <a:p>
            <a:r>
              <a:rPr lang="en-US" dirty="0"/>
              <a:t>2. </a:t>
            </a:r>
            <a:r>
              <a:rPr lang="en-US" dirty="0" err="1"/>
              <a:t>precizarea</a:t>
            </a:r>
            <a:r>
              <a:rPr lang="en-US" dirty="0"/>
              <a:t> </a:t>
            </a:r>
            <a:r>
              <a:rPr lang="en-US" dirty="0" err="1"/>
              <a:t>problematicii</a:t>
            </a:r>
            <a:r>
              <a:rPr lang="en-US" dirty="0"/>
              <a:t>/</a:t>
            </a:r>
            <a:r>
              <a:rPr lang="en-US" dirty="0" err="1"/>
              <a:t>perspectivei</a:t>
            </a:r>
            <a:r>
              <a:rPr lang="en-US" dirty="0"/>
              <a:t> </a:t>
            </a:r>
            <a:r>
              <a:rPr lang="en-US" dirty="0" err="1"/>
              <a:t>generale</a:t>
            </a:r>
            <a:r>
              <a:rPr lang="en-US" dirty="0"/>
              <a:t> </a:t>
            </a:r>
            <a:r>
              <a:rPr lang="en-US" dirty="0" err="1"/>
              <a:t>asupra</a:t>
            </a:r>
            <a:r>
              <a:rPr lang="en-US" dirty="0"/>
              <a:t> </a:t>
            </a:r>
            <a:r>
              <a:rPr lang="en-US" dirty="0" err="1"/>
              <a:t>subiectului</a:t>
            </a:r>
            <a:r>
              <a:rPr lang="en-US" dirty="0"/>
              <a:t>; </a:t>
            </a:r>
          </a:p>
          <a:p>
            <a:r>
              <a:rPr lang="en-US" dirty="0"/>
              <a:t>3. </a:t>
            </a:r>
            <a:r>
              <a:rPr lang="en-US" dirty="0" err="1"/>
              <a:t>decuparea</a:t>
            </a:r>
            <a:r>
              <a:rPr lang="en-US" dirty="0"/>
              <a:t> </a:t>
            </a:r>
            <a:r>
              <a:rPr lang="en-US" dirty="0" err="1"/>
              <a:t>obiectului</a:t>
            </a:r>
            <a:r>
              <a:rPr lang="en-US" dirty="0"/>
              <a:t> </a:t>
            </a:r>
            <a:r>
              <a:rPr lang="en-US" dirty="0" err="1"/>
              <a:t>lucrării</a:t>
            </a:r>
            <a:r>
              <a:rPr lang="en-US" dirty="0"/>
              <a:t> din </a:t>
            </a:r>
            <a:r>
              <a:rPr lang="en-US" dirty="0" err="1"/>
              <a:t>câmpul</a:t>
            </a:r>
            <a:r>
              <a:rPr lang="en-US" dirty="0"/>
              <a:t> problematic ales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precizarea</a:t>
            </a:r>
            <a:r>
              <a:rPr lang="en-US" dirty="0"/>
              <a:t> </a:t>
            </a:r>
            <a:r>
              <a:rPr lang="en-US" dirty="0" err="1"/>
              <a:t>sensului</a:t>
            </a:r>
            <a:r>
              <a:rPr lang="en-US" dirty="0"/>
              <a:t> pe care </a:t>
            </a:r>
            <a:r>
              <a:rPr lang="en-US" dirty="0" err="1"/>
              <a:t>obiectul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cauză</a:t>
            </a:r>
            <a:r>
              <a:rPr lang="en-US" dirty="0"/>
              <a:t> </a:t>
            </a:r>
            <a:r>
              <a:rPr lang="en-US" dirty="0" err="1"/>
              <a:t>îl</a:t>
            </a:r>
            <a:r>
              <a:rPr lang="en-US" dirty="0"/>
              <a:t> </a:t>
            </a:r>
            <a:r>
              <a:rPr lang="en-US" dirty="0" err="1"/>
              <a:t>capătă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cadrul</a:t>
            </a:r>
            <a:r>
              <a:rPr lang="en-US" dirty="0"/>
              <a:t> </a:t>
            </a:r>
            <a:r>
              <a:rPr lang="en-US" dirty="0" err="1"/>
              <a:t>perspectivei</a:t>
            </a:r>
            <a:r>
              <a:rPr lang="en-US" dirty="0"/>
              <a:t> </a:t>
            </a:r>
            <a:r>
              <a:rPr lang="en-US" dirty="0" err="1"/>
              <a:t>generale</a:t>
            </a:r>
            <a:r>
              <a:rPr lang="en-US" dirty="0"/>
              <a:t> (</a:t>
            </a:r>
            <a:r>
              <a:rPr lang="en-US" dirty="0" err="1"/>
              <a:t>enunțarea</a:t>
            </a:r>
            <a:r>
              <a:rPr lang="en-US" dirty="0"/>
              <a:t> </a:t>
            </a:r>
            <a:r>
              <a:rPr lang="en-US" dirty="0" err="1"/>
              <a:t>tezei</a:t>
            </a:r>
            <a:r>
              <a:rPr lang="en-US" dirty="0"/>
              <a:t>); </a:t>
            </a:r>
          </a:p>
          <a:p>
            <a:r>
              <a:rPr lang="en-US" dirty="0"/>
              <a:t>4. </a:t>
            </a:r>
            <a:r>
              <a:rPr lang="en-US" dirty="0" err="1"/>
              <a:t>explicarea</a:t>
            </a:r>
            <a:r>
              <a:rPr lang="en-US" dirty="0"/>
              <a:t> </a:t>
            </a:r>
            <a:r>
              <a:rPr lang="en-US" dirty="0" err="1"/>
              <a:t>perspectivei</a:t>
            </a:r>
            <a:r>
              <a:rPr lang="en-US" dirty="0"/>
              <a:t> </a:t>
            </a:r>
            <a:r>
              <a:rPr lang="en-US" dirty="0" err="1"/>
              <a:t>teoretice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identificarea</a:t>
            </a:r>
            <a:r>
              <a:rPr lang="en-US" dirty="0"/>
              <a:t> </a:t>
            </a:r>
            <a:r>
              <a:rPr lang="en-US" dirty="0" err="1"/>
              <a:t>instrumentelor</a:t>
            </a:r>
            <a:r>
              <a:rPr lang="en-US" dirty="0"/>
              <a:t> </a:t>
            </a:r>
            <a:r>
              <a:rPr lang="en-US" dirty="0" err="1"/>
              <a:t>metodologice</a:t>
            </a:r>
            <a:r>
              <a:rPr lang="en-US" dirty="0"/>
              <a:t> de </a:t>
            </a:r>
            <a:r>
              <a:rPr lang="en-US" dirty="0" err="1"/>
              <a:t>tratare</a:t>
            </a:r>
            <a:r>
              <a:rPr lang="en-US" dirty="0"/>
              <a:t> a </a:t>
            </a:r>
            <a:r>
              <a:rPr lang="en-US" dirty="0" err="1"/>
              <a:t>subiectului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de </a:t>
            </a:r>
            <a:r>
              <a:rPr lang="en-US" dirty="0" err="1"/>
              <a:t>construcție</a:t>
            </a:r>
            <a:r>
              <a:rPr lang="en-US" dirty="0"/>
              <a:t> a </a:t>
            </a:r>
            <a:r>
              <a:rPr lang="en-US" dirty="0" err="1"/>
              <a:t>obiectului</a:t>
            </a:r>
            <a:r>
              <a:rPr lang="en-US" dirty="0"/>
              <a:t> </a:t>
            </a:r>
            <a:r>
              <a:rPr lang="en-US" dirty="0" err="1"/>
              <a:t>lucrării</a:t>
            </a:r>
            <a:r>
              <a:rPr lang="en-US" dirty="0"/>
              <a:t>. </a:t>
            </a:r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616743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u 2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r>
              <a:rPr lang="en-US" b="1" dirty="0"/>
              <a:t>SCRIITURA ACADEMICĂ ȘI DEMERSURILE ȘTIINȚIFICE</a:t>
            </a:r>
            <a:r>
              <a:rPr lang="ro-RO" b="1" dirty="0"/>
              <a:t> - REFERATUL</a:t>
            </a:r>
            <a:endParaRPr lang="ro-RO" dirty="0"/>
          </a:p>
        </p:txBody>
      </p:sp>
      <p:sp>
        <p:nvSpPr>
          <p:cNvPr id="2" name="Substituent conținut 1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r>
              <a:rPr lang="en-US" dirty="0" err="1"/>
              <a:t>Corpul</a:t>
            </a:r>
            <a:r>
              <a:rPr lang="en-US" dirty="0"/>
              <a:t> </a:t>
            </a:r>
            <a:r>
              <a:rPr lang="en-US" dirty="0" err="1"/>
              <a:t>lucrării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expune</a:t>
            </a:r>
            <a:r>
              <a:rPr lang="en-US" dirty="0"/>
              <a:t> </a:t>
            </a:r>
            <a:r>
              <a:rPr lang="en-US" dirty="0" err="1"/>
              <a:t>direcțiile</a:t>
            </a:r>
            <a:r>
              <a:rPr lang="en-US" dirty="0"/>
              <a:t> de </a:t>
            </a:r>
            <a:r>
              <a:rPr lang="en-US" dirty="0" err="1"/>
              <a:t>bază</a:t>
            </a:r>
            <a:r>
              <a:rPr lang="en-US" dirty="0"/>
              <a:t> ale </a:t>
            </a:r>
            <a:r>
              <a:rPr lang="en-US" dirty="0" err="1"/>
              <a:t>argumentației</a:t>
            </a:r>
            <a:r>
              <a:rPr lang="en-US" dirty="0"/>
              <a:t>.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trebui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oglindească</a:t>
            </a:r>
            <a:r>
              <a:rPr lang="en-US" dirty="0"/>
              <a:t> </a:t>
            </a:r>
            <a:r>
              <a:rPr lang="en-US" dirty="0" err="1"/>
              <a:t>progresia</a:t>
            </a:r>
            <a:r>
              <a:rPr lang="en-US" dirty="0"/>
              <a:t> </a:t>
            </a:r>
            <a:r>
              <a:rPr lang="en-US" dirty="0" err="1"/>
              <a:t>gândirii</a:t>
            </a:r>
            <a:r>
              <a:rPr lang="en-US" dirty="0"/>
              <a:t>, </a:t>
            </a:r>
            <a:r>
              <a:rPr lang="en-US" dirty="0" err="1"/>
              <a:t>fiecare</a:t>
            </a:r>
            <a:r>
              <a:rPr lang="en-US" dirty="0"/>
              <a:t> </a:t>
            </a:r>
            <a:r>
              <a:rPr lang="en-US" dirty="0" err="1"/>
              <a:t>parte</a:t>
            </a:r>
            <a:r>
              <a:rPr lang="en-US" dirty="0"/>
              <a:t> </a:t>
            </a:r>
            <a:r>
              <a:rPr lang="en-US" dirty="0" err="1"/>
              <a:t>având</a:t>
            </a:r>
            <a:r>
              <a:rPr lang="en-US" dirty="0"/>
              <a:t> </a:t>
            </a:r>
            <a:r>
              <a:rPr lang="en-US" dirty="0" err="1"/>
              <a:t>același</a:t>
            </a:r>
            <a:r>
              <a:rPr lang="en-US" dirty="0"/>
              <a:t> grad de </a:t>
            </a:r>
            <a:r>
              <a:rPr lang="en-US" dirty="0" err="1"/>
              <a:t>interes</a:t>
            </a:r>
            <a:r>
              <a:rPr lang="en-US" dirty="0"/>
              <a:t>. </a:t>
            </a:r>
            <a:r>
              <a:rPr lang="en-US" dirty="0" err="1"/>
              <a:t>Corpul</a:t>
            </a:r>
            <a:r>
              <a:rPr lang="en-US" dirty="0"/>
              <a:t> </a:t>
            </a:r>
            <a:r>
              <a:rPr lang="en-US" dirty="0" err="1"/>
              <a:t>argumentativ</a:t>
            </a:r>
            <a:r>
              <a:rPr lang="en-US" dirty="0"/>
              <a:t> al </a:t>
            </a:r>
            <a:r>
              <a:rPr lang="en-US" dirty="0" err="1"/>
              <a:t>narațiunii</a:t>
            </a:r>
            <a:r>
              <a:rPr lang="en-US" dirty="0"/>
              <a:t> se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putea</a:t>
            </a:r>
            <a:r>
              <a:rPr lang="en-US" dirty="0"/>
              <a:t> </a:t>
            </a:r>
            <a:r>
              <a:rPr lang="en-US" dirty="0" err="1"/>
              <a:t>exprima</a:t>
            </a:r>
            <a:r>
              <a:rPr lang="en-US" dirty="0"/>
              <a:t> </a:t>
            </a:r>
            <a:r>
              <a:rPr lang="en-US" dirty="0" err="1"/>
              <a:t>într</a:t>
            </a:r>
            <a:r>
              <a:rPr lang="en-US" dirty="0"/>
              <a:t>-una din </a:t>
            </a:r>
            <a:r>
              <a:rPr lang="en-US" dirty="0" err="1"/>
              <a:t>următoarele</a:t>
            </a:r>
            <a:r>
              <a:rPr lang="en-US" dirty="0"/>
              <a:t> </a:t>
            </a:r>
            <a:r>
              <a:rPr lang="en-US" dirty="0" err="1"/>
              <a:t>dimensiuni</a:t>
            </a:r>
            <a:r>
              <a:rPr lang="en-US" dirty="0"/>
              <a:t>: </a:t>
            </a:r>
          </a:p>
          <a:p>
            <a:pPr marL="0" indent="0">
              <a:buNone/>
            </a:pPr>
            <a:r>
              <a:rPr lang="ro-RO" dirty="0"/>
              <a:t>	- </a:t>
            </a:r>
            <a:r>
              <a:rPr lang="en-US" dirty="0"/>
              <a:t>un plan dialectic: </a:t>
            </a:r>
            <a:r>
              <a:rPr lang="en-US" dirty="0" err="1"/>
              <a:t>teză</a:t>
            </a:r>
            <a:r>
              <a:rPr lang="en-US" dirty="0"/>
              <a:t> (</a:t>
            </a:r>
            <a:r>
              <a:rPr lang="en-US" dirty="0" err="1"/>
              <a:t>prezentare</a:t>
            </a:r>
            <a:r>
              <a:rPr lang="en-US" dirty="0"/>
              <a:t> a </a:t>
            </a:r>
            <a:r>
              <a:rPr lang="en-US" dirty="0" err="1"/>
              <a:t>unui</a:t>
            </a:r>
            <a:r>
              <a:rPr lang="en-US" dirty="0"/>
              <a:t> model </a:t>
            </a:r>
            <a:r>
              <a:rPr lang="en-US" dirty="0" err="1"/>
              <a:t>explicativ</a:t>
            </a:r>
            <a:r>
              <a:rPr lang="en-US" dirty="0"/>
              <a:t>), </a:t>
            </a:r>
            <a:r>
              <a:rPr lang="en-US" dirty="0" err="1"/>
              <a:t>antiteză</a:t>
            </a:r>
            <a:r>
              <a:rPr lang="en-US" dirty="0"/>
              <a:t> (</a:t>
            </a:r>
            <a:r>
              <a:rPr lang="en-US" dirty="0" err="1"/>
              <a:t>critică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respingerea</a:t>
            </a:r>
            <a:r>
              <a:rPr lang="en-US" dirty="0"/>
              <a:t> </a:t>
            </a:r>
            <a:r>
              <a:rPr lang="en-US" dirty="0" err="1"/>
              <a:t>construcției</a:t>
            </a:r>
            <a:r>
              <a:rPr lang="en-US" dirty="0"/>
              <a:t> </a:t>
            </a:r>
            <a:r>
              <a:rPr lang="en-US" dirty="0" err="1"/>
              <a:t>precedente</a:t>
            </a:r>
            <a:r>
              <a:rPr lang="en-US" dirty="0"/>
              <a:t>), </a:t>
            </a:r>
            <a:r>
              <a:rPr lang="en-US" dirty="0" err="1"/>
              <a:t>sinteză</a:t>
            </a:r>
            <a:r>
              <a:rPr lang="en-US" dirty="0"/>
              <a:t> (</a:t>
            </a:r>
            <a:r>
              <a:rPr lang="en-US" dirty="0" err="1"/>
              <a:t>propunere</a:t>
            </a:r>
            <a:r>
              <a:rPr lang="en-US" dirty="0"/>
              <a:t> de </a:t>
            </a:r>
            <a:r>
              <a:rPr lang="en-US" dirty="0" err="1"/>
              <a:t>depășire</a:t>
            </a:r>
            <a:r>
              <a:rPr lang="en-US" dirty="0"/>
              <a:t>); </a:t>
            </a:r>
          </a:p>
          <a:p>
            <a:pPr marL="0" indent="0">
              <a:buNone/>
            </a:pPr>
            <a:r>
              <a:rPr lang="ro-RO" dirty="0"/>
              <a:t>	- </a:t>
            </a:r>
            <a:r>
              <a:rPr lang="en-US" dirty="0"/>
              <a:t>un plan </a:t>
            </a:r>
            <a:r>
              <a:rPr lang="en-US" dirty="0" err="1"/>
              <a:t>progresiv</a:t>
            </a:r>
            <a:r>
              <a:rPr lang="en-US" dirty="0"/>
              <a:t>: </a:t>
            </a:r>
            <a:r>
              <a:rPr lang="en-US" dirty="0" err="1"/>
              <a:t>fapte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întrebări</a:t>
            </a:r>
            <a:r>
              <a:rPr lang="en-US" dirty="0"/>
              <a:t> (</a:t>
            </a:r>
            <a:r>
              <a:rPr lang="en-US" dirty="0" err="1"/>
              <a:t>contextul</a:t>
            </a:r>
            <a:r>
              <a:rPr lang="en-US" dirty="0"/>
              <a:t> </a:t>
            </a:r>
            <a:r>
              <a:rPr lang="en-US" dirty="0" err="1"/>
              <a:t>spațio</a:t>
            </a:r>
            <a:r>
              <a:rPr lang="en-US" dirty="0"/>
              <a:t>-temporal, </a:t>
            </a:r>
            <a:r>
              <a:rPr lang="en-US" dirty="0" err="1"/>
              <a:t>problematizarea</a:t>
            </a:r>
            <a:r>
              <a:rPr lang="en-US" dirty="0"/>
              <a:t>)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analiză</a:t>
            </a:r>
            <a:r>
              <a:rPr lang="en-US" dirty="0"/>
              <a:t> (</a:t>
            </a:r>
            <a:r>
              <a:rPr lang="en-US" dirty="0" err="1"/>
              <a:t>mecanisme</a:t>
            </a:r>
            <a:r>
              <a:rPr lang="en-US" dirty="0"/>
              <a:t>, </a:t>
            </a:r>
            <a:r>
              <a:rPr lang="en-US" dirty="0" err="1"/>
              <a:t>factori</a:t>
            </a:r>
            <a:r>
              <a:rPr lang="en-US" dirty="0"/>
              <a:t>, </a:t>
            </a:r>
            <a:r>
              <a:rPr lang="en-US" dirty="0" err="1"/>
              <a:t>consecințe</a:t>
            </a:r>
            <a:r>
              <a:rPr lang="en-US" dirty="0"/>
              <a:t>). </a:t>
            </a:r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304860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u 2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r>
              <a:rPr lang="en-US" b="1" dirty="0"/>
              <a:t>SCRIITURA ACADEMICĂ ȘI DEMERSURILE ȘTIINȚIFICE</a:t>
            </a:r>
            <a:r>
              <a:rPr lang="ro-RO" b="1" dirty="0"/>
              <a:t> - REFERATUL</a:t>
            </a:r>
            <a:endParaRPr lang="ro-RO" dirty="0"/>
          </a:p>
        </p:txBody>
      </p:sp>
      <p:sp>
        <p:nvSpPr>
          <p:cNvPr id="2" name="Substituent conținut 1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r>
              <a:rPr lang="en-US" dirty="0" err="1"/>
              <a:t>Concluzia</a:t>
            </a:r>
            <a:r>
              <a:rPr lang="en-US" dirty="0"/>
              <a:t> nu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reprezenta</a:t>
            </a:r>
            <a:r>
              <a:rPr lang="en-US" dirty="0"/>
              <a:t> o </a:t>
            </a:r>
            <a:r>
              <a:rPr lang="en-US" dirty="0" err="1"/>
              <a:t>reluare</a:t>
            </a:r>
            <a:r>
              <a:rPr lang="en-US" dirty="0"/>
              <a:t> </a:t>
            </a:r>
            <a:r>
              <a:rPr lang="en-US" dirty="0" err="1"/>
              <a:t>succintă</a:t>
            </a:r>
            <a:r>
              <a:rPr lang="en-US" dirty="0"/>
              <a:t> a </a:t>
            </a:r>
            <a:r>
              <a:rPr lang="en-US" dirty="0" err="1"/>
              <a:t>etapei</a:t>
            </a:r>
            <a:r>
              <a:rPr lang="en-US" dirty="0"/>
              <a:t> </a:t>
            </a:r>
            <a:r>
              <a:rPr lang="en-US" dirty="0" err="1"/>
              <a:t>anterioare</a:t>
            </a:r>
            <a:r>
              <a:rPr lang="en-US" dirty="0"/>
              <a:t>, ci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încerca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ofere</a:t>
            </a:r>
            <a:r>
              <a:rPr lang="en-US" dirty="0"/>
              <a:t> o </a:t>
            </a:r>
            <a:r>
              <a:rPr lang="en-US" dirty="0" err="1"/>
              <a:t>nouă</a:t>
            </a:r>
            <a:r>
              <a:rPr lang="en-US" dirty="0"/>
              <a:t> </a:t>
            </a:r>
            <a:r>
              <a:rPr lang="en-US" dirty="0" err="1"/>
              <a:t>perspectivă</a:t>
            </a:r>
            <a:r>
              <a:rPr lang="en-US" dirty="0"/>
              <a:t>, </a:t>
            </a:r>
            <a:r>
              <a:rPr lang="en-US" dirty="0" err="1"/>
              <a:t>relevantă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criteriile</a:t>
            </a:r>
            <a:r>
              <a:rPr lang="en-US" dirty="0"/>
              <a:t> formulate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planul</a:t>
            </a:r>
            <a:r>
              <a:rPr lang="en-US" dirty="0"/>
              <a:t> didactic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concretizabilă</a:t>
            </a:r>
            <a:r>
              <a:rPr lang="en-US" dirty="0"/>
              <a:t> </a:t>
            </a:r>
            <a:r>
              <a:rPr lang="en-US" dirty="0" err="1"/>
              <a:t>argumentativ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plan </a:t>
            </a:r>
            <a:r>
              <a:rPr lang="en-US" dirty="0" err="1"/>
              <a:t>progresiv</a:t>
            </a:r>
            <a:r>
              <a:rPr lang="en-US" dirty="0"/>
              <a:t> (</a:t>
            </a:r>
            <a:r>
              <a:rPr lang="en-US" dirty="0" err="1"/>
              <a:t>concluzia</a:t>
            </a:r>
            <a:r>
              <a:rPr lang="en-US" dirty="0"/>
              <a:t> </a:t>
            </a:r>
            <a:r>
              <a:rPr lang="en-US" dirty="0" err="1"/>
              <a:t>leagă</a:t>
            </a:r>
            <a:r>
              <a:rPr lang="en-US" dirty="0"/>
              <a:t> </a:t>
            </a:r>
            <a:r>
              <a:rPr lang="en-US" dirty="0" err="1"/>
              <a:t>planul</a:t>
            </a:r>
            <a:r>
              <a:rPr lang="en-US" dirty="0"/>
              <a:t> didactic de </a:t>
            </a:r>
            <a:r>
              <a:rPr lang="en-US" dirty="0" err="1"/>
              <a:t>cel</a:t>
            </a:r>
            <a:r>
              <a:rPr lang="en-US" dirty="0"/>
              <a:t> </a:t>
            </a:r>
            <a:r>
              <a:rPr lang="en-US" dirty="0" err="1"/>
              <a:t>propriu</a:t>
            </a:r>
            <a:r>
              <a:rPr lang="en-US" dirty="0"/>
              <a:t>). 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314704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u 2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r>
              <a:rPr lang="en-US" b="1" dirty="0"/>
              <a:t>SCRIITURA ACADEMICĂ ȘI DEMERSURILE ȘTIINȚIFICE</a:t>
            </a:r>
            <a:r>
              <a:rPr lang="ro-RO" b="1" dirty="0"/>
              <a:t> – LUCRAREA DE LICENȚĂ</a:t>
            </a:r>
            <a:endParaRPr lang="ro-RO" dirty="0"/>
          </a:p>
        </p:txBody>
      </p:sp>
      <p:sp>
        <p:nvSpPr>
          <p:cNvPr id="2" name="Substituent conținut 1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r>
              <a:rPr lang="en-US" b="1" dirty="0"/>
              <a:t>LICÉNȚĂ ~e </a:t>
            </a:r>
            <a:r>
              <a:rPr lang="en-US" i="1" dirty="0"/>
              <a:t>f. </a:t>
            </a:r>
            <a:r>
              <a:rPr lang="en-US" dirty="0"/>
              <a:t>– 1) </a:t>
            </a:r>
            <a:r>
              <a:rPr lang="en-US" dirty="0" err="1"/>
              <a:t>Lucrare</a:t>
            </a:r>
            <a:r>
              <a:rPr lang="en-US" dirty="0"/>
              <a:t> </a:t>
            </a:r>
            <a:r>
              <a:rPr lang="en-US" dirty="0" err="1"/>
              <a:t>realizată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absolvirea</a:t>
            </a:r>
            <a:r>
              <a:rPr lang="en-US" dirty="0"/>
              <a:t> </a:t>
            </a:r>
            <a:r>
              <a:rPr lang="en-US" dirty="0" err="1"/>
              <a:t>primului</a:t>
            </a:r>
            <a:r>
              <a:rPr lang="en-US" dirty="0"/>
              <a:t> </a:t>
            </a:r>
            <a:r>
              <a:rPr lang="en-US" dirty="0" err="1"/>
              <a:t>nivel</a:t>
            </a:r>
            <a:r>
              <a:rPr lang="en-US" dirty="0"/>
              <a:t> de </a:t>
            </a:r>
            <a:r>
              <a:rPr lang="en-US" dirty="0" err="1"/>
              <a:t>studii</a:t>
            </a:r>
            <a:r>
              <a:rPr lang="en-US" dirty="0"/>
              <a:t> </a:t>
            </a:r>
            <a:r>
              <a:rPr lang="en-US" dirty="0" err="1"/>
              <a:t>universitare</a:t>
            </a:r>
            <a:r>
              <a:rPr lang="en-US" dirty="0"/>
              <a:t>, care </a:t>
            </a:r>
            <a:r>
              <a:rPr lang="en-US" dirty="0" err="1"/>
              <a:t>permite</a:t>
            </a:r>
            <a:r>
              <a:rPr lang="en-US" dirty="0"/>
              <a:t> </a:t>
            </a:r>
            <a:r>
              <a:rPr lang="en-US" dirty="0" err="1"/>
              <a:t>exercitarea</a:t>
            </a:r>
            <a:r>
              <a:rPr lang="en-US" dirty="0"/>
              <a:t> </a:t>
            </a:r>
            <a:r>
              <a:rPr lang="en-US" dirty="0" err="1"/>
              <a:t>profesiei</a:t>
            </a:r>
            <a:r>
              <a:rPr lang="en-US" dirty="0"/>
              <a:t> </a:t>
            </a:r>
            <a:r>
              <a:rPr lang="en-US" dirty="0" err="1"/>
              <a:t>corespunzătoare</a:t>
            </a:r>
            <a:r>
              <a:rPr lang="en-US" dirty="0"/>
              <a:t>. 2) Examen </a:t>
            </a:r>
            <a:r>
              <a:rPr lang="en-US" dirty="0" err="1"/>
              <a:t>susținut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obține</a:t>
            </a:r>
            <a:r>
              <a:rPr lang="en-US" dirty="0"/>
              <a:t> </a:t>
            </a:r>
            <a:r>
              <a:rPr lang="en-US" dirty="0" err="1"/>
              <a:t>acest</a:t>
            </a:r>
            <a:r>
              <a:rPr lang="en-US" dirty="0"/>
              <a:t> grad </a:t>
            </a:r>
            <a:r>
              <a:rPr lang="en-US" dirty="0" err="1"/>
              <a:t>universitar</a:t>
            </a:r>
            <a:r>
              <a:rPr lang="en-US" dirty="0"/>
              <a:t>. 3) </a:t>
            </a:r>
            <a:r>
              <a:rPr lang="en-US" dirty="0" err="1"/>
              <a:t>Diplomă</a:t>
            </a:r>
            <a:r>
              <a:rPr lang="en-US" dirty="0"/>
              <a:t> care </a:t>
            </a:r>
            <a:r>
              <a:rPr lang="en-US" dirty="0" err="1"/>
              <a:t>confirmă</a:t>
            </a:r>
            <a:r>
              <a:rPr lang="en-US" dirty="0"/>
              <a:t> </a:t>
            </a:r>
            <a:r>
              <a:rPr lang="en-US" dirty="0" err="1"/>
              <a:t>acest</a:t>
            </a:r>
            <a:r>
              <a:rPr lang="en-US" dirty="0"/>
              <a:t> grad. – Din </a:t>
            </a:r>
            <a:r>
              <a:rPr lang="en-US" dirty="0" err="1"/>
              <a:t>fr.</a:t>
            </a:r>
            <a:r>
              <a:rPr lang="en-US" dirty="0"/>
              <a:t> </a:t>
            </a:r>
            <a:r>
              <a:rPr lang="en-US" b="1" dirty="0" err="1"/>
              <a:t>Licence</a:t>
            </a:r>
            <a:r>
              <a:rPr lang="en-US" b="1" dirty="0"/>
              <a:t>, </a:t>
            </a:r>
            <a:r>
              <a:rPr lang="en-US" dirty="0"/>
              <a:t>lat. </a:t>
            </a:r>
            <a:r>
              <a:rPr lang="en-US" b="1" dirty="0" err="1"/>
              <a:t>Licentia</a:t>
            </a:r>
            <a:r>
              <a:rPr lang="en-US" b="1" dirty="0"/>
              <a:t>. 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694011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u 2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r>
              <a:rPr lang="en-US" b="1" dirty="0"/>
              <a:t>SCRIITURA ACADEMICĂ ȘI DEMERSURILE ȘTIINȚIFICE</a:t>
            </a:r>
            <a:r>
              <a:rPr lang="ro-RO" b="1" dirty="0"/>
              <a:t> – LUCRAREA DE LICENȚĂ</a:t>
            </a:r>
            <a:endParaRPr lang="ro-RO" dirty="0"/>
          </a:p>
        </p:txBody>
      </p:sp>
      <p:sp>
        <p:nvSpPr>
          <p:cNvPr id="2" name="Substituent conținut 1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r>
              <a:rPr lang="en-US" dirty="0" err="1"/>
              <a:t>Lucrarea</a:t>
            </a:r>
            <a:r>
              <a:rPr lang="en-US" dirty="0"/>
              <a:t> de </a:t>
            </a:r>
            <a:r>
              <a:rPr lang="en-US" dirty="0" err="1"/>
              <a:t>licență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avea</a:t>
            </a:r>
            <a:r>
              <a:rPr lang="en-US" dirty="0"/>
              <a:t> </a:t>
            </a:r>
            <a:r>
              <a:rPr lang="en-US" dirty="0" err="1"/>
              <a:t>între</a:t>
            </a:r>
            <a:r>
              <a:rPr lang="en-US" dirty="0"/>
              <a:t> 50-80 </a:t>
            </a:r>
            <a:r>
              <a:rPr lang="en-US" dirty="0" err="1"/>
              <a:t>pagini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cuprinde</a:t>
            </a:r>
            <a:r>
              <a:rPr lang="en-US" dirty="0"/>
              <a:t> </a:t>
            </a:r>
            <a:r>
              <a:rPr lang="en-US" dirty="0" err="1"/>
              <a:t>următoarele</a:t>
            </a:r>
            <a:r>
              <a:rPr lang="en-US" dirty="0"/>
              <a:t> </a:t>
            </a:r>
            <a:r>
              <a:rPr lang="en-US" dirty="0" err="1"/>
              <a:t>părți</a:t>
            </a:r>
            <a:r>
              <a:rPr lang="en-US" dirty="0"/>
              <a:t>: </a:t>
            </a:r>
          </a:p>
          <a:p>
            <a:pPr marL="0" indent="0">
              <a:buNone/>
            </a:pPr>
            <a:r>
              <a:rPr lang="ro-RO" dirty="0"/>
              <a:t>	</a:t>
            </a:r>
            <a:r>
              <a:rPr lang="en-US" dirty="0" err="1"/>
              <a:t>pagina</a:t>
            </a:r>
            <a:r>
              <a:rPr lang="en-US" dirty="0"/>
              <a:t> de </a:t>
            </a:r>
            <a:r>
              <a:rPr lang="en-US" dirty="0" err="1"/>
              <a:t>titlu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ro-RO" dirty="0"/>
              <a:t>	</a:t>
            </a:r>
            <a:r>
              <a:rPr lang="en-US" dirty="0" err="1"/>
              <a:t>cuprins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ro-RO" dirty="0"/>
              <a:t>	</a:t>
            </a:r>
            <a:r>
              <a:rPr lang="en-US" dirty="0" err="1"/>
              <a:t>introducere</a:t>
            </a:r>
            <a:r>
              <a:rPr lang="en-US" dirty="0"/>
              <a:t> </a:t>
            </a:r>
            <a:endParaRPr lang="ro-RO" dirty="0"/>
          </a:p>
          <a:p>
            <a:pPr marL="0" indent="0">
              <a:buNone/>
            </a:pPr>
            <a:r>
              <a:rPr lang="ro-RO" dirty="0"/>
              <a:t>	</a:t>
            </a:r>
            <a:r>
              <a:rPr lang="en-US" dirty="0" err="1"/>
              <a:t>conținut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ro-RO" dirty="0"/>
              <a:t>	</a:t>
            </a:r>
            <a:r>
              <a:rPr lang="en-US" dirty="0" err="1"/>
              <a:t>concluzii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ro-RO" dirty="0"/>
              <a:t>	</a:t>
            </a:r>
            <a:r>
              <a:rPr lang="en-US" dirty="0" err="1"/>
              <a:t>bibliografie</a:t>
            </a:r>
            <a:r>
              <a:rPr lang="en-US" dirty="0"/>
              <a:t> (nu se </a:t>
            </a:r>
            <a:r>
              <a:rPr lang="en-US" dirty="0" err="1"/>
              <a:t>cuantifică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numărul</a:t>
            </a:r>
            <a:r>
              <a:rPr lang="en-US" dirty="0"/>
              <a:t> total de </a:t>
            </a:r>
            <a:r>
              <a:rPr lang="en-US" dirty="0" err="1"/>
              <a:t>pagini</a:t>
            </a:r>
            <a:r>
              <a:rPr lang="en-US" dirty="0"/>
              <a:t>,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avea</a:t>
            </a:r>
            <a:r>
              <a:rPr lang="en-US" dirty="0"/>
              <a:t> </a:t>
            </a:r>
            <a:r>
              <a:rPr lang="en-US" dirty="0" err="1"/>
              <a:t>numerotație</a:t>
            </a:r>
            <a:r>
              <a:rPr lang="en-US" dirty="0"/>
              <a:t> </a:t>
            </a:r>
            <a:r>
              <a:rPr lang="en-US" dirty="0" err="1"/>
              <a:t>distinctă</a:t>
            </a:r>
            <a:r>
              <a:rPr lang="en-US" dirty="0"/>
              <a:t>, de </a:t>
            </a:r>
            <a:r>
              <a:rPr lang="en-US" dirty="0" err="1"/>
              <a:t>exemplu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cifre</a:t>
            </a:r>
            <a:r>
              <a:rPr lang="en-US" dirty="0"/>
              <a:t> </a:t>
            </a:r>
            <a:r>
              <a:rPr lang="en-US" dirty="0" err="1"/>
              <a:t>romane</a:t>
            </a:r>
            <a:r>
              <a:rPr lang="en-US" dirty="0"/>
              <a:t>). </a:t>
            </a:r>
          </a:p>
          <a:p>
            <a:pPr marL="0" indent="0">
              <a:buNone/>
            </a:pPr>
            <a:r>
              <a:rPr lang="ro-RO" dirty="0"/>
              <a:t>	</a:t>
            </a:r>
            <a:r>
              <a:rPr lang="en-US" dirty="0" err="1"/>
              <a:t>anexe</a:t>
            </a:r>
            <a:r>
              <a:rPr lang="en-US" dirty="0"/>
              <a:t> (</a:t>
            </a:r>
            <a:r>
              <a:rPr lang="en-US" dirty="0" err="1"/>
              <a:t>opțional</a:t>
            </a:r>
            <a:r>
              <a:rPr lang="en-US" dirty="0"/>
              <a:t>). </a:t>
            </a:r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641999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u 2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r>
              <a:rPr lang="en-US" b="1" dirty="0"/>
              <a:t>SCRIITURA ACADEMICĂ ȘI DEMERSURILE ȘTIINȚIFICE</a:t>
            </a:r>
            <a:r>
              <a:rPr lang="ro-RO" b="1" dirty="0"/>
              <a:t> – LUCRAREA DE LICENȚĂ</a:t>
            </a:r>
            <a:endParaRPr lang="ro-RO" dirty="0"/>
          </a:p>
        </p:txBody>
      </p:sp>
      <p:sp>
        <p:nvSpPr>
          <p:cNvPr id="2" name="Substituent conținut 1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r>
              <a:rPr lang="en-US" b="1" dirty="0" err="1"/>
              <a:t>Cuprinsul</a:t>
            </a:r>
            <a:r>
              <a:rPr lang="en-US" b="1" dirty="0"/>
              <a:t> </a:t>
            </a:r>
            <a:endParaRPr lang="en-US" dirty="0"/>
          </a:p>
          <a:p>
            <a:r>
              <a:rPr lang="en-US" dirty="0" err="1"/>
              <a:t>Lucrarea</a:t>
            </a:r>
            <a:r>
              <a:rPr lang="en-US" dirty="0"/>
              <a:t> de </a:t>
            </a:r>
            <a:r>
              <a:rPr lang="en-US" dirty="0" err="1"/>
              <a:t>licență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avea</a:t>
            </a:r>
            <a:r>
              <a:rPr lang="en-US" dirty="0"/>
              <a:t> un </a:t>
            </a:r>
            <a:r>
              <a:rPr lang="en-US" dirty="0" err="1"/>
              <a:t>cuprins</a:t>
            </a:r>
            <a:r>
              <a:rPr lang="en-US" dirty="0"/>
              <a:t> care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conțină</a:t>
            </a:r>
            <a:r>
              <a:rPr lang="en-US" dirty="0"/>
              <a:t> </a:t>
            </a:r>
            <a:r>
              <a:rPr lang="en-US" dirty="0" err="1"/>
              <a:t>titlurile</a:t>
            </a:r>
            <a:r>
              <a:rPr lang="en-US" dirty="0"/>
              <a:t> </a:t>
            </a:r>
            <a:r>
              <a:rPr lang="en-US" dirty="0" err="1"/>
              <a:t>tuturor</a:t>
            </a:r>
            <a:r>
              <a:rPr lang="en-US" dirty="0"/>
              <a:t> </a:t>
            </a:r>
            <a:r>
              <a:rPr lang="en-US" dirty="0" err="1"/>
              <a:t>capitolelor</a:t>
            </a:r>
            <a:r>
              <a:rPr lang="en-US" dirty="0"/>
              <a:t>, </a:t>
            </a:r>
            <a:r>
              <a:rPr lang="en-US" dirty="0" err="1"/>
              <a:t>subcapitolelor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secțiunilor</a:t>
            </a:r>
            <a:r>
              <a:rPr lang="en-US" dirty="0"/>
              <a:t> </a:t>
            </a:r>
            <a:r>
              <a:rPr lang="en-US" dirty="0" err="1"/>
              <a:t>până</a:t>
            </a:r>
            <a:r>
              <a:rPr lang="en-US" dirty="0"/>
              <a:t> la </a:t>
            </a:r>
            <a:r>
              <a:rPr lang="en-US" dirty="0" err="1"/>
              <a:t>nivelul</a:t>
            </a:r>
            <a:r>
              <a:rPr lang="en-US" dirty="0"/>
              <a:t> 2, </a:t>
            </a:r>
            <a:r>
              <a:rPr lang="en-US" dirty="0" err="1"/>
              <a:t>însoțite</a:t>
            </a:r>
            <a:r>
              <a:rPr lang="en-US" dirty="0"/>
              <a:t> de </a:t>
            </a:r>
            <a:r>
              <a:rPr lang="en-US" dirty="0" err="1"/>
              <a:t>numărul</a:t>
            </a:r>
            <a:r>
              <a:rPr lang="en-US" dirty="0"/>
              <a:t> </a:t>
            </a:r>
            <a:r>
              <a:rPr lang="en-US" dirty="0" err="1"/>
              <a:t>paginii</a:t>
            </a:r>
            <a:r>
              <a:rPr lang="en-US" dirty="0"/>
              <a:t> la care </a:t>
            </a:r>
            <a:r>
              <a:rPr lang="en-US" dirty="0" err="1"/>
              <a:t>începe</a:t>
            </a:r>
            <a:r>
              <a:rPr lang="en-US" dirty="0"/>
              <a:t> </a:t>
            </a:r>
            <a:r>
              <a:rPr lang="en-US" dirty="0" err="1"/>
              <a:t>fiecare</a:t>
            </a:r>
            <a:r>
              <a:rPr lang="en-US" dirty="0"/>
              <a:t> </a:t>
            </a:r>
            <a:r>
              <a:rPr lang="en-US" dirty="0" err="1"/>
              <a:t>dintre</a:t>
            </a:r>
            <a:r>
              <a:rPr lang="en-US" dirty="0"/>
              <a:t> </a:t>
            </a:r>
            <a:r>
              <a:rPr lang="en-US" dirty="0" err="1"/>
              <a:t>elementele</a:t>
            </a:r>
            <a:r>
              <a:rPr lang="en-US" dirty="0"/>
              <a:t> de </a:t>
            </a:r>
            <a:r>
              <a:rPr lang="en-US" dirty="0" err="1"/>
              <a:t>structură</a:t>
            </a:r>
            <a:r>
              <a:rPr lang="en-US" dirty="0"/>
              <a:t>. </a:t>
            </a:r>
          </a:p>
          <a:p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funcție</a:t>
            </a:r>
            <a:r>
              <a:rPr lang="en-US" dirty="0"/>
              <a:t> de </a:t>
            </a:r>
            <a:r>
              <a:rPr lang="en-US" dirty="0" err="1"/>
              <a:t>specificul</a:t>
            </a:r>
            <a:r>
              <a:rPr lang="en-US" dirty="0"/>
              <a:t> </a:t>
            </a:r>
            <a:r>
              <a:rPr lang="en-US" dirty="0" err="1"/>
              <a:t>domeniului</a:t>
            </a:r>
            <a:r>
              <a:rPr lang="en-US" dirty="0"/>
              <a:t> de </a:t>
            </a:r>
            <a:r>
              <a:rPr lang="en-US" dirty="0" err="1"/>
              <a:t>cercetare</a:t>
            </a:r>
            <a:r>
              <a:rPr lang="en-US" dirty="0"/>
              <a:t> </a:t>
            </a:r>
            <a:r>
              <a:rPr lang="en-US" dirty="0" err="1"/>
              <a:t>abordat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de </a:t>
            </a:r>
            <a:r>
              <a:rPr lang="en-US" dirty="0" err="1"/>
              <a:t>complexitatea</a:t>
            </a:r>
            <a:r>
              <a:rPr lang="en-US" dirty="0"/>
              <a:t> </a:t>
            </a:r>
            <a:r>
              <a:rPr lang="en-US" dirty="0" err="1"/>
              <a:t>temei</a:t>
            </a:r>
            <a:r>
              <a:rPr lang="en-US" dirty="0"/>
              <a:t> </a:t>
            </a:r>
            <a:r>
              <a:rPr lang="en-US" dirty="0" err="1"/>
              <a:t>tratate</a:t>
            </a:r>
            <a:r>
              <a:rPr lang="en-US" dirty="0"/>
              <a:t>, </a:t>
            </a:r>
            <a:r>
              <a:rPr lang="en-US" dirty="0" err="1"/>
              <a:t>capitolele</a:t>
            </a:r>
            <a:r>
              <a:rPr lang="en-US" dirty="0"/>
              <a:t> pot fi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număr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mare </a:t>
            </a:r>
            <a:r>
              <a:rPr lang="en-US" dirty="0" err="1"/>
              <a:t>sau</a:t>
            </a:r>
            <a:r>
              <a:rPr lang="en-US" dirty="0"/>
              <a:t> pot </a:t>
            </a:r>
            <a:r>
              <a:rPr lang="en-US" dirty="0" err="1"/>
              <a:t>avea</a:t>
            </a:r>
            <a:r>
              <a:rPr lang="en-US" dirty="0"/>
              <a:t> </a:t>
            </a:r>
            <a:r>
              <a:rPr lang="en-US" dirty="0" err="1"/>
              <a:t>denumiri</a:t>
            </a:r>
            <a:r>
              <a:rPr lang="en-US" dirty="0"/>
              <a:t> </a:t>
            </a:r>
            <a:r>
              <a:rPr lang="en-US" dirty="0" err="1"/>
              <a:t>diferite</a:t>
            </a:r>
            <a:r>
              <a:rPr lang="en-US" dirty="0"/>
              <a:t>. 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61060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u 2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r>
              <a:rPr lang="en-US" b="1" dirty="0"/>
              <a:t>SCRIITURA ACADEMICĂ ȘI DEMERSURILE ȘTIINȚIFICE</a:t>
            </a:r>
            <a:r>
              <a:rPr lang="ro-RO" b="1" dirty="0"/>
              <a:t> – LUCRAREA DE LICENȚĂ</a:t>
            </a:r>
            <a:endParaRPr lang="ro-RO" dirty="0"/>
          </a:p>
        </p:txBody>
      </p:sp>
      <p:sp>
        <p:nvSpPr>
          <p:cNvPr id="2" name="Substituent conținut 1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r>
              <a:rPr lang="en-US" b="1" dirty="0" err="1"/>
              <a:t>Introducerea</a:t>
            </a:r>
            <a:r>
              <a:rPr lang="en-US" b="1" dirty="0"/>
              <a:t> </a:t>
            </a:r>
            <a:endParaRPr lang="en-US" dirty="0"/>
          </a:p>
          <a:p>
            <a:r>
              <a:rPr lang="en-US" dirty="0" err="1"/>
              <a:t>Reprezintă</a:t>
            </a:r>
            <a:r>
              <a:rPr lang="en-US" dirty="0"/>
              <a:t> maxim 15% din </a:t>
            </a:r>
            <a:r>
              <a:rPr lang="en-US" dirty="0" err="1"/>
              <a:t>conținutul</a:t>
            </a:r>
            <a:r>
              <a:rPr lang="en-US" dirty="0"/>
              <a:t> total al </a:t>
            </a:r>
            <a:r>
              <a:rPr lang="en-US" dirty="0" err="1"/>
              <a:t>lucrării</a:t>
            </a:r>
            <a:r>
              <a:rPr lang="en-US" dirty="0"/>
              <a:t> de </a:t>
            </a:r>
            <a:r>
              <a:rPr lang="en-US" dirty="0" err="1"/>
              <a:t>licență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surprinde</a:t>
            </a:r>
            <a:r>
              <a:rPr lang="en-US" dirty="0"/>
              <a:t> </a:t>
            </a:r>
            <a:r>
              <a:rPr lang="en-US" dirty="0" err="1"/>
              <a:t>motivația</a:t>
            </a:r>
            <a:r>
              <a:rPr lang="en-US" dirty="0"/>
              <a:t> </a:t>
            </a:r>
            <a:r>
              <a:rPr lang="en-US" dirty="0" err="1"/>
              <a:t>alegerii</a:t>
            </a:r>
            <a:r>
              <a:rPr lang="en-US" dirty="0"/>
              <a:t> </a:t>
            </a:r>
            <a:r>
              <a:rPr lang="en-US" dirty="0" err="1"/>
              <a:t>temei</a:t>
            </a:r>
            <a:r>
              <a:rPr lang="en-US" dirty="0"/>
              <a:t>, un argument bine </a:t>
            </a:r>
            <a:r>
              <a:rPr lang="en-US" dirty="0" err="1"/>
              <a:t>fundamentat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cercetarea</a:t>
            </a:r>
            <a:r>
              <a:rPr lang="en-US" dirty="0"/>
              <a:t> </a:t>
            </a:r>
            <a:r>
              <a:rPr lang="en-US" dirty="0" err="1"/>
              <a:t>realizată</a:t>
            </a:r>
            <a:r>
              <a:rPr lang="en-US" dirty="0"/>
              <a:t>, </a:t>
            </a:r>
            <a:r>
              <a:rPr lang="en-US" dirty="0" err="1"/>
              <a:t>gradul</a:t>
            </a:r>
            <a:r>
              <a:rPr lang="en-US" dirty="0"/>
              <a:t> de </a:t>
            </a:r>
            <a:r>
              <a:rPr lang="en-US" dirty="0" err="1"/>
              <a:t>noutate</a:t>
            </a:r>
            <a:r>
              <a:rPr lang="en-US" dirty="0"/>
              <a:t> al </a:t>
            </a:r>
            <a:r>
              <a:rPr lang="en-US" dirty="0" err="1"/>
              <a:t>temei</a:t>
            </a:r>
            <a:r>
              <a:rPr lang="en-US" dirty="0"/>
              <a:t>, </a:t>
            </a:r>
            <a:r>
              <a:rPr lang="en-US" dirty="0" err="1"/>
              <a:t>obiectivele</a:t>
            </a:r>
            <a:r>
              <a:rPr lang="en-US" dirty="0"/>
              <a:t> </a:t>
            </a:r>
            <a:r>
              <a:rPr lang="en-US" dirty="0" err="1"/>
              <a:t>generale</a:t>
            </a:r>
            <a:r>
              <a:rPr lang="en-US" dirty="0"/>
              <a:t> ale </a:t>
            </a:r>
            <a:r>
              <a:rPr lang="en-US" dirty="0" err="1"/>
              <a:t>lucrării</a:t>
            </a:r>
            <a:r>
              <a:rPr lang="en-US" dirty="0"/>
              <a:t>, </a:t>
            </a:r>
            <a:r>
              <a:rPr lang="en-US" dirty="0" err="1"/>
              <a:t>metodologia</a:t>
            </a:r>
            <a:r>
              <a:rPr lang="en-US" dirty="0"/>
              <a:t> </a:t>
            </a:r>
            <a:r>
              <a:rPr lang="en-US" dirty="0" err="1"/>
              <a:t>folosită</a:t>
            </a:r>
            <a:r>
              <a:rPr lang="en-US" dirty="0"/>
              <a:t>, </a:t>
            </a:r>
            <a:r>
              <a:rPr lang="en-US" dirty="0" err="1"/>
              <a:t>firul</a:t>
            </a:r>
            <a:r>
              <a:rPr lang="en-US" dirty="0"/>
              <a:t> </a:t>
            </a:r>
            <a:r>
              <a:rPr lang="en-US" dirty="0" err="1"/>
              <a:t>roșu</a:t>
            </a:r>
            <a:r>
              <a:rPr lang="en-US" dirty="0"/>
              <a:t> al </a:t>
            </a:r>
            <a:r>
              <a:rPr lang="en-US" dirty="0" err="1"/>
              <a:t>lucrării</a:t>
            </a:r>
            <a:r>
              <a:rPr lang="en-US" dirty="0"/>
              <a:t> (</a:t>
            </a:r>
            <a:r>
              <a:rPr lang="en-US" dirty="0" err="1"/>
              <a:t>titlurile</a:t>
            </a:r>
            <a:r>
              <a:rPr lang="en-US" dirty="0"/>
              <a:t> </a:t>
            </a:r>
            <a:r>
              <a:rPr lang="en-US" dirty="0" err="1"/>
              <a:t>capitolelor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legătura</a:t>
            </a:r>
            <a:r>
              <a:rPr lang="en-US" dirty="0"/>
              <a:t> </a:t>
            </a:r>
            <a:r>
              <a:rPr lang="en-US" dirty="0" err="1"/>
              <a:t>dintre</a:t>
            </a:r>
            <a:r>
              <a:rPr lang="en-US" dirty="0"/>
              <a:t> </a:t>
            </a:r>
            <a:r>
              <a:rPr lang="en-US" dirty="0" err="1"/>
              <a:t>ele</a:t>
            </a:r>
            <a:r>
              <a:rPr lang="en-US" dirty="0"/>
              <a:t>), precum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limitele</a:t>
            </a:r>
            <a:r>
              <a:rPr lang="en-US" dirty="0"/>
              <a:t> </a:t>
            </a:r>
            <a:r>
              <a:rPr lang="en-US" dirty="0" err="1"/>
              <a:t>lucrării</a:t>
            </a:r>
            <a:r>
              <a:rPr lang="en-US" dirty="0"/>
              <a:t>. </a:t>
            </a:r>
          </a:p>
          <a:p>
            <a:r>
              <a:rPr lang="en-US" dirty="0" err="1"/>
              <a:t>Astfel</a:t>
            </a:r>
            <a:r>
              <a:rPr lang="en-US" dirty="0"/>
              <a:t>,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partea</a:t>
            </a:r>
            <a:r>
              <a:rPr lang="en-US" dirty="0"/>
              <a:t> </a:t>
            </a:r>
            <a:r>
              <a:rPr lang="en-US" dirty="0" err="1"/>
              <a:t>introductivă</a:t>
            </a:r>
            <a:r>
              <a:rPr lang="en-US" dirty="0"/>
              <a:t> </a:t>
            </a:r>
            <a:r>
              <a:rPr lang="en-US" dirty="0" err="1"/>
              <a:t>trebuie</a:t>
            </a:r>
            <a:r>
              <a:rPr lang="en-US" dirty="0"/>
              <a:t> </a:t>
            </a:r>
            <a:r>
              <a:rPr lang="en-US" dirty="0" err="1"/>
              <a:t>realizat</a:t>
            </a:r>
            <a:r>
              <a:rPr lang="en-US" dirty="0"/>
              <a:t> un </a:t>
            </a:r>
            <a:r>
              <a:rPr lang="en-US" dirty="0" err="1"/>
              <a:t>rezumat</a:t>
            </a:r>
            <a:r>
              <a:rPr lang="en-US" dirty="0"/>
              <a:t> al </a:t>
            </a:r>
            <a:r>
              <a:rPr lang="en-US" dirty="0" err="1"/>
              <a:t>întregului</a:t>
            </a:r>
            <a:r>
              <a:rPr lang="en-US" dirty="0"/>
              <a:t> </a:t>
            </a:r>
            <a:r>
              <a:rPr lang="en-US" dirty="0" err="1"/>
              <a:t>conținut</a:t>
            </a:r>
            <a:r>
              <a:rPr lang="en-US" dirty="0"/>
              <a:t> al </a:t>
            </a:r>
            <a:r>
              <a:rPr lang="en-US" dirty="0" err="1"/>
              <a:t>lucrării</a:t>
            </a:r>
            <a:r>
              <a:rPr lang="en-US" dirty="0"/>
              <a:t>, </a:t>
            </a:r>
            <a:r>
              <a:rPr lang="en-US" dirty="0" err="1"/>
              <a:t>într</a:t>
            </a:r>
            <a:r>
              <a:rPr lang="en-US" dirty="0"/>
              <a:t>-o </a:t>
            </a:r>
            <a:r>
              <a:rPr lang="en-US" dirty="0" err="1"/>
              <a:t>manieră</a:t>
            </a:r>
            <a:r>
              <a:rPr lang="en-US" dirty="0"/>
              <a:t> </a:t>
            </a:r>
            <a:r>
              <a:rPr lang="en-US" dirty="0" err="1"/>
              <a:t>elocventă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concisă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oferi</a:t>
            </a:r>
            <a:r>
              <a:rPr lang="en-US" dirty="0"/>
              <a:t> o </a:t>
            </a:r>
            <a:r>
              <a:rPr lang="en-US" dirty="0" err="1"/>
              <a:t>orientare</a:t>
            </a:r>
            <a:r>
              <a:rPr lang="en-US" dirty="0"/>
              <a:t> </a:t>
            </a:r>
            <a:r>
              <a:rPr lang="en-US" dirty="0" err="1"/>
              <a:t>clară</a:t>
            </a:r>
            <a:r>
              <a:rPr lang="en-US" dirty="0"/>
              <a:t> </a:t>
            </a:r>
            <a:r>
              <a:rPr lang="en-US" dirty="0" err="1"/>
              <a:t>asupra</a:t>
            </a:r>
            <a:r>
              <a:rPr lang="en-US" dirty="0"/>
              <a:t> </a:t>
            </a:r>
            <a:r>
              <a:rPr lang="en-US" dirty="0" err="1"/>
              <a:t>obiectului</a:t>
            </a:r>
            <a:r>
              <a:rPr lang="en-US" dirty="0"/>
              <a:t> </a:t>
            </a:r>
            <a:r>
              <a:rPr lang="en-US" dirty="0" err="1"/>
              <a:t>cercetării</a:t>
            </a:r>
            <a:r>
              <a:rPr lang="en-US" dirty="0"/>
              <a:t> (</a:t>
            </a:r>
            <a:r>
              <a:rPr lang="en-US" dirty="0" err="1"/>
              <a:t>obiectul</a:t>
            </a:r>
            <a:r>
              <a:rPr lang="en-US" dirty="0"/>
              <a:t> </a:t>
            </a:r>
            <a:r>
              <a:rPr lang="en-US" dirty="0" err="1"/>
              <a:t>cercetării</a:t>
            </a:r>
            <a:r>
              <a:rPr lang="en-US" dirty="0"/>
              <a:t> </a:t>
            </a:r>
            <a:r>
              <a:rPr lang="en-US" dirty="0" err="1"/>
              <a:t>trebuie</a:t>
            </a:r>
            <a:r>
              <a:rPr lang="en-US" dirty="0"/>
              <a:t> </a:t>
            </a:r>
            <a:r>
              <a:rPr lang="en-US" dirty="0" err="1"/>
              <a:t>menționat</a:t>
            </a:r>
            <a:r>
              <a:rPr lang="en-US" dirty="0"/>
              <a:t> explicit), </a:t>
            </a:r>
            <a:r>
              <a:rPr lang="en-US" dirty="0" err="1"/>
              <a:t>asupra</a:t>
            </a:r>
            <a:r>
              <a:rPr lang="en-US" dirty="0"/>
              <a:t> </a:t>
            </a:r>
            <a:r>
              <a:rPr lang="en-US" dirty="0" err="1"/>
              <a:t>metodelor</a:t>
            </a:r>
            <a:r>
              <a:rPr lang="en-US" dirty="0"/>
              <a:t> de </a:t>
            </a:r>
            <a:r>
              <a:rPr lang="en-US" dirty="0" err="1"/>
              <a:t>analiză</a:t>
            </a:r>
            <a:r>
              <a:rPr lang="en-US" dirty="0"/>
              <a:t> </a:t>
            </a:r>
            <a:r>
              <a:rPr lang="en-US" dirty="0" err="1"/>
              <a:t>utilizate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asupra</a:t>
            </a:r>
            <a:r>
              <a:rPr lang="en-US" dirty="0"/>
              <a:t> </a:t>
            </a:r>
            <a:r>
              <a:rPr lang="en-US" dirty="0" err="1"/>
              <a:t>cheii</a:t>
            </a:r>
            <a:r>
              <a:rPr lang="en-US" dirty="0"/>
              <a:t> de </a:t>
            </a:r>
            <a:r>
              <a:rPr lang="en-US" dirty="0" err="1"/>
              <a:t>interpretare</a:t>
            </a:r>
            <a:r>
              <a:rPr lang="en-US" dirty="0"/>
              <a:t> a </a:t>
            </a:r>
            <a:r>
              <a:rPr lang="en-US" dirty="0" err="1"/>
              <a:t>concluziilor</a:t>
            </a:r>
            <a:r>
              <a:rPr lang="en-US" dirty="0"/>
              <a:t> formulate. 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775928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u 2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r>
              <a:rPr lang="ro-RO" sz="4900" b="1" i="1" dirty="0"/>
              <a:t>Bibliografie</a:t>
            </a:r>
            <a:br>
              <a:rPr lang="en-US" sz="6000" b="1" i="1" dirty="0"/>
            </a:br>
            <a:endParaRPr lang="ro-RO" dirty="0"/>
          </a:p>
        </p:txBody>
      </p:sp>
      <p:sp>
        <p:nvSpPr>
          <p:cNvPr id="2" name="Substituent conținut 1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r>
              <a:rPr lang="ro-RO" b="1" dirty="0"/>
              <a:t>G</a:t>
            </a:r>
            <a:r>
              <a:rPr lang="en-US" b="1" dirty="0"/>
              <a:t>hid </a:t>
            </a:r>
            <a:r>
              <a:rPr lang="en-US" b="1" dirty="0" err="1"/>
              <a:t>pentru</a:t>
            </a:r>
            <a:r>
              <a:rPr lang="en-US" b="1" dirty="0"/>
              <a:t> </a:t>
            </a:r>
            <a:r>
              <a:rPr lang="ro-RO" b="1" dirty="0"/>
              <a:t>scrierea academică, Academia Națională de informații ”Mihai Viteazul” disponibil pe Internet.</a:t>
            </a:r>
            <a:endParaRPr lang="en-US" sz="2800" dirty="0"/>
          </a:p>
          <a:p>
            <a:pPr lvl="1" rtl="0"/>
            <a:endParaRPr lang="ro-RO" dirty="0"/>
          </a:p>
          <a:p>
            <a:pPr rtl="0"/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15085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u 2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r>
              <a:rPr lang="en-US" b="1" dirty="0"/>
              <a:t>SCRIITURA ACADEMICĂ ȘI DEMERSURILE ȘTIINȚIFICE</a:t>
            </a:r>
            <a:r>
              <a:rPr lang="ro-RO" b="1" dirty="0"/>
              <a:t> – LUCRAREA DE LICENȚĂ</a:t>
            </a:r>
            <a:endParaRPr lang="ro-RO" dirty="0"/>
          </a:p>
        </p:txBody>
      </p:sp>
      <p:sp>
        <p:nvSpPr>
          <p:cNvPr id="2" name="Substituent conținut 1"/>
          <p:cNvSpPr>
            <a:spLocks noGrp="1"/>
          </p:cNvSpPr>
          <p:nvPr>
            <p:ph idx="1"/>
          </p:nvPr>
        </p:nvSpPr>
        <p:spPr/>
        <p:txBody>
          <a:bodyPr rtlCol="0">
            <a:normAutofit fontScale="85000" lnSpcReduction="20000"/>
          </a:bodyPr>
          <a:lstStyle/>
          <a:p>
            <a:r>
              <a:rPr lang="ro-RO" dirty="0"/>
              <a:t>Introducerea</a:t>
            </a:r>
          </a:p>
          <a:p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parcurge</a:t>
            </a:r>
            <a:r>
              <a:rPr lang="en-US" dirty="0"/>
              <a:t> </a:t>
            </a:r>
            <a:r>
              <a:rPr lang="en-US" dirty="0" err="1"/>
              <a:t>următoarele</a:t>
            </a:r>
            <a:r>
              <a:rPr lang="en-US" dirty="0"/>
              <a:t> </a:t>
            </a:r>
            <a:r>
              <a:rPr lang="en-US" dirty="0" err="1"/>
              <a:t>etape</a:t>
            </a:r>
            <a:r>
              <a:rPr lang="en-US" dirty="0"/>
              <a:t>: </a:t>
            </a:r>
          </a:p>
          <a:p>
            <a:pPr marL="0" indent="0">
              <a:buNone/>
            </a:pPr>
            <a:r>
              <a:rPr lang="ro-RO" dirty="0"/>
              <a:t>	</a:t>
            </a:r>
            <a:r>
              <a:rPr lang="it-IT" dirty="0"/>
              <a:t>delimitarea ariei tematice a lucrării; </a:t>
            </a:r>
            <a:endParaRPr lang="ro-RO" dirty="0"/>
          </a:p>
          <a:p>
            <a:pPr marL="0" indent="0">
              <a:buNone/>
            </a:pPr>
            <a:r>
              <a:rPr lang="ro-RO" dirty="0"/>
              <a:t>	</a:t>
            </a:r>
            <a:r>
              <a:rPr lang="en-US" dirty="0" err="1"/>
              <a:t>decuparea</a:t>
            </a:r>
            <a:r>
              <a:rPr lang="en-US" dirty="0"/>
              <a:t> din </a:t>
            </a:r>
            <a:r>
              <a:rPr lang="en-US" dirty="0" err="1"/>
              <a:t>câmpul</a:t>
            </a:r>
            <a:r>
              <a:rPr lang="en-US" dirty="0"/>
              <a:t> problematic ales a </a:t>
            </a:r>
            <a:r>
              <a:rPr lang="en-US" dirty="0" err="1"/>
              <a:t>subiectului</a:t>
            </a:r>
            <a:r>
              <a:rPr lang="en-US" dirty="0"/>
              <a:t> </a:t>
            </a:r>
            <a:r>
              <a:rPr lang="en-US" dirty="0" err="1"/>
              <a:t>lucrării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precizarea</a:t>
            </a:r>
            <a:r>
              <a:rPr lang="en-US" dirty="0"/>
              <a:t> </a:t>
            </a:r>
            <a:r>
              <a:rPr lang="en-US" dirty="0" err="1"/>
              <a:t>sensului</a:t>
            </a:r>
            <a:r>
              <a:rPr lang="en-US" dirty="0"/>
              <a:t> pe care </a:t>
            </a:r>
            <a:r>
              <a:rPr lang="en-US" dirty="0" err="1"/>
              <a:t>obiectul</a:t>
            </a:r>
            <a:r>
              <a:rPr lang="en-US" dirty="0"/>
              <a:t> </a:t>
            </a:r>
            <a:r>
              <a:rPr lang="en-US" dirty="0" err="1"/>
              <a:t>științific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cauză</a:t>
            </a:r>
            <a:r>
              <a:rPr lang="en-US" dirty="0"/>
              <a:t> </a:t>
            </a:r>
            <a:r>
              <a:rPr lang="en-US" dirty="0" err="1"/>
              <a:t>îl</a:t>
            </a:r>
            <a:r>
              <a:rPr lang="en-US" dirty="0"/>
              <a:t> </a:t>
            </a:r>
            <a:r>
              <a:rPr lang="en-US" dirty="0" err="1"/>
              <a:t>capătă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cadrul</a:t>
            </a:r>
            <a:r>
              <a:rPr lang="en-US" dirty="0"/>
              <a:t> </a:t>
            </a:r>
            <a:r>
              <a:rPr lang="en-US" dirty="0" err="1"/>
              <a:t>perspectivei</a:t>
            </a:r>
            <a:r>
              <a:rPr lang="en-US" dirty="0"/>
              <a:t> </a:t>
            </a:r>
            <a:r>
              <a:rPr lang="en-US" dirty="0" err="1"/>
              <a:t>tematice</a:t>
            </a:r>
            <a:r>
              <a:rPr lang="en-US" dirty="0"/>
              <a:t> </a:t>
            </a:r>
            <a:r>
              <a:rPr lang="en-US" dirty="0" err="1"/>
              <a:t>generale</a:t>
            </a:r>
            <a:r>
              <a:rPr lang="en-US" dirty="0"/>
              <a:t> (</a:t>
            </a:r>
            <a:r>
              <a:rPr lang="en-US" dirty="0" err="1"/>
              <a:t>enunțarea</a:t>
            </a:r>
            <a:r>
              <a:rPr lang="en-US" dirty="0"/>
              <a:t> </a:t>
            </a:r>
            <a:r>
              <a:rPr lang="en-US" dirty="0" err="1"/>
              <a:t>tezei</a:t>
            </a:r>
            <a:r>
              <a:rPr lang="en-US" dirty="0"/>
              <a:t>); </a:t>
            </a:r>
          </a:p>
          <a:p>
            <a:pPr marL="0" indent="0">
              <a:buNone/>
            </a:pPr>
            <a:r>
              <a:rPr lang="ro-RO" dirty="0"/>
              <a:t>	</a:t>
            </a:r>
            <a:r>
              <a:rPr lang="en-US" dirty="0" err="1"/>
              <a:t>explicarea</a:t>
            </a:r>
            <a:r>
              <a:rPr lang="en-US" dirty="0"/>
              <a:t> </a:t>
            </a:r>
            <a:r>
              <a:rPr lang="en-US" dirty="0" err="1"/>
              <a:t>perspectivei</a:t>
            </a:r>
            <a:r>
              <a:rPr lang="en-US" dirty="0"/>
              <a:t> </a:t>
            </a:r>
            <a:r>
              <a:rPr lang="en-US" dirty="0" err="1"/>
              <a:t>teoretice</a:t>
            </a:r>
            <a:r>
              <a:rPr lang="en-US" dirty="0"/>
              <a:t> </a:t>
            </a:r>
            <a:r>
              <a:rPr lang="en-US" dirty="0" err="1"/>
              <a:t>adoptate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urmate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tratarea</a:t>
            </a:r>
            <a:r>
              <a:rPr lang="en-US" dirty="0"/>
              <a:t> </a:t>
            </a:r>
            <a:r>
              <a:rPr lang="en-US" dirty="0" err="1"/>
              <a:t>subiectului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construcția</a:t>
            </a:r>
            <a:r>
              <a:rPr lang="en-US" dirty="0"/>
              <a:t> </a:t>
            </a:r>
            <a:r>
              <a:rPr lang="en-US" dirty="0" err="1"/>
              <a:t>obiectului</a:t>
            </a:r>
            <a:r>
              <a:rPr lang="en-US" dirty="0"/>
              <a:t> </a:t>
            </a:r>
            <a:r>
              <a:rPr lang="en-US" dirty="0" err="1"/>
              <a:t>științific</a:t>
            </a:r>
            <a:r>
              <a:rPr lang="en-US" dirty="0"/>
              <a:t> al </a:t>
            </a:r>
            <a:r>
              <a:rPr lang="en-US" dirty="0" err="1"/>
              <a:t>lucrării</a:t>
            </a:r>
            <a:r>
              <a:rPr lang="en-US" dirty="0"/>
              <a:t>; </a:t>
            </a:r>
          </a:p>
          <a:p>
            <a:pPr marL="0" indent="0">
              <a:buNone/>
            </a:pPr>
            <a:r>
              <a:rPr lang="ro-RO" dirty="0"/>
              <a:t>	</a:t>
            </a:r>
            <a:r>
              <a:rPr lang="en-US" dirty="0" err="1"/>
              <a:t>asumarea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descrierea</a:t>
            </a:r>
            <a:r>
              <a:rPr lang="en-US" dirty="0"/>
              <a:t> </a:t>
            </a:r>
            <a:r>
              <a:rPr lang="en-US" dirty="0" err="1"/>
              <a:t>metodelor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au </a:t>
            </a:r>
            <a:r>
              <a:rPr lang="en-US" dirty="0" err="1"/>
              <a:t>fost</a:t>
            </a:r>
            <a:r>
              <a:rPr lang="en-US" dirty="0"/>
              <a:t> </a:t>
            </a:r>
            <a:r>
              <a:rPr lang="en-US" dirty="0" err="1"/>
              <a:t>întrebuințate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tratarea</a:t>
            </a:r>
            <a:r>
              <a:rPr lang="en-US" dirty="0"/>
              <a:t> </a:t>
            </a:r>
            <a:r>
              <a:rPr lang="en-US" dirty="0" err="1"/>
              <a:t>subiectului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construcția</a:t>
            </a:r>
            <a:r>
              <a:rPr lang="en-US" dirty="0"/>
              <a:t> </a:t>
            </a:r>
            <a:r>
              <a:rPr lang="en-US" dirty="0" err="1"/>
              <a:t>obiectului</a:t>
            </a:r>
            <a:r>
              <a:rPr lang="en-US" dirty="0"/>
              <a:t> </a:t>
            </a:r>
            <a:r>
              <a:rPr lang="en-US" dirty="0" err="1"/>
              <a:t>științific</a:t>
            </a:r>
            <a:r>
              <a:rPr lang="en-US" dirty="0"/>
              <a:t> al </a:t>
            </a:r>
            <a:r>
              <a:rPr lang="en-US" dirty="0" err="1"/>
              <a:t>lucrării</a:t>
            </a:r>
            <a:r>
              <a:rPr lang="en-US" dirty="0"/>
              <a:t>; </a:t>
            </a:r>
          </a:p>
          <a:p>
            <a:pPr marL="0" indent="0">
              <a:buNone/>
            </a:pPr>
            <a:r>
              <a:rPr lang="ro-RO" dirty="0"/>
              <a:t>	</a:t>
            </a:r>
            <a:r>
              <a:rPr lang="en-US" dirty="0" err="1"/>
              <a:t>precizarea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descrierea</a:t>
            </a:r>
            <a:r>
              <a:rPr lang="en-US" dirty="0"/>
              <a:t> corpus-</a:t>
            </a:r>
            <a:r>
              <a:rPr lang="en-US" dirty="0" err="1"/>
              <a:t>ului</a:t>
            </a:r>
            <a:r>
              <a:rPr lang="en-US" dirty="0"/>
              <a:t> de </a:t>
            </a:r>
            <a:r>
              <a:rPr lang="en-US" dirty="0" err="1"/>
              <a:t>surse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referințe</a:t>
            </a:r>
            <a:r>
              <a:rPr lang="en-US" dirty="0"/>
              <a:t> </a:t>
            </a:r>
            <a:r>
              <a:rPr lang="en-US" dirty="0" err="1"/>
              <a:t>valorificat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vederea</a:t>
            </a:r>
            <a:r>
              <a:rPr lang="en-US" dirty="0"/>
              <a:t> </a:t>
            </a:r>
            <a:r>
              <a:rPr lang="en-US" dirty="0" err="1"/>
              <a:t>tratării</a:t>
            </a:r>
            <a:r>
              <a:rPr lang="en-US" dirty="0"/>
              <a:t> </a:t>
            </a:r>
            <a:r>
              <a:rPr lang="en-US" dirty="0" err="1"/>
              <a:t>subiectului</a:t>
            </a:r>
            <a:r>
              <a:rPr lang="en-US" dirty="0"/>
              <a:t>; </a:t>
            </a:r>
          </a:p>
          <a:p>
            <a:pPr marL="0" indent="0">
              <a:buNone/>
            </a:pPr>
            <a:r>
              <a:rPr lang="ro-RO" dirty="0"/>
              <a:t>	</a:t>
            </a:r>
            <a:r>
              <a:rPr lang="pt-BR" dirty="0"/>
              <a:t>sublinierea caracterului de noutate a elementelor sau organizării acestui corpus. </a:t>
            </a:r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653636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u 2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r>
              <a:rPr lang="en-US" b="1" dirty="0"/>
              <a:t>SCRIITURA ACADEMICĂ ȘI DEMERSURILE ȘTIINȚIFICE</a:t>
            </a:r>
            <a:r>
              <a:rPr lang="ro-RO" b="1" dirty="0"/>
              <a:t> – LUCRAREA DE LICENȚĂ</a:t>
            </a:r>
            <a:endParaRPr lang="ro-RO" dirty="0"/>
          </a:p>
        </p:txBody>
      </p:sp>
      <p:sp>
        <p:nvSpPr>
          <p:cNvPr id="2" name="Substituent conținut 1"/>
          <p:cNvSpPr>
            <a:spLocks noGrp="1"/>
          </p:cNvSpPr>
          <p:nvPr>
            <p:ph idx="1"/>
          </p:nvPr>
        </p:nvSpPr>
        <p:spPr/>
        <p:txBody>
          <a:bodyPr rtlCol="0">
            <a:normAutofit fontScale="77500" lnSpcReduction="20000"/>
          </a:bodyPr>
          <a:lstStyle/>
          <a:p>
            <a:r>
              <a:rPr lang="en-US" b="1" dirty="0" err="1"/>
              <a:t>Conținutul</a:t>
            </a:r>
            <a:r>
              <a:rPr lang="en-US" b="1" dirty="0"/>
              <a:t> </a:t>
            </a:r>
            <a:r>
              <a:rPr lang="en-US" b="1" dirty="0" err="1"/>
              <a:t>lucrării</a:t>
            </a:r>
            <a:r>
              <a:rPr lang="en-US" b="1" dirty="0"/>
              <a:t> </a:t>
            </a:r>
            <a:endParaRPr lang="en-US" dirty="0"/>
          </a:p>
          <a:p>
            <a:r>
              <a:rPr lang="en-US" dirty="0" err="1"/>
              <a:t>Conținutul</a:t>
            </a:r>
            <a:r>
              <a:rPr lang="en-US" dirty="0"/>
              <a:t> </a:t>
            </a:r>
            <a:r>
              <a:rPr lang="en-US" dirty="0" err="1"/>
              <a:t>cuprinde</a:t>
            </a:r>
            <a:r>
              <a:rPr lang="en-US" dirty="0"/>
              <a:t> circa 75-80% din </a:t>
            </a:r>
            <a:r>
              <a:rPr lang="en-US" dirty="0" err="1"/>
              <a:t>corpul</a:t>
            </a:r>
            <a:r>
              <a:rPr lang="en-US" dirty="0"/>
              <a:t> </a:t>
            </a:r>
            <a:r>
              <a:rPr lang="en-US" dirty="0" err="1"/>
              <a:t>lucrării</a:t>
            </a:r>
            <a:r>
              <a:rPr lang="en-US" dirty="0"/>
              <a:t> de </a:t>
            </a:r>
            <a:r>
              <a:rPr lang="en-US" dirty="0" err="1"/>
              <a:t>licență</a:t>
            </a:r>
            <a:r>
              <a:rPr lang="en-US" dirty="0"/>
              <a:t>. Din </a:t>
            </a:r>
            <a:r>
              <a:rPr lang="en-US" dirty="0" err="1"/>
              <a:t>perspectiva</a:t>
            </a:r>
            <a:r>
              <a:rPr lang="en-US" dirty="0"/>
              <a:t> </a:t>
            </a:r>
            <a:r>
              <a:rPr lang="en-US" dirty="0" err="1"/>
              <a:t>conținutului</a:t>
            </a:r>
            <a:r>
              <a:rPr lang="en-US" dirty="0"/>
              <a:t>, pot fi </a:t>
            </a:r>
            <a:r>
              <a:rPr lang="en-US" dirty="0" err="1"/>
              <a:t>realizate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multe</a:t>
            </a:r>
            <a:r>
              <a:rPr lang="en-US" dirty="0"/>
              <a:t> </a:t>
            </a:r>
            <a:r>
              <a:rPr lang="en-US" dirty="0" err="1"/>
              <a:t>tipuri</a:t>
            </a:r>
            <a:r>
              <a:rPr lang="en-US" dirty="0"/>
              <a:t> de </a:t>
            </a:r>
            <a:r>
              <a:rPr lang="en-US" dirty="0" err="1"/>
              <a:t>lucrări</a:t>
            </a:r>
            <a:r>
              <a:rPr lang="en-US" dirty="0"/>
              <a:t> de </a:t>
            </a:r>
            <a:r>
              <a:rPr lang="en-US" dirty="0" err="1"/>
              <a:t>licență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presupun</a:t>
            </a:r>
            <a:r>
              <a:rPr lang="en-US" dirty="0"/>
              <a:t> </a:t>
            </a:r>
            <a:r>
              <a:rPr lang="en-US" dirty="0" err="1"/>
              <a:t>modalități</a:t>
            </a:r>
            <a:r>
              <a:rPr lang="en-US" dirty="0"/>
              <a:t> </a:t>
            </a:r>
            <a:r>
              <a:rPr lang="en-US" dirty="0" err="1"/>
              <a:t>diferite</a:t>
            </a:r>
            <a:r>
              <a:rPr lang="en-US" dirty="0"/>
              <a:t> de </a:t>
            </a:r>
            <a:r>
              <a:rPr lang="en-US" dirty="0" err="1"/>
              <a:t>abordare</a:t>
            </a:r>
            <a:r>
              <a:rPr lang="en-US" dirty="0"/>
              <a:t>, </a:t>
            </a:r>
            <a:r>
              <a:rPr lang="en-US" dirty="0" err="1"/>
              <a:t>dintre</a:t>
            </a:r>
            <a:r>
              <a:rPr lang="en-US" dirty="0"/>
              <a:t> care </a:t>
            </a:r>
            <a:r>
              <a:rPr lang="en-US" dirty="0" err="1"/>
              <a:t>cele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importante</a:t>
            </a:r>
            <a:r>
              <a:rPr lang="en-US" dirty="0"/>
              <a:t> sunt: </a:t>
            </a:r>
          </a:p>
          <a:p>
            <a:pPr marL="0" indent="0">
              <a:buNone/>
            </a:pPr>
            <a:r>
              <a:rPr lang="ro-RO" b="1" dirty="0"/>
              <a:t>	</a:t>
            </a:r>
            <a:r>
              <a:rPr lang="en-US" b="1" dirty="0" err="1"/>
              <a:t>Lucrările</a:t>
            </a:r>
            <a:r>
              <a:rPr lang="en-US" b="1" dirty="0"/>
              <a:t> </a:t>
            </a:r>
            <a:r>
              <a:rPr lang="en-US" b="1" dirty="0" err="1"/>
              <a:t>teoretice</a:t>
            </a:r>
            <a:r>
              <a:rPr lang="en-US" b="1" dirty="0"/>
              <a:t>, </a:t>
            </a:r>
            <a:r>
              <a:rPr lang="en-US" dirty="0" err="1"/>
              <a:t>axate</a:t>
            </a:r>
            <a:r>
              <a:rPr lang="en-US" dirty="0"/>
              <a:t> pe o </a:t>
            </a:r>
            <a:r>
              <a:rPr lang="en-US" dirty="0" err="1"/>
              <a:t>cercetare</a:t>
            </a:r>
            <a:r>
              <a:rPr lang="en-US" dirty="0"/>
              <a:t> de </a:t>
            </a:r>
            <a:r>
              <a:rPr lang="en-US" dirty="0" err="1"/>
              <a:t>natură</a:t>
            </a:r>
            <a:r>
              <a:rPr lang="en-US" dirty="0"/>
              <a:t> </a:t>
            </a:r>
            <a:r>
              <a:rPr lang="en-US" dirty="0" err="1"/>
              <a:t>fundamentală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dobândirea</a:t>
            </a:r>
            <a:r>
              <a:rPr lang="en-US" dirty="0"/>
              <a:t> de </a:t>
            </a:r>
            <a:r>
              <a:rPr lang="en-US" dirty="0" err="1"/>
              <a:t>cunoștințe</a:t>
            </a:r>
            <a:r>
              <a:rPr lang="en-US" dirty="0"/>
              <a:t> </a:t>
            </a:r>
            <a:r>
              <a:rPr lang="en-US" dirty="0" err="1"/>
              <a:t>noi</a:t>
            </a:r>
            <a:r>
              <a:rPr lang="en-US" dirty="0"/>
              <a:t> cu </a:t>
            </a:r>
            <a:r>
              <a:rPr lang="en-US" dirty="0" err="1"/>
              <a:t>privire</a:t>
            </a:r>
            <a:r>
              <a:rPr lang="en-US" dirty="0"/>
              <a:t> la </a:t>
            </a:r>
            <a:r>
              <a:rPr lang="en-US" dirty="0" err="1"/>
              <a:t>obiectul</a:t>
            </a:r>
            <a:r>
              <a:rPr lang="en-US" dirty="0"/>
              <a:t> de </a:t>
            </a:r>
            <a:r>
              <a:rPr lang="en-US" dirty="0" err="1"/>
              <a:t>studiu</a:t>
            </a:r>
            <a:r>
              <a:rPr lang="en-US" dirty="0"/>
              <a:t> ales, precum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vederea</a:t>
            </a:r>
            <a:r>
              <a:rPr lang="en-US" dirty="0"/>
              <a:t> </a:t>
            </a:r>
            <a:r>
              <a:rPr lang="en-US" dirty="0" err="1"/>
              <a:t>formulării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verificării</a:t>
            </a:r>
            <a:r>
              <a:rPr lang="en-US" dirty="0"/>
              <a:t> de </a:t>
            </a:r>
            <a:r>
              <a:rPr lang="en-US" dirty="0" err="1"/>
              <a:t>ipoteze</a:t>
            </a:r>
            <a:r>
              <a:rPr lang="en-US" dirty="0"/>
              <a:t>, </a:t>
            </a:r>
            <a:r>
              <a:rPr lang="en-US" dirty="0" err="1"/>
              <a:t>modele</a:t>
            </a:r>
            <a:r>
              <a:rPr lang="en-US" dirty="0"/>
              <a:t> </a:t>
            </a:r>
            <a:r>
              <a:rPr lang="en-US" dirty="0" err="1"/>
              <a:t>conceptuale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teoriile</a:t>
            </a:r>
            <a:r>
              <a:rPr lang="en-US" dirty="0"/>
              <a:t> din </a:t>
            </a:r>
            <a:r>
              <a:rPr lang="en-US" dirty="0" err="1"/>
              <a:t>domeniile</a:t>
            </a:r>
            <a:r>
              <a:rPr lang="en-US" dirty="0"/>
              <a:t> de </a:t>
            </a:r>
            <a:r>
              <a:rPr lang="en-US" dirty="0" err="1"/>
              <a:t>interes</a:t>
            </a:r>
            <a:r>
              <a:rPr lang="en-US" dirty="0"/>
              <a:t> </a:t>
            </a:r>
            <a:r>
              <a:rPr lang="en-US" dirty="0" err="1"/>
              <a:t>abordate</a:t>
            </a:r>
            <a:r>
              <a:rPr lang="en-US" dirty="0"/>
              <a:t>. </a:t>
            </a:r>
            <a:r>
              <a:rPr lang="en-US" dirty="0" err="1"/>
              <a:t>Într</a:t>
            </a:r>
            <a:r>
              <a:rPr lang="en-US" dirty="0"/>
              <a:t>-o </a:t>
            </a:r>
            <a:r>
              <a:rPr lang="en-US" dirty="0" err="1"/>
              <a:t>lucrare</a:t>
            </a:r>
            <a:r>
              <a:rPr lang="en-US" dirty="0"/>
              <a:t> de tip </a:t>
            </a:r>
            <a:r>
              <a:rPr lang="en-US" dirty="0" err="1"/>
              <a:t>teoretic</a:t>
            </a:r>
            <a:r>
              <a:rPr lang="en-US" dirty="0"/>
              <a:t>, </a:t>
            </a:r>
            <a:r>
              <a:rPr lang="en-US" dirty="0" err="1"/>
              <a:t>secțiunea</a:t>
            </a:r>
            <a:r>
              <a:rPr lang="en-US" dirty="0"/>
              <a:t> de </a:t>
            </a:r>
            <a:r>
              <a:rPr lang="en-US" dirty="0" err="1"/>
              <a:t>rezultate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concluzii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fi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cuprinzătoare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trebuie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evidențieze</a:t>
            </a:r>
            <a:r>
              <a:rPr lang="en-US" dirty="0"/>
              <a:t> </a:t>
            </a:r>
            <a:r>
              <a:rPr lang="en-US" dirty="0" err="1"/>
              <a:t>contribuția</a:t>
            </a:r>
            <a:r>
              <a:rPr lang="en-US" dirty="0"/>
              <a:t> </a:t>
            </a:r>
            <a:r>
              <a:rPr lang="en-US" dirty="0" err="1"/>
              <a:t>originală</a:t>
            </a:r>
            <a:r>
              <a:rPr lang="en-US" dirty="0"/>
              <a:t> a </a:t>
            </a:r>
            <a:r>
              <a:rPr lang="en-US" dirty="0" err="1"/>
              <a:t>viitorului</a:t>
            </a:r>
            <a:r>
              <a:rPr lang="en-US" dirty="0"/>
              <a:t> absolvent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dezvoltarea</a:t>
            </a:r>
            <a:r>
              <a:rPr lang="en-US" dirty="0"/>
              <a:t> </a:t>
            </a:r>
            <a:r>
              <a:rPr lang="en-US" dirty="0" err="1"/>
              <a:t>unor</a:t>
            </a:r>
            <a:r>
              <a:rPr lang="en-US" dirty="0"/>
              <a:t> </a:t>
            </a:r>
            <a:r>
              <a:rPr lang="en-US" dirty="0" err="1"/>
              <a:t>noi</a:t>
            </a:r>
            <a:r>
              <a:rPr lang="en-US" dirty="0"/>
              <a:t> </a:t>
            </a:r>
            <a:r>
              <a:rPr lang="en-US" dirty="0" err="1"/>
              <a:t>concepte</a:t>
            </a:r>
            <a:r>
              <a:rPr lang="en-US" dirty="0"/>
              <a:t> </a:t>
            </a:r>
            <a:r>
              <a:rPr lang="en-US" dirty="0" err="1"/>
              <a:t>specifice</a:t>
            </a:r>
            <a:r>
              <a:rPr lang="en-US" dirty="0"/>
              <a:t> </a:t>
            </a:r>
            <a:r>
              <a:rPr lang="en-US" dirty="0" err="1"/>
              <a:t>domeniului</a:t>
            </a:r>
            <a:r>
              <a:rPr lang="en-US" dirty="0"/>
              <a:t> de </a:t>
            </a:r>
            <a:r>
              <a:rPr lang="en-US" dirty="0" err="1"/>
              <a:t>studiu</a:t>
            </a:r>
            <a:r>
              <a:rPr lang="en-US" dirty="0"/>
              <a:t>.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această</a:t>
            </a:r>
            <a:r>
              <a:rPr lang="en-US" dirty="0"/>
              <a:t> </a:t>
            </a:r>
            <a:r>
              <a:rPr lang="en-US" dirty="0" err="1"/>
              <a:t>construcție</a:t>
            </a:r>
            <a:r>
              <a:rPr lang="en-US" dirty="0"/>
              <a:t>, </a:t>
            </a:r>
            <a:r>
              <a:rPr lang="en-US" dirty="0" err="1"/>
              <a:t>secțiunea</a:t>
            </a:r>
            <a:r>
              <a:rPr lang="en-US" dirty="0"/>
              <a:t> de </a:t>
            </a:r>
            <a:r>
              <a:rPr lang="en-US" dirty="0" err="1"/>
              <a:t>metode</a:t>
            </a:r>
            <a:r>
              <a:rPr lang="en-US" dirty="0"/>
              <a:t> de </a:t>
            </a:r>
            <a:r>
              <a:rPr lang="en-US" dirty="0" err="1"/>
              <a:t>analiză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fi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redusă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poate</a:t>
            </a:r>
            <a:r>
              <a:rPr lang="en-US" dirty="0"/>
              <a:t> </a:t>
            </a:r>
            <a:r>
              <a:rPr lang="en-US" dirty="0" err="1"/>
              <a:t>cuprinde</a:t>
            </a:r>
            <a:r>
              <a:rPr lang="en-US" dirty="0"/>
              <a:t> o </a:t>
            </a:r>
            <a:r>
              <a:rPr lang="en-US" dirty="0" err="1"/>
              <a:t>descriere</a:t>
            </a:r>
            <a:r>
              <a:rPr lang="en-US" dirty="0"/>
              <a:t> a </a:t>
            </a:r>
            <a:r>
              <a:rPr lang="en-US" dirty="0" err="1"/>
              <a:t>reperelor</a:t>
            </a:r>
            <a:r>
              <a:rPr lang="en-US" dirty="0"/>
              <a:t> </a:t>
            </a:r>
            <a:r>
              <a:rPr lang="en-US" dirty="0" err="1"/>
              <a:t>teoretice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susțin</a:t>
            </a:r>
            <a:r>
              <a:rPr lang="en-US" dirty="0"/>
              <a:t> </a:t>
            </a:r>
            <a:r>
              <a:rPr lang="en-US" dirty="0" err="1"/>
              <a:t>dezvoltarea</a:t>
            </a:r>
            <a:r>
              <a:rPr lang="en-US" dirty="0"/>
              <a:t> </a:t>
            </a:r>
            <a:r>
              <a:rPr lang="en-US" dirty="0" err="1"/>
              <a:t>temei</a:t>
            </a:r>
            <a:r>
              <a:rPr lang="en-US" dirty="0"/>
              <a:t> </a:t>
            </a:r>
            <a:r>
              <a:rPr lang="en-US" dirty="0" err="1"/>
              <a:t>propuse</a:t>
            </a:r>
            <a:r>
              <a:rPr lang="en-US" dirty="0"/>
              <a:t>.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lucrarea</a:t>
            </a:r>
            <a:r>
              <a:rPr lang="en-US" dirty="0"/>
              <a:t> </a:t>
            </a:r>
            <a:r>
              <a:rPr lang="en-US" dirty="0" err="1"/>
              <a:t>teoretică</a:t>
            </a:r>
            <a:r>
              <a:rPr lang="en-US" dirty="0"/>
              <a:t> sunt </a:t>
            </a:r>
            <a:r>
              <a:rPr lang="en-US" dirty="0" err="1"/>
              <a:t>esențiale</a:t>
            </a:r>
            <a:r>
              <a:rPr lang="en-US" dirty="0"/>
              <a:t> </a:t>
            </a:r>
            <a:r>
              <a:rPr lang="en-US" dirty="0" err="1"/>
              <a:t>relevanța</a:t>
            </a:r>
            <a:r>
              <a:rPr lang="en-US" dirty="0"/>
              <a:t> </a:t>
            </a:r>
            <a:r>
              <a:rPr lang="en-US" dirty="0" err="1"/>
              <a:t>temei</a:t>
            </a:r>
            <a:r>
              <a:rPr lang="en-US" dirty="0"/>
              <a:t>, </a:t>
            </a:r>
            <a:r>
              <a:rPr lang="en-US" dirty="0" err="1"/>
              <a:t>consistența</a:t>
            </a:r>
            <a:r>
              <a:rPr lang="en-US" dirty="0"/>
              <a:t> </a:t>
            </a:r>
            <a:r>
              <a:rPr lang="en-US" dirty="0" err="1"/>
              <a:t>bibliografică</a:t>
            </a:r>
            <a:r>
              <a:rPr lang="en-US" dirty="0"/>
              <a:t> (</a:t>
            </a:r>
            <a:r>
              <a:rPr lang="en-US" dirty="0" err="1"/>
              <a:t>acces</a:t>
            </a:r>
            <a:r>
              <a:rPr lang="en-US" dirty="0"/>
              <a:t> la </a:t>
            </a:r>
            <a:r>
              <a:rPr lang="en-US" dirty="0" err="1"/>
              <a:t>numeroase</a:t>
            </a:r>
            <a:r>
              <a:rPr lang="en-US" dirty="0"/>
              <a:t> </a:t>
            </a:r>
            <a:r>
              <a:rPr lang="en-US" dirty="0" err="1"/>
              <a:t>referințe</a:t>
            </a:r>
            <a:r>
              <a:rPr lang="en-US" dirty="0"/>
              <a:t> </a:t>
            </a:r>
            <a:r>
              <a:rPr lang="en-US" dirty="0" err="1"/>
              <a:t>majore</a:t>
            </a:r>
            <a:r>
              <a:rPr lang="en-US" dirty="0"/>
              <a:t>), </a:t>
            </a:r>
            <a:r>
              <a:rPr lang="en-US" dirty="0" err="1"/>
              <a:t>capacitatea</a:t>
            </a:r>
            <a:r>
              <a:rPr lang="en-US" dirty="0"/>
              <a:t> de </a:t>
            </a:r>
            <a:r>
              <a:rPr lang="en-US" dirty="0" err="1"/>
              <a:t>raportare</a:t>
            </a:r>
            <a:r>
              <a:rPr lang="en-US" dirty="0"/>
              <a:t> </a:t>
            </a:r>
            <a:r>
              <a:rPr lang="en-US" dirty="0" err="1"/>
              <a:t>critică</a:t>
            </a:r>
            <a:r>
              <a:rPr lang="en-US" dirty="0"/>
              <a:t> la </a:t>
            </a:r>
            <a:r>
              <a:rPr lang="en-US" dirty="0" err="1"/>
              <a:t>sursele</a:t>
            </a:r>
            <a:r>
              <a:rPr lang="en-US" dirty="0"/>
              <a:t> </a:t>
            </a:r>
            <a:r>
              <a:rPr lang="en-US" dirty="0" err="1"/>
              <a:t>teoretice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de </a:t>
            </a:r>
            <a:r>
              <a:rPr lang="en-US" dirty="0" err="1"/>
              <a:t>promovare</a:t>
            </a:r>
            <a:r>
              <a:rPr lang="en-US" dirty="0"/>
              <a:t> a </a:t>
            </a:r>
            <a:r>
              <a:rPr lang="en-US" dirty="0" err="1"/>
              <a:t>unei</a:t>
            </a:r>
            <a:r>
              <a:rPr lang="en-US" dirty="0"/>
              <a:t> </a:t>
            </a:r>
            <a:r>
              <a:rPr lang="en-US" dirty="0" err="1"/>
              <a:t>viziuni</a:t>
            </a:r>
            <a:r>
              <a:rPr lang="en-US" dirty="0"/>
              <a:t> </a:t>
            </a:r>
            <a:r>
              <a:rPr lang="en-US" dirty="0" err="1"/>
              <a:t>proprii</a:t>
            </a:r>
            <a:r>
              <a:rPr lang="en-US" dirty="0"/>
              <a:t> </a:t>
            </a:r>
            <a:r>
              <a:rPr lang="en-US" dirty="0" err="1"/>
              <a:t>asupra</a:t>
            </a:r>
            <a:r>
              <a:rPr lang="en-US" dirty="0"/>
              <a:t> </a:t>
            </a:r>
            <a:r>
              <a:rPr lang="en-US" dirty="0" err="1"/>
              <a:t>temei</a:t>
            </a:r>
            <a:r>
              <a:rPr lang="en-US" dirty="0"/>
              <a:t> </a:t>
            </a:r>
            <a:r>
              <a:rPr lang="en-US" dirty="0" err="1"/>
              <a:t>tratate</a:t>
            </a:r>
            <a:r>
              <a:rPr lang="en-US" dirty="0"/>
              <a:t>, </a:t>
            </a:r>
            <a:r>
              <a:rPr lang="en-US" dirty="0" err="1"/>
              <a:t>susținerea</a:t>
            </a:r>
            <a:r>
              <a:rPr lang="en-US" dirty="0"/>
              <a:t> </a:t>
            </a:r>
            <a:r>
              <a:rPr lang="en-US" dirty="0" err="1"/>
              <a:t>unui</a:t>
            </a:r>
            <a:r>
              <a:rPr lang="en-US" dirty="0"/>
              <a:t> </a:t>
            </a:r>
            <a:r>
              <a:rPr lang="en-US" dirty="0" err="1"/>
              <a:t>punct</a:t>
            </a:r>
            <a:r>
              <a:rPr lang="en-US" dirty="0"/>
              <a:t> de </a:t>
            </a:r>
            <a:r>
              <a:rPr lang="en-US" dirty="0" err="1"/>
              <a:t>vedere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deschiderea</a:t>
            </a:r>
            <a:r>
              <a:rPr lang="en-US" dirty="0"/>
              <a:t> </a:t>
            </a:r>
            <a:r>
              <a:rPr lang="en-US" dirty="0" err="1"/>
              <a:t>unei</a:t>
            </a:r>
            <a:r>
              <a:rPr lang="en-US" dirty="0"/>
              <a:t> </a:t>
            </a:r>
            <a:r>
              <a:rPr lang="en-US" dirty="0" err="1"/>
              <a:t>direcții</a:t>
            </a:r>
            <a:r>
              <a:rPr lang="en-US" dirty="0"/>
              <a:t> de </a:t>
            </a:r>
            <a:r>
              <a:rPr lang="en-US" dirty="0" err="1"/>
              <a:t>dezbatere</a:t>
            </a:r>
            <a:r>
              <a:rPr lang="en-US" dirty="0"/>
              <a:t> </a:t>
            </a:r>
            <a:r>
              <a:rPr lang="en-US" dirty="0" err="1"/>
              <a:t>semnificative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raport</a:t>
            </a:r>
            <a:r>
              <a:rPr lang="en-US" dirty="0"/>
              <a:t> cu </a:t>
            </a:r>
            <a:r>
              <a:rPr lang="en-US" dirty="0" err="1"/>
              <a:t>tema</a:t>
            </a:r>
            <a:r>
              <a:rPr lang="en-US" dirty="0"/>
              <a:t> </a:t>
            </a:r>
            <a:r>
              <a:rPr lang="en-US" dirty="0" err="1"/>
              <a:t>abordată</a:t>
            </a:r>
            <a:r>
              <a:rPr lang="en-US" dirty="0"/>
              <a:t>. </a:t>
            </a:r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412136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u 2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r>
              <a:rPr lang="en-US" b="1" dirty="0"/>
              <a:t>SCRIITURA ACADEMICĂ ȘI DEMERSURILE ȘTIINȚIFICE</a:t>
            </a:r>
            <a:r>
              <a:rPr lang="ro-RO" b="1" dirty="0"/>
              <a:t> – LUCRAREA DE LICENȚĂ</a:t>
            </a:r>
            <a:endParaRPr lang="ro-RO" dirty="0"/>
          </a:p>
        </p:txBody>
      </p:sp>
      <p:sp>
        <p:nvSpPr>
          <p:cNvPr id="2" name="Substituent conținut 1"/>
          <p:cNvSpPr>
            <a:spLocks noGrp="1"/>
          </p:cNvSpPr>
          <p:nvPr>
            <p:ph idx="1"/>
          </p:nvPr>
        </p:nvSpPr>
        <p:spPr/>
        <p:txBody>
          <a:bodyPr rtlCol="0">
            <a:normAutofit fontScale="85000" lnSpcReduction="20000"/>
          </a:bodyPr>
          <a:lstStyle/>
          <a:p>
            <a:r>
              <a:rPr lang="en-US" b="1" dirty="0" err="1"/>
              <a:t>Conținutul</a:t>
            </a:r>
            <a:r>
              <a:rPr lang="en-US" b="1" dirty="0"/>
              <a:t> </a:t>
            </a:r>
            <a:r>
              <a:rPr lang="en-US" b="1" dirty="0" err="1"/>
              <a:t>lucrării</a:t>
            </a:r>
            <a:r>
              <a:rPr lang="en-US" b="1" dirty="0"/>
              <a:t> </a:t>
            </a:r>
            <a:endParaRPr lang="en-US" dirty="0"/>
          </a:p>
          <a:p>
            <a:endParaRPr lang="en-US" dirty="0"/>
          </a:p>
          <a:p>
            <a:r>
              <a:rPr lang="en-US" b="1" dirty="0" err="1"/>
              <a:t>Lucrările</a:t>
            </a:r>
            <a:r>
              <a:rPr lang="en-US" b="1" dirty="0"/>
              <a:t> </a:t>
            </a:r>
            <a:r>
              <a:rPr lang="en-US" b="1" dirty="0" err="1"/>
              <a:t>aplicative</a:t>
            </a:r>
            <a:r>
              <a:rPr lang="en-US" b="1" dirty="0"/>
              <a:t>, </a:t>
            </a:r>
            <a:r>
              <a:rPr lang="en-US" dirty="0" err="1"/>
              <a:t>prin</a:t>
            </a:r>
            <a:r>
              <a:rPr lang="en-US" dirty="0"/>
              <a:t> care sunt </a:t>
            </a:r>
            <a:r>
              <a:rPr lang="en-US" dirty="0" err="1"/>
              <a:t>utilizate</a:t>
            </a:r>
            <a:r>
              <a:rPr lang="en-US" dirty="0"/>
              <a:t> </a:t>
            </a:r>
            <a:r>
              <a:rPr lang="en-US" dirty="0" err="1"/>
              <a:t>cunoștințele</a:t>
            </a:r>
            <a:r>
              <a:rPr lang="en-US" dirty="0"/>
              <a:t> </a:t>
            </a:r>
            <a:r>
              <a:rPr lang="en-US" dirty="0" err="1"/>
              <a:t>științifice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perfecționarea</a:t>
            </a:r>
            <a:r>
              <a:rPr lang="en-US" dirty="0"/>
              <a:t> </a:t>
            </a:r>
            <a:r>
              <a:rPr lang="en-US" dirty="0" err="1"/>
              <a:t>unei</a:t>
            </a:r>
            <a:r>
              <a:rPr lang="en-US" dirty="0"/>
              <a:t> </a:t>
            </a:r>
            <a:r>
              <a:rPr lang="en-US" dirty="0" err="1"/>
              <a:t>direcții</a:t>
            </a:r>
            <a:r>
              <a:rPr lang="en-US" dirty="0"/>
              <a:t> de </a:t>
            </a:r>
            <a:r>
              <a:rPr lang="en-US" dirty="0" err="1"/>
              <a:t>acțiune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domeniile</a:t>
            </a:r>
            <a:r>
              <a:rPr lang="en-US" dirty="0"/>
              <a:t> de </a:t>
            </a:r>
            <a:r>
              <a:rPr lang="en-US" dirty="0" err="1"/>
              <a:t>studiu</a:t>
            </a:r>
            <a:r>
              <a:rPr lang="en-US" dirty="0"/>
              <a:t> </a:t>
            </a:r>
            <a:r>
              <a:rPr lang="en-US" dirty="0" err="1"/>
              <a:t>abordate</a:t>
            </a:r>
            <a:r>
              <a:rPr lang="en-US" dirty="0"/>
              <a:t>. O </a:t>
            </a:r>
            <a:r>
              <a:rPr lang="en-US" dirty="0" err="1"/>
              <a:t>lucrare</a:t>
            </a:r>
            <a:r>
              <a:rPr lang="en-US" dirty="0"/>
              <a:t> </a:t>
            </a:r>
            <a:r>
              <a:rPr lang="en-US" dirty="0" err="1"/>
              <a:t>aplicativă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insista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mult</a:t>
            </a:r>
            <a:r>
              <a:rPr lang="en-US" dirty="0"/>
              <a:t> </a:t>
            </a:r>
            <a:r>
              <a:rPr lang="en-US" dirty="0" err="1"/>
              <a:t>asupra</a:t>
            </a:r>
            <a:r>
              <a:rPr lang="en-US" dirty="0"/>
              <a:t> </a:t>
            </a:r>
            <a:r>
              <a:rPr lang="en-US" dirty="0" err="1"/>
              <a:t>metodei</a:t>
            </a:r>
            <a:r>
              <a:rPr lang="en-US" dirty="0"/>
              <a:t> </a:t>
            </a:r>
            <a:r>
              <a:rPr lang="en-US" dirty="0" err="1"/>
              <a:t>decât</a:t>
            </a:r>
            <a:r>
              <a:rPr lang="en-US" dirty="0"/>
              <a:t> </a:t>
            </a:r>
            <a:r>
              <a:rPr lang="en-US" dirty="0" err="1"/>
              <a:t>asupra</a:t>
            </a:r>
            <a:r>
              <a:rPr lang="en-US" dirty="0"/>
              <a:t> </a:t>
            </a:r>
            <a:r>
              <a:rPr lang="en-US" dirty="0" err="1"/>
              <a:t>rezultatelor</a:t>
            </a:r>
            <a:r>
              <a:rPr lang="en-US" dirty="0"/>
              <a:t> </a:t>
            </a:r>
            <a:r>
              <a:rPr lang="en-US" dirty="0" err="1"/>
              <a:t>obținute</a:t>
            </a:r>
            <a:r>
              <a:rPr lang="en-US" dirty="0"/>
              <a:t>. </a:t>
            </a:r>
            <a:r>
              <a:rPr lang="en-US" dirty="0" err="1"/>
              <a:t>Contează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mult</a:t>
            </a:r>
            <a:r>
              <a:rPr lang="en-US" dirty="0"/>
              <a:t> </a:t>
            </a:r>
            <a:r>
              <a:rPr lang="en-US" dirty="0" err="1"/>
              <a:t>modul</a:t>
            </a:r>
            <a:r>
              <a:rPr lang="en-US" dirty="0"/>
              <a:t> cum a </a:t>
            </a:r>
            <a:r>
              <a:rPr lang="en-US" dirty="0" err="1"/>
              <a:t>fost</a:t>
            </a:r>
            <a:r>
              <a:rPr lang="en-US" dirty="0"/>
              <a:t> </a:t>
            </a:r>
            <a:r>
              <a:rPr lang="en-US" dirty="0" err="1"/>
              <a:t>concepută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exploatată</a:t>
            </a:r>
            <a:r>
              <a:rPr lang="en-US" dirty="0"/>
              <a:t> </a:t>
            </a:r>
            <a:r>
              <a:rPr lang="en-US" dirty="0" err="1"/>
              <a:t>metoda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realizarea</a:t>
            </a:r>
            <a:r>
              <a:rPr lang="en-US" dirty="0"/>
              <a:t> </a:t>
            </a:r>
            <a:r>
              <a:rPr lang="en-US" dirty="0" err="1"/>
              <a:t>aplicației</a:t>
            </a:r>
            <a:r>
              <a:rPr lang="en-US" dirty="0"/>
              <a:t>,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raport</a:t>
            </a:r>
            <a:r>
              <a:rPr lang="en-US" dirty="0"/>
              <a:t> cu </a:t>
            </a:r>
            <a:r>
              <a:rPr lang="en-US" dirty="0" err="1"/>
              <a:t>funcționalitatea</a:t>
            </a:r>
            <a:r>
              <a:rPr lang="en-US" dirty="0"/>
              <a:t> </a:t>
            </a:r>
            <a:r>
              <a:rPr lang="en-US" dirty="0" err="1"/>
              <a:t>acesteia</a:t>
            </a:r>
            <a:r>
              <a:rPr lang="en-US" dirty="0"/>
              <a:t>. Este </a:t>
            </a:r>
            <a:r>
              <a:rPr lang="en-US" dirty="0" err="1"/>
              <a:t>importantă</a:t>
            </a:r>
            <a:r>
              <a:rPr lang="en-US" dirty="0"/>
              <a:t> </a:t>
            </a:r>
            <a:r>
              <a:rPr lang="en-US" dirty="0" err="1"/>
              <a:t>explicarea</a:t>
            </a:r>
            <a:r>
              <a:rPr lang="en-US" dirty="0"/>
              <a:t> </a:t>
            </a:r>
            <a:r>
              <a:rPr lang="en-US" dirty="0" err="1"/>
              <a:t>modului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care </a:t>
            </a:r>
            <a:r>
              <a:rPr lang="en-US" dirty="0" err="1"/>
              <a:t>metoda</a:t>
            </a:r>
            <a:r>
              <a:rPr lang="en-US" dirty="0"/>
              <a:t> </a:t>
            </a:r>
            <a:r>
              <a:rPr lang="en-US" dirty="0" err="1"/>
              <a:t>aleasă</a:t>
            </a:r>
            <a:r>
              <a:rPr lang="en-US" dirty="0"/>
              <a:t> </a:t>
            </a:r>
            <a:r>
              <a:rPr lang="en-US" dirty="0" err="1"/>
              <a:t>răspunde</a:t>
            </a:r>
            <a:r>
              <a:rPr lang="en-US" dirty="0"/>
              <a:t> </a:t>
            </a:r>
            <a:r>
              <a:rPr lang="en-US" dirty="0" err="1"/>
              <a:t>cel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bine </a:t>
            </a:r>
            <a:r>
              <a:rPr lang="en-US" dirty="0" err="1"/>
              <a:t>demersului</a:t>
            </a:r>
            <a:r>
              <a:rPr lang="en-US" dirty="0"/>
              <a:t> </a:t>
            </a:r>
            <a:r>
              <a:rPr lang="en-US" dirty="0" err="1"/>
              <a:t>științific</a:t>
            </a:r>
            <a:r>
              <a:rPr lang="en-US" dirty="0"/>
              <a:t> </a:t>
            </a:r>
            <a:r>
              <a:rPr lang="en-US" dirty="0" err="1"/>
              <a:t>realizat</a:t>
            </a:r>
            <a:r>
              <a:rPr lang="en-US" dirty="0"/>
              <a:t>. </a:t>
            </a:r>
            <a:r>
              <a:rPr lang="en-US" dirty="0" err="1"/>
              <a:t>Lucrarea</a:t>
            </a:r>
            <a:r>
              <a:rPr lang="en-US" dirty="0"/>
              <a:t> </a:t>
            </a:r>
            <a:r>
              <a:rPr lang="en-US" dirty="0" err="1"/>
              <a:t>aplicativă</a:t>
            </a:r>
            <a:r>
              <a:rPr lang="en-US" dirty="0"/>
              <a:t> se </a:t>
            </a:r>
            <a:r>
              <a:rPr lang="en-US" dirty="0" err="1"/>
              <a:t>caracterizează</a:t>
            </a:r>
            <a:r>
              <a:rPr lang="en-US" dirty="0"/>
              <a:t> </a:t>
            </a:r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abordarea</a:t>
            </a:r>
            <a:r>
              <a:rPr lang="en-US" dirty="0"/>
              <a:t> </a:t>
            </a:r>
            <a:r>
              <a:rPr lang="en-US" dirty="0" err="1"/>
              <a:t>unei</a:t>
            </a:r>
            <a:r>
              <a:rPr lang="en-US" dirty="0"/>
              <a:t> </a:t>
            </a:r>
            <a:r>
              <a:rPr lang="en-US" dirty="0" err="1"/>
              <a:t>teme</a:t>
            </a:r>
            <a:r>
              <a:rPr lang="en-US" dirty="0"/>
              <a:t> </a:t>
            </a:r>
            <a:r>
              <a:rPr lang="en-US" dirty="0" err="1"/>
              <a:t>relevante</a:t>
            </a:r>
            <a:r>
              <a:rPr lang="en-US" dirty="0"/>
              <a:t> sub </a:t>
            </a:r>
            <a:r>
              <a:rPr lang="en-US" dirty="0" err="1"/>
              <a:t>aspectul</a:t>
            </a:r>
            <a:r>
              <a:rPr lang="en-US" dirty="0"/>
              <a:t> </a:t>
            </a:r>
            <a:r>
              <a:rPr lang="en-US" dirty="0" err="1"/>
              <a:t>finalității</a:t>
            </a:r>
            <a:r>
              <a:rPr lang="en-US" dirty="0"/>
              <a:t> practice, </a:t>
            </a:r>
            <a:r>
              <a:rPr lang="en-US" dirty="0" err="1"/>
              <a:t>realizarea</a:t>
            </a:r>
            <a:r>
              <a:rPr lang="en-US" dirty="0"/>
              <a:t> </a:t>
            </a:r>
            <a:r>
              <a:rPr lang="en-US" dirty="0" err="1"/>
              <a:t>unei</a:t>
            </a:r>
            <a:r>
              <a:rPr lang="en-US" dirty="0"/>
              <a:t> </a:t>
            </a:r>
            <a:r>
              <a:rPr lang="en-US" dirty="0" err="1"/>
              <a:t>analize</a:t>
            </a:r>
            <a:r>
              <a:rPr lang="en-US" dirty="0"/>
              <a:t> </a:t>
            </a:r>
            <a:r>
              <a:rPr lang="en-US" dirty="0" err="1"/>
              <a:t>critice</a:t>
            </a:r>
            <a:r>
              <a:rPr lang="en-US" dirty="0"/>
              <a:t> a </a:t>
            </a:r>
            <a:r>
              <a:rPr lang="en-US" dirty="0" err="1"/>
              <a:t>soluțiilor</a:t>
            </a:r>
            <a:r>
              <a:rPr lang="en-US" dirty="0"/>
              <a:t> </a:t>
            </a:r>
            <a:r>
              <a:rPr lang="en-US" dirty="0" err="1"/>
              <a:t>existente</a:t>
            </a:r>
            <a:r>
              <a:rPr lang="en-US" dirty="0"/>
              <a:t>, </a:t>
            </a:r>
            <a:r>
              <a:rPr lang="en-US" dirty="0" err="1"/>
              <a:t>utilizarea</a:t>
            </a:r>
            <a:r>
              <a:rPr lang="en-US" dirty="0"/>
              <a:t> </a:t>
            </a:r>
            <a:r>
              <a:rPr lang="en-US" dirty="0" err="1"/>
              <a:t>unei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de </a:t>
            </a:r>
            <a:r>
              <a:rPr lang="en-US" dirty="0" err="1"/>
              <a:t>cercetare</a:t>
            </a:r>
            <a:r>
              <a:rPr lang="en-US" dirty="0"/>
              <a:t> </a:t>
            </a:r>
            <a:r>
              <a:rPr lang="en-US" dirty="0" err="1"/>
              <a:t>consistente</a:t>
            </a:r>
            <a:r>
              <a:rPr lang="en-US" dirty="0"/>
              <a:t>, </a:t>
            </a:r>
            <a:r>
              <a:rPr lang="en-US" dirty="0" err="1"/>
              <a:t>relevante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semnificative</a:t>
            </a:r>
            <a:r>
              <a:rPr lang="en-US" dirty="0"/>
              <a:t> sub </a:t>
            </a:r>
            <a:r>
              <a:rPr lang="en-US" dirty="0" err="1"/>
              <a:t>aspectul</a:t>
            </a:r>
            <a:r>
              <a:rPr lang="en-US" dirty="0"/>
              <a:t> </a:t>
            </a:r>
            <a:r>
              <a:rPr lang="en-US" dirty="0" err="1"/>
              <a:t>potențialului</a:t>
            </a:r>
            <a:r>
              <a:rPr lang="en-US" dirty="0"/>
              <a:t> de a </a:t>
            </a:r>
            <a:r>
              <a:rPr lang="en-US" dirty="0" err="1"/>
              <a:t>identifica</a:t>
            </a:r>
            <a:r>
              <a:rPr lang="en-US" dirty="0"/>
              <a:t> </a:t>
            </a:r>
            <a:r>
              <a:rPr lang="en-US" dirty="0" err="1"/>
              <a:t>soluții</a:t>
            </a:r>
            <a:r>
              <a:rPr lang="en-US" dirty="0"/>
              <a:t> </a:t>
            </a:r>
            <a:r>
              <a:rPr lang="en-US" dirty="0" err="1"/>
              <a:t>aplicative</a:t>
            </a:r>
            <a:r>
              <a:rPr lang="en-US" dirty="0"/>
              <a:t>, </a:t>
            </a:r>
            <a:r>
              <a:rPr lang="en-US" dirty="0" err="1"/>
              <a:t>operaționalizarea</a:t>
            </a:r>
            <a:r>
              <a:rPr lang="en-US" dirty="0"/>
              <a:t> </a:t>
            </a:r>
            <a:r>
              <a:rPr lang="en-US" dirty="0" err="1"/>
              <a:t>adecvată</a:t>
            </a:r>
            <a:r>
              <a:rPr lang="en-US" dirty="0"/>
              <a:t> a </a:t>
            </a:r>
            <a:r>
              <a:rPr lang="en-US" dirty="0" err="1"/>
              <a:t>conceptelor</a:t>
            </a:r>
            <a:r>
              <a:rPr lang="en-US" dirty="0"/>
              <a:t> </a:t>
            </a:r>
            <a:r>
              <a:rPr lang="en-US" dirty="0" err="1"/>
              <a:t>specifice</a:t>
            </a:r>
            <a:r>
              <a:rPr lang="en-US" dirty="0"/>
              <a:t> </a:t>
            </a:r>
            <a:r>
              <a:rPr lang="en-US" dirty="0" err="1"/>
              <a:t>domeniului</a:t>
            </a:r>
            <a:r>
              <a:rPr lang="en-US" dirty="0"/>
              <a:t> de </a:t>
            </a:r>
            <a:r>
              <a:rPr lang="en-US" dirty="0" err="1"/>
              <a:t>studiu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evaluarea</a:t>
            </a:r>
            <a:r>
              <a:rPr lang="en-US" dirty="0"/>
              <a:t> </a:t>
            </a:r>
            <a:r>
              <a:rPr lang="en-US" dirty="0" err="1"/>
              <a:t>critică</a:t>
            </a:r>
            <a:r>
              <a:rPr lang="en-US" dirty="0"/>
              <a:t> a </a:t>
            </a:r>
            <a:r>
              <a:rPr lang="en-US" dirty="0" err="1"/>
              <a:t>soluției</a:t>
            </a:r>
            <a:r>
              <a:rPr lang="en-US" dirty="0"/>
              <a:t> </a:t>
            </a:r>
            <a:r>
              <a:rPr lang="en-US" dirty="0" err="1"/>
              <a:t>aplicative</a:t>
            </a:r>
            <a:r>
              <a:rPr lang="en-US" dirty="0"/>
              <a:t> </a:t>
            </a:r>
            <a:r>
              <a:rPr lang="en-US" dirty="0" err="1"/>
              <a:t>propuse</a:t>
            </a:r>
            <a:r>
              <a:rPr lang="en-US" dirty="0"/>
              <a:t> pe </a:t>
            </a:r>
            <a:r>
              <a:rPr lang="en-US" dirty="0" err="1"/>
              <a:t>baza</a:t>
            </a:r>
            <a:r>
              <a:rPr lang="en-US" dirty="0"/>
              <a:t> </a:t>
            </a:r>
            <a:r>
              <a:rPr lang="en-US" dirty="0" err="1"/>
              <a:t>cercetării</a:t>
            </a:r>
            <a:r>
              <a:rPr lang="en-US" dirty="0"/>
              <a:t>. </a:t>
            </a:r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481618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u 2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r>
              <a:rPr lang="en-US" b="1" dirty="0"/>
              <a:t>SCRIITURA ACADEMICĂ ȘI DEMERSURILE ȘTIINȚIFICE</a:t>
            </a:r>
            <a:r>
              <a:rPr lang="ro-RO" b="1" dirty="0"/>
              <a:t> – LUCRAREA DE LICENȚĂ</a:t>
            </a:r>
            <a:endParaRPr lang="ro-RO" dirty="0"/>
          </a:p>
        </p:txBody>
      </p:sp>
      <p:sp>
        <p:nvSpPr>
          <p:cNvPr id="2" name="Substituent conținut 1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20000"/>
          </a:bodyPr>
          <a:lstStyle/>
          <a:p>
            <a:r>
              <a:rPr lang="en-US" b="1" dirty="0" err="1"/>
              <a:t>Conținutul</a:t>
            </a:r>
            <a:r>
              <a:rPr lang="en-US" b="1" dirty="0"/>
              <a:t> </a:t>
            </a:r>
            <a:r>
              <a:rPr lang="en-US" b="1" dirty="0" err="1"/>
              <a:t>lucrării</a:t>
            </a:r>
            <a:r>
              <a:rPr lang="en-US" b="1" dirty="0"/>
              <a:t> </a:t>
            </a:r>
            <a:endParaRPr lang="en-US" dirty="0"/>
          </a:p>
          <a:p>
            <a:endParaRPr lang="en-US" dirty="0"/>
          </a:p>
          <a:p>
            <a:r>
              <a:rPr lang="en-US" b="1" dirty="0" err="1"/>
              <a:t>Lucrările</a:t>
            </a:r>
            <a:r>
              <a:rPr lang="en-US" b="1" dirty="0"/>
              <a:t> de </a:t>
            </a:r>
            <a:r>
              <a:rPr lang="en-US" b="1" dirty="0" err="1"/>
              <a:t>sinteză</a:t>
            </a:r>
            <a:r>
              <a:rPr lang="en-US" b="1" dirty="0"/>
              <a:t>/de </a:t>
            </a:r>
            <a:r>
              <a:rPr lang="en-US" b="1" dirty="0" err="1"/>
              <a:t>compilație</a:t>
            </a:r>
            <a:r>
              <a:rPr lang="en-US" b="1" dirty="0"/>
              <a:t>, </a:t>
            </a:r>
            <a:r>
              <a:rPr lang="en-US" dirty="0"/>
              <a:t>care </a:t>
            </a:r>
            <a:r>
              <a:rPr lang="en-US" dirty="0" err="1"/>
              <a:t>colectează</a:t>
            </a:r>
            <a:r>
              <a:rPr lang="en-US" dirty="0"/>
              <a:t> </a:t>
            </a:r>
            <a:r>
              <a:rPr lang="en-US" dirty="0" err="1"/>
              <a:t>rezultatele</a:t>
            </a:r>
            <a:r>
              <a:rPr lang="en-US" dirty="0"/>
              <a:t> </a:t>
            </a:r>
            <a:r>
              <a:rPr lang="en-US" dirty="0" err="1"/>
              <a:t>unei</a:t>
            </a:r>
            <a:r>
              <a:rPr lang="en-US" dirty="0"/>
              <a:t> </a:t>
            </a:r>
            <a:r>
              <a:rPr lang="en-US" dirty="0" err="1"/>
              <a:t>vaste</a:t>
            </a:r>
            <a:r>
              <a:rPr lang="en-US" dirty="0"/>
              <a:t> </a:t>
            </a:r>
            <a:r>
              <a:rPr lang="en-US" dirty="0" err="1"/>
              <a:t>cercetări</a:t>
            </a:r>
            <a:r>
              <a:rPr lang="en-US" dirty="0"/>
              <a:t> </a:t>
            </a:r>
            <a:r>
              <a:rPr lang="en-US" dirty="0" err="1"/>
              <a:t>științifice</a:t>
            </a:r>
            <a:r>
              <a:rPr lang="en-US" dirty="0"/>
              <a:t> </a:t>
            </a:r>
            <a:r>
              <a:rPr lang="en-US" dirty="0" err="1"/>
              <a:t>într</a:t>
            </a:r>
            <a:r>
              <a:rPr lang="en-US" dirty="0"/>
              <a:t>-un </a:t>
            </a:r>
            <a:r>
              <a:rPr lang="en-US" dirty="0" err="1"/>
              <a:t>anumit</a:t>
            </a:r>
            <a:r>
              <a:rPr lang="en-US" dirty="0"/>
              <a:t> </a:t>
            </a:r>
            <a:r>
              <a:rPr lang="en-US" dirty="0" err="1"/>
              <a:t>domeniu</a:t>
            </a:r>
            <a:r>
              <a:rPr lang="en-US" dirty="0"/>
              <a:t>. </a:t>
            </a:r>
            <a:r>
              <a:rPr lang="en-US" dirty="0" err="1"/>
              <a:t>Deși</a:t>
            </a:r>
            <a:r>
              <a:rPr lang="en-US" dirty="0"/>
              <a:t> </a:t>
            </a:r>
            <a:r>
              <a:rPr lang="en-US" dirty="0" err="1"/>
              <a:t>uneori</a:t>
            </a:r>
            <a:r>
              <a:rPr lang="en-US" dirty="0"/>
              <a:t> </a:t>
            </a:r>
            <a:r>
              <a:rPr lang="en-US" dirty="0" err="1"/>
              <a:t>termenul</a:t>
            </a:r>
            <a:r>
              <a:rPr lang="en-US" dirty="0"/>
              <a:t> de </a:t>
            </a:r>
            <a:r>
              <a:rPr lang="en-US" dirty="0" err="1"/>
              <a:t>compilație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folosit</a:t>
            </a:r>
            <a:r>
              <a:rPr lang="en-US" dirty="0"/>
              <a:t> cu </a:t>
            </a:r>
            <a:r>
              <a:rPr lang="en-US" dirty="0" err="1"/>
              <a:t>sens</a:t>
            </a:r>
            <a:r>
              <a:rPr lang="en-US" dirty="0"/>
              <a:t> </a:t>
            </a:r>
            <a:r>
              <a:rPr lang="en-US" dirty="0" err="1"/>
              <a:t>peiorativ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caracteriza</a:t>
            </a:r>
            <a:r>
              <a:rPr lang="en-US" dirty="0"/>
              <a:t> o </a:t>
            </a:r>
            <a:r>
              <a:rPr lang="en-US" dirty="0" err="1"/>
              <a:t>compunere</a:t>
            </a:r>
            <a:r>
              <a:rPr lang="en-US" dirty="0"/>
              <a:t>, </a:t>
            </a:r>
            <a:r>
              <a:rPr lang="en-US" dirty="0" err="1"/>
              <a:t>adesea</a:t>
            </a:r>
            <a:r>
              <a:rPr lang="en-US" dirty="0"/>
              <a:t> </a:t>
            </a:r>
            <a:r>
              <a:rPr lang="en-US" dirty="0" err="1"/>
              <a:t>eterogenă</a:t>
            </a:r>
            <a:r>
              <a:rPr lang="en-US" dirty="0"/>
              <a:t>, </a:t>
            </a:r>
            <a:r>
              <a:rPr lang="en-US" dirty="0" err="1"/>
              <a:t>alcătuită</a:t>
            </a:r>
            <a:r>
              <a:rPr lang="en-US" dirty="0"/>
              <a:t> din diverse </a:t>
            </a:r>
            <a:r>
              <a:rPr lang="en-US" dirty="0" err="1"/>
              <a:t>elemente</a:t>
            </a:r>
            <a:r>
              <a:rPr lang="en-US" dirty="0"/>
              <a:t> cu </a:t>
            </a:r>
            <a:r>
              <a:rPr lang="en-US" dirty="0" err="1"/>
              <a:t>origine</a:t>
            </a:r>
            <a:r>
              <a:rPr lang="en-US" dirty="0"/>
              <a:t> </a:t>
            </a:r>
            <a:r>
              <a:rPr lang="en-US" dirty="0" err="1"/>
              <a:t>incertă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neacademică</a:t>
            </a:r>
            <a:r>
              <a:rPr lang="en-US" dirty="0"/>
              <a:t>, </a:t>
            </a:r>
            <a:r>
              <a:rPr lang="en-US" dirty="0" err="1"/>
              <a:t>aici</a:t>
            </a:r>
            <a:r>
              <a:rPr lang="en-US" dirty="0"/>
              <a:t> </a:t>
            </a:r>
            <a:r>
              <a:rPr lang="en-US" dirty="0" err="1"/>
              <a:t>cuvântul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utilizat</a:t>
            </a:r>
            <a:r>
              <a:rPr lang="en-US" dirty="0"/>
              <a:t> </a:t>
            </a:r>
            <a:r>
              <a:rPr lang="en-US" dirty="0" err="1"/>
              <a:t>referindu</a:t>
            </a:r>
            <a:r>
              <a:rPr lang="en-US" dirty="0"/>
              <a:t>-se la </a:t>
            </a:r>
            <a:r>
              <a:rPr lang="en-US" dirty="0" err="1"/>
              <a:t>idei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fragmente</a:t>
            </a:r>
            <a:r>
              <a:rPr lang="en-US" dirty="0"/>
              <a:t> </a:t>
            </a:r>
            <a:r>
              <a:rPr lang="en-US" dirty="0" err="1"/>
              <a:t>aparținând</a:t>
            </a:r>
            <a:r>
              <a:rPr lang="en-US" dirty="0"/>
              <a:t> </a:t>
            </a:r>
            <a:r>
              <a:rPr lang="en-US" dirty="0" err="1"/>
              <a:t>altor</a:t>
            </a:r>
            <a:r>
              <a:rPr lang="en-US" dirty="0"/>
              <a:t> </a:t>
            </a:r>
            <a:r>
              <a:rPr lang="en-US" dirty="0" err="1"/>
              <a:t>autori</a:t>
            </a:r>
            <a:r>
              <a:rPr lang="en-US" dirty="0"/>
              <a:t>, </a:t>
            </a:r>
            <a:r>
              <a:rPr lang="en-US" dirty="0" err="1"/>
              <a:t>în</a:t>
            </a:r>
            <a:r>
              <a:rPr lang="en-US" dirty="0"/>
              <a:t> general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documenta</a:t>
            </a:r>
            <a:r>
              <a:rPr lang="en-US" dirty="0"/>
              <a:t> un </a:t>
            </a:r>
            <a:r>
              <a:rPr lang="en-US" dirty="0" err="1"/>
              <a:t>domeniu</a:t>
            </a:r>
            <a:r>
              <a:rPr lang="en-US" dirty="0"/>
              <a:t> de </a:t>
            </a:r>
            <a:r>
              <a:rPr lang="en-US" dirty="0" err="1"/>
              <a:t>studiu</a:t>
            </a:r>
            <a:r>
              <a:rPr lang="en-US" dirty="0"/>
              <a:t>. </a:t>
            </a:r>
            <a:r>
              <a:rPr lang="en-US" dirty="0" err="1"/>
              <a:t>Colecția</a:t>
            </a:r>
            <a:r>
              <a:rPr lang="en-US" dirty="0"/>
              <a:t> </a:t>
            </a:r>
            <a:r>
              <a:rPr lang="en-US" dirty="0" err="1"/>
              <a:t>rezultată</a:t>
            </a:r>
            <a:r>
              <a:rPr lang="en-US" dirty="0"/>
              <a:t> nu </a:t>
            </a:r>
            <a:r>
              <a:rPr lang="en-US" dirty="0" err="1"/>
              <a:t>trebuie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fie </a:t>
            </a:r>
            <a:r>
              <a:rPr lang="en-US" dirty="0" err="1"/>
              <a:t>doar</a:t>
            </a:r>
            <a:r>
              <a:rPr lang="en-US" dirty="0"/>
              <a:t> o </a:t>
            </a:r>
            <a:r>
              <a:rPr lang="en-US" dirty="0" err="1"/>
              <a:t>înșiruire</a:t>
            </a:r>
            <a:r>
              <a:rPr lang="en-US" dirty="0"/>
              <a:t> de </a:t>
            </a:r>
            <a:r>
              <a:rPr lang="en-US" dirty="0" err="1"/>
              <a:t>citate</a:t>
            </a:r>
            <a:r>
              <a:rPr lang="en-US" dirty="0"/>
              <a:t> din </a:t>
            </a:r>
            <a:r>
              <a:rPr lang="en-US" dirty="0" err="1"/>
              <a:t>diverși</a:t>
            </a:r>
            <a:r>
              <a:rPr lang="en-US" dirty="0"/>
              <a:t> </a:t>
            </a:r>
            <a:r>
              <a:rPr lang="en-US" dirty="0" err="1"/>
              <a:t>autori</a:t>
            </a:r>
            <a:r>
              <a:rPr lang="en-US" dirty="0"/>
              <a:t>, </a:t>
            </a:r>
            <a:r>
              <a:rPr lang="en-US" dirty="0" err="1"/>
              <a:t>indiferent</a:t>
            </a:r>
            <a:r>
              <a:rPr lang="en-US" dirty="0"/>
              <a:t> de </a:t>
            </a:r>
            <a:r>
              <a:rPr lang="en-US" dirty="0" err="1"/>
              <a:t>obiectul</a:t>
            </a:r>
            <a:r>
              <a:rPr lang="en-US" dirty="0"/>
              <a:t> </a:t>
            </a:r>
            <a:r>
              <a:rPr lang="en-US" dirty="0" err="1"/>
              <a:t>cercetării</a:t>
            </a:r>
            <a:r>
              <a:rPr lang="en-US" dirty="0"/>
              <a:t>, ci o </a:t>
            </a:r>
            <a:r>
              <a:rPr lang="en-US" dirty="0" err="1"/>
              <a:t>contribuție</a:t>
            </a:r>
            <a:r>
              <a:rPr lang="en-US" dirty="0"/>
              <a:t> </a:t>
            </a:r>
            <a:r>
              <a:rPr lang="en-US" dirty="0" err="1"/>
              <a:t>argumentată</a:t>
            </a:r>
            <a:r>
              <a:rPr lang="en-US" dirty="0"/>
              <a:t>, </a:t>
            </a:r>
            <a:r>
              <a:rPr lang="en-US" dirty="0" err="1"/>
              <a:t>structurată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care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ilustreze</a:t>
            </a:r>
            <a:r>
              <a:rPr lang="en-US" dirty="0"/>
              <a:t> </a:t>
            </a:r>
            <a:r>
              <a:rPr lang="en-US" dirty="0" err="1"/>
              <a:t>capacitatea</a:t>
            </a:r>
            <a:r>
              <a:rPr lang="en-US" dirty="0"/>
              <a:t> de </a:t>
            </a:r>
            <a:r>
              <a:rPr lang="en-US" dirty="0" err="1"/>
              <a:t>integrare</a:t>
            </a:r>
            <a:r>
              <a:rPr lang="en-US" dirty="0"/>
              <a:t> </a:t>
            </a:r>
            <a:r>
              <a:rPr lang="en-US" dirty="0" err="1"/>
              <a:t>activă</a:t>
            </a:r>
            <a:r>
              <a:rPr lang="en-US" dirty="0"/>
              <a:t> a </a:t>
            </a:r>
            <a:r>
              <a:rPr lang="en-US" dirty="0" err="1"/>
              <a:t>informațiilor</a:t>
            </a:r>
            <a:r>
              <a:rPr lang="en-US" dirty="0"/>
              <a:t>. </a:t>
            </a:r>
            <a:r>
              <a:rPr lang="en-US" dirty="0" err="1"/>
              <a:t>Menirea</a:t>
            </a:r>
            <a:r>
              <a:rPr lang="en-US" dirty="0"/>
              <a:t> </a:t>
            </a:r>
            <a:r>
              <a:rPr lang="en-US" dirty="0" err="1"/>
              <a:t>sintezei</a:t>
            </a:r>
            <a:r>
              <a:rPr lang="en-US" dirty="0"/>
              <a:t>/</a:t>
            </a:r>
            <a:r>
              <a:rPr lang="en-US" dirty="0" err="1"/>
              <a:t>compilației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de a </a:t>
            </a:r>
            <a:r>
              <a:rPr lang="en-US" dirty="0" err="1"/>
              <a:t>oferi</a:t>
            </a:r>
            <a:r>
              <a:rPr lang="en-US" dirty="0"/>
              <a:t> </a:t>
            </a:r>
            <a:r>
              <a:rPr lang="en-US" dirty="0" err="1"/>
              <a:t>orientare</a:t>
            </a:r>
            <a:r>
              <a:rPr lang="en-US" dirty="0"/>
              <a:t> fie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lucrările</a:t>
            </a:r>
            <a:r>
              <a:rPr lang="en-US" dirty="0"/>
              <a:t> </a:t>
            </a:r>
            <a:r>
              <a:rPr lang="en-US" dirty="0" err="1"/>
              <a:t>teoretice</a:t>
            </a:r>
            <a:r>
              <a:rPr lang="en-US" dirty="0"/>
              <a:t>/</a:t>
            </a:r>
            <a:r>
              <a:rPr lang="en-US" dirty="0" err="1"/>
              <a:t>aplicative</a:t>
            </a:r>
            <a:r>
              <a:rPr lang="en-US" dirty="0"/>
              <a:t>, fie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inițierea</a:t>
            </a:r>
            <a:r>
              <a:rPr lang="en-US" dirty="0"/>
              <a:t> </a:t>
            </a:r>
            <a:r>
              <a:rPr lang="en-US" dirty="0" err="1"/>
              <a:t>cititorului</a:t>
            </a:r>
            <a:r>
              <a:rPr lang="en-US" dirty="0"/>
              <a:t> </a:t>
            </a:r>
            <a:r>
              <a:rPr lang="en-US" dirty="0" err="1"/>
              <a:t>într</a:t>
            </a:r>
            <a:r>
              <a:rPr lang="en-US" dirty="0"/>
              <a:t>-o </a:t>
            </a:r>
            <a:r>
              <a:rPr lang="en-US" dirty="0" err="1"/>
              <a:t>nouă</a:t>
            </a:r>
            <a:r>
              <a:rPr lang="en-US" dirty="0"/>
              <a:t> </a:t>
            </a:r>
            <a:r>
              <a:rPr lang="en-US" dirty="0" err="1"/>
              <a:t>direcție</a:t>
            </a:r>
            <a:r>
              <a:rPr lang="en-US" dirty="0"/>
              <a:t> </a:t>
            </a:r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intermediul</a:t>
            </a:r>
            <a:r>
              <a:rPr lang="en-US" dirty="0"/>
              <a:t> </a:t>
            </a:r>
            <a:r>
              <a:rPr lang="en-US" dirty="0" err="1"/>
              <a:t>unei</a:t>
            </a:r>
            <a:r>
              <a:rPr lang="en-US" dirty="0"/>
              <a:t> </a:t>
            </a:r>
            <a:r>
              <a:rPr lang="en-US" dirty="0" err="1"/>
              <a:t>hărți</a:t>
            </a:r>
            <a:r>
              <a:rPr lang="en-US" dirty="0"/>
              <a:t> </a:t>
            </a:r>
            <a:r>
              <a:rPr lang="en-US" dirty="0" err="1"/>
              <a:t>conceptuale</a:t>
            </a:r>
            <a:r>
              <a:rPr lang="en-US" dirty="0"/>
              <a:t>. </a:t>
            </a:r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895676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u 2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r>
              <a:rPr lang="en-US" b="1" dirty="0"/>
              <a:t>SCRIITURA ACADEMICĂ ȘI DEMERSURILE ȘTIINȚIFICE</a:t>
            </a:r>
            <a:r>
              <a:rPr lang="ro-RO" b="1" dirty="0"/>
              <a:t> – LUCRAREA DE LICENȚĂ</a:t>
            </a:r>
            <a:endParaRPr lang="ro-RO" dirty="0"/>
          </a:p>
        </p:txBody>
      </p:sp>
      <p:sp>
        <p:nvSpPr>
          <p:cNvPr id="2" name="Substituent conținut 1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/>
          </a:bodyPr>
          <a:lstStyle/>
          <a:p>
            <a:r>
              <a:rPr lang="en-US" dirty="0" err="1"/>
              <a:t>Orientativ</a:t>
            </a:r>
            <a:r>
              <a:rPr lang="en-US" dirty="0"/>
              <a:t>,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conținutul</a:t>
            </a:r>
            <a:r>
              <a:rPr lang="en-US" dirty="0"/>
              <a:t> </a:t>
            </a:r>
            <a:r>
              <a:rPr lang="en-US" dirty="0" err="1"/>
              <a:t>lucrărilor</a:t>
            </a:r>
            <a:r>
              <a:rPr lang="en-US" dirty="0"/>
              <a:t> de </a:t>
            </a:r>
            <a:r>
              <a:rPr lang="en-US" dirty="0" err="1"/>
              <a:t>licență</a:t>
            </a:r>
            <a:r>
              <a:rPr lang="en-US" dirty="0"/>
              <a:t> care se </a:t>
            </a:r>
            <a:r>
              <a:rPr lang="en-US" dirty="0" err="1"/>
              <a:t>bazează</a:t>
            </a:r>
            <a:r>
              <a:rPr lang="en-US" dirty="0"/>
              <a:t> pe </a:t>
            </a:r>
            <a:r>
              <a:rPr lang="en-US" dirty="0" err="1"/>
              <a:t>cercetări</a:t>
            </a:r>
            <a:r>
              <a:rPr lang="en-US" dirty="0"/>
              <a:t>, se pot </a:t>
            </a:r>
            <a:r>
              <a:rPr lang="en-US" dirty="0" err="1"/>
              <a:t>regăsi</a:t>
            </a:r>
            <a:r>
              <a:rPr lang="en-US" dirty="0"/>
              <a:t> </a:t>
            </a:r>
            <a:r>
              <a:rPr lang="en-US" dirty="0" err="1"/>
              <a:t>următorii</a:t>
            </a:r>
            <a:r>
              <a:rPr lang="en-US" dirty="0"/>
              <a:t> </a:t>
            </a:r>
            <a:r>
              <a:rPr lang="en-US" dirty="0" err="1"/>
              <a:t>piloni</a:t>
            </a:r>
            <a:r>
              <a:rPr lang="en-US" dirty="0"/>
              <a:t> (eventual </a:t>
            </a:r>
            <a:r>
              <a:rPr lang="en-US" dirty="0" err="1"/>
              <a:t>concretizați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capitole</a:t>
            </a:r>
            <a:r>
              <a:rPr lang="en-US" dirty="0"/>
              <a:t>): </a:t>
            </a:r>
          </a:p>
          <a:p>
            <a:r>
              <a:rPr lang="en-US" b="1" i="1" dirty="0" err="1"/>
              <a:t>Cadrul</a:t>
            </a:r>
            <a:r>
              <a:rPr lang="en-US" b="1" i="1" dirty="0"/>
              <a:t> </a:t>
            </a:r>
            <a:r>
              <a:rPr lang="en-US" b="1" i="1" dirty="0" err="1"/>
              <a:t>teoretic</a:t>
            </a:r>
            <a:r>
              <a:rPr lang="en-US" b="1" i="1" dirty="0"/>
              <a:t> </a:t>
            </a:r>
            <a:endParaRPr lang="en-US" dirty="0"/>
          </a:p>
          <a:p>
            <a:r>
              <a:rPr lang="en-US" dirty="0" err="1"/>
              <a:t>Lucrarea</a:t>
            </a:r>
            <a:r>
              <a:rPr lang="en-US" dirty="0"/>
              <a:t> </a:t>
            </a:r>
            <a:r>
              <a:rPr lang="en-US" dirty="0" err="1"/>
              <a:t>trebuie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cuprindă</a:t>
            </a:r>
            <a:r>
              <a:rPr lang="en-US" dirty="0"/>
              <a:t> o </a:t>
            </a:r>
            <a:r>
              <a:rPr lang="en-US" dirty="0" err="1"/>
              <a:t>trecere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revistă</a:t>
            </a:r>
            <a:r>
              <a:rPr lang="en-US" dirty="0"/>
              <a:t> a </a:t>
            </a:r>
            <a:r>
              <a:rPr lang="en-US" dirty="0" err="1"/>
              <a:t>literaturii</a:t>
            </a:r>
            <a:r>
              <a:rPr lang="en-US" dirty="0"/>
              <a:t> de </a:t>
            </a:r>
            <a:r>
              <a:rPr lang="en-US" dirty="0" err="1"/>
              <a:t>specialitate</a:t>
            </a:r>
            <a:r>
              <a:rPr lang="en-US" dirty="0"/>
              <a:t> dedicate </a:t>
            </a:r>
            <a:r>
              <a:rPr lang="en-US" dirty="0" err="1"/>
              <a:t>temei</a:t>
            </a:r>
            <a:r>
              <a:rPr lang="en-US" dirty="0"/>
              <a:t> de </a:t>
            </a:r>
            <a:r>
              <a:rPr lang="en-US" dirty="0" err="1"/>
              <a:t>studiu</a:t>
            </a:r>
            <a:r>
              <a:rPr lang="en-US" dirty="0"/>
              <a:t> </a:t>
            </a:r>
            <a:r>
              <a:rPr lang="en-US" dirty="0" err="1"/>
              <a:t>alese</a:t>
            </a:r>
            <a:r>
              <a:rPr lang="en-US" dirty="0"/>
              <a:t>. </a:t>
            </a:r>
            <a:r>
              <a:rPr lang="en-US" dirty="0" err="1"/>
              <a:t>Va</a:t>
            </a:r>
            <a:r>
              <a:rPr lang="en-US" dirty="0"/>
              <a:t> fi </a:t>
            </a:r>
            <a:r>
              <a:rPr lang="en-US" dirty="0" err="1"/>
              <a:t>avută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vedere</a:t>
            </a:r>
            <a:r>
              <a:rPr lang="en-US" dirty="0"/>
              <a:t> o </a:t>
            </a:r>
            <a:r>
              <a:rPr lang="en-US" dirty="0" err="1"/>
              <a:t>prezentare</a:t>
            </a:r>
            <a:r>
              <a:rPr lang="en-US" dirty="0"/>
              <a:t> </a:t>
            </a:r>
            <a:r>
              <a:rPr lang="en-US" dirty="0" err="1"/>
              <a:t>completă</a:t>
            </a:r>
            <a:r>
              <a:rPr lang="en-US" dirty="0"/>
              <a:t>, </a:t>
            </a:r>
            <a:r>
              <a:rPr lang="en-US" dirty="0" err="1"/>
              <a:t>realizată</a:t>
            </a:r>
            <a:r>
              <a:rPr lang="en-US" dirty="0"/>
              <a:t> </a:t>
            </a:r>
            <a:r>
              <a:rPr lang="en-US" dirty="0" err="1"/>
              <a:t>într</a:t>
            </a:r>
            <a:r>
              <a:rPr lang="en-US" dirty="0"/>
              <a:t>-o </a:t>
            </a:r>
            <a:r>
              <a:rPr lang="en-US" dirty="0" err="1"/>
              <a:t>manieră</a:t>
            </a:r>
            <a:r>
              <a:rPr lang="en-US" dirty="0"/>
              <a:t> </a:t>
            </a:r>
            <a:r>
              <a:rPr lang="en-US" dirty="0" err="1"/>
              <a:t>sintetică</a:t>
            </a:r>
            <a:r>
              <a:rPr lang="en-US" dirty="0"/>
              <a:t>, </a:t>
            </a:r>
            <a:r>
              <a:rPr lang="en-US" dirty="0" err="1"/>
              <a:t>acordându</a:t>
            </a:r>
            <a:r>
              <a:rPr lang="en-US" dirty="0"/>
              <a:t>-se </a:t>
            </a:r>
            <a:r>
              <a:rPr lang="en-US" dirty="0" err="1"/>
              <a:t>importanță</a:t>
            </a:r>
            <a:r>
              <a:rPr lang="en-US" dirty="0"/>
              <a:t> </a:t>
            </a:r>
            <a:r>
              <a:rPr lang="en-US" dirty="0" err="1"/>
              <a:t>surselor</a:t>
            </a:r>
            <a:r>
              <a:rPr lang="en-US" dirty="0"/>
              <a:t> </a:t>
            </a:r>
            <a:r>
              <a:rPr lang="en-US" dirty="0" err="1"/>
              <a:t>celor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relevante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celor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recente</a:t>
            </a:r>
            <a:r>
              <a:rPr lang="en-US" dirty="0"/>
              <a:t>,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egală</a:t>
            </a:r>
            <a:r>
              <a:rPr lang="en-US" dirty="0"/>
              <a:t> </a:t>
            </a:r>
            <a:r>
              <a:rPr lang="en-US" dirty="0" err="1"/>
              <a:t>măsură</a:t>
            </a:r>
            <a:r>
              <a:rPr lang="en-US" dirty="0"/>
              <a:t>. Este </a:t>
            </a:r>
            <a:r>
              <a:rPr lang="en-US" dirty="0" err="1"/>
              <a:t>necesară</a:t>
            </a:r>
            <a:r>
              <a:rPr lang="en-US" dirty="0"/>
              <a:t> </a:t>
            </a:r>
            <a:r>
              <a:rPr lang="en-US" dirty="0" err="1"/>
              <a:t>utilizarea</a:t>
            </a:r>
            <a:r>
              <a:rPr lang="en-US" dirty="0"/>
              <a:t> </a:t>
            </a:r>
            <a:r>
              <a:rPr lang="en-US" dirty="0" err="1"/>
              <a:t>unui</a:t>
            </a:r>
            <a:r>
              <a:rPr lang="en-US" dirty="0"/>
              <a:t> </a:t>
            </a:r>
            <a:r>
              <a:rPr lang="en-US" dirty="0" err="1"/>
              <a:t>criteriu</a:t>
            </a:r>
            <a:r>
              <a:rPr lang="en-US" dirty="0"/>
              <a:t> explicit de </a:t>
            </a:r>
            <a:r>
              <a:rPr lang="en-US" dirty="0" err="1"/>
              <a:t>ordonare</a:t>
            </a:r>
            <a:r>
              <a:rPr lang="en-US" dirty="0"/>
              <a:t> a </a:t>
            </a:r>
            <a:r>
              <a:rPr lang="en-US" dirty="0" err="1"/>
              <a:t>informațiilor</a:t>
            </a:r>
            <a:r>
              <a:rPr lang="en-US" dirty="0"/>
              <a:t> de </a:t>
            </a:r>
            <a:r>
              <a:rPr lang="en-US" dirty="0" err="1"/>
              <a:t>referință</a:t>
            </a:r>
            <a:r>
              <a:rPr lang="en-US" dirty="0"/>
              <a:t> din </a:t>
            </a:r>
            <a:r>
              <a:rPr lang="en-US" dirty="0" err="1"/>
              <a:t>perspectivă</a:t>
            </a:r>
            <a:r>
              <a:rPr lang="en-US" dirty="0"/>
              <a:t> </a:t>
            </a:r>
            <a:r>
              <a:rPr lang="en-US" dirty="0" err="1"/>
              <a:t>tematică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temporală</a:t>
            </a:r>
            <a:r>
              <a:rPr lang="en-US" dirty="0"/>
              <a:t>. </a:t>
            </a:r>
            <a:r>
              <a:rPr lang="en-US" dirty="0" err="1"/>
              <a:t>Vor</a:t>
            </a:r>
            <a:r>
              <a:rPr lang="en-US" dirty="0"/>
              <a:t> fi </a:t>
            </a:r>
            <a:r>
              <a:rPr lang="en-US" dirty="0" err="1"/>
              <a:t>subliniate</a:t>
            </a:r>
            <a:r>
              <a:rPr lang="en-US" dirty="0"/>
              <a:t> </a:t>
            </a:r>
            <a:r>
              <a:rPr lang="en-US" dirty="0" err="1"/>
              <a:t>aspectele</a:t>
            </a:r>
            <a:r>
              <a:rPr lang="en-US" dirty="0"/>
              <a:t> </a:t>
            </a:r>
            <a:r>
              <a:rPr lang="en-US" dirty="0" err="1"/>
              <a:t>controversate</a:t>
            </a:r>
            <a:r>
              <a:rPr lang="en-US" dirty="0"/>
              <a:t> care </a:t>
            </a:r>
            <a:r>
              <a:rPr lang="en-US" dirty="0" err="1"/>
              <a:t>rezultă</a:t>
            </a:r>
            <a:r>
              <a:rPr lang="en-US" dirty="0"/>
              <a:t> din </a:t>
            </a:r>
            <a:r>
              <a:rPr lang="en-US" dirty="0" err="1"/>
              <a:t>documentarea</a:t>
            </a:r>
            <a:r>
              <a:rPr lang="en-US" dirty="0"/>
              <a:t> </a:t>
            </a:r>
            <a:r>
              <a:rPr lang="en-US" dirty="0" err="1"/>
              <a:t>bibliografică</a:t>
            </a:r>
            <a:r>
              <a:rPr lang="en-US" dirty="0"/>
              <a:t>,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raport</a:t>
            </a:r>
            <a:r>
              <a:rPr lang="en-US" dirty="0"/>
              <a:t> cu care </a:t>
            </a:r>
            <a:r>
              <a:rPr lang="en-US" dirty="0" err="1"/>
              <a:t>studentul</a:t>
            </a:r>
            <a:r>
              <a:rPr lang="en-US" dirty="0"/>
              <a:t> </a:t>
            </a:r>
            <a:r>
              <a:rPr lang="en-US" dirty="0" err="1"/>
              <a:t>poate</a:t>
            </a:r>
            <a:r>
              <a:rPr lang="en-US" dirty="0"/>
              <a:t> </a:t>
            </a:r>
            <a:r>
              <a:rPr lang="en-US" dirty="0" err="1"/>
              <a:t>manifesta</a:t>
            </a:r>
            <a:r>
              <a:rPr lang="en-US" dirty="0"/>
              <a:t> o </a:t>
            </a:r>
            <a:r>
              <a:rPr lang="en-US" dirty="0" err="1"/>
              <a:t>evaluare</a:t>
            </a:r>
            <a:r>
              <a:rPr lang="en-US" dirty="0"/>
              <a:t> </a:t>
            </a:r>
            <a:r>
              <a:rPr lang="en-US" dirty="0" err="1"/>
              <a:t>critică</a:t>
            </a:r>
            <a:r>
              <a:rPr lang="en-US" dirty="0"/>
              <a:t>. </a:t>
            </a:r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628584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u 2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r>
              <a:rPr lang="en-US" b="1" dirty="0"/>
              <a:t>SCRIITURA ACADEMICĂ ȘI DEMERSURILE ȘTIINȚIFICE</a:t>
            </a:r>
            <a:r>
              <a:rPr lang="ro-RO" b="1" dirty="0"/>
              <a:t> – LUCRAREA DE LICENȚĂ</a:t>
            </a:r>
            <a:endParaRPr lang="ro-RO" dirty="0"/>
          </a:p>
        </p:txBody>
      </p:sp>
      <p:sp>
        <p:nvSpPr>
          <p:cNvPr id="2" name="Substituent conținut 1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r>
              <a:rPr lang="en-US" b="1" i="1" dirty="0" err="1"/>
              <a:t>Obiectivele</a:t>
            </a:r>
            <a:r>
              <a:rPr lang="en-US" b="1" i="1" dirty="0"/>
              <a:t> </a:t>
            </a:r>
            <a:r>
              <a:rPr lang="en-US" b="1" i="1" dirty="0" err="1"/>
              <a:t>și</a:t>
            </a:r>
            <a:r>
              <a:rPr lang="en-US" b="1" i="1" dirty="0"/>
              <a:t> </a:t>
            </a:r>
            <a:r>
              <a:rPr lang="en-US" b="1" i="1" dirty="0" err="1"/>
              <a:t>metodologia</a:t>
            </a:r>
            <a:r>
              <a:rPr lang="en-US" b="1" i="1" dirty="0"/>
              <a:t> </a:t>
            </a:r>
            <a:r>
              <a:rPr lang="en-US" b="1" i="1" dirty="0" err="1"/>
              <a:t>cercetării</a:t>
            </a:r>
            <a:r>
              <a:rPr lang="en-US" b="1" i="1" dirty="0"/>
              <a:t> </a:t>
            </a:r>
            <a:endParaRPr lang="en-US" dirty="0"/>
          </a:p>
          <a:p>
            <a:r>
              <a:rPr lang="en-US" dirty="0" err="1"/>
              <a:t>Lucrarea</a:t>
            </a:r>
            <a:r>
              <a:rPr lang="en-US" dirty="0"/>
              <a:t> de </a:t>
            </a:r>
            <a:r>
              <a:rPr lang="en-US" dirty="0" err="1"/>
              <a:t>licență</a:t>
            </a:r>
            <a:r>
              <a:rPr lang="en-US" dirty="0"/>
              <a:t> </a:t>
            </a:r>
            <a:r>
              <a:rPr lang="en-US" dirty="0" err="1"/>
              <a:t>trebuie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respecte</a:t>
            </a:r>
            <a:r>
              <a:rPr lang="en-US" dirty="0"/>
              <a:t> </a:t>
            </a:r>
            <a:r>
              <a:rPr lang="en-US" dirty="0" err="1"/>
              <a:t>structura</a:t>
            </a:r>
            <a:r>
              <a:rPr lang="en-US" dirty="0"/>
              <a:t> </a:t>
            </a:r>
            <a:r>
              <a:rPr lang="en-US" dirty="0" err="1"/>
              <a:t>unei</a:t>
            </a:r>
            <a:r>
              <a:rPr lang="en-US" dirty="0"/>
              <a:t> </a:t>
            </a:r>
            <a:r>
              <a:rPr lang="en-US" dirty="0" err="1"/>
              <a:t>lucrări</a:t>
            </a:r>
            <a:r>
              <a:rPr lang="en-US" dirty="0"/>
              <a:t> </a:t>
            </a:r>
            <a:r>
              <a:rPr lang="en-US" dirty="0" err="1"/>
              <a:t>științifice</a:t>
            </a:r>
            <a:r>
              <a:rPr lang="en-US" dirty="0"/>
              <a:t>, cu </a:t>
            </a:r>
            <a:r>
              <a:rPr lang="en-US" dirty="0" err="1"/>
              <a:t>respectarea</a:t>
            </a:r>
            <a:r>
              <a:rPr lang="en-US" dirty="0"/>
              <a:t> </a:t>
            </a:r>
            <a:r>
              <a:rPr lang="en-US" dirty="0" err="1"/>
              <a:t>specificității</a:t>
            </a:r>
            <a:r>
              <a:rPr lang="en-US" dirty="0"/>
              <a:t> </a:t>
            </a:r>
            <a:r>
              <a:rPr lang="en-US" dirty="0" err="1"/>
              <a:t>domeniului</a:t>
            </a:r>
            <a:r>
              <a:rPr lang="en-US" dirty="0"/>
              <a:t> de </a:t>
            </a:r>
            <a:r>
              <a:rPr lang="en-US" dirty="0" err="1"/>
              <a:t>studiu</a:t>
            </a:r>
            <a:r>
              <a:rPr lang="en-US" dirty="0"/>
              <a:t> </a:t>
            </a:r>
            <a:r>
              <a:rPr lang="en-US" dirty="0" err="1"/>
              <a:t>abordat</a:t>
            </a:r>
            <a:r>
              <a:rPr lang="en-US" dirty="0"/>
              <a:t>. </a:t>
            </a:r>
            <a:r>
              <a:rPr lang="en-US" dirty="0" err="1"/>
              <a:t>Structura</a:t>
            </a:r>
            <a:r>
              <a:rPr lang="en-US" dirty="0"/>
              <a:t> de </a:t>
            </a:r>
            <a:r>
              <a:rPr lang="en-US" dirty="0" err="1"/>
              <a:t>principiu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următoarea</a:t>
            </a:r>
            <a:r>
              <a:rPr lang="en-US" dirty="0"/>
              <a:t>: </a:t>
            </a:r>
          </a:p>
          <a:p>
            <a:pPr marL="0" indent="0">
              <a:buNone/>
            </a:pPr>
            <a:r>
              <a:rPr lang="ro-RO" dirty="0"/>
              <a:t>	</a:t>
            </a:r>
            <a:r>
              <a:rPr lang="en-US" dirty="0" err="1"/>
              <a:t>Formularea</a:t>
            </a:r>
            <a:r>
              <a:rPr lang="en-US" dirty="0"/>
              <a:t> </a:t>
            </a:r>
            <a:r>
              <a:rPr lang="en-US" dirty="0" err="1"/>
              <a:t>explicită</a:t>
            </a:r>
            <a:r>
              <a:rPr lang="en-US" dirty="0"/>
              <a:t>, </a:t>
            </a:r>
            <a:r>
              <a:rPr lang="en-US" dirty="0" err="1"/>
              <a:t>coerentă</a:t>
            </a:r>
            <a:r>
              <a:rPr lang="en-US" dirty="0"/>
              <a:t> a </a:t>
            </a:r>
            <a:r>
              <a:rPr lang="en-US" dirty="0" err="1"/>
              <a:t>obiectivelor</a:t>
            </a:r>
            <a:r>
              <a:rPr lang="en-US" dirty="0"/>
              <a:t> </a:t>
            </a:r>
            <a:r>
              <a:rPr lang="en-US" dirty="0" err="1"/>
              <a:t>cercetării</a:t>
            </a:r>
            <a:r>
              <a:rPr lang="en-US" dirty="0"/>
              <a:t>; </a:t>
            </a:r>
          </a:p>
          <a:p>
            <a:pPr marL="0" indent="0">
              <a:buNone/>
            </a:pPr>
            <a:r>
              <a:rPr lang="ro-RO" dirty="0"/>
              <a:t>	</a:t>
            </a:r>
            <a:r>
              <a:rPr lang="en-US" dirty="0" err="1"/>
              <a:t>Formularea</a:t>
            </a:r>
            <a:r>
              <a:rPr lang="en-US" dirty="0"/>
              <a:t> </a:t>
            </a:r>
            <a:r>
              <a:rPr lang="en-US" dirty="0" err="1"/>
              <a:t>explicită</a:t>
            </a:r>
            <a:r>
              <a:rPr lang="en-US" dirty="0"/>
              <a:t> a </a:t>
            </a:r>
            <a:r>
              <a:rPr lang="en-US" dirty="0" err="1"/>
              <a:t>ipotezelor</a:t>
            </a:r>
            <a:r>
              <a:rPr lang="en-US" dirty="0"/>
              <a:t> </a:t>
            </a:r>
            <a:r>
              <a:rPr lang="en-US" dirty="0" err="1"/>
              <a:t>cercetării</a:t>
            </a:r>
            <a:r>
              <a:rPr lang="en-US" dirty="0"/>
              <a:t>; </a:t>
            </a:r>
            <a:endParaRPr lang="ro-RO" dirty="0"/>
          </a:p>
          <a:p>
            <a:pPr marL="0" indent="0">
              <a:buNone/>
            </a:pPr>
            <a:r>
              <a:rPr lang="ro-RO" dirty="0"/>
              <a:t>	</a:t>
            </a:r>
            <a:r>
              <a:rPr lang="en-US" dirty="0" err="1"/>
              <a:t>Dezvoltarea</a:t>
            </a:r>
            <a:r>
              <a:rPr lang="en-US" dirty="0"/>
              <a:t> </a:t>
            </a:r>
            <a:r>
              <a:rPr lang="en-US" dirty="0" err="1"/>
              <a:t>modelului</a:t>
            </a:r>
            <a:r>
              <a:rPr lang="en-US" dirty="0"/>
              <a:t> </a:t>
            </a:r>
            <a:r>
              <a:rPr lang="en-US" dirty="0" err="1"/>
              <a:t>cercetării</a:t>
            </a:r>
            <a:r>
              <a:rPr lang="en-US" dirty="0"/>
              <a:t>. </a:t>
            </a:r>
          </a:p>
          <a:p>
            <a:pPr marL="0" indent="0">
              <a:buNone/>
            </a:pPr>
            <a:endParaRPr lang="en-US" dirty="0"/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490367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u 2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r>
              <a:rPr lang="en-US" b="1" dirty="0"/>
              <a:t>SCRIITURA ACADEMICĂ ȘI DEMERSURILE ȘTIINȚIFICE</a:t>
            </a:r>
            <a:r>
              <a:rPr lang="ro-RO" b="1" dirty="0"/>
              <a:t> – LUCRAREA DE LICENȚĂ</a:t>
            </a:r>
            <a:endParaRPr lang="ro-RO" dirty="0"/>
          </a:p>
        </p:txBody>
      </p:sp>
      <p:sp>
        <p:nvSpPr>
          <p:cNvPr id="2" name="Substituent conținut 1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r>
              <a:rPr lang="en-US" b="1" i="1" dirty="0" err="1"/>
              <a:t>Rezultatele</a:t>
            </a:r>
            <a:r>
              <a:rPr lang="en-US" b="1" i="1" dirty="0"/>
              <a:t> </a:t>
            </a:r>
            <a:r>
              <a:rPr lang="en-US" b="1" i="1" dirty="0" err="1"/>
              <a:t>cercetării</a:t>
            </a:r>
            <a:r>
              <a:rPr lang="en-US" b="1" i="1" dirty="0"/>
              <a:t> </a:t>
            </a:r>
            <a:endParaRPr lang="en-US" dirty="0"/>
          </a:p>
          <a:p>
            <a:r>
              <a:rPr lang="en-US" dirty="0" err="1"/>
              <a:t>Capitolul</a:t>
            </a:r>
            <a:r>
              <a:rPr lang="en-US" dirty="0"/>
              <a:t> </a:t>
            </a:r>
            <a:r>
              <a:rPr lang="en-US" dirty="0" err="1"/>
              <a:t>dedicat</a:t>
            </a:r>
            <a:r>
              <a:rPr lang="en-US" dirty="0"/>
              <a:t> </a:t>
            </a:r>
            <a:r>
              <a:rPr lang="en-US" dirty="0" err="1"/>
              <a:t>prezentării</a:t>
            </a:r>
            <a:r>
              <a:rPr lang="en-US" dirty="0"/>
              <a:t> </a:t>
            </a:r>
            <a:r>
              <a:rPr lang="en-US" dirty="0" err="1"/>
              <a:t>rezultatelor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trebui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valorifice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mod </a:t>
            </a:r>
            <a:r>
              <a:rPr lang="en-US" dirty="0" err="1"/>
              <a:t>sistematic</a:t>
            </a:r>
            <a:r>
              <a:rPr lang="en-US" dirty="0"/>
              <a:t>, </a:t>
            </a:r>
            <a:r>
              <a:rPr lang="en-US" dirty="0" err="1"/>
              <a:t>clar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inteligibil</a:t>
            </a:r>
            <a:r>
              <a:rPr lang="en-US" dirty="0"/>
              <a:t> </a:t>
            </a:r>
            <a:r>
              <a:rPr lang="en-US" dirty="0" err="1"/>
              <a:t>datele</a:t>
            </a:r>
            <a:r>
              <a:rPr lang="en-US" dirty="0"/>
              <a:t> </a:t>
            </a:r>
            <a:r>
              <a:rPr lang="en-US" dirty="0" err="1"/>
              <a:t>obținute</a:t>
            </a:r>
            <a:r>
              <a:rPr lang="en-US" dirty="0"/>
              <a:t>,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sprijinul</a:t>
            </a:r>
            <a:r>
              <a:rPr lang="en-US" dirty="0"/>
              <a:t> </a:t>
            </a:r>
            <a:r>
              <a:rPr lang="en-US" dirty="0" err="1"/>
              <a:t>validării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invalidării</a:t>
            </a:r>
            <a:r>
              <a:rPr lang="en-US" dirty="0"/>
              <a:t> </a:t>
            </a:r>
            <a:r>
              <a:rPr lang="en-US" dirty="0" err="1"/>
              <a:t>ipotezelor</a:t>
            </a:r>
            <a:r>
              <a:rPr lang="en-US" dirty="0"/>
              <a:t> </a:t>
            </a:r>
            <a:r>
              <a:rPr lang="en-US" dirty="0" err="1"/>
              <a:t>cercetării</a:t>
            </a:r>
            <a:r>
              <a:rPr lang="en-US" dirty="0"/>
              <a:t>. </a:t>
            </a:r>
          </a:p>
          <a:p>
            <a:r>
              <a:rPr lang="en-US" b="1" dirty="0" err="1"/>
              <a:t>Concluziile</a:t>
            </a:r>
            <a:r>
              <a:rPr lang="en-US" b="1" dirty="0"/>
              <a:t> </a:t>
            </a:r>
            <a:endParaRPr lang="en-US" dirty="0"/>
          </a:p>
          <a:p>
            <a:r>
              <a:rPr lang="en-US" dirty="0" err="1"/>
              <a:t>Lucrarea</a:t>
            </a:r>
            <a:r>
              <a:rPr lang="en-US" dirty="0"/>
              <a:t> de </a:t>
            </a:r>
            <a:r>
              <a:rPr lang="en-US" dirty="0" err="1"/>
              <a:t>licență</a:t>
            </a:r>
            <a:r>
              <a:rPr lang="en-US" dirty="0"/>
              <a:t> se </a:t>
            </a:r>
            <a:r>
              <a:rPr lang="en-US" dirty="0" err="1"/>
              <a:t>finalizează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mod </a:t>
            </a:r>
            <a:r>
              <a:rPr lang="en-US" dirty="0" err="1"/>
              <a:t>obligatoriu</a:t>
            </a:r>
            <a:r>
              <a:rPr lang="en-US" dirty="0"/>
              <a:t> cu un capitol de </a:t>
            </a:r>
            <a:r>
              <a:rPr lang="en-US" dirty="0" err="1"/>
              <a:t>concluzii</a:t>
            </a:r>
            <a:r>
              <a:rPr lang="en-US" dirty="0"/>
              <a:t> finale. De </a:t>
            </a:r>
            <a:r>
              <a:rPr lang="en-US" dirty="0" err="1"/>
              <a:t>asemenea</a:t>
            </a:r>
            <a:r>
              <a:rPr lang="en-US" dirty="0"/>
              <a:t>,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necesar</a:t>
            </a:r>
            <a:r>
              <a:rPr lang="en-US" dirty="0"/>
              <a:t> ca </a:t>
            </a:r>
            <a:r>
              <a:rPr lang="en-US" dirty="0" err="1"/>
              <a:t>fiecare</a:t>
            </a:r>
            <a:r>
              <a:rPr lang="en-US" dirty="0"/>
              <a:t> capitol al </a:t>
            </a:r>
            <a:r>
              <a:rPr lang="en-US" dirty="0" err="1"/>
              <a:t>lucrării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se </a:t>
            </a:r>
            <a:r>
              <a:rPr lang="en-US" dirty="0" err="1"/>
              <a:t>încheie</a:t>
            </a:r>
            <a:r>
              <a:rPr lang="en-US" dirty="0"/>
              <a:t> cu una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multe</a:t>
            </a:r>
            <a:r>
              <a:rPr lang="en-US" dirty="0"/>
              <a:t> </a:t>
            </a:r>
            <a:r>
              <a:rPr lang="en-US" dirty="0" err="1"/>
              <a:t>concluzii</a:t>
            </a:r>
            <a:r>
              <a:rPr lang="en-US" dirty="0"/>
              <a:t> </a:t>
            </a:r>
            <a:r>
              <a:rPr lang="en-US" dirty="0" err="1"/>
              <a:t>relevante</a:t>
            </a:r>
            <a:r>
              <a:rPr lang="en-US" dirty="0"/>
              <a:t>. </a:t>
            </a:r>
            <a:r>
              <a:rPr lang="en-US" dirty="0" err="1"/>
              <a:t>Concluziile</a:t>
            </a:r>
            <a:r>
              <a:rPr lang="en-US" dirty="0"/>
              <a:t> se </a:t>
            </a:r>
            <a:r>
              <a:rPr lang="en-US" dirty="0" err="1"/>
              <a:t>găsesc</a:t>
            </a:r>
            <a:r>
              <a:rPr lang="en-US" dirty="0"/>
              <a:t> </a:t>
            </a:r>
            <a:r>
              <a:rPr lang="en-US" dirty="0" err="1"/>
              <a:t>într</a:t>
            </a:r>
            <a:r>
              <a:rPr lang="en-US" dirty="0"/>
              <a:t>-o </a:t>
            </a:r>
            <a:r>
              <a:rPr lang="en-US" dirty="0" err="1"/>
              <a:t>strânsă</a:t>
            </a:r>
            <a:r>
              <a:rPr lang="en-US" dirty="0"/>
              <a:t> </a:t>
            </a:r>
            <a:r>
              <a:rPr lang="en-US" dirty="0" err="1"/>
              <a:t>corelație</a:t>
            </a:r>
            <a:r>
              <a:rPr lang="en-US" dirty="0"/>
              <a:t> cu </a:t>
            </a:r>
            <a:r>
              <a:rPr lang="en-US" dirty="0" err="1"/>
              <a:t>introducerea</a:t>
            </a:r>
            <a:r>
              <a:rPr lang="en-US" dirty="0"/>
              <a:t>, </a:t>
            </a:r>
            <a:r>
              <a:rPr lang="en-US" dirty="0" err="1"/>
              <a:t>astfel</a:t>
            </a:r>
            <a:r>
              <a:rPr lang="en-US" dirty="0"/>
              <a:t> </a:t>
            </a:r>
            <a:r>
              <a:rPr lang="en-US" dirty="0" err="1"/>
              <a:t>încât</a:t>
            </a:r>
            <a:r>
              <a:rPr lang="en-US" dirty="0"/>
              <a:t> </a:t>
            </a:r>
            <a:r>
              <a:rPr lang="en-US" dirty="0" err="1"/>
              <a:t>premisele</a:t>
            </a:r>
            <a:r>
              <a:rPr lang="en-US" dirty="0"/>
              <a:t> </a:t>
            </a:r>
            <a:r>
              <a:rPr lang="en-US" dirty="0" err="1"/>
              <a:t>cercetării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obiectivele</a:t>
            </a:r>
            <a:r>
              <a:rPr lang="en-US" dirty="0"/>
              <a:t> </a:t>
            </a:r>
            <a:r>
              <a:rPr lang="en-US" dirty="0" err="1"/>
              <a:t>propuse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își</a:t>
            </a:r>
            <a:r>
              <a:rPr lang="en-US" dirty="0"/>
              <a:t> </a:t>
            </a:r>
            <a:r>
              <a:rPr lang="en-US" dirty="0" err="1"/>
              <a:t>găsească</a:t>
            </a:r>
            <a:r>
              <a:rPr lang="en-US" dirty="0"/>
              <a:t> </a:t>
            </a:r>
            <a:r>
              <a:rPr lang="en-US" dirty="0" err="1"/>
              <a:t>confirmarea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infirmarea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setul</a:t>
            </a:r>
            <a:r>
              <a:rPr lang="en-US" dirty="0"/>
              <a:t> de </a:t>
            </a:r>
            <a:r>
              <a:rPr lang="en-US" dirty="0" err="1"/>
              <a:t>concluzii</a:t>
            </a:r>
            <a:r>
              <a:rPr lang="en-US" dirty="0"/>
              <a:t> formulate 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908191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u 2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r>
              <a:rPr lang="en-US" b="1" dirty="0"/>
              <a:t>SCRIITURA ACADEMICĂ ȘI DEMERSURILE ȘTIINȚIFICE</a:t>
            </a:r>
            <a:r>
              <a:rPr lang="ro-RO" b="1" dirty="0"/>
              <a:t> – LUCRAREA DE DIZERTAȚIE</a:t>
            </a:r>
            <a:endParaRPr lang="ro-RO" dirty="0"/>
          </a:p>
        </p:txBody>
      </p:sp>
      <p:sp>
        <p:nvSpPr>
          <p:cNvPr id="2" name="Substituent conținut 1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r>
              <a:rPr lang="en-US" b="1" dirty="0"/>
              <a:t>DISERTÁȚIE ~</a:t>
            </a:r>
            <a:r>
              <a:rPr lang="en-US" b="1" dirty="0" err="1"/>
              <a:t>i</a:t>
            </a:r>
            <a:r>
              <a:rPr lang="en-US" b="1" dirty="0"/>
              <a:t> </a:t>
            </a:r>
            <a:r>
              <a:rPr lang="en-US" i="1" dirty="0"/>
              <a:t>f. </a:t>
            </a:r>
            <a:r>
              <a:rPr lang="en-US" dirty="0"/>
              <a:t>1) </a:t>
            </a:r>
            <a:r>
              <a:rPr lang="en-US" dirty="0" err="1"/>
              <a:t>Lucrare</a:t>
            </a:r>
            <a:r>
              <a:rPr lang="en-US" dirty="0"/>
              <a:t> </a:t>
            </a:r>
            <a:r>
              <a:rPr lang="en-US" dirty="0" err="1"/>
              <a:t>științifică</a:t>
            </a:r>
            <a:r>
              <a:rPr lang="en-US" dirty="0"/>
              <a:t> </a:t>
            </a:r>
            <a:r>
              <a:rPr lang="en-US" dirty="0" err="1"/>
              <a:t>susținută</a:t>
            </a:r>
            <a:r>
              <a:rPr lang="en-US" dirty="0"/>
              <a:t> public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obținerea</a:t>
            </a:r>
            <a:r>
              <a:rPr lang="en-US" dirty="0"/>
              <a:t> </a:t>
            </a:r>
            <a:r>
              <a:rPr lang="en-US" dirty="0" err="1"/>
              <a:t>unui</a:t>
            </a:r>
            <a:r>
              <a:rPr lang="en-US" dirty="0"/>
              <a:t> grad </a:t>
            </a:r>
            <a:r>
              <a:rPr lang="en-US" dirty="0" err="1"/>
              <a:t>științific</a:t>
            </a:r>
            <a:r>
              <a:rPr lang="en-US" dirty="0"/>
              <a:t> (de master); </a:t>
            </a:r>
            <a:r>
              <a:rPr lang="en-US" dirty="0" err="1"/>
              <a:t>teză</a:t>
            </a:r>
            <a:r>
              <a:rPr lang="en-US" dirty="0"/>
              <a:t>. 2) </a:t>
            </a:r>
            <a:r>
              <a:rPr lang="en-US" dirty="0" err="1"/>
              <a:t>Expunere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care se </a:t>
            </a:r>
            <a:r>
              <a:rPr lang="en-US" dirty="0" err="1"/>
              <a:t>tratează</a:t>
            </a:r>
            <a:r>
              <a:rPr lang="en-US" dirty="0"/>
              <a:t> o </a:t>
            </a:r>
            <a:r>
              <a:rPr lang="en-US" dirty="0" err="1"/>
              <a:t>problemă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mod </a:t>
            </a:r>
            <a:r>
              <a:rPr lang="en-US" dirty="0" err="1"/>
              <a:t>științific</a:t>
            </a:r>
            <a:r>
              <a:rPr lang="en-US" dirty="0"/>
              <a:t> pe </a:t>
            </a:r>
            <a:r>
              <a:rPr lang="en-US" dirty="0" err="1"/>
              <a:t>baza</a:t>
            </a:r>
            <a:r>
              <a:rPr lang="en-US" dirty="0"/>
              <a:t> </a:t>
            </a:r>
            <a:r>
              <a:rPr lang="en-US" dirty="0" err="1"/>
              <a:t>argumentelor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datelor</a:t>
            </a:r>
            <a:r>
              <a:rPr lang="en-US" dirty="0"/>
              <a:t> </a:t>
            </a:r>
            <a:r>
              <a:rPr lang="en-US" dirty="0" err="1"/>
              <a:t>dobândite</a:t>
            </a:r>
            <a:r>
              <a:rPr lang="en-US" dirty="0"/>
              <a:t> </a:t>
            </a:r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studiu</a:t>
            </a:r>
            <a:r>
              <a:rPr lang="en-US" dirty="0"/>
              <a:t>. Din </a:t>
            </a:r>
            <a:r>
              <a:rPr lang="en-US" dirty="0" err="1"/>
              <a:t>fr.</a:t>
            </a:r>
            <a:r>
              <a:rPr lang="en-US" dirty="0"/>
              <a:t> </a:t>
            </a:r>
            <a:r>
              <a:rPr lang="en-US" b="1" dirty="0"/>
              <a:t>Dissertation</a:t>
            </a:r>
            <a:r>
              <a:rPr lang="en-US" i="1" dirty="0"/>
              <a:t>, </a:t>
            </a:r>
            <a:r>
              <a:rPr lang="en-US" dirty="0"/>
              <a:t>lat. </a:t>
            </a:r>
            <a:r>
              <a:rPr lang="en-US" b="1" dirty="0"/>
              <a:t>Dissertation</a:t>
            </a:r>
            <a:r>
              <a:rPr lang="en-US" i="1" dirty="0"/>
              <a:t>. 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543935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u 2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r>
              <a:rPr lang="en-US" b="1" dirty="0"/>
              <a:t>SCRIITURA ACADEMICĂ ȘI DEMERSURILE ȘTIINȚIFICE</a:t>
            </a:r>
            <a:r>
              <a:rPr lang="ro-RO" b="1" dirty="0"/>
              <a:t> – LUCRAREA DE DIZERTAȚIE</a:t>
            </a:r>
            <a:endParaRPr lang="ro-RO" dirty="0"/>
          </a:p>
        </p:txBody>
      </p:sp>
      <p:sp>
        <p:nvSpPr>
          <p:cNvPr id="2" name="Substituent conținut 1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r>
              <a:rPr lang="en-US" dirty="0" err="1"/>
              <a:t>Lucrarea</a:t>
            </a:r>
            <a:r>
              <a:rPr lang="en-US" dirty="0"/>
              <a:t> de </a:t>
            </a:r>
            <a:r>
              <a:rPr lang="en-US" dirty="0" err="1"/>
              <a:t>disertație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avea</a:t>
            </a:r>
            <a:r>
              <a:rPr lang="en-US" dirty="0"/>
              <a:t> </a:t>
            </a:r>
            <a:r>
              <a:rPr lang="en-US" dirty="0" err="1"/>
              <a:t>între</a:t>
            </a:r>
            <a:r>
              <a:rPr lang="en-US" dirty="0"/>
              <a:t> 40-60 </a:t>
            </a:r>
            <a:r>
              <a:rPr lang="en-US" dirty="0" err="1"/>
              <a:t>pagini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întocmirea</a:t>
            </a:r>
            <a:r>
              <a:rPr lang="en-US" dirty="0"/>
              <a:t> </a:t>
            </a:r>
            <a:r>
              <a:rPr lang="en-US" dirty="0" err="1"/>
              <a:t>acesteia</a:t>
            </a:r>
            <a:r>
              <a:rPr lang="en-US" dirty="0"/>
              <a:t> se </a:t>
            </a:r>
            <a:r>
              <a:rPr lang="en-US" dirty="0" err="1"/>
              <a:t>vor</a:t>
            </a:r>
            <a:r>
              <a:rPr lang="en-US" dirty="0"/>
              <a:t> </a:t>
            </a:r>
            <a:r>
              <a:rPr lang="en-US" dirty="0" err="1"/>
              <a:t>urma</a:t>
            </a:r>
            <a:r>
              <a:rPr lang="en-US" dirty="0"/>
              <a:t> </a:t>
            </a:r>
            <a:r>
              <a:rPr lang="en-US" dirty="0" err="1"/>
              <a:t>aceiași</a:t>
            </a:r>
            <a:r>
              <a:rPr lang="en-US" dirty="0"/>
              <a:t> </a:t>
            </a:r>
            <a:r>
              <a:rPr lang="en-US" dirty="0" err="1"/>
              <a:t>pași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se </a:t>
            </a:r>
            <a:r>
              <a:rPr lang="en-US" dirty="0" err="1"/>
              <a:t>vor</a:t>
            </a:r>
            <a:r>
              <a:rPr lang="en-US" dirty="0"/>
              <a:t> </a:t>
            </a:r>
            <a:r>
              <a:rPr lang="en-US" dirty="0" err="1"/>
              <a:t>respecta</a:t>
            </a:r>
            <a:r>
              <a:rPr lang="en-US" dirty="0"/>
              <a:t> </a:t>
            </a:r>
            <a:r>
              <a:rPr lang="en-US" dirty="0" err="1"/>
              <a:t>aceleași</a:t>
            </a:r>
            <a:r>
              <a:rPr lang="en-US" dirty="0"/>
              <a:t> </a:t>
            </a:r>
            <a:r>
              <a:rPr lang="en-US" dirty="0" err="1"/>
              <a:t>precizări</a:t>
            </a:r>
            <a:r>
              <a:rPr lang="en-US" dirty="0"/>
              <a:t> ca </a:t>
            </a:r>
            <a:r>
              <a:rPr lang="en-US" dirty="0" err="1"/>
              <a:t>cele</a:t>
            </a:r>
            <a:r>
              <a:rPr lang="en-US" dirty="0"/>
              <a:t> </a:t>
            </a:r>
            <a:r>
              <a:rPr lang="en-US" dirty="0" err="1"/>
              <a:t>specifice</a:t>
            </a:r>
            <a:r>
              <a:rPr lang="en-US" dirty="0"/>
              <a:t> </a:t>
            </a:r>
            <a:r>
              <a:rPr lang="en-US" dirty="0" err="1"/>
              <a:t>licenței</a:t>
            </a:r>
            <a:r>
              <a:rPr lang="en-US" dirty="0"/>
              <a:t> (</a:t>
            </a:r>
            <a:r>
              <a:rPr lang="en-US" dirty="0" err="1"/>
              <a:t>vezi</a:t>
            </a:r>
            <a:r>
              <a:rPr lang="en-US" dirty="0"/>
              <a:t> </a:t>
            </a:r>
            <a:r>
              <a:rPr lang="en-US" dirty="0" err="1"/>
              <a:t>capitolul</a:t>
            </a:r>
            <a:r>
              <a:rPr lang="en-US" dirty="0"/>
              <a:t> anterior), </a:t>
            </a:r>
            <a:r>
              <a:rPr lang="en-US" dirty="0" err="1"/>
              <a:t>cele</a:t>
            </a:r>
            <a:r>
              <a:rPr lang="en-US" dirty="0"/>
              <a:t> </a:t>
            </a:r>
            <a:r>
              <a:rPr lang="en-US" dirty="0" err="1"/>
              <a:t>două</a:t>
            </a:r>
            <a:r>
              <a:rPr lang="en-US" dirty="0"/>
              <a:t> </a:t>
            </a:r>
            <a:r>
              <a:rPr lang="en-US" dirty="0" err="1"/>
              <a:t>lucrări</a:t>
            </a:r>
            <a:r>
              <a:rPr lang="en-US" dirty="0"/>
              <a:t> </a:t>
            </a:r>
            <a:r>
              <a:rPr lang="en-US" dirty="0" err="1"/>
              <a:t>urmând</a:t>
            </a:r>
            <a:r>
              <a:rPr lang="en-US" dirty="0"/>
              <a:t> </a:t>
            </a:r>
            <a:r>
              <a:rPr lang="en-US" dirty="0" err="1"/>
              <a:t>aproximativ</a:t>
            </a:r>
            <a:r>
              <a:rPr lang="en-US" dirty="0"/>
              <a:t> </a:t>
            </a:r>
            <a:r>
              <a:rPr lang="en-US" dirty="0" err="1"/>
              <a:t>același</a:t>
            </a:r>
            <a:r>
              <a:rPr lang="en-US" dirty="0"/>
              <a:t> </a:t>
            </a:r>
            <a:r>
              <a:rPr lang="en-US" dirty="0" err="1"/>
              <a:t>tipar</a:t>
            </a:r>
            <a:r>
              <a:rPr lang="en-US" dirty="0"/>
              <a:t> de </a:t>
            </a:r>
            <a:r>
              <a:rPr lang="en-US" dirty="0" err="1"/>
              <a:t>realizare</a:t>
            </a:r>
            <a:r>
              <a:rPr lang="en-US" dirty="0"/>
              <a:t>. </a:t>
            </a:r>
          </a:p>
          <a:p>
            <a:r>
              <a:rPr lang="en-US" dirty="0"/>
              <a:t>Cu </a:t>
            </a:r>
            <a:r>
              <a:rPr lang="en-US" dirty="0" err="1"/>
              <a:t>toate</a:t>
            </a:r>
            <a:r>
              <a:rPr lang="en-US" dirty="0"/>
              <a:t> </a:t>
            </a:r>
            <a:r>
              <a:rPr lang="en-US" dirty="0" err="1"/>
              <a:t>acestea</a:t>
            </a:r>
            <a:r>
              <a:rPr lang="en-US" dirty="0"/>
              <a:t>, </a:t>
            </a:r>
            <a:r>
              <a:rPr lang="en-US" dirty="0" err="1"/>
              <a:t>trebuie</a:t>
            </a:r>
            <a:r>
              <a:rPr lang="en-US" dirty="0"/>
              <a:t> </a:t>
            </a:r>
            <a:r>
              <a:rPr lang="en-US" dirty="0" err="1"/>
              <a:t>avut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vedere</a:t>
            </a:r>
            <a:r>
              <a:rPr lang="en-US" dirty="0"/>
              <a:t> </a:t>
            </a:r>
            <a:r>
              <a:rPr lang="en-US" dirty="0" err="1"/>
              <a:t>faptul</a:t>
            </a:r>
            <a:r>
              <a:rPr lang="en-US" dirty="0"/>
              <a:t> </a:t>
            </a:r>
            <a:r>
              <a:rPr lang="en-US" dirty="0" err="1"/>
              <a:t>că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cazul</a:t>
            </a:r>
            <a:r>
              <a:rPr lang="en-US" dirty="0"/>
              <a:t> </a:t>
            </a:r>
            <a:r>
              <a:rPr lang="en-US" dirty="0" err="1"/>
              <a:t>lucrării</a:t>
            </a:r>
            <a:r>
              <a:rPr lang="en-US" dirty="0"/>
              <a:t> de </a:t>
            </a:r>
            <a:r>
              <a:rPr lang="en-US" dirty="0" err="1"/>
              <a:t>disertație</a:t>
            </a:r>
            <a:r>
              <a:rPr lang="en-US" dirty="0"/>
              <a:t>, </a:t>
            </a:r>
            <a:r>
              <a:rPr lang="en-US" dirty="0" err="1"/>
              <a:t>abordarea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aplicată</a:t>
            </a:r>
            <a:r>
              <a:rPr lang="en-US" dirty="0"/>
              <a:t>, se </a:t>
            </a:r>
            <a:r>
              <a:rPr lang="en-US" dirty="0" err="1"/>
              <a:t>acordă</a:t>
            </a:r>
            <a:r>
              <a:rPr lang="en-US" dirty="0"/>
              <a:t> o </a:t>
            </a:r>
            <a:r>
              <a:rPr lang="en-US" dirty="0" err="1"/>
              <a:t>mai</a:t>
            </a:r>
            <a:r>
              <a:rPr lang="en-US" dirty="0"/>
              <a:t> mare </a:t>
            </a:r>
            <a:r>
              <a:rPr lang="en-US" dirty="0" err="1"/>
              <a:t>importanță</a:t>
            </a:r>
            <a:r>
              <a:rPr lang="en-US" dirty="0"/>
              <a:t> </a:t>
            </a:r>
            <a:r>
              <a:rPr lang="en-US" dirty="0" err="1"/>
              <a:t>punctului</a:t>
            </a:r>
            <a:r>
              <a:rPr lang="en-US" dirty="0"/>
              <a:t> de </a:t>
            </a:r>
            <a:r>
              <a:rPr lang="en-US" dirty="0" err="1"/>
              <a:t>vedere</a:t>
            </a:r>
            <a:r>
              <a:rPr lang="en-US" dirty="0"/>
              <a:t> personal al </a:t>
            </a:r>
            <a:r>
              <a:rPr lang="en-US" dirty="0" err="1"/>
              <a:t>autorului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interpretării</a:t>
            </a:r>
            <a:r>
              <a:rPr lang="en-US" dirty="0"/>
              <a:t> </a:t>
            </a:r>
            <a:r>
              <a:rPr lang="en-US" dirty="0" err="1"/>
              <a:t>acestuia</a:t>
            </a:r>
            <a:r>
              <a:rPr lang="en-US" dirty="0"/>
              <a:t> cu </a:t>
            </a:r>
            <a:r>
              <a:rPr lang="en-US" dirty="0" err="1"/>
              <a:t>privire</a:t>
            </a:r>
            <a:r>
              <a:rPr lang="en-US" dirty="0"/>
              <a:t> la </a:t>
            </a:r>
            <a:r>
              <a:rPr lang="en-US" dirty="0" err="1"/>
              <a:t>problematica</a:t>
            </a:r>
            <a:r>
              <a:rPr lang="en-US" dirty="0"/>
              <a:t> </a:t>
            </a:r>
            <a:r>
              <a:rPr lang="en-US" dirty="0" err="1"/>
              <a:t>abordată</a:t>
            </a:r>
            <a:r>
              <a:rPr lang="en-US" dirty="0"/>
              <a:t>, </a:t>
            </a:r>
            <a:r>
              <a:rPr lang="en-US" dirty="0" err="1"/>
              <a:t>iar</a:t>
            </a:r>
            <a:r>
              <a:rPr lang="en-US" dirty="0"/>
              <a:t> </a:t>
            </a:r>
            <a:r>
              <a:rPr lang="en-US" dirty="0" err="1"/>
              <a:t>accentul</a:t>
            </a:r>
            <a:r>
              <a:rPr lang="en-US" dirty="0"/>
              <a:t> cade pe </a:t>
            </a:r>
            <a:r>
              <a:rPr lang="en-US" dirty="0" err="1"/>
              <a:t>aportul</a:t>
            </a:r>
            <a:r>
              <a:rPr lang="en-US" dirty="0"/>
              <a:t> de </a:t>
            </a:r>
            <a:r>
              <a:rPr lang="en-US" dirty="0" err="1"/>
              <a:t>noutate</a:t>
            </a:r>
            <a:r>
              <a:rPr lang="en-US" dirty="0"/>
              <a:t> </a:t>
            </a:r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cercetare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puțin</a:t>
            </a:r>
            <a:r>
              <a:rPr lang="en-US" dirty="0"/>
              <a:t> pe </a:t>
            </a:r>
            <a:r>
              <a:rPr lang="en-US" dirty="0" err="1"/>
              <a:t>descrierea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cadrul</a:t>
            </a:r>
            <a:r>
              <a:rPr lang="en-US" dirty="0"/>
              <a:t> </a:t>
            </a:r>
            <a:r>
              <a:rPr lang="en-US" dirty="0" err="1"/>
              <a:t>lucrării</a:t>
            </a:r>
            <a:r>
              <a:rPr lang="en-US" dirty="0"/>
              <a:t> a </a:t>
            </a:r>
            <a:r>
              <a:rPr lang="en-US" dirty="0" err="1"/>
              <a:t>studiului</a:t>
            </a:r>
            <a:r>
              <a:rPr lang="en-US" dirty="0"/>
              <a:t> </a:t>
            </a:r>
            <a:r>
              <a:rPr lang="en-US" dirty="0" err="1"/>
              <a:t>lucrărilor</a:t>
            </a:r>
            <a:r>
              <a:rPr lang="en-US" dirty="0"/>
              <a:t> anterior </a:t>
            </a:r>
            <a:r>
              <a:rPr lang="en-US" dirty="0" err="1"/>
              <a:t>publicate</a:t>
            </a:r>
            <a:r>
              <a:rPr lang="en-US" dirty="0"/>
              <a:t> pe </a:t>
            </a:r>
            <a:r>
              <a:rPr lang="en-US" dirty="0" err="1"/>
              <a:t>subiectul</a:t>
            </a:r>
            <a:r>
              <a:rPr lang="en-US" dirty="0"/>
              <a:t> </a:t>
            </a:r>
            <a:r>
              <a:rPr lang="en-US" dirty="0" err="1"/>
              <a:t>respectiv</a:t>
            </a:r>
            <a:r>
              <a:rPr lang="en-US" dirty="0"/>
              <a:t>. De </a:t>
            </a:r>
            <a:r>
              <a:rPr lang="en-US" dirty="0" err="1"/>
              <a:t>aici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diferența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plan </a:t>
            </a:r>
            <a:r>
              <a:rPr lang="en-US" dirty="0" err="1"/>
              <a:t>cantitativ</a:t>
            </a:r>
            <a:r>
              <a:rPr lang="en-US" dirty="0"/>
              <a:t>, din </a:t>
            </a:r>
            <a:r>
              <a:rPr lang="en-US" dirty="0" err="1"/>
              <a:t>perspectiva</a:t>
            </a:r>
            <a:r>
              <a:rPr lang="en-US" dirty="0"/>
              <a:t> </a:t>
            </a:r>
            <a:r>
              <a:rPr lang="en-US" dirty="0" err="1"/>
              <a:t>numărului</a:t>
            </a:r>
            <a:r>
              <a:rPr lang="en-US" dirty="0"/>
              <a:t> de </a:t>
            </a:r>
            <a:r>
              <a:rPr lang="en-US" dirty="0" err="1"/>
              <a:t>pagini</a:t>
            </a:r>
            <a:r>
              <a:rPr lang="en-US" dirty="0"/>
              <a:t>. 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170082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u 2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r>
              <a:rPr lang="en-US" b="1" dirty="0"/>
              <a:t>SCRIITURA ACADEMICĂ ȘI DEMERSURILE ȘTIINȚIFICE</a:t>
            </a:r>
            <a:endParaRPr lang="ro-RO" dirty="0"/>
          </a:p>
        </p:txBody>
      </p:sp>
      <p:sp>
        <p:nvSpPr>
          <p:cNvPr id="2" name="Substituent conținut 1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r>
              <a:rPr lang="en-US" dirty="0" err="1"/>
              <a:t>Demersul</a:t>
            </a:r>
            <a:r>
              <a:rPr lang="en-US" dirty="0"/>
              <a:t> </a:t>
            </a:r>
            <a:r>
              <a:rPr lang="en-US" dirty="0" err="1"/>
              <a:t>științific</a:t>
            </a:r>
            <a:r>
              <a:rPr lang="en-US" dirty="0"/>
              <a:t> </a:t>
            </a:r>
            <a:r>
              <a:rPr lang="en-US" dirty="0" err="1"/>
              <a:t>trebuie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demonstreze</a:t>
            </a:r>
            <a:r>
              <a:rPr lang="en-US" dirty="0"/>
              <a:t> </a:t>
            </a:r>
            <a:r>
              <a:rPr lang="en-US" dirty="0" err="1"/>
              <a:t>cunoaşterea</a:t>
            </a:r>
            <a:r>
              <a:rPr lang="en-US" dirty="0"/>
              <a:t> </a:t>
            </a:r>
            <a:r>
              <a:rPr lang="en-US" dirty="0" err="1"/>
              <a:t>ştiinţifică</a:t>
            </a:r>
            <a:r>
              <a:rPr lang="en-US" dirty="0"/>
              <a:t> a </a:t>
            </a:r>
            <a:r>
              <a:rPr lang="en-US" dirty="0" err="1"/>
              <a:t>domeniului</a:t>
            </a:r>
            <a:r>
              <a:rPr lang="en-US" dirty="0"/>
              <a:t> </a:t>
            </a:r>
            <a:r>
              <a:rPr lang="en-US" dirty="0" err="1"/>
              <a:t>vizat</a:t>
            </a:r>
            <a:r>
              <a:rPr lang="en-US" dirty="0"/>
              <a:t>,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conţină</a:t>
            </a:r>
            <a:r>
              <a:rPr lang="en-US" dirty="0"/>
              <a:t> </a:t>
            </a:r>
            <a:r>
              <a:rPr lang="en-US" dirty="0" err="1"/>
              <a:t>elemente</a:t>
            </a:r>
            <a:r>
              <a:rPr lang="en-US" dirty="0"/>
              <a:t> de </a:t>
            </a:r>
            <a:r>
              <a:rPr lang="en-US" dirty="0" err="1"/>
              <a:t>originalitate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dezvoltarea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soluţionarea</a:t>
            </a:r>
            <a:r>
              <a:rPr lang="en-US" dirty="0"/>
              <a:t> </a:t>
            </a:r>
            <a:r>
              <a:rPr lang="en-US" dirty="0" err="1"/>
              <a:t>temei</a:t>
            </a:r>
            <a:r>
              <a:rPr lang="en-US" dirty="0"/>
              <a:t> de </a:t>
            </a:r>
            <a:r>
              <a:rPr lang="en-US" dirty="0" err="1"/>
              <a:t>cercetare</a:t>
            </a:r>
            <a:r>
              <a:rPr lang="en-US" dirty="0"/>
              <a:t>, precum </a:t>
            </a:r>
            <a:r>
              <a:rPr lang="en-US" dirty="0" err="1"/>
              <a:t>şi</a:t>
            </a:r>
            <a:r>
              <a:rPr lang="en-US" dirty="0"/>
              <a:t> </a:t>
            </a:r>
            <a:r>
              <a:rPr lang="en-US" dirty="0" err="1"/>
              <a:t>modalităţi</a:t>
            </a:r>
            <a:r>
              <a:rPr lang="en-US" dirty="0"/>
              <a:t> de </a:t>
            </a:r>
            <a:r>
              <a:rPr lang="en-US" dirty="0" err="1"/>
              <a:t>validare</a:t>
            </a:r>
            <a:r>
              <a:rPr lang="en-US" dirty="0"/>
              <a:t> </a:t>
            </a:r>
            <a:r>
              <a:rPr lang="en-US" dirty="0" err="1"/>
              <a:t>ştiinţifică</a:t>
            </a:r>
            <a:r>
              <a:rPr lang="en-US" dirty="0"/>
              <a:t> a </a:t>
            </a:r>
            <a:r>
              <a:rPr lang="en-US" dirty="0" err="1"/>
              <a:t>acestora</a:t>
            </a:r>
            <a:r>
              <a:rPr lang="en-US" dirty="0"/>
              <a:t>, la </a:t>
            </a:r>
            <a:r>
              <a:rPr lang="en-US" dirty="0" err="1"/>
              <a:t>nivelul</a:t>
            </a:r>
            <a:r>
              <a:rPr lang="en-US" dirty="0"/>
              <a:t> de </a:t>
            </a:r>
            <a:r>
              <a:rPr lang="en-US" dirty="0" err="1"/>
              <a:t>complexitate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cu </a:t>
            </a:r>
            <a:r>
              <a:rPr lang="en-US" dirty="0" err="1"/>
              <a:t>gradul</a:t>
            </a:r>
            <a:r>
              <a:rPr lang="en-US" dirty="0"/>
              <a:t> de </a:t>
            </a:r>
            <a:r>
              <a:rPr lang="en-US" dirty="0" err="1"/>
              <a:t>autonomie</a:t>
            </a:r>
            <a:r>
              <a:rPr lang="en-US" dirty="0"/>
              <a:t> </a:t>
            </a:r>
            <a:r>
              <a:rPr lang="en-US" dirty="0" err="1"/>
              <a:t>specifice</a:t>
            </a:r>
            <a:r>
              <a:rPr lang="en-US" dirty="0"/>
              <a:t> </a:t>
            </a:r>
            <a:r>
              <a:rPr lang="en-US" dirty="0" err="1"/>
              <a:t>ciclului</a:t>
            </a:r>
            <a:r>
              <a:rPr lang="en-US" dirty="0"/>
              <a:t> </a:t>
            </a:r>
            <a:r>
              <a:rPr lang="en-US" dirty="0" err="1"/>
              <a:t>educațional</a:t>
            </a:r>
            <a:r>
              <a:rPr lang="en-US" dirty="0"/>
              <a:t>.</a:t>
            </a:r>
            <a:endParaRPr lang="ro-RO" dirty="0"/>
          </a:p>
          <a:p>
            <a:r>
              <a:rPr lang="en-US" dirty="0"/>
              <a:t> </a:t>
            </a:r>
            <a:r>
              <a:rPr lang="en-US" dirty="0" err="1"/>
              <a:t>Finalitatea</a:t>
            </a:r>
            <a:r>
              <a:rPr lang="en-US" dirty="0"/>
              <a:t> </a:t>
            </a:r>
            <a:r>
              <a:rPr lang="en-US" dirty="0" err="1"/>
              <a:t>demersului</a:t>
            </a:r>
            <a:r>
              <a:rPr lang="en-US" dirty="0"/>
              <a:t> </a:t>
            </a:r>
            <a:r>
              <a:rPr lang="en-US" dirty="0" err="1"/>
              <a:t>științific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reprezentată</a:t>
            </a:r>
            <a:r>
              <a:rPr lang="en-US" dirty="0"/>
              <a:t> de o </a:t>
            </a:r>
            <a:r>
              <a:rPr lang="en-US" dirty="0" err="1"/>
              <a:t>lucrare</a:t>
            </a:r>
            <a:r>
              <a:rPr lang="en-US" dirty="0"/>
              <a:t> </a:t>
            </a:r>
            <a:r>
              <a:rPr lang="en-US" dirty="0" err="1"/>
              <a:t>supusă</a:t>
            </a:r>
            <a:r>
              <a:rPr lang="en-US" dirty="0"/>
              <a:t> </a:t>
            </a:r>
            <a:r>
              <a:rPr lang="en-US" dirty="0" err="1"/>
              <a:t>validării</a:t>
            </a:r>
            <a:r>
              <a:rPr lang="en-US" dirty="0"/>
              <a:t> </a:t>
            </a:r>
            <a:r>
              <a:rPr lang="en-US" dirty="0" err="1"/>
              <a:t>rezultatelor</a:t>
            </a:r>
            <a:r>
              <a:rPr lang="en-US" dirty="0"/>
              <a:t> </a:t>
            </a:r>
            <a:r>
              <a:rPr lang="en-US" dirty="0" err="1"/>
              <a:t>cercetării</a:t>
            </a:r>
            <a:r>
              <a:rPr lang="en-US" dirty="0"/>
              <a:t> </a:t>
            </a:r>
            <a:r>
              <a:rPr lang="en-US" dirty="0" err="1"/>
              <a:t>științifice</a:t>
            </a:r>
            <a:r>
              <a:rPr lang="en-US" dirty="0"/>
              <a:t> </a:t>
            </a:r>
            <a:r>
              <a:rPr lang="en-US" dirty="0" err="1"/>
              <a:t>întreprinse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care se </a:t>
            </a:r>
            <a:r>
              <a:rPr lang="en-US" dirty="0" err="1"/>
              <a:t>elaborează</a:t>
            </a:r>
            <a:r>
              <a:rPr lang="en-US" dirty="0"/>
              <a:t> conform</a:t>
            </a:r>
            <a:r>
              <a:rPr lang="ro-RO" dirty="0"/>
              <a:t> </a:t>
            </a:r>
            <a:r>
              <a:rPr lang="en-US" dirty="0" err="1"/>
              <a:t>cerinţelor</a:t>
            </a:r>
            <a:r>
              <a:rPr lang="en-US" dirty="0"/>
              <a:t> </a:t>
            </a:r>
            <a:r>
              <a:rPr lang="en-US" dirty="0" err="1"/>
              <a:t>stabilite</a:t>
            </a:r>
            <a:r>
              <a:rPr lang="en-US" dirty="0"/>
              <a:t> de </a:t>
            </a:r>
            <a:r>
              <a:rPr lang="en-US" dirty="0" err="1"/>
              <a:t>către</a:t>
            </a:r>
            <a:r>
              <a:rPr lang="en-US" dirty="0"/>
              <a:t> un </a:t>
            </a:r>
            <a:r>
              <a:rPr lang="en-US" dirty="0" err="1"/>
              <a:t>coordonator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îndrumător</a:t>
            </a:r>
            <a:r>
              <a:rPr lang="en-US" dirty="0"/>
              <a:t>,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funcție</a:t>
            </a:r>
            <a:r>
              <a:rPr lang="en-US" dirty="0"/>
              <a:t> de </a:t>
            </a:r>
            <a:r>
              <a:rPr lang="en-US" dirty="0" err="1"/>
              <a:t>specificul</a:t>
            </a:r>
            <a:r>
              <a:rPr lang="en-US" dirty="0"/>
              <a:t> </a:t>
            </a:r>
            <a:r>
              <a:rPr lang="en-US" dirty="0" err="1"/>
              <a:t>acesteia</a:t>
            </a:r>
            <a:r>
              <a:rPr lang="en-US" dirty="0"/>
              <a:t>. </a:t>
            </a:r>
            <a:endParaRPr lang="ro-RO" dirty="0"/>
          </a:p>
          <a:p>
            <a:pPr rtl="0"/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927374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u 2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r>
              <a:rPr lang="en-US" b="1" dirty="0"/>
              <a:t>SCRIITURA ACADEMICĂ ȘI DEMERSURILE ȘTIINȚIFICE</a:t>
            </a:r>
            <a:endParaRPr lang="ro-RO" dirty="0"/>
          </a:p>
        </p:txBody>
      </p:sp>
      <p:sp>
        <p:nvSpPr>
          <p:cNvPr id="2" name="Substituent conținut 1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r>
              <a:rPr lang="ro-RO" dirty="0"/>
              <a:t>L</a:t>
            </a:r>
            <a:r>
              <a:rPr lang="en-US" dirty="0" err="1"/>
              <a:t>ucrarea</a:t>
            </a:r>
            <a:r>
              <a:rPr lang="en-US" dirty="0"/>
              <a:t> </a:t>
            </a:r>
            <a:r>
              <a:rPr lang="en-US" dirty="0" err="1"/>
              <a:t>elaborată</a:t>
            </a:r>
            <a:r>
              <a:rPr lang="en-US" dirty="0"/>
              <a:t> </a:t>
            </a:r>
            <a:r>
              <a:rPr lang="en-US" dirty="0" err="1"/>
              <a:t>reprezintă</a:t>
            </a:r>
            <a:r>
              <a:rPr lang="en-US" dirty="0"/>
              <a:t> un document care </a:t>
            </a:r>
            <a:r>
              <a:rPr lang="en-US" dirty="0" err="1"/>
              <a:t>atestă</a:t>
            </a:r>
            <a:r>
              <a:rPr lang="en-US" dirty="0"/>
              <a:t> </a:t>
            </a:r>
            <a:r>
              <a:rPr lang="en-US" dirty="0" err="1"/>
              <a:t>cunoștințele</a:t>
            </a:r>
            <a:r>
              <a:rPr lang="en-US" dirty="0"/>
              <a:t> </a:t>
            </a:r>
            <a:r>
              <a:rPr lang="en-US" dirty="0" err="1"/>
              <a:t>dobândite</a:t>
            </a:r>
            <a:r>
              <a:rPr lang="en-US" dirty="0"/>
              <a:t> de </a:t>
            </a:r>
            <a:r>
              <a:rPr lang="en-US" dirty="0" err="1"/>
              <a:t>viitorul</a:t>
            </a:r>
            <a:r>
              <a:rPr lang="en-US" dirty="0"/>
              <a:t> absolvent pe </a:t>
            </a:r>
            <a:r>
              <a:rPr lang="en-US" dirty="0" err="1"/>
              <a:t>parcursul</a:t>
            </a:r>
            <a:r>
              <a:rPr lang="en-US" dirty="0"/>
              <a:t> </a:t>
            </a:r>
            <a:r>
              <a:rPr lang="en-US" dirty="0" err="1"/>
              <a:t>perioadei</a:t>
            </a:r>
            <a:r>
              <a:rPr lang="en-US" dirty="0"/>
              <a:t> de </a:t>
            </a:r>
            <a:r>
              <a:rPr lang="en-US" dirty="0" err="1"/>
              <a:t>studiu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confirmă</a:t>
            </a:r>
            <a:r>
              <a:rPr lang="en-US" dirty="0"/>
              <a:t> </a:t>
            </a:r>
            <a:r>
              <a:rPr lang="en-US" dirty="0" err="1"/>
              <a:t>însușirea</a:t>
            </a:r>
            <a:r>
              <a:rPr lang="en-US" dirty="0"/>
              <a:t> </a:t>
            </a:r>
            <a:r>
              <a:rPr lang="en-US" dirty="0" err="1"/>
              <a:t>unor</a:t>
            </a:r>
            <a:r>
              <a:rPr lang="en-US" dirty="0"/>
              <a:t> </a:t>
            </a:r>
            <a:r>
              <a:rPr lang="en-US" dirty="0" err="1"/>
              <a:t>deprinderi</a:t>
            </a:r>
            <a:r>
              <a:rPr lang="en-US" dirty="0"/>
              <a:t> de </a:t>
            </a:r>
            <a:r>
              <a:rPr lang="en-US" dirty="0" err="1"/>
              <a:t>muncă</a:t>
            </a:r>
            <a:r>
              <a:rPr lang="en-US" dirty="0"/>
              <a:t> </a:t>
            </a:r>
            <a:r>
              <a:rPr lang="en-US" dirty="0" err="1"/>
              <a:t>intelectuală</a:t>
            </a:r>
            <a:r>
              <a:rPr lang="en-US" dirty="0"/>
              <a:t>, </a:t>
            </a:r>
            <a:r>
              <a:rPr lang="en-US" dirty="0" err="1"/>
              <a:t>într</a:t>
            </a:r>
            <a:r>
              <a:rPr lang="en-US" dirty="0"/>
              <a:t>-o </a:t>
            </a:r>
            <a:r>
              <a:rPr lang="en-US" dirty="0" err="1"/>
              <a:t>manieră</a:t>
            </a:r>
            <a:r>
              <a:rPr lang="en-US" dirty="0"/>
              <a:t> </a:t>
            </a:r>
            <a:r>
              <a:rPr lang="en-US" dirty="0" err="1"/>
              <a:t>organizată</a:t>
            </a:r>
            <a:r>
              <a:rPr lang="en-US" dirty="0"/>
              <a:t>, </a:t>
            </a:r>
            <a:r>
              <a:rPr lang="en-US" dirty="0" err="1"/>
              <a:t>desfășurată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conformitate</a:t>
            </a:r>
            <a:r>
              <a:rPr lang="en-US" dirty="0"/>
              <a:t> cu </a:t>
            </a:r>
            <a:r>
              <a:rPr lang="en-US" dirty="0" err="1"/>
              <a:t>rigorile</a:t>
            </a:r>
            <a:r>
              <a:rPr lang="en-US" dirty="0"/>
              <a:t> </a:t>
            </a:r>
            <a:r>
              <a:rPr lang="en-US" dirty="0" err="1"/>
              <a:t>cercetării</a:t>
            </a:r>
            <a:r>
              <a:rPr lang="en-US" dirty="0"/>
              <a:t> </a:t>
            </a:r>
            <a:r>
              <a:rPr lang="en-US" dirty="0" err="1"/>
              <a:t>științifice</a:t>
            </a:r>
            <a:r>
              <a:rPr lang="en-US" dirty="0"/>
              <a:t>. </a:t>
            </a:r>
          </a:p>
          <a:p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urmare</a:t>
            </a:r>
            <a:r>
              <a:rPr lang="en-US" dirty="0"/>
              <a:t>,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elaborarea</a:t>
            </a:r>
            <a:r>
              <a:rPr lang="en-US" dirty="0"/>
              <a:t> </a:t>
            </a:r>
            <a:r>
              <a:rPr lang="en-US" dirty="0" err="1"/>
              <a:t>lucrării</a:t>
            </a:r>
            <a:r>
              <a:rPr lang="en-US" dirty="0"/>
              <a:t>, </a:t>
            </a:r>
            <a:r>
              <a:rPr lang="en-US" dirty="0" err="1"/>
              <a:t>trebuie</a:t>
            </a:r>
            <a:r>
              <a:rPr lang="en-US" dirty="0"/>
              <a:t> </a:t>
            </a:r>
            <a:r>
              <a:rPr lang="en-US" dirty="0" err="1"/>
              <a:t>pornit</a:t>
            </a:r>
            <a:r>
              <a:rPr lang="en-US" dirty="0"/>
              <a:t> de la </a:t>
            </a:r>
            <a:r>
              <a:rPr lang="en-US" dirty="0" err="1"/>
              <a:t>cerința</a:t>
            </a:r>
            <a:r>
              <a:rPr lang="en-US" dirty="0"/>
              <a:t> de </a:t>
            </a:r>
            <a:r>
              <a:rPr lang="en-US" dirty="0" err="1"/>
              <a:t>bază</a:t>
            </a:r>
            <a:r>
              <a:rPr lang="en-US" dirty="0"/>
              <a:t> ca </a:t>
            </a:r>
            <a:r>
              <a:rPr lang="en-US" dirty="0" err="1"/>
              <a:t>aceasta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îndeplinească</a:t>
            </a:r>
            <a:r>
              <a:rPr lang="en-US" dirty="0"/>
              <a:t> </a:t>
            </a:r>
            <a:r>
              <a:rPr lang="en-US" dirty="0" err="1"/>
              <a:t>standardele</a:t>
            </a:r>
            <a:r>
              <a:rPr lang="en-US" dirty="0"/>
              <a:t> </a:t>
            </a:r>
            <a:r>
              <a:rPr lang="en-US" dirty="0" err="1"/>
              <a:t>unei</a:t>
            </a:r>
            <a:r>
              <a:rPr lang="en-US" dirty="0"/>
              <a:t> </a:t>
            </a:r>
            <a:r>
              <a:rPr lang="en-US" dirty="0" err="1"/>
              <a:t>cercetări</a:t>
            </a:r>
            <a:r>
              <a:rPr lang="en-US" dirty="0"/>
              <a:t> </a:t>
            </a:r>
            <a:r>
              <a:rPr lang="en-US" dirty="0" err="1"/>
              <a:t>științifice</a:t>
            </a:r>
            <a:r>
              <a:rPr lang="en-US" dirty="0"/>
              <a:t>, </a:t>
            </a:r>
            <a:r>
              <a:rPr lang="en-US" dirty="0" err="1"/>
              <a:t>sens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care </a:t>
            </a:r>
            <a:r>
              <a:rPr lang="en-US" dirty="0" err="1"/>
              <a:t>trebuie</a:t>
            </a:r>
            <a:r>
              <a:rPr lang="en-US" dirty="0"/>
              <a:t> </a:t>
            </a:r>
            <a:r>
              <a:rPr lang="en-US" dirty="0" err="1"/>
              <a:t>respectate</a:t>
            </a:r>
            <a:r>
              <a:rPr lang="en-US" dirty="0"/>
              <a:t>, la </a:t>
            </a:r>
            <a:r>
              <a:rPr lang="en-US" dirty="0" err="1"/>
              <a:t>nivel</a:t>
            </a:r>
            <a:r>
              <a:rPr lang="en-US" dirty="0"/>
              <a:t> de </a:t>
            </a:r>
            <a:r>
              <a:rPr lang="en-US" dirty="0" err="1"/>
              <a:t>formă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conținut</a:t>
            </a:r>
            <a:r>
              <a:rPr lang="en-US" dirty="0"/>
              <a:t>, </a:t>
            </a:r>
            <a:r>
              <a:rPr lang="en-US" dirty="0" err="1"/>
              <a:t>cerințele</a:t>
            </a:r>
            <a:r>
              <a:rPr lang="en-US" dirty="0"/>
              <a:t> </a:t>
            </a:r>
            <a:r>
              <a:rPr lang="en-US" dirty="0" err="1"/>
              <a:t>necesare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asigurarea</a:t>
            </a:r>
            <a:r>
              <a:rPr lang="en-US" dirty="0"/>
              <a:t> </a:t>
            </a:r>
            <a:r>
              <a:rPr lang="en-US" dirty="0" err="1"/>
              <a:t>calității</a:t>
            </a:r>
            <a:r>
              <a:rPr lang="en-US" dirty="0"/>
              <a:t> </a:t>
            </a:r>
            <a:r>
              <a:rPr lang="en-US" dirty="0" err="1"/>
              <a:t>produsului</a:t>
            </a:r>
            <a:r>
              <a:rPr lang="en-US" dirty="0"/>
              <a:t> </a:t>
            </a:r>
            <a:r>
              <a:rPr lang="en-US" dirty="0" err="1"/>
              <a:t>educațional</a:t>
            </a:r>
            <a:r>
              <a:rPr lang="en-US" dirty="0"/>
              <a:t>. 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409761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u 2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r>
              <a:rPr lang="en-US" b="1" dirty="0"/>
              <a:t>SCRIITURA ACADEMICĂ ȘI DEMERSURILE ȘTIINȚIFICE</a:t>
            </a:r>
            <a:endParaRPr lang="ro-RO" dirty="0"/>
          </a:p>
        </p:txBody>
      </p:sp>
      <p:sp>
        <p:nvSpPr>
          <p:cNvPr id="2" name="Substituent conținut 1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ceea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privește</a:t>
            </a:r>
            <a:r>
              <a:rPr lang="en-US" dirty="0"/>
              <a:t> </a:t>
            </a:r>
            <a:r>
              <a:rPr lang="en-US" b="1" dirty="0" err="1"/>
              <a:t>alegerea</a:t>
            </a:r>
            <a:r>
              <a:rPr lang="en-US" b="1" dirty="0"/>
              <a:t> </a:t>
            </a:r>
            <a:r>
              <a:rPr lang="en-US" b="1" dirty="0" err="1"/>
              <a:t>temei</a:t>
            </a:r>
            <a:r>
              <a:rPr lang="en-US" b="1" dirty="0"/>
              <a:t> de </a:t>
            </a:r>
            <a:r>
              <a:rPr lang="en-US" b="1" dirty="0" err="1"/>
              <a:t>cercetare</a:t>
            </a:r>
            <a:r>
              <a:rPr lang="en-US" dirty="0"/>
              <a:t>, </a:t>
            </a:r>
            <a:r>
              <a:rPr lang="en-US" dirty="0" err="1"/>
              <a:t>există</a:t>
            </a:r>
            <a:r>
              <a:rPr lang="en-US" dirty="0"/>
              <a:t> </a:t>
            </a:r>
            <a:r>
              <a:rPr lang="en-US" dirty="0" err="1"/>
              <a:t>patru</a:t>
            </a:r>
            <a:r>
              <a:rPr lang="en-US" dirty="0"/>
              <a:t> reguli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stabilirea</a:t>
            </a:r>
            <a:r>
              <a:rPr lang="en-US" dirty="0"/>
              <a:t> </a:t>
            </a:r>
            <a:r>
              <a:rPr lang="en-US" dirty="0" err="1"/>
              <a:t>acesteia</a:t>
            </a:r>
            <a:r>
              <a:rPr lang="en-US" dirty="0"/>
              <a:t> : </a:t>
            </a:r>
          </a:p>
          <a:p>
            <a:pPr marL="0" indent="0">
              <a:buNone/>
            </a:pPr>
            <a:r>
              <a:rPr lang="ro-RO" dirty="0"/>
              <a:t>	</a:t>
            </a:r>
            <a:r>
              <a:rPr lang="en-US" dirty="0"/>
              <a:t>a)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răspundă</a:t>
            </a:r>
            <a:r>
              <a:rPr lang="en-US" dirty="0"/>
              <a:t> </a:t>
            </a:r>
            <a:r>
              <a:rPr lang="en-US" dirty="0" err="1"/>
              <a:t>intereselor</a:t>
            </a:r>
            <a:r>
              <a:rPr lang="en-US" dirty="0"/>
              <a:t> </a:t>
            </a:r>
            <a:r>
              <a:rPr lang="en-US" dirty="0" err="1"/>
              <a:t>științifice</a:t>
            </a:r>
            <a:r>
              <a:rPr lang="en-US" dirty="0"/>
              <a:t> ale </a:t>
            </a:r>
            <a:r>
              <a:rPr lang="en-US" dirty="0" err="1"/>
              <a:t>autorului</a:t>
            </a:r>
            <a:r>
              <a:rPr lang="en-US" dirty="0"/>
              <a:t> (</a:t>
            </a:r>
            <a:r>
              <a:rPr lang="en-US" dirty="0" err="1"/>
              <a:t>să</a:t>
            </a:r>
            <a:r>
              <a:rPr lang="en-US" dirty="0"/>
              <a:t> fie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conexiune</a:t>
            </a:r>
            <a:r>
              <a:rPr lang="en-US" dirty="0"/>
              <a:t> cu </a:t>
            </a:r>
            <a:r>
              <a:rPr lang="en-US" dirty="0" err="1"/>
              <a:t>preocupările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tipul</a:t>
            </a:r>
            <a:r>
              <a:rPr lang="en-US" dirty="0"/>
              <a:t> </a:t>
            </a:r>
            <a:r>
              <a:rPr lang="en-US" dirty="0" err="1"/>
              <a:t>său</a:t>
            </a:r>
            <a:r>
              <a:rPr lang="en-US" dirty="0"/>
              <a:t> de </a:t>
            </a:r>
            <a:r>
              <a:rPr lang="en-US" dirty="0" err="1"/>
              <a:t>pregătire</a:t>
            </a:r>
            <a:r>
              <a:rPr lang="en-US" dirty="0"/>
              <a:t> </a:t>
            </a:r>
            <a:r>
              <a:rPr lang="en-US" dirty="0" err="1"/>
              <a:t>științifică</a:t>
            </a:r>
            <a:r>
              <a:rPr lang="en-US" dirty="0"/>
              <a:t>); </a:t>
            </a:r>
          </a:p>
          <a:p>
            <a:pPr marL="0" indent="0">
              <a:buNone/>
            </a:pPr>
            <a:r>
              <a:rPr lang="ro-RO" dirty="0"/>
              <a:t>	</a:t>
            </a:r>
            <a:r>
              <a:rPr lang="en-US" dirty="0"/>
              <a:t>b) </a:t>
            </a:r>
            <a:r>
              <a:rPr lang="en-US" dirty="0" err="1"/>
              <a:t>sursele</a:t>
            </a:r>
            <a:r>
              <a:rPr lang="en-US" dirty="0"/>
              <a:t> la care </a:t>
            </a:r>
            <a:r>
              <a:rPr lang="en-US" dirty="0" err="1"/>
              <a:t>recurge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fie </a:t>
            </a:r>
            <a:r>
              <a:rPr lang="en-US" dirty="0" err="1"/>
              <a:t>accesibile</a:t>
            </a:r>
            <a:r>
              <a:rPr lang="en-US" dirty="0"/>
              <a:t> material </a:t>
            </a:r>
            <a:r>
              <a:rPr lang="en-US" dirty="0" err="1"/>
              <a:t>autorului</a:t>
            </a:r>
            <a:r>
              <a:rPr lang="en-US" dirty="0"/>
              <a:t>; </a:t>
            </a:r>
          </a:p>
          <a:p>
            <a:pPr marL="0" indent="0">
              <a:buNone/>
            </a:pPr>
            <a:r>
              <a:rPr lang="ro-RO" dirty="0"/>
              <a:t>	</a:t>
            </a:r>
            <a:r>
              <a:rPr lang="en-US" dirty="0"/>
              <a:t>c) </a:t>
            </a:r>
            <a:r>
              <a:rPr lang="en-US" dirty="0" err="1"/>
              <a:t>sursele</a:t>
            </a:r>
            <a:r>
              <a:rPr lang="en-US" dirty="0"/>
              <a:t> la care </a:t>
            </a:r>
            <a:r>
              <a:rPr lang="en-US" dirty="0" err="1"/>
              <a:t>apelează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fie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concordanță</a:t>
            </a:r>
            <a:r>
              <a:rPr lang="en-US" dirty="0"/>
              <a:t> cu </a:t>
            </a:r>
            <a:r>
              <a:rPr lang="en-US" dirty="0" err="1"/>
              <a:t>stadiul</a:t>
            </a:r>
            <a:r>
              <a:rPr lang="en-US" dirty="0"/>
              <a:t> de </a:t>
            </a:r>
            <a:r>
              <a:rPr lang="en-US" dirty="0" err="1"/>
              <a:t>pregătire</a:t>
            </a:r>
            <a:r>
              <a:rPr lang="en-US" dirty="0"/>
              <a:t> al </a:t>
            </a:r>
            <a:r>
              <a:rPr lang="en-US" dirty="0" err="1"/>
              <a:t>autorului</a:t>
            </a:r>
            <a:r>
              <a:rPr lang="en-US" dirty="0"/>
              <a:t>; </a:t>
            </a:r>
          </a:p>
          <a:p>
            <a:pPr marL="0" indent="0">
              <a:buNone/>
            </a:pPr>
            <a:r>
              <a:rPr lang="ro-RO" dirty="0"/>
              <a:t>	</a:t>
            </a:r>
            <a:r>
              <a:rPr lang="en-US" dirty="0"/>
              <a:t>d) </a:t>
            </a:r>
            <a:r>
              <a:rPr lang="en-US" dirty="0" err="1"/>
              <a:t>tabloul</a:t>
            </a:r>
            <a:r>
              <a:rPr lang="en-US" dirty="0"/>
              <a:t> </a:t>
            </a:r>
            <a:r>
              <a:rPr lang="en-US" dirty="0" err="1"/>
              <a:t>metodologic</a:t>
            </a:r>
            <a:r>
              <a:rPr lang="en-US" dirty="0"/>
              <a:t> al </a:t>
            </a:r>
            <a:r>
              <a:rPr lang="en-US" dirty="0" err="1"/>
              <a:t>cercetării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fie </a:t>
            </a:r>
            <a:r>
              <a:rPr lang="en-US" dirty="0" err="1"/>
              <a:t>accesibil</a:t>
            </a:r>
            <a:r>
              <a:rPr lang="en-US" dirty="0"/>
              <a:t> </a:t>
            </a:r>
            <a:r>
              <a:rPr lang="en-US" dirty="0" err="1"/>
              <a:t>experienței</a:t>
            </a:r>
            <a:r>
              <a:rPr lang="en-US" dirty="0"/>
              <a:t> </a:t>
            </a:r>
            <a:r>
              <a:rPr lang="en-US" dirty="0" err="1"/>
              <a:t>autorului</a:t>
            </a:r>
            <a:r>
              <a:rPr lang="en-US" dirty="0"/>
              <a:t>. </a:t>
            </a:r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80029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u 2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r>
              <a:rPr lang="en-US" b="1" dirty="0"/>
              <a:t>SCRIITURA ACADEMICĂ ȘI DEMERSURILE ȘTIINȚIFICE</a:t>
            </a:r>
            <a:endParaRPr lang="ro-RO" dirty="0"/>
          </a:p>
        </p:txBody>
      </p:sp>
      <p:sp>
        <p:nvSpPr>
          <p:cNvPr id="2" name="Substituent conținut 1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acest</a:t>
            </a:r>
            <a:r>
              <a:rPr lang="en-US" dirty="0"/>
              <a:t> context,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abordarea</a:t>
            </a:r>
            <a:r>
              <a:rPr lang="en-US" dirty="0"/>
              <a:t> </a:t>
            </a:r>
            <a:r>
              <a:rPr lang="en-US" dirty="0" err="1"/>
              <a:t>temei</a:t>
            </a:r>
            <a:r>
              <a:rPr lang="en-US" dirty="0"/>
              <a:t> </a:t>
            </a:r>
            <a:r>
              <a:rPr lang="en-US" dirty="0" err="1"/>
              <a:t>supuse</a:t>
            </a:r>
            <a:r>
              <a:rPr lang="en-US" dirty="0"/>
              <a:t> </a:t>
            </a:r>
            <a:r>
              <a:rPr lang="en-US" dirty="0" err="1"/>
              <a:t>cercetării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recomandabil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se </a:t>
            </a:r>
            <a:r>
              <a:rPr lang="en-US" dirty="0" err="1"/>
              <a:t>țină</a:t>
            </a:r>
            <a:r>
              <a:rPr lang="en-US" dirty="0"/>
              <a:t> </a:t>
            </a:r>
            <a:r>
              <a:rPr lang="en-US" dirty="0" err="1"/>
              <a:t>cont</a:t>
            </a:r>
            <a:r>
              <a:rPr lang="en-US" dirty="0"/>
              <a:t> de </a:t>
            </a:r>
            <a:r>
              <a:rPr lang="en-US" dirty="0" err="1"/>
              <a:t>următoarele</a:t>
            </a:r>
            <a:r>
              <a:rPr lang="en-US" dirty="0"/>
              <a:t> </a:t>
            </a:r>
            <a:r>
              <a:rPr lang="en-US" dirty="0" err="1"/>
              <a:t>cerințe</a:t>
            </a:r>
            <a:r>
              <a:rPr lang="en-US" dirty="0"/>
              <a:t>: </a:t>
            </a:r>
          </a:p>
          <a:p>
            <a:r>
              <a:rPr lang="en-US" dirty="0" err="1"/>
              <a:t>lucrarea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abordeze</a:t>
            </a:r>
            <a:r>
              <a:rPr lang="en-US" dirty="0"/>
              <a:t> o </a:t>
            </a:r>
            <a:r>
              <a:rPr lang="en-US" dirty="0" err="1"/>
              <a:t>temă</a:t>
            </a:r>
            <a:r>
              <a:rPr lang="en-US" dirty="0"/>
              <a:t> </a:t>
            </a:r>
            <a:r>
              <a:rPr lang="en-US" dirty="0" err="1"/>
              <a:t>relevantă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progresul</a:t>
            </a:r>
            <a:r>
              <a:rPr lang="en-US" dirty="0"/>
              <a:t> </a:t>
            </a:r>
            <a:r>
              <a:rPr lang="en-US" dirty="0" err="1"/>
              <a:t>cunoașterii</a:t>
            </a:r>
            <a:r>
              <a:rPr lang="en-US" dirty="0"/>
              <a:t>, care </a:t>
            </a:r>
            <a:r>
              <a:rPr lang="en-US" dirty="0" err="1"/>
              <a:t>suscită</a:t>
            </a:r>
            <a:r>
              <a:rPr lang="en-US" dirty="0"/>
              <a:t> </a:t>
            </a:r>
            <a:r>
              <a:rPr lang="en-US" dirty="0" err="1"/>
              <a:t>interes</a:t>
            </a:r>
            <a:r>
              <a:rPr lang="en-US" dirty="0"/>
              <a:t> </a:t>
            </a:r>
            <a:r>
              <a:rPr lang="en-US" dirty="0" err="1"/>
              <a:t>ştiinţific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domeniul</a:t>
            </a:r>
            <a:r>
              <a:rPr lang="en-US" dirty="0"/>
              <a:t> ales, </a:t>
            </a:r>
            <a:r>
              <a:rPr lang="en-US" dirty="0" err="1"/>
              <a:t>este</a:t>
            </a:r>
            <a:r>
              <a:rPr lang="en-US" dirty="0"/>
              <a:t> de </a:t>
            </a:r>
            <a:r>
              <a:rPr lang="en-US" dirty="0" err="1"/>
              <a:t>actualitate</a:t>
            </a:r>
            <a:r>
              <a:rPr lang="en-US" dirty="0"/>
              <a:t>, </a:t>
            </a:r>
            <a:r>
              <a:rPr lang="en-US" dirty="0" err="1"/>
              <a:t>aduce</a:t>
            </a:r>
            <a:r>
              <a:rPr lang="en-US" dirty="0"/>
              <a:t> </a:t>
            </a:r>
            <a:r>
              <a:rPr lang="en-US" dirty="0" err="1"/>
              <a:t>inovație</a:t>
            </a:r>
            <a:r>
              <a:rPr lang="en-US" dirty="0"/>
              <a:t>; </a:t>
            </a:r>
          </a:p>
          <a:p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aibă</a:t>
            </a:r>
            <a:r>
              <a:rPr lang="en-US" dirty="0"/>
              <a:t> o </a:t>
            </a:r>
            <a:r>
              <a:rPr lang="en-US" dirty="0" err="1"/>
              <a:t>construcție</a:t>
            </a:r>
            <a:r>
              <a:rPr lang="en-US" dirty="0"/>
              <a:t> </a:t>
            </a:r>
            <a:r>
              <a:rPr lang="en-US" dirty="0" err="1"/>
              <a:t>clară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riguroasă</a:t>
            </a:r>
            <a:r>
              <a:rPr lang="en-US" dirty="0"/>
              <a:t>, care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dovedească</a:t>
            </a:r>
            <a:r>
              <a:rPr lang="en-US" dirty="0"/>
              <a:t> </a:t>
            </a:r>
            <a:r>
              <a:rPr lang="en-US" dirty="0" err="1"/>
              <a:t>gândirea</a:t>
            </a:r>
            <a:r>
              <a:rPr lang="en-US" dirty="0"/>
              <a:t> </a:t>
            </a:r>
            <a:r>
              <a:rPr lang="en-US" dirty="0" err="1"/>
              <a:t>științifică</a:t>
            </a:r>
            <a:r>
              <a:rPr lang="en-US" dirty="0"/>
              <a:t> a </a:t>
            </a:r>
            <a:r>
              <a:rPr lang="en-US" dirty="0" err="1"/>
              <a:t>autorului</a:t>
            </a:r>
            <a:r>
              <a:rPr lang="en-US" dirty="0"/>
              <a:t> </a:t>
            </a:r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relevarea</a:t>
            </a:r>
            <a:r>
              <a:rPr lang="en-US" dirty="0"/>
              <a:t> </a:t>
            </a:r>
            <a:r>
              <a:rPr lang="en-US" dirty="0" err="1"/>
              <a:t>ideilor</a:t>
            </a:r>
            <a:r>
              <a:rPr lang="en-US" dirty="0"/>
              <a:t> formulate, </a:t>
            </a:r>
            <a:r>
              <a:rPr lang="en-US" dirty="0" err="1"/>
              <a:t>metodelor</a:t>
            </a:r>
            <a:r>
              <a:rPr lang="en-US" dirty="0"/>
              <a:t> de </a:t>
            </a:r>
            <a:r>
              <a:rPr lang="en-US" dirty="0" err="1"/>
              <a:t>cercetare</a:t>
            </a:r>
            <a:r>
              <a:rPr lang="en-US" dirty="0"/>
              <a:t> </a:t>
            </a:r>
            <a:r>
              <a:rPr lang="en-US" dirty="0" err="1"/>
              <a:t>științifică</a:t>
            </a:r>
            <a:r>
              <a:rPr lang="en-US" dirty="0"/>
              <a:t> </a:t>
            </a:r>
            <a:r>
              <a:rPr lang="en-US" dirty="0" err="1"/>
              <a:t>utilizate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coerenței</a:t>
            </a:r>
            <a:r>
              <a:rPr lang="en-US" dirty="0"/>
              <a:t> </a:t>
            </a:r>
            <a:r>
              <a:rPr lang="en-US" dirty="0" err="1"/>
              <a:t>rezultatelor</a:t>
            </a:r>
            <a:r>
              <a:rPr lang="en-US" dirty="0"/>
              <a:t> </a:t>
            </a:r>
            <a:r>
              <a:rPr lang="en-US" dirty="0" err="1"/>
              <a:t>obținute</a:t>
            </a:r>
            <a:r>
              <a:rPr lang="en-US" dirty="0"/>
              <a:t>; </a:t>
            </a:r>
          </a:p>
          <a:p>
            <a:endParaRPr lang="en-US" dirty="0"/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390107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u 2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r>
              <a:rPr lang="en-US" b="1" dirty="0"/>
              <a:t>SCRIITURA ACADEMICĂ ȘI DEMERSURILE ȘTIINȚIFICE</a:t>
            </a:r>
            <a:endParaRPr lang="ro-RO" dirty="0"/>
          </a:p>
        </p:txBody>
      </p:sp>
      <p:sp>
        <p:nvSpPr>
          <p:cNvPr id="2" name="Substituent conținut 1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endParaRPr lang="en-US" dirty="0"/>
          </a:p>
          <a:p>
            <a:r>
              <a:rPr lang="en-US" dirty="0" err="1"/>
              <a:t>textul</a:t>
            </a:r>
            <a:r>
              <a:rPr lang="en-US" dirty="0"/>
              <a:t> </a:t>
            </a:r>
            <a:r>
              <a:rPr lang="en-US" dirty="0" err="1"/>
              <a:t>trebuie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aibă</a:t>
            </a:r>
            <a:r>
              <a:rPr lang="en-US" dirty="0"/>
              <a:t> </a:t>
            </a:r>
            <a:r>
              <a:rPr lang="en-US" dirty="0" err="1"/>
              <a:t>fluență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coeziune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exprima</a:t>
            </a:r>
            <a:r>
              <a:rPr lang="en-US" dirty="0"/>
              <a:t> </a:t>
            </a:r>
            <a:r>
              <a:rPr lang="en-US" dirty="0" err="1"/>
              <a:t>unitatea</a:t>
            </a:r>
            <a:r>
              <a:rPr lang="en-US" dirty="0"/>
              <a:t> de </a:t>
            </a:r>
            <a:r>
              <a:rPr lang="en-US" dirty="0" err="1"/>
              <a:t>gândire</a:t>
            </a:r>
            <a:r>
              <a:rPr lang="en-US" dirty="0"/>
              <a:t>, </a:t>
            </a:r>
            <a:r>
              <a:rPr lang="en-US" dirty="0" err="1"/>
              <a:t>iar</a:t>
            </a:r>
            <a:r>
              <a:rPr lang="en-US" dirty="0"/>
              <a:t> </a:t>
            </a:r>
            <a:r>
              <a:rPr lang="en-US" dirty="0" err="1"/>
              <a:t>ideile</a:t>
            </a:r>
            <a:r>
              <a:rPr lang="en-US" dirty="0"/>
              <a:t> </a:t>
            </a:r>
            <a:r>
              <a:rPr lang="en-US" dirty="0" err="1"/>
              <a:t>exprimate</a:t>
            </a:r>
            <a:r>
              <a:rPr lang="en-US" dirty="0"/>
              <a:t> </a:t>
            </a:r>
            <a:r>
              <a:rPr lang="en-US" dirty="0" err="1"/>
              <a:t>trebuie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urmeze</a:t>
            </a:r>
            <a:r>
              <a:rPr lang="en-US" dirty="0"/>
              <a:t> „un fir </a:t>
            </a:r>
            <a:r>
              <a:rPr lang="en-US" dirty="0" err="1"/>
              <a:t>roșu</a:t>
            </a:r>
            <a:r>
              <a:rPr lang="en-US" dirty="0"/>
              <a:t>”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strictă</a:t>
            </a:r>
            <a:r>
              <a:rPr lang="en-US" dirty="0"/>
              <a:t> </a:t>
            </a:r>
            <a:r>
              <a:rPr lang="en-US" dirty="0" err="1"/>
              <a:t>concordanță</a:t>
            </a:r>
            <a:r>
              <a:rPr lang="en-US" dirty="0"/>
              <a:t> cu </a:t>
            </a:r>
            <a:r>
              <a:rPr lang="en-US" dirty="0" err="1"/>
              <a:t>obiectul</a:t>
            </a:r>
            <a:r>
              <a:rPr lang="en-US" dirty="0"/>
              <a:t> </a:t>
            </a:r>
            <a:r>
              <a:rPr lang="en-US" dirty="0" err="1"/>
              <a:t>cercetării</a:t>
            </a:r>
            <a:r>
              <a:rPr lang="en-US" dirty="0"/>
              <a:t>; </a:t>
            </a:r>
          </a:p>
          <a:p>
            <a:r>
              <a:rPr lang="en-US" dirty="0" err="1"/>
              <a:t>lucrarea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fie </a:t>
            </a:r>
            <a:r>
              <a:rPr lang="en-US" dirty="0" err="1"/>
              <a:t>redactată</a:t>
            </a:r>
            <a:r>
              <a:rPr lang="en-US" dirty="0"/>
              <a:t> </a:t>
            </a:r>
            <a:r>
              <a:rPr lang="en-US" dirty="0" err="1"/>
              <a:t>într</a:t>
            </a:r>
            <a:r>
              <a:rPr lang="en-US" dirty="0"/>
              <a:t>-un </a:t>
            </a:r>
            <a:r>
              <a:rPr lang="en-US" dirty="0" err="1"/>
              <a:t>limbaj</a:t>
            </a:r>
            <a:r>
              <a:rPr lang="en-US" dirty="0"/>
              <a:t> </a:t>
            </a:r>
            <a:r>
              <a:rPr lang="en-US" dirty="0" err="1"/>
              <a:t>științific</a:t>
            </a:r>
            <a:r>
              <a:rPr lang="en-US" dirty="0"/>
              <a:t> </a:t>
            </a:r>
            <a:r>
              <a:rPr lang="en-US" dirty="0" err="1"/>
              <a:t>adecvat</a:t>
            </a:r>
            <a:r>
              <a:rPr lang="en-US" dirty="0"/>
              <a:t> </a:t>
            </a:r>
            <a:r>
              <a:rPr lang="en-US" dirty="0" err="1"/>
              <a:t>domeniului</a:t>
            </a:r>
            <a:r>
              <a:rPr lang="en-US" dirty="0"/>
              <a:t> de </a:t>
            </a:r>
            <a:r>
              <a:rPr lang="en-US" dirty="0" err="1"/>
              <a:t>cercetare</a:t>
            </a:r>
            <a:r>
              <a:rPr lang="en-US" dirty="0"/>
              <a:t> </a:t>
            </a:r>
            <a:r>
              <a:rPr lang="en-US" dirty="0" err="1"/>
              <a:t>abordat</a:t>
            </a:r>
            <a:r>
              <a:rPr lang="en-US" dirty="0"/>
              <a:t>; </a:t>
            </a:r>
          </a:p>
          <a:p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respecte</a:t>
            </a:r>
            <a:r>
              <a:rPr lang="en-US" dirty="0"/>
              <a:t> </a:t>
            </a:r>
            <a:r>
              <a:rPr lang="en-US" dirty="0" err="1"/>
              <a:t>criteriile</a:t>
            </a:r>
            <a:r>
              <a:rPr lang="en-US" dirty="0"/>
              <a:t> de </a:t>
            </a:r>
            <a:r>
              <a:rPr lang="en-US" dirty="0" err="1"/>
              <a:t>originalitate</a:t>
            </a:r>
            <a:r>
              <a:rPr lang="en-US" dirty="0"/>
              <a:t>; </a:t>
            </a:r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536969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u 2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r>
              <a:rPr lang="en-US" b="1" dirty="0"/>
              <a:t>SCRIITURA ACADEMICĂ ȘI DEMERSURILE ȘTIINȚIFICE</a:t>
            </a:r>
            <a:endParaRPr lang="ro-RO" dirty="0"/>
          </a:p>
        </p:txBody>
      </p:sp>
      <p:sp>
        <p:nvSpPr>
          <p:cNvPr id="2" name="Substituent conținut 1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/>
          </a:bodyPr>
          <a:lstStyle/>
          <a:p>
            <a:endParaRPr lang="en-US" dirty="0"/>
          </a:p>
          <a:p>
            <a:r>
              <a:rPr lang="en-US" dirty="0" err="1"/>
              <a:t>datele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informațiile</a:t>
            </a:r>
            <a:r>
              <a:rPr lang="en-US" dirty="0"/>
              <a:t>, precum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termenii</a:t>
            </a:r>
            <a:r>
              <a:rPr lang="en-US" dirty="0"/>
              <a:t> </a:t>
            </a:r>
            <a:r>
              <a:rPr lang="en-US" dirty="0" err="1"/>
              <a:t>întrebuințați</a:t>
            </a:r>
            <a:r>
              <a:rPr lang="en-US" dirty="0"/>
              <a:t>, </a:t>
            </a:r>
            <a:r>
              <a:rPr lang="en-US" dirty="0" err="1"/>
              <a:t>noțiunile</a:t>
            </a:r>
            <a:r>
              <a:rPr lang="en-US" dirty="0"/>
              <a:t> </a:t>
            </a:r>
            <a:r>
              <a:rPr lang="en-US" dirty="0" err="1"/>
              <a:t>aplicate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conceptele</a:t>
            </a:r>
            <a:r>
              <a:rPr lang="en-US" dirty="0"/>
              <a:t> </a:t>
            </a:r>
            <a:r>
              <a:rPr lang="en-US" dirty="0" err="1"/>
              <a:t>abordate</a:t>
            </a:r>
            <a:r>
              <a:rPr lang="en-US" dirty="0"/>
              <a:t>, </a:t>
            </a:r>
            <a:r>
              <a:rPr lang="en-US" dirty="0" err="1"/>
              <a:t>indiferent</a:t>
            </a:r>
            <a:r>
              <a:rPr lang="en-US" dirty="0"/>
              <a:t> </a:t>
            </a:r>
            <a:r>
              <a:rPr lang="en-US" dirty="0" err="1"/>
              <a:t>dacă</a:t>
            </a:r>
            <a:r>
              <a:rPr lang="en-US" dirty="0"/>
              <a:t> au </a:t>
            </a:r>
            <a:r>
              <a:rPr lang="en-US" dirty="0" err="1"/>
              <a:t>fost</a:t>
            </a:r>
            <a:r>
              <a:rPr lang="en-US" dirty="0"/>
              <a:t> </a:t>
            </a:r>
            <a:r>
              <a:rPr lang="en-US" dirty="0" err="1"/>
              <a:t>preluate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limba</a:t>
            </a:r>
            <a:r>
              <a:rPr lang="en-US" dirty="0"/>
              <a:t> </a:t>
            </a:r>
            <a:r>
              <a:rPr lang="en-US" dirty="0" err="1"/>
              <a:t>română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traduse</a:t>
            </a:r>
            <a:r>
              <a:rPr lang="en-US" dirty="0"/>
              <a:t> din </a:t>
            </a:r>
            <a:r>
              <a:rPr lang="en-US" dirty="0" err="1"/>
              <a:t>altă</a:t>
            </a:r>
            <a:r>
              <a:rPr lang="en-US" dirty="0"/>
              <a:t> </a:t>
            </a:r>
            <a:r>
              <a:rPr lang="en-US" dirty="0" err="1"/>
              <a:t>limbă</a:t>
            </a:r>
            <a:r>
              <a:rPr lang="en-US" dirty="0"/>
              <a:t>, </a:t>
            </a:r>
            <a:r>
              <a:rPr lang="en-US" dirty="0" err="1"/>
              <a:t>trebuie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fie </a:t>
            </a:r>
            <a:r>
              <a:rPr lang="en-US" dirty="0" err="1"/>
              <a:t>utilizate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mod </a:t>
            </a:r>
            <a:r>
              <a:rPr lang="en-US" dirty="0" err="1"/>
              <a:t>corect</a:t>
            </a:r>
            <a:r>
              <a:rPr lang="en-US" dirty="0"/>
              <a:t>,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conformitate</a:t>
            </a:r>
            <a:r>
              <a:rPr lang="en-US" dirty="0"/>
              <a:t> cu </a:t>
            </a:r>
            <a:r>
              <a:rPr lang="en-US" dirty="0" err="1"/>
              <a:t>definiția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destinația</a:t>
            </a:r>
            <a:r>
              <a:rPr lang="en-US" dirty="0"/>
              <a:t> </a:t>
            </a:r>
            <a:r>
              <a:rPr lang="en-US" dirty="0" err="1"/>
              <a:t>lor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cu </a:t>
            </a:r>
            <a:r>
              <a:rPr lang="en-US" dirty="0" err="1"/>
              <a:t>obiectul</a:t>
            </a:r>
            <a:r>
              <a:rPr lang="en-US" dirty="0"/>
              <a:t> </a:t>
            </a:r>
            <a:r>
              <a:rPr lang="en-US" dirty="0" err="1"/>
              <a:t>cercetării</a:t>
            </a:r>
            <a:r>
              <a:rPr lang="en-US" dirty="0"/>
              <a:t>; </a:t>
            </a:r>
          </a:p>
          <a:p>
            <a:endParaRPr lang="en-US" dirty="0"/>
          </a:p>
          <a:p>
            <a:r>
              <a:rPr lang="en-US" dirty="0" err="1"/>
              <a:t>termenii</a:t>
            </a:r>
            <a:r>
              <a:rPr lang="en-US" dirty="0"/>
              <a:t> </a:t>
            </a:r>
            <a:r>
              <a:rPr lang="en-US" dirty="0" err="1"/>
              <a:t>tehnici</a:t>
            </a:r>
            <a:r>
              <a:rPr lang="en-US" dirty="0"/>
              <a:t> de </a:t>
            </a:r>
            <a:r>
              <a:rPr lang="en-US" dirty="0" err="1"/>
              <a:t>origine</a:t>
            </a:r>
            <a:r>
              <a:rPr lang="en-US" dirty="0"/>
              <a:t> </a:t>
            </a:r>
            <a:r>
              <a:rPr lang="en-US" dirty="0" err="1"/>
              <a:t>străină</a:t>
            </a:r>
            <a:r>
              <a:rPr lang="en-US" dirty="0"/>
              <a:t>, </a:t>
            </a:r>
            <a:r>
              <a:rPr lang="en-US" dirty="0" err="1"/>
              <a:t>specifici</a:t>
            </a:r>
            <a:r>
              <a:rPr lang="en-US" dirty="0"/>
              <a:t> </a:t>
            </a:r>
            <a:r>
              <a:rPr lang="en-US" dirty="0" err="1"/>
              <a:t>domeniului</a:t>
            </a:r>
            <a:r>
              <a:rPr lang="en-US" dirty="0"/>
              <a:t> de </a:t>
            </a:r>
            <a:r>
              <a:rPr lang="en-US" dirty="0" err="1"/>
              <a:t>analiză</a:t>
            </a:r>
            <a:r>
              <a:rPr lang="en-US" dirty="0"/>
              <a:t> </a:t>
            </a:r>
            <a:r>
              <a:rPr lang="en-US" dirty="0" err="1"/>
              <a:t>studiat</a:t>
            </a:r>
            <a:r>
              <a:rPr lang="en-US" dirty="0"/>
              <a:t>, </a:t>
            </a:r>
            <a:r>
              <a:rPr lang="en-US" dirty="0" err="1"/>
              <a:t>consacrați</a:t>
            </a:r>
            <a:r>
              <a:rPr lang="en-US" dirty="0"/>
              <a:t> de </a:t>
            </a:r>
            <a:r>
              <a:rPr lang="en-US" dirty="0" err="1"/>
              <a:t>lucrările</a:t>
            </a:r>
            <a:r>
              <a:rPr lang="en-US" dirty="0"/>
              <a:t> de </a:t>
            </a:r>
            <a:r>
              <a:rPr lang="en-US" dirty="0" err="1"/>
              <a:t>specialitate</a:t>
            </a:r>
            <a:r>
              <a:rPr lang="en-US" dirty="0"/>
              <a:t>, pot fi </a:t>
            </a:r>
            <a:r>
              <a:rPr lang="en-US" dirty="0" err="1"/>
              <a:t>utilizați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limba</a:t>
            </a:r>
            <a:r>
              <a:rPr lang="en-US" dirty="0"/>
              <a:t> de </a:t>
            </a:r>
            <a:r>
              <a:rPr lang="en-US" dirty="0" err="1"/>
              <a:t>circulație</a:t>
            </a:r>
            <a:r>
              <a:rPr lang="en-US" dirty="0"/>
              <a:t> </a:t>
            </a:r>
            <a:r>
              <a:rPr lang="en-US" dirty="0" err="1"/>
              <a:t>internațională</a:t>
            </a:r>
            <a:r>
              <a:rPr lang="en-US" dirty="0"/>
              <a:t> de </a:t>
            </a:r>
            <a:r>
              <a:rPr lang="en-US" dirty="0" err="1"/>
              <a:t>origine</a:t>
            </a:r>
            <a:r>
              <a:rPr lang="en-US" dirty="0"/>
              <a:t>, </a:t>
            </a:r>
            <a:r>
              <a:rPr lang="en-US" dirty="0" err="1"/>
              <a:t>dar</a:t>
            </a:r>
            <a:r>
              <a:rPr lang="en-US" dirty="0"/>
              <a:t> se </a:t>
            </a:r>
            <a:r>
              <a:rPr lang="en-US" dirty="0" err="1"/>
              <a:t>poate</a:t>
            </a:r>
            <a:r>
              <a:rPr lang="en-US" dirty="0"/>
              <a:t> </a:t>
            </a:r>
            <a:r>
              <a:rPr lang="en-US" dirty="0" err="1"/>
              <a:t>oferi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o </a:t>
            </a:r>
            <a:r>
              <a:rPr lang="en-US" dirty="0" err="1"/>
              <a:t>traducere</a:t>
            </a:r>
            <a:r>
              <a:rPr lang="en-US" dirty="0"/>
              <a:t> a </a:t>
            </a:r>
            <a:r>
              <a:rPr lang="en-US" dirty="0" err="1"/>
              <a:t>unor</a:t>
            </a:r>
            <a:r>
              <a:rPr lang="en-US" dirty="0"/>
              <a:t> </a:t>
            </a:r>
            <a:r>
              <a:rPr lang="en-US" dirty="0" err="1"/>
              <a:t>termeni</a:t>
            </a:r>
            <a:r>
              <a:rPr lang="en-US" dirty="0"/>
              <a:t> </a:t>
            </a:r>
            <a:r>
              <a:rPr lang="en-US" dirty="0" err="1"/>
              <a:t>noi</a:t>
            </a:r>
            <a:r>
              <a:rPr lang="en-US" dirty="0"/>
              <a:t>, cu </a:t>
            </a:r>
            <a:r>
              <a:rPr lang="en-US" dirty="0" err="1"/>
              <a:t>condiția</a:t>
            </a:r>
            <a:r>
              <a:rPr lang="en-US" dirty="0"/>
              <a:t> ca </a:t>
            </a:r>
            <a:r>
              <a:rPr lang="en-US" dirty="0" err="1"/>
              <a:t>cei</a:t>
            </a:r>
            <a:r>
              <a:rPr lang="en-US" dirty="0"/>
              <a:t> din </a:t>
            </a:r>
            <a:r>
              <a:rPr lang="en-US" dirty="0" err="1"/>
              <a:t>limba</a:t>
            </a:r>
            <a:r>
              <a:rPr lang="en-US" dirty="0"/>
              <a:t> de </a:t>
            </a:r>
            <a:r>
              <a:rPr lang="en-US" dirty="0" err="1"/>
              <a:t>origine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fie </a:t>
            </a:r>
            <a:r>
              <a:rPr lang="en-US" dirty="0" err="1"/>
              <a:t>prezentați</a:t>
            </a:r>
            <a:r>
              <a:rPr lang="en-US" dirty="0"/>
              <a:t> </a:t>
            </a:r>
            <a:r>
              <a:rPr lang="en-US" dirty="0" err="1"/>
              <a:t>alături</a:t>
            </a:r>
            <a:r>
              <a:rPr lang="en-US" dirty="0"/>
              <a:t>, </a:t>
            </a:r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utilizarea</a:t>
            </a:r>
            <a:r>
              <a:rPr lang="en-US" dirty="0"/>
              <a:t> </a:t>
            </a:r>
            <a:r>
              <a:rPr lang="en-US" dirty="0" err="1"/>
              <a:t>unei</a:t>
            </a:r>
            <a:r>
              <a:rPr lang="en-US" dirty="0"/>
              <a:t> </a:t>
            </a:r>
            <a:r>
              <a:rPr lang="en-US" dirty="0" err="1"/>
              <a:t>forme</a:t>
            </a:r>
            <a:r>
              <a:rPr lang="en-US" dirty="0"/>
              <a:t> de </a:t>
            </a:r>
            <a:r>
              <a:rPr lang="en-US" dirty="0" err="1"/>
              <a:t>evidențiere</a:t>
            </a:r>
            <a:r>
              <a:rPr lang="en-US" dirty="0"/>
              <a:t> </a:t>
            </a:r>
            <a:r>
              <a:rPr lang="en-US" dirty="0" err="1"/>
              <a:t>distinctă</a:t>
            </a:r>
            <a:r>
              <a:rPr lang="en-US" dirty="0"/>
              <a:t> a </a:t>
            </a:r>
            <a:r>
              <a:rPr lang="en-US" dirty="0" err="1"/>
              <a:t>textului</a:t>
            </a:r>
            <a:r>
              <a:rPr lang="en-US" dirty="0"/>
              <a:t> din </a:t>
            </a:r>
            <a:r>
              <a:rPr lang="en-US" dirty="0" err="1"/>
              <a:t>limba</a:t>
            </a:r>
            <a:r>
              <a:rPr lang="en-US" dirty="0"/>
              <a:t> </a:t>
            </a:r>
            <a:r>
              <a:rPr lang="en-US" dirty="0" err="1"/>
              <a:t>străină</a:t>
            </a:r>
            <a:r>
              <a:rPr lang="en-US" dirty="0"/>
              <a:t>. </a:t>
            </a:r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700115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u 2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r>
              <a:rPr lang="en-US" b="1" dirty="0"/>
              <a:t>SCRIITURA ACADEMICĂ ȘI DEMERSURILE ȘTIINȚIFICE</a:t>
            </a:r>
            <a:endParaRPr lang="ro-RO" dirty="0"/>
          </a:p>
        </p:txBody>
      </p:sp>
      <p:sp>
        <p:nvSpPr>
          <p:cNvPr id="2" name="Substituent conținut 1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r>
              <a:rPr lang="en-US" b="1" dirty="0"/>
              <a:t>Un capitol special al </a:t>
            </a:r>
            <a:r>
              <a:rPr lang="en-US" b="1" dirty="0" err="1"/>
              <a:t>lucrării</a:t>
            </a:r>
            <a:r>
              <a:rPr lang="en-US" b="1" dirty="0"/>
              <a:t> </a:t>
            </a:r>
            <a:r>
              <a:rPr lang="en-US" b="1" dirty="0" err="1"/>
              <a:t>este</a:t>
            </a:r>
            <a:r>
              <a:rPr lang="en-US" b="1" dirty="0"/>
              <a:t> </a:t>
            </a:r>
            <a:r>
              <a:rPr lang="en-US" b="1" dirty="0" err="1"/>
              <a:t>dedicat</a:t>
            </a:r>
            <a:r>
              <a:rPr lang="en-US" b="1" dirty="0"/>
              <a:t> </a:t>
            </a:r>
            <a:r>
              <a:rPr lang="en-US" b="1" dirty="0" err="1"/>
              <a:t>originalității</a:t>
            </a:r>
            <a:r>
              <a:rPr lang="en-US" b="1" dirty="0"/>
              <a:t>, </a:t>
            </a:r>
            <a:r>
              <a:rPr lang="en-US" b="1" dirty="0" err="1"/>
              <a:t>aceasta</a:t>
            </a:r>
            <a:r>
              <a:rPr lang="en-US" b="1" dirty="0"/>
              <a:t> </a:t>
            </a:r>
            <a:r>
              <a:rPr lang="en-US" b="1" dirty="0" err="1"/>
              <a:t>fiind</a:t>
            </a:r>
            <a:r>
              <a:rPr lang="en-US" b="1" dirty="0"/>
              <a:t> un </a:t>
            </a:r>
            <a:r>
              <a:rPr lang="en-US" b="1" dirty="0" err="1"/>
              <a:t>criteriu</a:t>
            </a:r>
            <a:r>
              <a:rPr lang="en-US" b="1" dirty="0"/>
              <a:t> pe </a:t>
            </a:r>
            <a:r>
              <a:rPr lang="en-US" b="1" dirty="0" err="1"/>
              <a:t>baza</a:t>
            </a:r>
            <a:r>
              <a:rPr lang="en-US" b="1" dirty="0"/>
              <a:t> </a:t>
            </a:r>
            <a:r>
              <a:rPr lang="en-US" b="1" dirty="0" err="1"/>
              <a:t>căruia</a:t>
            </a:r>
            <a:r>
              <a:rPr lang="en-US" b="1" dirty="0"/>
              <a:t> se face </a:t>
            </a:r>
            <a:r>
              <a:rPr lang="en-US" b="1" dirty="0" err="1"/>
              <a:t>distincția</a:t>
            </a:r>
            <a:r>
              <a:rPr lang="en-US" b="1" dirty="0"/>
              <a:t> </a:t>
            </a:r>
            <a:r>
              <a:rPr lang="en-US" b="1" dirty="0" err="1"/>
              <a:t>între</a:t>
            </a:r>
            <a:r>
              <a:rPr lang="en-US" b="1" dirty="0"/>
              <a:t> </a:t>
            </a:r>
            <a:r>
              <a:rPr lang="en-US" b="1" dirty="0" err="1"/>
              <a:t>diferitele</a:t>
            </a:r>
            <a:r>
              <a:rPr lang="en-US" b="1" dirty="0"/>
              <a:t> </a:t>
            </a:r>
            <a:r>
              <a:rPr lang="en-US" b="1" dirty="0" err="1"/>
              <a:t>tipuri</a:t>
            </a:r>
            <a:r>
              <a:rPr lang="en-US" b="1" dirty="0"/>
              <a:t> de </a:t>
            </a:r>
            <a:r>
              <a:rPr lang="en-US" b="1" dirty="0" err="1"/>
              <a:t>lucrări</a:t>
            </a:r>
            <a:r>
              <a:rPr lang="en-US" b="1" dirty="0"/>
              <a:t> </a:t>
            </a:r>
            <a:r>
              <a:rPr lang="en-US" b="1" dirty="0" err="1"/>
              <a:t>științifice</a:t>
            </a:r>
            <a:r>
              <a:rPr lang="en-US" b="1" dirty="0"/>
              <a:t> </a:t>
            </a:r>
            <a:r>
              <a:rPr lang="en-US" b="1" dirty="0" err="1"/>
              <a:t>realizate</a:t>
            </a:r>
            <a:r>
              <a:rPr lang="en-US" b="1" dirty="0"/>
              <a:t> de </a:t>
            </a:r>
            <a:r>
              <a:rPr lang="en-US" b="1" dirty="0" err="1"/>
              <a:t>absolvenții</a:t>
            </a:r>
            <a:r>
              <a:rPr lang="en-US" b="1" dirty="0"/>
              <a:t> </a:t>
            </a:r>
            <a:r>
              <a:rPr lang="en-US" b="1" dirty="0" err="1"/>
              <a:t>unor</a:t>
            </a:r>
            <a:r>
              <a:rPr lang="en-US" b="1" dirty="0"/>
              <a:t> </a:t>
            </a:r>
            <a:r>
              <a:rPr lang="en-US" b="1" dirty="0" err="1"/>
              <a:t>forme</a:t>
            </a:r>
            <a:r>
              <a:rPr lang="en-US" b="1" dirty="0"/>
              <a:t> de </a:t>
            </a:r>
            <a:r>
              <a:rPr lang="en-US" b="1" dirty="0" err="1"/>
              <a:t>învățământ</a:t>
            </a:r>
            <a:r>
              <a:rPr lang="en-US" b="1" dirty="0"/>
              <a:t> superior, de-a </a:t>
            </a:r>
            <a:r>
              <a:rPr lang="en-US" b="1" dirty="0" err="1"/>
              <a:t>lungul</a:t>
            </a:r>
            <a:r>
              <a:rPr lang="en-US" b="1" dirty="0"/>
              <a:t> </a:t>
            </a:r>
            <a:r>
              <a:rPr lang="en-US" b="1" dirty="0" err="1"/>
              <a:t>pregătirii</a:t>
            </a:r>
            <a:r>
              <a:rPr lang="en-US" b="1" dirty="0"/>
              <a:t> </a:t>
            </a:r>
            <a:r>
              <a:rPr lang="en-US" b="1" dirty="0" err="1"/>
              <a:t>lor</a:t>
            </a:r>
            <a:r>
              <a:rPr lang="en-US" b="1" dirty="0"/>
              <a:t> </a:t>
            </a:r>
            <a:r>
              <a:rPr lang="en-US" b="1" dirty="0" err="1"/>
              <a:t>științifice</a:t>
            </a:r>
            <a:r>
              <a:rPr lang="en-US" b="1" dirty="0"/>
              <a:t> de </a:t>
            </a:r>
            <a:r>
              <a:rPr lang="en-US" b="1" dirty="0" err="1"/>
              <a:t>profil</a:t>
            </a:r>
            <a:r>
              <a:rPr lang="en-US" b="1" dirty="0"/>
              <a:t>. </a:t>
            </a:r>
            <a:endParaRPr lang="ro-RO" b="1" dirty="0"/>
          </a:p>
          <a:p>
            <a:r>
              <a:rPr lang="en-US" dirty="0" err="1"/>
              <a:t>Referitor</a:t>
            </a:r>
            <a:r>
              <a:rPr lang="en-US" dirty="0"/>
              <a:t> la </a:t>
            </a:r>
            <a:r>
              <a:rPr lang="en-US" dirty="0" err="1"/>
              <a:t>întrunirea</a:t>
            </a:r>
            <a:r>
              <a:rPr lang="en-US" dirty="0"/>
              <a:t> </a:t>
            </a:r>
            <a:r>
              <a:rPr lang="en-US" dirty="0" err="1"/>
              <a:t>criteriului</a:t>
            </a:r>
            <a:r>
              <a:rPr lang="en-US" dirty="0"/>
              <a:t> </a:t>
            </a:r>
            <a:r>
              <a:rPr lang="en-US" dirty="0" err="1"/>
              <a:t>originalității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sistemul</a:t>
            </a:r>
            <a:r>
              <a:rPr lang="en-US" dirty="0"/>
              <a:t> de </a:t>
            </a:r>
            <a:r>
              <a:rPr lang="en-US" dirty="0" err="1"/>
              <a:t>învățământ</a:t>
            </a:r>
            <a:r>
              <a:rPr lang="en-US" dirty="0"/>
              <a:t>, </a:t>
            </a:r>
            <a:r>
              <a:rPr lang="en-US" dirty="0" err="1"/>
              <a:t>trebuie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avem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vedere</a:t>
            </a:r>
            <a:r>
              <a:rPr lang="en-US" dirty="0"/>
              <a:t> </a:t>
            </a:r>
            <a:r>
              <a:rPr lang="en-US" dirty="0" err="1"/>
              <a:t>nivelul</a:t>
            </a:r>
            <a:r>
              <a:rPr lang="en-US" dirty="0"/>
              <a:t> </a:t>
            </a:r>
            <a:r>
              <a:rPr lang="en-US" dirty="0" err="1"/>
              <a:t>pregătirii</a:t>
            </a:r>
            <a:r>
              <a:rPr lang="en-US" dirty="0"/>
              <a:t> </a:t>
            </a:r>
            <a:r>
              <a:rPr lang="en-US" dirty="0" err="1"/>
              <a:t>universitare</a:t>
            </a:r>
            <a:r>
              <a:rPr lang="en-US" dirty="0"/>
              <a:t>: de </a:t>
            </a:r>
            <a:r>
              <a:rPr lang="en-US" dirty="0" err="1"/>
              <a:t>licență</a:t>
            </a:r>
            <a:r>
              <a:rPr lang="en-US" dirty="0"/>
              <a:t>, master, </a:t>
            </a:r>
            <a:r>
              <a:rPr lang="en-US" dirty="0" err="1"/>
              <a:t>doctorat</a:t>
            </a:r>
            <a:r>
              <a:rPr lang="en-US" dirty="0"/>
              <a:t>, </a:t>
            </a:r>
            <a:r>
              <a:rPr lang="en-US" dirty="0" err="1"/>
              <a:t>respectiv</a:t>
            </a:r>
            <a:r>
              <a:rPr lang="en-US" dirty="0"/>
              <a:t> de </a:t>
            </a:r>
            <a:r>
              <a:rPr lang="en-US" dirty="0" err="1"/>
              <a:t>studii</a:t>
            </a:r>
            <a:r>
              <a:rPr lang="en-US" dirty="0"/>
              <a:t> </a:t>
            </a:r>
            <a:r>
              <a:rPr lang="en-US" dirty="0" err="1"/>
              <a:t>postuniversitare</a:t>
            </a:r>
            <a:r>
              <a:rPr lang="en-US" dirty="0"/>
              <a:t>. 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442904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ezentare pentru brainstorming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15870844_TF03460637" id="{A48E8628-0EA4-4C77-B857-A73B11C66066}" vid="{3BAFCB72-AB29-4A50-AFAC-99EEAA6D0BD3}"/>
    </a:ext>
  </a:extLst>
</a:theme>
</file>

<file path=ppt/theme/theme2.xml><?xml version="1.0" encoding="utf-8"?>
<a:theme xmlns:a="http://schemas.openxmlformats.org/drawingml/2006/main" name="Temă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ă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Prezentare pentru brainstorming de afaceri</Template>
  <TotalTime>3345</TotalTime>
  <Words>2516</Words>
  <Application>Microsoft Office PowerPoint</Application>
  <PresentationFormat>Ecran lat</PresentationFormat>
  <Paragraphs>152</Paragraphs>
  <Slides>28</Slides>
  <Notes>28</Notes>
  <HiddenSlides>0</HiddenSlides>
  <MMClips>0</MMClips>
  <ScaleCrop>false</ScaleCrop>
  <HeadingPairs>
    <vt:vector size="6" baseType="variant">
      <vt:variant>
        <vt:lpstr>Fonturi utilizate</vt:lpstr>
      </vt:variant>
      <vt:variant>
        <vt:i4>3</vt:i4>
      </vt:variant>
      <vt:variant>
        <vt:lpstr>Temă</vt:lpstr>
      </vt:variant>
      <vt:variant>
        <vt:i4>1</vt:i4>
      </vt:variant>
      <vt:variant>
        <vt:lpstr>Titluri diapozitive</vt:lpstr>
      </vt:variant>
      <vt:variant>
        <vt:i4>28</vt:i4>
      </vt:variant>
    </vt:vector>
  </HeadingPairs>
  <TitlesOfParts>
    <vt:vector size="32" baseType="lpstr">
      <vt:lpstr>Calibri</vt:lpstr>
      <vt:lpstr>Palatino Linotype</vt:lpstr>
      <vt:lpstr>Wingdings 2</vt:lpstr>
      <vt:lpstr>Prezentare pentru brainstorming</vt:lpstr>
      <vt:lpstr>Etică profesională și proprietate intelectuală Ghid pentru scrierea academică </vt:lpstr>
      <vt:lpstr>Bibliografie </vt:lpstr>
      <vt:lpstr>SCRIITURA ACADEMICĂ ȘI DEMERSURILE ȘTIINȚIFICE</vt:lpstr>
      <vt:lpstr>SCRIITURA ACADEMICĂ ȘI DEMERSURILE ȘTIINȚIFICE</vt:lpstr>
      <vt:lpstr>SCRIITURA ACADEMICĂ ȘI DEMERSURILE ȘTIINȚIFICE</vt:lpstr>
      <vt:lpstr>SCRIITURA ACADEMICĂ ȘI DEMERSURILE ȘTIINȚIFICE</vt:lpstr>
      <vt:lpstr>SCRIITURA ACADEMICĂ ȘI DEMERSURILE ȘTIINȚIFICE</vt:lpstr>
      <vt:lpstr>SCRIITURA ACADEMICĂ ȘI DEMERSURILE ȘTIINȚIFICE</vt:lpstr>
      <vt:lpstr>SCRIITURA ACADEMICĂ ȘI DEMERSURILE ȘTIINȚIFICE</vt:lpstr>
      <vt:lpstr>SCRIITURA ACADEMICĂ ȘI DEMERSURILE ȘTIINȚIFICE</vt:lpstr>
      <vt:lpstr>SCRIITURA ACADEMICĂ ȘI DEMERSURILE ȘTIINȚIFICE - REFERATUL</vt:lpstr>
      <vt:lpstr>SCRIITURA ACADEMICĂ ȘI DEMERSURILE ȘTIINȚIFICE - REFERATUL</vt:lpstr>
      <vt:lpstr>SCRIITURA ACADEMICĂ ȘI DEMERSURILE ȘTIINȚIFICE - REFERATUL</vt:lpstr>
      <vt:lpstr>SCRIITURA ACADEMICĂ ȘI DEMERSURILE ȘTIINȚIFICE - REFERATUL</vt:lpstr>
      <vt:lpstr>SCRIITURA ACADEMICĂ ȘI DEMERSURILE ȘTIINȚIFICE - REFERATUL</vt:lpstr>
      <vt:lpstr>SCRIITURA ACADEMICĂ ȘI DEMERSURILE ȘTIINȚIFICE – LUCRAREA DE LICENȚĂ</vt:lpstr>
      <vt:lpstr>SCRIITURA ACADEMICĂ ȘI DEMERSURILE ȘTIINȚIFICE – LUCRAREA DE LICENȚĂ</vt:lpstr>
      <vt:lpstr>SCRIITURA ACADEMICĂ ȘI DEMERSURILE ȘTIINȚIFICE – LUCRAREA DE LICENȚĂ</vt:lpstr>
      <vt:lpstr>SCRIITURA ACADEMICĂ ȘI DEMERSURILE ȘTIINȚIFICE – LUCRAREA DE LICENȚĂ</vt:lpstr>
      <vt:lpstr>SCRIITURA ACADEMICĂ ȘI DEMERSURILE ȘTIINȚIFICE – LUCRAREA DE LICENȚĂ</vt:lpstr>
      <vt:lpstr>SCRIITURA ACADEMICĂ ȘI DEMERSURILE ȘTIINȚIFICE – LUCRAREA DE LICENȚĂ</vt:lpstr>
      <vt:lpstr>SCRIITURA ACADEMICĂ ȘI DEMERSURILE ȘTIINȚIFICE – LUCRAREA DE LICENȚĂ</vt:lpstr>
      <vt:lpstr>SCRIITURA ACADEMICĂ ȘI DEMERSURILE ȘTIINȚIFICE – LUCRAREA DE LICENȚĂ</vt:lpstr>
      <vt:lpstr>SCRIITURA ACADEMICĂ ȘI DEMERSURILE ȘTIINȚIFICE – LUCRAREA DE LICENȚĂ</vt:lpstr>
      <vt:lpstr>SCRIITURA ACADEMICĂ ȘI DEMERSURILE ȘTIINȚIFICE – LUCRAREA DE LICENȚĂ</vt:lpstr>
      <vt:lpstr>SCRIITURA ACADEMICĂ ȘI DEMERSURILE ȘTIINȚIFICE – LUCRAREA DE LICENȚĂ</vt:lpstr>
      <vt:lpstr>SCRIITURA ACADEMICĂ ȘI DEMERSURILE ȘTIINȚIFICE – LUCRAREA DE DIZERTAȚIE</vt:lpstr>
      <vt:lpstr>SCRIITURA ACADEMICĂ ȘI DEMERSURILE ȘTIINȚIFICE – LUCRAREA DE DIZERTAȚIE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Etica și integritate academică</dc:title>
  <dc:creator>DAN LAURENTIU GRECU</dc:creator>
  <cp:lastModifiedBy>Dan-Laurentiu Grecu</cp:lastModifiedBy>
  <cp:revision>47</cp:revision>
  <dcterms:created xsi:type="dcterms:W3CDTF">2019-02-21T05:05:53Z</dcterms:created>
  <dcterms:modified xsi:type="dcterms:W3CDTF">2021-03-25T17:22:54Z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74069100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