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2"/>
  </p:notesMasterIdLst>
  <p:handoutMasterIdLst>
    <p:handoutMasterId r:id="rId63"/>
  </p:handoutMasterIdLst>
  <p:sldIdLst>
    <p:sldId id="272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33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6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1AA21096-48A4-4796-BDB6-9DBAAEE1C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CD59F06-4E4C-457C-9FE8-4FA5ABF10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67DD4-8F0C-4AE7-98EF-BEE60E74B5D1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2665B7C-A516-4E7D-845C-9A3A55D2C2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08592C1-AE3A-4B96-B583-3FE63340E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F52E-0C5B-40FA-8F9D-0D0013847B23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23625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665F9-0014-49E2-8C3A-467FDE07953D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dirty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dirty="0"/>
              <a:t>Editați stilurile de text coordonator</a:t>
            </a:r>
          </a:p>
          <a:p>
            <a:pPr lvl="1" rtl="0"/>
            <a:r>
              <a:rPr lang="ro-RO" dirty="0"/>
              <a:t>Al doilea nivel</a:t>
            </a:r>
          </a:p>
          <a:p>
            <a:pPr lvl="2" rtl="0"/>
            <a:r>
              <a:rPr lang="ro-RO" dirty="0"/>
              <a:t>Al treilea nivel</a:t>
            </a:r>
          </a:p>
          <a:p>
            <a:pPr lvl="3" rtl="0"/>
            <a:r>
              <a:rPr lang="ro-RO" dirty="0"/>
              <a:t>Al patrulea nivel</a:t>
            </a:r>
          </a:p>
          <a:p>
            <a:pPr lvl="4" rtl="0"/>
            <a:r>
              <a:rPr lang="ro-RO" dirty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3440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832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3070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0635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328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2326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4311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706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13633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922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0722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7277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5773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4514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9018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3325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3607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6822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2467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9722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017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2468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7085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6641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7949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9832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5993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11034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52590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140868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67572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39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781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9797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363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93393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1902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15068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28385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09705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14077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68207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94649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49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726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34872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47081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32936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032288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26033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40920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87771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20821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06864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55908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59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881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7999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60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3304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878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2817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196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Dreptunghi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cxnSp>
          <p:nvCxnSpPr>
            <p:cNvPr id="7" name="Conector drept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ctor drept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u 8"/>
          <p:cNvSpPr>
            <a:spLocks noGrp="1"/>
          </p:cNvSpPr>
          <p:nvPr>
            <p:ph type="ctrTitle" hasCustomPrompt="1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o-RO"/>
              <a:t>Faceți clic pentru a edita stilul de subtitlu coordonator</a:t>
            </a:r>
            <a:endParaRPr kumimoji="0" lang="ro-RO" dirty="0"/>
          </a:p>
        </p:txBody>
      </p: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7655B-E455-4446-BCA3-031AF82635C0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D95C3-D664-47AB-A6FE-1EE4526F7696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A964C-AE23-42FB-AC8F-82A17431EDDA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 eaLnBrk="1" latinLnBrk="0" hangingPunct="1">
              <a:defRPr/>
            </a:lvl1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33575-1D71-48D1-A2C6-7276DFC375A4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 rtl="0" eaLnBrk="1" latinLnBrk="0" hangingPunct="1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2B4E9-C64D-4D00-B3E1-1AD5A62B5CDD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 rtl="0" eaLnBrk="1" latinLnBrk="0" hangingPunct="1"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7E55A8-BABA-4469-AE8A-C76E07EC8F91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 rtl="0" eaLnBrk="1" latinLnBrk="0" hangingPunct="1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 rtl="0" eaLnBrk="1" latinLnBrk="0" hangingPunct="1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35EB17-7FDC-406A-8FA0-1F6F3DBFBDDE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50EA7-460C-4D78-AA9B-F019F69040DF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32D4D-6AD4-41DC-B646-0BC377932579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 rtl="0" eaLnBrk="1" latinLnBrk="0" hangingPunct="1"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  <a:p>
            <a:pPr lvl="1" rtl="0" eaLnBrk="1" latinLnBrk="0" hangingPunct="1"/>
            <a:r>
              <a:rPr lang="ro-RO"/>
              <a:t>Al doilea nivel</a:t>
            </a:r>
          </a:p>
          <a:p>
            <a:pPr lvl="2" rtl="0" eaLnBrk="1" latinLnBrk="0" hangingPunct="1"/>
            <a:r>
              <a:rPr lang="ro-RO"/>
              <a:t>Al treilea nivel</a:t>
            </a:r>
          </a:p>
          <a:p>
            <a:pPr lvl="3" rtl="0" eaLnBrk="1" latinLnBrk="0" hangingPunct="1"/>
            <a:r>
              <a:rPr lang="ro-RO"/>
              <a:t>Al patrulea nivel</a:t>
            </a:r>
          </a:p>
          <a:p>
            <a:pPr lvl="4" rtl="0" eaLnBrk="1" latinLnBrk="0" hangingPunct="1"/>
            <a:r>
              <a:rPr lang="ro-RO"/>
              <a:t>Al cincilea nivel</a:t>
            </a:r>
            <a:endParaRPr kumimoji="0"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 rtl="0" eaLnBrk="1" latinLnBrk="0" hangingPunct="1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D12612-D61A-464D-860B-8F04D9443370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cu un colț tăiat și rotunjit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o-RO" sz="1800" dirty="0"/>
          </a:p>
        </p:txBody>
      </p:sp>
      <p:sp>
        <p:nvSpPr>
          <p:cNvPr id="12" name="Triunghi dreptunghic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o-RO" sz="1800" dirty="0"/>
          </a:p>
        </p:txBody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" name="Substituent imagine 2" descr="Un substituent gol pentru a adăuga o imagine. Faceți clic pe substituent și selectați imaginea pe care doriți s-o adăugați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ro-RO"/>
              <a:t>Faceți clic pe pictogramă pentru a adăuga o imagine</a:t>
            </a:r>
            <a:endParaRPr kumimoji="0"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 rtl="0" eaLnBrk="1" latinLnBrk="0" hangingPunct="1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ro-RO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1AE09-3DAD-4117-8310-A7C4ADD4289A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0" name="Formă liberă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o-RO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ă liberă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o-RO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Dreptunghi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grpSp>
          <p:nvGrpSpPr>
            <p:cNvPr id="27" name="Gr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ă liberă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o-RO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ă liberă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o-RO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ă liberă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o-RO" sz="1800" dirty="0"/>
                </a:p>
              </p:txBody>
            </p:sp>
            <p:sp>
              <p:nvSpPr>
                <p:cNvPr id="33" name="Formă liberă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o-RO" sz="1800" dirty="0"/>
                </a:p>
              </p:txBody>
            </p:sp>
          </p:grpSp>
        </p:grpSp>
      </p:grp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ro-RO" dirty="0"/>
              <a:t>Faceți clic pentru a edita stilul de titlu Coordonator</a:t>
            </a:r>
            <a:endParaRPr kumimoji="0" lang="ro-RO" dirty="0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ro-RO" dirty="0"/>
              <a:t>Editați stilurile de text coordonator</a:t>
            </a:r>
          </a:p>
          <a:p>
            <a:pPr lvl="1" rtl="0" eaLnBrk="1" latinLnBrk="0" hangingPunct="1"/>
            <a:r>
              <a:rPr lang="ro-RO" dirty="0"/>
              <a:t>Al doilea nivel</a:t>
            </a:r>
          </a:p>
          <a:p>
            <a:pPr lvl="2" rtl="0" eaLnBrk="1" latinLnBrk="0" hangingPunct="1"/>
            <a:r>
              <a:rPr lang="ro-RO" dirty="0"/>
              <a:t>Al treilea nivel</a:t>
            </a:r>
          </a:p>
          <a:p>
            <a:pPr lvl="3" rtl="0" eaLnBrk="1" latinLnBrk="0" hangingPunct="1"/>
            <a:r>
              <a:rPr lang="ro-RO" dirty="0"/>
              <a:t>Al patrulea nivel</a:t>
            </a:r>
          </a:p>
          <a:p>
            <a:pPr lvl="4" rtl="0" eaLnBrk="1" latinLnBrk="0" hangingPunct="1"/>
            <a:r>
              <a:rPr lang="ro-RO" dirty="0"/>
              <a:t>Al cincilea nivel</a:t>
            </a:r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393FC67A-5DED-40C8-B1E7-9D4AB3BCE719}" type="datetime1">
              <a:rPr lang="ro-RO" smtClean="0"/>
              <a:t>07.03.2019</a:t>
            </a:fld>
            <a:endParaRPr lang="ro-RO" dirty="0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o-RO" dirty="0"/>
              <a:t>Adăugați un subsol</a:t>
            </a:r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ro-RO" smtClean="0"/>
              <a:pPr rtl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E</a:t>
            </a:r>
            <a:r>
              <a:rPr lang="ro-RO" dirty="0" err="1"/>
              <a:t>lemente</a:t>
            </a:r>
            <a:r>
              <a:rPr lang="ro-RO" dirty="0"/>
              <a:t> fundamentale de </a:t>
            </a:r>
            <a:r>
              <a:rPr lang="it-IT" dirty="0"/>
              <a:t>proprietate intelectuală </a:t>
            </a:r>
            <a:endParaRPr lang="ro-RO" dirty="0">
              <a:latin typeface="Calibri" panose="020F0502020204030204" pitchFamily="34" charset="0"/>
            </a:endParaRPr>
          </a:p>
        </p:txBody>
      </p:sp>
      <p:sp>
        <p:nvSpPr>
          <p:cNvPr id="5" name="Subtitlu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o-RO" dirty="0"/>
              <a:t> </a:t>
            </a:r>
          </a:p>
          <a:p>
            <a:pPr rtl="0"/>
            <a:r>
              <a:rPr lang="ro-RO" dirty="0"/>
              <a:t>Note de curs</a:t>
            </a:r>
          </a:p>
          <a:p>
            <a:pPr rtl="0"/>
            <a:endParaRPr lang="ro-RO" dirty="0"/>
          </a:p>
          <a:p>
            <a:pPr rtl="0"/>
            <a:endParaRPr lang="ro-RO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D3472E4E-2134-4244-AD89-9F01D14C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25" y="1199213"/>
            <a:ext cx="9203960" cy="55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4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E240FB6-5E4C-4C23-B73D-8A47DBD5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0" y="1169233"/>
            <a:ext cx="10028420" cy="54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Invenţia</a:t>
            </a:r>
            <a:r>
              <a:rPr lang="en-US" b="1" dirty="0"/>
              <a:t> </a:t>
            </a:r>
            <a:r>
              <a:rPr lang="en-US" b="1" dirty="0" err="1"/>
              <a:t>brevetată</a:t>
            </a:r>
            <a:r>
              <a:rPr lang="en-US" b="1" dirty="0"/>
              <a:t>. </a:t>
            </a:r>
            <a:endParaRPr lang="en-US" dirty="0"/>
          </a:p>
          <a:p>
            <a:r>
              <a:rPr lang="en-US" dirty="0" err="1"/>
              <a:t>Invenţia</a:t>
            </a:r>
            <a:r>
              <a:rPr lang="en-US" dirty="0"/>
              <a:t> ca </a:t>
            </a:r>
            <a:r>
              <a:rPr lang="en-US" dirty="0" err="1"/>
              <a:t>soluţie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 </a:t>
            </a:r>
            <a:r>
              <a:rPr lang="en-US" dirty="0" err="1"/>
              <a:t>nouă</a:t>
            </a:r>
            <a:r>
              <a:rPr lang="en-US" dirty="0"/>
              <a:t>, </a:t>
            </a:r>
            <a:r>
              <a:rPr lang="en-US" dirty="0" err="1"/>
              <a:t>inventivă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aplicabilă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importantă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societate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capacitatea</a:t>
            </a:r>
            <a:r>
              <a:rPr lang="en-US" dirty="0"/>
              <a:t> de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progresul</a:t>
            </a:r>
            <a:r>
              <a:rPr lang="en-US" dirty="0"/>
              <a:t> </a:t>
            </a:r>
            <a:r>
              <a:rPr lang="en-US" dirty="0" err="1"/>
              <a:t>tehnic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susţine</a:t>
            </a:r>
            <a:r>
              <a:rPr lang="en-US" dirty="0"/>
              <a:t> </a:t>
            </a:r>
            <a:r>
              <a:rPr lang="en-US" dirty="0" err="1"/>
              <a:t>inovarea</a:t>
            </a:r>
            <a:r>
              <a:rPr lang="en-US" dirty="0"/>
              <a:t> ca </a:t>
            </a:r>
            <a:r>
              <a:rPr lang="en-US" dirty="0" err="1"/>
              <a:t>proces</a:t>
            </a:r>
            <a:r>
              <a:rPr lang="en-US" dirty="0"/>
              <a:t> cu </a:t>
            </a:r>
            <a:r>
              <a:rPr lang="en-US" dirty="0" err="1"/>
              <a:t>finalitate</a:t>
            </a:r>
            <a:r>
              <a:rPr lang="en-US" dirty="0"/>
              <a:t> pe </a:t>
            </a:r>
            <a:r>
              <a:rPr lang="en-US" dirty="0" err="1"/>
              <a:t>piaţă</a:t>
            </a:r>
            <a:r>
              <a:rPr lang="en-US" dirty="0"/>
              <a:t>. </a:t>
            </a:r>
          </a:p>
          <a:p>
            <a:r>
              <a:rPr lang="en-US" dirty="0" err="1"/>
              <a:t>Invenţia</a:t>
            </a:r>
            <a:r>
              <a:rPr lang="en-US" dirty="0"/>
              <a:t> ca </a:t>
            </a:r>
            <a:r>
              <a:rPr lang="en-US" dirty="0" err="1"/>
              <a:t>rezultat</a:t>
            </a:r>
            <a:r>
              <a:rPr lang="en-US" dirty="0"/>
              <a:t> al </a:t>
            </a:r>
            <a:r>
              <a:rPr lang="en-US" dirty="0" err="1"/>
              <a:t>gândirii</a:t>
            </a:r>
            <a:r>
              <a:rPr lang="en-US" dirty="0"/>
              <a:t> </a:t>
            </a:r>
            <a:r>
              <a:rPr lang="en-US" dirty="0" err="1"/>
              <a:t>creatoare</a:t>
            </a:r>
            <a:r>
              <a:rPr lang="en-US" dirty="0"/>
              <a:t> a </a:t>
            </a:r>
            <a:r>
              <a:rPr lang="en-US" dirty="0" err="1"/>
              <a:t>inventatorului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exploatată</a:t>
            </a:r>
            <a:r>
              <a:rPr lang="en-US" dirty="0"/>
              <a:t> liber,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valenţele</a:t>
            </a:r>
            <a:r>
              <a:rPr lang="en-US" dirty="0"/>
              <a:t> </a:t>
            </a:r>
            <a:r>
              <a:rPr lang="en-US" dirty="0" err="1"/>
              <a:t>tehnico-economice</a:t>
            </a:r>
            <a:r>
              <a:rPr lang="en-US" dirty="0"/>
              <a:t> pe care le </a:t>
            </a:r>
            <a:r>
              <a:rPr lang="en-US" dirty="0" err="1"/>
              <a:t>conferă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protejata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brevetare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90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 </a:t>
            </a:r>
            <a:r>
              <a:rPr lang="en-US" dirty="0" err="1"/>
              <a:t>brevetată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de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importanţă</a:t>
            </a:r>
            <a:r>
              <a:rPr lang="en-US" dirty="0"/>
              <a:t>. In </a:t>
            </a:r>
            <a:r>
              <a:rPr lang="en-US" dirty="0" err="1"/>
              <a:t>principiu</a:t>
            </a:r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 </a:t>
            </a:r>
            <a:r>
              <a:rPr lang="en-US" dirty="0" err="1"/>
              <a:t>brevetată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convenţie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inventator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societate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inventatorul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(</a:t>
            </a:r>
            <a:r>
              <a:rPr lang="en-US" dirty="0" err="1"/>
              <a:t>divulgă</a:t>
            </a:r>
            <a:r>
              <a:rPr lang="en-US" dirty="0"/>
              <a:t>) </a:t>
            </a:r>
            <a:r>
              <a:rPr lang="en-US" dirty="0" err="1"/>
              <a:t>societăţii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muncii</a:t>
            </a:r>
            <a:r>
              <a:rPr lang="en-US" dirty="0"/>
              <a:t> sale </a:t>
            </a:r>
            <a:r>
              <a:rPr lang="en-US" dirty="0" err="1"/>
              <a:t>creatoare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societatea</a:t>
            </a:r>
            <a:r>
              <a:rPr lang="en-US" dirty="0"/>
              <a:t> se </a:t>
            </a:r>
            <a:r>
              <a:rPr lang="en-US" dirty="0" err="1"/>
              <a:t>angajează</a:t>
            </a:r>
            <a:r>
              <a:rPr lang="en-US" dirty="0"/>
              <a:t> </a:t>
            </a:r>
            <a:r>
              <a:rPr lang="en-US" dirty="0" err="1"/>
              <a:t>faţă</a:t>
            </a:r>
            <a:r>
              <a:rPr lang="en-US" dirty="0"/>
              <a:t> de </a:t>
            </a:r>
            <a:r>
              <a:rPr lang="en-US" dirty="0" err="1"/>
              <a:t>inventator</a:t>
            </a:r>
            <a:r>
              <a:rPr lang="en-US" dirty="0"/>
              <a:t> </a:t>
            </a:r>
            <a:r>
              <a:rPr lang="en-US" dirty="0" err="1"/>
              <a:t>să-i</a:t>
            </a:r>
            <a:r>
              <a:rPr lang="en-US" dirty="0"/>
              <a:t> </a:t>
            </a:r>
            <a:r>
              <a:rPr lang="en-US" dirty="0" err="1"/>
              <a:t>respecte</a:t>
            </a:r>
            <a:r>
              <a:rPr lang="en-US" dirty="0"/>
              <a:t> </a:t>
            </a:r>
            <a:r>
              <a:rPr lang="en-US" dirty="0" err="1"/>
              <a:t>drepturile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decurge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anume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exclusivitatea</a:t>
            </a:r>
            <a:r>
              <a:rPr lang="en-US" dirty="0"/>
              <a:t> de </a:t>
            </a:r>
            <a:r>
              <a:rPr lang="en-US" dirty="0" err="1"/>
              <a:t>exploatare</a:t>
            </a:r>
            <a:r>
              <a:rPr lang="en-US" dirty="0"/>
              <a:t> a </a:t>
            </a:r>
            <a:r>
              <a:rPr lang="en-US" dirty="0" err="1"/>
              <a:t>avantajelor</a:t>
            </a:r>
            <a:r>
              <a:rPr lang="en-US" dirty="0"/>
              <a:t> </a:t>
            </a:r>
            <a:r>
              <a:rPr lang="en-US" dirty="0" err="1"/>
              <a:t>invenţiei</a:t>
            </a:r>
            <a:r>
              <a:rPr lang="en-US" dirty="0"/>
              <a:t>. </a:t>
            </a:r>
          </a:p>
          <a:p>
            <a:r>
              <a:rPr lang="en-US" dirty="0" err="1"/>
              <a:t>Iniţiativa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dreptul</a:t>
            </a:r>
            <a:r>
              <a:rPr lang="en-US" dirty="0"/>
              <a:t> de a-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proteja</a:t>
            </a:r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brevetare</a:t>
            </a:r>
            <a:r>
              <a:rPr lang="en-US" dirty="0"/>
              <a:t> </a:t>
            </a:r>
            <a:r>
              <a:rPr lang="en-US" dirty="0" err="1"/>
              <a:t>aparţine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totalitate</a:t>
            </a:r>
            <a:r>
              <a:rPr lang="en-US" dirty="0"/>
              <a:t> </a:t>
            </a:r>
            <a:r>
              <a:rPr lang="en-US" dirty="0" err="1"/>
              <a:t>inventatorului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angajatorului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invenţiile</a:t>
            </a:r>
            <a:r>
              <a:rPr lang="en-US" dirty="0"/>
              <a:t> de </a:t>
            </a:r>
            <a:r>
              <a:rPr lang="en-US" dirty="0" err="1"/>
              <a:t>serviciu</a:t>
            </a:r>
            <a:r>
              <a:rPr lang="en-US" dirty="0"/>
              <a:t>. Din multiple motive </a:t>
            </a:r>
            <a:r>
              <a:rPr lang="en-US" dirty="0" err="1"/>
              <a:t>aceştia</a:t>
            </a:r>
            <a:r>
              <a:rPr lang="en-US" dirty="0"/>
              <a:t> au </a:t>
            </a:r>
            <a:r>
              <a:rPr lang="en-US" dirty="0" err="1"/>
              <a:t>interesul</a:t>
            </a:r>
            <a:r>
              <a:rPr lang="en-US" dirty="0"/>
              <a:t> </a:t>
            </a:r>
            <a:r>
              <a:rPr lang="en-US" dirty="0" err="1"/>
              <a:t>asigurării</a:t>
            </a:r>
            <a:r>
              <a:rPr lang="en-US" dirty="0"/>
              <a:t> </a:t>
            </a:r>
            <a:r>
              <a:rPr lang="en-US" dirty="0" err="1"/>
              <a:t>protejării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societatea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dispusă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legislaţie</a:t>
            </a:r>
            <a:r>
              <a:rPr lang="en-US" dirty="0"/>
              <a:t> </a:t>
            </a:r>
            <a:r>
              <a:rPr lang="en-US" dirty="0" err="1"/>
              <a:t>adecvată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accepte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demers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791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A81F48B-EDC6-45BB-9587-79FA11558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139251"/>
            <a:ext cx="10453140" cy="55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vedre</a:t>
            </a:r>
            <a:r>
              <a:rPr lang="en-US" dirty="0"/>
              <a:t> al </a:t>
            </a:r>
            <a:r>
              <a:rPr lang="en-US" dirty="0" err="1"/>
              <a:t>legislaţiei</a:t>
            </a:r>
            <a:r>
              <a:rPr lang="en-US" dirty="0"/>
              <a:t> </a:t>
            </a:r>
            <a:r>
              <a:rPr lang="en-US" dirty="0" err="1"/>
              <a:t>naţionale</a:t>
            </a:r>
            <a:r>
              <a:rPr lang="en-US" dirty="0"/>
              <a:t> (art 7.legea nr. 64/1991) </a:t>
            </a:r>
          </a:p>
          <a:p>
            <a:r>
              <a:rPr lang="en-US" b="1" dirty="0"/>
              <a:t>“O </a:t>
            </a:r>
            <a:r>
              <a:rPr lang="en-US" b="1" dirty="0" err="1"/>
              <a:t>invenţie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brevetabilă</a:t>
            </a:r>
            <a:r>
              <a:rPr lang="en-US" b="1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 err="1"/>
              <a:t>nouă</a:t>
            </a:r>
            <a:r>
              <a:rPr lang="en-US" b="1" dirty="0"/>
              <a:t>, </a:t>
            </a:r>
            <a:r>
              <a:rPr lang="en-US" dirty="0" err="1"/>
              <a:t>rezultă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b="1" dirty="0" err="1"/>
              <a:t>activitate</a:t>
            </a:r>
            <a:r>
              <a:rPr lang="en-US" b="1" dirty="0"/>
              <a:t> </a:t>
            </a:r>
            <a:r>
              <a:rPr lang="en-US" b="1" dirty="0" err="1"/>
              <a:t>inventivă</a:t>
            </a:r>
            <a:r>
              <a:rPr lang="en-US" b="1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susceptibiă</a:t>
            </a:r>
            <a:r>
              <a:rPr lang="en-US" dirty="0"/>
              <a:t> de </a:t>
            </a:r>
            <a:r>
              <a:rPr lang="en-US" b="1" dirty="0" err="1"/>
              <a:t>aplicare</a:t>
            </a:r>
            <a:r>
              <a:rPr lang="en-US" b="1" dirty="0"/>
              <a:t> </a:t>
            </a:r>
            <a:r>
              <a:rPr lang="en-US" b="1" dirty="0" err="1"/>
              <a:t>industrială</a:t>
            </a:r>
            <a:r>
              <a:rPr lang="en-US" b="1" dirty="0"/>
              <a:t>. </a:t>
            </a:r>
            <a:r>
              <a:rPr lang="en-US" dirty="0" err="1"/>
              <a:t>Invenţia</a:t>
            </a:r>
            <a:r>
              <a:rPr lang="en-US" dirty="0"/>
              <a:t> </a:t>
            </a:r>
            <a:r>
              <a:rPr lang="en-US" dirty="0" err="1"/>
              <a:t>brevetabilă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ca </a:t>
            </a:r>
            <a:r>
              <a:rPr lang="en-US" dirty="0" err="1"/>
              <a:t>obiect</a:t>
            </a:r>
            <a:r>
              <a:rPr lang="en-US" dirty="0"/>
              <a:t> un </a:t>
            </a:r>
            <a:r>
              <a:rPr lang="en-US" b="1" dirty="0" err="1"/>
              <a:t>produs</a:t>
            </a:r>
            <a:r>
              <a:rPr lang="en-US" b="1" dirty="0"/>
              <a:t>, un </a:t>
            </a:r>
            <a:r>
              <a:rPr lang="en-US" b="1" dirty="0" err="1"/>
              <a:t>procedeu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o </a:t>
            </a:r>
            <a:r>
              <a:rPr lang="en-US" b="1" dirty="0" err="1"/>
              <a:t>metodă</a:t>
            </a:r>
            <a:r>
              <a:rPr lang="en-US" b="1" dirty="0"/>
              <a:t>”.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4163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o </a:t>
            </a:r>
            <a:r>
              <a:rPr lang="en-US" dirty="0" err="1"/>
              <a:t>creaţie</a:t>
            </a:r>
            <a:r>
              <a:rPr lang="en-US" dirty="0"/>
              <a:t> </a:t>
            </a:r>
            <a:r>
              <a:rPr lang="en-US" dirty="0" err="1"/>
              <a:t>ştiinţifică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recunoscută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invenţie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brevetată</a:t>
            </a:r>
            <a:r>
              <a:rPr lang="en-US" dirty="0"/>
              <a:t>, se </a:t>
            </a:r>
            <a:r>
              <a:rPr lang="en-US" dirty="0" err="1"/>
              <a:t>cer</a:t>
            </a:r>
            <a:r>
              <a:rPr lang="en-US" dirty="0"/>
              <a:t> </a:t>
            </a:r>
            <a:r>
              <a:rPr lang="en-US" dirty="0" err="1"/>
              <a:t>îndeplinite</a:t>
            </a:r>
            <a:r>
              <a:rPr lang="en-US" dirty="0"/>
              <a:t> </a:t>
            </a:r>
            <a:r>
              <a:rPr lang="en-US" dirty="0" err="1"/>
              <a:t>cumulativ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cerinţe</a:t>
            </a:r>
            <a:r>
              <a:rPr lang="en-US" dirty="0"/>
              <a:t>: </a:t>
            </a:r>
          </a:p>
          <a:p>
            <a:r>
              <a:rPr lang="en-US" dirty="0"/>
              <a:t>-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activităţi</a:t>
            </a:r>
            <a:r>
              <a:rPr lang="en-US" dirty="0"/>
              <a:t> de </a:t>
            </a:r>
            <a:r>
              <a:rPr lang="en-US" dirty="0" err="1"/>
              <a:t>creaţie</a:t>
            </a:r>
            <a:r>
              <a:rPr lang="en-US" dirty="0"/>
              <a:t> </a:t>
            </a:r>
            <a:r>
              <a:rPr lang="en-US" dirty="0" err="1"/>
              <a:t>ştiinţifică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 (</a:t>
            </a:r>
            <a:r>
              <a:rPr lang="en-US" b="1" dirty="0" err="1"/>
              <a:t>activitate</a:t>
            </a:r>
            <a:r>
              <a:rPr lang="en-US" b="1" dirty="0"/>
              <a:t> </a:t>
            </a:r>
            <a:r>
              <a:rPr lang="en-US" b="1" dirty="0" err="1"/>
              <a:t>inventivă</a:t>
            </a:r>
            <a:r>
              <a:rPr lang="en-US" dirty="0"/>
              <a:t>); </a:t>
            </a:r>
          </a:p>
          <a:p>
            <a:r>
              <a:rPr lang="en-US" dirty="0"/>
              <a:t>- </a:t>
            </a:r>
            <a:r>
              <a:rPr lang="en-US" dirty="0" err="1"/>
              <a:t>să</a:t>
            </a:r>
            <a:r>
              <a:rPr lang="en-US" dirty="0"/>
              <a:t> fie o </a:t>
            </a:r>
            <a:r>
              <a:rPr lang="en-US" b="1" dirty="0" err="1"/>
              <a:t>noutate</a:t>
            </a:r>
            <a:r>
              <a:rPr lang="en-US" dirty="0"/>
              <a:t>; </a:t>
            </a:r>
          </a:p>
          <a:p>
            <a:r>
              <a:rPr lang="it-IT" dirty="0"/>
              <a:t>- să aibă </a:t>
            </a:r>
            <a:r>
              <a:rPr lang="it-IT" b="1" dirty="0"/>
              <a:t>aplicabillitate industrială </a:t>
            </a:r>
            <a:r>
              <a:rPr lang="it-IT" dirty="0"/>
              <a:t>(aplicare industrială, repetabilitatea parametrilor, utilitate) </a:t>
            </a:r>
          </a:p>
          <a:p>
            <a:r>
              <a:rPr lang="pt-BR" dirty="0"/>
              <a:t>- să constituie o </a:t>
            </a:r>
            <a:r>
              <a:rPr lang="pt-BR" b="1" dirty="0"/>
              <a:t>soluţie tehnică </a:t>
            </a:r>
            <a:r>
              <a:rPr lang="pt-BR" dirty="0"/>
              <a:t>(produs, procedeu sau metodă). </a:t>
            </a:r>
          </a:p>
          <a:p>
            <a:endParaRPr lang="en-US" dirty="0"/>
          </a:p>
          <a:p>
            <a:r>
              <a:rPr lang="en-US" dirty="0" err="1"/>
              <a:t>Definiţia</a:t>
            </a:r>
            <a:r>
              <a:rPr lang="en-US" dirty="0"/>
              <a:t> </a:t>
            </a:r>
            <a:r>
              <a:rPr lang="en-US" dirty="0" err="1"/>
              <a:t>invenţiei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schematizată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grafică</a:t>
            </a:r>
            <a:r>
              <a:rPr lang="en-US" dirty="0"/>
              <a:t> din </a:t>
            </a:r>
            <a:r>
              <a:rPr lang="en-US" dirty="0" err="1"/>
              <a:t>figura</a:t>
            </a:r>
            <a:r>
              <a:rPr lang="ro-RO" dirty="0"/>
              <a:t> următoare.</a:t>
            </a:r>
          </a:p>
        </p:txBody>
      </p:sp>
    </p:spTree>
    <p:extLst>
      <p:ext uri="{BB962C8B-B14F-4D97-AF65-F5344CB8AC3E}">
        <p14:creationId xmlns:p14="http://schemas.microsoft.com/office/powerpoint/2010/main" val="32413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34CA9A69-3CAC-4BC9-A177-12106B9A8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20" y="1394085"/>
            <a:ext cx="9938478" cy="52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i="1" dirty="0" err="1"/>
              <a:t>Invenţia</a:t>
            </a:r>
            <a:r>
              <a:rPr lang="en-US" b="1" i="1" dirty="0"/>
              <a:t> ca </a:t>
            </a:r>
            <a:r>
              <a:rPr lang="en-US" b="1" i="1" dirty="0" err="1"/>
              <a:t>soluţie</a:t>
            </a:r>
            <a:r>
              <a:rPr lang="en-US" b="1" i="1" dirty="0"/>
              <a:t> </a:t>
            </a:r>
            <a:r>
              <a:rPr lang="en-US" b="1" i="1" dirty="0" err="1"/>
              <a:t>tehnică</a:t>
            </a:r>
            <a:r>
              <a:rPr lang="en-US" b="1" i="1" dirty="0"/>
              <a:t> </a:t>
            </a:r>
            <a:endParaRPr lang="en-US" dirty="0"/>
          </a:p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soluţie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 </a:t>
            </a:r>
            <a:r>
              <a:rPr lang="en-US" dirty="0" err="1"/>
              <a:t>înţelegem</a:t>
            </a:r>
            <a:r>
              <a:rPr lang="en-US" dirty="0"/>
              <a:t> </a:t>
            </a:r>
            <a:r>
              <a:rPr lang="en-US" dirty="0" err="1"/>
              <a:t>totalitatea</a:t>
            </a:r>
            <a:r>
              <a:rPr lang="en-US" dirty="0"/>
              <a:t> </a:t>
            </a:r>
            <a:r>
              <a:rPr lang="en-US" dirty="0" err="1"/>
              <a:t>informaţiilor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care permit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completă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efectivă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un specialist din </a:t>
            </a:r>
            <a:r>
              <a:rPr lang="en-US" dirty="0" err="1"/>
              <a:t>domeniu</a:t>
            </a:r>
            <a:r>
              <a:rPr lang="en-US" dirty="0"/>
              <a:t>, </a:t>
            </a:r>
            <a:r>
              <a:rPr lang="en-US" dirty="0" err="1"/>
              <a:t>utilizându</a:t>
            </a:r>
            <a:r>
              <a:rPr lang="en-US" dirty="0"/>
              <a:t>-se </a:t>
            </a:r>
            <a:r>
              <a:rPr lang="en-US" dirty="0" err="1"/>
              <a:t>mijloacele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curente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domeniu</a:t>
            </a:r>
            <a:r>
              <a:rPr lang="en-US" dirty="0"/>
              <a:t>, </a:t>
            </a:r>
            <a:r>
              <a:rPr lang="en-US" dirty="0" err="1"/>
              <a:t>natura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informaţii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analitică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grafică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analitică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esenţial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permită</a:t>
            </a:r>
            <a:r>
              <a:rPr lang="en-US" dirty="0"/>
              <a:t> </a:t>
            </a:r>
            <a:r>
              <a:rPr lang="en-US" dirty="0" err="1"/>
              <a:t>conturarea</a:t>
            </a:r>
            <a:r>
              <a:rPr lang="en-US" dirty="0"/>
              <a:t> </a:t>
            </a:r>
            <a:r>
              <a:rPr lang="en-US" dirty="0" err="1"/>
              <a:t>clară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precisă</a:t>
            </a:r>
            <a:r>
              <a:rPr lang="en-US" dirty="0"/>
              <a:t> a </a:t>
            </a:r>
            <a:r>
              <a:rPr lang="en-US" dirty="0" err="1"/>
              <a:t>soluţiei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întinderii</a:t>
            </a:r>
            <a:r>
              <a:rPr lang="en-US" dirty="0"/>
              <a:t> </a:t>
            </a:r>
            <a:r>
              <a:rPr lang="en-US" dirty="0" err="1"/>
              <a:t>protecţiei</a:t>
            </a:r>
            <a:r>
              <a:rPr lang="en-US" dirty="0"/>
              <a:t> solicitate. De </a:t>
            </a: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soluţiile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raţionament</a:t>
            </a:r>
            <a:r>
              <a:rPr lang="en-US" dirty="0"/>
              <a:t> </a:t>
            </a:r>
            <a:r>
              <a:rPr lang="en-US" dirty="0" err="1"/>
              <a:t>tehnic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operaţiuni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nu pot fi considerate </a:t>
            </a:r>
            <a:r>
              <a:rPr lang="en-US" dirty="0" err="1"/>
              <a:t>soluţii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acelea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elementul</a:t>
            </a:r>
            <a:r>
              <a:rPr lang="en-US" dirty="0"/>
              <a:t> de </a:t>
            </a:r>
            <a:r>
              <a:rPr lang="en-US" dirty="0" err="1"/>
              <a:t>creaţie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ordin</a:t>
            </a:r>
            <a:r>
              <a:rPr lang="en-US" dirty="0"/>
              <a:t> </a:t>
            </a:r>
            <a:r>
              <a:rPr lang="en-US" dirty="0" err="1"/>
              <a:t>ştiinţific</a:t>
            </a:r>
            <a:r>
              <a:rPr lang="en-US" dirty="0"/>
              <a:t>, economic, </a:t>
            </a:r>
            <a:r>
              <a:rPr lang="en-US" dirty="0" err="1"/>
              <a:t>financiar</a:t>
            </a:r>
            <a:r>
              <a:rPr lang="en-US" dirty="0"/>
              <a:t>, </a:t>
            </a:r>
            <a:r>
              <a:rPr lang="en-US" dirty="0" err="1"/>
              <a:t>organizatoric</a:t>
            </a:r>
            <a:r>
              <a:rPr lang="en-US" dirty="0"/>
              <a:t>, didactic </a:t>
            </a:r>
            <a:r>
              <a:rPr lang="en-US" dirty="0" err="1"/>
              <a:t>sau</a:t>
            </a:r>
            <a:r>
              <a:rPr lang="en-US" dirty="0"/>
              <a:t> artistic.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89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i="1" dirty="0" err="1"/>
              <a:t>Invenţia</a:t>
            </a:r>
            <a:r>
              <a:rPr lang="en-US" b="1" i="1" dirty="0"/>
              <a:t> ca </a:t>
            </a:r>
            <a:r>
              <a:rPr lang="en-US" b="1" i="1" dirty="0" err="1"/>
              <a:t>noutate</a:t>
            </a:r>
            <a:r>
              <a:rPr lang="en-US" b="1" i="1" dirty="0"/>
              <a:t> </a:t>
            </a:r>
            <a:endParaRPr lang="en-US" dirty="0"/>
          </a:p>
          <a:p>
            <a:r>
              <a:rPr lang="en-US" dirty="0" err="1"/>
              <a:t>Elementul</a:t>
            </a:r>
            <a:r>
              <a:rPr lang="en-US" dirty="0"/>
              <a:t> de </a:t>
            </a:r>
            <a:r>
              <a:rPr lang="en-US" dirty="0" err="1"/>
              <a:t>noutate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esenţial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caracterizarea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invenţii</a:t>
            </a:r>
            <a:r>
              <a:rPr lang="en-US" dirty="0"/>
              <a:t>. </a:t>
            </a:r>
            <a:r>
              <a:rPr lang="en-US" dirty="0" err="1"/>
              <a:t>Noutatea</a:t>
            </a:r>
            <a:r>
              <a:rPr lang="en-US" dirty="0"/>
              <a:t> </a:t>
            </a:r>
            <a:r>
              <a:rPr lang="en-US" dirty="0" err="1"/>
              <a:t>invenţiei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aibă</a:t>
            </a:r>
            <a:r>
              <a:rPr lang="en-US" dirty="0"/>
              <a:t> un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limitată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spaţiu</a:t>
            </a:r>
            <a:r>
              <a:rPr lang="en-US" dirty="0"/>
              <a:t>. </a:t>
            </a:r>
            <a:r>
              <a:rPr lang="en-US" dirty="0" err="1"/>
              <a:t>Cercetarea</a:t>
            </a:r>
            <a:r>
              <a:rPr lang="en-US" dirty="0"/>
              <a:t> </a:t>
            </a:r>
            <a:r>
              <a:rPr lang="en-US" dirty="0" err="1"/>
              <a:t>noutăţii</a:t>
            </a:r>
            <a:r>
              <a:rPr lang="en-US" dirty="0"/>
              <a:t> se face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materialele</a:t>
            </a:r>
            <a:r>
              <a:rPr lang="en-US" dirty="0"/>
              <a:t> </a:t>
            </a:r>
            <a:r>
              <a:rPr lang="en-US" dirty="0" err="1"/>
              <a:t>documentare</a:t>
            </a:r>
            <a:r>
              <a:rPr lang="en-US" dirty="0"/>
              <a:t> </a:t>
            </a:r>
            <a:r>
              <a:rPr lang="en-US" dirty="0" err="1"/>
              <a:t>cunoscute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făcute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(</a:t>
            </a:r>
            <a:r>
              <a:rPr lang="en-US" dirty="0" err="1"/>
              <a:t>cărţi</a:t>
            </a:r>
            <a:r>
              <a:rPr lang="en-US" dirty="0"/>
              <a:t> , </a:t>
            </a:r>
            <a:r>
              <a:rPr lang="en-US" dirty="0" err="1"/>
              <a:t>articole</a:t>
            </a:r>
            <a:r>
              <a:rPr lang="en-US" dirty="0"/>
              <a:t>, </a:t>
            </a:r>
            <a:r>
              <a:rPr lang="en-US" dirty="0" err="1"/>
              <a:t>standarde</a:t>
            </a:r>
            <a:r>
              <a:rPr lang="en-US" dirty="0"/>
              <a:t>, </a:t>
            </a:r>
            <a:r>
              <a:rPr lang="en-US" dirty="0" err="1"/>
              <a:t>brevete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toată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. </a:t>
            </a:r>
            <a:r>
              <a:rPr lang="en-US" dirty="0" err="1"/>
              <a:t>Materialele</a:t>
            </a:r>
            <a:r>
              <a:rPr lang="en-US" dirty="0"/>
              <a:t> </a:t>
            </a:r>
            <a:r>
              <a:rPr lang="en-US" dirty="0" err="1"/>
              <a:t>documentare</a:t>
            </a:r>
            <a:r>
              <a:rPr lang="en-US" dirty="0"/>
              <a:t> </a:t>
            </a:r>
            <a:r>
              <a:rPr lang="en-US" dirty="0" err="1"/>
              <a:t>opozabile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propuneri</a:t>
            </a:r>
            <a:r>
              <a:rPr lang="en-US" dirty="0"/>
              <a:t> de </a:t>
            </a:r>
            <a:r>
              <a:rPr lang="en-US" dirty="0" err="1"/>
              <a:t>invenţii</a:t>
            </a:r>
            <a:r>
              <a:rPr lang="en-US" dirty="0"/>
              <a:t> se </a:t>
            </a:r>
            <a:r>
              <a:rPr lang="en-US" dirty="0" err="1"/>
              <a:t>numesc</a:t>
            </a:r>
            <a:r>
              <a:rPr lang="en-US" dirty="0"/>
              <a:t> “</a:t>
            </a:r>
            <a:r>
              <a:rPr lang="en-US" i="1" dirty="0" err="1"/>
              <a:t>anteriorităţi</a:t>
            </a:r>
            <a:r>
              <a:rPr lang="en-US" dirty="0"/>
              <a:t>”,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publicarea</a:t>
            </a:r>
            <a:r>
              <a:rPr lang="en-US" dirty="0"/>
              <a:t> </a:t>
            </a:r>
            <a:r>
              <a:rPr lang="en-US" dirty="0" err="1"/>
              <a:t>propriei</a:t>
            </a:r>
            <a:r>
              <a:rPr lang="en-US" dirty="0"/>
              <a:t> </a:t>
            </a:r>
            <a:r>
              <a:rPr lang="en-US" dirty="0" err="1"/>
              <a:t>soluţii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</a:t>
            </a:r>
            <a:r>
              <a:rPr lang="en-US" dirty="0" err="1"/>
              <a:t>brevetare</a:t>
            </a:r>
            <a:r>
              <a:rPr lang="en-US" dirty="0"/>
              <a:t> se </a:t>
            </a:r>
            <a:r>
              <a:rPr lang="en-US" dirty="0" err="1"/>
              <a:t>numeşte</a:t>
            </a:r>
            <a:r>
              <a:rPr lang="en-US" dirty="0"/>
              <a:t> “</a:t>
            </a:r>
            <a:r>
              <a:rPr lang="en-US" i="1" dirty="0" err="1"/>
              <a:t>divulgare</a:t>
            </a:r>
            <a:r>
              <a:rPr lang="en-US" dirty="0"/>
              <a:t>”.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priveşte</a:t>
            </a:r>
            <a:r>
              <a:rPr lang="en-US" dirty="0"/>
              <a:t> </a:t>
            </a:r>
            <a:r>
              <a:rPr lang="en-US" dirty="0" err="1"/>
              <a:t>caracterul</a:t>
            </a:r>
            <a:r>
              <a:rPr lang="en-US" dirty="0"/>
              <a:t> </a:t>
            </a:r>
            <a:r>
              <a:rPr lang="en-US" dirty="0" err="1"/>
              <a:t>noutăţii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abstract, el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aibă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un aspect </a:t>
            </a:r>
            <a:r>
              <a:rPr lang="en-US" dirty="0" err="1"/>
              <a:t>concret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comparativ</a:t>
            </a:r>
            <a:r>
              <a:rPr lang="en-US" dirty="0"/>
              <a:t> </a:t>
            </a:r>
            <a:r>
              <a:rPr lang="en-US" dirty="0" err="1"/>
              <a:t>deosebirea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soluţii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de </a:t>
            </a:r>
            <a:r>
              <a:rPr lang="en-US" dirty="0" err="1"/>
              <a:t>ordin</a:t>
            </a:r>
            <a:r>
              <a:rPr lang="en-US" dirty="0"/>
              <a:t> </a:t>
            </a:r>
            <a:r>
              <a:rPr lang="en-US" dirty="0" err="1"/>
              <a:t>constructiv</a:t>
            </a:r>
            <a:r>
              <a:rPr lang="en-US" dirty="0"/>
              <a:t>, </a:t>
            </a:r>
            <a:r>
              <a:rPr lang="en-US" dirty="0" err="1"/>
              <a:t>funcţional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de </a:t>
            </a:r>
            <a:r>
              <a:rPr lang="en-US" dirty="0" err="1"/>
              <a:t>succesiune</a:t>
            </a:r>
            <a:r>
              <a:rPr lang="en-US" dirty="0"/>
              <a:t> a </a:t>
            </a:r>
            <a:r>
              <a:rPr lang="en-US" dirty="0" err="1"/>
              <a:t>fazelor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generatoare</a:t>
            </a:r>
            <a:r>
              <a:rPr lang="en-US" dirty="0"/>
              <a:t> de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pot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cunoscute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superioare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imprevizibile</a:t>
            </a:r>
            <a:r>
              <a:rPr lang="en-US" dirty="0"/>
              <a:t>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producătoare</a:t>
            </a:r>
            <a:r>
              <a:rPr lang="en-US" dirty="0"/>
              <a:t> de </a:t>
            </a:r>
            <a:r>
              <a:rPr lang="en-US" dirty="0" err="1"/>
              <a:t>efecte</a:t>
            </a:r>
            <a:r>
              <a:rPr lang="en-US" dirty="0"/>
              <a:t> utile.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205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4900" b="1" i="1" dirty="0"/>
              <a:t>Bibliografie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ro-RO" b="1" dirty="0"/>
              <a:t>Proprietate intelectuală, P</a:t>
            </a:r>
            <a:r>
              <a:rPr lang="en-US" b="1" dirty="0" err="1"/>
              <a:t>of.Dr.Ing.Tudor</a:t>
            </a:r>
            <a:r>
              <a:rPr lang="en-US" b="1" dirty="0"/>
              <a:t> ICLANZAN</a:t>
            </a:r>
            <a:r>
              <a:rPr lang="ro-RO" b="1" dirty="0"/>
              <a:t>, Universitatea Politehnică Timișoara, disponibil pe Internet.</a:t>
            </a:r>
            <a:endParaRPr lang="en-US" sz="2800" dirty="0"/>
          </a:p>
          <a:p>
            <a:pPr lvl="1"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de </a:t>
            </a:r>
            <a:r>
              <a:rPr lang="en-US" dirty="0" err="1"/>
              <a:t>noutate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activitate</a:t>
            </a:r>
            <a:r>
              <a:rPr lang="en-US" dirty="0"/>
              <a:t> </a:t>
            </a:r>
            <a:r>
              <a:rPr lang="en-US" dirty="0" err="1"/>
              <a:t>inventivă</a:t>
            </a:r>
            <a:r>
              <a:rPr lang="en-US" dirty="0"/>
              <a:t> ale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invenţii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 se </a:t>
            </a:r>
            <a:r>
              <a:rPr lang="en-US" dirty="0" err="1"/>
              <a:t>interpătrund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se </a:t>
            </a:r>
            <a:r>
              <a:rPr lang="en-US" dirty="0" err="1"/>
              <a:t>condiţionează</a:t>
            </a:r>
            <a:r>
              <a:rPr lang="en-US" dirty="0"/>
              <a:t> </a:t>
            </a:r>
            <a:r>
              <a:rPr lang="en-US" dirty="0" err="1"/>
              <a:t>reciproc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</a:t>
            </a:r>
            <a:r>
              <a:rPr lang="en-US" dirty="0" err="1"/>
              <a:t>aplicării</a:t>
            </a:r>
            <a:r>
              <a:rPr lang="en-US" dirty="0"/>
              <a:t> practice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 </a:t>
            </a:r>
            <a:r>
              <a:rPr lang="en-US" dirty="0" err="1"/>
              <a:t>generează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superioare</a:t>
            </a:r>
            <a:r>
              <a:rPr lang="en-US" dirty="0"/>
              <a:t>, </a:t>
            </a:r>
            <a:r>
              <a:rPr lang="en-US" dirty="0" err="1"/>
              <a:t>determinând</a:t>
            </a:r>
            <a:r>
              <a:rPr lang="en-US" dirty="0"/>
              <a:t> o </a:t>
            </a:r>
            <a:r>
              <a:rPr lang="en-US" dirty="0" err="1"/>
              <a:t>treaptă</a:t>
            </a:r>
            <a:r>
              <a:rPr lang="en-US" dirty="0"/>
              <a:t> </a:t>
            </a:r>
            <a:r>
              <a:rPr lang="en-US" dirty="0" err="1"/>
              <a:t>calitativă</a:t>
            </a:r>
            <a:r>
              <a:rPr lang="en-US" dirty="0"/>
              <a:t> </a:t>
            </a:r>
            <a:r>
              <a:rPr lang="en-US" dirty="0" err="1"/>
              <a:t>superioară</a:t>
            </a:r>
            <a:r>
              <a:rPr lang="en-US" dirty="0"/>
              <a:t>. </a:t>
            </a:r>
          </a:p>
          <a:p>
            <a:r>
              <a:rPr lang="en-US" dirty="0" err="1"/>
              <a:t>Efectele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superioare</a:t>
            </a:r>
            <a:r>
              <a:rPr lang="en-US" dirty="0"/>
              <a:t> sunt </a:t>
            </a:r>
            <a:r>
              <a:rPr lang="en-US" dirty="0" err="1"/>
              <a:t>astfel</a:t>
            </a:r>
            <a:r>
              <a:rPr lang="en-US" dirty="0"/>
              <a:t> “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determinante</a:t>
            </a:r>
            <a:r>
              <a:rPr lang="en-US" dirty="0"/>
              <a:t>”, </a:t>
            </a:r>
            <a:r>
              <a:rPr lang="en-US" dirty="0" err="1"/>
              <a:t>iar</a:t>
            </a:r>
            <a:r>
              <a:rPr lang="en-US" dirty="0"/>
              <a:t> o </a:t>
            </a:r>
            <a:r>
              <a:rPr lang="en-US" dirty="0" err="1"/>
              <a:t>consecinţă</a:t>
            </a:r>
            <a:r>
              <a:rPr lang="en-US" dirty="0"/>
              <a:t> a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“</a:t>
            </a:r>
            <a:r>
              <a:rPr lang="en-US" dirty="0" err="1"/>
              <a:t>efectele</a:t>
            </a:r>
            <a:r>
              <a:rPr lang="en-US" dirty="0"/>
              <a:t> derivate” care </a:t>
            </a:r>
            <a:r>
              <a:rPr lang="en-US" dirty="0" err="1"/>
              <a:t>constau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avantaje</a:t>
            </a:r>
            <a:r>
              <a:rPr lang="en-US" dirty="0"/>
              <a:t> de </a:t>
            </a:r>
            <a:r>
              <a:rPr lang="en-US" dirty="0" err="1"/>
              <a:t>ordin</a:t>
            </a:r>
            <a:r>
              <a:rPr lang="en-US" dirty="0"/>
              <a:t> economic, social, </a:t>
            </a:r>
            <a:r>
              <a:rPr lang="en-US" dirty="0" err="1"/>
              <a:t>estetic</a:t>
            </a:r>
            <a:r>
              <a:rPr lang="en-US" dirty="0"/>
              <a:t>. </a:t>
            </a:r>
            <a:r>
              <a:rPr lang="en-US" dirty="0" err="1"/>
              <a:t>Efectele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sunt legate de </a:t>
            </a:r>
            <a:r>
              <a:rPr lang="en-US" dirty="0" err="1"/>
              <a:t>proprietăţile</a:t>
            </a:r>
            <a:r>
              <a:rPr lang="en-US" dirty="0"/>
              <a:t> </a:t>
            </a:r>
            <a:r>
              <a:rPr lang="en-US" dirty="0" err="1"/>
              <a:t>fizice</a:t>
            </a:r>
            <a:r>
              <a:rPr lang="en-US" dirty="0"/>
              <a:t>, </a:t>
            </a:r>
            <a:r>
              <a:rPr lang="en-US" dirty="0" err="1"/>
              <a:t>chimice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mecanice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de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tehnologice</a:t>
            </a:r>
            <a:r>
              <a:rPr lang="en-US" dirty="0"/>
              <a:t> ale </a:t>
            </a:r>
            <a:r>
              <a:rPr lang="en-US" dirty="0" err="1"/>
              <a:t>speţelor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9609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i="1" dirty="0" err="1"/>
              <a:t>Activitatea</a:t>
            </a:r>
            <a:r>
              <a:rPr lang="en-US" b="1" i="1" dirty="0"/>
              <a:t> </a:t>
            </a:r>
            <a:r>
              <a:rPr lang="en-US" b="1" i="1" dirty="0" err="1"/>
              <a:t>inventivă</a:t>
            </a:r>
            <a:r>
              <a:rPr lang="en-US" b="1" i="1" dirty="0"/>
              <a:t> </a:t>
            </a:r>
            <a:endParaRPr lang="en-US" dirty="0"/>
          </a:p>
          <a:p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inventivă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determinant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invenţii</a:t>
            </a:r>
            <a:r>
              <a:rPr lang="en-US" dirty="0"/>
              <a:t>. </a:t>
            </a:r>
            <a:r>
              <a:rPr lang="en-US" dirty="0" err="1"/>
              <a:t>Legislaţiile</a:t>
            </a:r>
            <a:r>
              <a:rPr lang="en-US" dirty="0"/>
              <a:t> </a:t>
            </a:r>
            <a:r>
              <a:rPr lang="en-US" dirty="0" err="1"/>
              <a:t>naţionale</a:t>
            </a:r>
            <a:r>
              <a:rPr lang="en-US" dirty="0"/>
              <a:t> ale </a:t>
            </a:r>
            <a:r>
              <a:rPr lang="en-US" dirty="0" err="1"/>
              <a:t>statelor</a:t>
            </a:r>
            <a:r>
              <a:rPr lang="en-US" dirty="0"/>
              <a:t> </a:t>
            </a:r>
            <a:r>
              <a:rPr lang="en-US" dirty="0" err="1"/>
              <a:t>reglementeză</a:t>
            </a:r>
            <a:r>
              <a:rPr lang="en-US" dirty="0"/>
              <a:t> </a:t>
            </a:r>
            <a:r>
              <a:rPr lang="en-US" dirty="0" err="1"/>
              <a:t>uşor</a:t>
            </a:r>
            <a:r>
              <a:rPr lang="en-US" dirty="0"/>
              <a:t> </a:t>
            </a:r>
            <a:r>
              <a:rPr lang="en-US" dirty="0" err="1"/>
              <a:t>diferenţiat</a:t>
            </a:r>
            <a:r>
              <a:rPr lang="en-US" dirty="0"/>
              <a:t>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inventiv</a:t>
            </a:r>
            <a:r>
              <a:rPr lang="en-US" dirty="0"/>
              <a:t> </a:t>
            </a:r>
            <a:r>
              <a:rPr lang="en-US" dirty="0" err="1"/>
              <a:t>cerut</a:t>
            </a:r>
            <a:r>
              <a:rPr lang="en-US" dirty="0"/>
              <a:t> la </a:t>
            </a:r>
            <a:r>
              <a:rPr lang="en-US" dirty="0" err="1"/>
              <a:t>brevetare</a:t>
            </a:r>
            <a:r>
              <a:rPr lang="en-US" dirty="0"/>
              <a:t>. De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o </a:t>
            </a:r>
            <a:r>
              <a:rPr lang="en-US" dirty="0" err="1"/>
              <a:t>relativă</a:t>
            </a:r>
            <a:r>
              <a:rPr lang="en-US" dirty="0"/>
              <a:t> </a:t>
            </a:r>
            <a:r>
              <a:rPr lang="en-US" dirty="0" err="1"/>
              <a:t>subtilitate</a:t>
            </a:r>
            <a:r>
              <a:rPr lang="en-US" dirty="0"/>
              <a:t> </a:t>
            </a:r>
            <a:r>
              <a:rPr lang="en-US" dirty="0" err="1"/>
              <a:t>necesară</a:t>
            </a:r>
            <a:r>
              <a:rPr lang="en-US" dirty="0"/>
              <a:t> </a:t>
            </a:r>
            <a:r>
              <a:rPr lang="en-US" dirty="0" err="1"/>
              <a:t>evidenţierii</a:t>
            </a:r>
            <a:r>
              <a:rPr lang="en-US" dirty="0"/>
              <a:t> </a:t>
            </a:r>
            <a:r>
              <a:rPr lang="en-US" dirty="0" err="1"/>
              <a:t>aportului</a:t>
            </a:r>
            <a:r>
              <a:rPr lang="en-US" dirty="0"/>
              <a:t> </a:t>
            </a:r>
            <a:r>
              <a:rPr lang="en-US" dirty="0" err="1"/>
              <a:t>inventiv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soluţii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legislaţia</a:t>
            </a:r>
            <a:r>
              <a:rPr lang="en-US" dirty="0"/>
              <a:t> </a:t>
            </a:r>
            <a:r>
              <a:rPr lang="en-US" dirty="0" err="1"/>
              <a:t>ţărilor</a:t>
            </a:r>
            <a:r>
              <a:rPr lang="en-US" dirty="0"/>
              <a:t> </a:t>
            </a:r>
            <a:r>
              <a:rPr lang="en-US" dirty="0" err="1"/>
              <a:t>anglo</a:t>
            </a:r>
            <a:r>
              <a:rPr lang="en-US" dirty="0"/>
              <a:t> </a:t>
            </a:r>
            <a:r>
              <a:rPr lang="en-US" dirty="0" err="1"/>
              <a:t>saxone</a:t>
            </a:r>
            <a:r>
              <a:rPr lang="en-US" dirty="0"/>
              <a:t>, ca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legislaţia</a:t>
            </a:r>
            <a:r>
              <a:rPr lang="en-US" dirty="0"/>
              <a:t> </a:t>
            </a:r>
            <a:r>
              <a:rPr lang="en-US" dirty="0" err="1"/>
              <a:t>noastră</a:t>
            </a:r>
            <a:r>
              <a:rPr lang="en-US" dirty="0"/>
              <a:t>,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brevetabilă</a:t>
            </a:r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 care </a:t>
            </a: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evidentă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nu </a:t>
            </a:r>
            <a:r>
              <a:rPr lang="en-US" dirty="0" err="1"/>
              <a:t>comportă</a:t>
            </a:r>
            <a:r>
              <a:rPr lang="en-US" dirty="0"/>
              <a:t> un pas </a:t>
            </a:r>
            <a:r>
              <a:rPr lang="en-US" dirty="0" err="1"/>
              <a:t>inventiv</a:t>
            </a:r>
            <a:r>
              <a:rPr lang="en-US" dirty="0"/>
              <a:t> (“</a:t>
            </a:r>
            <a:r>
              <a:rPr lang="en-US" i="1" dirty="0"/>
              <a:t>inventive step</a:t>
            </a:r>
            <a:r>
              <a:rPr lang="en-US" dirty="0"/>
              <a:t>”)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raport</a:t>
            </a:r>
            <a:r>
              <a:rPr lang="en-US" dirty="0"/>
              <a:t> cu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cunoscut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stadiul</a:t>
            </a:r>
            <a:r>
              <a:rPr lang="en-US" dirty="0"/>
              <a:t> </a:t>
            </a:r>
            <a:r>
              <a:rPr lang="en-US" dirty="0" err="1"/>
              <a:t>tehnicii</a:t>
            </a:r>
            <a:r>
              <a:rPr lang="en-US" dirty="0"/>
              <a:t>. De </a:t>
            </a:r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rezultă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pasul</a:t>
            </a:r>
            <a:r>
              <a:rPr lang="en-US" dirty="0"/>
              <a:t> evident, </a:t>
            </a:r>
            <a:r>
              <a:rPr lang="en-US" dirty="0" err="1"/>
              <a:t>rezultat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raţionament</a:t>
            </a:r>
            <a:r>
              <a:rPr lang="en-US" dirty="0"/>
              <a:t> logic evident, la </a:t>
            </a:r>
            <a:r>
              <a:rPr lang="en-US" dirty="0" err="1"/>
              <a:t>îndemna</a:t>
            </a:r>
            <a:r>
              <a:rPr lang="en-US" dirty="0"/>
              <a:t> </a:t>
            </a:r>
            <a:r>
              <a:rPr lang="en-US" dirty="0" err="1"/>
              <a:t>oricui</a:t>
            </a:r>
            <a:r>
              <a:rPr lang="en-US" dirty="0"/>
              <a:t>, nu </a:t>
            </a:r>
            <a:r>
              <a:rPr lang="en-US" dirty="0" err="1"/>
              <a:t>este</a:t>
            </a:r>
            <a:r>
              <a:rPr lang="en-US" dirty="0"/>
              <a:t> similar cu </a:t>
            </a:r>
            <a:r>
              <a:rPr lang="en-US" dirty="0" err="1"/>
              <a:t>pasul</a:t>
            </a:r>
            <a:r>
              <a:rPr lang="en-US" dirty="0"/>
              <a:t> </a:t>
            </a:r>
            <a:r>
              <a:rPr lang="en-US" dirty="0" err="1"/>
              <a:t>inventiv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4921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Condiţia</a:t>
            </a:r>
            <a:r>
              <a:rPr lang="en-US" dirty="0"/>
              <a:t> </a:t>
            </a:r>
            <a:r>
              <a:rPr lang="en-US" dirty="0" err="1"/>
              <a:t>cerută</a:t>
            </a:r>
            <a:r>
              <a:rPr lang="en-US" dirty="0"/>
              <a:t> de </a:t>
            </a:r>
            <a:r>
              <a:rPr lang="en-US" dirty="0" err="1"/>
              <a:t>lege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o </a:t>
            </a:r>
            <a:r>
              <a:rPr lang="en-US" dirty="0" err="1"/>
              <a:t>invenţie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brevetabilă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existenţa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“</a:t>
            </a:r>
            <a:r>
              <a:rPr lang="en-US" i="1" dirty="0" err="1"/>
              <a:t>idei</a:t>
            </a:r>
            <a:r>
              <a:rPr lang="en-US" i="1" dirty="0"/>
              <a:t> inventive</a:t>
            </a:r>
            <a:r>
              <a:rPr lang="en-US" dirty="0"/>
              <a:t>” </a:t>
            </a:r>
            <a:r>
              <a:rPr lang="en-US" dirty="0" err="1"/>
              <a:t>sau</a:t>
            </a:r>
            <a:r>
              <a:rPr lang="en-US" dirty="0"/>
              <a:t> “ </a:t>
            </a:r>
            <a:r>
              <a:rPr lang="en-US" i="1" dirty="0" err="1"/>
              <a:t>aport</a:t>
            </a:r>
            <a:r>
              <a:rPr lang="en-US" i="1" dirty="0"/>
              <a:t> cr</a:t>
            </a:r>
            <a:r>
              <a:rPr lang="en-US" dirty="0"/>
              <a:t>e</a:t>
            </a:r>
            <a:r>
              <a:rPr lang="en-US" i="1" dirty="0"/>
              <a:t>ator</a:t>
            </a:r>
            <a:r>
              <a:rPr lang="en-US" dirty="0"/>
              <a:t>” </a:t>
            </a:r>
            <a:r>
              <a:rPr lang="en-US" dirty="0" err="1"/>
              <a:t>fără</a:t>
            </a:r>
            <a:r>
              <a:rPr lang="en-US" dirty="0"/>
              <a:t> a se </a:t>
            </a:r>
            <a:r>
              <a:rPr lang="en-US" dirty="0" err="1"/>
              <a:t>impune</a:t>
            </a:r>
            <a:r>
              <a:rPr lang="en-US" dirty="0"/>
              <a:t> o </a:t>
            </a:r>
            <a:r>
              <a:rPr lang="en-US" dirty="0" err="1"/>
              <a:t>măsură</a:t>
            </a:r>
            <a:r>
              <a:rPr lang="en-US" dirty="0"/>
              <a:t> a </a:t>
            </a:r>
            <a:r>
              <a:rPr lang="en-US" dirty="0" err="1"/>
              <a:t>acestuia</a:t>
            </a:r>
            <a:r>
              <a:rPr lang="en-US" dirty="0"/>
              <a:t>. De </a:t>
            </a:r>
            <a:r>
              <a:rPr lang="en-US" dirty="0" err="1"/>
              <a:t>aceea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brevetabilităţii</a:t>
            </a:r>
            <a:r>
              <a:rPr lang="en-US" dirty="0"/>
              <a:t> nu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invenţii</a:t>
            </a:r>
            <a:r>
              <a:rPr lang="en-US" dirty="0"/>
              <a:t> “</a:t>
            </a:r>
            <a:r>
              <a:rPr lang="en-US" dirty="0" err="1"/>
              <a:t>mici</a:t>
            </a:r>
            <a:r>
              <a:rPr lang="en-US" dirty="0"/>
              <a:t>”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invenţii</a:t>
            </a:r>
            <a:r>
              <a:rPr lang="en-US" dirty="0"/>
              <a:t> “</a:t>
            </a:r>
            <a:r>
              <a:rPr lang="en-US" dirty="0" err="1"/>
              <a:t>mari</a:t>
            </a:r>
            <a:r>
              <a:rPr lang="en-US" dirty="0"/>
              <a:t>”.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6503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i="1" dirty="0" err="1"/>
              <a:t>Aplicabilitatea</a:t>
            </a:r>
            <a:r>
              <a:rPr lang="en-US" b="1" i="1" dirty="0"/>
              <a:t> </a:t>
            </a:r>
            <a:endParaRPr lang="en-US" dirty="0"/>
          </a:p>
          <a:p>
            <a:r>
              <a:rPr lang="en-US" dirty="0" err="1"/>
              <a:t>Aplicabilitatea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determinată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confundată</a:t>
            </a:r>
            <a:r>
              <a:rPr lang="en-US" dirty="0"/>
              <a:t> cu </a:t>
            </a:r>
            <a:r>
              <a:rPr lang="en-US" dirty="0" err="1"/>
              <a:t>aplicarea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element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strânsă</a:t>
            </a:r>
            <a:r>
              <a:rPr lang="en-US" dirty="0"/>
              <a:t> </a:t>
            </a:r>
            <a:r>
              <a:rPr lang="en-US" dirty="0" err="1"/>
              <a:t>corelaţie</a:t>
            </a:r>
            <a:r>
              <a:rPr lang="en-US" dirty="0"/>
              <a:t> cu </a:t>
            </a:r>
            <a:r>
              <a:rPr lang="en-US" dirty="0" err="1"/>
              <a:t>condiţia</a:t>
            </a:r>
            <a:r>
              <a:rPr lang="en-US" dirty="0"/>
              <a:t> </a:t>
            </a:r>
            <a:r>
              <a:rPr lang="en-US" dirty="0" err="1"/>
              <a:t>legată</a:t>
            </a:r>
            <a:r>
              <a:rPr lang="en-US" dirty="0"/>
              <a:t> de </a:t>
            </a:r>
            <a:r>
              <a:rPr lang="en-US" dirty="0" err="1"/>
              <a:t>exprimarea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invenţii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 ca </a:t>
            </a:r>
            <a:r>
              <a:rPr lang="en-US" dirty="0" err="1"/>
              <a:t>soluţie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exclude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brevetării</a:t>
            </a:r>
            <a:r>
              <a:rPr lang="en-US" dirty="0"/>
              <a:t> </a:t>
            </a:r>
            <a:r>
              <a:rPr lang="en-US" dirty="0" err="1"/>
              <a:t>ideilor</a:t>
            </a:r>
            <a:r>
              <a:rPr lang="en-US" dirty="0"/>
              <a:t>, </a:t>
            </a:r>
            <a:r>
              <a:rPr lang="en-US" dirty="0" err="1"/>
              <a:t>principiilor</a:t>
            </a:r>
            <a:r>
              <a:rPr lang="en-US" dirty="0"/>
              <a:t> </a:t>
            </a:r>
            <a:r>
              <a:rPr lang="en-US" dirty="0" err="1"/>
              <a:t>teoretice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descoperirilor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. </a:t>
            </a:r>
            <a:r>
              <a:rPr lang="en-US" dirty="0" err="1"/>
              <a:t>Caracterul</a:t>
            </a:r>
            <a:r>
              <a:rPr lang="en-US" dirty="0"/>
              <a:t> </a:t>
            </a:r>
            <a:r>
              <a:rPr lang="en-US" dirty="0" err="1"/>
              <a:t>aplicativ</a:t>
            </a:r>
            <a:r>
              <a:rPr lang="en-US" dirty="0"/>
              <a:t> industrial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privit</a:t>
            </a:r>
            <a:r>
              <a:rPr lang="en-US" dirty="0"/>
              <a:t> nu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realizare</a:t>
            </a:r>
            <a:r>
              <a:rPr lang="en-US" dirty="0"/>
              <a:t> </a:t>
            </a:r>
            <a:r>
              <a:rPr lang="en-US" dirty="0" err="1"/>
              <a:t>practică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brevetării</a:t>
            </a:r>
            <a:r>
              <a:rPr lang="en-US" dirty="0"/>
              <a:t> ci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posibilităţile</a:t>
            </a:r>
            <a:r>
              <a:rPr lang="en-US" dirty="0"/>
              <a:t> de </a:t>
            </a:r>
            <a:r>
              <a:rPr lang="en-US" dirty="0" err="1"/>
              <a:t>perspectivă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de </a:t>
            </a:r>
            <a:r>
              <a:rPr lang="en-US" dirty="0" err="1"/>
              <a:t>realizare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viitor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felul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aplicabilitatea</a:t>
            </a:r>
            <a:r>
              <a:rPr lang="en-US" dirty="0"/>
              <a:t> ( </a:t>
            </a:r>
            <a:r>
              <a:rPr lang="en-US" dirty="0" err="1"/>
              <a:t>şi</a:t>
            </a:r>
            <a:r>
              <a:rPr lang="en-US" dirty="0"/>
              <a:t> nu </a:t>
            </a:r>
            <a:r>
              <a:rPr lang="en-US" dirty="0" err="1"/>
              <a:t>aplicarea</a:t>
            </a:r>
            <a:r>
              <a:rPr lang="en-US" dirty="0"/>
              <a:t>) exclude </a:t>
            </a:r>
            <a:r>
              <a:rPr lang="en-US" dirty="0" err="1"/>
              <a:t>monopolul</a:t>
            </a:r>
            <a:r>
              <a:rPr lang="en-US" dirty="0"/>
              <a:t> </a:t>
            </a:r>
            <a:r>
              <a:rPr lang="en-US" dirty="0" err="1"/>
              <a:t>imoral</a:t>
            </a:r>
            <a:r>
              <a:rPr lang="en-US" dirty="0"/>
              <a:t>. </a:t>
            </a:r>
          </a:p>
          <a:p>
            <a:r>
              <a:rPr lang="it-IT" dirty="0"/>
              <a:t>In general invenţia este rezultatul cercetarii aplicative sau de dezvoltare şi mai rar al celei fundamentale.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37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Inventii</a:t>
            </a:r>
            <a:r>
              <a:rPr lang="en-US" b="1" dirty="0"/>
              <a:t> </a:t>
            </a:r>
            <a:r>
              <a:rPr lang="en-US" b="1" dirty="0" err="1"/>
              <a:t>nebrevetabile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Invenţiile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 sunt </a:t>
            </a:r>
            <a:r>
              <a:rPr lang="en-US" dirty="0" err="1"/>
              <a:t>cele</a:t>
            </a:r>
            <a:r>
              <a:rPr lang="en-US" dirty="0"/>
              <a:t> care </a:t>
            </a:r>
            <a:r>
              <a:rPr lang="en-US" dirty="0" err="1"/>
              <a:t>întrunesc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 </a:t>
            </a:r>
            <a:r>
              <a:rPr lang="en-US" dirty="0" err="1"/>
              <a:t>condiţiile</a:t>
            </a:r>
            <a:r>
              <a:rPr lang="en-US" dirty="0"/>
              <a:t> de </a:t>
            </a:r>
            <a:r>
              <a:rPr lang="en-US" dirty="0" err="1"/>
              <a:t>brevetare</a:t>
            </a:r>
            <a:r>
              <a:rPr lang="en-US" dirty="0"/>
              <a:t> </a:t>
            </a:r>
            <a:r>
              <a:rPr lang="en-US" dirty="0" err="1"/>
              <a:t>cerute</a:t>
            </a:r>
            <a:r>
              <a:rPr lang="en-US" dirty="0"/>
              <a:t> de </a:t>
            </a:r>
            <a:r>
              <a:rPr lang="en-US" dirty="0" err="1"/>
              <a:t>lege</a:t>
            </a:r>
            <a:r>
              <a:rPr lang="en-US" dirty="0"/>
              <a:t>. </a:t>
            </a:r>
            <a:r>
              <a:rPr lang="en-US" dirty="0" err="1"/>
              <a:t>Invenţiile</a:t>
            </a:r>
            <a:r>
              <a:rPr lang="en-US" dirty="0"/>
              <a:t> </a:t>
            </a:r>
            <a:r>
              <a:rPr lang="en-US" dirty="0" err="1"/>
              <a:t>nebrevetabile</a:t>
            </a:r>
            <a:r>
              <a:rPr lang="en-US" dirty="0"/>
              <a:t> sunt </a:t>
            </a:r>
            <a:r>
              <a:rPr lang="en-US" dirty="0" err="1"/>
              <a:t>subcategoria</a:t>
            </a:r>
            <a:r>
              <a:rPr lang="en-US" dirty="0"/>
              <a:t> care nu </a:t>
            </a:r>
            <a:r>
              <a:rPr lang="en-US" dirty="0" err="1"/>
              <a:t>satisface</a:t>
            </a:r>
            <a:r>
              <a:rPr lang="en-US" dirty="0"/>
              <a:t> </a:t>
            </a:r>
            <a:r>
              <a:rPr lang="en-US" dirty="0" err="1"/>
              <a:t>condiţiile</a:t>
            </a:r>
            <a:r>
              <a:rPr lang="en-US" dirty="0"/>
              <a:t> de </a:t>
            </a:r>
            <a:r>
              <a:rPr lang="en-US" dirty="0" err="1"/>
              <a:t>brevetare</a:t>
            </a:r>
            <a:r>
              <a:rPr lang="en-US" dirty="0"/>
              <a:t>. </a:t>
            </a:r>
          </a:p>
          <a:p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descoperirile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, </a:t>
            </a:r>
            <a:r>
              <a:rPr lang="en-US" dirty="0" err="1"/>
              <a:t>ideile</a:t>
            </a:r>
            <a:r>
              <a:rPr lang="en-US" dirty="0"/>
              <a:t>, </a:t>
            </a:r>
            <a:r>
              <a:rPr lang="en-US" dirty="0" err="1"/>
              <a:t>teoriile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,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, </a:t>
            </a:r>
            <a:r>
              <a:rPr lang="en-US" dirty="0" err="1"/>
              <a:t>programele</a:t>
            </a:r>
            <a:r>
              <a:rPr lang="en-US" dirty="0"/>
              <a:t> de calculator, </a:t>
            </a:r>
            <a:r>
              <a:rPr lang="en-US" dirty="0" err="1"/>
              <a:t>diagramele</a:t>
            </a:r>
            <a:r>
              <a:rPr lang="en-US" dirty="0"/>
              <a:t>, </a:t>
            </a:r>
            <a:r>
              <a:rPr lang="en-US" dirty="0" err="1"/>
              <a:t>nomogramele</a:t>
            </a:r>
            <a:r>
              <a:rPr lang="en-US" dirty="0"/>
              <a:t>, </a:t>
            </a:r>
            <a:r>
              <a:rPr lang="en-US" dirty="0" err="1"/>
              <a:t>metodele</a:t>
            </a:r>
            <a:r>
              <a:rPr lang="en-US" dirty="0"/>
              <a:t> de </a:t>
            </a:r>
            <a:r>
              <a:rPr lang="en-US" dirty="0" err="1"/>
              <a:t>instruire</a:t>
            </a:r>
            <a:r>
              <a:rPr lang="en-US" dirty="0"/>
              <a:t>, </a:t>
            </a:r>
            <a:r>
              <a:rPr lang="en-US" dirty="0" err="1"/>
              <a:t>metodele</a:t>
            </a:r>
            <a:r>
              <a:rPr lang="en-US" dirty="0"/>
              <a:t> de </a:t>
            </a:r>
            <a:r>
              <a:rPr lang="en-US" dirty="0" err="1"/>
              <a:t>diagnosticare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tratament</a:t>
            </a:r>
            <a:r>
              <a:rPr lang="en-US" dirty="0"/>
              <a:t>, </a:t>
            </a:r>
            <a:r>
              <a:rPr lang="en-US" dirty="0" err="1"/>
              <a:t>planuri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sistematizare</a:t>
            </a:r>
            <a:r>
              <a:rPr lang="en-US" dirty="0"/>
              <a:t>, </a:t>
            </a:r>
            <a:r>
              <a:rPr lang="en-US" dirty="0" err="1"/>
              <a:t>soluţiile</a:t>
            </a:r>
            <a:r>
              <a:rPr lang="en-US" dirty="0"/>
              <a:t> </a:t>
            </a:r>
            <a:r>
              <a:rPr lang="en-US" dirty="0" err="1"/>
              <a:t>economice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de </a:t>
            </a:r>
            <a:r>
              <a:rPr lang="en-US" dirty="0" err="1"/>
              <a:t>organizare</a:t>
            </a:r>
            <a:r>
              <a:rPr lang="en-US" dirty="0"/>
              <a:t>, </a:t>
            </a:r>
            <a:r>
              <a:rPr lang="en-US" dirty="0" err="1"/>
              <a:t>realizările</a:t>
            </a:r>
            <a:r>
              <a:rPr lang="en-US" dirty="0"/>
              <a:t> </a:t>
            </a:r>
            <a:r>
              <a:rPr lang="en-US" dirty="0" err="1"/>
              <a:t>estetice</a:t>
            </a:r>
            <a:r>
              <a:rPr lang="en-US" dirty="0"/>
              <a:t>, reguli de </a:t>
            </a:r>
            <a:r>
              <a:rPr lang="en-US" dirty="0" err="1"/>
              <a:t>joc</a:t>
            </a:r>
            <a:r>
              <a:rPr lang="en-US" dirty="0"/>
              <a:t> (art. 13 </a:t>
            </a:r>
            <a:r>
              <a:rPr lang="en-US" dirty="0" err="1"/>
              <a:t>legea</a:t>
            </a:r>
            <a:r>
              <a:rPr lang="en-US" dirty="0"/>
              <a:t> 64/91) </a:t>
            </a:r>
            <a:r>
              <a:rPr lang="en-US" dirty="0" err="1"/>
              <a:t>deşi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conţinutul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sunt </a:t>
            </a:r>
            <a:r>
              <a:rPr lang="en-US" dirty="0" err="1"/>
              <a:t>raţionale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pot </a:t>
            </a:r>
            <a:r>
              <a:rPr lang="en-US" dirty="0" err="1"/>
              <a:t>avea</a:t>
            </a:r>
            <a:r>
              <a:rPr lang="en-US" dirty="0"/>
              <a:t> un important </a:t>
            </a:r>
            <a:r>
              <a:rPr lang="en-US" dirty="0" err="1"/>
              <a:t>aport</a:t>
            </a:r>
            <a:r>
              <a:rPr lang="en-US" dirty="0"/>
              <a:t> </a:t>
            </a:r>
            <a:r>
              <a:rPr lang="en-US" dirty="0" err="1"/>
              <a:t>creativ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nu sunt </a:t>
            </a:r>
            <a:r>
              <a:rPr lang="en-US" dirty="0" err="1"/>
              <a:t>brevetabile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nu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soluţii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69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Un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aparte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programele</a:t>
            </a:r>
            <a:r>
              <a:rPr lang="en-US" dirty="0"/>
              <a:t> de calculator, care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principiu</a:t>
            </a:r>
            <a:r>
              <a:rPr lang="en-US" dirty="0"/>
              <a:t> sunt </a:t>
            </a:r>
            <a:r>
              <a:rPr lang="en-US" dirty="0" err="1"/>
              <a:t>protejate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pot fi </a:t>
            </a:r>
            <a:r>
              <a:rPr lang="en-US" dirty="0" err="1"/>
              <a:t>protejate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brevetare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element material </a:t>
            </a:r>
            <a:r>
              <a:rPr lang="en-US" dirty="0" err="1"/>
              <a:t>dermina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– </a:t>
            </a:r>
            <a:r>
              <a:rPr lang="en-US" dirty="0" err="1"/>
              <a:t>aşa</a:t>
            </a:r>
            <a:r>
              <a:rPr lang="en-US" dirty="0"/>
              <a:t> </a:t>
            </a:r>
            <a:r>
              <a:rPr lang="en-US" dirty="0" err="1"/>
              <a:t>zisele</a:t>
            </a:r>
            <a:r>
              <a:rPr lang="en-US" dirty="0"/>
              <a:t> “</a:t>
            </a:r>
            <a:r>
              <a:rPr lang="en-US" i="1" dirty="0"/>
              <a:t>Computer Integrated Invention (CII)</a:t>
            </a:r>
            <a:r>
              <a:rPr lang="en-US" dirty="0"/>
              <a:t>”. </a:t>
            </a:r>
          </a:p>
          <a:p>
            <a:r>
              <a:rPr lang="en-US" dirty="0"/>
              <a:t>O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raţional</a:t>
            </a:r>
            <a:r>
              <a:rPr lang="en-US" dirty="0"/>
              <a:t> </a:t>
            </a:r>
            <a:r>
              <a:rPr lang="en-US" dirty="0" err="1"/>
              <a:t>nebrevetabilă</a:t>
            </a:r>
            <a:r>
              <a:rPr lang="en-US" dirty="0"/>
              <a:t> o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invenţiile</a:t>
            </a:r>
            <a:r>
              <a:rPr lang="en-US" dirty="0"/>
              <a:t> </a:t>
            </a:r>
            <a:r>
              <a:rPr lang="en-US" dirty="0" err="1"/>
              <a:t>contrare</a:t>
            </a:r>
            <a:r>
              <a:rPr lang="en-US" dirty="0"/>
              <a:t> </a:t>
            </a:r>
            <a:r>
              <a:rPr lang="en-US" dirty="0" err="1"/>
              <a:t>bunelor</a:t>
            </a:r>
            <a:r>
              <a:rPr lang="en-US" dirty="0"/>
              <a:t> </a:t>
            </a:r>
            <a:r>
              <a:rPr lang="en-US" dirty="0" err="1"/>
              <a:t>moravuri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ordinei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(art. 12 </a:t>
            </a:r>
            <a:r>
              <a:rPr lang="en-US" dirty="0" err="1"/>
              <a:t>legea</a:t>
            </a:r>
            <a:r>
              <a:rPr lang="en-US" dirty="0"/>
              <a:t> 64/91). </a:t>
            </a:r>
            <a:r>
              <a:rPr lang="en-US" dirty="0" err="1"/>
              <a:t>Invenţiile</a:t>
            </a:r>
            <a:r>
              <a:rPr lang="en-US" dirty="0"/>
              <a:t> care </a:t>
            </a:r>
            <a:r>
              <a:rPr lang="en-US" dirty="0" err="1"/>
              <a:t>contravin</a:t>
            </a:r>
            <a:r>
              <a:rPr lang="en-US" dirty="0"/>
              <a:t> </a:t>
            </a:r>
            <a:r>
              <a:rPr lang="en-US" dirty="0" err="1"/>
              <a:t>legilor</a:t>
            </a:r>
            <a:r>
              <a:rPr lang="en-US" dirty="0"/>
              <a:t> </a:t>
            </a:r>
            <a:r>
              <a:rPr lang="en-US" dirty="0" err="1"/>
              <a:t>naturii</a:t>
            </a:r>
            <a:r>
              <a:rPr lang="en-US" dirty="0"/>
              <a:t> (</a:t>
            </a:r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perpetum</a:t>
            </a:r>
            <a:r>
              <a:rPr lang="en-US" dirty="0"/>
              <a:t> mobile) sunt </a:t>
            </a:r>
            <a:r>
              <a:rPr lang="en-US" dirty="0" err="1"/>
              <a:t>invenţii</a:t>
            </a:r>
            <a:r>
              <a:rPr lang="en-US" dirty="0"/>
              <a:t> </a:t>
            </a:r>
            <a:r>
              <a:rPr lang="en-US" dirty="0" err="1"/>
              <a:t>neraţionale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310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Invenţia</a:t>
            </a:r>
            <a:r>
              <a:rPr lang="en-US" b="1" dirty="0"/>
              <a:t> </a:t>
            </a:r>
            <a:r>
              <a:rPr lang="en-US" b="1" dirty="0" err="1"/>
              <a:t>şi</a:t>
            </a:r>
            <a:r>
              <a:rPr lang="en-US" b="1" dirty="0"/>
              <a:t> </a:t>
            </a:r>
            <a:r>
              <a:rPr lang="en-US" b="1" dirty="0" err="1"/>
              <a:t>brevetul</a:t>
            </a:r>
            <a:r>
              <a:rPr lang="en-US" b="1" dirty="0"/>
              <a:t> de </a:t>
            </a:r>
            <a:r>
              <a:rPr lang="en-US" b="1" dirty="0" err="1"/>
              <a:t>invenţie</a:t>
            </a:r>
            <a:r>
              <a:rPr lang="en-US" b="1" dirty="0"/>
              <a:t>. </a:t>
            </a:r>
            <a:endParaRPr lang="en-US" dirty="0"/>
          </a:p>
          <a:p>
            <a:r>
              <a:rPr lang="en-US" dirty="0"/>
              <a:t>Este important ca </a:t>
            </a:r>
            <a:r>
              <a:rPr lang="en-US" dirty="0" err="1"/>
              <a:t>încă</a:t>
            </a:r>
            <a:r>
              <a:rPr lang="en-US" dirty="0"/>
              <a:t> de la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demersurilor</a:t>
            </a:r>
            <a:r>
              <a:rPr lang="en-US" dirty="0"/>
              <a:t> de </a:t>
            </a:r>
            <a:r>
              <a:rPr lang="en-US" dirty="0" err="1"/>
              <a:t>identificare</a:t>
            </a:r>
            <a:r>
              <a:rPr lang="en-US" dirty="0"/>
              <a:t> a </a:t>
            </a:r>
            <a:r>
              <a:rPr lang="en-US" dirty="0" err="1"/>
              <a:t>soluţiei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brevetabile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distincţia</a:t>
            </a:r>
            <a:r>
              <a:rPr lang="en-US" dirty="0"/>
              <a:t> </a:t>
            </a:r>
            <a:r>
              <a:rPr lang="en-US" dirty="0" err="1"/>
              <a:t>clară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invenţie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brevetul</a:t>
            </a:r>
            <a:r>
              <a:rPr lang="en-US" dirty="0"/>
              <a:t> de </a:t>
            </a:r>
            <a:r>
              <a:rPr lang="en-US" dirty="0" err="1"/>
              <a:t>invenţie</a:t>
            </a:r>
            <a:r>
              <a:rPr lang="en-US" dirty="0"/>
              <a:t>.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deşi</a:t>
            </a:r>
            <a:r>
              <a:rPr lang="en-US" dirty="0"/>
              <a:t> sunt </a:t>
            </a:r>
            <a:r>
              <a:rPr lang="en-US" dirty="0" err="1"/>
              <a:t>asociate</a:t>
            </a:r>
            <a:r>
              <a:rPr lang="en-US" dirty="0"/>
              <a:t> </a:t>
            </a:r>
            <a:r>
              <a:rPr lang="en-US" dirty="0" err="1"/>
              <a:t>funcţional</a:t>
            </a:r>
            <a:r>
              <a:rPr lang="en-US" dirty="0"/>
              <a:t> au </a:t>
            </a:r>
            <a:r>
              <a:rPr lang="en-US" dirty="0" err="1"/>
              <a:t>semnificaţii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; </a:t>
            </a:r>
          </a:p>
          <a:p>
            <a:r>
              <a:rPr lang="en-US" dirty="0"/>
              <a:t>-</a:t>
            </a:r>
            <a:r>
              <a:rPr lang="en-US" b="1" dirty="0" err="1"/>
              <a:t>invenţia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o </a:t>
            </a:r>
            <a:r>
              <a:rPr lang="en-US" b="1" dirty="0" err="1"/>
              <a:t>soluţie</a:t>
            </a:r>
            <a:r>
              <a:rPr lang="en-US" b="1" dirty="0"/>
              <a:t> </a:t>
            </a:r>
            <a:r>
              <a:rPr lang="en-US" b="1" dirty="0" err="1"/>
              <a:t>tehnică</a:t>
            </a:r>
            <a:r>
              <a:rPr lang="en-US" b="1" dirty="0"/>
              <a:t> </a:t>
            </a:r>
            <a:r>
              <a:rPr lang="en-US" dirty="0" err="1"/>
              <a:t>nouă</a:t>
            </a:r>
            <a:r>
              <a:rPr lang="en-US" dirty="0"/>
              <a:t>, </a:t>
            </a:r>
            <a:r>
              <a:rPr lang="en-US" dirty="0" err="1"/>
              <a:t>inventivă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aplicabilă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al </a:t>
            </a:r>
            <a:r>
              <a:rPr lang="en-US" dirty="0" err="1"/>
              <a:t>activităţii</a:t>
            </a:r>
            <a:r>
              <a:rPr lang="en-US" dirty="0"/>
              <a:t> creative a </a:t>
            </a:r>
            <a:r>
              <a:rPr lang="en-US" dirty="0" err="1"/>
              <a:t>inventatorului</a:t>
            </a:r>
            <a:r>
              <a:rPr lang="en-US" dirty="0"/>
              <a:t>.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protejată</a:t>
            </a:r>
            <a:r>
              <a:rPr lang="en-US" dirty="0"/>
              <a:t> (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certificare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brevet de </a:t>
            </a:r>
            <a:r>
              <a:rPr lang="en-US" dirty="0" err="1"/>
              <a:t>invenţie</a:t>
            </a:r>
            <a:r>
              <a:rPr lang="en-US" dirty="0"/>
              <a:t>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rămână</a:t>
            </a:r>
            <a:r>
              <a:rPr lang="en-US" dirty="0"/>
              <a:t> </a:t>
            </a:r>
            <a:r>
              <a:rPr lang="en-US" dirty="0" err="1"/>
              <a:t>neprotejată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atare</a:t>
            </a:r>
            <a:r>
              <a:rPr lang="en-US" dirty="0"/>
              <a:t> </a:t>
            </a:r>
            <a:r>
              <a:rPr lang="en-US" dirty="0" err="1"/>
              <a:t>utilizabilă</a:t>
            </a:r>
            <a:r>
              <a:rPr lang="en-US" dirty="0"/>
              <a:t>, de </a:t>
            </a:r>
            <a:r>
              <a:rPr lang="en-US" dirty="0" err="1"/>
              <a:t>oricine</a:t>
            </a:r>
            <a:r>
              <a:rPr lang="en-US" dirty="0"/>
              <a:t> are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ea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restricţii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societate</a:t>
            </a:r>
            <a:r>
              <a:rPr lang="en-US" dirty="0"/>
              <a:t> </a:t>
            </a:r>
            <a:r>
              <a:rPr lang="en-US" dirty="0" err="1"/>
              <a:t>importantă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 ca element de </a:t>
            </a:r>
            <a:r>
              <a:rPr lang="en-US" dirty="0" err="1"/>
              <a:t>fundamenare</a:t>
            </a:r>
            <a:r>
              <a:rPr lang="en-US" dirty="0"/>
              <a:t> a </a:t>
            </a:r>
            <a:r>
              <a:rPr lang="en-US" dirty="0" err="1"/>
              <a:t>proceselor</a:t>
            </a:r>
            <a:r>
              <a:rPr lang="en-US" dirty="0"/>
              <a:t> de </a:t>
            </a:r>
            <a:r>
              <a:rPr lang="en-US" dirty="0" err="1"/>
              <a:t>inovare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progresului</a:t>
            </a:r>
            <a:r>
              <a:rPr lang="en-US" dirty="0"/>
              <a:t> social.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o </a:t>
            </a:r>
            <a:r>
              <a:rPr lang="en-US" dirty="0" err="1"/>
              <a:t>invenţie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puţin</a:t>
            </a:r>
            <a:r>
              <a:rPr lang="en-US" dirty="0"/>
              <a:t> </a:t>
            </a:r>
            <a:r>
              <a:rPr lang="en-US" dirty="0" err="1"/>
              <a:t>valoroasă</a:t>
            </a:r>
            <a:r>
              <a:rPr lang="en-US" dirty="0"/>
              <a:t>,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manifesandu</a:t>
            </a:r>
            <a:r>
              <a:rPr lang="en-US" dirty="0"/>
              <a:t>-se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economice</a:t>
            </a:r>
            <a:r>
              <a:rPr lang="en-US" dirty="0"/>
              <a:t>, </a:t>
            </a:r>
            <a:r>
              <a:rPr lang="en-US" dirty="0" err="1"/>
              <a:t>ştiinţifice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planul</a:t>
            </a:r>
            <a:r>
              <a:rPr lang="en-US" dirty="0"/>
              <a:t> </a:t>
            </a:r>
            <a:r>
              <a:rPr lang="en-US" dirty="0" err="1"/>
              <a:t>cunoaşterii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09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-</a:t>
            </a:r>
            <a:r>
              <a:rPr lang="en-US" b="1" dirty="0" err="1"/>
              <a:t>brevetul</a:t>
            </a:r>
            <a:r>
              <a:rPr lang="en-US" b="1" dirty="0"/>
              <a:t> de </a:t>
            </a:r>
            <a:r>
              <a:rPr lang="en-US" b="1" dirty="0" err="1"/>
              <a:t>invenţie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un document </a:t>
            </a:r>
            <a:r>
              <a:rPr lang="en-US" b="1" dirty="0" err="1"/>
              <a:t>juridic</a:t>
            </a:r>
            <a:r>
              <a:rPr lang="en-US" b="1" dirty="0"/>
              <a:t> </a:t>
            </a:r>
            <a:r>
              <a:rPr lang="en-US" dirty="0" err="1"/>
              <a:t>eliberat</a:t>
            </a:r>
            <a:r>
              <a:rPr lang="en-US" dirty="0"/>
              <a:t> de o </a:t>
            </a:r>
            <a:r>
              <a:rPr lang="en-US" dirty="0" err="1"/>
              <a:t>autoritate</a:t>
            </a:r>
            <a:r>
              <a:rPr lang="en-US" dirty="0"/>
              <a:t> </a:t>
            </a:r>
            <a:r>
              <a:rPr lang="en-US" dirty="0" err="1"/>
              <a:t>publică</a:t>
            </a:r>
            <a:r>
              <a:rPr lang="en-US" dirty="0"/>
              <a:t> , la </a:t>
            </a:r>
            <a:r>
              <a:rPr lang="en-US" dirty="0" err="1"/>
              <a:t>cerere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examen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nu are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rolul</a:t>
            </a:r>
            <a:r>
              <a:rPr lang="en-US" dirty="0"/>
              <a:t> de a </a:t>
            </a:r>
            <a:r>
              <a:rPr lang="en-US" dirty="0" err="1"/>
              <a:t>reglementa</a:t>
            </a:r>
            <a:r>
              <a:rPr lang="en-US" dirty="0"/>
              <a:t> </a:t>
            </a:r>
            <a:r>
              <a:rPr lang="en-US" dirty="0" err="1"/>
              <a:t>raporturile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invenţiei</a:t>
            </a:r>
            <a:r>
              <a:rPr lang="en-US" dirty="0"/>
              <a:t>. </a:t>
            </a:r>
            <a:r>
              <a:rPr lang="en-US" dirty="0" err="1"/>
              <a:t>Funcţia</a:t>
            </a:r>
            <a:r>
              <a:rPr lang="en-US" dirty="0"/>
              <a:t> </a:t>
            </a:r>
            <a:r>
              <a:rPr lang="en-US" dirty="0" err="1"/>
              <a:t>principală</a:t>
            </a:r>
            <a:r>
              <a:rPr lang="en-US" dirty="0"/>
              <a:t> a </a:t>
            </a:r>
            <a:r>
              <a:rPr lang="en-US" dirty="0" err="1"/>
              <a:t>brevetului</a:t>
            </a:r>
            <a:r>
              <a:rPr lang="en-US" dirty="0"/>
              <a:t> de </a:t>
            </a:r>
            <a:r>
              <a:rPr lang="en-US" dirty="0" err="1"/>
              <a:t>invenţie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</a:t>
            </a:r>
            <a:r>
              <a:rPr lang="en-US" dirty="0" err="1"/>
              <a:t>asigurare</a:t>
            </a:r>
            <a:r>
              <a:rPr lang="en-US" dirty="0"/>
              <a:t> a </a:t>
            </a:r>
            <a:r>
              <a:rPr lang="en-US" dirty="0" err="1"/>
              <a:t>drepturilor</a:t>
            </a:r>
            <a:r>
              <a:rPr lang="en-US" dirty="0"/>
              <a:t> exclusive de </a:t>
            </a:r>
            <a:r>
              <a:rPr lang="en-US" dirty="0" err="1"/>
              <a:t>exploatare</a:t>
            </a:r>
            <a:r>
              <a:rPr lang="en-US" dirty="0"/>
              <a:t> (</a:t>
            </a:r>
            <a:r>
              <a:rPr lang="en-US" dirty="0" err="1"/>
              <a:t>teritorial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limitat</a:t>
            </a:r>
            <a:r>
              <a:rPr lang="en-US" dirty="0"/>
              <a:t>) </a:t>
            </a:r>
            <a:r>
              <a:rPr lang="en-US" dirty="0" err="1"/>
              <a:t>adică</a:t>
            </a:r>
            <a:r>
              <a:rPr lang="en-US" dirty="0"/>
              <a:t> “</a:t>
            </a:r>
            <a:r>
              <a:rPr lang="en-US" i="1" dirty="0" err="1"/>
              <a:t>dreptul</a:t>
            </a:r>
            <a:r>
              <a:rPr lang="en-US" i="1" dirty="0"/>
              <a:t> de a </a:t>
            </a:r>
            <a:r>
              <a:rPr lang="en-US" i="1" dirty="0" err="1"/>
              <a:t>interzice</a:t>
            </a:r>
            <a:r>
              <a:rPr lang="en-US" dirty="0"/>
              <a:t>”. </a:t>
            </a:r>
            <a:r>
              <a:rPr lang="en-US" dirty="0" err="1"/>
              <a:t>Brevetului</a:t>
            </a:r>
            <a:r>
              <a:rPr lang="en-US" dirty="0"/>
              <a:t> de </a:t>
            </a:r>
            <a:r>
              <a:rPr lang="en-US" dirty="0" err="1"/>
              <a:t>invenţie</a:t>
            </a:r>
            <a:r>
              <a:rPr lang="en-US" dirty="0"/>
              <a:t> nu </a:t>
            </a:r>
            <a:r>
              <a:rPr lang="en-US" dirty="0" err="1"/>
              <a:t>i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asocia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. De </a:t>
            </a:r>
            <a:r>
              <a:rPr lang="en-US" dirty="0" err="1"/>
              <a:t>altfel</a:t>
            </a:r>
            <a:r>
              <a:rPr lang="en-US" dirty="0"/>
              <a:t> OSIM nu </a:t>
            </a:r>
            <a:r>
              <a:rPr lang="en-US" dirty="0" err="1"/>
              <a:t>certifica</a:t>
            </a:r>
            <a:r>
              <a:rPr lang="en-US" dirty="0"/>
              <a:t> </a:t>
            </a:r>
            <a:r>
              <a:rPr lang="en-US" i="1" dirty="0" err="1"/>
              <a:t>valoarea</a:t>
            </a:r>
            <a:r>
              <a:rPr lang="en-US" i="1" dirty="0"/>
              <a:t> </a:t>
            </a:r>
            <a:r>
              <a:rPr lang="en-US" dirty="0"/>
              <a:t>ci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îndeplinirea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condiţii</a:t>
            </a:r>
            <a:r>
              <a:rPr lang="en-US" dirty="0"/>
              <a:t> de </a:t>
            </a:r>
            <a:r>
              <a:rPr lang="en-US" dirty="0" err="1"/>
              <a:t>brevetabilitate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schimb</a:t>
            </a:r>
            <a:r>
              <a:rPr lang="ro-RO" dirty="0"/>
              <a:t> </a:t>
            </a:r>
            <a:r>
              <a:rPr lang="en-US" dirty="0" err="1"/>
              <a:t>brevetului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asocia</a:t>
            </a:r>
            <a:r>
              <a:rPr lang="en-US" dirty="0"/>
              <a:t> </a:t>
            </a:r>
            <a:r>
              <a:rPr lang="en-US" dirty="0" err="1"/>
              <a:t>noţiunea</a:t>
            </a:r>
            <a:r>
              <a:rPr lang="en-US" dirty="0"/>
              <a:t> de </a:t>
            </a:r>
            <a:r>
              <a:rPr lang="en-US" i="1" dirty="0" err="1"/>
              <a:t>calitate</a:t>
            </a:r>
            <a:r>
              <a:rPr lang="en-US" i="1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sensul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aria </a:t>
            </a:r>
            <a:r>
              <a:rPr lang="en-US" dirty="0" err="1"/>
              <a:t>protecţiei</a:t>
            </a:r>
            <a:r>
              <a:rPr lang="en-US" dirty="0"/>
              <a:t> </a:t>
            </a:r>
            <a:r>
              <a:rPr lang="en-US" dirty="0" err="1"/>
              <a:t>conferite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extinsă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brevetul</a:t>
            </a:r>
            <a:r>
              <a:rPr lang="en-US" dirty="0"/>
              <a:t> ca document </a:t>
            </a:r>
            <a:r>
              <a:rPr lang="en-US" dirty="0" err="1"/>
              <a:t>juridic</a:t>
            </a:r>
            <a:r>
              <a:rPr lang="en-US" dirty="0"/>
              <a:t> </a:t>
            </a:r>
            <a:r>
              <a:rPr lang="en-US" dirty="0" err="1"/>
              <a:t>rezistă</a:t>
            </a:r>
            <a:r>
              <a:rPr lang="en-US" dirty="0"/>
              <a:t> la </a:t>
            </a:r>
            <a:r>
              <a:rPr lang="en-US" dirty="0" err="1"/>
              <a:t>contestaţii</a:t>
            </a:r>
            <a:r>
              <a:rPr lang="en-US" dirty="0"/>
              <a:t>, </a:t>
            </a:r>
            <a:r>
              <a:rPr lang="en-US" dirty="0" err="1"/>
              <a:t>revocări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anulări</a:t>
            </a:r>
            <a:r>
              <a:rPr lang="en-US" dirty="0"/>
              <a:t>.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57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9493F7D8-9C7D-44D9-A066-46C4406C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8" y="1244184"/>
            <a:ext cx="1080291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it-IT" b="1" dirty="0"/>
              <a:t>Proceduri de brevetare – calea naţională, regională, internaţională. </a:t>
            </a:r>
            <a:endParaRPr lang="it-IT" dirty="0"/>
          </a:p>
          <a:p>
            <a:r>
              <a:rPr lang="en-US" dirty="0" err="1"/>
              <a:t>Brevetarea</a:t>
            </a:r>
            <a:r>
              <a:rPr lang="en-US" dirty="0"/>
              <a:t> </a:t>
            </a:r>
            <a:r>
              <a:rPr lang="en-US" dirty="0" err="1"/>
              <a:t>invenţiei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demers</a:t>
            </a:r>
            <a:r>
              <a:rPr lang="en-US" dirty="0"/>
              <a:t> important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valorificării</a:t>
            </a:r>
            <a:r>
              <a:rPr lang="en-US" dirty="0"/>
              <a:t> </a:t>
            </a:r>
            <a:r>
              <a:rPr lang="en-US" dirty="0" err="1"/>
              <a:t>invenţiei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brevetarea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antrena</a:t>
            </a:r>
            <a:r>
              <a:rPr lang="en-US" dirty="0"/>
              <a:t> </a:t>
            </a:r>
            <a:r>
              <a:rPr lang="en-US" dirty="0" err="1"/>
              <a:t>cheltuieli</a:t>
            </a:r>
            <a:r>
              <a:rPr lang="en-US" dirty="0"/>
              <a:t> </a:t>
            </a:r>
            <a:r>
              <a:rPr lang="en-US" dirty="0" err="1"/>
              <a:t>considerabile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special cu </a:t>
            </a:r>
            <a:r>
              <a:rPr lang="en-US" dirty="0" err="1"/>
              <a:t>taxele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consultanţa</a:t>
            </a:r>
            <a:r>
              <a:rPr lang="en-US" dirty="0"/>
              <a:t> de </a:t>
            </a:r>
            <a:r>
              <a:rPr lang="en-US" dirty="0" err="1"/>
              <a:t>specialitate</a:t>
            </a:r>
            <a:r>
              <a:rPr lang="en-US" dirty="0"/>
              <a:t>. </a:t>
            </a:r>
            <a:r>
              <a:rPr lang="en-US" dirty="0" err="1"/>
              <a:t>Decizia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brevetarea</a:t>
            </a:r>
            <a:r>
              <a:rPr lang="en-US" dirty="0"/>
              <a:t> </a:t>
            </a:r>
            <a:r>
              <a:rPr lang="en-US" dirty="0" err="1"/>
              <a:t>europeană</a:t>
            </a:r>
            <a:r>
              <a:rPr lang="en-US" dirty="0"/>
              <a:t> la EPO (</a:t>
            </a:r>
            <a:r>
              <a:rPr lang="en-US" dirty="0" err="1"/>
              <a:t>Oficiul</a:t>
            </a:r>
            <a:r>
              <a:rPr lang="en-US" dirty="0"/>
              <a:t> European de </a:t>
            </a:r>
            <a:r>
              <a:rPr lang="en-US" dirty="0" err="1"/>
              <a:t>Brevete</a:t>
            </a:r>
            <a:r>
              <a:rPr lang="en-US" dirty="0"/>
              <a:t>),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internaţionala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procedura</a:t>
            </a:r>
            <a:r>
              <a:rPr lang="en-US" dirty="0"/>
              <a:t> PCT </a:t>
            </a:r>
            <a:r>
              <a:rPr lang="en-US" dirty="0" err="1"/>
              <a:t>este</a:t>
            </a:r>
            <a:r>
              <a:rPr lang="en-US" dirty="0"/>
              <a:t> una de </a:t>
            </a:r>
            <a:r>
              <a:rPr lang="en-US" dirty="0" err="1"/>
              <a:t>maximă</a:t>
            </a:r>
            <a:r>
              <a:rPr lang="en-US" dirty="0"/>
              <a:t> </a:t>
            </a:r>
            <a:r>
              <a:rPr lang="en-US" dirty="0" err="1"/>
              <a:t>responsabilitate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se </a:t>
            </a:r>
            <a:r>
              <a:rPr lang="en-US" dirty="0" err="1"/>
              <a:t>justifică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valorificarea</a:t>
            </a:r>
            <a:r>
              <a:rPr lang="en-US" dirty="0"/>
              <a:t> </a:t>
            </a:r>
            <a:r>
              <a:rPr lang="en-US" dirty="0" err="1"/>
              <a:t>inventiei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facută</a:t>
            </a:r>
            <a:r>
              <a:rPr lang="en-US" dirty="0"/>
              <a:t> cu success pe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pieţe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beneficiile</a:t>
            </a:r>
            <a:r>
              <a:rPr lang="en-US" dirty="0"/>
              <a:t> </a:t>
            </a:r>
            <a:r>
              <a:rPr lang="en-US" dirty="0" err="1"/>
              <a:t>obţinute</a:t>
            </a:r>
            <a:r>
              <a:rPr lang="en-US" dirty="0"/>
              <a:t> pot </a:t>
            </a:r>
            <a:r>
              <a:rPr lang="en-US" dirty="0" err="1"/>
              <a:t>compensa</a:t>
            </a:r>
            <a:r>
              <a:rPr lang="en-US" dirty="0"/>
              <a:t> </a:t>
            </a:r>
            <a:r>
              <a:rPr lang="en-US" dirty="0" err="1"/>
              <a:t>taxele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cheltuielile</a:t>
            </a:r>
            <a:r>
              <a:rPr lang="en-US" dirty="0"/>
              <a:t> associate.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06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Definiţii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Proprietatea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ansamblul</a:t>
            </a:r>
            <a:r>
              <a:rPr lang="en-US" dirty="0"/>
              <a:t> </a:t>
            </a:r>
            <a:r>
              <a:rPr lang="en-US" dirty="0" err="1"/>
              <a:t>drepturilor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 </a:t>
            </a:r>
            <a:r>
              <a:rPr lang="en-US" dirty="0" err="1"/>
              <a:t>activităţii</a:t>
            </a:r>
            <a:r>
              <a:rPr lang="en-US" dirty="0"/>
              <a:t> </a:t>
            </a:r>
            <a:r>
              <a:rPr lang="en-US" dirty="0" err="1"/>
              <a:t>intelectuale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, </a:t>
            </a:r>
            <a:r>
              <a:rPr lang="en-US" dirty="0" err="1"/>
              <a:t>literar</a:t>
            </a:r>
            <a:r>
              <a:rPr lang="en-US" dirty="0"/>
              <a:t>, artistic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ştiinţific</a:t>
            </a:r>
            <a:r>
              <a:rPr lang="en-US" dirty="0"/>
              <a:t>. </a:t>
            </a:r>
            <a:r>
              <a:rPr lang="en-US" dirty="0" err="1"/>
              <a:t>Proprietatea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,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proprietatea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general,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legată</a:t>
            </a:r>
            <a:r>
              <a:rPr lang="en-US" dirty="0"/>
              <a:t> de </a:t>
            </a:r>
            <a:r>
              <a:rPr lang="en-US" dirty="0" err="1"/>
              <a:t>posesia</a:t>
            </a:r>
            <a:r>
              <a:rPr lang="en-US" dirty="0"/>
              <a:t> </a:t>
            </a:r>
            <a:r>
              <a:rPr lang="en-US" dirty="0" err="1"/>
              <a:t>bunurilor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,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consacrată</a:t>
            </a:r>
            <a:r>
              <a:rPr lang="en-US" dirty="0"/>
              <a:t> ca o </a:t>
            </a:r>
            <a:r>
              <a:rPr lang="en-US" dirty="0" err="1"/>
              <a:t>realitate</a:t>
            </a:r>
            <a:r>
              <a:rPr lang="en-US" dirty="0"/>
              <a:t> </a:t>
            </a:r>
            <a:r>
              <a:rPr lang="en-US" dirty="0" err="1"/>
              <a:t>obiectivă</a:t>
            </a:r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“</a:t>
            </a:r>
            <a:r>
              <a:rPr lang="en-US" dirty="0" err="1"/>
              <a:t>bunurile</a:t>
            </a:r>
            <a:r>
              <a:rPr lang="en-US" dirty="0"/>
              <a:t> </a:t>
            </a:r>
            <a:r>
              <a:rPr lang="en-US" dirty="0" err="1"/>
              <a:t>spirituale</a:t>
            </a:r>
            <a:r>
              <a:rPr lang="en-US" dirty="0"/>
              <a:t>”. </a:t>
            </a:r>
          </a:p>
          <a:p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b="1" dirty="0" err="1"/>
              <a:t>proprietatea</a:t>
            </a:r>
            <a:r>
              <a:rPr lang="en-US" b="1" dirty="0"/>
              <a:t> </a:t>
            </a:r>
            <a:r>
              <a:rPr lang="en-US" b="1" dirty="0" err="1"/>
              <a:t>literară</a:t>
            </a:r>
            <a:r>
              <a:rPr lang="en-US" b="1" dirty="0"/>
              <a:t>, </a:t>
            </a:r>
            <a:r>
              <a:rPr lang="en-US" b="1" dirty="0" err="1"/>
              <a:t>artistică</a:t>
            </a:r>
            <a:r>
              <a:rPr lang="en-US" b="1" dirty="0"/>
              <a:t> </a:t>
            </a:r>
            <a:r>
              <a:rPr lang="en-US" b="1" dirty="0" err="1"/>
              <a:t>şi</a:t>
            </a:r>
            <a:r>
              <a:rPr lang="en-US" b="1" dirty="0"/>
              <a:t> </a:t>
            </a:r>
            <a:r>
              <a:rPr lang="en-US" b="1" dirty="0" err="1"/>
              <a:t>ştiinţifică</a:t>
            </a:r>
            <a:r>
              <a:rPr lang="en-US" b="1" dirty="0"/>
              <a:t>; 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b="1" dirty="0" err="1"/>
              <a:t>proprietatea</a:t>
            </a:r>
            <a:r>
              <a:rPr lang="en-US" b="1" dirty="0"/>
              <a:t> </a:t>
            </a:r>
            <a:r>
              <a:rPr lang="en-US" b="1" dirty="0" err="1"/>
              <a:t>industrială</a:t>
            </a:r>
            <a:r>
              <a:rPr lang="en-US" b="1" dirty="0"/>
              <a:t>. </a:t>
            </a:r>
            <a:endParaRPr lang="en-US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2737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In </a:t>
            </a:r>
            <a:r>
              <a:rPr lang="en-US" dirty="0" err="1"/>
              <a:t>termenul</a:t>
            </a:r>
            <a:r>
              <a:rPr lang="en-US" dirty="0"/>
              <a:t> </a:t>
            </a:r>
            <a:r>
              <a:rPr lang="en-US" dirty="0" err="1"/>
              <a:t>primului</a:t>
            </a:r>
            <a:r>
              <a:rPr lang="en-US" dirty="0"/>
              <a:t> an de </a:t>
            </a:r>
            <a:r>
              <a:rPr lang="en-US" dirty="0" err="1"/>
              <a:t>prioritate</a:t>
            </a:r>
            <a:r>
              <a:rPr lang="en-US" dirty="0"/>
              <a:t> </a:t>
            </a:r>
            <a:r>
              <a:rPr lang="en-US" dirty="0" err="1"/>
              <a:t>convenţională</a:t>
            </a:r>
            <a:r>
              <a:rPr lang="en-US" dirty="0"/>
              <a:t>,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depunerea</a:t>
            </a:r>
            <a:r>
              <a:rPr lang="en-US" dirty="0"/>
              <a:t> </a:t>
            </a:r>
            <a:r>
              <a:rPr lang="en-US" dirty="0" err="1"/>
              <a:t>cererii</a:t>
            </a:r>
            <a:r>
              <a:rPr lang="en-US" dirty="0"/>
              <a:t> de brevet de </a:t>
            </a:r>
            <a:r>
              <a:rPr lang="en-US" dirty="0" err="1"/>
              <a:t>invenţie</a:t>
            </a:r>
            <a:r>
              <a:rPr lang="en-US" dirty="0"/>
              <a:t> la OSIM,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opta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continuarea</a:t>
            </a:r>
            <a:r>
              <a:rPr lang="en-US" dirty="0"/>
              <a:t> </a:t>
            </a:r>
            <a:r>
              <a:rPr lang="en-US" dirty="0" err="1"/>
              <a:t>procedurii</a:t>
            </a:r>
            <a:r>
              <a:rPr lang="en-US" dirty="0"/>
              <a:t> de </a:t>
            </a:r>
            <a:r>
              <a:rPr lang="en-US" dirty="0" err="1"/>
              <a:t>brevetare</a:t>
            </a:r>
            <a:r>
              <a:rPr lang="en-US" dirty="0"/>
              <a:t>: </a:t>
            </a:r>
          </a:p>
          <a:p>
            <a:r>
              <a:rPr lang="en-US" dirty="0"/>
              <a:t>-pe </a:t>
            </a:r>
            <a:r>
              <a:rPr lang="en-US" dirty="0" err="1"/>
              <a:t>cale</a:t>
            </a:r>
            <a:r>
              <a:rPr lang="en-US" dirty="0"/>
              <a:t> </a:t>
            </a:r>
            <a:r>
              <a:rPr lang="en-US" dirty="0" err="1"/>
              <a:t>nationala</a:t>
            </a:r>
            <a:r>
              <a:rPr lang="en-US" dirty="0"/>
              <a:t> la </a:t>
            </a:r>
            <a:r>
              <a:rPr lang="en-US" b="1" dirty="0"/>
              <a:t>OSIM </a:t>
            </a:r>
            <a:r>
              <a:rPr lang="en-US" dirty="0"/>
              <a:t>cu </a:t>
            </a:r>
            <a:r>
              <a:rPr lang="en-US" dirty="0" err="1"/>
              <a:t>cheltuieli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fi </a:t>
            </a:r>
            <a:r>
              <a:rPr lang="en-US" dirty="0" err="1"/>
              <a:t>cuprinse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1000-3000 Euro </a:t>
            </a:r>
          </a:p>
          <a:p>
            <a:r>
              <a:rPr lang="en-US" dirty="0"/>
              <a:t>-pe </a:t>
            </a:r>
            <a:r>
              <a:rPr lang="en-US" dirty="0" err="1"/>
              <a:t>cale</a:t>
            </a:r>
            <a:r>
              <a:rPr lang="en-US" dirty="0"/>
              <a:t> </a:t>
            </a:r>
            <a:r>
              <a:rPr lang="en-US" dirty="0" err="1"/>
              <a:t>europeană</a:t>
            </a:r>
            <a:r>
              <a:rPr lang="en-US" dirty="0"/>
              <a:t> la </a:t>
            </a:r>
            <a:r>
              <a:rPr lang="en-US" b="1" dirty="0"/>
              <a:t>EPO </a:t>
            </a:r>
            <a:r>
              <a:rPr lang="en-US" dirty="0"/>
              <a:t>cu </a:t>
            </a:r>
            <a:r>
              <a:rPr lang="en-US" dirty="0" err="1"/>
              <a:t>cheltuieli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fi </a:t>
            </a:r>
            <a:r>
              <a:rPr lang="en-US" dirty="0" err="1"/>
              <a:t>cuprinse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28 000 -35 000 Euro </a:t>
            </a:r>
          </a:p>
          <a:p>
            <a:r>
              <a:rPr lang="en-US" dirty="0"/>
              <a:t>-pe </a:t>
            </a:r>
            <a:r>
              <a:rPr lang="en-US" dirty="0" err="1"/>
              <a:t>cale</a:t>
            </a:r>
            <a:r>
              <a:rPr lang="en-US" dirty="0"/>
              <a:t> </a:t>
            </a:r>
            <a:r>
              <a:rPr lang="en-US" dirty="0" err="1"/>
              <a:t>internaţionala</a:t>
            </a:r>
            <a:r>
              <a:rPr lang="en-US" dirty="0"/>
              <a:t> </a:t>
            </a:r>
            <a:r>
              <a:rPr lang="en-US" b="1" dirty="0"/>
              <a:t>PCT </a:t>
            </a:r>
            <a:r>
              <a:rPr lang="en-US" dirty="0"/>
              <a:t>cu </a:t>
            </a:r>
            <a:r>
              <a:rPr lang="en-US" dirty="0" err="1"/>
              <a:t>cheltuieli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fi </a:t>
            </a:r>
            <a:r>
              <a:rPr lang="en-US" dirty="0" err="1"/>
              <a:t>cuprinse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35 000-50 000 Euro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04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cheltuieli</a:t>
            </a:r>
            <a:r>
              <a:rPr lang="en-US" dirty="0"/>
              <a:t> sunt </a:t>
            </a:r>
            <a:r>
              <a:rPr lang="en-US" dirty="0" err="1"/>
              <a:t>suportate</a:t>
            </a:r>
            <a:r>
              <a:rPr lang="en-US" dirty="0"/>
              <a:t> de </a:t>
            </a:r>
            <a:r>
              <a:rPr lang="en-US" dirty="0" err="1"/>
              <a:t>titularul</a:t>
            </a:r>
            <a:r>
              <a:rPr lang="en-US" dirty="0"/>
              <a:t> </a:t>
            </a:r>
            <a:r>
              <a:rPr lang="en-US" dirty="0" err="1"/>
              <a:t>brevetului</a:t>
            </a:r>
            <a:r>
              <a:rPr lang="en-US" dirty="0"/>
              <a:t>,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unităţi</a:t>
            </a:r>
            <a:r>
              <a:rPr lang="en-US" dirty="0"/>
              <a:t> </a:t>
            </a:r>
            <a:r>
              <a:rPr lang="en-US" dirty="0" err="1"/>
              <a:t>industriale</a:t>
            </a:r>
            <a:r>
              <a:rPr lang="en-US" dirty="0"/>
              <a:t> care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valorifică</a:t>
            </a:r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de </a:t>
            </a:r>
            <a:r>
              <a:rPr lang="en-US" dirty="0" err="1"/>
              <a:t>excepţie</a:t>
            </a:r>
            <a:r>
              <a:rPr lang="en-US" dirty="0"/>
              <a:t> de </a:t>
            </a:r>
            <a:r>
              <a:rPr lang="en-US" dirty="0" err="1"/>
              <a:t>inventatorii</a:t>
            </a:r>
            <a:r>
              <a:rPr lang="en-US" dirty="0"/>
              <a:t> care pot </a:t>
            </a:r>
            <a:r>
              <a:rPr lang="en-US" dirty="0" err="1"/>
              <a:t>sa-şi</a:t>
            </a:r>
            <a:r>
              <a:rPr lang="en-US" dirty="0"/>
              <a:t> </a:t>
            </a:r>
            <a:r>
              <a:rPr lang="en-US" dirty="0" err="1"/>
              <a:t>valorifice</a:t>
            </a:r>
            <a:r>
              <a:rPr lang="en-US" dirty="0"/>
              <a:t> </a:t>
            </a:r>
            <a:r>
              <a:rPr lang="en-US" dirty="0" err="1"/>
              <a:t>singuri</a:t>
            </a:r>
            <a:r>
              <a:rPr lang="en-US" dirty="0"/>
              <a:t> </a:t>
            </a:r>
            <a:r>
              <a:rPr lang="en-US" dirty="0" err="1"/>
              <a:t>invenţia</a:t>
            </a:r>
            <a:r>
              <a:rPr lang="en-US" dirty="0"/>
              <a:t>. </a:t>
            </a:r>
          </a:p>
          <a:p>
            <a:r>
              <a:rPr lang="en-US" dirty="0"/>
              <a:t>In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priveşte</a:t>
            </a:r>
            <a:r>
              <a:rPr lang="en-US" dirty="0"/>
              <a:t> </a:t>
            </a:r>
            <a:r>
              <a:rPr lang="en-US" dirty="0" err="1"/>
              <a:t>evoluţia</a:t>
            </a:r>
            <a:r>
              <a:rPr lang="en-US" dirty="0"/>
              <a:t> </a:t>
            </a:r>
            <a:r>
              <a:rPr lang="en-US" dirty="0" err="1"/>
              <a:t>demersurilor</a:t>
            </a:r>
            <a:r>
              <a:rPr lang="en-US" dirty="0"/>
              <a:t> de </a:t>
            </a:r>
            <a:r>
              <a:rPr lang="en-US" dirty="0" err="1"/>
              <a:t>brevetare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pot fi </a:t>
            </a:r>
            <a:r>
              <a:rPr lang="en-US" dirty="0" err="1"/>
              <a:t>incadrate</a:t>
            </a:r>
            <a:r>
              <a:rPr lang="en-US" dirty="0"/>
              <a:t> in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premergătoare</a:t>
            </a:r>
            <a:r>
              <a:rPr lang="en-US" dirty="0"/>
              <a:t> </a:t>
            </a:r>
            <a:r>
              <a:rPr lang="en-US" dirty="0" err="1"/>
              <a:t>depunerii</a:t>
            </a:r>
            <a:r>
              <a:rPr lang="en-US" dirty="0"/>
              <a:t> </a:t>
            </a:r>
            <a:r>
              <a:rPr lang="en-US" dirty="0" err="1"/>
              <a:t>cererii</a:t>
            </a:r>
            <a:r>
              <a:rPr lang="en-US" dirty="0"/>
              <a:t> de brevet de </a:t>
            </a:r>
            <a:r>
              <a:rPr lang="en-US" dirty="0" err="1"/>
              <a:t>invenţie</a:t>
            </a:r>
            <a:r>
              <a:rPr lang="en-US" dirty="0"/>
              <a:t> (1-6 </a:t>
            </a:r>
            <a:r>
              <a:rPr lang="en-US" dirty="0" err="1"/>
              <a:t>luni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proceduri</a:t>
            </a:r>
            <a:r>
              <a:rPr lang="en-US" dirty="0"/>
              <a:t> </a:t>
            </a:r>
            <a:r>
              <a:rPr lang="en-US" dirty="0" err="1"/>
              <a:t>ulterioare</a:t>
            </a:r>
            <a:r>
              <a:rPr lang="en-US" dirty="0"/>
              <a:t> </a:t>
            </a:r>
            <a:r>
              <a:rPr lang="en-US" dirty="0" err="1"/>
              <a:t>depunerii</a:t>
            </a:r>
            <a:r>
              <a:rPr lang="en-US" dirty="0"/>
              <a:t> </a:t>
            </a:r>
            <a:r>
              <a:rPr lang="en-US" dirty="0" err="1"/>
              <a:t>cererii</a:t>
            </a:r>
            <a:r>
              <a:rPr lang="en-US" dirty="0"/>
              <a:t> de brevet de </a:t>
            </a:r>
            <a:r>
              <a:rPr lang="en-US" dirty="0" err="1"/>
              <a:t>invenţie</a:t>
            </a:r>
            <a:r>
              <a:rPr lang="en-US" dirty="0"/>
              <a:t> (3-5 ani).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440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CE679F93-DEFE-4994-93D6-2D941A42F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79" y="1259174"/>
            <a:ext cx="10568065" cy="529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E6B4ECAC-36A0-4365-8701-3E4FA7477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79" y="1349115"/>
            <a:ext cx="10298242" cy="52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8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6935E250-9F2E-4EA0-A31F-0AC4A47E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80" y="1184223"/>
            <a:ext cx="9878518" cy="5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E5B15E4-F982-4681-966A-3C4E0516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9" y="1214203"/>
            <a:ext cx="1029824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6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3227A2F6-F704-4675-A7D6-696CA03E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0" y="1154243"/>
            <a:ext cx="1035820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79E7325-71A6-41B1-A331-417D0AC2F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17" y="1139251"/>
            <a:ext cx="11092721" cy="55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Modelul</a:t>
            </a:r>
            <a:r>
              <a:rPr lang="en-US" b="1" dirty="0"/>
              <a:t> de </a:t>
            </a:r>
            <a:r>
              <a:rPr lang="en-US" b="1" dirty="0" err="1"/>
              <a:t>utilitate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universitate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 err="1"/>
              <a:t>Ciclurile</a:t>
            </a:r>
            <a:r>
              <a:rPr lang="en-US" dirty="0"/>
              <a:t> lungi de </a:t>
            </a:r>
            <a:r>
              <a:rPr lang="en-US" dirty="0" err="1"/>
              <a:t>certificare</a:t>
            </a:r>
            <a:r>
              <a:rPr lang="en-US" dirty="0"/>
              <a:t> ale </a:t>
            </a:r>
            <a:r>
              <a:rPr lang="en-US" dirty="0" err="1"/>
              <a:t>unui</a:t>
            </a:r>
            <a:r>
              <a:rPr lang="en-US" dirty="0"/>
              <a:t> brevet de </a:t>
            </a:r>
            <a:r>
              <a:rPr lang="en-US" dirty="0" err="1"/>
              <a:t>invenţie</a:t>
            </a:r>
            <a:r>
              <a:rPr lang="en-US" dirty="0"/>
              <a:t> (4-6 ani) </a:t>
            </a:r>
            <a:r>
              <a:rPr lang="en-US" dirty="0" err="1"/>
              <a:t>îl</a:t>
            </a:r>
            <a:r>
              <a:rPr lang="en-US" dirty="0"/>
              <a:t> fac inoperant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valorificare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afirmarea</a:t>
            </a:r>
            <a:r>
              <a:rPr lang="en-US" dirty="0"/>
              <a:t> </a:t>
            </a:r>
            <a:r>
              <a:rPr lang="en-US" dirty="0" err="1"/>
              <a:t>vizibilităţii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 a </a:t>
            </a:r>
            <a:r>
              <a:rPr lang="en-US" dirty="0" err="1"/>
              <a:t>studenţilor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depăşirii</a:t>
            </a:r>
            <a:r>
              <a:rPr lang="en-US" dirty="0"/>
              <a:t> </a:t>
            </a:r>
            <a:r>
              <a:rPr lang="en-US" dirty="0" err="1"/>
              <a:t>ciclului</a:t>
            </a:r>
            <a:r>
              <a:rPr lang="en-US" dirty="0"/>
              <a:t> formative,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scurt</a:t>
            </a:r>
            <a:r>
              <a:rPr lang="en-US" dirty="0"/>
              <a:t>, specific </a:t>
            </a:r>
            <a:r>
              <a:rPr lang="en-US" dirty="0" err="1"/>
              <a:t>masteranzilor</a:t>
            </a:r>
            <a:r>
              <a:rPr lang="en-US" dirty="0"/>
              <a:t> (2 ani)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doctoranzilor</a:t>
            </a:r>
            <a:r>
              <a:rPr lang="en-US" dirty="0"/>
              <a:t> (3 ani). </a:t>
            </a:r>
          </a:p>
          <a:p>
            <a:r>
              <a:rPr lang="en-US" dirty="0" err="1"/>
              <a:t>Certificarea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Model de </a:t>
            </a:r>
            <a:r>
              <a:rPr lang="en-US" dirty="0" err="1"/>
              <a:t>Utilitate</a:t>
            </a:r>
            <a:r>
              <a:rPr lang="en-US" dirty="0"/>
              <a:t> (“</a:t>
            </a:r>
            <a:r>
              <a:rPr lang="en-US" i="1" dirty="0"/>
              <a:t>mica </a:t>
            </a:r>
            <a:r>
              <a:rPr lang="en-US" i="1" dirty="0" err="1"/>
              <a:t>invenţie</a:t>
            </a:r>
            <a:r>
              <a:rPr lang="en-US" dirty="0"/>
              <a:t>”)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ieftină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la </a:t>
            </a:r>
            <a:r>
              <a:rPr lang="en-US" dirty="0" err="1"/>
              <a:t>îndemana</a:t>
            </a:r>
            <a:r>
              <a:rPr lang="en-US" dirty="0"/>
              <a:t> </a:t>
            </a:r>
            <a:r>
              <a:rPr lang="en-US" dirty="0" err="1"/>
              <a:t>studenţilor</a:t>
            </a:r>
            <a:r>
              <a:rPr lang="en-US" dirty="0"/>
              <a:t> care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prima </a:t>
            </a:r>
            <a:r>
              <a:rPr lang="en-US" dirty="0" err="1"/>
              <a:t>dată</a:t>
            </a:r>
            <a:r>
              <a:rPr lang="en-US" dirty="0"/>
              <a:t> </a:t>
            </a:r>
            <a:r>
              <a:rPr lang="en-US" dirty="0" err="1"/>
              <a:t>confirmarea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realizări</a:t>
            </a:r>
            <a:r>
              <a:rPr lang="en-US" dirty="0"/>
              <a:t> </a:t>
            </a:r>
            <a:r>
              <a:rPr lang="en-US" dirty="0" err="1"/>
              <a:t>inovative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contribuie</a:t>
            </a:r>
            <a:r>
              <a:rPr lang="en-US" dirty="0"/>
              <a:t> la </a:t>
            </a:r>
            <a:r>
              <a:rPr lang="en-US" dirty="0" err="1"/>
              <a:t>deprinderea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practici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 </a:t>
            </a:r>
            <a:r>
              <a:rPr lang="en-US" dirty="0" err="1"/>
              <a:t>contribuind</a:t>
            </a:r>
            <a:r>
              <a:rPr lang="en-US" dirty="0"/>
              <a:t> </a:t>
            </a:r>
            <a:r>
              <a:rPr lang="en-US" dirty="0" err="1"/>
              <a:t>hotărâtor</a:t>
            </a:r>
            <a:r>
              <a:rPr lang="en-US" dirty="0"/>
              <a:t> la </a:t>
            </a:r>
            <a:r>
              <a:rPr lang="en-US" dirty="0" err="1"/>
              <a:t>formarea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culturi</a:t>
            </a:r>
            <a:r>
              <a:rPr lang="en-US" dirty="0"/>
              <a:t> </a:t>
            </a:r>
            <a:r>
              <a:rPr lang="en-US" dirty="0" err="1"/>
              <a:t>adecvate</a:t>
            </a:r>
            <a:r>
              <a:rPr lang="en-US" dirty="0"/>
              <a:t> a </a:t>
            </a:r>
            <a:r>
              <a:rPr lang="en-US" dirty="0" err="1"/>
              <a:t>inovării</a:t>
            </a:r>
            <a:r>
              <a:rPr lang="en-US" dirty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54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B8F43819-9B71-44FE-B2C8-C3ACD96C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244183"/>
            <a:ext cx="10972800" cy="54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>
          <a:xfrm>
            <a:off x="609600" y="217358"/>
            <a:ext cx="10972800" cy="1143000"/>
          </a:xfrm>
        </p:spPr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61214D3C-229C-4767-915E-1A298489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3401"/>
            <a:ext cx="10972800" cy="61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8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461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65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22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4358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007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17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5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24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146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783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Proprietatea</a:t>
            </a:r>
            <a:r>
              <a:rPr lang="en-US" b="1" dirty="0"/>
              <a:t> </a:t>
            </a:r>
            <a:r>
              <a:rPr lang="en-US" b="1" dirty="0" err="1"/>
              <a:t>literar</a:t>
            </a:r>
            <a:r>
              <a:rPr lang="en-US" b="1" dirty="0"/>
              <a:t>, </a:t>
            </a:r>
            <a:r>
              <a:rPr lang="en-US" b="1" dirty="0" err="1"/>
              <a:t>artistică</a:t>
            </a:r>
            <a:r>
              <a:rPr lang="en-US" b="1" dirty="0"/>
              <a:t> </a:t>
            </a:r>
            <a:r>
              <a:rPr lang="en-US" b="1" dirty="0" err="1"/>
              <a:t>şi</a:t>
            </a:r>
            <a:r>
              <a:rPr lang="en-US" b="1" dirty="0"/>
              <a:t> </a:t>
            </a:r>
            <a:r>
              <a:rPr lang="en-US" b="1" dirty="0" err="1"/>
              <a:t>ştiinţifică</a:t>
            </a:r>
            <a:r>
              <a:rPr lang="en-US" b="1" dirty="0"/>
              <a:t> </a:t>
            </a:r>
            <a:r>
              <a:rPr lang="en-US" dirty="0"/>
              <a:t>se </a:t>
            </a:r>
            <a:r>
              <a:rPr lang="en-US" dirty="0" err="1"/>
              <a:t>referă</a:t>
            </a:r>
            <a:r>
              <a:rPr lang="en-US" dirty="0"/>
              <a:t> la </a:t>
            </a:r>
            <a:r>
              <a:rPr lang="en-US" dirty="0" err="1"/>
              <a:t>categorii</a:t>
            </a:r>
            <a:r>
              <a:rPr lang="en-US" dirty="0"/>
              <a:t> de </a:t>
            </a:r>
            <a:r>
              <a:rPr lang="en-US" dirty="0" err="1"/>
              <a:t>creaţie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 a </a:t>
            </a:r>
            <a:r>
              <a:rPr lang="en-US" dirty="0" err="1"/>
              <a:t>căror</a:t>
            </a:r>
            <a:r>
              <a:rPr lang="en-US" dirty="0"/>
              <a:t> </a:t>
            </a:r>
            <a:r>
              <a:rPr lang="en-US" dirty="0" err="1"/>
              <a:t>protecţie</a:t>
            </a:r>
            <a:r>
              <a:rPr lang="en-US" dirty="0"/>
              <a:t> se </a:t>
            </a:r>
            <a:r>
              <a:rPr lang="en-US" dirty="0" err="1"/>
              <a:t>naşte</a:t>
            </a:r>
            <a:r>
              <a:rPr lang="en-US" dirty="0"/>
              <a:t> de la sine, din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realizării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a fi </a:t>
            </a:r>
            <a:r>
              <a:rPr lang="en-US" dirty="0" err="1"/>
              <a:t>nevoie</a:t>
            </a:r>
            <a:r>
              <a:rPr lang="en-US" dirty="0"/>
              <a:t> de o </a:t>
            </a:r>
            <a:r>
              <a:rPr lang="en-US" dirty="0" err="1"/>
              <a:t>procedura</a:t>
            </a:r>
            <a:r>
              <a:rPr lang="en-US" dirty="0"/>
              <a:t> de </a:t>
            </a:r>
            <a:r>
              <a:rPr lang="en-US" dirty="0" err="1"/>
              <a:t>examinare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certificare</a:t>
            </a:r>
            <a:r>
              <a:rPr lang="en-US" dirty="0"/>
              <a:t>.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protejată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drepturi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(DA)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originală</a:t>
            </a:r>
            <a:r>
              <a:rPr lang="en-US" dirty="0"/>
              <a:t>. </a:t>
            </a:r>
          </a:p>
          <a:p>
            <a:r>
              <a:rPr lang="en-US" b="1" dirty="0" err="1"/>
              <a:t>Proprietatea</a:t>
            </a:r>
            <a:r>
              <a:rPr lang="en-US" b="1" dirty="0"/>
              <a:t> </a:t>
            </a:r>
            <a:r>
              <a:rPr lang="en-US" b="1" dirty="0" err="1"/>
              <a:t>industrială</a:t>
            </a:r>
            <a:r>
              <a:rPr lang="en-US" b="1" dirty="0"/>
              <a:t> </a:t>
            </a:r>
            <a:r>
              <a:rPr lang="en-US" dirty="0"/>
              <a:t>se </a:t>
            </a:r>
            <a:r>
              <a:rPr lang="en-US" dirty="0" err="1"/>
              <a:t>referă</a:t>
            </a:r>
            <a:r>
              <a:rPr lang="en-US" dirty="0"/>
              <a:t> la </a:t>
            </a:r>
            <a:r>
              <a:rPr lang="en-US" dirty="0" err="1"/>
              <a:t>categorii</a:t>
            </a:r>
            <a:r>
              <a:rPr lang="en-US" dirty="0"/>
              <a:t> de </a:t>
            </a:r>
            <a:r>
              <a:rPr lang="en-US" dirty="0" err="1"/>
              <a:t>creaţie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 </a:t>
            </a:r>
            <a:r>
              <a:rPr lang="en-US" dirty="0" err="1"/>
              <a:t>reproductibilă</a:t>
            </a:r>
            <a:r>
              <a:rPr lang="en-US" dirty="0"/>
              <a:t> industrial sub </a:t>
            </a:r>
            <a:r>
              <a:rPr lang="en-US" dirty="0" err="1"/>
              <a:t>formă</a:t>
            </a:r>
            <a:r>
              <a:rPr lang="en-US" dirty="0"/>
              <a:t> de </a:t>
            </a:r>
            <a:r>
              <a:rPr lang="en-US" dirty="0" err="1"/>
              <a:t>produse</a:t>
            </a:r>
            <a:r>
              <a:rPr lang="en-US" dirty="0"/>
              <a:t> , </a:t>
            </a:r>
            <a:r>
              <a:rPr lang="en-US" dirty="0" err="1"/>
              <a:t>procedee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.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protejată</a:t>
            </a:r>
            <a:r>
              <a:rPr lang="en-US" dirty="0"/>
              <a:t> la </a:t>
            </a:r>
            <a:r>
              <a:rPr lang="en-US" dirty="0" err="1"/>
              <a:t>solicitare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certificare</a:t>
            </a:r>
            <a:r>
              <a:rPr lang="en-US" dirty="0"/>
              <a:t>, </a:t>
            </a:r>
            <a:r>
              <a:rPr lang="en-US" dirty="0" err="1"/>
              <a:t>brevetare</a:t>
            </a:r>
            <a:r>
              <a:rPr lang="en-US" dirty="0"/>
              <a:t> 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evaluări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organism </a:t>
            </a:r>
            <a:r>
              <a:rPr lang="en-US" dirty="0" err="1"/>
              <a:t>oficial</a:t>
            </a:r>
            <a:r>
              <a:rPr lang="en-US" dirty="0"/>
              <a:t> de </a:t>
            </a:r>
            <a:r>
              <a:rPr lang="en-US" dirty="0" err="1"/>
              <a:t>specialitate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58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527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3361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3096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706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2034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670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079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6996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688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149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al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domenii</a:t>
            </a:r>
            <a:r>
              <a:rPr lang="en-US" dirty="0"/>
              <a:t> </a:t>
            </a:r>
            <a:r>
              <a:rPr lang="en-US" dirty="0" err="1"/>
              <a:t>constă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se </a:t>
            </a:r>
            <a:r>
              <a:rPr lang="en-US" dirty="0" err="1"/>
              <a:t>referă</a:t>
            </a:r>
            <a:r>
              <a:rPr lang="en-US" dirty="0"/>
              <a:t> la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rezultă</a:t>
            </a:r>
            <a:r>
              <a:rPr lang="en-US" dirty="0"/>
              <a:t> din </a:t>
            </a:r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intelectuală</a:t>
            </a:r>
            <a:r>
              <a:rPr lang="en-US" dirty="0"/>
              <a:t> </a:t>
            </a:r>
            <a:r>
              <a:rPr lang="en-US" dirty="0" err="1"/>
              <a:t>creatoare</a:t>
            </a:r>
            <a:r>
              <a:rPr lang="en-US" dirty="0"/>
              <a:t> a </a:t>
            </a:r>
            <a:r>
              <a:rPr lang="en-US" dirty="0" err="1"/>
              <a:t>omului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. </a:t>
            </a:r>
          </a:p>
          <a:p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proprietăţii</a:t>
            </a:r>
            <a:r>
              <a:rPr lang="en-US" dirty="0"/>
              <a:t> </a:t>
            </a:r>
            <a:r>
              <a:rPr lang="en-US" dirty="0" err="1"/>
              <a:t>literar</a:t>
            </a:r>
            <a:r>
              <a:rPr lang="en-US" dirty="0"/>
              <a:t>, </a:t>
            </a:r>
            <a:r>
              <a:rPr lang="en-US" dirty="0" err="1"/>
              <a:t>artistice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ştiinţifice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se </a:t>
            </a:r>
            <a:r>
              <a:rPr lang="en-US" dirty="0" err="1"/>
              <a:t>referă</a:t>
            </a:r>
            <a:r>
              <a:rPr lang="en-US" dirty="0"/>
              <a:t> la </a:t>
            </a:r>
            <a:r>
              <a:rPr lang="en-US" dirty="0" err="1"/>
              <a:t>faptul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general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practici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utilizări</a:t>
            </a:r>
            <a:r>
              <a:rPr lang="en-US" dirty="0"/>
              <a:t> ale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 sunt considerate </a:t>
            </a:r>
            <a:r>
              <a:rPr lang="en-US" dirty="0" err="1"/>
              <a:t>ilicite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se fac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autorizaţia</a:t>
            </a:r>
            <a:r>
              <a:rPr lang="en-US" dirty="0"/>
              <a:t> </a:t>
            </a:r>
            <a:r>
              <a:rPr lang="en-US" dirty="0" err="1"/>
              <a:t>autorului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016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08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tipice</a:t>
            </a:r>
            <a:r>
              <a:rPr lang="en-US" dirty="0"/>
              <a:t> </a:t>
            </a:r>
            <a:r>
              <a:rPr lang="en-US" dirty="0" err="1"/>
              <a:t>situaţii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cărora</a:t>
            </a:r>
            <a:r>
              <a:rPr lang="en-US" dirty="0"/>
              <a:t> </a:t>
            </a:r>
            <a:r>
              <a:rPr lang="en-US" dirty="0" err="1"/>
              <a:t>intervine</a:t>
            </a:r>
            <a:r>
              <a:rPr lang="en-US" dirty="0"/>
              <a:t> </a:t>
            </a:r>
            <a:r>
              <a:rPr lang="en-US" dirty="0" err="1"/>
              <a:t>protecţia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autor</a:t>
            </a:r>
            <a:r>
              <a:rPr lang="en-US" dirty="0"/>
              <a:t> sunt :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copierea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reproducerea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 </a:t>
            </a:r>
            <a:r>
              <a:rPr lang="en-US" dirty="0" err="1"/>
              <a:t>oarecare</a:t>
            </a:r>
            <a:r>
              <a:rPr lang="en-US" dirty="0"/>
              <a:t>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genul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public a </a:t>
            </a:r>
            <a:r>
              <a:rPr lang="en-US" dirty="0" err="1"/>
              <a:t>operei</a:t>
            </a:r>
            <a:r>
              <a:rPr lang="en-US" dirty="0"/>
              <a:t> (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muzicale</a:t>
            </a:r>
            <a:r>
              <a:rPr lang="en-US" dirty="0"/>
              <a:t>, </a:t>
            </a:r>
            <a:r>
              <a:rPr lang="en-US" dirty="0" err="1"/>
              <a:t>dramatice</a:t>
            </a:r>
            <a:r>
              <a:rPr lang="en-US" dirty="0"/>
              <a:t>, </a:t>
            </a:r>
            <a:r>
              <a:rPr lang="en-US" dirty="0" err="1"/>
              <a:t>cinematografice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înregistrarea</a:t>
            </a:r>
            <a:r>
              <a:rPr lang="en-US" dirty="0"/>
              <a:t> </a:t>
            </a:r>
            <a:r>
              <a:rPr lang="en-US" dirty="0" err="1"/>
              <a:t>sonoră</a:t>
            </a:r>
            <a:r>
              <a:rPr lang="en-US" dirty="0"/>
              <a:t> a </a:t>
            </a:r>
            <a:r>
              <a:rPr lang="en-US" dirty="0" err="1"/>
              <a:t>reprezentanţilor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execuţiilor</a:t>
            </a:r>
            <a:r>
              <a:rPr lang="en-US" dirty="0"/>
              <a:t> de </a:t>
            </a:r>
            <a:r>
              <a:rPr lang="en-US" dirty="0" err="1"/>
              <a:t>opere</a:t>
            </a:r>
            <a:r>
              <a:rPr lang="en-US" dirty="0"/>
              <a:t> </a:t>
            </a:r>
            <a:r>
              <a:rPr lang="en-US" dirty="0" err="1"/>
              <a:t>literare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muzicale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realizarea</a:t>
            </a:r>
            <a:r>
              <a:rPr lang="en-US" dirty="0"/>
              <a:t> de </a:t>
            </a:r>
            <a:r>
              <a:rPr lang="en-US" dirty="0" err="1"/>
              <a:t>filme</a:t>
            </a:r>
            <a:r>
              <a:rPr lang="en-US" dirty="0"/>
              <a:t> </a:t>
            </a:r>
            <a:r>
              <a:rPr lang="en-US" dirty="0" err="1"/>
              <a:t>adaptate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opere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închiderea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filme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radio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televiziune</a:t>
            </a:r>
            <a:r>
              <a:rPr lang="en-US" dirty="0"/>
              <a:t> a </a:t>
            </a:r>
            <a:r>
              <a:rPr lang="en-US" dirty="0" err="1"/>
              <a:t>oricăror</a:t>
            </a:r>
            <a:r>
              <a:rPr lang="en-US" dirty="0"/>
              <a:t> </a:t>
            </a:r>
            <a:r>
              <a:rPr lang="en-US" dirty="0" err="1"/>
              <a:t>genuri</a:t>
            </a:r>
            <a:r>
              <a:rPr lang="en-US" dirty="0"/>
              <a:t> de </a:t>
            </a:r>
            <a:r>
              <a:rPr lang="en-US" dirty="0" err="1"/>
              <a:t>opere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 </a:t>
            </a:r>
            <a:r>
              <a:rPr lang="en-US" dirty="0" err="1"/>
              <a:t>traducerea</a:t>
            </a:r>
            <a:r>
              <a:rPr lang="en-US" dirty="0"/>
              <a:t> </a:t>
            </a:r>
            <a:r>
              <a:rPr lang="en-US" dirty="0" err="1"/>
              <a:t>operelor</a:t>
            </a:r>
            <a:r>
              <a:rPr lang="en-US" dirty="0"/>
              <a:t> </a:t>
            </a:r>
            <a:r>
              <a:rPr lang="en-US" dirty="0" err="1"/>
              <a:t>literare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9840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Noţiunea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înţeleasă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accepţiunea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sensul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nu se </a:t>
            </a:r>
            <a:r>
              <a:rPr lang="en-US" dirty="0" err="1"/>
              <a:t>limitează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la </a:t>
            </a:r>
            <a:r>
              <a:rPr lang="en-US" dirty="0" err="1"/>
              <a:t>sfera</a:t>
            </a:r>
            <a:r>
              <a:rPr lang="en-US" dirty="0"/>
              <a:t> </a:t>
            </a:r>
            <a:r>
              <a:rPr lang="en-US" dirty="0" err="1"/>
              <a:t>industriei</a:t>
            </a:r>
            <a:r>
              <a:rPr lang="en-US" dirty="0"/>
              <a:t> ci </a:t>
            </a:r>
            <a:r>
              <a:rPr lang="en-US" dirty="0" err="1"/>
              <a:t>şi</a:t>
            </a:r>
            <a:r>
              <a:rPr lang="en-US" dirty="0"/>
              <a:t> la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domenii</a:t>
            </a:r>
            <a:r>
              <a:rPr lang="en-US" dirty="0"/>
              <a:t> </a:t>
            </a:r>
            <a:r>
              <a:rPr lang="en-US" dirty="0" err="1"/>
              <a:t>economice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(</a:t>
            </a:r>
            <a:r>
              <a:rPr lang="en-US" dirty="0" err="1"/>
              <a:t>economice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general, </a:t>
            </a:r>
            <a:r>
              <a:rPr lang="en-US" dirty="0" err="1"/>
              <a:t>comerţ</a:t>
            </a:r>
            <a:r>
              <a:rPr lang="en-US" dirty="0"/>
              <a:t>, </a:t>
            </a:r>
            <a:r>
              <a:rPr lang="en-US" dirty="0" err="1"/>
              <a:t>ştiinta</a:t>
            </a:r>
            <a:r>
              <a:rPr lang="en-US" dirty="0"/>
              <a:t>, </a:t>
            </a:r>
            <a:r>
              <a:rPr lang="en-US" dirty="0" err="1"/>
              <a:t>agricultură</a:t>
            </a:r>
            <a:r>
              <a:rPr lang="en-US" dirty="0"/>
              <a:t>, </a:t>
            </a:r>
            <a:r>
              <a:rPr lang="en-US" dirty="0" err="1"/>
              <a:t>sănătate</a:t>
            </a:r>
            <a:r>
              <a:rPr lang="en-US" dirty="0"/>
              <a:t> , </a:t>
            </a:r>
            <a:r>
              <a:rPr lang="en-US" dirty="0" err="1"/>
              <a:t>mediu</a:t>
            </a:r>
            <a:r>
              <a:rPr lang="en-US" dirty="0"/>
              <a:t>, </a:t>
            </a:r>
            <a:r>
              <a:rPr lang="en-US" dirty="0" err="1"/>
              <a:t>cultură</a:t>
            </a:r>
            <a:r>
              <a:rPr lang="en-US" dirty="0"/>
              <a:t> </a:t>
            </a:r>
            <a:r>
              <a:rPr lang="en-US" dirty="0" err="1"/>
              <a:t>apărare</a:t>
            </a:r>
            <a:r>
              <a:rPr lang="en-US" dirty="0"/>
              <a:t>). Ca </a:t>
            </a:r>
            <a:r>
              <a:rPr lang="en-US" dirty="0" err="1"/>
              <a:t>urmare</a:t>
            </a:r>
            <a:r>
              <a:rPr lang="en-US" dirty="0"/>
              <a:t> </a:t>
            </a:r>
            <a:r>
              <a:rPr lang="en-US" dirty="0" err="1"/>
              <a:t>proprietatea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se </a:t>
            </a:r>
            <a:r>
              <a:rPr lang="en-US" dirty="0" err="1"/>
              <a:t>referă</a:t>
            </a:r>
            <a:r>
              <a:rPr lang="en-US" dirty="0"/>
              <a:t> </a:t>
            </a:r>
            <a:r>
              <a:rPr lang="en-US" dirty="0" err="1"/>
              <a:t>deopotrivă</a:t>
            </a:r>
            <a:r>
              <a:rPr lang="en-US" dirty="0"/>
              <a:t> la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industriale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la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alimentare</a:t>
            </a:r>
            <a:r>
              <a:rPr lang="en-US" dirty="0"/>
              <a:t>. </a:t>
            </a:r>
          </a:p>
          <a:p>
            <a:r>
              <a:rPr lang="en-US" dirty="0" err="1"/>
              <a:t>Esenţa</a:t>
            </a:r>
            <a:r>
              <a:rPr lang="en-US" dirty="0"/>
              <a:t> </a:t>
            </a:r>
            <a:r>
              <a:rPr lang="en-US" dirty="0" err="1"/>
              <a:t>dreptului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</a:t>
            </a:r>
            <a:r>
              <a:rPr lang="en-US" dirty="0" err="1"/>
              <a:t>constă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prerogativele</a:t>
            </a:r>
            <a:r>
              <a:rPr lang="en-US" dirty="0"/>
              <a:t> </a:t>
            </a:r>
            <a:r>
              <a:rPr lang="en-US" dirty="0" err="1"/>
              <a:t>titularului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titlu</a:t>
            </a:r>
            <a:r>
              <a:rPr lang="en-US" dirty="0"/>
              <a:t> de </a:t>
            </a:r>
            <a:r>
              <a:rPr lang="en-US" dirty="0" err="1"/>
              <a:t>protecţie</a:t>
            </a:r>
            <a:r>
              <a:rPr lang="en-US" dirty="0"/>
              <a:t> </a:t>
            </a:r>
            <a:r>
              <a:rPr lang="en-US" dirty="0" err="1"/>
              <a:t>acordat</a:t>
            </a:r>
            <a:r>
              <a:rPr lang="en-US" dirty="0"/>
              <a:t>, pe un </a:t>
            </a:r>
            <a:r>
              <a:rPr lang="en-US" dirty="0" err="1"/>
              <a:t>teritoriu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limitat</a:t>
            </a:r>
            <a:r>
              <a:rPr lang="en-US" dirty="0"/>
              <a:t>, de a </a:t>
            </a:r>
            <a:r>
              <a:rPr lang="en-US" dirty="0" err="1"/>
              <a:t>realiza</a:t>
            </a:r>
            <a:r>
              <a:rPr lang="en-US" dirty="0"/>
              <a:t>, produce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valorifica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precum </a:t>
            </a:r>
            <a:r>
              <a:rPr lang="en-US" dirty="0" err="1"/>
              <a:t>şi</a:t>
            </a:r>
            <a:r>
              <a:rPr lang="en-US" dirty="0"/>
              <a:t> de a </a:t>
            </a:r>
            <a:r>
              <a:rPr lang="en-US" dirty="0" err="1"/>
              <a:t>interzice</a:t>
            </a:r>
            <a:r>
              <a:rPr lang="en-US" dirty="0"/>
              <a:t> </a:t>
            </a:r>
            <a:r>
              <a:rPr lang="en-US" dirty="0" err="1"/>
              <a:t>terţilor</a:t>
            </a:r>
            <a:r>
              <a:rPr lang="en-US" dirty="0"/>
              <a:t> </a:t>
            </a:r>
            <a:r>
              <a:rPr lang="en-US" dirty="0" err="1"/>
              <a:t>reproducerea</a:t>
            </a:r>
            <a:r>
              <a:rPr lang="en-US" dirty="0"/>
              <a:t>, </a:t>
            </a:r>
            <a:r>
              <a:rPr lang="en-US" dirty="0" err="1"/>
              <a:t>fabricarea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valorificarea</a:t>
            </a:r>
            <a:r>
              <a:rPr lang="en-US" dirty="0"/>
              <a:t> </a:t>
            </a:r>
            <a:r>
              <a:rPr lang="en-US" dirty="0" err="1"/>
              <a:t>neautorizată</a:t>
            </a:r>
            <a:r>
              <a:rPr lang="en-US" dirty="0"/>
              <a:t> a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.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vorba</a:t>
            </a:r>
            <a:r>
              <a:rPr lang="en-US" dirty="0"/>
              <a:t> de </a:t>
            </a:r>
            <a:r>
              <a:rPr lang="en-US" dirty="0" err="1"/>
              <a:t>conferirea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lege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de </a:t>
            </a:r>
            <a:r>
              <a:rPr lang="en-US" dirty="0" err="1"/>
              <a:t>monopol</a:t>
            </a:r>
            <a:r>
              <a:rPr lang="en-US" dirty="0"/>
              <a:t> de </a:t>
            </a:r>
            <a:r>
              <a:rPr lang="en-US" dirty="0" err="1"/>
              <a:t>exploatare</a:t>
            </a:r>
            <a:r>
              <a:rPr lang="en-US" dirty="0"/>
              <a:t> a </a:t>
            </a:r>
            <a:r>
              <a:rPr lang="en-US" dirty="0" err="1"/>
              <a:t>obiectului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favoarea</a:t>
            </a:r>
            <a:r>
              <a:rPr lang="en-US" dirty="0"/>
              <a:t> </a:t>
            </a:r>
            <a:r>
              <a:rPr lang="en-US" dirty="0" err="1"/>
              <a:t>titularului</a:t>
            </a:r>
            <a:r>
              <a:rPr lang="en-US" dirty="0"/>
              <a:t>, </a:t>
            </a:r>
            <a:r>
              <a:rPr lang="en-US" dirty="0" err="1"/>
              <a:t>drept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limitat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spaţiu</a:t>
            </a:r>
            <a:r>
              <a:rPr lang="en-US" dirty="0"/>
              <a:t>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460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ro-RO" sz="6000" b="1" i="1" dirty="0"/>
              <a:t>PROPRIETATE INTELECTUALĂ</a:t>
            </a:r>
            <a:br>
              <a:rPr lang="en-US" sz="6000" b="1" i="1" dirty="0"/>
            </a:br>
            <a:endParaRPr lang="ro-RO" dirty="0"/>
          </a:p>
        </p:txBody>
      </p:sp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Invenţie</a:t>
            </a:r>
            <a:r>
              <a:rPr lang="en-US" b="1" dirty="0"/>
              <a:t>, </a:t>
            </a:r>
            <a:r>
              <a:rPr lang="en-US" b="1" dirty="0" err="1"/>
              <a:t>inovare</a:t>
            </a:r>
            <a:r>
              <a:rPr lang="en-US" b="1" dirty="0"/>
              <a:t>, </a:t>
            </a:r>
            <a:r>
              <a:rPr lang="en-US" b="1" dirty="0" err="1"/>
              <a:t>inovaţie</a:t>
            </a:r>
            <a:r>
              <a:rPr lang="en-US" b="1" dirty="0"/>
              <a:t>. </a:t>
            </a:r>
            <a:endParaRPr lang="en-US" dirty="0"/>
          </a:p>
          <a:p>
            <a:r>
              <a:rPr lang="en-US" dirty="0" err="1"/>
              <a:t>Inovarea</a:t>
            </a:r>
            <a:r>
              <a:rPr lang="en-US" dirty="0"/>
              <a:t>, </a:t>
            </a:r>
            <a:r>
              <a:rPr lang="en-US" dirty="0" err="1"/>
              <a:t>invenţia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inovaţia</a:t>
            </a:r>
            <a:r>
              <a:rPr lang="en-US" dirty="0"/>
              <a:t> sunt </a:t>
            </a:r>
            <a:r>
              <a:rPr lang="en-US" dirty="0" err="1"/>
              <a:t>categorii</a:t>
            </a:r>
            <a:r>
              <a:rPr lang="en-US" dirty="0"/>
              <a:t> </a:t>
            </a:r>
            <a:r>
              <a:rPr lang="en-US" dirty="0" err="1"/>
              <a:t>distincte</a:t>
            </a:r>
            <a:r>
              <a:rPr lang="en-US" dirty="0"/>
              <a:t>.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termeni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mod </a:t>
            </a:r>
            <a:r>
              <a:rPr lang="en-US" dirty="0" err="1"/>
              <a:t>neadecvat</a:t>
            </a:r>
            <a:r>
              <a:rPr lang="en-US" dirty="0"/>
              <a:t> produce </a:t>
            </a:r>
            <a:r>
              <a:rPr lang="en-US" dirty="0" err="1"/>
              <a:t>deseori</a:t>
            </a:r>
            <a:r>
              <a:rPr lang="en-US" dirty="0"/>
              <a:t> </a:t>
            </a:r>
            <a:r>
              <a:rPr lang="en-US" dirty="0" err="1"/>
              <a:t>confuzii</a:t>
            </a:r>
            <a:r>
              <a:rPr lang="en-US" dirty="0"/>
              <a:t>. </a:t>
            </a:r>
            <a:r>
              <a:rPr lang="en-US" dirty="0" err="1"/>
              <a:t>Inovarea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proces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includă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en-US" dirty="0" err="1"/>
              <a:t>invenţii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inovaţii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manifesta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plan </a:t>
            </a:r>
            <a:r>
              <a:rPr lang="en-US" dirty="0" err="1"/>
              <a:t>tehnic</a:t>
            </a:r>
            <a:r>
              <a:rPr lang="en-US" dirty="0"/>
              <a:t>, </a:t>
            </a:r>
            <a:r>
              <a:rPr lang="en-US" dirty="0" err="1"/>
              <a:t>organizaţional</a:t>
            </a:r>
            <a:r>
              <a:rPr lang="en-US" dirty="0"/>
              <a:t>, managerial, </a:t>
            </a:r>
            <a:r>
              <a:rPr lang="en-US" dirty="0" err="1"/>
              <a:t>financiar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Inovatia</a:t>
            </a:r>
            <a:r>
              <a:rPr lang="en-US" dirty="0"/>
              <a:t> ca </a:t>
            </a:r>
            <a:r>
              <a:rPr lang="en-US" dirty="0" err="1"/>
              <a:t>solutie</a:t>
            </a:r>
            <a:r>
              <a:rPr lang="en-US" dirty="0"/>
              <a:t> </a:t>
            </a:r>
            <a:r>
              <a:rPr lang="en-US" dirty="0" err="1"/>
              <a:t>tehnică</a:t>
            </a:r>
            <a:r>
              <a:rPr lang="en-US" dirty="0"/>
              <a:t> de </a:t>
            </a:r>
            <a:r>
              <a:rPr lang="en-US" dirty="0" err="1"/>
              <a:t>perfecţionare</a:t>
            </a:r>
            <a:r>
              <a:rPr lang="en-US" dirty="0"/>
              <a:t>  nu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categorie</a:t>
            </a:r>
            <a:r>
              <a:rPr lang="en-US" dirty="0"/>
              <a:t> de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industrială</a:t>
            </a:r>
            <a:r>
              <a:rPr lang="en-US" dirty="0"/>
              <a:t>. In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asociată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de </a:t>
            </a:r>
            <a:r>
              <a:rPr lang="en-US" dirty="0" err="1"/>
              <a:t>utilitate</a:t>
            </a:r>
            <a:r>
              <a:rPr lang="en-US" dirty="0"/>
              <a:t>.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2071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zentare pentru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4_TF03460637" id="{A48E8628-0EA4-4C77-B857-A73B11C66066}" vid="{3BAFCB72-AB29-4A50-AFAC-99EEAA6D0BD3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Prezentare pentru brainstorming de afaceri</Template>
  <TotalTime>3649</TotalTime>
  <Words>2383</Words>
  <Application>Microsoft Office PowerPoint</Application>
  <PresentationFormat>Ecran lat</PresentationFormat>
  <Paragraphs>283</Paragraphs>
  <Slides>60</Slides>
  <Notes>60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60</vt:i4>
      </vt:variant>
    </vt:vector>
  </HeadingPairs>
  <TitlesOfParts>
    <vt:vector size="64" baseType="lpstr">
      <vt:lpstr>Calibri</vt:lpstr>
      <vt:lpstr>Palatino Linotype</vt:lpstr>
      <vt:lpstr>Wingdings 2</vt:lpstr>
      <vt:lpstr>Prezentare pentru brainstorming</vt:lpstr>
      <vt:lpstr>Elemente fundamentale de proprietate intelectuală </vt:lpstr>
      <vt:lpstr>Bibliografie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  <vt:lpstr>PROPRIETATE INTELECTUALĂ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Etica și integritate academică</dc:title>
  <dc:creator>DAN LAURENTIU GRECU</dc:creator>
  <cp:lastModifiedBy>DAN LAURENTIU GRECU</cp:lastModifiedBy>
  <cp:revision>61</cp:revision>
  <dcterms:created xsi:type="dcterms:W3CDTF">2019-02-21T05:05:53Z</dcterms:created>
  <dcterms:modified xsi:type="dcterms:W3CDTF">2019-03-07T09:35:21Z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