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86"/>
  </p:notesMasterIdLst>
  <p:handoutMasterIdLst>
    <p:handoutMasterId r:id="rId87"/>
  </p:handoutMasterIdLst>
  <p:sldIdLst>
    <p:sldId id="272" r:id="rId2"/>
    <p:sldId id="276" r:id="rId3"/>
    <p:sldId id="277" r:id="rId4"/>
    <p:sldId id="278" r:id="rId5"/>
    <p:sldId id="279" r:id="rId6"/>
    <p:sldId id="280" r:id="rId7"/>
    <p:sldId id="281" r:id="rId8"/>
    <p:sldId id="282" r:id="rId9"/>
    <p:sldId id="285" r:id="rId10"/>
    <p:sldId id="286" r:id="rId11"/>
    <p:sldId id="288" r:id="rId12"/>
    <p:sldId id="289" r:id="rId13"/>
    <p:sldId id="291" r:id="rId14"/>
    <p:sldId id="292" r:id="rId15"/>
    <p:sldId id="293" r:id="rId16"/>
    <p:sldId id="294" r:id="rId17"/>
    <p:sldId id="295" r:id="rId18"/>
    <p:sldId id="296" r:id="rId19"/>
    <p:sldId id="297" r:id="rId20"/>
    <p:sldId id="298" r:id="rId21"/>
    <p:sldId id="299" r:id="rId22"/>
    <p:sldId id="300" r:id="rId23"/>
    <p:sldId id="301" r:id="rId24"/>
    <p:sldId id="302" r:id="rId25"/>
    <p:sldId id="303" r:id="rId26"/>
    <p:sldId id="304" r:id="rId27"/>
    <p:sldId id="305" r:id="rId28"/>
    <p:sldId id="306" r:id="rId29"/>
    <p:sldId id="307" r:id="rId30"/>
    <p:sldId id="308" r:id="rId31"/>
    <p:sldId id="309" r:id="rId32"/>
    <p:sldId id="310" r:id="rId33"/>
    <p:sldId id="311" r:id="rId34"/>
    <p:sldId id="312" r:id="rId35"/>
    <p:sldId id="313" r:id="rId36"/>
    <p:sldId id="314" r:id="rId37"/>
    <p:sldId id="315" r:id="rId38"/>
    <p:sldId id="316" r:id="rId39"/>
    <p:sldId id="317" r:id="rId40"/>
    <p:sldId id="318" r:id="rId41"/>
    <p:sldId id="319" r:id="rId42"/>
    <p:sldId id="320" r:id="rId43"/>
    <p:sldId id="321" r:id="rId44"/>
    <p:sldId id="322" r:id="rId45"/>
    <p:sldId id="323" r:id="rId46"/>
    <p:sldId id="324" r:id="rId47"/>
    <p:sldId id="325" r:id="rId48"/>
    <p:sldId id="326" r:id="rId49"/>
    <p:sldId id="327" r:id="rId50"/>
    <p:sldId id="328" r:id="rId51"/>
    <p:sldId id="329" r:id="rId52"/>
    <p:sldId id="330" r:id="rId53"/>
    <p:sldId id="331" r:id="rId54"/>
    <p:sldId id="332" r:id="rId55"/>
    <p:sldId id="333" r:id="rId56"/>
    <p:sldId id="334" r:id="rId57"/>
    <p:sldId id="335" r:id="rId58"/>
    <p:sldId id="336" r:id="rId59"/>
    <p:sldId id="337" r:id="rId60"/>
    <p:sldId id="338" r:id="rId61"/>
    <p:sldId id="339" r:id="rId62"/>
    <p:sldId id="340" r:id="rId63"/>
    <p:sldId id="341" r:id="rId64"/>
    <p:sldId id="342" r:id="rId65"/>
    <p:sldId id="343" r:id="rId66"/>
    <p:sldId id="344" r:id="rId67"/>
    <p:sldId id="345" r:id="rId68"/>
    <p:sldId id="346" r:id="rId69"/>
    <p:sldId id="347" r:id="rId70"/>
    <p:sldId id="348" r:id="rId71"/>
    <p:sldId id="349" r:id="rId72"/>
    <p:sldId id="350" r:id="rId73"/>
    <p:sldId id="351" r:id="rId74"/>
    <p:sldId id="352" r:id="rId75"/>
    <p:sldId id="353" r:id="rId76"/>
    <p:sldId id="354" r:id="rId77"/>
    <p:sldId id="355" r:id="rId78"/>
    <p:sldId id="356" r:id="rId79"/>
    <p:sldId id="357" r:id="rId80"/>
    <p:sldId id="358" r:id="rId81"/>
    <p:sldId id="359" r:id="rId82"/>
    <p:sldId id="360" r:id="rId83"/>
    <p:sldId id="361" r:id="rId84"/>
    <p:sldId id="362" r:id="rId85"/>
  </p:sldIdLst>
  <p:sldSz cx="12192000" cy="6858000"/>
  <p:notesSz cx="6858000" cy="9144000"/>
  <p:defaultTextStyle>
    <a:defPPr rtl="0">
      <a:defRPr lang="ro-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8799B23B-EC83-4686-B30A-512413B5E67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7" autoAdjust="0"/>
    <p:restoredTop sz="94660" autoAdjust="0"/>
  </p:normalViewPr>
  <p:slideViewPr>
    <p:cSldViewPr snapToGrid="0">
      <p:cViewPr varScale="1">
        <p:scale>
          <a:sx n="72" d="100"/>
          <a:sy n="72" d="100"/>
        </p:scale>
        <p:origin x="420" y="9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90" d="100"/>
          <a:sy n="90" d="100"/>
        </p:scale>
        <p:origin x="3774" y="10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ubstituent antet 1">
            <a:extLst>
              <a:ext uri="{FF2B5EF4-FFF2-40B4-BE49-F238E27FC236}">
                <a16:creationId xmlns:a16="http://schemas.microsoft.com/office/drawing/2014/main" id="{1AA21096-48A4-4796-BDB6-9DBAAEE1C8E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o-RO" dirty="0"/>
          </a:p>
        </p:txBody>
      </p:sp>
      <p:sp>
        <p:nvSpPr>
          <p:cNvPr id="3" name="Substituent dată 2">
            <a:extLst>
              <a:ext uri="{FF2B5EF4-FFF2-40B4-BE49-F238E27FC236}">
                <a16:creationId xmlns:a16="http://schemas.microsoft.com/office/drawing/2014/main" id="{5CD59F06-4E4C-457C-9FE8-4FA5ABF100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5C67DD4-8F0C-4AE7-98EF-BEE60E74B5D1}" type="datetime1">
              <a:rPr lang="ro-RO" smtClean="0"/>
              <a:t>16.04.2021</a:t>
            </a:fld>
            <a:endParaRPr lang="ro-RO" dirty="0"/>
          </a:p>
        </p:txBody>
      </p:sp>
      <p:sp>
        <p:nvSpPr>
          <p:cNvPr id="4" name="Substituent subsol 3">
            <a:extLst>
              <a:ext uri="{FF2B5EF4-FFF2-40B4-BE49-F238E27FC236}">
                <a16:creationId xmlns:a16="http://schemas.microsoft.com/office/drawing/2014/main" id="{42665B7C-A516-4E7D-845C-9A3A55D2C2F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ro-RO" dirty="0"/>
          </a:p>
        </p:txBody>
      </p:sp>
      <p:sp>
        <p:nvSpPr>
          <p:cNvPr id="5" name="Substituent număr diapozitiv 4">
            <a:extLst>
              <a:ext uri="{FF2B5EF4-FFF2-40B4-BE49-F238E27FC236}">
                <a16:creationId xmlns:a16="http://schemas.microsoft.com/office/drawing/2014/main" id="{E08592C1-AE3A-4B96-B583-3FE63340E38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6FDF52E-0C5B-40FA-8F9D-0D0013847B23}" type="slidenum">
              <a:rPr lang="ro-RO" smtClean="0"/>
              <a:t>‹#›</a:t>
            </a:fld>
            <a:endParaRPr lang="ro-RO" dirty="0"/>
          </a:p>
        </p:txBody>
      </p:sp>
    </p:spTree>
    <p:extLst>
      <p:ext uri="{BB962C8B-B14F-4D97-AF65-F5344CB8AC3E}">
        <p14:creationId xmlns:p14="http://schemas.microsoft.com/office/powerpoint/2010/main" val="82362570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ubstituent ante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ro-RO" dirty="0"/>
          </a:p>
        </p:txBody>
      </p:sp>
      <p:sp>
        <p:nvSpPr>
          <p:cNvPr id="3" name="Substituent dată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0F4665F9-0014-49E2-8C3A-467FDE07953D}" type="datetime1">
              <a:rPr lang="ro-RO" smtClean="0"/>
              <a:t>16.04.2021</a:t>
            </a:fld>
            <a:endParaRPr lang="ro-RO" dirty="0"/>
          </a:p>
        </p:txBody>
      </p:sp>
      <p:sp>
        <p:nvSpPr>
          <p:cNvPr id="4" name="Substituent imagine diapozitiv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ro-RO" dirty="0"/>
          </a:p>
        </p:txBody>
      </p:sp>
      <p:sp>
        <p:nvSpPr>
          <p:cNvPr id="5" name="Substituent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ro-RO" dirty="0"/>
              <a:t>Editați stilurile de text coordonator</a:t>
            </a:r>
          </a:p>
          <a:p>
            <a:pPr lvl="1" rtl="0"/>
            <a:r>
              <a:rPr lang="ro-RO" dirty="0"/>
              <a:t>Al doilea nivel</a:t>
            </a:r>
          </a:p>
          <a:p>
            <a:pPr lvl="2" rtl="0"/>
            <a:r>
              <a:rPr lang="ro-RO" dirty="0"/>
              <a:t>Al treilea nivel</a:t>
            </a:r>
          </a:p>
          <a:p>
            <a:pPr lvl="3" rtl="0"/>
            <a:r>
              <a:rPr lang="ro-RO" dirty="0"/>
              <a:t>Al patrulea nivel</a:t>
            </a:r>
          </a:p>
          <a:p>
            <a:pPr lvl="4" rtl="0"/>
            <a:r>
              <a:rPr lang="ro-RO" dirty="0"/>
              <a:t>Al cincilea nivel</a:t>
            </a:r>
          </a:p>
        </p:txBody>
      </p:sp>
      <p:sp>
        <p:nvSpPr>
          <p:cNvPr id="6" name="Substituent subsol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ro-RO" dirty="0"/>
          </a:p>
        </p:txBody>
      </p:sp>
      <p:sp>
        <p:nvSpPr>
          <p:cNvPr id="7" name="Substituent număr diapozitiv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893B0CF2-7F87-4E02-A248-870047730F99}" type="slidenum">
              <a:rPr lang="ro-RO" smtClean="0"/>
              <a:t>‹#›</a:t>
            </a:fld>
            <a:endParaRPr lang="ro-RO" dirty="0"/>
          </a:p>
        </p:txBody>
      </p:sp>
    </p:spTree>
    <p:extLst>
      <p:ext uri="{BB962C8B-B14F-4D97-AF65-F5344CB8AC3E}">
        <p14:creationId xmlns:p14="http://schemas.microsoft.com/office/powerpoint/2010/main" val="361498132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p:sp>
      <p:sp>
        <p:nvSpPr>
          <p:cNvPr id="3" name="Substituent note 2"/>
          <p:cNvSpPr>
            <a:spLocks noGrp="1"/>
          </p:cNvSpPr>
          <p:nvPr>
            <p:ph type="body" idx="1"/>
          </p:nvPr>
        </p:nvSpPr>
        <p:spPr/>
        <p:txBody>
          <a:bodyPr rtlCol="0"/>
          <a:lstStyle/>
          <a:p>
            <a:pPr rtl="0"/>
            <a:endParaRPr lang="ro-RO" dirty="0"/>
          </a:p>
        </p:txBody>
      </p:sp>
      <p:sp>
        <p:nvSpPr>
          <p:cNvPr id="4" name="Substituent număr diapozitiv 3"/>
          <p:cNvSpPr>
            <a:spLocks noGrp="1"/>
          </p:cNvSpPr>
          <p:nvPr>
            <p:ph type="sldNum" sz="quarter" idx="10"/>
          </p:nvPr>
        </p:nvSpPr>
        <p:spPr/>
        <p:txBody>
          <a:bodyPr rtlCol="0"/>
          <a:lstStyle/>
          <a:p>
            <a:pPr rtl="0"/>
            <a:fld id="{893B0CF2-7F87-4E02-A248-870047730F99}" type="slidenum">
              <a:rPr lang="ro-RO" smtClean="0"/>
              <a:t>1</a:t>
            </a:fld>
            <a:endParaRPr lang="ro-RO" dirty="0"/>
          </a:p>
        </p:txBody>
      </p:sp>
    </p:spTree>
    <p:extLst>
      <p:ext uri="{BB962C8B-B14F-4D97-AF65-F5344CB8AC3E}">
        <p14:creationId xmlns:p14="http://schemas.microsoft.com/office/powerpoint/2010/main" val="14951338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p:sp>
      <p:sp>
        <p:nvSpPr>
          <p:cNvPr id="3" name="Substituent note 2"/>
          <p:cNvSpPr>
            <a:spLocks noGrp="1"/>
          </p:cNvSpPr>
          <p:nvPr>
            <p:ph type="body" idx="1"/>
          </p:nvPr>
        </p:nvSpPr>
        <p:spPr/>
        <p:txBody>
          <a:bodyPr/>
          <a:lstStyle/>
          <a:p>
            <a:endParaRPr lang="ro-RO"/>
          </a:p>
        </p:txBody>
      </p:sp>
      <p:sp>
        <p:nvSpPr>
          <p:cNvPr id="4" name="Substituent număr diapozitiv 3"/>
          <p:cNvSpPr>
            <a:spLocks noGrp="1"/>
          </p:cNvSpPr>
          <p:nvPr>
            <p:ph type="sldNum" sz="quarter" idx="10"/>
          </p:nvPr>
        </p:nvSpPr>
        <p:spPr/>
        <p:txBody>
          <a:bodyPr/>
          <a:lstStyle/>
          <a:p>
            <a:pPr rtl="0"/>
            <a:fld id="{893B0CF2-7F87-4E02-A248-870047730F99}" type="slidenum">
              <a:rPr lang="ro-RO" smtClean="0"/>
              <a:t>10</a:t>
            </a:fld>
            <a:endParaRPr lang="ro-RO"/>
          </a:p>
        </p:txBody>
      </p:sp>
    </p:spTree>
    <p:extLst>
      <p:ext uri="{BB962C8B-B14F-4D97-AF65-F5344CB8AC3E}">
        <p14:creationId xmlns:p14="http://schemas.microsoft.com/office/powerpoint/2010/main" val="38706351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p:sp>
      <p:sp>
        <p:nvSpPr>
          <p:cNvPr id="3" name="Substituent note 2"/>
          <p:cNvSpPr>
            <a:spLocks noGrp="1"/>
          </p:cNvSpPr>
          <p:nvPr>
            <p:ph type="body" idx="1"/>
          </p:nvPr>
        </p:nvSpPr>
        <p:spPr/>
        <p:txBody>
          <a:bodyPr/>
          <a:lstStyle/>
          <a:p>
            <a:endParaRPr lang="ro-RO"/>
          </a:p>
        </p:txBody>
      </p:sp>
      <p:sp>
        <p:nvSpPr>
          <p:cNvPr id="4" name="Substituent număr diapozitiv 3"/>
          <p:cNvSpPr>
            <a:spLocks noGrp="1"/>
          </p:cNvSpPr>
          <p:nvPr>
            <p:ph type="sldNum" sz="quarter" idx="10"/>
          </p:nvPr>
        </p:nvSpPr>
        <p:spPr/>
        <p:txBody>
          <a:bodyPr/>
          <a:lstStyle/>
          <a:p>
            <a:pPr rtl="0"/>
            <a:fld id="{893B0CF2-7F87-4E02-A248-870047730F99}" type="slidenum">
              <a:rPr lang="ro-RO" smtClean="0"/>
              <a:t>11</a:t>
            </a:fld>
            <a:endParaRPr lang="ro-RO"/>
          </a:p>
        </p:txBody>
      </p:sp>
    </p:spTree>
    <p:extLst>
      <p:ext uri="{BB962C8B-B14F-4D97-AF65-F5344CB8AC3E}">
        <p14:creationId xmlns:p14="http://schemas.microsoft.com/office/powerpoint/2010/main" val="8223263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p:sp>
      <p:sp>
        <p:nvSpPr>
          <p:cNvPr id="3" name="Substituent note 2"/>
          <p:cNvSpPr>
            <a:spLocks noGrp="1"/>
          </p:cNvSpPr>
          <p:nvPr>
            <p:ph type="body" idx="1"/>
          </p:nvPr>
        </p:nvSpPr>
        <p:spPr/>
        <p:txBody>
          <a:bodyPr/>
          <a:lstStyle/>
          <a:p>
            <a:endParaRPr lang="ro-RO"/>
          </a:p>
        </p:txBody>
      </p:sp>
      <p:sp>
        <p:nvSpPr>
          <p:cNvPr id="4" name="Substituent număr diapozitiv 3"/>
          <p:cNvSpPr>
            <a:spLocks noGrp="1"/>
          </p:cNvSpPr>
          <p:nvPr>
            <p:ph type="sldNum" sz="quarter" idx="10"/>
          </p:nvPr>
        </p:nvSpPr>
        <p:spPr/>
        <p:txBody>
          <a:bodyPr/>
          <a:lstStyle/>
          <a:p>
            <a:pPr rtl="0"/>
            <a:fld id="{893B0CF2-7F87-4E02-A248-870047730F99}" type="slidenum">
              <a:rPr lang="ro-RO" smtClean="0"/>
              <a:t>12</a:t>
            </a:fld>
            <a:endParaRPr lang="ro-RO"/>
          </a:p>
        </p:txBody>
      </p:sp>
    </p:spTree>
    <p:extLst>
      <p:ext uri="{BB962C8B-B14F-4D97-AF65-F5344CB8AC3E}">
        <p14:creationId xmlns:p14="http://schemas.microsoft.com/office/powerpoint/2010/main" val="11643119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p:sp>
      <p:sp>
        <p:nvSpPr>
          <p:cNvPr id="3" name="Substituent note 2"/>
          <p:cNvSpPr>
            <a:spLocks noGrp="1"/>
          </p:cNvSpPr>
          <p:nvPr>
            <p:ph type="body" idx="1"/>
          </p:nvPr>
        </p:nvSpPr>
        <p:spPr/>
        <p:txBody>
          <a:bodyPr/>
          <a:lstStyle/>
          <a:p>
            <a:endParaRPr lang="ro-RO"/>
          </a:p>
        </p:txBody>
      </p:sp>
      <p:sp>
        <p:nvSpPr>
          <p:cNvPr id="4" name="Substituent număr diapozitiv 3"/>
          <p:cNvSpPr>
            <a:spLocks noGrp="1"/>
          </p:cNvSpPr>
          <p:nvPr>
            <p:ph type="sldNum" sz="quarter" idx="10"/>
          </p:nvPr>
        </p:nvSpPr>
        <p:spPr/>
        <p:txBody>
          <a:bodyPr/>
          <a:lstStyle/>
          <a:p>
            <a:pPr rtl="0"/>
            <a:fld id="{893B0CF2-7F87-4E02-A248-870047730F99}" type="slidenum">
              <a:rPr lang="ro-RO" smtClean="0"/>
              <a:t>13</a:t>
            </a:fld>
            <a:endParaRPr lang="ro-RO"/>
          </a:p>
        </p:txBody>
      </p:sp>
    </p:spTree>
    <p:extLst>
      <p:ext uri="{BB962C8B-B14F-4D97-AF65-F5344CB8AC3E}">
        <p14:creationId xmlns:p14="http://schemas.microsoft.com/office/powerpoint/2010/main" val="21136332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p:sp>
      <p:sp>
        <p:nvSpPr>
          <p:cNvPr id="3" name="Substituent note 2"/>
          <p:cNvSpPr>
            <a:spLocks noGrp="1"/>
          </p:cNvSpPr>
          <p:nvPr>
            <p:ph type="body" idx="1"/>
          </p:nvPr>
        </p:nvSpPr>
        <p:spPr/>
        <p:txBody>
          <a:bodyPr/>
          <a:lstStyle/>
          <a:p>
            <a:endParaRPr lang="ro-RO"/>
          </a:p>
        </p:txBody>
      </p:sp>
      <p:sp>
        <p:nvSpPr>
          <p:cNvPr id="4" name="Substituent număr diapozitiv 3"/>
          <p:cNvSpPr>
            <a:spLocks noGrp="1"/>
          </p:cNvSpPr>
          <p:nvPr>
            <p:ph type="sldNum" sz="quarter" idx="10"/>
          </p:nvPr>
        </p:nvSpPr>
        <p:spPr/>
        <p:txBody>
          <a:bodyPr/>
          <a:lstStyle/>
          <a:p>
            <a:pPr rtl="0"/>
            <a:fld id="{893B0CF2-7F87-4E02-A248-870047730F99}" type="slidenum">
              <a:rPr lang="ro-RO" smtClean="0"/>
              <a:t>14</a:t>
            </a:fld>
            <a:endParaRPr lang="ro-RO"/>
          </a:p>
        </p:txBody>
      </p:sp>
    </p:spTree>
    <p:extLst>
      <p:ext uri="{BB962C8B-B14F-4D97-AF65-F5344CB8AC3E}">
        <p14:creationId xmlns:p14="http://schemas.microsoft.com/office/powerpoint/2010/main" val="41492228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p:sp>
      <p:sp>
        <p:nvSpPr>
          <p:cNvPr id="3" name="Substituent note 2"/>
          <p:cNvSpPr>
            <a:spLocks noGrp="1"/>
          </p:cNvSpPr>
          <p:nvPr>
            <p:ph type="body" idx="1"/>
          </p:nvPr>
        </p:nvSpPr>
        <p:spPr/>
        <p:txBody>
          <a:bodyPr/>
          <a:lstStyle/>
          <a:p>
            <a:endParaRPr lang="ro-RO"/>
          </a:p>
        </p:txBody>
      </p:sp>
      <p:sp>
        <p:nvSpPr>
          <p:cNvPr id="4" name="Substituent număr diapozitiv 3"/>
          <p:cNvSpPr>
            <a:spLocks noGrp="1"/>
          </p:cNvSpPr>
          <p:nvPr>
            <p:ph type="sldNum" sz="quarter" idx="10"/>
          </p:nvPr>
        </p:nvSpPr>
        <p:spPr/>
        <p:txBody>
          <a:bodyPr/>
          <a:lstStyle/>
          <a:p>
            <a:pPr rtl="0"/>
            <a:fld id="{893B0CF2-7F87-4E02-A248-870047730F99}" type="slidenum">
              <a:rPr lang="ro-RO" smtClean="0"/>
              <a:t>15</a:t>
            </a:fld>
            <a:endParaRPr lang="ro-RO"/>
          </a:p>
        </p:txBody>
      </p:sp>
    </p:spTree>
    <p:extLst>
      <p:ext uri="{BB962C8B-B14F-4D97-AF65-F5344CB8AC3E}">
        <p14:creationId xmlns:p14="http://schemas.microsoft.com/office/powerpoint/2010/main" val="39772770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p:sp>
      <p:sp>
        <p:nvSpPr>
          <p:cNvPr id="3" name="Substituent note 2"/>
          <p:cNvSpPr>
            <a:spLocks noGrp="1"/>
          </p:cNvSpPr>
          <p:nvPr>
            <p:ph type="body" idx="1"/>
          </p:nvPr>
        </p:nvSpPr>
        <p:spPr/>
        <p:txBody>
          <a:bodyPr/>
          <a:lstStyle/>
          <a:p>
            <a:endParaRPr lang="ro-RO"/>
          </a:p>
        </p:txBody>
      </p:sp>
      <p:sp>
        <p:nvSpPr>
          <p:cNvPr id="4" name="Substituent număr diapozitiv 3"/>
          <p:cNvSpPr>
            <a:spLocks noGrp="1"/>
          </p:cNvSpPr>
          <p:nvPr>
            <p:ph type="sldNum" sz="quarter" idx="10"/>
          </p:nvPr>
        </p:nvSpPr>
        <p:spPr/>
        <p:txBody>
          <a:bodyPr/>
          <a:lstStyle/>
          <a:p>
            <a:pPr rtl="0"/>
            <a:fld id="{893B0CF2-7F87-4E02-A248-870047730F99}" type="slidenum">
              <a:rPr lang="ro-RO" smtClean="0"/>
              <a:t>16</a:t>
            </a:fld>
            <a:endParaRPr lang="ro-RO"/>
          </a:p>
        </p:txBody>
      </p:sp>
    </p:spTree>
    <p:extLst>
      <p:ext uri="{BB962C8B-B14F-4D97-AF65-F5344CB8AC3E}">
        <p14:creationId xmlns:p14="http://schemas.microsoft.com/office/powerpoint/2010/main" val="34457736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p:sp>
      <p:sp>
        <p:nvSpPr>
          <p:cNvPr id="3" name="Substituent note 2"/>
          <p:cNvSpPr>
            <a:spLocks noGrp="1"/>
          </p:cNvSpPr>
          <p:nvPr>
            <p:ph type="body" idx="1"/>
          </p:nvPr>
        </p:nvSpPr>
        <p:spPr/>
        <p:txBody>
          <a:bodyPr/>
          <a:lstStyle/>
          <a:p>
            <a:endParaRPr lang="ro-RO"/>
          </a:p>
        </p:txBody>
      </p:sp>
      <p:sp>
        <p:nvSpPr>
          <p:cNvPr id="4" name="Substituent număr diapozitiv 3"/>
          <p:cNvSpPr>
            <a:spLocks noGrp="1"/>
          </p:cNvSpPr>
          <p:nvPr>
            <p:ph type="sldNum" sz="quarter" idx="10"/>
          </p:nvPr>
        </p:nvSpPr>
        <p:spPr/>
        <p:txBody>
          <a:bodyPr/>
          <a:lstStyle/>
          <a:p>
            <a:pPr rtl="0"/>
            <a:fld id="{893B0CF2-7F87-4E02-A248-870047730F99}" type="slidenum">
              <a:rPr lang="ro-RO" smtClean="0"/>
              <a:t>17</a:t>
            </a:fld>
            <a:endParaRPr lang="ro-RO"/>
          </a:p>
        </p:txBody>
      </p:sp>
    </p:spTree>
    <p:extLst>
      <p:ext uri="{BB962C8B-B14F-4D97-AF65-F5344CB8AC3E}">
        <p14:creationId xmlns:p14="http://schemas.microsoft.com/office/powerpoint/2010/main" val="22545140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p:sp>
      <p:sp>
        <p:nvSpPr>
          <p:cNvPr id="3" name="Substituent note 2"/>
          <p:cNvSpPr>
            <a:spLocks noGrp="1"/>
          </p:cNvSpPr>
          <p:nvPr>
            <p:ph type="body" idx="1"/>
          </p:nvPr>
        </p:nvSpPr>
        <p:spPr/>
        <p:txBody>
          <a:bodyPr/>
          <a:lstStyle/>
          <a:p>
            <a:endParaRPr lang="ro-RO"/>
          </a:p>
        </p:txBody>
      </p:sp>
      <p:sp>
        <p:nvSpPr>
          <p:cNvPr id="4" name="Substituent număr diapozitiv 3"/>
          <p:cNvSpPr>
            <a:spLocks noGrp="1"/>
          </p:cNvSpPr>
          <p:nvPr>
            <p:ph type="sldNum" sz="quarter" idx="10"/>
          </p:nvPr>
        </p:nvSpPr>
        <p:spPr/>
        <p:txBody>
          <a:bodyPr/>
          <a:lstStyle/>
          <a:p>
            <a:pPr rtl="0"/>
            <a:fld id="{893B0CF2-7F87-4E02-A248-870047730F99}" type="slidenum">
              <a:rPr lang="ro-RO" smtClean="0"/>
              <a:t>18</a:t>
            </a:fld>
            <a:endParaRPr lang="ro-RO"/>
          </a:p>
        </p:txBody>
      </p:sp>
    </p:spTree>
    <p:extLst>
      <p:ext uri="{BB962C8B-B14F-4D97-AF65-F5344CB8AC3E}">
        <p14:creationId xmlns:p14="http://schemas.microsoft.com/office/powerpoint/2010/main" val="12990184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p:sp>
      <p:sp>
        <p:nvSpPr>
          <p:cNvPr id="3" name="Substituent note 2"/>
          <p:cNvSpPr>
            <a:spLocks noGrp="1"/>
          </p:cNvSpPr>
          <p:nvPr>
            <p:ph type="body" idx="1"/>
          </p:nvPr>
        </p:nvSpPr>
        <p:spPr/>
        <p:txBody>
          <a:bodyPr/>
          <a:lstStyle/>
          <a:p>
            <a:endParaRPr lang="ro-RO"/>
          </a:p>
        </p:txBody>
      </p:sp>
      <p:sp>
        <p:nvSpPr>
          <p:cNvPr id="4" name="Substituent număr diapozitiv 3"/>
          <p:cNvSpPr>
            <a:spLocks noGrp="1"/>
          </p:cNvSpPr>
          <p:nvPr>
            <p:ph type="sldNum" sz="quarter" idx="10"/>
          </p:nvPr>
        </p:nvSpPr>
        <p:spPr/>
        <p:txBody>
          <a:bodyPr/>
          <a:lstStyle/>
          <a:p>
            <a:pPr rtl="0"/>
            <a:fld id="{893B0CF2-7F87-4E02-A248-870047730F99}" type="slidenum">
              <a:rPr lang="ro-RO" smtClean="0"/>
              <a:t>19</a:t>
            </a:fld>
            <a:endParaRPr lang="ro-RO"/>
          </a:p>
        </p:txBody>
      </p:sp>
    </p:spTree>
    <p:extLst>
      <p:ext uri="{BB962C8B-B14F-4D97-AF65-F5344CB8AC3E}">
        <p14:creationId xmlns:p14="http://schemas.microsoft.com/office/powerpoint/2010/main" val="8233259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p:sp>
      <p:sp>
        <p:nvSpPr>
          <p:cNvPr id="3" name="Substituent note 2"/>
          <p:cNvSpPr>
            <a:spLocks noGrp="1"/>
          </p:cNvSpPr>
          <p:nvPr>
            <p:ph type="body" idx="1"/>
          </p:nvPr>
        </p:nvSpPr>
        <p:spPr/>
        <p:txBody>
          <a:bodyPr/>
          <a:lstStyle/>
          <a:p>
            <a:endParaRPr lang="ro-RO"/>
          </a:p>
        </p:txBody>
      </p:sp>
      <p:sp>
        <p:nvSpPr>
          <p:cNvPr id="4" name="Substituent număr diapozitiv 3"/>
          <p:cNvSpPr>
            <a:spLocks noGrp="1"/>
          </p:cNvSpPr>
          <p:nvPr>
            <p:ph type="sldNum" sz="quarter" idx="10"/>
          </p:nvPr>
        </p:nvSpPr>
        <p:spPr/>
        <p:txBody>
          <a:bodyPr/>
          <a:lstStyle/>
          <a:p>
            <a:pPr rtl="0"/>
            <a:fld id="{893B0CF2-7F87-4E02-A248-870047730F99}" type="slidenum">
              <a:rPr lang="ro-RO" smtClean="0"/>
              <a:t>2</a:t>
            </a:fld>
            <a:endParaRPr lang="ro-RO"/>
          </a:p>
        </p:txBody>
      </p:sp>
    </p:spTree>
    <p:extLst>
      <p:ext uri="{BB962C8B-B14F-4D97-AF65-F5344CB8AC3E}">
        <p14:creationId xmlns:p14="http://schemas.microsoft.com/office/powerpoint/2010/main" val="18724680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p:sp>
      <p:sp>
        <p:nvSpPr>
          <p:cNvPr id="3" name="Substituent note 2"/>
          <p:cNvSpPr>
            <a:spLocks noGrp="1"/>
          </p:cNvSpPr>
          <p:nvPr>
            <p:ph type="body" idx="1"/>
          </p:nvPr>
        </p:nvSpPr>
        <p:spPr/>
        <p:txBody>
          <a:bodyPr/>
          <a:lstStyle/>
          <a:p>
            <a:endParaRPr lang="ro-RO"/>
          </a:p>
        </p:txBody>
      </p:sp>
      <p:sp>
        <p:nvSpPr>
          <p:cNvPr id="4" name="Substituent număr diapozitiv 3"/>
          <p:cNvSpPr>
            <a:spLocks noGrp="1"/>
          </p:cNvSpPr>
          <p:nvPr>
            <p:ph type="sldNum" sz="quarter" idx="10"/>
          </p:nvPr>
        </p:nvSpPr>
        <p:spPr/>
        <p:txBody>
          <a:bodyPr/>
          <a:lstStyle/>
          <a:p>
            <a:pPr rtl="0"/>
            <a:fld id="{893B0CF2-7F87-4E02-A248-870047730F99}" type="slidenum">
              <a:rPr lang="ro-RO" smtClean="0"/>
              <a:t>20</a:t>
            </a:fld>
            <a:endParaRPr lang="ro-RO"/>
          </a:p>
        </p:txBody>
      </p:sp>
    </p:spTree>
    <p:extLst>
      <p:ext uri="{BB962C8B-B14F-4D97-AF65-F5344CB8AC3E}">
        <p14:creationId xmlns:p14="http://schemas.microsoft.com/office/powerpoint/2010/main" val="38336074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p:sp>
      <p:sp>
        <p:nvSpPr>
          <p:cNvPr id="3" name="Substituent note 2"/>
          <p:cNvSpPr>
            <a:spLocks noGrp="1"/>
          </p:cNvSpPr>
          <p:nvPr>
            <p:ph type="body" idx="1"/>
          </p:nvPr>
        </p:nvSpPr>
        <p:spPr/>
        <p:txBody>
          <a:bodyPr/>
          <a:lstStyle/>
          <a:p>
            <a:endParaRPr lang="ro-RO"/>
          </a:p>
        </p:txBody>
      </p:sp>
      <p:sp>
        <p:nvSpPr>
          <p:cNvPr id="4" name="Substituent număr diapozitiv 3"/>
          <p:cNvSpPr>
            <a:spLocks noGrp="1"/>
          </p:cNvSpPr>
          <p:nvPr>
            <p:ph type="sldNum" sz="quarter" idx="10"/>
          </p:nvPr>
        </p:nvSpPr>
        <p:spPr/>
        <p:txBody>
          <a:bodyPr/>
          <a:lstStyle/>
          <a:p>
            <a:pPr rtl="0"/>
            <a:fld id="{893B0CF2-7F87-4E02-A248-870047730F99}" type="slidenum">
              <a:rPr lang="ro-RO" smtClean="0"/>
              <a:t>21</a:t>
            </a:fld>
            <a:endParaRPr lang="ro-RO"/>
          </a:p>
        </p:txBody>
      </p:sp>
    </p:spTree>
    <p:extLst>
      <p:ext uri="{BB962C8B-B14F-4D97-AF65-F5344CB8AC3E}">
        <p14:creationId xmlns:p14="http://schemas.microsoft.com/office/powerpoint/2010/main" val="25926931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p:sp>
      <p:sp>
        <p:nvSpPr>
          <p:cNvPr id="3" name="Substituent note 2"/>
          <p:cNvSpPr>
            <a:spLocks noGrp="1"/>
          </p:cNvSpPr>
          <p:nvPr>
            <p:ph type="body" idx="1"/>
          </p:nvPr>
        </p:nvSpPr>
        <p:spPr/>
        <p:txBody>
          <a:bodyPr/>
          <a:lstStyle/>
          <a:p>
            <a:endParaRPr lang="ro-RO"/>
          </a:p>
        </p:txBody>
      </p:sp>
      <p:sp>
        <p:nvSpPr>
          <p:cNvPr id="4" name="Substituent număr diapozitiv 3"/>
          <p:cNvSpPr>
            <a:spLocks noGrp="1"/>
          </p:cNvSpPr>
          <p:nvPr>
            <p:ph type="sldNum" sz="quarter" idx="10"/>
          </p:nvPr>
        </p:nvSpPr>
        <p:spPr/>
        <p:txBody>
          <a:bodyPr/>
          <a:lstStyle/>
          <a:p>
            <a:pPr rtl="0"/>
            <a:fld id="{893B0CF2-7F87-4E02-A248-870047730F99}" type="slidenum">
              <a:rPr lang="ro-RO" smtClean="0"/>
              <a:t>22</a:t>
            </a:fld>
            <a:endParaRPr lang="ro-RO"/>
          </a:p>
        </p:txBody>
      </p:sp>
    </p:spTree>
    <p:extLst>
      <p:ext uri="{BB962C8B-B14F-4D97-AF65-F5344CB8AC3E}">
        <p14:creationId xmlns:p14="http://schemas.microsoft.com/office/powerpoint/2010/main" val="282020018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p:sp>
      <p:sp>
        <p:nvSpPr>
          <p:cNvPr id="3" name="Substituent note 2"/>
          <p:cNvSpPr>
            <a:spLocks noGrp="1"/>
          </p:cNvSpPr>
          <p:nvPr>
            <p:ph type="body" idx="1"/>
          </p:nvPr>
        </p:nvSpPr>
        <p:spPr/>
        <p:txBody>
          <a:bodyPr/>
          <a:lstStyle/>
          <a:p>
            <a:endParaRPr lang="ro-RO"/>
          </a:p>
        </p:txBody>
      </p:sp>
      <p:sp>
        <p:nvSpPr>
          <p:cNvPr id="4" name="Substituent număr diapozitiv 3"/>
          <p:cNvSpPr>
            <a:spLocks noGrp="1"/>
          </p:cNvSpPr>
          <p:nvPr>
            <p:ph type="sldNum" sz="quarter" idx="10"/>
          </p:nvPr>
        </p:nvSpPr>
        <p:spPr/>
        <p:txBody>
          <a:bodyPr/>
          <a:lstStyle/>
          <a:p>
            <a:pPr rtl="0"/>
            <a:fld id="{893B0CF2-7F87-4E02-A248-870047730F99}" type="slidenum">
              <a:rPr lang="ro-RO" smtClean="0"/>
              <a:t>23</a:t>
            </a:fld>
            <a:endParaRPr lang="ro-RO"/>
          </a:p>
        </p:txBody>
      </p:sp>
    </p:spTree>
    <p:extLst>
      <p:ext uri="{BB962C8B-B14F-4D97-AF65-F5344CB8AC3E}">
        <p14:creationId xmlns:p14="http://schemas.microsoft.com/office/powerpoint/2010/main" val="29572786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p:sp>
      <p:sp>
        <p:nvSpPr>
          <p:cNvPr id="3" name="Substituent note 2"/>
          <p:cNvSpPr>
            <a:spLocks noGrp="1"/>
          </p:cNvSpPr>
          <p:nvPr>
            <p:ph type="body" idx="1"/>
          </p:nvPr>
        </p:nvSpPr>
        <p:spPr/>
        <p:txBody>
          <a:bodyPr/>
          <a:lstStyle/>
          <a:p>
            <a:endParaRPr lang="ro-RO"/>
          </a:p>
        </p:txBody>
      </p:sp>
      <p:sp>
        <p:nvSpPr>
          <p:cNvPr id="4" name="Substituent număr diapozitiv 3"/>
          <p:cNvSpPr>
            <a:spLocks noGrp="1"/>
          </p:cNvSpPr>
          <p:nvPr>
            <p:ph type="sldNum" sz="quarter" idx="10"/>
          </p:nvPr>
        </p:nvSpPr>
        <p:spPr/>
        <p:txBody>
          <a:bodyPr/>
          <a:lstStyle/>
          <a:p>
            <a:pPr rtl="0"/>
            <a:fld id="{893B0CF2-7F87-4E02-A248-870047730F99}" type="slidenum">
              <a:rPr lang="ro-RO" smtClean="0"/>
              <a:t>24</a:t>
            </a:fld>
            <a:endParaRPr lang="ro-RO"/>
          </a:p>
        </p:txBody>
      </p:sp>
    </p:spTree>
    <p:extLst>
      <p:ext uri="{BB962C8B-B14F-4D97-AF65-F5344CB8AC3E}">
        <p14:creationId xmlns:p14="http://schemas.microsoft.com/office/powerpoint/2010/main" val="354930354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p:sp>
      <p:sp>
        <p:nvSpPr>
          <p:cNvPr id="3" name="Substituent note 2"/>
          <p:cNvSpPr>
            <a:spLocks noGrp="1"/>
          </p:cNvSpPr>
          <p:nvPr>
            <p:ph type="body" idx="1"/>
          </p:nvPr>
        </p:nvSpPr>
        <p:spPr/>
        <p:txBody>
          <a:bodyPr/>
          <a:lstStyle/>
          <a:p>
            <a:endParaRPr lang="ro-RO"/>
          </a:p>
        </p:txBody>
      </p:sp>
      <p:sp>
        <p:nvSpPr>
          <p:cNvPr id="4" name="Substituent număr diapozitiv 3"/>
          <p:cNvSpPr>
            <a:spLocks noGrp="1"/>
          </p:cNvSpPr>
          <p:nvPr>
            <p:ph type="sldNum" sz="quarter" idx="10"/>
          </p:nvPr>
        </p:nvSpPr>
        <p:spPr/>
        <p:txBody>
          <a:bodyPr/>
          <a:lstStyle/>
          <a:p>
            <a:pPr rtl="0"/>
            <a:fld id="{893B0CF2-7F87-4E02-A248-870047730F99}" type="slidenum">
              <a:rPr lang="ro-RO" smtClean="0"/>
              <a:t>25</a:t>
            </a:fld>
            <a:endParaRPr lang="ro-RO"/>
          </a:p>
        </p:txBody>
      </p:sp>
    </p:spTree>
    <p:extLst>
      <p:ext uri="{BB962C8B-B14F-4D97-AF65-F5344CB8AC3E}">
        <p14:creationId xmlns:p14="http://schemas.microsoft.com/office/powerpoint/2010/main" val="255664036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p:sp>
      <p:sp>
        <p:nvSpPr>
          <p:cNvPr id="3" name="Substituent note 2"/>
          <p:cNvSpPr>
            <a:spLocks noGrp="1"/>
          </p:cNvSpPr>
          <p:nvPr>
            <p:ph type="body" idx="1"/>
          </p:nvPr>
        </p:nvSpPr>
        <p:spPr/>
        <p:txBody>
          <a:bodyPr/>
          <a:lstStyle/>
          <a:p>
            <a:endParaRPr lang="ro-RO"/>
          </a:p>
        </p:txBody>
      </p:sp>
      <p:sp>
        <p:nvSpPr>
          <p:cNvPr id="4" name="Substituent număr diapozitiv 3"/>
          <p:cNvSpPr>
            <a:spLocks noGrp="1"/>
          </p:cNvSpPr>
          <p:nvPr>
            <p:ph type="sldNum" sz="quarter" idx="10"/>
          </p:nvPr>
        </p:nvSpPr>
        <p:spPr/>
        <p:txBody>
          <a:bodyPr/>
          <a:lstStyle/>
          <a:p>
            <a:pPr rtl="0"/>
            <a:fld id="{893B0CF2-7F87-4E02-A248-870047730F99}" type="slidenum">
              <a:rPr lang="ro-RO" smtClean="0"/>
              <a:t>26</a:t>
            </a:fld>
            <a:endParaRPr lang="ro-RO"/>
          </a:p>
        </p:txBody>
      </p:sp>
    </p:spTree>
    <p:extLst>
      <p:ext uri="{BB962C8B-B14F-4D97-AF65-F5344CB8AC3E}">
        <p14:creationId xmlns:p14="http://schemas.microsoft.com/office/powerpoint/2010/main" val="220102895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p:sp>
      <p:sp>
        <p:nvSpPr>
          <p:cNvPr id="3" name="Substituent note 2"/>
          <p:cNvSpPr>
            <a:spLocks noGrp="1"/>
          </p:cNvSpPr>
          <p:nvPr>
            <p:ph type="body" idx="1"/>
          </p:nvPr>
        </p:nvSpPr>
        <p:spPr/>
        <p:txBody>
          <a:bodyPr/>
          <a:lstStyle/>
          <a:p>
            <a:endParaRPr lang="ro-RO"/>
          </a:p>
        </p:txBody>
      </p:sp>
      <p:sp>
        <p:nvSpPr>
          <p:cNvPr id="4" name="Substituent număr diapozitiv 3"/>
          <p:cNvSpPr>
            <a:spLocks noGrp="1"/>
          </p:cNvSpPr>
          <p:nvPr>
            <p:ph type="sldNum" sz="quarter" idx="10"/>
          </p:nvPr>
        </p:nvSpPr>
        <p:spPr/>
        <p:txBody>
          <a:bodyPr/>
          <a:lstStyle/>
          <a:p>
            <a:pPr rtl="0"/>
            <a:fld id="{893B0CF2-7F87-4E02-A248-870047730F99}" type="slidenum">
              <a:rPr lang="ro-RO" smtClean="0"/>
              <a:t>27</a:t>
            </a:fld>
            <a:endParaRPr lang="ro-RO"/>
          </a:p>
        </p:txBody>
      </p:sp>
    </p:spTree>
    <p:extLst>
      <p:ext uri="{BB962C8B-B14F-4D97-AF65-F5344CB8AC3E}">
        <p14:creationId xmlns:p14="http://schemas.microsoft.com/office/powerpoint/2010/main" val="427587140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p:sp>
      <p:sp>
        <p:nvSpPr>
          <p:cNvPr id="3" name="Substituent note 2"/>
          <p:cNvSpPr>
            <a:spLocks noGrp="1"/>
          </p:cNvSpPr>
          <p:nvPr>
            <p:ph type="body" idx="1"/>
          </p:nvPr>
        </p:nvSpPr>
        <p:spPr/>
        <p:txBody>
          <a:bodyPr/>
          <a:lstStyle/>
          <a:p>
            <a:endParaRPr lang="ro-RO"/>
          </a:p>
        </p:txBody>
      </p:sp>
      <p:sp>
        <p:nvSpPr>
          <p:cNvPr id="4" name="Substituent număr diapozitiv 3"/>
          <p:cNvSpPr>
            <a:spLocks noGrp="1"/>
          </p:cNvSpPr>
          <p:nvPr>
            <p:ph type="sldNum" sz="quarter" idx="10"/>
          </p:nvPr>
        </p:nvSpPr>
        <p:spPr/>
        <p:txBody>
          <a:bodyPr/>
          <a:lstStyle/>
          <a:p>
            <a:pPr rtl="0"/>
            <a:fld id="{893B0CF2-7F87-4E02-A248-870047730F99}" type="slidenum">
              <a:rPr lang="ro-RO" smtClean="0"/>
              <a:t>28</a:t>
            </a:fld>
            <a:endParaRPr lang="ro-RO"/>
          </a:p>
        </p:txBody>
      </p:sp>
    </p:spTree>
    <p:extLst>
      <p:ext uri="{BB962C8B-B14F-4D97-AF65-F5344CB8AC3E}">
        <p14:creationId xmlns:p14="http://schemas.microsoft.com/office/powerpoint/2010/main" val="246085878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p:sp>
      <p:sp>
        <p:nvSpPr>
          <p:cNvPr id="3" name="Substituent note 2"/>
          <p:cNvSpPr>
            <a:spLocks noGrp="1"/>
          </p:cNvSpPr>
          <p:nvPr>
            <p:ph type="body" idx="1"/>
          </p:nvPr>
        </p:nvSpPr>
        <p:spPr/>
        <p:txBody>
          <a:bodyPr/>
          <a:lstStyle/>
          <a:p>
            <a:endParaRPr lang="ro-RO"/>
          </a:p>
        </p:txBody>
      </p:sp>
      <p:sp>
        <p:nvSpPr>
          <p:cNvPr id="4" name="Substituent număr diapozitiv 3"/>
          <p:cNvSpPr>
            <a:spLocks noGrp="1"/>
          </p:cNvSpPr>
          <p:nvPr>
            <p:ph type="sldNum" sz="quarter" idx="10"/>
          </p:nvPr>
        </p:nvSpPr>
        <p:spPr/>
        <p:txBody>
          <a:bodyPr/>
          <a:lstStyle/>
          <a:p>
            <a:pPr rtl="0"/>
            <a:fld id="{893B0CF2-7F87-4E02-A248-870047730F99}" type="slidenum">
              <a:rPr lang="ro-RO" smtClean="0"/>
              <a:t>29</a:t>
            </a:fld>
            <a:endParaRPr lang="ro-RO"/>
          </a:p>
        </p:txBody>
      </p:sp>
    </p:spTree>
    <p:extLst>
      <p:ext uri="{BB962C8B-B14F-4D97-AF65-F5344CB8AC3E}">
        <p14:creationId xmlns:p14="http://schemas.microsoft.com/office/powerpoint/2010/main" val="21730783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p:sp>
      <p:sp>
        <p:nvSpPr>
          <p:cNvPr id="3" name="Substituent note 2"/>
          <p:cNvSpPr>
            <a:spLocks noGrp="1"/>
          </p:cNvSpPr>
          <p:nvPr>
            <p:ph type="body" idx="1"/>
          </p:nvPr>
        </p:nvSpPr>
        <p:spPr/>
        <p:txBody>
          <a:bodyPr/>
          <a:lstStyle/>
          <a:p>
            <a:endParaRPr lang="ro-RO"/>
          </a:p>
        </p:txBody>
      </p:sp>
      <p:sp>
        <p:nvSpPr>
          <p:cNvPr id="4" name="Substituent număr diapozitiv 3"/>
          <p:cNvSpPr>
            <a:spLocks noGrp="1"/>
          </p:cNvSpPr>
          <p:nvPr>
            <p:ph type="sldNum" sz="quarter" idx="10"/>
          </p:nvPr>
        </p:nvSpPr>
        <p:spPr/>
        <p:txBody>
          <a:bodyPr/>
          <a:lstStyle/>
          <a:p>
            <a:pPr rtl="0"/>
            <a:fld id="{893B0CF2-7F87-4E02-A248-870047730F99}" type="slidenum">
              <a:rPr lang="ro-RO" smtClean="0"/>
              <a:t>3</a:t>
            </a:fld>
            <a:endParaRPr lang="ro-RO"/>
          </a:p>
        </p:txBody>
      </p:sp>
    </p:spTree>
    <p:extLst>
      <p:ext uri="{BB962C8B-B14F-4D97-AF65-F5344CB8AC3E}">
        <p14:creationId xmlns:p14="http://schemas.microsoft.com/office/powerpoint/2010/main" val="281979746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p:sp>
      <p:sp>
        <p:nvSpPr>
          <p:cNvPr id="3" name="Substituent note 2"/>
          <p:cNvSpPr>
            <a:spLocks noGrp="1"/>
          </p:cNvSpPr>
          <p:nvPr>
            <p:ph type="body" idx="1"/>
          </p:nvPr>
        </p:nvSpPr>
        <p:spPr/>
        <p:txBody>
          <a:bodyPr/>
          <a:lstStyle/>
          <a:p>
            <a:endParaRPr lang="ro-RO"/>
          </a:p>
        </p:txBody>
      </p:sp>
      <p:sp>
        <p:nvSpPr>
          <p:cNvPr id="4" name="Substituent număr diapozitiv 3"/>
          <p:cNvSpPr>
            <a:spLocks noGrp="1"/>
          </p:cNvSpPr>
          <p:nvPr>
            <p:ph type="sldNum" sz="quarter" idx="10"/>
          </p:nvPr>
        </p:nvSpPr>
        <p:spPr/>
        <p:txBody>
          <a:bodyPr/>
          <a:lstStyle/>
          <a:p>
            <a:pPr rtl="0"/>
            <a:fld id="{893B0CF2-7F87-4E02-A248-870047730F99}" type="slidenum">
              <a:rPr lang="ro-RO" smtClean="0"/>
              <a:t>30</a:t>
            </a:fld>
            <a:endParaRPr lang="ro-RO"/>
          </a:p>
        </p:txBody>
      </p:sp>
    </p:spTree>
    <p:extLst>
      <p:ext uri="{BB962C8B-B14F-4D97-AF65-F5344CB8AC3E}">
        <p14:creationId xmlns:p14="http://schemas.microsoft.com/office/powerpoint/2010/main" val="246556087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p:sp>
      <p:sp>
        <p:nvSpPr>
          <p:cNvPr id="3" name="Substituent note 2"/>
          <p:cNvSpPr>
            <a:spLocks noGrp="1"/>
          </p:cNvSpPr>
          <p:nvPr>
            <p:ph type="body" idx="1"/>
          </p:nvPr>
        </p:nvSpPr>
        <p:spPr/>
        <p:txBody>
          <a:bodyPr/>
          <a:lstStyle/>
          <a:p>
            <a:endParaRPr lang="ro-RO"/>
          </a:p>
        </p:txBody>
      </p:sp>
      <p:sp>
        <p:nvSpPr>
          <p:cNvPr id="4" name="Substituent număr diapozitiv 3"/>
          <p:cNvSpPr>
            <a:spLocks noGrp="1"/>
          </p:cNvSpPr>
          <p:nvPr>
            <p:ph type="sldNum" sz="quarter" idx="10"/>
          </p:nvPr>
        </p:nvSpPr>
        <p:spPr/>
        <p:txBody>
          <a:bodyPr/>
          <a:lstStyle/>
          <a:p>
            <a:pPr rtl="0"/>
            <a:fld id="{893B0CF2-7F87-4E02-A248-870047730F99}" type="slidenum">
              <a:rPr lang="ro-RO" smtClean="0"/>
              <a:t>31</a:t>
            </a:fld>
            <a:endParaRPr lang="ro-RO"/>
          </a:p>
        </p:txBody>
      </p:sp>
    </p:spTree>
    <p:extLst>
      <p:ext uri="{BB962C8B-B14F-4D97-AF65-F5344CB8AC3E}">
        <p14:creationId xmlns:p14="http://schemas.microsoft.com/office/powerpoint/2010/main" val="10379115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p:sp>
      <p:sp>
        <p:nvSpPr>
          <p:cNvPr id="3" name="Substituent note 2"/>
          <p:cNvSpPr>
            <a:spLocks noGrp="1"/>
          </p:cNvSpPr>
          <p:nvPr>
            <p:ph type="body" idx="1"/>
          </p:nvPr>
        </p:nvSpPr>
        <p:spPr/>
        <p:txBody>
          <a:bodyPr/>
          <a:lstStyle/>
          <a:p>
            <a:endParaRPr lang="ro-RO"/>
          </a:p>
        </p:txBody>
      </p:sp>
      <p:sp>
        <p:nvSpPr>
          <p:cNvPr id="4" name="Substituent număr diapozitiv 3"/>
          <p:cNvSpPr>
            <a:spLocks noGrp="1"/>
          </p:cNvSpPr>
          <p:nvPr>
            <p:ph type="sldNum" sz="quarter" idx="10"/>
          </p:nvPr>
        </p:nvSpPr>
        <p:spPr/>
        <p:txBody>
          <a:bodyPr/>
          <a:lstStyle/>
          <a:p>
            <a:pPr rtl="0"/>
            <a:fld id="{893B0CF2-7F87-4E02-A248-870047730F99}" type="slidenum">
              <a:rPr lang="ro-RO" smtClean="0"/>
              <a:t>32</a:t>
            </a:fld>
            <a:endParaRPr lang="ro-RO"/>
          </a:p>
        </p:txBody>
      </p:sp>
    </p:spTree>
    <p:extLst>
      <p:ext uri="{BB962C8B-B14F-4D97-AF65-F5344CB8AC3E}">
        <p14:creationId xmlns:p14="http://schemas.microsoft.com/office/powerpoint/2010/main" val="109887448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p:sp>
      <p:sp>
        <p:nvSpPr>
          <p:cNvPr id="3" name="Substituent note 2"/>
          <p:cNvSpPr>
            <a:spLocks noGrp="1"/>
          </p:cNvSpPr>
          <p:nvPr>
            <p:ph type="body" idx="1"/>
          </p:nvPr>
        </p:nvSpPr>
        <p:spPr/>
        <p:txBody>
          <a:bodyPr/>
          <a:lstStyle/>
          <a:p>
            <a:endParaRPr lang="ro-RO"/>
          </a:p>
        </p:txBody>
      </p:sp>
      <p:sp>
        <p:nvSpPr>
          <p:cNvPr id="4" name="Substituent număr diapozitiv 3"/>
          <p:cNvSpPr>
            <a:spLocks noGrp="1"/>
          </p:cNvSpPr>
          <p:nvPr>
            <p:ph type="sldNum" sz="quarter" idx="10"/>
          </p:nvPr>
        </p:nvSpPr>
        <p:spPr/>
        <p:txBody>
          <a:bodyPr/>
          <a:lstStyle/>
          <a:p>
            <a:pPr rtl="0"/>
            <a:fld id="{893B0CF2-7F87-4E02-A248-870047730F99}" type="slidenum">
              <a:rPr lang="ro-RO" smtClean="0"/>
              <a:t>33</a:t>
            </a:fld>
            <a:endParaRPr lang="ro-RO"/>
          </a:p>
        </p:txBody>
      </p:sp>
    </p:spTree>
    <p:extLst>
      <p:ext uri="{BB962C8B-B14F-4D97-AF65-F5344CB8AC3E}">
        <p14:creationId xmlns:p14="http://schemas.microsoft.com/office/powerpoint/2010/main" val="217650057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p:sp>
      <p:sp>
        <p:nvSpPr>
          <p:cNvPr id="3" name="Substituent note 2"/>
          <p:cNvSpPr>
            <a:spLocks noGrp="1"/>
          </p:cNvSpPr>
          <p:nvPr>
            <p:ph type="body" idx="1"/>
          </p:nvPr>
        </p:nvSpPr>
        <p:spPr/>
        <p:txBody>
          <a:bodyPr/>
          <a:lstStyle/>
          <a:p>
            <a:endParaRPr lang="ro-RO"/>
          </a:p>
        </p:txBody>
      </p:sp>
      <p:sp>
        <p:nvSpPr>
          <p:cNvPr id="4" name="Substituent număr diapozitiv 3"/>
          <p:cNvSpPr>
            <a:spLocks noGrp="1"/>
          </p:cNvSpPr>
          <p:nvPr>
            <p:ph type="sldNum" sz="quarter" idx="10"/>
          </p:nvPr>
        </p:nvSpPr>
        <p:spPr/>
        <p:txBody>
          <a:bodyPr/>
          <a:lstStyle/>
          <a:p>
            <a:pPr rtl="0"/>
            <a:fld id="{893B0CF2-7F87-4E02-A248-870047730F99}" type="slidenum">
              <a:rPr lang="ro-RO" smtClean="0"/>
              <a:t>34</a:t>
            </a:fld>
            <a:endParaRPr lang="ro-RO"/>
          </a:p>
        </p:txBody>
      </p:sp>
    </p:spTree>
    <p:extLst>
      <p:ext uri="{BB962C8B-B14F-4D97-AF65-F5344CB8AC3E}">
        <p14:creationId xmlns:p14="http://schemas.microsoft.com/office/powerpoint/2010/main" val="253087040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p:sp>
      <p:sp>
        <p:nvSpPr>
          <p:cNvPr id="3" name="Substituent note 2"/>
          <p:cNvSpPr>
            <a:spLocks noGrp="1"/>
          </p:cNvSpPr>
          <p:nvPr>
            <p:ph type="body" idx="1"/>
          </p:nvPr>
        </p:nvSpPr>
        <p:spPr/>
        <p:txBody>
          <a:bodyPr/>
          <a:lstStyle/>
          <a:p>
            <a:endParaRPr lang="ro-RO"/>
          </a:p>
        </p:txBody>
      </p:sp>
      <p:sp>
        <p:nvSpPr>
          <p:cNvPr id="4" name="Substituent număr diapozitiv 3"/>
          <p:cNvSpPr>
            <a:spLocks noGrp="1"/>
          </p:cNvSpPr>
          <p:nvPr>
            <p:ph type="sldNum" sz="quarter" idx="10"/>
          </p:nvPr>
        </p:nvSpPr>
        <p:spPr/>
        <p:txBody>
          <a:bodyPr/>
          <a:lstStyle/>
          <a:p>
            <a:pPr rtl="0"/>
            <a:fld id="{893B0CF2-7F87-4E02-A248-870047730F99}" type="slidenum">
              <a:rPr lang="ro-RO" smtClean="0"/>
              <a:t>35</a:t>
            </a:fld>
            <a:endParaRPr lang="ro-RO"/>
          </a:p>
        </p:txBody>
      </p:sp>
    </p:spTree>
    <p:extLst>
      <p:ext uri="{BB962C8B-B14F-4D97-AF65-F5344CB8AC3E}">
        <p14:creationId xmlns:p14="http://schemas.microsoft.com/office/powerpoint/2010/main" val="8205068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p:sp>
      <p:sp>
        <p:nvSpPr>
          <p:cNvPr id="3" name="Substituent note 2"/>
          <p:cNvSpPr>
            <a:spLocks noGrp="1"/>
          </p:cNvSpPr>
          <p:nvPr>
            <p:ph type="body" idx="1"/>
          </p:nvPr>
        </p:nvSpPr>
        <p:spPr/>
        <p:txBody>
          <a:bodyPr/>
          <a:lstStyle/>
          <a:p>
            <a:endParaRPr lang="ro-RO"/>
          </a:p>
        </p:txBody>
      </p:sp>
      <p:sp>
        <p:nvSpPr>
          <p:cNvPr id="4" name="Substituent număr diapozitiv 3"/>
          <p:cNvSpPr>
            <a:spLocks noGrp="1"/>
          </p:cNvSpPr>
          <p:nvPr>
            <p:ph type="sldNum" sz="quarter" idx="10"/>
          </p:nvPr>
        </p:nvSpPr>
        <p:spPr/>
        <p:txBody>
          <a:bodyPr/>
          <a:lstStyle/>
          <a:p>
            <a:pPr rtl="0"/>
            <a:fld id="{893B0CF2-7F87-4E02-A248-870047730F99}" type="slidenum">
              <a:rPr lang="ro-RO" smtClean="0"/>
              <a:t>36</a:t>
            </a:fld>
            <a:endParaRPr lang="ro-RO"/>
          </a:p>
        </p:txBody>
      </p:sp>
    </p:spTree>
    <p:extLst>
      <p:ext uri="{BB962C8B-B14F-4D97-AF65-F5344CB8AC3E}">
        <p14:creationId xmlns:p14="http://schemas.microsoft.com/office/powerpoint/2010/main" val="29710713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p:sp>
      <p:sp>
        <p:nvSpPr>
          <p:cNvPr id="3" name="Substituent note 2"/>
          <p:cNvSpPr>
            <a:spLocks noGrp="1"/>
          </p:cNvSpPr>
          <p:nvPr>
            <p:ph type="body" idx="1"/>
          </p:nvPr>
        </p:nvSpPr>
        <p:spPr/>
        <p:txBody>
          <a:bodyPr/>
          <a:lstStyle/>
          <a:p>
            <a:endParaRPr lang="ro-RO"/>
          </a:p>
        </p:txBody>
      </p:sp>
      <p:sp>
        <p:nvSpPr>
          <p:cNvPr id="4" name="Substituent număr diapozitiv 3"/>
          <p:cNvSpPr>
            <a:spLocks noGrp="1"/>
          </p:cNvSpPr>
          <p:nvPr>
            <p:ph type="sldNum" sz="quarter" idx="10"/>
          </p:nvPr>
        </p:nvSpPr>
        <p:spPr/>
        <p:txBody>
          <a:bodyPr/>
          <a:lstStyle/>
          <a:p>
            <a:pPr rtl="0"/>
            <a:fld id="{893B0CF2-7F87-4E02-A248-870047730F99}" type="slidenum">
              <a:rPr lang="ro-RO" smtClean="0"/>
              <a:t>37</a:t>
            </a:fld>
            <a:endParaRPr lang="ro-RO"/>
          </a:p>
        </p:txBody>
      </p:sp>
    </p:spTree>
    <p:extLst>
      <p:ext uri="{BB962C8B-B14F-4D97-AF65-F5344CB8AC3E}">
        <p14:creationId xmlns:p14="http://schemas.microsoft.com/office/powerpoint/2010/main" val="402564551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p:sp>
      <p:sp>
        <p:nvSpPr>
          <p:cNvPr id="3" name="Substituent note 2"/>
          <p:cNvSpPr>
            <a:spLocks noGrp="1"/>
          </p:cNvSpPr>
          <p:nvPr>
            <p:ph type="body" idx="1"/>
          </p:nvPr>
        </p:nvSpPr>
        <p:spPr/>
        <p:txBody>
          <a:bodyPr/>
          <a:lstStyle/>
          <a:p>
            <a:endParaRPr lang="ro-RO"/>
          </a:p>
        </p:txBody>
      </p:sp>
      <p:sp>
        <p:nvSpPr>
          <p:cNvPr id="4" name="Substituent număr diapozitiv 3"/>
          <p:cNvSpPr>
            <a:spLocks noGrp="1"/>
          </p:cNvSpPr>
          <p:nvPr>
            <p:ph type="sldNum" sz="quarter" idx="10"/>
          </p:nvPr>
        </p:nvSpPr>
        <p:spPr/>
        <p:txBody>
          <a:bodyPr/>
          <a:lstStyle/>
          <a:p>
            <a:pPr rtl="0"/>
            <a:fld id="{893B0CF2-7F87-4E02-A248-870047730F99}" type="slidenum">
              <a:rPr lang="ro-RO" smtClean="0"/>
              <a:t>38</a:t>
            </a:fld>
            <a:endParaRPr lang="ro-RO"/>
          </a:p>
        </p:txBody>
      </p:sp>
    </p:spTree>
    <p:extLst>
      <p:ext uri="{BB962C8B-B14F-4D97-AF65-F5344CB8AC3E}">
        <p14:creationId xmlns:p14="http://schemas.microsoft.com/office/powerpoint/2010/main" val="214105604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p:sp>
      <p:sp>
        <p:nvSpPr>
          <p:cNvPr id="3" name="Substituent note 2"/>
          <p:cNvSpPr>
            <a:spLocks noGrp="1"/>
          </p:cNvSpPr>
          <p:nvPr>
            <p:ph type="body" idx="1"/>
          </p:nvPr>
        </p:nvSpPr>
        <p:spPr/>
        <p:txBody>
          <a:bodyPr/>
          <a:lstStyle/>
          <a:p>
            <a:endParaRPr lang="ro-RO"/>
          </a:p>
        </p:txBody>
      </p:sp>
      <p:sp>
        <p:nvSpPr>
          <p:cNvPr id="4" name="Substituent număr diapozitiv 3"/>
          <p:cNvSpPr>
            <a:spLocks noGrp="1"/>
          </p:cNvSpPr>
          <p:nvPr>
            <p:ph type="sldNum" sz="quarter" idx="10"/>
          </p:nvPr>
        </p:nvSpPr>
        <p:spPr/>
        <p:txBody>
          <a:bodyPr/>
          <a:lstStyle/>
          <a:p>
            <a:pPr rtl="0"/>
            <a:fld id="{893B0CF2-7F87-4E02-A248-870047730F99}" type="slidenum">
              <a:rPr lang="ro-RO" smtClean="0"/>
              <a:t>39</a:t>
            </a:fld>
            <a:endParaRPr lang="ro-RO"/>
          </a:p>
        </p:txBody>
      </p:sp>
    </p:spTree>
    <p:extLst>
      <p:ext uri="{BB962C8B-B14F-4D97-AF65-F5344CB8AC3E}">
        <p14:creationId xmlns:p14="http://schemas.microsoft.com/office/powerpoint/2010/main" val="26949303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p:sp>
      <p:sp>
        <p:nvSpPr>
          <p:cNvPr id="3" name="Substituent note 2"/>
          <p:cNvSpPr>
            <a:spLocks noGrp="1"/>
          </p:cNvSpPr>
          <p:nvPr>
            <p:ph type="body" idx="1"/>
          </p:nvPr>
        </p:nvSpPr>
        <p:spPr/>
        <p:txBody>
          <a:bodyPr/>
          <a:lstStyle/>
          <a:p>
            <a:endParaRPr lang="ro-RO"/>
          </a:p>
        </p:txBody>
      </p:sp>
      <p:sp>
        <p:nvSpPr>
          <p:cNvPr id="4" name="Substituent număr diapozitiv 3"/>
          <p:cNvSpPr>
            <a:spLocks noGrp="1"/>
          </p:cNvSpPr>
          <p:nvPr>
            <p:ph type="sldNum" sz="quarter" idx="10"/>
          </p:nvPr>
        </p:nvSpPr>
        <p:spPr/>
        <p:txBody>
          <a:bodyPr/>
          <a:lstStyle/>
          <a:p>
            <a:pPr rtl="0"/>
            <a:fld id="{893B0CF2-7F87-4E02-A248-870047730F99}" type="slidenum">
              <a:rPr lang="ro-RO" smtClean="0"/>
              <a:t>4</a:t>
            </a:fld>
            <a:endParaRPr lang="ro-RO"/>
          </a:p>
        </p:txBody>
      </p:sp>
    </p:spTree>
    <p:extLst>
      <p:ext uri="{BB962C8B-B14F-4D97-AF65-F5344CB8AC3E}">
        <p14:creationId xmlns:p14="http://schemas.microsoft.com/office/powerpoint/2010/main" val="341348724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p:sp>
      <p:sp>
        <p:nvSpPr>
          <p:cNvPr id="3" name="Substituent note 2"/>
          <p:cNvSpPr>
            <a:spLocks noGrp="1"/>
          </p:cNvSpPr>
          <p:nvPr>
            <p:ph type="body" idx="1"/>
          </p:nvPr>
        </p:nvSpPr>
        <p:spPr/>
        <p:txBody>
          <a:bodyPr/>
          <a:lstStyle/>
          <a:p>
            <a:endParaRPr lang="ro-RO"/>
          </a:p>
        </p:txBody>
      </p:sp>
      <p:sp>
        <p:nvSpPr>
          <p:cNvPr id="4" name="Substituent număr diapozitiv 3"/>
          <p:cNvSpPr>
            <a:spLocks noGrp="1"/>
          </p:cNvSpPr>
          <p:nvPr>
            <p:ph type="sldNum" sz="quarter" idx="10"/>
          </p:nvPr>
        </p:nvSpPr>
        <p:spPr/>
        <p:txBody>
          <a:bodyPr/>
          <a:lstStyle/>
          <a:p>
            <a:pPr rtl="0"/>
            <a:fld id="{893B0CF2-7F87-4E02-A248-870047730F99}" type="slidenum">
              <a:rPr lang="ro-RO" smtClean="0"/>
              <a:t>40</a:t>
            </a:fld>
            <a:endParaRPr lang="ro-RO"/>
          </a:p>
        </p:txBody>
      </p:sp>
    </p:spTree>
    <p:extLst>
      <p:ext uri="{BB962C8B-B14F-4D97-AF65-F5344CB8AC3E}">
        <p14:creationId xmlns:p14="http://schemas.microsoft.com/office/powerpoint/2010/main" val="340622041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p:sp>
      <p:sp>
        <p:nvSpPr>
          <p:cNvPr id="3" name="Substituent note 2"/>
          <p:cNvSpPr>
            <a:spLocks noGrp="1"/>
          </p:cNvSpPr>
          <p:nvPr>
            <p:ph type="body" idx="1"/>
          </p:nvPr>
        </p:nvSpPr>
        <p:spPr/>
        <p:txBody>
          <a:bodyPr/>
          <a:lstStyle/>
          <a:p>
            <a:endParaRPr lang="ro-RO"/>
          </a:p>
        </p:txBody>
      </p:sp>
      <p:sp>
        <p:nvSpPr>
          <p:cNvPr id="4" name="Substituent număr diapozitiv 3"/>
          <p:cNvSpPr>
            <a:spLocks noGrp="1"/>
          </p:cNvSpPr>
          <p:nvPr>
            <p:ph type="sldNum" sz="quarter" idx="10"/>
          </p:nvPr>
        </p:nvSpPr>
        <p:spPr/>
        <p:txBody>
          <a:bodyPr/>
          <a:lstStyle/>
          <a:p>
            <a:pPr rtl="0"/>
            <a:fld id="{893B0CF2-7F87-4E02-A248-870047730F99}" type="slidenum">
              <a:rPr lang="ro-RO" smtClean="0"/>
              <a:t>41</a:t>
            </a:fld>
            <a:endParaRPr lang="ro-RO"/>
          </a:p>
        </p:txBody>
      </p:sp>
    </p:spTree>
    <p:extLst>
      <p:ext uri="{BB962C8B-B14F-4D97-AF65-F5344CB8AC3E}">
        <p14:creationId xmlns:p14="http://schemas.microsoft.com/office/powerpoint/2010/main" val="395007717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p:sp>
      <p:sp>
        <p:nvSpPr>
          <p:cNvPr id="3" name="Substituent note 2"/>
          <p:cNvSpPr>
            <a:spLocks noGrp="1"/>
          </p:cNvSpPr>
          <p:nvPr>
            <p:ph type="body" idx="1"/>
          </p:nvPr>
        </p:nvSpPr>
        <p:spPr/>
        <p:txBody>
          <a:bodyPr/>
          <a:lstStyle/>
          <a:p>
            <a:endParaRPr lang="ro-RO"/>
          </a:p>
        </p:txBody>
      </p:sp>
      <p:sp>
        <p:nvSpPr>
          <p:cNvPr id="4" name="Substituent număr diapozitiv 3"/>
          <p:cNvSpPr>
            <a:spLocks noGrp="1"/>
          </p:cNvSpPr>
          <p:nvPr>
            <p:ph type="sldNum" sz="quarter" idx="10"/>
          </p:nvPr>
        </p:nvSpPr>
        <p:spPr/>
        <p:txBody>
          <a:bodyPr/>
          <a:lstStyle/>
          <a:p>
            <a:pPr rtl="0"/>
            <a:fld id="{893B0CF2-7F87-4E02-A248-870047730F99}" type="slidenum">
              <a:rPr lang="ro-RO" smtClean="0"/>
              <a:t>42</a:t>
            </a:fld>
            <a:endParaRPr lang="ro-RO"/>
          </a:p>
        </p:txBody>
      </p:sp>
    </p:spTree>
    <p:extLst>
      <p:ext uri="{BB962C8B-B14F-4D97-AF65-F5344CB8AC3E}">
        <p14:creationId xmlns:p14="http://schemas.microsoft.com/office/powerpoint/2010/main" val="2123990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p:sp>
      <p:sp>
        <p:nvSpPr>
          <p:cNvPr id="3" name="Substituent note 2"/>
          <p:cNvSpPr>
            <a:spLocks noGrp="1"/>
          </p:cNvSpPr>
          <p:nvPr>
            <p:ph type="body" idx="1"/>
          </p:nvPr>
        </p:nvSpPr>
        <p:spPr/>
        <p:txBody>
          <a:bodyPr/>
          <a:lstStyle/>
          <a:p>
            <a:endParaRPr lang="ro-RO"/>
          </a:p>
        </p:txBody>
      </p:sp>
      <p:sp>
        <p:nvSpPr>
          <p:cNvPr id="4" name="Substituent număr diapozitiv 3"/>
          <p:cNvSpPr>
            <a:spLocks noGrp="1"/>
          </p:cNvSpPr>
          <p:nvPr>
            <p:ph type="sldNum" sz="quarter" idx="10"/>
          </p:nvPr>
        </p:nvSpPr>
        <p:spPr/>
        <p:txBody>
          <a:bodyPr/>
          <a:lstStyle/>
          <a:p>
            <a:pPr rtl="0"/>
            <a:fld id="{893B0CF2-7F87-4E02-A248-870047730F99}" type="slidenum">
              <a:rPr lang="ro-RO" smtClean="0"/>
              <a:t>43</a:t>
            </a:fld>
            <a:endParaRPr lang="ro-RO"/>
          </a:p>
        </p:txBody>
      </p:sp>
    </p:spTree>
    <p:extLst>
      <p:ext uri="{BB962C8B-B14F-4D97-AF65-F5344CB8AC3E}">
        <p14:creationId xmlns:p14="http://schemas.microsoft.com/office/powerpoint/2010/main" val="165308945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p:sp>
      <p:sp>
        <p:nvSpPr>
          <p:cNvPr id="3" name="Substituent note 2"/>
          <p:cNvSpPr>
            <a:spLocks noGrp="1"/>
          </p:cNvSpPr>
          <p:nvPr>
            <p:ph type="body" idx="1"/>
          </p:nvPr>
        </p:nvSpPr>
        <p:spPr/>
        <p:txBody>
          <a:bodyPr/>
          <a:lstStyle/>
          <a:p>
            <a:endParaRPr lang="ro-RO"/>
          </a:p>
        </p:txBody>
      </p:sp>
      <p:sp>
        <p:nvSpPr>
          <p:cNvPr id="4" name="Substituent număr diapozitiv 3"/>
          <p:cNvSpPr>
            <a:spLocks noGrp="1"/>
          </p:cNvSpPr>
          <p:nvPr>
            <p:ph type="sldNum" sz="quarter" idx="10"/>
          </p:nvPr>
        </p:nvSpPr>
        <p:spPr/>
        <p:txBody>
          <a:bodyPr/>
          <a:lstStyle/>
          <a:p>
            <a:pPr rtl="0"/>
            <a:fld id="{893B0CF2-7F87-4E02-A248-870047730F99}" type="slidenum">
              <a:rPr lang="ro-RO" smtClean="0"/>
              <a:t>44</a:t>
            </a:fld>
            <a:endParaRPr lang="ro-RO"/>
          </a:p>
        </p:txBody>
      </p:sp>
    </p:spTree>
    <p:extLst>
      <p:ext uri="{BB962C8B-B14F-4D97-AF65-F5344CB8AC3E}">
        <p14:creationId xmlns:p14="http://schemas.microsoft.com/office/powerpoint/2010/main" val="25909698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p:sp>
      <p:sp>
        <p:nvSpPr>
          <p:cNvPr id="3" name="Substituent note 2"/>
          <p:cNvSpPr>
            <a:spLocks noGrp="1"/>
          </p:cNvSpPr>
          <p:nvPr>
            <p:ph type="body" idx="1"/>
          </p:nvPr>
        </p:nvSpPr>
        <p:spPr/>
        <p:txBody>
          <a:bodyPr/>
          <a:lstStyle/>
          <a:p>
            <a:endParaRPr lang="ro-RO"/>
          </a:p>
        </p:txBody>
      </p:sp>
      <p:sp>
        <p:nvSpPr>
          <p:cNvPr id="4" name="Substituent număr diapozitiv 3"/>
          <p:cNvSpPr>
            <a:spLocks noGrp="1"/>
          </p:cNvSpPr>
          <p:nvPr>
            <p:ph type="sldNum" sz="quarter" idx="10"/>
          </p:nvPr>
        </p:nvSpPr>
        <p:spPr/>
        <p:txBody>
          <a:bodyPr/>
          <a:lstStyle/>
          <a:p>
            <a:pPr rtl="0"/>
            <a:fld id="{893B0CF2-7F87-4E02-A248-870047730F99}" type="slidenum">
              <a:rPr lang="ro-RO" smtClean="0"/>
              <a:t>45</a:t>
            </a:fld>
            <a:endParaRPr lang="ro-RO"/>
          </a:p>
        </p:txBody>
      </p:sp>
    </p:spTree>
    <p:extLst>
      <p:ext uri="{BB962C8B-B14F-4D97-AF65-F5344CB8AC3E}">
        <p14:creationId xmlns:p14="http://schemas.microsoft.com/office/powerpoint/2010/main" val="206417112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p:sp>
      <p:sp>
        <p:nvSpPr>
          <p:cNvPr id="3" name="Substituent note 2"/>
          <p:cNvSpPr>
            <a:spLocks noGrp="1"/>
          </p:cNvSpPr>
          <p:nvPr>
            <p:ph type="body" idx="1"/>
          </p:nvPr>
        </p:nvSpPr>
        <p:spPr/>
        <p:txBody>
          <a:bodyPr/>
          <a:lstStyle/>
          <a:p>
            <a:endParaRPr lang="ro-RO"/>
          </a:p>
        </p:txBody>
      </p:sp>
      <p:sp>
        <p:nvSpPr>
          <p:cNvPr id="4" name="Substituent număr diapozitiv 3"/>
          <p:cNvSpPr>
            <a:spLocks noGrp="1"/>
          </p:cNvSpPr>
          <p:nvPr>
            <p:ph type="sldNum" sz="quarter" idx="10"/>
          </p:nvPr>
        </p:nvSpPr>
        <p:spPr/>
        <p:txBody>
          <a:bodyPr/>
          <a:lstStyle/>
          <a:p>
            <a:pPr rtl="0"/>
            <a:fld id="{893B0CF2-7F87-4E02-A248-870047730F99}" type="slidenum">
              <a:rPr lang="ro-RO" smtClean="0"/>
              <a:t>46</a:t>
            </a:fld>
            <a:endParaRPr lang="ro-RO"/>
          </a:p>
        </p:txBody>
      </p:sp>
    </p:spTree>
    <p:extLst>
      <p:ext uri="{BB962C8B-B14F-4D97-AF65-F5344CB8AC3E}">
        <p14:creationId xmlns:p14="http://schemas.microsoft.com/office/powerpoint/2010/main" val="159443868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p:sp>
      <p:sp>
        <p:nvSpPr>
          <p:cNvPr id="3" name="Substituent note 2"/>
          <p:cNvSpPr>
            <a:spLocks noGrp="1"/>
          </p:cNvSpPr>
          <p:nvPr>
            <p:ph type="body" idx="1"/>
          </p:nvPr>
        </p:nvSpPr>
        <p:spPr/>
        <p:txBody>
          <a:bodyPr/>
          <a:lstStyle/>
          <a:p>
            <a:endParaRPr lang="ro-RO"/>
          </a:p>
        </p:txBody>
      </p:sp>
      <p:sp>
        <p:nvSpPr>
          <p:cNvPr id="4" name="Substituent număr diapozitiv 3"/>
          <p:cNvSpPr>
            <a:spLocks noGrp="1"/>
          </p:cNvSpPr>
          <p:nvPr>
            <p:ph type="sldNum" sz="quarter" idx="10"/>
          </p:nvPr>
        </p:nvSpPr>
        <p:spPr/>
        <p:txBody>
          <a:bodyPr/>
          <a:lstStyle/>
          <a:p>
            <a:pPr rtl="0"/>
            <a:fld id="{893B0CF2-7F87-4E02-A248-870047730F99}" type="slidenum">
              <a:rPr lang="ro-RO" smtClean="0"/>
              <a:t>47</a:t>
            </a:fld>
            <a:endParaRPr lang="ro-RO"/>
          </a:p>
        </p:txBody>
      </p:sp>
    </p:spTree>
    <p:extLst>
      <p:ext uri="{BB962C8B-B14F-4D97-AF65-F5344CB8AC3E}">
        <p14:creationId xmlns:p14="http://schemas.microsoft.com/office/powerpoint/2010/main" val="187227752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p:sp>
      <p:sp>
        <p:nvSpPr>
          <p:cNvPr id="3" name="Substituent note 2"/>
          <p:cNvSpPr>
            <a:spLocks noGrp="1"/>
          </p:cNvSpPr>
          <p:nvPr>
            <p:ph type="body" idx="1"/>
          </p:nvPr>
        </p:nvSpPr>
        <p:spPr/>
        <p:txBody>
          <a:bodyPr/>
          <a:lstStyle/>
          <a:p>
            <a:endParaRPr lang="ro-RO"/>
          </a:p>
        </p:txBody>
      </p:sp>
      <p:sp>
        <p:nvSpPr>
          <p:cNvPr id="4" name="Substituent număr diapozitiv 3"/>
          <p:cNvSpPr>
            <a:spLocks noGrp="1"/>
          </p:cNvSpPr>
          <p:nvPr>
            <p:ph type="sldNum" sz="quarter" idx="10"/>
          </p:nvPr>
        </p:nvSpPr>
        <p:spPr/>
        <p:txBody>
          <a:bodyPr/>
          <a:lstStyle/>
          <a:p>
            <a:pPr rtl="0"/>
            <a:fld id="{893B0CF2-7F87-4E02-A248-870047730F99}" type="slidenum">
              <a:rPr lang="ro-RO" smtClean="0"/>
              <a:t>48</a:t>
            </a:fld>
            <a:endParaRPr lang="ro-RO"/>
          </a:p>
        </p:txBody>
      </p:sp>
    </p:spTree>
    <p:extLst>
      <p:ext uri="{BB962C8B-B14F-4D97-AF65-F5344CB8AC3E}">
        <p14:creationId xmlns:p14="http://schemas.microsoft.com/office/powerpoint/2010/main" val="14531105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p:sp>
      <p:sp>
        <p:nvSpPr>
          <p:cNvPr id="3" name="Substituent note 2"/>
          <p:cNvSpPr>
            <a:spLocks noGrp="1"/>
          </p:cNvSpPr>
          <p:nvPr>
            <p:ph type="body" idx="1"/>
          </p:nvPr>
        </p:nvSpPr>
        <p:spPr/>
        <p:txBody>
          <a:bodyPr/>
          <a:lstStyle/>
          <a:p>
            <a:endParaRPr lang="ro-RO"/>
          </a:p>
        </p:txBody>
      </p:sp>
      <p:sp>
        <p:nvSpPr>
          <p:cNvPr id="4" name="Substituent număr diapozitiv 3"/>
          <p:cNvSpPr>
            <a:spLocks noGrp="1"/>
          </p:cNvSpPr>
          <p:nvPr>
            <p:ph type="sldNum" sz="quarter" idx="10"/>
          </p:nvPr>
        </p:nvSpPr>
        <p:spPr/>
        <p:txBody>
          <a:bodyPr/>
          <a:lstStyle/>
          <a:p>
            <a:pPr rtl="0"/>
            <a:fld id="{893B0CF2-7F87-4E02-A248-870047730F99}" type="slidenum">
              <a:rPr lang="ro-RO" smtClean="0"/>
              <a:t>49</a:t>
            </a:fld>
            <a:endParaRPr lang="ro-RO"/>
          </a:p>
        </p:txBody>
      </p:sp>
    </p:spTree>
    <p:extLst>
      <p:ext uri="{BB962C8B-B14F-4D97-AF65-F5344CB8AC3E}">
        <p14:creationId xmlns:p14="http://schemas.microsoft.com/office/powerpoint/2010/main" val="24615578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p:sp>
      <p:sp>
        <p:nvSpPr>
          <p:cNvPr id="3" name="Substituent note 2"/>
          <p:cNvSpPr>
            <a:spLocks noGrp="1"/>
          </p:cNvSpPr>
          <p:nvPr>
            <p:ph type="body" idx="1"/>
          </p:nvPr>
        </p:nvSpPr>
        <p:spPr/>
        <p:txBody>
          <a:bodyPr/>
          <a:lstStyle/>
          <a:p>
            <a:endParaRPr lang="ro-RO"/>
          </a:p>
        </p:txBody>
      </p:sp>
      <p:sp>
        <p:nvSpPr>
          <p:cNvPr id="4" name="Substituent număr diapozitiv 3"/>
          <p:cNvSpPr>
            <a:spLocks noGrp="1"/>
          </p:cNvSpPr>
          <p:nvPr>
            <p:ph type="sldNum" sz="quarter" idx="10"/>
          </p:nvPr>
        </p:nvSpPr>
        <p:spPr/>
        <p:txBody>
          <a:bodyPr/>
          <a:lstStyle/>
          <a:p>
            <a:pPr rtl="0"/>
            <a:fld id="{893B0CF2-7F87-4E02-A248-870047730F99}" type="slidenum">
              <a:rPr lang="ro-RO" smtClean="0"/>
              <a:t>5</a:t>
            </a:fld>
            <a:endParaRPr lang="ro-RO"/>
          </a:p>
        </p:txBody>
      </p:sp>
    </p:spTree>
    <p:extLst>
      <p:ext uri="{BB962C8B-B14F-4D97-AF65-F5344CB8AC3E}">
        <p14:creationId xmlns:p14="http://schemas.microsoft.com/office/powerpoint/2010/main" val="15079993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p:sp>
      <p:sp>
        <p:nvSpPr>
          <p:cNvPr id="3" name="Substituent note 2"/>
          <p:cNvSpPr>
            <a:spLocks noGrp="1"/>
          </p:cNvSpPr>
          <p:nvPr>
            <p:ph type="body" idx="1"/>
          </p:nvPr>
        </p:nvSpPr>
        <p:spPr/>
        <p:txBody>
          <a:bodyPr/>
          <a:lstStyle/>
          <a:p>
            <a:endParaRPr lang="ro-RO"/>
          </a:p>
        </p:txBody>
      </p:sp>
      <p:sp>
        <p:nvSpPr>
          <p:cNvPr id="4" name="Substituent număr diapozitiv 3"/>
          <p:cNvSpPr>
            <a:spLocks noGrp="1"/>
          </p:cNvSpPr>
          <p:nvPr>
            <p:ph type="sldNum" sz="quarter" idx="10"/>
          </p:nvPr>
        </p:nvSpPr>
        <p:spPr/>
        <p:txBody>
          <a:bodyPr/>
          <a:lstStyle/>
          <a:p>
            <a:pPr rtl="0"/>
            <a:fld id="{893B0CF2-7F87-4E02-A248-870047730F99}" type="slidenum">
              <a:rPr lang="ro-RO" smtClean="0"/>
              <a:t>50</a:t>
            </a:fld>
            <a:endParaRPr lang="ro-RO"/>
          </a:p>
        </p:txBody>
      </p:sp>
    </p:spTree>
    <p:extLst>
      <p:ext uri="{BB962C8B-B14F-4D97-AF65-F5344CB8AC3E}">
        <p14:creationId xmlns:p14="http://schemas.microsoft.com/office/powerpoint/2010/main" val="171718602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p:sp>
      <p:sp>
        <p:nvSpPr>
          <p:cNvPr id="3" name="Substituent note 2"/>
          <p:cNvSpPr>
            <a:spLocks noGrp="1"/>
          </p:cNvSpPr>
          <p:nvPr>
            <p:ph type="body" idx="1"/>
          </p:nvPr>
        </p:nvSpPr>
        <p:spPr/>
        <p:txBody>
          <a:bodyPr/>
          <a:lstStyle/>
          <a:p>
            <a:endParaRPr lang="ro-RO"/>
          </a:p>
        </p:txBody>
      </p:sp>
      <p:sp>
        <p:nvSpPr>
          <p:cNvPr id="4" name="Substituent număr diapozitiv 3"/>
          <p:cNvSpPr>
            <a:spLocks noGrp="1"/>
          </p:cNvSpPr>
          <p:nvPr>
            <p:ph type="sldNum" sz="quarter" idx="10"/>
          </p:nvPr>
        </p:nvSpPr>
        <p:spPr/>
        <p:txBody>
          <a:bodyPr/>
          <a:lstStyle/>
          <a:p>
            <a:pPr rtl="0"/>
            <a:fld id="{893B0CF2-7F87-4E02-A248-870047730F99}" type="slidenum">
              <a:rPr lang="ro-RO" smtClean="0"/>
              <a:t>51</a:t>
            </a:fld>
            <a:endParaRPr lang="ro-RO"/>
          </a:p>
        </p:txBody>
      </p:sp>
    </p:spTree>
    <p:extLst>
      <p:ext uri="{BB962C8B-B14F-4D97-AF65-F5344CB8AC3E}">
        <p14:creationId xmlns:p14="http://schemas.microsoft.com/office/powerpoint/2010/main" val="344172804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p:sp>
      <p:sp>
        <p:nvSpPr>
          <p:cNvPr id="3" name="Substituent note 2"/>
          <p:cNvSpPr>
            <a:spLocks noGrp="1"/>
          </p:cNvSpPr>
          <p:nvPr>
            <p:ph type="body" idx="1"/>
          </p:nvPr>
        </p:nvSpPr>
        <p:spPr/>
        <p:txBody>
          <a:bodyPr/>
          <a:lstStyle/>
          <a:p>
            <a:endParaRPr lang="ro-RO"/>
          </a:p>
        </p:txBody>
      </p:sp>
      <p:sp>
        <p:nvSpPr>
          <p:cNvPr id="4" name="Substituent număr diapozitiv 3"/>
          <p:cNvSpPr>
            <a:spLocks noGrp="1"/>
          </p:cNvSpPr>
          <p:nvPr>
            <p:ph type="sldNum" sz="quarter" idx="10"/>
          </p:nvPr>
        </p:nvSpPr>
        <p:spPr/>
        <p:txBody>
          <a:bodyPr/>
          <a:lstStyle/>
          <a:p>
            <a:pPr rtl="0"/>
            <a:fld id="{893B0CF2-7F87-4E02-A248-870047730F99}" type="slidenum">
              <a:rPr lang="ro-RO" smtClean="0"/>
              <a:t>52</a:t>
            </a:fld>
            <a:endParaRPr lang="ro-RO"/>
          </a:p>
        </p:txBody>
      </p:sp>
    </p:spTree>
    <p:extLst>
      <p:ext uri="{BB962C8B-B14F-4D97-AF65-F5344CB8AC3E}">
        <p14:creationId xmlns:p14="http://schemas.microsoft.com/office/powerpoint/2010/main" val="339717983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p:sp>
      <p:sp>
        <p:nvSpPr>
          <p:cNvPr id="3" name="Substituent note 2"/>
          <p:cNvSpPr>
            <a:spLocks noGrp="1"/>
          </p:cNvSpPr>
          <p:nvPr>
            <p:ph type="body" idx="1"/>
          </p:nvPr>
        </p:nvSpPr>
        <p:spPr/>
        <p:txBody>
          <a:bodyPr/>
          <a:lstStyle/>
          <a:p>
            <a:endParaRPr lang="ro-RO"/>
          </a:p>
        </p:txBody>
      </p:sp>
      <p:sp>
        <p:nvSpPr>
          <p:cNvPr id="4" name="Substituent număr diapozitiv 3"/>
          <p:cNvSpPr>
            <a:spLocks noGrp="1"/>
          </p:cNvSpPr>
          <p:nvPr>
            <p:ph type="sldNum" sz="quarter" idx="10"/>
          </p:nvPr>
        </p:nvSpPr>
        <p:spPr/>
        <p:txBody>
          <a:bodyPr/>
          <a:lstStyle/>
          <a:p>
            <a:pPr rtl="0"/>
            <a:fld id="{893B0CF2-7F87-4E02-A248-870047730F99}" type="slidenum">
              <a:rPr lang="ro-RO" smtClean="0"/>
              <a:t>53</a:t>
            </a:fld>
            <a:endParaRPr lang="ro-RO"/>
          </a:p>
        </p:txBody>
      </p:sp>
    </p:spTree>
    <p:extLst>
      <p:ext uri="{BB962C8B-B14F-4D97-AF65-F5344CB8AC3E}">
        <p14:creationId xmlns:p14="http://schemas.microsoft.com/office/powerpoint/2010/main" val="56136941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p:sp>
      <p:sp>
        <p:nvSpPr>
          <p:cNvPr id="3" name="Substituent note 2"/>
          <p:cNvSpPr>
            <a:spLocks noGrp="1"/>
          </p:cNvSpPr>
          <p:nvPr>
            <p:ph type="body" idx="1"/>
          </p:nvPr>
        </p:nvSpPr>
        <p:spPr/>
        <p:txBody>
          <a:bodyPr/>
          <a:lstStyle/>
          <a:p>
            <a:endParaRPr lang="ro-RO"/>
          </a:p>
        </p:txBody>
      </p:sp>
      <p:sp>
        <p:nvSpPr>
          <p:cNvPr id="4" name="Substituent număr diapozitiv 3"/>
          <p:cNvSpPr>
            <a:spLocks noGrp="1"/>
          </p:cNvSpPr>
          <p:nvPr>
            <p:ph type="sldNum" sz="quarter" idx="10"/>
          </p:nvPr>
        </p:nvSpPr>
        <p:spPr/>
        <p:txBody>
          <a:bodyPr/>
          <a:lstStyle/>
          <a:p>
            <a:pPr rtl="0"/>
            <a:fld id="{893B0CF2-7F87-4E02-A248-870047730F99}" type="slidenum">
              <a:rPr lang="ro-RO" smtClean="0"/>
              <a:t>54</a:t>
            </a:fld>
            <a:endParaRPr lang="ro-RO"/>
          </a:p>
        </p:txBody>
      </p:sp>
    </p:spTree>
    <p:extLst>
      <p:ext uri="{BB962C8B-B14F-4D97-AF65-F5344CB8AC3E}">
        <p14:creationId xmlns:p14="http://schemas.microsoft.com/office/powerpoint/2010/main" val="386070499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p:sp>
      <p:sp>
        <p:nvSpPr>
          <p:cNvPr id="3" name="Substituent note 2"/>
          <p:cNvSpPr>
            <a:spLocks noGrp="1"/>
          </p:cNvSpPr>
          <p:nvPr>
            <p:ph type="body" idx="1"/>
          </p:nvPr>
        </p:nvSpPr>
        <p:spPr/>
        <p:txBody>
          <a:bodyPr/>
          <a:lstStyle/>
          <a:p>
            <a:endParaRPr lang="ro-RO"/>
          </a:p>
        </p:txBody>
      </p:sp>
      <p:sp>
        <p:nvSpPr>
          <p:cNvPr id="4" name="Substituent număr diapozitiv 3"/>
          <p:cNvSpPr>
            <a:spLocks noGrp="1"/>
          </p:cNvSpPr>
          <p:nvPr>
            <p:ph type="sldNum" sz="quarter" idx="10"/>
          </p:nvPr>
        </p:nvSpPr>
        <p:spPr/>
        <p:txBody>
          <a:bodyPr/>
          <a:lstStyle/>
          <a:p>
            <a:pPr rtl="0"/>
            <a:fld id="{893B0CF2-7F87-4E02-A248-870047730F99}" type="slidenum">
              <a:rPr lang="ro-RO" smtClean="0"/>
              <a:t>55</a:t>
            </a:fld>
            <a:endParaRPr lang="ro-RO"/>
          </a:p>
        </p:txBody>
      </p:sp>
    </p:spTree>
    <p:extLst>
      <p:ext uri="{BB962C8B-B14F-4D97-AF65-F5344CB8AC3E}">
        <p14:creationId xmlns:p14="http://schemas.microsoft.com/office/powerpoint/2010/main" val="203314734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p:sp>
      <p:sp>
        <p:nvSpPr>
          <p:cNvPr id="3" name="Substituent note 2"/>
          <p:cNvSpPr>
            <a:spLocks noGrp="1"/>
          </p:cNvSpPr>
          <p:nvPr>
            <p:ph type="body" idx="1"/>
          </p:nvPr>
        </p:nvSpPr>
        <p:spPr/>
        <p:txBody>
          <a:bodyPr/>
          <a:lstStyle/>
          <a:p>
            <a:endParaRPr lang="ro-RO"/>
          </a:p>
        </p:txBody>
      </p:sp>
      <p:sp>
        <p:nvSpPr>
          <p:cNvPr id="4" name="Substituent număr diapozitiv 3"/>
          <p:cNvSpPr>
            <a:spLocks noGrp="1"/>
          </p:cNvSpPr>
          <p:nvPr>
            <p:ph type="sldNum" sz="quarter" idx="10"/>
          </p:nvPr>
        </p:nvSpPr>
        <p:spPr/>
        <p:txBody>
          <a:bodyPr/>
          <a:lstStyle/>
          <a:p>
            <a:pPr rtl="0"/>
            <a:fld id="{893B0CF2-7F87-4E02-A248-870047730F99}" type="slidenum">
              <a:rPr lang="ro-RO" smtClean="0"/>
              <a:t>56</a:t>
            </a:fld>
            <a:endParaRPr lang="ro-RO"/>
          </a:p>
        </p:txBody>
      </p:sp>
    </p:spTree>
    <p:extLst>
      <p:ext uri="{BB962C8B-B14F-4D97-AF65-F5344CB8AC3E}">
        <p14:creationId xmlns:p14="http://schemas.microsoft.com/office/powerpoint/2010/main" val="61404590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p:sp>
      <p:sp>
        <p:nvSpPr>
          <p:cNvPr id="3" name="Substituent note 2"/>
          <p:cNvSpPr>
            <a:spLocks noGrp="1"/>
          </p:cNvSpPr>
          <p:nvPr>
            <p:ph type="body" idx="1"/>
          </p:nvPr>
        </p:nvSpPr>
        <p:spPr/>
        <p:txBody>
          <a:bodyPr/>
          <a:lstStyle/>
          <a:p>
            <a:endParaRPr lang="ro-RO"/>
          </a:p>
        </p:txBody>
      </p:sp>
      <p:sp>
        <p:nvSpPr>
          <p:cNvPr id="4" name="Substituent număr diapozitiv 3"/>
          <p:cNvSpPr>
            <a:spLocks noGrp="1"/>
          </p:cNvSpPr>
          <p:nvPr>
            <p:ph type="sldNum" sz="quarter" idx="10"/>
          </p:nvPr>
        </p:nvSpPr>
        <p:spPr/>
        <p:txBody>
          <a:bodyPr/>
          <a:lstStyle/>
          <a:p>
            <a:pPr rtl="0"/>
            <a:fld id="{893B0CF2-7F87-4E02-A248-870047730F99}" type="slidenum">
              <a:rPr lang="ro-RO" smtClean="0"/>
              <a:t>57</a:t>
            </a:fld>
            <a:endParaRPr lang="ro-RO"/>
          </a:p>
        </p:txBody>
      </p:sp>
    </p:spTree>
    <p:extLst>
      <p:ext uri="{BB962C8B-B14F-4D97-AF65-F5344CB8AC3E}">
        <p14:creationId xmlns:p14="http://schemas.microsoft.com/office/powerpoint/2010/main" val="55309864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p:sp>
      <p:sp>
        <p:nvSpPr>
          <p:cNvPr id="3" name="Substituent note 2"/>
          <p:cNvSpPr>
            <a:spLocks noGrp="1"/>
          </p:cNvSpPr>
          <p:nvPr>
            <p:ph type="body" idx="1"/>
          </p:nvPr>
        </p:nvSpPr>
        <p:spPr/>
        <p:txBody>
          <a:bodyPr/>
          <a:lstStyle/>
          <a:p>
            <a:endParaRPr lang="ro-RO"/>
          </a:p>
        </p:txBody>
      </p:sp>
      <p:sp>
        <p:nvSpPr>
          <p:cNvPr id="4" name="Substituent număr diapozitiv 3"/>
          <p:cNvSpPr>
            <a:spLocks noGrp="1"/>
          </p:cNvSpPr>
          <p:nvPr>
            <p:ph type="sldNum" sz="quarter" idx="10"/>
          </p:nvPr>
        </p:nvSpPr>
        <p:spPr/>
        <p:txBody>
          <a:bodyPr/>
          <a:lstStyle/>
          <a:p>
            <a:pPr rtl="0"/>
            <a:fld id="{893B0CF2-7F87-4E02-A248-870047730F99}" type="slidenum">
              <a:rPr lang="ro-RO" smtClean="0"/>
              <a:t>58</a:t>
            </a:fld>
            <a:endParaRPr lang="ro-RO"/>
          </a:p>
        </p:txBody>
      </p:sp>
    </p:spTree>
    <p:extLst>
      <p:ext uri="{BB962C8B-B14F-4D97-AF65-F5344CB8AC3E}">
        <p14:creationId xmlns:p14="http://schemas.microsoft.com/office/powerpoint/2010/main" val="71188069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p:sp>
      <p:sp>
        <p:nvSpPr>
          <p:cNvPr id="3" name="Substituent note 2"/>
          <p:cNvSpPr>
            <a:spLocks noGrp="1"/>
          </p:cNvSpPr>
          <p:nvPr>
            <p:ph type="body" idx="1"/>
          </p:nvPr>
        </p:nvSpPr>
        <p:spPr/>
        <p:txBody>
          <a:bodyPr/>
          <a:lstStyle/>
          <a:p>
            <a:endParaRPr lang="ro-RO"/>
          </a:p>
        </p:txBody>
      </p:sp>
      <p:sp>
        <p:nvSpPr>
          <p:cNvPr id="4" name="Substituent număr diapozitiv 3"/>
          <p:cNvSpPr>
            <a:spLocks noGrp="1"/>
          </p:cNvSpPr>
          <p:nvPr>
            <p:ph type="sldNum" sz="quarter" idx="10"/>
          </p:nvPr>
        </p:nvSpPr>
        <p:spPr/>
        <p:txBody>
          <a:bodyPr/>
          <a:lstStyle/>
          <a:p>
            <a:pPr rtl="0"/>
            <a:fld id="{893B0CF2-7F87-4E02-A248-870047730F99}" type="slidenum">
              <a:rPr lang="ro-RO" smtClean="0"/>
              <a:t>59</a:t>
            </a:fld>
            <a:endParaRPr lang="ro-RO"/>
          </a:p>
        </p:txBody>
      </p:sp>
    </p:spTree>
    <p:extLst>
      <p:ext uri="{BB962C8B-B14F-4D97-AF65-F5344CB8AC3E}">
        <p14:creationId xmlns:p14="http://schemas.microsoft.com/office/powerpoint/2010/main" val="34427551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p:sp>
      <p:sp>
        <p:nvSpPr>
          <p:cNvPr id="3" name="Substituent note 2"/>
          <p:cNvSpPr>
            <a:spLocks noGrp="1"/>
          </p:cNvSpPr>
          <p:nvPr>
            <p:ph type="body" idx="1"/>
          </p:nvPr>
        </p:nvSpPr>
        <p:spPr/>
        <p:txBody>
          <a:bodyPr/>
          <a:lstStyle/>
          <a:p>
            <a:endParaRPr lang="ro-RO"/>
          </a:p>
        </p:txBody>
      </p:sp>
      <p:sp>
        <p:nvSpPr>
          <p:cNvPr id="4" name="Substituent număr diapozitiv 3"/>
          <p:cNvSpPr>
            <a:spLocks noGrp="1"/>
          </p:cNvSpPr>
          <p:nvPr>
            <p:ph type="sldNum" sz="quarter" idx="10"/>
          </p:nvPr>
        </p:nvSpPr>
        <p:spPr/>
        <p:txBody>
          <a:bodyPr/>
          <a:lstStyle/>
          <a:p>
            <a:pPr rtl="0"/>
            <a:fld id="{893B0CF2-7F87-4E02-A248-870047730F99}" type="slidenum">
              <a:rPr lang="ro-RO" smtClean="0"/>
              <a:t>6</a:t>
            </a:fld>
            <a:endParaRPr lang="ro-RO"/>
          </a:p>
        </p:txBody>
      </p:sp>
    </p:spTree>
    <p:extLst>
      <p:ext uri="{BB962C8B-B14F-4D97-AF65-F5344CB8AC3E}">
        <p14:creationId xmlns:p14="http://schemas.microsoft.com/office/powerpoint/2010/main" val="242878046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p:sp>
      <p:sp>
        <p:nvSpPr>
          <p:cNvPr id="3" name="Substituent note 2"/>
          <p:cNvSpPr>
            <a:spLocks noGrp="1"/>
          </p:cNvSpPr>
          <p:nvPr>
            <p:ph type="body" idx="1"/>
          </p:nvPr>
        </p:nvSpPr>
        <p:spPr/>
        <p:txBody>
          <a:bodyPr/>
          <a:lstStyle/>
          <a:p>
            <a:endParaRPr lang="ro-RO"/>
          </a:p>
        </p:txBody>
      </p:sp>
      <p:sp>
        <p:nvSpPr>
          <p:cNvPr id="4" name="Substituent număr diapozitiv 3"/>
          <p:cNvSpPr>
            <a:spLocks noGrp="1"/>
          </p:cNvSpPr>
          <p:nvPr>
            <p:ph type="sldNum" sz="quarter" idx="10"/>
          </p:nvPr>
        </p:nvSpPr>
        <p:spPr/>
        <p:txBody>
          <a:bodyPr/>
          <a:lstStyle/>
          <a:p>
            <a:pPr rtl="0"/>
            <a:fld id="{893B0CF2-7F87-4E02-A248-870047730F99}" type="slidenum">
              <a:rPr lang="ro-RO" smtClean="0"/>
              <a:t>60</a:t>
            </a:fld>
            <a:endParaRPr lang="ro-RO"/>
          </a:p>
        </p:txBody>
      </p:sp>
    </p:spTree>
    <p:extLst>
      <p:ext uri="{BB962C8B-B14F-4D97-AF65-F5344CB8AC3E}">
        <p14:creationId xmlns:p14="http://schemas.microsoft.com/office/powerpoint/2010/main" val="1257804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p:sp>
      <p:sp>
        <p:nvSpPr>
          <p:cNvPr id="3" name="Substituent note 2"/>
          <p:cNvSpPr>
            <a:spLocks noGrp="1"/>
          </p:cNvSpPr>
          <p:nvPr>
            <p:ph type="body" idx="1"/>
          </p:nvPr>
        </p:nvSpPr>
        <p:spPr/>
        <p:txBody>
          <a:bodyPr/>
          <a:lstStyle/>
          <a:p>
            <a:endParaRPr lang="ro-RO"/>
          </a:p>
        </p:txBody>
      </p:sp>
      <p:sp>
        <p:nvSpPr>
          <p:cNvPr id="4" name="Substituent număr diapozitiv 3"/>
          <p:cNvSpPr>
            <a:spLocks noGrp="1"/>
          </p:cNvSpPr>
          <p:nvPr>
            <p:ph type="sldNum" sz="quarter" idx="10"/>
          </p:nvPr>
        </p:nvSpPr>
        <p:spPr/>
        <p:txBody>
          <a:bodyPr/>
          <a:lstStyle/>
          <a:p>
            <a:pPr rtl="0"/>
            <a:fld id="{893B0CF2-7F87-4E02-A248-870047730F99}" type="slidenum">
              <a:rPr lang="ro-RO" smtClean="0"/>
              <a:t>61</a:t>
            </a:fld>
            <a:endParaRPr lang="ro-RO"/>
          </a:p>
        </p:txBody>
      </p:sp>
    </p:spTree>
    <p:extLst>
      <p:ext uri="{BB962C8B-B14F-4D97-AF65-F5344CB8AC3E}">
        <p14:creationId xmlns:p14="http://schemas.microsoft.com/office/powerpoint/2010/main" val="278106400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p:sp>
      <p:sp>
        <p:nvSpPr>
          <p:cNvPr id="3" name="Substituent note 2"/>
          <p:cNvSpPr>
            <a:spLocks noGrp="1"/>
          </p:cNvSpPr>
          <p:nvPr>
            <p:ph type="body" idx="1"/>
          </p:nvPr>
        </p:nvSpPr>
        <p:spPr/>
        <p:txBody>
          <a:bodyPr/>
          <a:lstStyle/>
          <a:p>
            <a:endParaRPr lang="ro-RO"/>
          </a:p>
        </p:txBody>
      </p:sp>
      <p:sp>
        <p:nvSpPr>
          <p:cNvPr id="4" name="Substituent număr diapozitiv 3"/>
          <p:cNvSpPr>
            <a:spLocks noGrp="1"/>
          </p:cNvSpPr>
          <p:nvPr>
            <p:ph type="sldNum" sz="quarter" idx="10"/>
          </p:nvPr>
        </p:nvSpPr>
        <p:spPr/>
        <p:txBody>
          <a:bodyPr/>
          <a:lstStyle/>
          <a:p>
            <a:pPr rtl="0"/>
            <a:fld id="{893B0CF2-7F87-4E02-A248-870047730F99}" type="slidenum">
              <a:rPr lang="ro-RO" smtClean="0"/>
              <a:t>62</a:t>
            </a:fld>
            <a:endParaRPr lang="ro-RO"/>
          </a:p>
        </p:txBody>
      </p:sp>
    </p:spTree>
    <p:extLst>
      <p:ext uri="{BB962C8B-B14F-4D97-AF65-F5344CB8AC3E}">
        <p14:creationId xmlns:p14="http://schemas.microsoft.com/office/powerpoint/2010/main" val="378857837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p:sp>
      <p:sp>
        <p:nvSpPr>
          <p:cNvPr id="3" name="Substituent note 2"/>
          <p:cNvSpPr>
            <a:spLocks noGrp="1"/>
          </p:cNvSpPr>
          <p:nvPr>
            <p:ph type="body" idx="1"/>
          </p:nvPr>
        </p:nvSpPr>
        <p:spPr/>
        <p:txBody>
          <a:bodyPr/>
          <a:lstStyle/>
          <a:p>
            <a:endParaRPr lang="ro-RO"/>
          </a:p>
        </p:txBody>
      </p:sp>
      <p:sp>
        <p:nvSpPr>
          <p:cNvPr id="4" name="Substituent număr diapozitiv 3"/>
          <p:cNvSpPr>
            <a:spLocks noGrp="1"/>
          </p:cNvSpPr>
          <p:nvPr>
            <p:ph type="sldNum" sz="quarter" idx="10"/>
          </p:nvPr>
        </p:nvSpPr>
        <p:spPr/>
        <p:txBody>
          <a:bodyPr/>
          <a:lstStyle/>
          <a:p>
            <a:pPr rtl="0"/>
            <a:fld id="{893B0CF2-7F87-4E02-A248-870047730F99}" type="slidenum">
              <a:rPr lang="ro-RO" smtClean="0"/>
              <a:t>63</a:t>
            </a:fld>
            <a:endParaRPr lang="ro-RO"/>
          </a:p>
        </p:txBody>
      </p:sp>
    </p:spTree>
    <p:extLst>
      <p:ext uri="{BB962C8B-B14F-4D97-AF65-F5344CB8AC3E}">
        <p14:creationId xmlns:p14="http://schemas.microsoft.com/office/powerpoint/2010/main" val="1128565558"/>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p:sp>
      <p:sp>
        <p:nvSpPr>
          <p:cNvPr id="3" name="Substituent note 2"/>
          <p:cNvSpPr>
            <a:spLocks noGrp="1"/>
          </p:cNvSpPr>
          <p:nvPr>
            <p:ph type="body" idx="1"/>
          </p:nvPr>
        </p:nvSpPr>
        <p:spPr/>
        <p:txBody>
          <a:bodyPr/>
          <a:lstStyle/>
          <a:p>
            <a:endParaRPr lang="ro-RO"/>
          </a:p>
        </p:txBody>
      </p:sp>
      <p:sp>
        <p:nvSpPr>
          <p:cNvPr id="4" name="Substituent număr diapozitiv 3"/>
          <p:cNvSpPr>
            <a:spLocks noGrp="1"/>
          </p:cNvSpPr>
          <p:nvPr>
            <p:ph type="sldNum" sz="quarter" idx="10"/>
          </p:nvPr>
        </p:nvSpPr>
        <p:spPr/>
        <p:txBody>
          <a:bodyPr/>
          <a:lstStyle/>
          <a:p>
            <a:pPr rtl="0"/>
            <a:fld id="{893B0CF2-7F87-4E02-A248-870047730F99}" type="slidenum">
              <a:rPr lang="ro-RO" smtClean="0"/>
              <a:t>64</a:t>
            </a:fld>
            <a:endParaRPr lang="ro-RO"/>
          </a:p>
        </p:txBody>
      </p:sp>
    </p:spTree>
    <p:extLst>
      <p:ext uri="{BB962C8B-B14F-4D97-AF65-F5344CB8AC3E}">
        <p14:creationId xmlns:p14="http://schemas.microsoft.com/office/powerpoint/2010/main" val="68808148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p:sp>
      <p:sp>
        <p:nvSpPr>
          <p:cNvPr id="3" name="Substituent note 2"/>
          <p:cNvSpPr>
            <a:spLocks noGrp="1"/>
          </p:cNvSpPr>
          <p:nvPr>
            <p:ph type="body" idx="1"/>
          </p:nvPr>
        </p:nvSpPr>
        <p:spPr/>
        <p:txBody>
          <a:bodyPr/>
          <a:lstStyle/>
          <a:p>
            <a:endParaRPr lang="ro-RO"/>
          </a:p>
        </p:txBody>
      </p:sp>
      <p:sp>
        <p:nvSpPr>
          <p:cNvPr id="4" name="Substituent număr diapozitiv 3"/>
          <p:cNvSpPr>
            <a:spLocks noGrp="1"/>
          </p:cNvSpPr>
          <p:nvPr>
            <p:ph type="sldNum" sz="quarter" idx="10"/>
          </p:nvPr>
        </p:nvSpPr>
        <p:spPr/>
        <p:txBody>
          <a:bodyPr/>
          <a:lstStyle/>
          <a:p>
            <a:pPr rtl="0"/>
            <a:fld id="{893B0CF2-7F87-4E02-A248-870047730F99}" type="slidenum">
              <a:rPr lang="ro-RO" smtClean="0"/>
              <a:t>65</a:t>
            </a:fld>
            <a:endParaRPr lang="ro-RO"/>
          </a:p>
        </p:txBody>
      </p:sp>
    </p:spTree>
    <p:extLst>
      <p:ext uri="{BB962C8B-B14F-4D97-AF65-F5344CB8AC3E}">
        <p14:creationId xmlns:p14="http://schemas.microsoft.com/office/powerpoint/2010/main" val="678256406"/>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p:sp>
      <p:sp>
        <p:nvSpPr>
          <p:cNvPr id="3" name="Substituent note 2"/>
          <p:cNvSpPr>
            <a:spLocks noGrp="1"/>
          </p:cNvSpPr>
          <p:nvPr>
            <p:ph type="body" idx="1"/>
          </p:nvPr>
        </p:nvSpPr>
        <p:spPr/>
        <p:txBody>
          <a:bodyPr/>
          <a:lstStyle/>
          <a:p>
            <a:endParaRPr lang="ro-RO"/>
          </a:p>
        </p:txBody>
      </p:sp>
      <p:sp>
        <p:nvSpPr>
          <p:cNvPr id="4" name="Substituent număr diapozitiv 3"/>
          <p:cNvSpPr>
            <a:spLocks noGrp="1"/>
          </p:cNvSpPr>
          <p:nvPr>
            <p:ph type="sldNum" sz="quarter" idx="10"/>
          </p:nvPr>
        </p:nvSpPr>
        <p:spPr/>
        <p:txBody>
          <a:bodyPr/>
          <a:lstStyle/>
          <a:p>
            <a:pPr rtl="0"/>
            <a:fld id="{893B0CF2-7F87-4E02-A248-870047730F99}" type="slidenum">
              <a:rPr lang="ro-RO" smtClean="0"/>
              <a:t>66</a:t>
            </a:fld>
            <a:endParaRPr lang="ro-RO"/>
          </a:p>
        </p:txBody>
      </p:sp>
    </p:spTree>
    <p:extLst>
      <p:ext uri="{BB962C8B-B14F-4D97-AF65-F5344CB8AC3E}">
        <p14:creationId xmlns:p14="http://schemas.microsoft.com/office/powerpoint/2010/main" val="3387270405"/>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p:sp>
      <p:sp>
        <p:nvSpPr>
          <p:cNvPr id="3" name="Substituent note 2"/>
          <p:cNvSpPr>
            <a:spLocks noGrp="1"/>
          </p:cNvSpPr>
          <p:nvPr>
            <p:ph type="body" idx="1"/>
          </p:nvPr>
        </p:nvSpPr>
        <p:spPr/>
        <p:txBody>
          <a:bodyPr/>
          <a:lstStyle/>
          <a:p>
            <a:endParaRPr lang="ro-RO"/>
          </a:p>
        </p:txBody>
      </p:sp>
      <p:sp>
        <p:nvSpPr>
          <p:cNvPr id="4" name="Substituent număr diapozitiv 3"/>
          <p:cNvSpPr>
            <a:spLocks noGrp="1"/>
          </p:cNvSpPr>
          <p:nvPr>
            <p:ph type="sldNum" sz="quarter" idx="10"/>
          </p:nvPr>
        </p:nvSpPr>
        <p:spPr/>
        <p:txBody>
          <a:bodyPr/>
          <a:lstStyle/>
          <a:p>
            <a:pPr rtl="0"/>
            <a:fld id="{893B0CF2-7F87-4E02-A248-870047730F99}" type="slidenum">
              <a:rPr lang="ro-RO" smtClean="0"/>
              <a:t>67</a:t>
            </a:fld>
            <a:endParaRPr lang="ro-RO"/>
          </a:p>
        </p:txBody>
      </p:sp>
    </p:spTree>
    <p:extLst>
      <p:ext uri="{BB962C8B-B14F-4D97-AF65-F5344CB8AC3E}">
        <p14:creationId xmlns:p14="http://schemas.microsoft.com/office/powerpoint/2010/main" val="1011650413"/>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p:sp>
      <p:sp>
        <p:nvSpPr>
          <p:cNvPr id="3" name="Substituent note 2"/>
          <p:cNvSpPr>
            <a:spLocks noGrp="1"/>
          </p:cNvSpPr>
          <p:nvPr>
            <p:ph type="body" idx="1"/>
          </p:nvPr>
        </p:nvSpPr>
        <p:spPr/>
        <p:txBody>
          <a:bodyPr/>
          <a:lstStyle/>
          <a:p>
            <a:endParaRPr lang="ro-RO"/>
          </a:p>
        </p:txBody>
      </p:sp>
      <p:sp>
        <p:nvSpPr>
          <p:cNvPr id="4" name="Substituent număr diapozitiv 3"/>
          <p:cNvSpPr>
            <a:spLocks noGrp="1"/>
          </p:cNvSpPr>
          <p:nvPr>
            <p:ph type="sldNum" sz="quarter" idx="10"/>
          </p:nvPr>
        </p:nvSpPr>
        <p:spPr/>
        <p:txBody>
          <a:bodyPr/>
          <a:lstStyle/>
          <a:p>
            <a:pPr rtl="0"/>
            <a:fld id="{893B0CF2-7F87-4E02-A248-870047730F99}" type="slidenum">
              <a:rPr lang="ro-RO" smtClean="0"/>
              <a:t>68</a:t>
            </a:fld>
            <a:endParaRPr lang="ro-RO"/>
          </a:p>
        </p:txBody>
      </p:sp>
    </p:spTree>
    <p:extLst>
      <p:ext uri="{BB962C8B-B14F-4D97-AF65-F5344CB8AC3E}">
        <p14:creationId xmlns:p14="http://schemas.microsoft.com/office/powerpoint/2010/main" val="307253263"/>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p:sp>
      <p:sp>
        <p:nvSpPr>
          <p:cNvPr id="3" name="Substituent note 2"/>
          <p:cNvSpPr>
            <a:spLocks noGrp="1"/>
          </p:cNvSpPr>
          <p:nvPr>
            <p:ph type="body" idx="1"/>
          </p:nvPr>
        </p:nvSpPr>
        <p:spPr/>
        <p:txBody>
          <a:bodyPr/>
          <a:lstStyle/>
          <a:p>
            <a:endParaRPr lang="ro-RO"/>
          </a:p>
        </p:txBody>
      </p:sp>
      <p:sp>
        <p:nvSpPr>
          <p:cNvPr id="4" name="Substituent număr diapozitiv 3"/>
          <p:cNvSpPr>
            <a:spLocks noGrp="1"/>
          </p:cNvSpPr>
          <p:nvPr>
            <p:ph type="sldNum" sz="quarter" idx="10"/>
          </p:nvPr>
        </p:nvSpPr>
        <p:spPr/>
        <p:txBody>
          <a:bodyPr/>
          <a:lstStyle/>
          <a:p>
            <a:pPr rtl="0"/>
            <a:fld id="{893B0CF2-7F87-4E02-A248-870047730F99}" type="slidenum">
              <a:rPr lang="ro-RO" smtClean="0"/>
              <a:t>69</a:t>
            </a:fld>
            <a:endParaRPr lang="ro-RO"/>
          </a:p>
        </p:txBody>
      </p:sp>
    </p:spTree>
    <p:extLst>
      <p:ext uri="{BB962C8B-B14F-4D97-AF65-F5344CB8AC3E}">
        <p14:creationId xmlns:p14="http://schemas.microsoft.com/office/powerpoint/2010/main" val="925015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p:sp>
      <p:sp>
        <p:nvSpPr>
          <p:cNvPr id="3" name="Substituent note 2"/>
          <p:cNvSpPr>
            <a:spLocks noGrp="1"/>
          </p:cNvSpPr>
          <p:nvPr>
            <p:ph type="body" idx="1"/>
          </p:nvPr>
        </p:nvSpPr>
        <p:spPr/>
        <p:txBody>
          <a:bodyPr/>
          <a:lstStyle/>
          <a:p>
            <a:endParaRPr lang="ro-RO"/>
          </a:p>
        </p:txBody>
      </p:sp>
      <p:sp>
        <p:nvSpPr>
          <p:cNvPr id="4" name="Substituent număr diapozitiv 3"/>
          <p:cNvSpPr>
            <a:spLocks noGrp="1"/>
          </p:cNvSpPr>
          <p:nvPr>
            <p:ph type="sldNum" sz="quarter" idx="10"/>
          </p:nvPr>
        </p:nvSpPr>
        <p:spPr/>
        <p:txBody>
          <a:bodyPr/>
          <a:lstStyle/>
          <a:p>
            <a:pPr rtl="0"/>
            <a:fld id="{893B0CF2-7F87-4E02-A248-870047730F99}" type="slidenum">
              <a:rPr lang="ro-RO" smtClean="0"/>
              <a:t>7</a:t>
            </a:fld>
            <a:endParaRPr lang="ro-RO"/>
          </a:p>
        </p:txBody>
      </p:sp>
    </p:spTree>
    <p:extLst>
      <p:ext uri="{BB962C8B-B14F-4D97-AF65-F5344CB8AC3E}">
        <p14:creationId xmlns:p14="http://schemas.microsoft.com/office/powerpoint/2010/main" val="1392817355"/>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p:sp>
      <p:sp>
        <p:nvSpPr>
          <p:cNvPr id="3" name="Substituent note 2"/>
          <p:cNvSpPr>
            <a:spLocks noGrp="1"/>
          </p:cNvSpPr>
          <p:nvPr>
            <p:ph type="body" idx="1"/>
          </p:nvPr>
        </p:nvSpPr>
        <p:spPr/>
        <p:txBody>
          <a:bodyPr/>
          <a:lstStyle/>
          <a:p>
            <a:endParaRPr lang="ro-RO"/>
          </a:p>
        </p:txBody>
      </p:sp>
      <p:sp>
        <p:nvSpPr>
          <p:cNvPr id="4" name="Substituent număr diapozitiv 3"/>
          <p:cNvSpPr>
            <a:spLocks noGrp="1"/>
          </p:cNvSpPr>
          <p:nvPr>
            <p:ph type="sldNum" sz="quarter" idx="10"/>
          </p:nvPr>
        </p:nvSpPr>
        <p:spPr/>
        <p:txBody>
          <a:bodyPr/>
          <a:lstStyle/>
          <a:p>
            <a:pPr rtl="0"/>
            <a:fld id="{893B0CF2-7F87-4E02-A248-870047730F99}" type="slidenum">
              <a:rPr lang="ro-RO" smtClean="0"/>
              <a:t>70</a:t>
            </a:fld>
            <a:endParaRPr lang="ro-RO"/>
          </a:p>
        </p:txBody>
      </p:sp>
    </p:spTree>
    <p:extLst>
      <p:ext uri="{BB962C8B-B14F-4D97-AF65-F5344CB8AC3E}">
        <p14:creationId xmlns:p14="http://schemas.microsoft.com/office/powerpoint/2010/main" val="2381841092"/>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p:sp>
      <p:sp>
        <p:nvSpPr>
          <p:cNvPr id="3" name="Substituent note 2"/>
          <p:cNvSpPr>
            <a:spLocks noGrp="1"/>
          </p:cNvSpPr>
          <p:nvPr>
            <p:ph type="body" idx="1"/>
          </p:nvPr>
        </p:nvSpPr>
        <p:spPr/>
        <p:txBody>
          <a:bodyPr/>
          <a:lstStyle/>
          <a:p>
            <a:endParaRPr lang="ro-RO"/>
          </a:p>
        </p:txBody>
      </p:sp>
      <p:sp>
        <p:nvSpPr>
          <p:cNvPr id="4" name="Substituent număr diapozitiv 3"/>
          <p:cNvSpPr>
            <a:spLocks noGrp="1"/>
          </p:cNvSpPr>
          <p:nvPr>
            <p:ph type="sldNum" sz="quarter" idx="10"/>
          </p:nvPr>
        </p:nvSpPr>
        <p:spPr/>
        <p:txBody>
          <a:bodyPr/>
          <a:lstStyle/>
          <a:p>
            <a:pPr rtl="0"/>
            <a:fld id="{893B0CF2-7F87-4E02-A248-870047730F99}" type="slidenum">
              <a:rPr lang="ro-RO" smtClean="0"/>
              <a:t>71</a:t>
            </a:fld>
            <a:endParaRPr lang="ro-RO"/>
          </a:p>
        </p:txBody>
      </p:sp>
    </p:spTree>
    <p:extLst>
      <p:ext uri="{BB962C8B-B14F-4D97-AF65-F5344CB8AC3E}">
        <p14:creationId xmlns:p14="http://schemas.microsoft.com/office/powerpoint/2010/main" val="3407206952"/>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p:sp>
      <p:sp>
        <p:nvSpPr>
          <p:cNvPr id="3" name="Substituent note 2"/>
          <p:cNvSpPr>
            <a:spLocks noGrp="1"/>
          </p:cNvSpPr>
          <p:nvPr>
            <p:ph type="body" idx="1"/>
          </p:nvPr>
        </p:nvSpPr>
        <p:spPr/>
        <p:txBody>
          <a:bodyPr/>
          <a:lstStyle/>
          <a:p>
            <a:endParaRPr lang="ro-RO"/>
          </a:p>
        </p:txBody>
      </p:sp>
      <p:sp>
        <p:nvSpPr>
          <p:cNvPr id="4" name="Substituent număr diapozitiv 3"/>
          <p:cNvSpPr>
            <a:spLocks noGrp="1"/>
          </p:cNvSpPr>
          <p:nvPr>
            <p:ph type="sldNum" sz="quarter" idx="10"/>
          </p:nvPr>
        </p:nvSpPr>
        <p:spPr/>
        <p:txBody>
          <a:bodyPr/>
          <a:lstStyle/>
          <a:p>
            <a:pPr rtl="0"/>
            <a:fld id="{893B0CF2-7F87-4E02-A248-870047730F99}" type="slidenum">
              <a:rPr lang="ro-RO" smtClean="0"/>
              <a:t>72</a:t>
            </a:fld>
            <a:endParaRPr lang="ro-RO"/>
          </a:p>
        </p:txBody>
      </p:sp>
    </p:spTree>
    <p:extLst>
      <p:ext uri="{BB962C8B-B14F-4D97-AF65-F5344CB8AC3E}">
        <p14:creationId xmlns:p14="http://schemas.microsoft.com/office/powerpoint/2010/main" val="483502213"/>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p:sp>
      <p:sp>
        <p:nvSpPr>
          <p:cNvPr id="3" name="Substituent note 2"/>
          <p:cNvSpPr>
            <a:spLocks noGrp="1"/>
          </p:cNvSpPr>
          <p:nvPr>
            <p:ph type="body" idx="1"/>
          </p:nvPr>
        </p:nvSpPr>
        <p:spPr/>
        <p:txBody>
          <a:bodyPr/>
          <a:lstStyle/>
          <a:p>
            <a:endParaRPr lang="ro-RO"/>
          </a:p>
        </p:txBody>
      </p:sp>
      <p:sp>
        <p:nvSpPr>
          <p:cNvPr id="4" name="Substituent număr diapozitiv 3"/>
          <p:cNvSpPr>
            <a:spLocks noGrp="1"/>
          </p:cNvSpPr>
          <p:nvPr>
            <p:ph type="sldNum" sz="quarter" idx="10"/>
          </p:nvPr>
        </p:nvSpPr>
        <p:spPr/>
        <p:txBody>
          <a:bodyPr/>
          <a:lstStyle/>
          <a:p>
            <a:pPr rtl="0"/>
            <a:fld id="{893B0CF2-7F87-4E02-A248-870047730F99}" type="slidenum">
              <a:rPr lang="ro-RO" smtClean="0"/>
              <a:t>73</a:t>
            </a:fld>
            <a:endParaRPr lang="ro-RO"/>
          </a:p>
        </p:txBody>
      </p:sp>
    </p:spTree>
    <p:extLst>
      <p:ext uri="{BB962C8B-B14F-4D97-AF65-F5344CB8AC3E}">
        <p14:creationId xmlns:p14="http://schemas.microsoft.com/office/powerpoint/2010/main" val="3040982362"/>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p:sp>
      <p:sp>
        <p:nvSpPr>
          <p:cNvPr id="3" name="Substituent note 2"/>
          <p:cNvSpPr>
            <a:spLocks noGrp="1"/>
          </p:cNvSpPr>
          <p:nvPr>
            <p:ph type="body" idx="1"/>
          </p:nvPr>
        </p:nvSpPr>
        <p:spPr/>
        <p:txBody>
          <a:bodyPr/>
          <a:lstStyle/>
          <a:p>
            <a:endParaRPr lang="ro-RO"/>
          </a:p>
        </p:txBody>
      </p:sp>
      <p:sp>
        <p:nvSpPr>
          <p:cNvPr id="4" name="Substituent număr diapozitiv 3"/>
          <p:cNvSpPr>
            <a:spLocks noGrp="1"/>
          </p:cNvSpPr>
          <p:nvPr>
            <p:ph type="sldNum" sz="quarter" idx="10"/>
          </p:nvPr>
        </p:nvSpPr>
        <p:spPr/>
        <p:txBody>
          <a:bodyPr/>
          <a:lstStyle/>
          <a:p>
            <a:pPr rtl="0"/>
            <a:fld id="{893B0CF2-7F87-4E02-A248-870047730F99}" type="slidenum">
              <a:rPr lang="ro-RO" smtClean="0"/>
              <a:t>74</a:t>
            </a:fld>
            <a:endParaRPr lang="ro-RO"/>
          </a:p>
        </p:txBody>
      </p:sp>
    </p:spTree>
    <p:extLst>
      <p:ext uri="{BB962C8B-B14F-4D97-AF65-F5344CB8AC3E}">
        <p14:creationId xmlns:p14="http://schemas.microsoft.com/office/powerpoint/2010/main" val="3585581463"/>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p:sp>
      <p:sp>
        <p:nvSpPr>
          <p:cNvPr id="3" name="Substituent note 2"/>
          <p:cNvSpPr>
            <a:spLocks noGrp="1"/>
          </p:cNvSpPr>
          <p:nvPr>
            <p:ph type="body" idx="1"/>
          </p:nvPr>
        </p:nvSpPr>
        <p:spPr/>
        <p:txBody>
          <a:bodyPr/>
          <a:lstStyle/>
          <a:p>
            <a:endParaRPr lang="ro-RO"/>
          </a:p>
        </p:txBody>
      </p:sp>
      <p:sp>
        <p:nvSpPr>
          <p:cNvPr id="4" name="Substituent număr diapozitiv 3"/>
          <p:cNvSpPr>
            <a:spLocks noGrp="1"/>
          </p:cNvSpPr>
          <p:nvPr>
            <p:ph type="sldNum" sz="quarter" idx="10"/>
          </p:nvPr>
        </p:nvSpPr>
        <p:spPr/>
        <p:txBody>
          <a:bodyPr/>
          <a:lstStyle/>
          <a:p>
            <a:pPr rtl="0"/>
            <a:fld id="{893B0CF2-7F87-4E02-A248-870047730F99}" type="slidenum">
              <a:rPr lang="ro-RO" smtClean="0"/>
              <a:t>75</a:t>
            </a:fld>
            <a:endParaRPr lang="ro-RO"/>
          </a:p>
        </p:txBody>
      </p:sp>
    </p:spTree>
    <p:extLst>
      <p:ext uri="{BB962C8B-B14F-4D97-AF65-F5344CB8AC3E}">
        <p14:creationId xmlns:p14="http://schemas.microsoft.com/office/powerpoint/2010/main" val="3040426328"/>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p:sp>
      <p:sp>
        <p:nvSpPr>
          <p:cNvPr id="3" name="Substituent note 2"/>
          <p:cNvSpPr>
            <a:spLocks noGrp="1"/>
          </p:cNvSpPr>
          <p:nvPr>
            <p:ph type="body" idx="1"/>
          </p:nvPr>
        </p:nvSpPr>
        <p:spPr/>
        <p:txBody>
          <a:bodyPr/>
          <a:lstStyle/>
          <a:p>
            <a:endParaRPr lang="ro-RO"/>
          </a:p>
        </p:txBody>
      </p:sp>
      <p:sp>
        <p:nvSpPr>
          <p:cNvPr id="4" name="Substituent număr diapozitiv 3"/>
          <p:cNvSpPr>
            <a:spLocks noGrp="1"/>
          </p:cNvSpPr>
          <p:nvPr>
            <p:ph type="sldNum" sz="quarter" idx="10"/>
          </p:nvPr>
        </p:nvSpPr>
        <p:spPr/>
        <p:txBody>
          <a:bodyPr/>
          <a:lstStyle/>
          <a:p>
            <a:pPr rtl="0"/>
            <a:fld id="{893B0CF2-7F87-4E02-A248-870047730F99}" type="slidenum">
              <a:rPr lang="ro-RO" smtClean="0"/>
              <a:t>76</a:t>
            </a:fld>
            <a:endParaRPr lang="ro-RO"/>
          </a:p>
        </p:txBody>
      </p:sp>
    </p:spTree>
    <p:extLst>
      <p:ext uri="{BB962C8B-B14F-4D97-AF65-F5344CB8AC3E}">
        <p14:creationId xmlns:p14="http://schemas.microsoft.com/office/powerpoint/2010/main" val="3676473091"/>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p:sp>
      <p:sp>
        <p:nvSpPr>
          <p:cNvPr id="3" name="Substituent note 2"/>
          <p:cNvSpPr>
            <a:spLocks noGrp="1"/>
          </p:cNvSpPr>
          <p:nvPr>
            <p:ph type="body" idx="1"/>
          </p:nvPr>
        </p:nvSpPr>
        <p:spPr/>
        <p:txBody>
          <a:bodyPr/>
          <a:lstStyle/>
          <a:p>
            <a:endParaRPr lang="ro-RO"/>
          </a:p>
        </p:txBody>
      </p:sp>
      <p:sp>
        <p:nvSpPr>
          <p:cNvPr id="4" name="Substituent număr diapozitiv 3"/>
          <p:cNvSpPr>
            <a:spLocks noGrp="1"/>
          </p:cNvSpPr>
          <p:nvPr>
            <p:ph type="sldNum" sz="quarter" idx="10"/>
          </p:nvPr>
        </p:nvSpPr>
        <p:spPr/>
        <p:txBody>
          <a:bodyPr/>
          <a:lstStyle/>
          <a:p>
            <a:pPr rtl="0"/>
            <a:fld id="{893B0CF2-7F87-4E02-A248-870047730F99}" type="slidenum">
              <a:rPr lang="ro-RO" smtClean="0"/>
              <a:t>77</a:t>
            </a:fld>
            <a:endParaRPr lang="ro-RO"/>
          </a:p>
        </p:txBody>
      </p:sp>
    </p:spTree>
    <p:extLst>
      <p:ext uri="{BB962C8B-B14F-4D97-AF65-F5344CB8AC3E}">
        <p14:creationId xmlns:p14="http://schemas.microsoft.com/office/powerpoint/2010/main" val="2513727593"/>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p:sp>
      <p:sp>
        <p:nvSpPr>
          <p:cNvPr id="3" name="Substituent note 2"/>
          <p:cNvSpPr>
            <a:spLocks noGrp="1"/>
          </p:cNvSpPr>
          <p:nvPr>
            <p:ph type="body" idx="1"/>
          </p:nvPr>
        </p:nvSpPr>
        <p:spPr/>
        <p:txBody>
          <a:bodyPr/>
          <a:lstStyle/>
          <a:p>
            <a:endParaRPr lang="ro-RO"/>
          </a:p>
        </p:txBody>
      </p:sp>
      <p:sp>
        <p:nvSpPr>
          <p:cNvPr id="4" name="Substituent număr diapozitiv 3"/>
          <p:cNvSpPr>
            <a:spLocks noGrp="1"/>
          </p:cNvSpPr>
          <p:nvPr>
            <p:ph type="sldNum" sz="quarter" idx="10"/>
          </p:nvPr>
        </p:nvSpPr>
        <p:spPr/>
        <p:txBody>
          <a:bodyPr/>
          <a:lstStyle/>
          <a:p>
            <a:pPr rtl="0"/>
            <a:fld id="{893B0CF2-7F87-4E02-A248-870047730F99}" type="slidenum">
              <a:rPr lang="ro-RO" smtClean="0"/>
              <a:t>78</a:t>
            </a:fld>
            <a:endParaRPr lang="ro-RO"/>
          </a:p>
        </p:txBody>
      </p:sp>
    </p:spTree>
    <p:extLst>
      <p:ext uri="{BB962C8B-B14F-4D97-AF65-F5344CB8AC3E}">
        <p14:creationId xmlns:p14="http://schemas.microsoft.com/office/powerpoint/2010/main" val="3475009852"/>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p:sp>
      <p:sp>
        <p:nvSpPr>
          <p:cNvPr id="3" name="Substituent note 2"/>
          <p:cNvSpPr>
            <a:spLocks noGrp="1"/>
          </p:cNvSpPr>
          <p:nvPr>
            <p:ph type="body" idx="1"/>
          </p:nvPr>
        </p:nvSpPr>
        <p:spPr/>
        <p:txBody>
          <a:bodyPr/>
          <a:lstStyle/>
          <a:p>
            <a:endParaRPr lang="ro-RO"/>
          </a:p>
        </p:txBody>
      </p:sp>
      <p:sp>
        <p:nvSpPr>
          <p:cNvPr id="4" name="Substituent număr diapozitiv 3"/>
          <p:cNvSpPr>
            <a:spLocks noGrp="1"/>
          </p:cNvSpPr>
          <p:nvPr>
            <p:ph type="sldNum" sz="quarter" idx="10"/>
          </p:nvPr>
        </p:nvSpPr>
        <p:spPr/>
        <p:txBody>
          <a:bodyPr/>
          <a:lstStyle/>
          <a:p>
            <a:pPr rtl="0"/>
            <a:fld id="{893B0CF2-7F87-4E02-A248-870047730F99}" type="slidenum">
              <a:rPr lang="ro-RO" smtClean="0"/>
              <a:t>79</a:t>
            </a:fld>
            <a:endParaRPr lang="ro-RO"/>
          </a:p>
        </p:txBody>
      </p:sp>
    </p:spTree>
    <p:extLst>
      <p:ext uri="{BB962C8B-B14F-4D97-AF65-F5344CB8AC3E}">
        <p14:creationId xmlns:p14="http://schemas.microsoft.com/office/powerpoint/2010/main" val="33050124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p:sp>
      <p:sp>
        <p:nvSpPr>
          <p:cNvPr id="3" name="Substituent note 2"/>
          <p:cNvSpPr>
            <a:spLocks noGrp="1"/>
          </p:cNvSpPr>
          <p:nvPr>
            <p:ph type="body" idx="1"/>
          </p:nvPr>
        </p:nvSpPr>
        <p:spPr/>
        <p:txBody>
          <a:bodyPr/>
          <a:lstStyle/>
          <a:p>
            <a:endParaRPr lang="ro-RO"/>
          </a:p>
        </p:txBody>
      </p:sp>
      <p:sp>
        <p:nvSpPr>
          <p:cNvPr id="4" name="Substituent număr diapozitiv 3"/>
          <p:cNvSpPr>
            <a:spLocks noGrp="1"/>
          </p:cNvSpPr>
          <p:nvPr>
            <p:ph type="sldNum" sz="quarter" idx="10"/>
          </p:nvPr>
        </p:nvSpPr>
        <p:spPr/>
        <p:txBody>
          <a:bodyPr/>
          <a:lstStyle/>
          <a:p>
            <a:pPr rtl="0"/>
            <a:fld id="{893B0CF2-7F87-4E02-A248-870047730F99}" type="slidenum">
              <a:rPr lang="ro-RO" smtClean="0"/>
              <a:t>8</a:t>
            </a:fld>
            <a:endParaRPr lang="ro-RO"/>
          </a:p>
        </p:txBody>
      </p:sp>
    </p:spTree>
    <p:extLst>
      <p:ext uri="{BB962C8B-B14F-4D97-AF65-F5344CB8AC3E}">
        <p14:creationId xmlns:p14="http://schemas.microsoft.com/office/powerpoint/2010/main" val="4001966937"/>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p:sp>
      <p:sp>
        <p:nvSpPr>
          <p:cNvPr id="3" name="Substituent note 2"/>
          <p:cNvSpPr>
            <a:spLocks noGrp="1"/>
          </p:cNvSpPr>
          <p:nvPr>
            <p:ph type="body" idx="1"/>
          </p:nvPr>
        </p:nvSpPr>
        <p:spPr/>
        <p:txBody>
          <a:bodyPr/>
          <a:lstStyle/>
          <a:p>
            <a:endParaRPr lang="ro-RO"/>
          </a:p>
        </p:txBody>
      </p:sp>
      <p:sp>
        <p:nvSpPr>
          <p:cNvPr id="4" name="Substituent număr diapozitiv 3"/>
          <p:cNvSpPr>
            <a:spLocks noGrp="1"/>
          </p:cNvSpPr>
          <p:nvPr>
            <p:ph type="sldNum" sz="quarter" idx="10"/>
          </p:nvPr>
        </p:nvSpPr>
        <p:spPr/>
        <p:txBody>
          <a:bodyPr/>
          <a:lstStyle/>
          <a:p>
            <a:pPr rtl="0"/>
            <a:fld id="{893B0CF2-7F87-4E02-A248-870047730F99}" type="slidenum">
              <a:rPr lang="ro-RO" smtClean="0"/>
              <a:t>80</a:t>
            </a:fld>
            <a:endParaRPr lang="ro-RO"/>
          </a:p>
        </p:txBody>
      </p:sp>
    </p:spTree>
    <p:extLst>
      <p:ext uri="{BB962C8B-B14F-4D97-AF65-F5344CB8AC3E}">
        <p14:creationId xmlns:p14="http://schemas.microsoft.com/office/powerpoint/2010/main" val="3593190358"/>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p:sp>
      <p:sp>
        <p:nvSpPr>
          <p:cNvPr id="3" name="Substituent note 2"/>
          <p:cNvSpPr>
            <a:spLocks noGrp="1"/>
          </p:cNvSpPr>
          <p:nvPr>
            <p:ph type="body" idx="1"/>
          </p:nvPr>
        </p:nvSpPr>
        <p:spPr/>
        <p:txBody>
          <a:bodyPr/>
          <a:lstStyle/>
          <a:p>
            <a:endParaRPr lang="ro-RO"/>
          </a:p>
        </p:txBody>
      </p:sp>
      <p:sp>
        <p:nvSpPr>
          <p:cNvPr id="4" name="Substituent număr diapozitiv 3"/>
          <p:cNvSpPr>
            <a:spLocks noGrp="1"/>
          </p:cNvSpPr>
          <p:nvPr>
            <p:ph type="sldNum" sz="quarter" idx="10"/>
          </p:nvPr>
        </p:nvSpPr>
        <p:spPr/>
        <p:txBody>
          <a:bodyPr/>
          <a:lstStyle/>
          <a:p>
            <a:pPr rtl="0"/>
            <a:fld id="{893B0CF2-7F87-4E02-A248-870047730F99}" type="slidenum">
              <a:rPr lang="ro-RO" smtClean="0"/>
              <a:t>81</a:t>
            </a:fld>
            <a:endParaRPr lang="ro-RO"/>
          </a:p>
        </p:txBody>
      </p:sp>
    </p:spTree>
    <p:extLst>
      <p:ext uri="{BB962C8B-B14F-4D97-AF65-F5344CB8AC3E}">
        <p14:creationId xmlns:p14="http://schemas.microsoft.com/office/powerpoint/2010/main" val="113742606"/>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p:sp>
      <p:sp>
        <p:nvSpPr>
          <p:cNvPr id="3" name="Substituent note 2"/>
          <p:cNvSpPr>
            <a:spLocks noGrp="1"/>
          </p:cNvSpPr>
          <p:nvPr>
            <p:ph type="body" idx="1"/>
          </p:nvPr>
        </p:nvSpPr>
        <p:spPr/>
        <p:txBody>
          <a:bodyPr/>
          <a:lstStyle/>
          <a:p>
            <a:endParaRPr lang="ro-RO"/>
          </a:p>
        </p:txBody>
      </p:sp>
      <p:sp>
        <p:nvSpPr>
          <p:cNvPr id="4" name="Substituent număr diapozitiv 3"/>
          <p:cNvSpPr>
            <a:spLocks noGrp="1"/>
          </p:cNvSpPr>
          <p:nvPr>
            <p:ph type="sldNum" sz="quarter" idx="10"/>
          </p:nvPr>
        </p:nvSpPr>
        <p:spPr/>
        <p:txBody>
          <a:bodyPr/>
          <a:lstStyle/>
          <a:p>
            <a:pPr rtl="0"/>
            <a:fld id="{893B0CF2-7F87-4E02-A248-870047730F99}" type="slidenum">
              <a:rPr lang="ro-RO" smtClean="0"/>
              <a:t>82</a:t>
            </a:fld>
            <a:endParaRPr lang="ro-RO"/>
          </a:p>
        </p:txBody>
      </p:sp>
    </p:spTree>
    <p:extLst>
      <p:ext uri="{BB962C8B-B14F-4D97-AF65-F5344CB8AC3E}">
        <p14:creationId xmlns:p14="http://schemas.microsoft.com/office/powerpoint/2010/main" val="2896279465"/>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p:sp>
      <p:sp>
        <p:nvSpPr>
          <p:cNvPr id="3" name="Substituent note 2"/>
          <p:cNvSpPr>
            <a:spLocks noGrp="1"/>
          </p:cNvSpPr>
          <p:nvPr>
            <p:ph type="body" idx="1"/>
          </p:nvPr>
        </p:nvSpPr>
        <p:spPr/>
        <p:txBody>
          <a:bodyPr/>
          <a:lstStyle/>
          <a:p>
            <a:endParaRPr lang="ro-RO"/>
          </a:p>
        </p:txBody>
      </p:sp>
      <p:sp>
        <p:nvSpPr>
          <p:cNvPr id="4" name="Substituent număr diapozitiv 3"/>
          <p:cNvSpPr>
            <a:spLocks noGrp="1"/>
          </p:cNvSpPr>
          <p:nvPr>
            <p:ph type="sldNum" sz="quarter" idx="10"/>
          </p:nvPr>
        </p:nvSpPr>
        <p:spPr/>
        <p:txBody>
          <a:bodyPr/>
          <a:lstStyle/>
          <a:p>
            <a:pPr rtl="0"/>
            <a:fld id="{893B0CF2-7F87-4E02-A248-870047730F99}" type="slidenum">
              <a:rPr lang="ro-RO" smtClean="0"/>
              <a:t>83</a:t>
            </a:fld>
            <a:endParaRPr lang="ro-RO"/>
          </a:p>
        </p:txBody>
      </p:sp>
    </p:spTree>
    <p:extLst>
      <p:ext uri="{BB962C8B-B14F-4D97-AF65-F5344CB8AC3E}">
        <p14:creationId xmlns:p14="http://schemas.microsoft.com/office/powerpoint/2010/main" val="2748790556"/>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p:sp>
      <p:sp>
        <p:nvSpPr>
          <p:cNvPr id="3" name="Substituent note 2"/>
          <p:cNvSpPr>
            <a:spLocks noGrp="1"/>
          </p:cNvSpPr>
          <p:nvPr>
            <p:ph type="body" idx="1"/>
          </p:nvPr>
        </p:nvSpPr>
        <p:spPr/>
        <p:txBody>
          <a:bodyPr/>
          <a:lstStyle/>
          <a:p>
            <a:endParaRPr lang="ro-RO"/>
          </a:p>
        </p:txBody>
      </p:sp>
      <p:sp>
        <p:nvSpPr>
          <p:cNvPr id="4" name="Substituent număr diapozitiv 3"/>
          <p:cNvSpPr>
            <a:spLocks noGrp="1"/>
          </p:cNvSpPr>
          <p:nvPr>
            <p:ph type="sldNum" sz="quarter" idx="10"/>
          </p:nvPr>
        </p:nvSpPr>
        <p:spPr/>
        <p:txBody>
          <a:bodyPr/>
          <a:lstStyle/>
          <a:p>
            <a:pPr rtl="0"/>
            <a:fld id="{893B0CF2-7F87-4E02-A248-870047730F99}" type="slidenum">
              <a:rPr lang="ro-RO" smtClean="0"/>
              <a:t>84</a:t>
            </a:fld>
            <a:endParaRPr lang="ro-RO"/>
          </a:p>
        </p:txBody>
      </p:sp>
    </p:spTree>
    <p:extLst>
      <p:ext uri="{BB962C8B-B14F-4D97-AF65-F5344CB8AC3E}">
        <p14:creationId xmlns:p14="http://schemas.microsoft.com/office/powerpoint/2010/main" val="35864046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p:sp>
      <p:sp>
        <p:nvSpPr>
          <p:cNvPr id="3" name="Substituent note 2"/>
          <p:cNvSpPr>
            <a:spLocks noGrp="1"/>
          </p:cNvSpPr>
          <p:nvPr>
            <p:ph type="body" idx="1"/>
          </p:nvPr>
        </p:nvSpPr>
        <p:spPr/>
        <p:txBody>
          <a:bodyPr/>
          <a:lstStyle/>
          <a:p>
            <a:endParaRPr lang="ro-RO"/>
          </a:p>
        </p:txBody>
      </p:sp>
      <p:sp>
        <p:nvSpPr>
          <p:cNvPr id="4" name="Substituent număr diapozitiv 3"/>
          <p:cNvSpPr>
            <a:spLocks noGrp="1"/>
          </p:cNvSpPr>
          <p:nvPr>
            <p:ph type="sldNum" sz="quarter" idx="10"/>
          </p:nvPr>
        </p:nvSpPr>
        <p:spPr/>
        <p:txBody>
          <a:bodyPr/>
          <a:lstStyle/>
          <a:p>
            <a:pPr rtl="0"/>
            <a:fld id="{893B0CF2-7F87-4E02-A248-870047730F99}" type="slidenum">
              <a:rPr lang="ro-RO" smtClean="0"/>
              <a:t>9</a:t>
            </a:fld>
            <a:endParaRPr lang="ro-RO"/>
          </a:p>
        </p:txBody>
      </p:sp>
    </p:spTree>
    <p:extLst>
      <p:ext uri="{BB962C8B-B14F-4D97-AF65-F5344CB8AC3E}">
        <p14:creationId xmlns:p14="http://schemas.microsoft.com/office/powerpoint/2010/main" val="26930700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zitiv titlu">
    <p:bg>
      <p:bgRef idx="1001">
        <a:schemeClr val="bg1"/>
      </p:bgRef>
    </p:bg>
    <p:spTree>
      <p:nvGrpSpPr>
        <p:cNvPr id="1" name=""/>
        <p:cNvGrpSpPr/>
        <p:nvPr/>
      </p:nvGrpSpPr>
      <p:grpSpPr>
        <a:xfrm>
          <a:off x="0" y="0"/>
          <a:ext cx="0" cy="0"/>
          <a:chOff x="0" y="0"/>
          <a:chExt cx="0" cy="0"/>
        </a:xfrm>
      </p:grpSpPr>
      <p:grpSp>
        <p:nvGrpSpPr>
          <p:cNvPr id="10" name="Grup 9"/>
          <p:cNvGrpSpPr/>
          <p:nvPr/>
        </p:nvGrpSpPr>
        <p:grpSpPr>
          <a:xfrm>
            <a:off x="0" y="6208894"/>
            <a:ext cx="12192000" cy="649106"/>
            <a:chOff x="0" y="6208894"/>
            <a:chExt cx="12192000" cy="649106"/>
          </a:xfrm>
        </p:grpSpPr>
        <p:sp>
          <p:nvSpPr>
            <p:cNvPr id="2" name="Dreptunghi 1"/>
            <p:cNvSpPr/>
            <p:nvPr/>
          </p:nvSpPr>
          <p:spPr>
            <a:xfrm>
              <a:off x="3048" y="6220178"/>
              <a:ext cx="12188952" cy="637822"/>
            </a:xfrm>
            <a:prstGeom prst="rect">
              <a:avLst/>
            </a:prstGeom>
            <a:ln>
              <a:noFill/>
            </a:ln>
          </p:spPr>
          <p:style>
            <a:lnRef idx="1">
              <a:schemeClr val="accent3"/>
            </a:lnRef>
            <a:fillRef idx="2">
              <a:schemeClr val="accent3"/>
            </a:fillRef>
            <a:effectRef idx="1">
              <a:schemeClr val="accent3"/>
            </a:effectRef>
            <a:fontRef idx="minor">
              <a:schemeClr val="dk1"/>
            </a:fontRef>
          </p:style>
          <p:txBody>
            <a:bodyPr rtlCol="0" anchor="ctr"/>
            <a:lstStyle/>
            <a:p>
              <a:pPr algn="ctr" rtl="0"/>
              <a:endParaRPr lang="ro-RO" dirty="0"/>
            </a:p>
          </p:txBody>
        </p:sp>
        <p:cxnSp>
          <p:nvCxnSpPr>
            <p:cNvPr id="7" name="Conector drept 6"/>
            <p:cNvCxnSpPr/>
            <p:nvPr/>
          </p:nvCxnSpPr>
          <p:spPr>
            <a:xfrm>
              <a:off x="0" y="6208894"/>
              <a:ext cx="121920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cxnSp>
        <p:nvCxnSpPr>
          <p:cNvPr id="5" name="Conector drept 4"/>
          <p:cNvCxnSpPr/>
          <p:nvPr userDrawn="1"/>
        </p:nvCxnSpPr>
        <p:spPr>
          <a:xfrm flipV="1">
            <a:off x="3048" y="5937956"/>
            <a:ext cx="8241" cy="564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Conector drept 10"/>
          <p:cNvCxnSpPr/>
          <p:nvPr userDrawn="1"/>
        </p:nvCxnSpPr>
        <p:spPr>
          <a:xfrm flipV="1">
            <a:off x="3048" y="5937956"/>
            <a:ext cx="8241" cy="5644"/>
          </a:xfrm>
          <a:prstGeom prst="line">
            <a:avLst/>
          </a:prstGeom>
        </p:spPr>
        <p:style>
          <a:lnRef idx="1">
            <a:schemeClr val="accent1"/>
          </a:lnRef>
          <a:fillRef idx="0">
            <a:schemeClr val="accent1"/>
          </a:fillRef>
          <a:effectRef idx="0">
            <a:schemeClr val="accent1"/>
          </a:effectRef>
          <a:fontRef idx="minor">
            <a:schemeClr val="tx1"/>
          </a:fontRef>
        </p:style>
      </p:cxnSp>
      <p:sp>
        <p:nvSpPr>
          <p:cNvPr id="9" name="Titlu 8"/>
          <p:cNvSpPr>
            <a:spLocks noGrp="1"/>
          </p:cNvSpPr>
          <p:nvPr>
            <p:ph type="ctrTitle" hasCustomPrompt="1"/>
          </p:nvPr>
        </p:nvSpPr>
        <p:spPr>
          <a:xfrm>
            <a:off x="711200" y="1371600"/>
            <a:ext cx="10468864" cy="1828800"/>
          </a:xfrm>
          <a:ln>
            <a:noFill/>
          </a:ln>
        </p:spPr>
        <p:txBody>
          <a:bodyPr vert="horz" tIns="0" rIns="18288" bIns="0" rtlCol="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tx2"/>
                </a:solidFill>
                <a:effectLst/>
                <a:latin typeface="Calibri" panose="020F0502020204030204" pitchFamily="34" charset="0"/>
                <a:ea typeface="+mj-ea"/>
                <a:cs typeface="+mj-cs"/>
              </a:defRPr>
            </a:lvl1pPr>
          </a:lstStyle>
          <a:p>
            <a:pPr rtl="0"/>
            <a:r>
              <a:rPr lang="ro-RO" dirty="0"/>
              <a:t>Faceți clic pentru a edita stilul de titlu Coordonator</a:t>
            </a:r>
            <a:endParaRPr kumimoji="0" lang="ro-RO" dirty="0"/>
          </a:p>
        </p:txBody>
      </p:sp>
      <p:sp>
        <p:nvSpPr>
          <p:cNvPr id="17" name="Subtitlu 16"/>
          <p:cNvSpPr>
            <a:spLocks noGrp="1"/>
          </p:cNvSpPr>
          <p:nvPr>
            <p:ph type="subTitle" idx="1"/>
          </p:nvPr>
        </p:nvSpPr>
        <p:spPr>
          <a:xfrm>
            <a:off x="711200" y="3228536"/>
            <a:ext cx="10472928" cy="1752600"/>
          </a:xfrm>
        </p:spPr>
        <p:txBody>
          <a:bodyPr lIns="0" rIns="18288" rtlCol="0"/>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pPr rtl="0"/>
            <a:r>
              <a:rPr lang="ro-RO"/>
              <a:t>Faceți clic pentru a edita stilul de subtitlu coordonator</a:t>
            </a:r>
            <a:endParaRPr kumimoji="0" lang="ro-RO" dirty="0"/>
          </a:p>
        </p:txBody>
      </p:sp>
      <p:sp>
        <p:nvSpPr>
          <p:cNvPr id="30" name="Substituent dată 29"/>
          <p:cNvSpPr>
            <a:spLocks noGrp="1"/>
          </p:cNvSpPr>
          <p:nvPr>
            <p:ph type="dt" sz="half" idx="10"/>
          </p:nvPr>
        </p:nvSpPr>
        <p:spPr/>
        <p:txBody>
          <a:bodyPr rtlCol="0"/>
          <a:lstStyle/>
          <a:p>
            <a:pPr rtl="0"/>
            <a:fld id="{00F7655B-E455-4446-BCA3-031AF82635C0}" type="datetime1">
              <a:rPr lang="ro-RO" smtClean="0"/>
              <a:t>16.04.2021</a:t>
            </a:fld>
            <a:endParaRPr lang="ro-RO" dirty="0"/>
          </a:p>
        </p:txBody>
      </p:sp>
      <p:sp>
        <p:nvSpPr>
          <p:cNvPr id="19" name="Substituent subsol 18"/>
          <p:cNvSpPr>
            <a:spLocks noGrp="1"/>
          </p:cNvSpPr>
          <p:nvPr>
            <p:ph type="ftr" sz="quarter" idx="11"/>
          </p:nvPr>
        </p:nvSpPr>
        <p:spPr/>
        <p:txBody>
          <a:bodyPr rtlCol="0"/>
          <a:lstStyle/>
          <a:p>
            <a:pPr rtl="0"/>
            <a:r>
              <a:rPr lang="ro-RO" dirty="0"/>
              <a:t>Adăugați un subsol</a:t>
            </a:r>
          </a:p>
        </p:txBody>
      </p:sp>
      <p:sp>
        <p:nvSpPr>
          <p:cNvPr id="27" name="Substituent număr diapozitiv 26"/>
          <p:cNvSpPr>
            <a:spLocks noGrp="1"/>
          </p:cNvSpPr>
          <p:nvPr>
            <p:ph type="sldNum" sz="quarter" idx="12"/>
          </p:nvPr>
        </p:nvSpPr>
        <p:spPr/>
        <p:txBody>
          <a:bodyPr rtlCol="0"/>
          <a:lstStyle/>
          <a:p>
            <a:pPr rtl="0"/>
            <a:fld id="{401CF334-2D5C-4859-84A6-CA7E6E43FAEB}" type="slidenum">
              <a:rPr lang="ro-RO" smtClean="0"/>
              <a:t>‹#›</a:t>
            </a:fld>
            <a:endParaRPr lang="ro-RO" dirty="0"/>
          </a:p>
        </p:txBody>
      </p:sp>
    </p:spTree>
    <p:extLst>
      <p:ext uri="{BB962C8B-B14F-4D97-AF65-F5344CB8AC3E}">
        <p14:creationId xmlns:p14="http://schemas.microsoft.com/office/powerpoint/2010/main" val="29808200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u și text vertical">
    <p:spTree>
      <p:nvGrpSpPr>
        <p:cNvPr id="1" name=""/>
        <p:cNvGrpSpPr/>
        <p:nvPr/>
      </p:nvGrpSpPr>
      <p:grpSpPr>
        <a:xfrm>
          <a:off x="0" y="0"/>
          <a:ext cx="0" cy="0"/>
          <a:chOff x="0" y="0"/>
          <a:chExt cx="0" cy="0"/>
        </a:xfrm>
      </p:grpSpPr>
      <p:sp>
        <p:nvSpPr>
          <p:cNvPr id="2" name="Titlu 1"/>
          <p:cNvSpPr>
            <a:spLocks noGrp="1"/>
          </p:cNvSpPr>
          <p:nvPr>
            <p:ph type="title" hasCustomPrompt="1"/>
          </p:nvPr>
        </p:nvSpPr>
        <p:spPr/>
        <p:txBody>
          <a:bodyPr rtlCol="0"/>
          <a:lstStyle/>
          <a:p>
            <a:pPr rtl="0"/>
            <a:r>
              <a:rPr lang="ro-RO" dirty="0"/>
              <a:t>Faceți clic pentru a edita stilul de titlu Coordonator</a:t>
            </a:r>
            <a:endParaRPr kumimoji="0" lang="ro-RO" dirty="0"/>
          </a:p>
        </p:txBody>
      </p:sp>
      <p:sp>
        <p:nvSpPr>
          <p:cNvPr id="3" name="Substituent text vertical 2"/>
          <p:cNvSpPr>
            <a:spLocks noGrp="1"/>
          </p:cNvSpPr>
          <p:nvPr>
            <p:ph type="body" orient="vert" idx="1"/>
          </p:nvPr>
        </p:nvSpPr>
        <p:spPr/>
        <p:txBody>
          <a:bodyPr vert="eaVert" rtlCol="0"/>
          <a:lstStyle>
            <a:lvl1pPr rtl="0" eaLnBrk="1" latinLnBrk="0" hangingPunct="1">
              <a:defRPr/>
            </a:lvl1pPr>
          </a:lstStyle>
          <a:p>
            <a:pPr lvl="0" rtl="0" eaLnBrk="1" latinLnBrk="0" hangingPunct="1"/>
            <a:r>
              <a:rPr lang="ro-RO"/>
              <a:t>Editați stilurile de text coordonator</a:t>
            </a:r>
          </a:p>
          <a:p>
            <a:pPr lvl="1" rtl="0" eaLnBrk="1" latinLnBrk="0" hangingPunct="1"/>
            <a:r>
              <a:rPr lang="ro-RO"/>
              <a:t>Al doilea nivel</a:t>
            </a:r>
          </a:p>
          <a:p>
            <a:pPr lvl="2" rtl="0" eaLnBrk="1" latinLnBrk="0" hangingPunct="1"/>
            <a:r>
              <a:rPr lang="ro-RO"/>
              <a:t>Al treilea nivel</a:t>
            </a:r>
          </a:p>
          <a:p>
            <a:pPr lvl="3" rtl="0" eaLnBrk="1" latinLnBrk="0" hangingPunct="1"/>
            <a:r>
              <a:rPr lang="ro-RO"/>
              <a:t>Al patrulea nivel</a:t>
            </a:r>
          </a:p>
          <a:p>
            <a:pPr lvl="4" rtl="0" eaLnBrk="1" latinLnBrk="0" hangingPunct="1"/>
            <a:r>
              <a:rPr lang="ro-RO"/>
              <a:t>Al cincilea nivel</a:t>
            </a:r>
            <a:endParaRPr kumimoji="0" lang="ro-RO" dirty="0"/>
          </a:p>
        </p:txBody>
      </p:sp>
      <p:sp>
        <p:nvSpPr>
          <p:cNvPr id="4" name="Substituent dată 3"/>
          <p:cNvSpPr>
            <a:spLocks noGrp="1"/>
          </p:cNvSpPr>
          <p:nvPr>
            <p:ph type="dt" sz="half" idx="10"/>
          </p:nvPr>
        </p:nvSpPr>
        <p:spPr/>
        <p:txBody>
          <a:bodyPr rtlCol="0"/>
          <a:lstStyle/>
          <a:p>
            <a:pPr rtl="0"/>
            <a:fld id="{CA0D95C3-D664-47AB-A6FE-1EE4526F7696}" type="datetime1">
              <a:rPr lang="ro-RO" smtClean="0"/>
              <a:t>16.04.2021</a:t>
            </a:fld>
            <a:endParaRPr lang="ro-RO" dirty="0"/>
          </a:p>
        </p:txBody>
      </p:sp>
      <p:sp>
        <p:nvSpPr>
          <p:cNvPr id="5" name="Substituent subsol 4"/>
          <p:cNvSpPr>
            <a:spLocks noGrp="1"/>
          </p:cNvSpPr>
          <p:nvPr>
            <p:ph type="ftr" sz="quarter" idx="11"/>
          </p:nvPr>
        </p:nvSpPr>
        <p:spPr/>
        <p:txBody>
          <a:bodyPr rtlCol="0"/>
          <a:lstStyle/>
          <a:p>
            <a:pPr rtl="0"/>
            <a:r>
              <a:rPr lang="ro-RO" dirty="0"/>
              <a:t>Adăugați un subsol</a:t>
            </a:r>
          </a:p>
        </p:txBody>
      </p:sp>
      <p:sp>
        <p:nvSpPr>
          <p:cNvPr id="6" name="Substituent număr diapozitiv 5"/>
          <p:cNvSpPr>
            <a:spLocks noGrp="1"/>
          </p:cNvSpPr>
          <p:nvPr>
            <p:ph type="sldNum" sz="quarter" idx="12"/>
          </p:nvPr>
        </p:nvSpPr>
        <p:spPr/>
        <p:txBody>
          <a:bodyPr rtlCol="0"/>
          <a:lstStyle/>
          <a:p>
            <a:pPr rtl="0"/>
            <a:fld id="{401CF334-2D5C-4859-84A6-CA7E6E43FAEB}" type="slidenum">
              <a:rPr lang="ro-RO" smtClean="0"/>
              <a:t>‹#›</a:t>
            </a:fld>
            <a:endParaRPr lang="ro-RO" dirty="0"/>
          </a:p>
        </p:txBody>
      </p:sp>
    </p:spTree>
    <p:extLst>
      <p:ext uri="{BB962C8B-B14F-4D97-AF65-F5344CB8AC3E}">
        <p14:creationId xmlns:p14="http://schemas.microsoft.com/office/powerpoint/2010/main" val="877777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lu vertical și text">
    <p:spTree>
      <p:nvGrpSpPr>
        <p:cNvPr id="1" name=""/>
        <p:cNvGrpSpPr/>
        <p:nvPr/>
      </p:nvGrpSpPr>
      <p:grpSpPr>
        <a:xfrm>
          <a:off x="0" y="0"/>
          <a:ext cx="0" cy="0"/>
          <a:chOff x="0" y="0"/>
          <a:chExt cx="0" cy="0"/>
        </a:xfrm>
      </p:grpSpPr>
      <p:sp>
        <p:nvSpPr>
          <p:cNvPr id="2" name="Titlu vertical 1"/>
          <p:cNvSpPr>
            <a:spLocks noGrp="1"/>
          </p:cNvSpPr>
          <p:nvPr>
            <p:ph type="title" orient="vert" hasCustomPrompt="1"/>
          </p:nvPr>
        </p:nvSpPr>
        <p:spPr>
          <a:xfrm>
            <a:off x="8839200" y="914402"/>
            <a:ext cx="2743200" cy="5211763"/>
          </a:xfrm>
        </p:spPr>
        <p:txBody>
          <a:bodyPr vert="eaVert" rtlCol="0"/>
          <a:lstStyle/>
          <a:p>
            <a:pPr rtl="0"/>
            <a:r>
              <a:rPr lang="ro-RO" dirty="0"/>
              <a:t>Faceți clic pentru a edita stilul de titlu Coordonator</a:t>
            </a:r>
            <a:endParaRPr kumimoji="0" lang="ro-RO" dirty="0"/>
          </a:p>
        </p:txBody>
      </p:sp>
      <p:sp>
        <p:nvSpPr>
          <p:cNvPr id="3" name="Substituent text vertical 2"/>
          <p:cNvSpPr>
            <a:spLocks noGrp="1"/>
          </p:cNvSpPr>
          <p:nvPr>
            <p:ph type="body" orient="vert" idx="1"/>
          </p:nvPr>
        </p:nvSpPr>
        <p:spPr>
          <a:xfrm>
            <a:off x="609600" y="914402"/>
            <a:ext cx="8026400" cy="5211763"/>
          </a:xfrm>
        </p:spPr>
        <p:txBody>
          <a:bodyPr vert="eaVert" rtlCol="0"/>
          <a:lstStyle>
            <a:lvl1pPr rtl="0" eaLnBrk="1" latinLnBrk="0" hangingPunct="1">
              <a:defRPr/>
            </a:lvl1pPr>
          </a:lstStyle>
          <a:p>
            <a:pPr lvl="0" rtl="0" eaLnBrk="1" latinLnBrk="0" hangingPunct="1"/>
            <a:r>
              <a:rPr lang="ro-RO"/>
              <a:t>Editați stilurile de text coordonator</a:t>
            </a:r>
          </a:p>
          <a:p>
            <a:pPr lvl="1" rtl="0" eaLnBrk="1" latinLnBrk="0" hangingPunct="1"/>
            <a:r>
              <a:rPr lang="ro-RO"/>
              <a:t>Al doilea nivel</a:t>
            </a:r>
          </a:p>
          <a:p>
            <a:pPr lvl="2" rtl="0" eaLnBrk="1" latinLnBrk="0" hangingPunct="1"/>
            <a:r>
              <a:rPr lang="ro-RO"/>
              <a:t>Al treilea nivel</a:t>
            </a:r>
          </a:p>
          <a:p>
            <a:pPr lvl="3" rtl="0" eaLnBrk="1" latinLnBrk="0" hangingPunct="1"/>
            <a:r>
              <a:rPr lang="ro-RO"/>
              <a:t>Al patrulea nivel</a:t>
            </a:r>
          </a:p>
          <a:p>
            <a:pPr lvl="4" rtl="0" eaLnBrk="1" latinLnBrk="0" hangingPunct="1"/>
            <a:r>
              <a:rPr lang="ro-RO"/>
              <a:t>Al cincilea nivel</a:t>
            </a:r>
            <a:endParaRPr kumimoji="0" lang="ro-RO" dirty="0"/>
          </a:p>
        </p:txBody>
      </p:sp>
      <p:sp>
        <p:nvSpPr>
          <p:cNvPr id="4" name="Substituent dată 3"/>
          <p:cNvSpPr>
            <a:spLocks noGrp="1"/>
          </p:cNvSpPr>
          <p:nvPr>
            <p:ph type="dt" sz="half" idx="10"/>
          </p:nvPr>
        </p:nvSpPr>
        <p:spPr/>
        <p:txBody>
          <a:bodyPr rtlCol="0"/>
          <a:lstStyle/>
          <a:p>
            <a:pPr rtl="0"/>
            <a:fld id="{249A964C-AE23-42FB-AC8F-82A17431EDDA}" type="datetime1">
              <a:rPr lang="ro-RO" smtClean="0"/>
              <a:t>16.04.2021</a:t>
            </a:fld>
            <a:endParaRPr lang="ro-RO" dirty="0"/>
          </a:p>
        </p:txBody>
      </p:sp>
      <p:sp>
        <p:nvSpPr>
          <p:cNvPr id="5" name="Substituent subsol 4"/>
          <p:cNvSpPr>
            <a:spLocks noGrp="1"/>
          </p:cNvSpPr>
          <p:nvPr>
            <p:ph type="ftr" sz="quarter" idx="11"/>
          </p:nvPr>
        </p:nvSpPr>
        <p:spPr/>
        <p:txBody>
          <a:bodyPr rtlCol="0"/>
          <a:lstStyle/>
          <a:p>
            <a:pPr rtl="0"/>
            <a:r>
              <a:rPr lang="ro-RO" dirty="0"/>
              <a:t>Adăugați un subsol</a:t>
            </a:r>
          </a:p>
        </p:txBody>
      </p:sp>
      <p:sp>
        <p:nvSpPr>
          <p:cNvPr id="6" name="Substituent număr diapozitiv 5"/>
          <p:cNvSpPr>
            <a:spLocks noGrp="1"/>
          </p:cNvSpPr>
          <p:nvPr>
            <p:ph type="sldNum" sz="quarter" idx="12"/>
          </p:nvPr>
        </p:nvSpPr>
        <p:spPr/>
        <p:txBody>
          <a:bodyPr rtlCol="0"/>
          <a:lstStyle/>
          <a:p>
            <a:pPr rtl="0"/>
            <a:fld id="{401CF334-2D5C-4859-84A6-CA7E6E43FAEB}" type="slidenum">
              <a:rPr lang="ro-RO" smtClean="0"/>
              <a:t>‹#›</a:t>
            </a:fld>
            <a:endParaRPr lang="ro-RO" dirty="0"/>
          </a:p>
        </p:txBody>
      </p:sp>
    </p:spTree>
    <p:extLst>
      <p:ext uri="{BB962C8B-B14F-4D97-AF65-F5344CB8AC3E}">
        <p14:creationId xmlns:p14="http://schemas.microsoft.com/office/powerpoint/2010/main" val="3369754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u și conținut">
    <p:spTree>
      <p:nvGrpSpPr>
        <p:cNvPr id="1" name=""/>
        <p:cNvGrpSpPr/>
        <p:nvPr/>
      </p:nvGrpSpPr>
      <p:grpSpPr>
        <a:xfrm>
          <a:off x="0" y="0"/>
          <a:ext cx="0" cy="0"/>
          <a:chOff x="0" y="0"/>
          <a:chExt cx="0" cy="0"/>
        </a:xfrm>
      </p:grpSpPr>
      <p:sp>
        <p:nvSpPr>
          <p:cNvPr id="2" name="Titlu 1"/>
          <p:cNvSpPr>
            <a:spLocks noGrp="1"/>
          </p:cNvSpPr>
          <p:nvPr>
            <p:ph type="title" hasCustomPrompt="1"/>
          </p:nvPr>
        </p:nvSpPr>
        <p:spPr/>
        <p:txBody>
          <a:bodyPr rtlCol="0"/>
          <a:lstStyle/>
          <a:p>
            <a:pPr rtl="0"/>
            <a:r>
              <a:rPr lang="ro-RO" dirty="0"/>
              <a:t>Faceți clic pentru a edita stilul de titlu Coordonator</a:t>
            </a:r>
            <a:endParaRPr kumimoji="0" lang="ro-RO" dirty="0"/>
          </a:p>
        </p:txBody>
      </p:sp>
      <p:sp>
        <p:nvSpPr>
          <p:cNvPr id="3" name="Substituent conținut 2"/>
          <p:cNvSpPr>
            <a:spLocks noGrp="1"/>
          </p:cNvSpPr>
          <p:nvPr>
            <p:ph idx="1"/>
          </p:nvPr>
        </p:nvSpPr>
        <p:spPr/>
        <p:txBody>
          <a:bodyPr rtlCol="0"/>
          <a:lstStyle>
            <a:lvl1pPr rtl="0" eaLnBrk="1" latinLnBrk="0" hangingPunct="1">
              <a:defRPr/>
            </a:lvl1pPr>
          </a:lstStyle>
          <a:p>
            <a:pPr lvl="0" rtl="0" eaLnBrk="1" latinLnBrk="0" hangingPunct="1"/>
            <a:r>
              <a:rPr lang="ro-RO"/>
              <a:t>Editați stilurile de text coordonator</a:t>
            </a:r>
          </a:p>
          <a:p>
            <a:pPr lvl="1" rtl="0" eaLnBrk="1" latinLnBrk="0" hangingPunct="1"/>
            <a:r>
              <a:rPr lang="ro-RO"/>
              <a:t>Al doilea nivel</a:t>
            </a:r>
          </a:p>
          <a:p>
            <a:pPr lvl="2" rtl="0" eaLnBrk="1" latinLnBrk="0" hangingPunct="1"/>
            <a:r>
              <a:rPr lang="ro-RO"/>
              <a:t>Al treilea nivel</a:t>
            </a:r>
          </a:p>
          <a:p>
            <a:pPr lvl="3" rtl="0" eaLnBrk="1" latinLnBrk="0" hangingPunct="1"/>
            <a:r>
              <a:rPr lang="ro-RO"/>
              <a:t>Al patrulea nivel</a:t>
            </a:r>
          </a:p>
          <a:p>
            <a:pPr lvl="4" rtl="0" eaLnBrk="1" latinLnBrk="0" hangingPunct="1"/>
            <a:r>
              <a:rPr lang="ro-RO"/>
              <a:t>Al cincilea nivel</a:t>
            </a:r>
            <a:endParaRPr kumimoji="0" lang="ro-RO" dirty="0"/>
          </a:p>
        </p:txBody>
      </p:sp>
      <p:sp>
        <p:nvSpPr>
          <p:cNvPr id="4" name="Substituent dată 3"/>
          <p:cNvSpPr>
            <a:spLocks noGrp="1"/>
          </p:cNvSpPr>
          <p:nvPr>
            <p:ph type="dt" sz="half" idx="10"/>
          </p:nvPr>
        </p:nvSpPr>
        <p:spPr/>
        <p:txBody>
          <a:bodyPr rtlCol="0"/>
          <a:lstStyle/>
          <a:p>
            <a:pPr rtl="0"/>
            <a:fld id="{D9833575-1D71-48D1-A2C6-7276DFC375A4}" type="datetime1">
              <a:rPr lang="ro-RO" smtClean="0"/>
              <a:t>16.04.2021</a:t>
            </a:fld>
            <a:endParaRPr lang="ro-RO" dirty="0"/>
          </a:p>
        </p:txBody>
      </p:sp>
      <p:sp>
        <p:nvSpPr>
          <p:cNvPr id="5" name="Substituent subsol 4"/>
          <p:cNvSpPr>
            <a:spLocks noGrp="1"/>
          </p:cNvSpPr>
          <p:nvPr>
            <p:ph type="ftr" sz="quarter" idx="11"/>
          </p:nvPr>
        </p:nvSpPr>
        <p:spPr/>
        <p:txBody>
          <a:bodyPr rtlCol="0"/>
          <a:lstStyle/>
          <a:p>
            <a:pPr rtl="0"/>
            <a:r>
              <a:rPr lang="ro-RO" dirty="0"/>
              <a:t>Adăugați un subsol</a:t>
            </a:r>
          </a:p>
        </p:txBody>
      </p:sp>
      <p:sp>
        <p:nvSpPr>
          <p:cNvPr id="6" name="Substituent număr diapozitiv 5"/>
          <p:cNvSpPr>
            <a:spLocks noGrp="1"/>
          </p:cNvSpPr>
          <p:nvPr>
            <p:ph type="sldNum" sz="quarter" idx="12"/>
          </p:nvPr>
        </p:nvSpPr>
        <p:spPr/>
        <p:txBody>
          <a:bodyPr rtlCol="0"/>
          <a:lstStyle/>
          <a:p>
            <a:pPr rtl="0"/>
            <a:fld id="{401CF334-2D5C-4859-84A6-CA7E6E43FAEB}" type="slidenum">
              <a:rPr lang="ro-RO" smtClean="0"/>
              <a:t>‹#›</a:t>
            </a:fld>
            <a:endParaRPr lang="ro-RO" dirty="0"/>
          </a:p>
        </p:txBody>
      </p:sp>
    </p:spTree>
    <p:extLst>
      <p:ext uri="{BB962C8B-B14F-4D97-AF65-F5344CB8AC3E}">
        <p14:creationId xmlns:p14="http://schemas.microsoft.com/office/powerpoint/2010/main" val="1481682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ntet secțiune">
    <p:spTree>
      <p:nvGrpSpPr>
        <p:cNvPr id="1" name=""/>
        <p:cNvGrpSpPr/>
        <p:nvPr/>
      </p:nvGrpSpPr>
      <p:grpSpPr>
        <a:xfrm>
          <a:off x="0" y="0"/>
          <a:ext cx="0" cy="0"/>
          <a:chOff x="0" y="0"/>
          <a:chExt cx="0" cy="0"/>
        </a:xfrm>
      </p:grpSpPr>
      <p:sp>
        <p:nvSpPr>
          <p:cNvPr id="2" name="Titlu 1"/>
          <p:cNvSpPr>
            <a:spLocks noGrp="1"/>
          </p:cNvSpPr>
          <p:nvPr>
            <p:ph type="title" hasCustomPrompt="1"/>
          </p:nvPr>
        </p:nvSpPr>
        <p:spPr>
          <a:xfrm>
            <a:off x="707136" y="1316736"/>
            <a:ext cx="10363200" cy="1362456"/>
          </a:xfrm>
          <a:ln>
            <a:noFill/>
          </a:ln>
        </p:spPr>
        <p:txBody>
          <a:bodyPr vert="horz" tIns="0" bIns="0" rtlCol="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tx2"/>
                </a:solidFill>
                <a:effectLst/>
                <a:latin typeface="Calibri" panose="020F0502020204030204" pitchFamily="34" charset="0"/>
                <a:ea typeface="+mj-ea"/>
                <a:cs typeface="+mj-cs"/>
              </a:defRPr>
            </a:lvl1pPr>
          </a:lstStyle>
          <a:p>
            <a:pPr rtl="0"/>
            <a:r>
              <a:rPr lang="ro-RO" dirty="0"/>
              <a:t>Faceți clic pentru a edita stilul de titlu Coordonator</a:t>
            </a:r>
            <a:endParaRPr kumimoji="0" lang="ro-RO" dirty="0"/>
          </a:p>
        </p:txBody>
      </p:sp>
      <p:sp>
        <p:nvSpPr>
          <p:cNvPr id="3" name="Substituent text 2"/>
          <p:cNvSpPr>
            <a:spLocks noGrp="1"/>
          </p:cNvSpPr>
          <p:nvPr>
            <p:ph type="body" idx="1"/>
          </p:nvPr>
        </p:nvSpPr>
        <p:spPr>
          <a:xfrm>
            <a:off x="707136" y="2704664"/>
            <a:ext cx="10363200" cy="1509712"/>
          </a:xfrm>
        </p:spPr>
        <p:txBody>
          <a:bodyPr lIns="45720" rIns="45720" rtlCol="0" anchor="t"/>
          <a:lstStyle>
            <a:lvl1pPr marL="0" indent="0" rtl="0" eaLnBrk="1" latinLnBrk="0" hangingPunct="1">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rtl="0" eaLnBrk="1" latinLnBrk="0" hangingPunct="1"/>
            <a:r>
              <a:rPr lang="ro-RO"/>
              <a:t>Editați stilurile de text coordonator</a:t>
            </a:r>
          </a:p>
        </p:txBody>
      </p:sp>
      <p:sp>
        <p:nvSpPr>
          <p:cNvPr id="4" name="Substituent dată 3"/>
          <p:cNvSpPr>
            <a:spLocks noGrp="1"/>
          </p:cNvSpPr>
          <p:nvPr>
            <p:ph type="dt" sz="half" idx="10"/>
          </p:nvPr>
        </p:nvSpPr>
        <p:spPr/>
        <p:txBody>
          <a:bodyPr rtlCol="0"/>
          <a:lstStyle/>
          <a:p>
            <a:pPr rtl="0"/>
            <a:fld id="{A2D2B4E9-C64D-4D00-B3E1-1AD5A62B5CDD}" type="datetime1">
              <a:rPr lang="ro-RO" smtClean="0"/>
              <a:t>16.04.2021</a:t>
            </a:fld>
            <a:endParaRPr lang="ro-RO" dirty="0"/>
          </a:p>
        </p:txBody>
      </p:sp>
      <p:sp>
        <p:nvSpPr>
          <p:cNvPr id="5" name="Substituent subsol 4"/>
          <p:cNvSpPr>
            <a:spLocks noGrp="1"/>
          </p:cNvSpPr>
          <p:nvPr>
            <p:ph type="ftr" sz="quarter" idx="11"/>
          </p:nvPr>
        </p:nvSpPr>
        <p:spPr/>
        <p:txBody>
          <a:bodyPr rtlCol="0"/>
          <a:lstStyle/>
          <a:p>
            <a:pPr rtl="0"/>
            <a:r>
              <a:rPr lang="ro-RO" dirty="0"/>
              <a:t>Adăugați un subsol</a:t>
            </a:r>
          </a:p>
        </p:txBody>
      </p:sp>
      <p:sp>
        <p:nvSpPr>
          <p:cNvPr id="6" name="Substituent număr diapozitiv 5"/>
          <p:cNvSpPr>
            <a:spLocks noGrp="1"/>
          </p:cNvSpPr>
          <p:nvPr>
            <p:ph type="sldNum" sz="quarter" idx="12"/>
          </p:nvPr>
        </p:nvSpPr>
        <p:spPr/>
        <p:txBody>
          <a:bodyPr rtlCol="0"/>
          <a:lstStyle/>
          <a:p>
            <a:pPr rtl="0"/>
            <a:fld id="{401CF334-2D5C-4859-84A6-CA7E6E43FAEB}" type="slidenum">
              <a:rPr lang="ro-RO" smtClean="0"/>
              <a:t>‹#›</a:t>
            </a:fld>
            <a:endParaRPr lang="ro-RO" dirty="0"/>
          </a:p>
        </p:txBody>
      </p:sp>
    </p:spTree>
    <p:extLst>
      <p:ext uri="{BB962C8B-B14F-4D97-AF65-F5344CB8AC3E}">
        <p14:creationId xmlns:p14="http://schemas.microsoft.com/office/powerpoint/2010/main" val="353193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uă tipuri de conținut">
    <p:spTree>
      <p:nvGrpSpPr>
        <p:cNvPr id="1" name=""/>
        <p:cNvGrpSpPr/>
        <p:nvPr/>
      </p:nvGrpSpPr>
      <p:grpSpPr>
        <a:xfrm>
          <a:off x="0" y="0"/>
          <a:ext cx="0" cy="0"/>
          <a:chOff x="0" y="0"/>
          <a:chExt cx="0" cy="0"/>
        </a:xfrm>
      </p:grpSpPr>
      <p:sp>
        <p:nvSpPr>
          <p:cNvPr id="2" name="Titlu 1"/>
          <p:cNvSpPr>
            <a:spLocks noGrp="1"/>
          </p:cNvSpPr>
          <p:nvPr>
            <p:ph type="title" hasCustomPrompt="1"/>
          </p:nvPr>
        </p:nvSpPr>
        <p:spPr>
          <a:xfrm>
            <a:off x="609600" y="704088"/>
            <a:ext cx="10972800" cy="1143000"/>
          </a:xfrm>
        </p:spPr>
        <p:txBody>
          <a:bodyPr rtlCol="0"/>
          <a:lstStyle/>
          <a:p>
            <a:pPr rtl="0"/>
            <a:r>
              <a:rPr lang="ro-RO" dirty="0"/>
              <a:t>Faceți clic pentru a edita stilul de titlu Coordonator</a:t>
            </a:r>
            <a:endParaRPr kumimoji="0" lang="ro-RO" dirty="0"/>
          </a:p>
        </p:txBody>
      </p:sp>
      <p:sp>
        <p:nvSpPr>
          <p:cNvPr id="3" name="Substituent conținut 2"/>
          <p:cNvSpPr>
            <a:spLocks noGrp="1"/>
          </p:cNvSpPr>
          <p:nvPr>
            <p:ph sz="half" idx="1"/>
          </p:nvPr>
        </p:nvSpPr>
        <p:spPr>
          <a:xfrm>
            <a:off x="609600" y="1920085"/>
            <a:ext cx="5384800" cy="4434840"/>
          </a:xfrm>
        </p:spPr>
        <p:txBody>
          <a:bodyPr rtlCol="0"/>
          <a:lstStyle>
            <a:lvl1pPr rtl="0" eaLnBrk="1" latinLnBrk="0" hangingPunct="1">
              <a:defRPr sz="2600"/>
            </a:lvl1pPr>
            <a:lvl2pPr>
              <a:defRPr sz="2400"/>
            </a:lvl2pPr>
            <a:lvl3pPr>
              <a:defRPr sz="2000"/>
            </a:lvl3pPr>
            <a:lvl4pPr>
              <a:defRPr sz="1800"/>
            </a:lvl4pPr>
            <a:lvl5pPr>
              <a:defRPr sz="1800"/>
            </a:lvl5pPr>
          </a:lstStyle>
          <a:p>
            <a:pPr lvl="0" rtl="0" eaLnBrk="1" latinLnBrk="0" hangingPunct="1"/>
            <a:r>
              <a:rPr lang="ro-RO"/>
              <a:t>Editați stilurile de text coordonator</a:t>
            </a:r>
          </a:p>
          <a:p>
            <a:pPr lvl="1" rtl="0" eaLnBrk="1" latinLnBrk="0" hangingPunct="1"/>
            <a:r>
              <a:rPr lang="ro-RO"/>
              <a:t>Al doilea nivel</a:t>
            </a:r>
          </a:p>
          <a:p>
            <a:pPr lvl="2" rtl="0" eaLnBrk="1" latinLnBrk="0" hangingPunct="1"/>
            <a:r>
              <a:rPr lang="ro-RO"/>
              <a:t>Al treilea nivel</a:t>
            </a:r>
          </a:p>
          <a:p>
            <a:pPr lvl="3" rtl="0" eaLnBrk="1" latinLnBrk="0" hangingPunct="1"/>
            <a:r>
              <a:rPr lang="ro-RO"/>
              <a:t>Al patrulea nivel</a:t>
            </a:r>
          </a:p>
          <a:p>
            <a:pPr lvl="4" rtl="0" eaLnBrk="1" latinLnBrk="0" hangingPunct="1"/>
            <a:r>
              <a:rPr lang="ro-RO"/>
              <a:t>Al cincilea nivel</a:t>
            </a:r>
            <a:endParaRPr kumimoji="0" lang="ro-RO" dirty="0"/>
          </a:p>
        </p:txBody>
      </p:sp>
      <p:sp>
        <p:nvSpPr>
          <p:cNvPr id="4" name="Substituent conținut 3"/>
          <p:cNvSpPr>
            <a:spLocks noGrp="1"/>
          </p:cNvSpPr>
          <p:nvPr>
            <p:ph sz="half" idx="2"/>
          </p:nvPr>
        </p:nvSpPr>
        <p:spPr>
          <a:xfrm>
            <a:off x="6197600" y="1920085"/>
            <a:ext cx="5384800" cy="4434840"/>
          </a:xfrm>
        </p:spPr>
        <p:txBody>
          <a:bodyPr rtlCol="0"/>
          <a:lstStyle>
            <a:lvl1pPr rtl="0" eaLnBrk="1" latinLnBrk="0" hangingPunct="1">
              <a:defRPr sz="2600"/>
            </a:lvl1pPr>
            <a:lvl2pPr>
              <a:defRPr sz="2400"/>
            </a:lvl2pPr>
            <a:lvl3pPr>
              <a:defRPr sz="2000"/>
            </a:lvl3pPr>
            <a:lvl4pPr>
              <a:defRPr sz="1800"/>
            </a:lvl4pPr>
            <a:lvl5pPr>
              <a:defRPr sz="1800"/>
            </a:lvl5pPr>
          </a:lstStyle>
          <a:p>
            <a:pPr lvl="0" rtl="0" eaLnBrk="1" latinLnBrk="0" hangingPunct="1"/>
            <a:r>
              <a:rPr lang="ro-RO"/>
              <a:t>Editați stilurile de text coordonator</a:t>
            </a:r>
          </a:p>
          <a:p>
            <a:pPr lvl="1" rtl="0" eaLnBrk="1" latinLnBrk="0" hangingPunct="1"/>
            <a:r>
              <a:rPr lang="ro-RO"/>
              <a:t>Al doilea nivel</a:t>
            </a:r>
          </a:p>
          <a:p>
            <a:pPr lvl="2" rtl="0" eaLnBrk="1" latinLnBrk="0" hangingPunct="1"/>
            <a:r>
              <a:rPr lang="ro-RO"/>
              <a:t>Al treilea nivel</a:t>
            </a:r>
          </a:p>
          <a:p>
            <a:pPr lvl="3" rtl="0" eaLnBrk="1" latinLnBrk="0" hangingPunct="1"/>
            <a:r>
              <a:rPr lang="ro-RO"/>
              <a:t>Al patrulea nivel</a:t>
            </a:r>
          </a:p>
          <a:p>
            <a:pPr lvl="4" rtl="0" eaLnBrk="1" latinLnBrk="0" hangingPunct="1"/>
            <a:r>
              <a:rPr lang="ro-RO"/>
              <a:t>Al cincilea nivel</a:t>
            </a:r>
            <a:endParaRPr kumimoji="0" lang="ro-RO" dirty="0"/>
          </a:p>
        </p:txBody>
      </p:sp>
      <p:sp>
        <p:nvSpPr>
          <p:cNvPr id="5" name="Substituent dată 4"/>
          <p:cNvSpPr>
            <a:spLocks noGrp="1"/>
          </p:cNvSpPr>
          <p:nvPr>
            <p:ph type="dt" sz="half" idx="10"/>
          </p:nvPr>
        </p:nvSpPr>
        <p:spPr/>
        <p:txBody>
          <a:bodyPr rtlCol="0"/>
          <a:lstStyle/>
          <a:p>
            <a:pPr rtl="0"/>
            <a:fld id="{887E55A8-BABA-4469-AE8A-C76E07EC8F91}" type="datetime1">
              <a:rPr lang="ro-RO" smtClean="0"/>
              <a:t>16.04.2021</a:t>
            </a:fld>
            <a:endParaRPr lang="ro-RO" dirty="0"/>
          </a:p>
        </p:txBody>
      </p:sp>
      <p:sp>
        <p:nvSpPr>
          <p:cNvPr id="6" name="Substituent subsol 5"/>
          <p:cNvSpPr>
            <a:spLocks noGrp="1"/>
          </p:cNvSpPr>
          <p:nvPr>
            <p:ph type="ftr" sz="quarter" idx="11"/>
          </p:nvPr>
        </p:nvSpPr>
        <p:spPr/>
        <p:txBody>
          <a:bodyPr rtlCol="0"/>
          <a:lstStyle/>
          <a:p>
            <a:pPr rtl="0"/>
            <a:r>
              <a:rPr lang="ro-RO" dirty="0"/>
              <a:t>Adăugați un subsol</a:t>
            </a:r>
          </a:p>
        </p:txBody>
      </p:sp>
      <p:sp>
        <p:nvSpPr>
          <p:cNvPr id="7" name="Substituent număr diapozitiv 6"/>
          <p:cNvSpPr>
            <a:spLocks noGrp="1"/>
          </p:cNvSpPr>
          <p:nvPr>
            <p:ph type="sldNum" sz="quarter" idx="12"/>
          </p:nvPr>
        </p:nvSpPr>
        <p:spPr/>
        <p:txBody>
          <a:bodyPr rtlCol="0"/>
          <a:lstStyle/>
          <a:p>
            <a:pPr rtl="0"/>
            <a:fld id="{401CF334-2D5C-4859-84A6-CA7E6E43FAEB}" type="slidenum">
              <a:rPr lang="ro-RO" smtClean="0"/>
              <a:t>‹#›</a:t>
            </a:fld>
            <a:endParaRPr lang="ro-RO" dirty="0"/>
          </a:p>
        </p:txBody>
      </p:sp>
    </p:spTree>
    <p:extLst>
      <p:ext uri="{BB962C8B-B14F-4D97-AF65-F5344CB8AC3E}">
        <p14:creationId xmlns:p14="http://schemas.microsoft.com/office/powerpoint/2010/main" val="109018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ție">
    <p:spTree>
      <p:nvGrpSpPr>
        <p:cNvPr id="1" name=""/>
        <p:cNvGrpSpPr/>
        <p:nvPr/>
      </p:nvGrpSpPr>
      <p:grpSpPr>
        <a:xfrm>
          <a:off x="0" y="0"/>
          <a:ext cx="0" cy="0"/>
          <a:chOff x="0" y="0"/>
          <a:chExt cx="0" cy="0"/>
        </a:xfrm>
      </p:grpSpPr>
      <p:sp>
        <p:nvSpPr>
          <p:cNvPr id="2" name="Titlu 1"/>
          <p:cNvSpPr>
            <a:spLocks noGrp="1"/>
          </p:cNvSpPr>
          <p:nvPr>
            <p:ph type="title" hasCustomPrompt="1"/>
          </p:nvPr>
        </p:nvSpPr>
        <p:spPr>
          <a:xfrm>
            <a:off x="609600" y="704088"/>
            <a:ext cx="10972800" cy="1143000"/>
          </a:xfrm>
        </p:spPr>
        <p:txBody>
          <a:bodyPr tIns="45720" rtlCol="0" anchor="b"/>
          <a:lstStyle>
            <a:lvl1pPr>
              <a:defRPr/>
            </a:lvl1pPr>
          </a:lstStyle>
          <a:p>
            <a:pPr rtl="0"/>
            <a:r>
              <a:rPr lang="ro-RO" dirty="0"/>
              <a:t>Faceți clic pentru a edita stilul de titlu Coordonator</a:t>
            </a:r>
            <a:endParaRPr kumimoji="0" lang="ro-RO" dirty="0"/>
          </a:p>
        </p:txBody>
      </p:sp>
      <p:sp>
        <p:nvSpPr>
          <p:cNvPr id="3" name="Substituent text 2"/>
          <p:cNvSpPr>
            <a:spLocks noGrp="1"/>
          </p:cNvSpPr>
          <p:nvPr>
            <p:ph type="body" idx="1"/>
          </p:nvPr>
        </p:nvSpPr>
        <p:spPr>
          <a:xfrm>
            <a:off x="609600" y="1855248"/>
            <a:ext cx="5386917" cy="659352"/>
          </a:xfrm>
        </p:spPr>
        <p:txBody>
          <a:bodyPr lIns="45720" tIns="0" rIns="45720" bIns="0" rtlCol="0" anchor="ctr">
            <a:noAutofit/>
          </a:bodyPr>
          <a:lstStyle>
            <a:lvl1pPr marL="0" indent="0" rtl="0" eaLnBrk="1" latinLnBrk="0" hangingPunct="1">
              <a:buNone/>
              <a:defRPr sz="2400" b="1" cap="none" baseline="0">
                <a:solidFill>
                  <a:schemeClr val="tx1"/>
                </a:solidFill>
                <a:effectLst/>
              </a:defRPr>
            </a:lvl1pPr>
            <a:lvl2pPr>
              <a:buNone/>
              <a:defRPr sz="2000" b="1"/>
            </a:lvl2pPr>
            <a:lvl3pPr>
              <a:buNone/>
              <a:defRPr sz="1800" b="1"/>
            </a:lvl3pPr>
            <a:lvl4pPr>
              <a:buNone/>
              <a:defRPr sz="1600" b="1"/>
            </a:lvl4pPr>
            <a:lvl5pPr>
              <a:buNone/>
              <a:defRPr sz="1600" b="1"/>
            </a:lvl5pPr>
          </a:lstStyle>
          <a:p>
            <a:pPr lvl="0" rtl="0" eaLnBrk="1" latinLnBrk="0" hangingPunct="1"/>
            <a:r>
              <a:rPr lang="ro-RO"/>
              <a:t>Editați stilurile de text coordonator</a:t>
            </a:r>
          </a:p>
        </p:txBody>
      </p:sp>
      <p:sp>
        <p:nvSpPr>
          <p:cNvPr id="5" name="Substituent conținut 4"/>
          <p:cNvSpPr>
            <a:spLocks noGrp="1"/>
          </p:cNvSpPr>
          <p:nvPr>
            <p:ph sz="quarter" idx="2"/>
          </p:nvPr>
        </p:nvSpPr>
        <p:spPr>
          <a:xfrm>
            <a:off x="609600" y="2514600"/>
            <a:ext cx="5386917" cy="3845720"/>
          </a:xfrm>
        </p:spPr>
        <p:txBody>
          <a:bodyPr tIns="0" rtlCol="0"/>
          <a:lstStyle>
            <a:lvl1pPr rtl="0" eaLnBrk="1" latinLnBrk="0" hangingPunct="1">
              <a:defRPr sz="2200"/>
            </a:lvl1pPr>
            <a:lvl2pPr>
              <a:defRPr sz="2000"/>
            </a:lvl2pPr>
            <a:lvl3pPr>
              <a:defRPr sz="1800"/>
            </a:lvl3pPr>
            <a:lvl4pPr>
              <a:defRPr sz="1600"/>
            </a:lvl4pPr>
            <a:lvl5pPr>
              <a:defRPr sz="1600"/>
            </a:lvl5pPr>
          </a:lstStyle>
          <a:p>
            <a:pPr lvl="0" rtl="0" eaLnBrk="1" latinLnBrk="0" hangingPunct="1"/>
            <a:r>
              <a:rPr lang="ro-RO"/>
              <a:t>Editați stilurile de text coordonator</a:t>
            </a:r>
          </a:p>
          <a:p>
            <a:pPr lvl="1" rtl="0" eaLnBrk="1" latinLnBrk="0" hangingPunct="1"/>
            <a:r>
              <a:rPr lang="ro-RO"/>
              <a:t>Al doilea nivel</a:t>
            </a:r>
          </a:p>
          <a:p>
            <a:pPr lvl="2" rtl="0" eaLnBrk="1" latinLnBrk="0" hangingPunct="1"/>
            <a:r>
              <a:rPr lang="ro-RO"/>
              <a:t>Al treilea nivel</a:t>
            </a:r>
          </a:p>
          <a:p>
            <a:pPr lvl="3" rtl="0" eaLnBrk="1" latinLnBrk="0" hangingPunct="1"/>
            <a:r>
              <a:rPr lang="ro-RO"/>
              <a:t>Al patrulea nivel</a:t>
            </a:r>
          </a:p>
          <a:p>
            <a:pPr lvl="4" rtl="0" eaLnBrk="1" latinLnBrk="0" hangingPunct="1"/>
            <a:r>
              <a:rPr lang="ro-RO"/>
              <a:t>Al cincilea nivel</a:t>
            </a:r>
            <a:endParaRPr kumimoji="0" lang="ro-RO" dirty="0"/>
          </a:p>
        </p:txBody>
      </p:sp>
      <p:sp>
        <p:nvSpPr>
          <p:cNvPr id="4" name="Substituent text 3"/>
          <p:cNvSpPr>
            <a:spLocks noGrp="1"/>
          </p:cNvSpPr>
          <p:nvPr>
            <p:ph type="body" sz="half" idx="3"/>
          </p:nvPr>
        </p:nvSpPr>
        <p:spPr>
          <a:xfrm>
            <a:off x="6193368" y="1859758"/>
            <a:ext cx="5389033" cy="654843"/>
          </a:xfrm>
        </p:spPr>
        <p:txBody>
          <a:bodyPr lIns="45720" tIns="0" rIns="45720" bIns="0" rtlCol="0" anchor="ctr"/>
          <a:lstStyle>
            <a:lvl1pPr marL="0" indent="0" rtl="0" eaLnBrk="1" latinLnBrk="0" hangingPunct="1">
              <a:buNone/>
              <a:defRPr sz="2400" b="1" cap="none" baseline="0">
                <a:solidFill>
                  <a:schemeClr val="tx1"/>
                </a:solidFill>
                <a:effectLst/>
              </a:defRPr>
            </a:lvl1pPr>
            <a:lvl2pPr>
              <a:buNone/>
              <a:defRPr sz="2000" b="1"/>
            </a:lvl2pPr>
            <a:lvl3pPr>
              <a:buNone/>
              <a:defRPr sz="1800" b="1"/>
            </a:lvl3pPr>
            <a:lvl4pPr>
              <a:buNone/>
              <a:defRPr sz="1600" b="1"/>
            </a:lvl4pPr>
            <a:lvl5pPr>
              <a:buNone/>
              <a:defRPr sz="1600" b="1"/>
            </a:lvl5pPr>
          </a:lstStyle>
          <a:p>
            <a:pPr lvl="0" rtl="0" eaLnBrk="1" latinLnBrk="0" hangingPunct="1"/>
            <a:r>
              <a:rPr lang="ro-RO"/>
              <a:t>Editați stilurile de text coordonator</a:t>
            </a:r>
          </a:p>
        </p:txBody>
      </p:sp>
      <p:sp>
        <p:nvSpPr>
          <p:cNvPr id="6" name="Substituent conținut 5"/>
          <p:cNvSpPr>
            <a:spLocks noGrp="1"/>
          </p:cNvSpPr>
          <p:nvPr>
            <p:ph sz="quarter" idx="4"/>
          </p:nvPr>
        </p:nvSpPr>
        <p:spPr>
          <a:xfrm>
            <a:off x="6193368" y="2514600"/>
            <a:ext cx="5389033" cy="3845720"/>
          </a:xfrm>
        </p:spPr>
        <p:txBody>
          <a:bodyPr tIns="0" rtlCol="0"/>
          <a:lstStyle>
            <a:lvl1pPr rtl="0" eaLnBrk="1" latinLnBrk="0" hangingPunct="1">
              <a:defRPr sz="2200"/>
            </a:lvl1pPr>
            <a:lvl2pPr>
              <a:defRPr sz="2000"/>
            </a:lvl2pPr>
            <a:lvl3pPr>
              <a:defRPr sz="1800"/>
            </a:lvl3pPr>
            <a:lvl4pPr>
              <a:defRPr sz="1600"/>
            </a:lvl4pPr>
            <a:lvl5pPr>
              <a:defRPr sz="1600"/>
            </a:lvl5pPr>
          </a:lstStyle>
          <a:p>
            <a:pPr lvl="0" rtl="0" eaLnBrk="1" latinLnBrk="0" hangingPunct="1"/>
            <a:r>
              <a:rPr lang="ro-RO"/>
              <a:t>Editați stilurile de text coordonator</a:t>
            </a:r>
          </a:p>
          <a:p>
            <a:pPr lvl="1" rtl="0" eaLnBrk="1" latinLnBrk="0" hangingPunct="1"/>
            <a:r>
              <a:rPr lang="ro-RO"/>
              <a:t>Al doilea nivel</a:t>
            </a:r>
          </a:p>
          <a:p>
            <a:pPr lvl="2" rtl="0" eaLnBrk="1" latinLnBrk="0" hangingPunct="1"/>
            <a:r>
              <a:rPr lang="ro-RO"/>
              <a:t>Al treilea nivel</a:t>
            </a:r>
          </a:p>
          <a:p>
            <a:pPr lvl="3" rtl="0" eaLnBrk="1" latinLnBrk="0" hangingPunct="1"/>
            <a:r>
              <a:rPr lang="ro-RO"/>
              <a:t>Al patrulea nivel</a:t>
            </a:r>
          </a:p>
          <a:p>
            <a:pPr lvl="4" rtl="0" eaLnBrk="1" latinLnBrk="0" hangingPunct="1"/>
            <a:r>
              <a:rPr lang="ro-RO"/>
              <a:t>Al cincilea nivel</a:t>
            </a:r>
            <a:endParaRPr kumimoji="0" lang="ro-RO" dirty="0"/>
          </a:p>
        </p:txBody>
      </p:sp>
      <p:sp>
        <p:nvSpPr>
          <p:cNvPr id="7" name="Substituent dată 6"/>
          <p:cNvSpPr>
            <a:spLocks noGrp="1"/>
          </p:cNvSpPr>
          <p:nvPr>
            <p:ph type="dt" sz="half" idx="10"/>
          </p:nvPr>
        </p:nvSpPr>
        <p:spPr/>
        <p:txBody>
          <a:bodyPr rtlCol="0"/>
          <a:lstStyle/>
          <a:p>
            <a:pPr rtl="0"/>
            <a:fld id="{7B35EB17-7FDC-406A-8FA0-1F6F3DBFBDDE}" type="datetime1">
              <a:rPr lang="ro-RO" smtClean="0"/>
              <a:t>16.04.2021</a:t>
            </a:fld>
            <a:endParaRPr lang="ro-RO" dirty="0"/>
          </a:p>
        </p:txBody>
      </p:sp>
      <p:sp>
        <p:nvSpPr>
          <p:cNvPr id="8" name="Substituent subsol 7"/>
          <p:cNvSpPr>
            <a:spLocks noGrp="1"/>
          </p:cNvSpPr>
          <p:nvPr>
            <p:ph type="ftr" sz="quarter" idx="11"/>
          </p:nvPr>
        </p:nvSpPr>
        <p:spPr/>
        <p:txBody>
          <a:bodyPr rtlCol="0"/>
          <a:lstStyle/>
          <a:p>
            <a:pPr rtl="0"/>
            <a:r>
              <a:rPr lang="ro-RO" dirty="0"/>
              <a:t>Adăugați un subsol</a:t>
            </a:r>
          </a:p>
        </p:txBody>
      </p:sp>
      <p:sp>
        <p:nvSpPr>
          <p:cNvPr id="9" name="Substituent număr diapozitiv 8"/>
          <p:cNvSpPr>
            <a:spLocks noGrp="1"/>
          </p:cNvSpPr>
          <p:nvPr>
            <p:ph type="sldNum" sz="quarter" idx="12"/>
          </p:nvPr>
        </p:nvSpPr>
        <p:spPr/>
        <p:txBody>
          <a:bodyPr rtlCol="0"/>
          <a:lstStyle/>
          <a:p>
            <a:pPr rtl="0"/>
            <a:fld id="{401CF334-2D5C-4859-84A6-CA7E6E43FAEB}" type="slidenum">
              <a:rPr lang="ro-RO" smtClean="0"/>
              <a:t>‹#›</a:t>
            </a:fld>
            <a:endParaRPr lang="ro-RO" dirty="0"/>
          </a:p>
        </p:txBody>
      </p:sp>
    </p:spTree>
    <p:extLst>
      <p:ext uri="{BB962C8B-B14F-4D97-AF65-F5344CB8AC3E}">
        <p14:creationId xmlns:p14="http://schemas.microsoft.com/office/powerpoint/2010/main" val="1250188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Doar titlu">
    <p:spTree>
      <p:nvGrpSpPr>
        <p:cNvPr id="1" name=""/>
        <p:cNvGrpSpPr/>
        <p:nvPr/>
      </p:nvGrpSpPr>
      <p:grpSpPr>
        <a:xfrm>
          <a:off x="0" y="0"/>
          <a:ext cx="0" cy="0"/>
          <a:chOff x="0" y="0"/>
          <a:chExt cx="0" cy="0"/>
        </a:xfrm>
      </p:grpSpPr>
      <p:sp>
        <p:nvSpPr>
          <p:cNvPr id="2" name="Titlu 1"/>
          <p:cNvSpPr>
            <a:spLocks noGrp="1"/>
          </p:cNvSpPr>
          <p:nvPr>
            <p:ph type="title" hasCustomPrompt="1"/>
          </p:nvPr>
        </p:nvSpPr>
        <p:spPr>
          <a:xfrm>
            <a:off x="609600" y="704088"/>
            <a:ext cx="11074400" cy="1143000"/>
          </a:xfrm>
        </p:spPr>
        <p:txBody>
          <a:bodyPr vert="horz" tIns="45720" bIns="0" rtlCol="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Calibri" panose="020F0502020204030204" pitchFamily="34" charset="0"/>
                <a:ea typeface="+mj-ea"/>
                <a:cs typeface="+mj-cs"/>
              </a:defRPr>
            </a:lvl1pPr>
          </a:lstStyle>
          <a:p>
            <a:pPr rtl="0"/>
            <a:r>
              <a:rPr lang="ro-RO" dirty="0"/>
              <a:t>Faceți clic pentru a edita stilul de titlu Coordonator</a:t>
            </a:r>
            <a:endParaRPr kumimoji="0" lang="ro-RO" dirty="0"/>
          </a:p>
        </p:txBody>
      </p:sp>
      <p:sp>
        <p:nvSpPr>
          <p:cNvPr id="3" name="Substituent dată 2"/>
          <p:cNvSpPr>
            <a:spLocks noGrp="1"/>
          </p:cNvSpPr>
          <p:nvPr>
            <p:ph type="dt" sz="half" idx="10"/>
          </p:nvPr>
        </p:nvSpPr>
        <p:spPr/>
        <p:txBody>
          <a:bodyPr rtlCol="0"/>
          <a:lstStyle/>
          <a:p>
            <a:pPr rtl="0"/>
            <a:fld id="{4E950EA7-460C-4D78-AA9B-F019F69040DF}" type="datetime1">
              <a:rPr lang="ro-RO" smtClean="0"/>
              <a:t>16.04.2021</a:t>
            </a:fld>
            <a:endParaRPr lang="ro-RO" dirty="0"/>
          </a:p>
        </p:txBody>
      </p:sp>
      <p:sp>
        <p:nvSpPr>
          <p:cNvPr id="4" name="Substituent subsol 3"/>
          <p:cNvSpPr>
            <a:spLocks noGrp="1"/>
          </p:cNvSpPr>
          <p:nvPr>
            <p:ph type="ftr" sz="quarter" idx="11"/>
          </p:nvPr>
        </p:nvSpPr>
        <p:spPr/>
        <p:txBody>
          <a:bodyPr rtlCol="0"/>
          <a:lstStyle/>
          <a:p>
            <a:pPr rtl="0"/>
            <a:r>
              <a:rPr lang="ro-RO" dirty="0"/>
              <a:t>Adăugați un subsol</a:t>
            </a:r>
          </a:p>
        </p:txBody>
      </p:sp>
      <p:sp>
        <p:nvSpPr>
          <p:cNvPr id="5" name="Substituent număr diapozitiv 4"/>
          <p:cNvSpPr>
            <a:spLocks noGrp="1"/>
          </p:cNvSpPr>
          <p:nvPr>
            <p:ph type="sldNum" sz="quarter" idx="12"/>
          </p:nvPr>
        </p:nvSpPr>
        <p:spPr/>
        <p:txBody>
          <a:bodyPr rtlCol="0"/>
          <a:lstStyle/>
          <a:p>
            <a:pPr rtl="0"/>
            <a:fld id="{401CF334-2D5C-4859-84A6-CA7E6E43FAEB}" type="slidenum">
              <a:rPr lang="ro-RO" smtClean="0"/>
              <a:t>‹#›</a:t>
            </a:fld>
            <a:endParaRPr lang="ro-RO" dirty="0"/>
          </a:p>
        </p:txBody>
      </p:sp>
    </p:spTree>
    <p:extLst>
      <p:ext uri="{BB962C8B-B14F-4D97-AF65-F5344CB8AC3E}">
        <p14:creationId xmlns:p14="http://schemas.microsoft.com/office/powerpoint/2010/main" val="3071814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Necompletat">
    <p:spTree>
      <p:nvGrpSpPr>
        <p:cNvPr id="1" name=""/>
        <p:cNvGrpSpPr/>
        <p:nvPr/>
      </p:nvGrpSpPr>
      <p:grpSpPr>
        <a:xfrm>
          <a:off x="0" y="0"/>
          <a:ext cx="0" cy="0"/>
          <a:chOff x="0" y="0"/>
          <a:chExt cx="0" cy="0"/>
        </a:xfrm>
      </p:grpSpPr>
      <p:sp>
        <p:nvSpPr>
          <p:cNvPr id="2" name="Substituent dată 1"/>
          <p:cNvSpPr>
            <a:spLocks noGrp="1"/>
          </p:cNvSpPr>
          <p:nvPr>
            <p:ph type="dt" sz="half" idx="10"/>
          </p:nvPr>
        </p:nvSpPr>
        <p:spPr/>
        <p:txBody>
          <a:bodyPr rtlCol="0"/>
          <a:lstStyle/>
          <a:p>
            <a:pPr rtl="0"/>
            <a:fld id="{29A32D4D-6AD4-41DC-B646-0BC377932579}" type="datetime1">
              <a:rPr lang="ro-RO" smtClean="0"/>
              <a:t>16.04.2021</a:t>
            </a:fld>
            <a:endParaRPr lang="ro-RO" dirty="0"/>
          </a:p>
        </p:txBody>
      </p:sp>
      <p:sp>
        <p:nvSpPr>
          <p:cNvPr id="3" name="Substituent subsol 2"/>
          <p:cNvSpPr>
            <a:spLocks noGrp="1"/>
          </p:cNvSpPr>
          <p:nvPr>
            <p:ph type="ftr" sz="quarter" idx="11"/>
          </p:nvPr>
        </p:nvSpPr>
        <p:spPr/>
        <p:txBody>
          <a:bodyPr rtlCol="0"/>
          <a:lstStyle/>
          <a:p>
            <a:pPr rtl="0"/>
            <a:r>
              <a:rPr lang="ro-RO" dirty="0"/>
              <a:t>Adăugați un subsol</a:t>
            </a:r>
          </a:p>
        </p:txBody>
      </p:sp>
      <p:sp>
        <p:nvSpPr>
          <p:cNvPr id="4" name="Substituent număr diapozitiv 3"/>
          <p:cNvSpPr>
            <a:spLocks noGrp="1"/>
          </p:cNvSpPr>
          <p:nvPr>
            <p:ph type="sldNum" sz="quarter" idx="12"/>
          </p:nvPr>
        </p:nvSpPr>
        <p:spPr/>
        <p:txBody>
          <a:bodyPr rtlCol="0"/>
          <a:lstStyle/>
          <a:p>
            <a:pPr rtl="0"/>
            <a:fld id="{401CF334-2D5C-4859-84A6-CA7E6E43FAEB}" type="slidenum">
              <a:rPr lang="ro-RO" smtClean="0"/>
              <a:t>‹#›</a:t>
            </a:fld>
            <a:endParaRPr lang="ro-RO" dirty="0"/>
          </a:p>
        </p:txBody>
      </p:sp>
    </p:spTree>
    <p:extLst>
      <p:ext uri="{BB962C8B-B14F-4D97-AF65-F5344CB8AC3E}">
        <p14:creationId xmlns:p14="http://schemas.microsoft.com/office/powerpoint/2010/main" val="252882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ținut cu legendă">
    <p:spTree>
      <p:nvGrpSpPr>
        <p:cNvPr id="1" name=""/>
        <p:cNvGrpSpPr/>
        <p:nvPr/>
      </p:nvGrpSpPr>
      <p:grpSpPr>
        <a:xfrm>
          <a:off x="0" y="0"/>
          <a:ext cx="0" cy="0"/>
          <a:chOff x="0" y="0"/>
          <a:chExt cx="0" cy="0"/>
        </a:xfrm>
      </p:grpSpPr>
      <p:sp>
        <p:nvSpPr>
          <p:cNvPr id="2" name="Titlu 1"/>
          <p:cNvSpPr>
            <a:spLocks noGrp="1"/>
          </p:cNvSpPr>
          <p:nvPr>
            <p:ph type="title" hasCustomPrompt="1"/>
          </p:nvPr>
        </p:nvSpPr>
        <p:spPr>
          <a:xfrm>
            <a:off x="914400" y="514352"/>
            <a:ext cx="3657600" cy="1162050"/>
          </a:xfrm>
        </p:spPr>
        <p:txBody>
          <a:bodyPr lIns="0" rtlCol="0" anchor="b">
            <a:noAutofit/>
          </a:bodyPr>
          <a:lstStyle>
            <a:lvl1pPr algn="l" rtl="0">
              <a:spcBef>
                <a:spcPct val="0"/>
              </a:spcBef>
              <a:buNone/>
              <a:defRPr sz="2600" b="0">
                <a:ln>
                  <a:noFill/>
                </a:ln>
                <a:solidFill>
                  <a:schemeClr val="tx2"/>
                </a:solidFill>
                <a:effectLst/>
                <a:latin typeface="Calibri" panose="020F0502020204030204" pitchFamily="34" charset="0"/>
                <a:ea typeface="+mj-ea"/>
                <a:cs typeface="+mj-cs"/>
              </a:defRPr>
            </a:lvl1pPr>
          </a:lstStyle>
          <a:p>
            <a:pPr rtl="0"/>
            <a:r>
              <a:rPr lang="ro-RO" dirty="0"/>
              <a:t>Faceți clic pentru a edita stilul de titlu Coordonator</a:t>
            </a:r>
            <a:endParaRPr kumimoji="0" lang="ro-RO" dirty="0"/>
          </a:p>
        </p:txBody>
      </p:sp>
      <p:sp>
        <p:nvSpPr>
          <p:cNvPr id="4" name="Substituent conținut 3"/>
          <p:cNvSpPr>
            <a:spLocks noGrp="1"/>
          </p:cNvSpPr>
          <p:nvPr>
            <p:ph sz="half" idx="1"/>
          </p:nvPr>
        </p:nvSpPr>
        <p:spPr>
          <a:xfrm>
            <a:off x="4766733" y="1676400"/>
            <a:ext cx="6815667" cy="4572000"/>
          </a:xfrm>
        </p:spPr>
        <p:txBody>
          <a:bodyPr tIns="0" rtlCol="0"/>
          <a:lstStyle>
            <a:lvl1pPr rtl="0" eaLnBrk="1" latinLnBrk="0" hangingPunct="1">
              <a:defRPr sz="2800"/>
            </a:lvl1pPr>
            <a:lvl2pPr>
              <a:defRPr sz="2600"/>
            </a:lvl2pPr>
            <a:lvl3pPr>
              <a:defRPr sz="2400"/>
            </a:lvl3pPr>
            <a:lvl4pPr>
              <a:defRPr sz="2000"/>
            </a:lvl4pPr>
            <a:lvl5pPr>
              <a:defRPr sz="1800"/>
            </a:lvl5pPr>
          </a:lstStyle>
          <a:p>
            <a:pPr lvl="0" rtl="0" eaLnBrk="1" latinLnBrk="0" hangingPunct="1"/>
            <a:r>
              <a:rPr lang="ro-RO"/>
              <a:t>Editați stilurile de text coordonator</a:t>
            </a:r>
          </a:p>
          <a:p>
            <a:pPr lvl="1" rtl="0" eaLnBrk="1" latinLnBrk="0" hangingPunct="1"/>
            <a:r>
              <a:rPr lang="ro-RO"/>
              <a:t>Al doilea nivel</a:t>
            </a:r>
          </a:p>
          <a:p>
            <a:pPr lvl="2" rtl="0" eaLnBrk="1" latinLnBrk="0" hangingPunct="1"/>
            <a:r>
              <a:rPr lang="ro-RO"/>
              <a:t>Al treilea nivel</a:t>
            </a:r>
          </a:p>
          <a:p>
            <a:pPr lvl="3" rtl="0" eaLnBrk="1" latinLnBrk="0" hangingPunct="1"/>
            <a:r>
              <a:rPr lang="ro-RO"/>
              <a:t>Al patrulea nivel</a:t>
            </a:r>
          </a:p>
          <a:p>
            <a:pPr lvl="4" rtl="0" eaLnBrk="1" latinLnBrk="0" hangingPunct="1"/>
            <a:r>
              <a:rPr lang="ro-RO"/>
              <a:t>Al cincilea nivel</a:t>
            </a:r>
            <a:endParaRPr kumimoji="0" lang="ro-RO" dirty="0"/>
          </a:p>
        </p:txBody>
      </p:sp>
      <p:sp>
        <p:nvSpPr>
          <p:cNvPr id="3" name="Substituent text 2"/>
          <p:cNvSpPr>
            <a:spLocks noGrp="1"/>
          </p:cNvSpPr>
          <p:nvPr>
            <p:ph type="body" idx="2"/>
          </p:nvPr>
        </p:nvSpPr>
        <p:spPr>
          <a:xfrm>
            <a:off x="914400" y="1676400"/>
            <a:ext cx="3657600" cy="4572000"/>
          </a:xfrm>
        </p:spPr>
        <p:txBody>
          <a:bodyPr lIns="18288" rIns="18288" rtlCol="0"/>
          <a:lstStyle>
            <a:lvl1pPr marL="0" indent="0" algn="l" rtl="0" eaLnBrk="1" latinLnBrk="0" hangingPunct="1">
              <a:buNone/>
              <a:defRPr sz="1400"/>
            </a:lvl1pPr>
            <a:lvl2pPr indent="0" algn="l">
              <a:buNone/>
              <a:defRPr sz="1200"/>
            </a:lvl2pPr>
            <a:lvl3pPr indent="0" algn="l">
              <a:buNone/>
              <a:defRPr sz="1000"/>
            </a:lvl3pPr>
            <a:lvl4pPr indent="0" algn="l">
              <a:buNone/>
              <a:defRPr sz="900"/>
            </a:lvl4pPr>
            <a:lvl5pPr indent="0" algn="l">
              <a:buNone/>
              <a:defRPr sz="900"/>
            </a:lvl5pPr>
          </a:lstStyle>
          <a:p>
            <a:pPr lvl="0" rtl="0" eaLnBrk="1" latinLnBrk="0" hangingPunct="1"/>
            <a:r>
              <a:rPr lang="ro-RO"/>
              <a:t>Editați stilurile de text coordonator</a:t>
            </a:r>
          </a:p>
        </p:txBody>
      </p:sp>
      <p:sp>
        <p:nvSpPr>
          <p:cNvPr id="5" name="Substituent dată 4"/>
          <p:cNvSpPr>
            <a:spLocks noGrp="1"/>
          </p:cNvSpPr>
          <p:nvPr>
            <p:ph type="dt" sz="half" idx="10"/>
          </p:nvPr>
        </p:nvSpPr>
        <p:spPr/>
        <p:txBody>
          <a:bodyPr rtlCol="0"/>
          <a:lstStyle/>
          <a:p>
            <a:pPr rtl="0"/>
            <a:fld id="{5DD12612-D61A-464D-860B-8F04D9443370}" type="datetime1">
              <a:rPr lang="ro-RO" smtClean="0"/>
              <a:t>16.04.2021</a:t>
            </a:fld>
            <a:endParaRPr lang="ro-RO" dirty="0"/>
          </a:p>
        </p:txBody>
      </p:sp>
      <p:sp>
        <p:nvSpPr>
          <p:cNvPr id="6" name="Substituent subsol 5"/>
          <p:cNvSpPr>
            <a:spLocks noGrp="1"/>
          </p:cNvSpPr>
          <p:nvPr>
            <p:ph type="ftr" sz="quarter" idx="11"/>
          </p:nvPr>
        </p:nvSpPr>
        <p:spPr/>
        <p:txBody>
          <a:bodyPr rtlCol="0"/>
          <a:lstStyle/>
          <a:p>
            <a:pPr rtl="0"/>
            <a:r>
              <a:rPr lang="ro-RO" dirty="0"/>
              <a:t>Adăugați un subsol</a:t>
            </a:r>
          </a:p>
        </p:txBody>
      </p:sp>
      <p:sp>
        <p:nvSpPr>
          <p:cNvPr id="7" name="Substituent număr diapozitiv 6"/>
          <p:cNvSpPr>
            <a:spLocks noGrp="1"/>
          </p:cNvSpPr>
          <p:nvPr>
            <p:ph type="sldNum" sz="quarter" idx="12"/>
          </p:nvPr>
        </p:nvSpPr>
        <p:spPr/>
        <p:txBody>
          <a:bodyPr rtlCol="0"/>
          <a:lstStyle/>
          <a:p>
            <a:pPr rtl="0"/>
            <a:fld id="{401CF334-2D5C-4859-84A6-CA7E6E43FAEB}" type="slidenum">
              <a:rPr lang="ro-RO" smtClean="0"/>
              <a:t>‹#›</a:t>
            </a:fld>
            <a:endParaRPr lang="ro-RO" dirty="0"/>
          </a:p>
        </p:txBody>
      </p:sp>
    </p:spTree>
    <p:extLst>
      <p:ext uri="{BB962C8B-B14F-4D97-AF65-F5344CB8AC3E}">
        <p14:creationId xmlns:p14="http://schemas.microsoft.com/office/powerpoint/2010/main" val="1991926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ine cu legendă">
    <p:spTree>
      <p:nvGrpSpPr>
        <p:cNvPr id="1" name=""/>
        <p:cNvGrpSpPr/>
        <p:nvPr/>
      </p:nvGrpSpPr>
      <p:grpSpPr>
        <a:xfrm>
          <a:off x="0" y="0"/>
          <a:ext cx="0" cy="0"/>
          <a:chOff x="0" y="0"/>
          <a:chExt cx="0" cy="0"/>
        </a:xfrm>
      </p:grpSpPr>
      <p:sp>
        <p:nvSpPr>
          <p:cNvPr id="9" name="Dreptunghi cu un colț tăiat și rotunjit 8"/>
          <p:cNvSpPr/>
          <p:nvPr/>
        </p:nvSpPr>
        <p:spPr>
          <a:xfrm rot="420000" flipV="1">
            <a:off x="4221004"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rtl="0" eaLnBrk="1" latinLnBrk="0" hangingPunct="1"/>
            <a:endParaRPr kumimoji="0" lang="ro-RO" sz="1800" dirty="0"/>
          </a:p>
        </p:txBody>
      </p:sp>
      <p:sp>
        <p:nvSpPr>
          <p:cNvPr id="12" name="Triunghi dreptunghic 11"/>
          <p:cNvSpPr/>
          <p:nvPr/>
        </p:nvSpPr>
        <p:spPr>
          <a:xfrm rot="420000" flipV="1">
            <a:off x="10672179" y="5359769"/>
            <a:ext cx="207264"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rtl="0" eaLnBrk="1" latinLnBrk="0" hangingPunct="1"/>
            <a:endParaRPr kumimoji="0" lang="ro-RO" sz="1800" dirty="0"/>
          </a:p>
        </p:txBody>
      </p:sp>
      <p:sp>
        <p:nvSpPr>
          <p:cNvPr id="2" name="Titlu 1"/>
          <p:cNvSpPr>
            <a:spLocks noGrp="1"/>
          </p:cNvSpPr>
          <p:nvPr>
            <p:ph type="title" hasCustomPrompt="1"/>
          </p:nvPr>
        </p:nvSpPr>
        <p:spPr>
          <a:xfrm>
            <a:off x="812800" y="1176997"/>
            <a:ext cx="2950464" cy="1582621"/>
          </a:xfrm>
        </p:spPr>
        <p:txBody>
          <a:bodyPr vert="horz" lIns="45720" tIns="45720" rIns="45720" bIns="45720" rtlCol="0" anchor="b"/>
          <a:lstStyle>
            <a:lvl1pPr algn="l">
              <a:buNone/>
              <a:defRPr sz="2000" b="1">
                <a:solidFill>
                  <a:schemeClr val="tx2"/>
                </a:solidFill>
              </a:defRPr>
            </a:lvl1pPr>
          </a:lstStyle>
          <a:p>
            <a:pPr rtl="0"/>
            <a:r>
              <a:rPr lang="ro-RO" dirty="0"/>
              <a:t>Faceți clic pentru a edita stilul de titlu Coordonator</a:t>
            </a:r>
            <a:endParaRPr kumimoji="0" lang="ro-RO" dirty="0"/>
          </a:p>
        </p:txBody>
      </p:sp>
      <p:sp>
        <p:nvSpPr>
          <p:cNvPr id="3" name="Substituent imagine 2" descr="Un substituent gol pentru a adăuga o imagine. Faceți clic pe substituent și selectați imaginea pe care doriți s-o adăugați"/>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rtlCol="0"/>
          <a:lstStyle>
            <a:lvl1pPr marL="0" indent="0">
              <a:buNone/>
              <a:defRPr sz="3200"/>
            </a:lvl1pPr>
          </a:lstStyle>
          <a:p>
            <a:pPr rtl="0"/>
            <a:r>
              <a:rPr lang="ro-RO"/>
              <a:t>Faceți clic pe pictogramă pentru a adăuga o imagine</a:t>
            </a:r>
            <a:endParaRPr kumimoji="0" lang="ro-RO" dirty="0"/>
          </a:p>
        </p:txBody>
      </p:sp>
      <p:sp>
        <p:nvSpPr>
          <p:cNvPr id="4" name="Substituent text 3"/>
          <p:cNvSpPr>
            <a:spLocks noGrp="1"/>
          </p:cNvSpPr>
          <p:nvPr>
            <p:ph type="body" sz="half" idx="2"/>
          </p:nvPr>
        </p:nvSpPr>
        <p:spPr>
          <a:xfrm>
            <a:off x="812800" y="2828785"/>
            <a:ext cx="2946400" cy="2179320"/>
          </a:xfrm>
        </p:spPr>
        <p:txBody>
          <a:bodyPr lIns="64008" rIns="45720" bIns="45720" rtlCol="0" anchor="t"/>
          <a:lstStyle>
            <a:lvl1pPr marL="0" indent="0" algn="l" rtl="0" eaLnBrk="1" latinLnBrk="0" hangingPunct="1">
              <a:spcBef>
                <a:spcPts val="250"/>
              </a:spcBef>
              <a:buFontTx/>
              <a:buNone/>
              <a:defRPr sz="1300"/>
            </a:lvl1pPr>
            <a:lvl2pPr>
              <a:defRPr sz="1200"/>
            </a:lvl2pPr>
            <a:lvl3pPr>
              <a:defRPr sz="1000"/>
            </a:lvl3pPr>
            <a:lvl4pPr>
              <a:defRPr sz="900"/>
            </a:lvl4pPr>
            <a:lvl5pPr>
              <a:defRPr sz="900"/>
            </a:lvl5pPr>
          </a:lstStyle>
          <a:p>
            <a:pPr lvl="0" rtl="0" eaLnBrk="1" latinLnBrk="0" hangingPunct="1"/>
            <a:r>
              <a:rPr lang="ro-RO"/>
              <a:t>Editați stilurile de text coordonator</a:t>
            </a:r>
          </a:p>
        </p:txBody>
      </p:sp>
      <p:sp>
        <p:nvSpPr>
          <p:cNvPr id="5" name="Substituent dată 4"/>
          <p:cNvSpPr>
            <a:spLocks noGrp="1"/>
          </p:cNvSpPr>
          <p:nvPr>
            <p:ph type="dt" sz="half" idx="10"/>
          </p:nvPr>
        </p:nvSpPr>
        <p:spPr/>
        <p:txBody>
          <a:bodyPr rtlCol="0"/>
          <a:lstStyle/>
          <a:p>
            <a:pPr rtl="0"/>
            <a:fld id="{EBB1AE09-3DAD-4117-8310-A7C4ADD4289A}" type="datetime1">
              <a:rPr lang="ro-RO" smtClean="0"/>
              <a:t>16.04.2021</a:t>
            </a:fld>
            <a:endParaRPr lang="ro-RO" dirty="0"/>
          </a:p>
        </p:txBody>
      </p:sp>
      <p:sp>
        <p:nvSpPr>
          <p:cNvPr id="6" name="Substituent subsol 5"/>
          <p:cNvSpPr>
            <a:spLocks noGrp="1"/>
          </p:cNvSpPr>
          <p:nvPr>
            <p:ph type="ftr" sz="quarter" idx="11"/>
          </p:nvPr>
        </p:nvSpPr>
        <p:spPr/>
        <p:txBody>
          <a:bodyPr rtlCol="0"/>
          <a:lstStyle/>
          <a:p>
            <a:pPr rtl="0"/>
            <a:r>
              <a:rPr lang="ro-RO" dirty="0"/>
              <a:t>Adăugați un subsol</a:t>
            </a:r>
          </a:p>
        </p:txBody>
      </p:sp>
      <p:sp>
        <p:nvSpPr>
          <p:cNvPr id="7" name="Substituent număr diapozitiv 6"/>
          <p:cNvSpPr>
            <a:spLocks noGrp="1"/>
          </p:cNvSpPr>
          <p:nvPr>
            <p:ph type="sldNum" sz="quarter" idx="12"/>
          </p:nvPr>
        </p:nvSpPr>
        <p:spPr>
          <a:xfrm>
            <a:off x="10769600" y="6356351"/>
            <a:ext cx="812800" cy="365125"/>
          </a:xfrm>
        </p:spPr>
        <p:txBody>
          <a:bodyPr rtlCol="0"/>
          <a:lstStyle/>
          <a:p>
            <a:pPr rtl="0"/>
            <a:fld id="{401CF334-2D5C-4859-84A6-CA7E6E43FAEB}" type="slidenum">
              <a:rPr lang="ro-RO" smtClean="0"/>
              <a:t>‹#›</a:t>
            </a:fld>
            <a:endParaRPr lang="ro-RO" dirty="0"/>
          </a:p>
        </p:txBody>
      </p:sp>
      <p:sp>
        <p:nvSpPr>
          <p:cNvPr id="10" name="Formă liberă 9"/>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rtlCol="0" anchor="t" compatLnSpc="1"/>
          <a:lstStyle/>
          <a:p>
            <a:pPr marL="0" algn="l" rtl="0" eaLnBrk="1" latinLnBrk="0" hangingPunct="1"/>
            <a:endParaRPr kumimoji="0" lang="ro-RO" sz="1800" dirty="0">
              <a:solidFill>
                <a:schemeClr val="tx1"/>
              </a:solidFill>
              <a:latin typeface="+mn-lt"/>
              <a:ea typeface="+mn-ea"/>
              <a:cs typeface="+mn-cs"/>
            </a:endParaRPr>
          </a:p>
        </p:txBody>
      </p:sp>
      <p:sp>
        <p:nvSpPr>
          <p:cNvPr id="11" name="Formă liberă 10"/>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rtlCol="0" anchor="t" compatLnSpc="1"/>
          <a:lstStyle/>
          <a:p>
            <a:pPr marL="0" algn="l" rtl="0" eaLnBrk="1" latinLnBrk="0" hangingPunct="1"/>
            <a:endParaRPr kumimoji="0" lang="ro-RO" sz="1800" dirty="0">
              <a:solidFill>
                <a:schemeClr val="tx1"/>
              </a:solidFill>
              <a:latin typeface="+mn-lt"/>
              <a:ea typeface="+mn-ea"/>
              <a:cs typeface="+mn-cs"/>
            </a:endParaRPr>
          </a:p>
        </p:txBody>
      </p:sp>
    </p:spTree>
    <p:extLst>
      <p:ext uri="{BB962C8B-B14F-4D97-AF65-F5344CB8AC3E}">
        <p14:creationId xmlns:p14="http://schemas.microsoft.com/office/powerpoint/2010/main" val="2519624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25" name="Grup 24"/>
          <p:cNvGrpSpPr/>
          <p:nvPr/>
        </p:nvGrpSpPr>
        <p:grpSpPr>
          <a:xfrm>
            <a:off x="-29028" y="-7144"/>
            <a:ext cx="12240731" cy="6879658"/>
            <a:chOff x="0" y="-21658"/>
            <a:chExt cx="12240731" cy="6879658"/>
          </a:xfrm>
        </p:grpSpPr>
        <p:sp>
          <p:nvSpPr>
            <p:cNvPr id="26" name="Dreptunghi 25"/>
            <p:cNvSpPr/>
            <p:nvPr/>
          </p:nvSpPr>
          <p:spPr>
            <a:xfrm>
              <a:off x="31633"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ro-RO" dirty="0"/>
            </a:p>
          </p:txBody>
        </p:sp>
        <p:grpSp>
          <p:nvGrpSpPr>
            <p:cNvPr id="27" name="Grup 26"/>
            <p:cNvGrpSpPr/>
            <p:nvPr/>
          </p:nvGrpSpPr>
          <p:grpSpPr>
            <a:xfrm>
              <a:off x="0" y="-21658"/>
              <a:ext cx="12240731" cy="1041400"/>
              <a:chOff x="-25356" y="-7144"/>
              <a:chExt cx="12240731" cy="1041400"/>
            </a:xfrm>
          </p:grpSpPr>
          <p:sp>
            <p:nvSpPr>
              <p:cNvPr id="28" name="Formă liberă 27"/>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rtlCol="0" anchor="t" compatLnSpc="1"/>
              <a:lstStyle/>
              <a:p>
                <a:pPr marL="0" algn="l" rtl="0" eaLnBrk="1" latinLnBrk="0" hangingPunct="1"/>
                <a:endParaRPr kumimoji="0" lang="ro-RO" sz="1800" dirty="0">
                  <a:solidFill>
                    <a:schemeClr val="tx1"/>
                  </a:solidFill>
                  <a:latin typeface="+mn-lt"/>
                  <a:ea typeface="+mn-ea"/>
                  <a:cs typeface="+mn-cs"/>
                </a:endParaRPr>
              </a:p>
            </p:txBody>
          </p:sp>
          <p:sp>
            <p:nvSpPr>
              <p:cNvPr id="29" name="Formă liberă 28"/>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rtlCol="0" anchor="t" compatLnSpc="1"/>
              <a:lstStyle/>
              <a:p>
                <a:pPr marL="0" algn="l" rtl="0" eaLnBrk="1" latinLnBrk="0" hangingPunct="1"/>
                <a:endParaRPr kumimoji="0" lang="ro-RO" sz="1800" dirty="0">
                  <a:solidFill>
                    <a:schemeClr val="tx1"/>
                  </a:solidFill>
                  <a:latin typeface="+mn-lt"/>
                  <a:ea typeface="+mn-ea"/>
                  <a:cs typeface="+mn-cs"/>
                </a:endParaRPr>
              </a:p>
            </p:txBody>
          </p:sp>
          <p:grpSp>
            <p:nvGrpSpPr>
              <p:cNvPr id="31" name="Grup 30"/>
              <p:cNvGrpSpPr/>
              <p:nvPr/>
            </p:nvGrpSpPr>
            <p:grpSpPr>
              <a:xfrm>
                <a:off x="-25356" y="202408"/>
                <a:ext cx="12240731" cy="649224"/>
                <a:chOff x="-19045" y="216550"/>
                <a:chExt cx="9180548" cy="649224"/>
              </a:xfrm>
            </p:grpSpPr>
            <p:sp>
              <p:nvSpPr>
                <p:cNvPr id="32" name="Formă liberă 3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rtlCol="0" anchor="t" compatLnSpc="1"/>
                <a:lstStyle/>
                <a:p>
                  <a:pPr rtl="0"/>
                  <a:endParaRPr kumimoji="0" lang="ro-RO" sz="1800" dirty="0"/>
                </a:p>
              </p:txBody>
            </p:sp>
            <p:sp>
              <p:nvSpPr>
                <p:cNvPr id="33" name="Formă liberă 3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rtlCol="0" anchor="t" compatLnSpc="1"/>
                <a:lstStyle/>
                <a:p>
                  <a:pPr rtl="0"/>
                  <a:endParaRPr kumimoji="0" lang="ro-RO" sz="1800" dirty="0"/>
                </a:p>
              </p:txBody>
            </p:sp>
          </p:grpSp>
        </p:grpSp>
      </p:grpSp>
      <p:sp>
        <p:nvSpPr>
          <p:cNvPr id="9" name="Substituent titlu 8"/>
          <p:cNvSpPr>
            <a:spLocks noGrp="1"/>
          </p:cNvSpPr>
          <p:nvPr>
            <p:ph type="title"/>
          </p:nvPr>
        </p:nvSpPr>
        <p:spPr>
          <a:xfrm>
            <a:off x="609600" y="704088"/>
            <a:ext cx="10972800" cy="1143000"/>
          </a:xfrm>
          <a:prstGeom prst="rect">
            <a:avLst/>
          </a:prstGeom>
        </p:spPr>
        <p:txBody>
          <a:bodyPr vert="horz" lIns="0" rIns="0" bIns="0" rtlCol="0" anchor="b">
            <a:normAutofit/>
          </a:bodyPr>
          <a:lstStyle/>
          <a:p>
            <a:pPr rtl="0"/>
            <a:r>
              <a:rPr lang="ro-RO" dirty="0"/>
              <a:t>Faceți clic pentru a edita stilul de titlu Coordonator</a:t>
            </a:r>
            <a:endParaRPr kumimoji="0" lang="ro-RO" dirty="0"/>
          </a:p>
        </p:txBody>
      </p:sp>
      <p:sp>
        <p:nvSpPr>
          <p:cNvPr id="30" name="Substituent text 29"/>
          <p:cNvSpPr>
            <a:spLocks noGrp="1"/>
          </p:cNvSpPr>
          <p:nvPr>
            <p:ph type="body" idx="1"/>
          </p:nvPr>
        </p:nvSpPr>
        <p:spPr>
          <a:xfrm>
            <a:off x="609600" y="1935480"/>
            <a:ext cx="10972800" cy="4389120"/>
          </a:xfrm>
          <a:prstGeom prst="rect">
            <a:avLst/>
          </a:prstGeom>
        </p:spPr>
        <p:txBody>
          <a:bodyPr vert="horz" rtlCol="0">
            <a:normAutofit/>
          </a:bodyPr>
          <a:lstStyle/>
          <a:p>
            <a:pPr lvl="0" rtl="0" eaLnBrk="1" latinLnBrk="0" hangingPunct="1"/>
            <a:r>
              <a:rPr lang="ro-RO" dirty="0"/>
              <a:t>Editați stilurile de text coordonator</a:t>
            </a:r>
          </a:p>
          <a:p>
            <a:pPr lvl="1" rtl="0" eaLnBrk="1" latinLnBrk="0" hangingPunct="1"/>
            <a:r>
              <a:rPr lang="ro-RO" dirty="0"/>
              <a:t>Al doilea nivel</a:t>
            </a:r>
          </a:p>
          <a:p>
            <a:pPr lvl="2" rtl="0" eaLnBrk="1" latinLnBrk="0" hangingPunct="1"/>
            <a:r>
              <a:rPr lang="ro-RO" dirty="0"/>
              <a:t>Al treilea nivel</a:t>
            </a:r>
          </a:p>
          <a:p>
            <a:pPr lvl="3" rtl="0" eaLnBrk="1" latinLnBrk="0" hangingPunct="1"/>
            <a:r>
              <a:rPr lang="ro-RO" dirty="0"/>
              <a:t>Al patrulea nivel</a:t>
            </a:r>
          </a:p>
          <a:p>
            <a:pPr lvl="4" rtl="0" eaLnBrk="1" latinLnBrk="0" hangingPunct="1"/>
            <a:r>
              <a:rPr lang="ro-RO" dirty="0"/>
              <a:t>Al cincilea nivel</a:t>
            </a:r>
          </a:p>
        </p:txBody>
      </p:sp>
      <p:sp>
        <p:nvSpPr>
          <p:cNvPr id="10" name="Substituent dată 9"/>
          <p:cNvSpPr>
            <a:spLocks noGrp="1"/>
          </p:cNvSpPr>
          <p:nvPr>
            <p:ph type="dt" sz="half" idx="2"/>
          </p:nvPr>
        </p:nvSpPr>
        <p:spPr>
          <a:xfrm>
            <a:off x="609600" y="6356351"/>
            <a:ext cx="2844800" cy="365125"/>
          </a:xfrm>
          <a:prstGeom prst="rect">
            <a:avLst/>
          </a:prstGeom>
        </p:spPr>
        <p:txBody>
          <a:bodyPr vert="horz" lIns="0" tIns="0" rIns="0" bIns="0" rtlCol="0" anchor="b"/>
          <a:lstStyle>
            <a:lvl1pPr algn="l" eaLnBrk="1" latinLnBrk="0" hangingPunct="1">
              <a:defRPr kumimoji="0" sz="1100">
                <a:solidFill>
                  <a:schemeClr val="tx1"/>
                </a:solidFill>
              </a:defRPr>
            </a:lvl1pPr>
          </a:lstStyle>
          <a:p>
            <a:pPr rtl="0"/>
            <a:fld id="{393FC67A-5DED-40C8-B1E7-9D4AB3BCE719}" type="datetime1">
              <a:rPr lang="ro-RO" smtClean="0"/>
              <a:t>16.04.2021</a:t>
            </a:fld>
            <a:endParaRPr lang="ro-RO" dirty="0"/>
          </a:p>
        </p:txBody>
      </p:sp>
      <p:sp>
        <p:nvSpPr>
          <p:cNvPr id="22" name="Substituent subsol 21"/>
          <p:cNvSpPr>
            <a:spLocks noGrp="1"/>
          </p:cNvSpPr>
          <p:nvPr>
            <p:ph type="ftr" sz="quarter" idx="3"/>
          </p:nvPr>
        </p:nvSpPr>
        <p:spPr>
          <a:xfrm>
            <a:off x="3556000" y="6356351"/>
            <a:ext cx="4470400" cy="365125"/>
          </a:xfrm>
          <a:prstGeom prst="rect">
            <a:avLst/>
          </a:prstGeom>
        </p:spPr>
        <p:txBody>
          <a:bodyPr vert="horz" lIns="0" tIns="0" rIns="0" bIns="0" rtlCol="0" anchor="b"/>
          <a:lstStyle>
            <a:lvl1pPr algn="l" eaLnBrk="1" latinLnBrk="0" hangingPunct="1">
              <a:defRPr kumimoji="0" sz="1100">
                <a:solidFill>
                  <a:schemeClr val="tx1"/>
                </a:solidFill>
              </a:defRPr>
            </a:lvl1pPr>
          </a:lstStyle>
          <a:p>
            <a:pPr rtl="0"/>
            <a:r>
              <a:rPr lang="ro-RO" dirty="0"/>
              <a:t>Adăugați un subsol</a:t>
            </a:r>
          </a:p>
        </p:txBody>
      </p:sp>
      <p:sp>
        <p:nvSpPr>
          <p:cNvPr id="18" name="Substituent număr diapozitiv 17"/>
          <p:cNvSpPr>
            <a:spLocks noGrp="1"/>
          </p:cNvSpPr>
          <p:nvPr>
            <p:ph type="sldNum" sz="quarter" idx="4"/>
          </p:nvPr>
        </p:nvSpPr>
        <p:spPr>
          <a:xfrm>
            <a:off x="10566400" y="6356351"/>
            <a:ext cx="1016000" cy="365125"/>
          </a:xfrm>
          <a:prstGeom prst="rect">
            <a:avLst/>
          </a:prstGeom>
        </p:spPr>
        <p:txBody>
          <a:bodyPr vert="horz" lIns="0" tIns="0" rIns="0" bIns="0" rtlCol="0" anchor="b"/>
          <a:lstStyle>
            <a:lvl1pPr algn="r" eaLnBrk="1" latinLnBrk="0" hangingPunct="1">
              <a:defRPr kumimoji="0" sz="1100">
                <a:solidFill>
                  <a:schemeClr val="tx1"/>
                </a:solidFill>
              </a:defRPr>
            </a:lvl1pPr>
          </a:lstStyle>
          <a:p>
            <a:pPr rtl="0"/>
            <a:fld id="{401CF334-2D5C-4859-84A6-CA7E6E43FAEB}" type="slidenum">
              <a:rPr lang="ro-RO" smtClean="0"/>
              <a:pPr rtl="0"/>
              <a:t>‹#›</a:t>
            </a:fld>
            <a:endParaRPr lang="ro-RO" dirty="0"/>
          </a:p>
        </p:txBody>
      </p:sp>
    </p:spTree>
    <p:extLst>
      <p:ext uri="{BB962C8B-B14F-4D97-AF65-F5344CB8AC3E}">
        <p14:creationId xmlns:p14="http://schemas.microsoft.com/office/powerpoint/2010/main" val="9428528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rtl="0" eaLnBrk="1" latinLnBrk="0" hangingPunct="1">
        <a:spcBef>
          <a:spcPct val="0"/>
        </a:spcBef>
        <a:buNone/>
        <a:defRPr kumimoji="0" sz="5000" b="0" kern="1200">
          <a:ln>
            <a:noFill/>
          </a:ln>
          <a:solidFill>
            <a:schemeClr val="tx2"/>
          </a:solidFill>
          <a:effectLst/>
          <a:latin typeface="Calibri" panose="020F0502020204030204" pitchFamily="34" charset="0"/>
          <a:ea typeface="+mj-ea"/>
          <a:cs typeface="+mj-cs"/>
        </a:defRPr>
      </a:lvl1pPr>
    </p:titleStyle>
    <p:bodyStyle>
      <a:lvl1pPr marL="274320" indent="-274320" algn="l" rtl="0" eaLnBrk="1" latinLnBrk="0" hangingPunct="1">
        <a:spcBef>
          <a:spcPct val="20000"/>
        </a:spcBef>
        <a:buClr>
          <a:schemeClr val="accent3">
            <a:lumMod val="50000"/>
          </a:schemeClr>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ro.wikipedia.org/w/index.php?title=Inteligen%C8%9B%C4%83_computa%C8%9Bional%C4%83&amp;action=edit&amp;redlink=1"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hyperlink" Target="https://ro.wikipedia.org/w/index.php?title=Emergen%C8%9B%C4%83&amp;action=edit&amp;redlink=1" TargetMode="External"/><Relationship Id="rId3" Type="http://schemas.openxmlformats.org/officeDocument/2006/relationships/hyperlink" Target="https://ro.wikipedia.org/w/index.php?title=Sistem_de_control_ierarhic&amp;action=edit&amp;redlink=1" TargetMode="External"/><Relationship Id="rId7" Type="http://schemas.openxmlformats.org/officeDocument/2006/relationships/hyperlink" Target="https://ro.wikipedia.org/wiki/Cooperare"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hyperlink" Target="https://ro.wikipedia.org/w/index.php?title=Planificarea_multi-agent&amp;action=edit&amp;redlink=1" TargetMode="External"/><Relationship Id="rId5" Type="http://schemas.openxmlformats.org/officeDocument/2006/relationships/hyperlink" Target="https://ro.wikipedia.org/wiki/Utilitate" TargetMode="External"/><Relationship Id="rId10" Type="http://schemas.openxmlformats.org/officeDocument/2006/relationships/hyperlink" Target="https://ro.wikipedia.org/wiki/Inteligen%C8%9B%C4%83_%E2%80%9Eroi%E2%80%9D" TargetMode="External"/><Relationship Id="rId4" Type="http://schemas.openxmlformats.org/officeDocument/2006/relationships/hyperlink" Target="https://ro.wikipedia.org/w/index.php?title=Sistem_de_control&amp;action=edit&amp;redlink=1" TargetMode="External"/><Relationship Id="rId9" Type="http://schemas.openxmlformats.org/officeDocument/2006/relationships/hyperlink" Target="https://ro.wikipedia.org/w/index.php?title=Algoritm_evolutiv&amp;action=edit&amp;redlink=1"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ro.wikipedia.org/w/index.php?title=%C3%8Env%C4%83%C8%9Bare_nesupravegheat%C4%83&amp;action=edit&amp;redlink=1"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hyperlink" Target="https://ro.wikipedia.org/wiki/Analiza_de_regresie" TargetMode="External"/><Relationship Id="rId5" Type="http://schemas.openxmlformats.org/officeDocument/2006/relationships/hyperlink" Target="https://ro.wikipedia.org/w/index.php?title=Clasificarea&amp;action=edit&amp;redlink=1" TargetMode="External"/><Relationship Id="rId4" Type="http://schemas.openxmlformats.org/officeDocument/2006/relationships/hyperlink" Target="https://ro.wikipedia.org/w/index.php?title=%C3%8Env%C4%83%C8%9Barea_supravegheat%C4%83&amp;action=edit&amp;redlink=1" TargetMode="External"/></Relationships>
</file>

<file path=ppt/slides/_rels/slide13.xml.rels><?xml version="1.0" encoding="UTF-8" standalone="yes"?>
<Relationships xmlns="http://schemas.openxmlformats.org/package/2006/relationships"><Relationship Id="rId8" Type="http://schemas.openxmlformats.org/officeDocument/2006/relationships/hyperlink" Target="https://ro.wikipedia.org/wiki/Sisteme_de_tip_%C3%AEntrebare_-_r%C4%83spuns" TargetMode="External"/><Relationship Id="rId3" Type="http://schemas.openxmlformats.org/officeDocument/2006/relationships/hyperlink" Target="https://ro.wikipedia.org/wiki/Prelucrarea_limbajului_natural" TargetMode="External"/><Relationship Id="rId7" Type="http://schemas.openxmlformats.org/officeDocument/2006/relationships/hyperlink" Target="https://ro.wikipedia.org/w/index.php?title=Extragerea_cuno%C8%99tin%C8%9Belor_din_texte&amp;action=edit&amp;redlink=1"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hyperlink" Target="https://ro.wikipedia.org/w/index.php?title=Recuperarea_informa%C8%9Biilor&amp;action=edit&amp;redlink=1" TargetMode="External"/><Relationship Id="rId5" Type="http://schemas.openxmlformats.org/officeDocument/2006/relationships/hyperlink" Target="https://ro.wikipedia.org/w/index.php?title=Interfe%C8%9Bele_utilizator_%C3%AEn_limbaj_natural&amp;action=edit&amp;redlink=1" TargetMode="External"/><Relationship Id="rId4" Type="http://schemas.openxmlformats.org/officeDocument/2006/relationships/hyperlink" Target="https://ro.wikipedia.org/w/index.php?title=%C3%8En%C8%9Belegerea_limbajului_natural&amp;action=edit&amp;redlink=1" TargetMode="External"/><Relationship Id="rId9" Type="http://schemas.openxmlformats.org/officeDocument/2006/relationships/hyperlink" Target="https://ro.wikipedia.org/wiki/Traducere_automat%C4%83" TargetMode="External"/></Relationships>
</file>

<file path=ppt/slides/_rels/slide14.xml.rels><?xml version="1.0" encoding="UTF-8" standalone="yes"?>
<Relationships xmlns="http://schemas.openxmlformats.org/package/2006/relationships"><Relationship Id="rId8" Type="http://schemas.openxmlformats.org/officeDocument/2006/relationships/hyperlink" Target="https://ro.wikipedia.org/wiki/Recunoa%C8%99tere_vocal%C4%83" TargetMode="External"/><Relationship Id="rId3" Type="http://schemas.openxmlformats.org/officeDocument/2006/relationships/hyperlink" Target="https://ro.wikipedia.org/w/index.php?title=Recunoa%C8%99terea_caracteristicilor&amp;action=edit&amp;redlink=1" TargetMode="External"/><Relationship Id="rId7" Type="http://schemas.openxmlformats.org/officeDocument/2006/relationships/hyperlink" Target="https://ro.wikipedia.org/w/index.php?title=Senzori_tactili&amp;action=edit&amp;redlink=1" TargetMode="External"/><Relationship Id="rId12" Type="http://schemas.openxmlformats.org/officeDocument/2006/relationships/hyperlink" Target="https://ro.wikipedia.org/w/index.php?title=Vedere_artificial%C4%83&amp;action=edit&amp;redlink=1"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hyperlink" Target="https://ro.wikipedia.org/w/index.php?title=Lidar&amp;action=edit&amp;redlink=1" TargetMode="External"/><Relationship Id="rId11" Type="http://schemas.openxmlformats.org/officeDocument/2006/relationships/hyperlink" Target="https://www.wikidata.org/wiki/Q1971661" TargetMode="External"/><Relationship Id="rId5" Type="http://schemas.openxmlformats.org/officeDocument/2006/relationships/hyperlink" Target="https://ro.wikipedia.org/w/index.php?title=Percep%C8%9Bie_artificial%C4%83&amp;action=edit&amp;redlink=1" TargetMode="External"/><Relationship Id="rId10" Type="http://schemas.openxmlformats.org/officeDocument/2006/relationships/hyperlink" Target="https://ro.wikipedia.org/w/index.php?title=Recunoa%C8%99terea_obiectelor&amp;action=edit&amp;redlink=1" TargetMode="External"/><Relationship Id="rId4" Type="http://schemas.openxmlformats.org/officeDocument/2006/relationships/hyperlink" Target="https://ro.wikipedia.org/w/index.php?title=Detec%C8%9Bia_contururilor&amp;action=edit&amp;redlink=1" TargetMode="External"/><Relationship Id="rId9" Type="http://schemas.openxmlformats.org/officeDocument/2006/relationships/hyperlink" Target="https://ro.wikipedia.org/w/index.php?title=Recunoa%C8%99tere_facial%C4%83&amp;action=edit&amp;redlink=1" TargetMode="External"/></Relationships>
</file>

<file path=ppt/slides/_rels/slide15.xml.rels><?xml version="1.0" encoding="UTF-8" standalone="yes"?>
<Relationships xmlns="http://schemas.openxmlformats.org/package/2006/relationships"><Relationship Id="rId8" Type="http://schemas.openxmlformats.org/officeDocument/2006/relationships/hyperlink" Target="https://ro.wikipedia.org/w/index.php?title=Planificarea_mi%C8%99c%C4%83rii&amp;action=edit&amp;redlink=1" TargetMode="External"/><Relationship Id="rId3" Type="http://schemas.openxmlformats.org/officeDocument/2006/relationships/hyperlink" Target="https://ro.wikipedia.org/wiki/Robotic%C4%83" TargetMode="External"/><Relationship Id="rId7" Type="http://schemas.openxmlformats.org/officeDocument/2006/relationships/hyperlink" Target="https://ro.wikipedia.org/wiki/Endoscopie"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hyperlink" Target="https://ro.wikipedia.org/w/index.php?title=Cartografie_robotic%C4%83&amp;action=edit&amp;redlink=1" TargetMode="External"/><Relationship Id="rId5" Type="http://schemas.openxmlformats.org/officeDocument/2006/relationships/hyperlink" Target="https://ro.wikipedia.org/wiki/Robot_industrial" TargetMode="External"/><Relationship Id="rId4" Type="http://schemas.openxmlformats.org/officeDocument/2006/relationships/hyperlink" Target="https://ro.wikipedia.org/w/index.php?title=Bra%C8%9B_robotic&amp;action=edit&amp;redlink=1"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s://ro.wikipedia.org/w/index.php?title=Paradoxul_lui_Moravec&amp;action=edit&amp;redlink=1"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hyperlink" Target="https://ro.wikipedia.org/w/index.php?title=Hans_Moravec&amp;action=edit&amp;redlink=1"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ro.wikipedia.org/w/index.php?title=Calculul_afectiv&amp;action=edit&amp;redlink=1"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hyperlink" Target="https://ro.wikipedia.org/w/index.php?title=Analiza_sentimentelor&amp;action=edit&amp;redlink=1" TargetMode="External"/><Relationship Id="rId4" Type="http://schemas.openxmlformats.org/officeDocument/2006/relationships/hyperlink" Target="https://ro.wikipedia.org/wiki/Afectivitate"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ro.wikipedia.org/w/index.php?title=Calculator_de_genera%C8%9Bia_a_cincea&amp;action=edit&amp;redlink=1"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hyperlink" Target="https://ro.wikipedia.org/wiki/Logic%C4%83" TargetMode="External"/><Relationship Id="rId3" Type="http://schemas.openxmlformats.org/officeDocument/2006/relationships/hyperlink" Target="https://ro.wikipedia.org/wiki/Paradigm%C4%83" TargetMode="External"/><Relationship Id="rId7" Type="http://schemas.openxmlformats.org/officeDocument/2006/relationships/hyperlink" Target="https://ro.wikipedia.org/wiki/Inginerie_aerospa%C8%9Bial%C4%83"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hyperlink" Target="https://ro.wikipedia.org/w/index.php?title=Biologie_uman%C4%83&amp;action=edit&amp;redlink=1" TargetMode="External"/><Relationship Id="rId5" Type="http://schemas.openxmlformats.org/officeDocument/2006/relationships/hyperlink" Target="https://ro.wikipedia.org/wiki/Neuro%C8%99tiin%C8%9Be" TargetMode="External"/><Relationship Id="rId4" Type="http://schemas.openxmlformats.org/officeDocument/2006/relationships/hyperlink" Target="https://ro.wikipedia.org/wiki/Psihologie" TargetMode="External"/><Relationship Id="rId9" Type="http://schemas.openxmlformats.org/officeDocument/2006/relationships/hyperlink" Target="https://ro.wikipedia.org/wiki/Optimizare"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ro.wikipedia.org/wiki/Informatic%C4%83"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s://ro.wikipedia.org/w/index.php?title=Agent_inteligent&amp;action=edit&amp;redlink=1" TargetMode="External"/><Relationship Id="rId5" Type="http://schemas.openxmlformats.org/officeDocument/2006/relationships/hyperlink" Target="https://ro.wikipedia.org/wiki/Ma%C8%99in%C4%83" TargetMode="External"/><Relationship Id="rId4" Type="http://schemas.openxmlformats.org/officeDocument/2006/relationships/hyperlink" Target="https://ro.wikipedia.org/wiki/Inteligen%C8%9B%C4%83" TargetMode="External"/></Relationships>
</file>

<file path=ppt/slides/_rels/slide20.xml.rels><?xml version="1.0" encoding="UTF-8" standalone="yes"?>
<Relationships xmlns="http://schemas.openxmlformats.org/package/2006/relationships"><Relationship Id="rId8" Type="http://schemas.openxmlformats.org/officeDocument/2006/relationships/hyperlink" Target="https://ro.wikipedia.org/wiki/Fiara_de_la_Johns_Hopkins" TargetMode="External"/><Relationship Id="rId3" Type="http://schemas.openxmlformats.org/officeDocument/2006/relationships/hyperlink" Target="https://ro.wikipedia.org/wiki/Neuro%C8%99tiin%C8%9Be" TargetMode="External"/><Relationship Id="rId7" Type="http://schemas.openxmlformats.org/officeDocument/2006/relationships/hyperlink" Target="https://ro.wikipedia.org/w/index.php?title=William_Grey_Walter&amp;action=edit&amp;redlink=1"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hyperlink" Target="https://ro.wikipedia.org/wiki/%C8%9Aestoas%C4%83" TargetMode="External"/><Relationship Id="rId11" Type="http://schemas.openxmlformats.org/officeDocument/2006/relationships/hyperlink" Target="https://www.wikidata.org/wiki/Q3420069" TargetMode="External"/><Relationship Id="rId5" Type="http://schemas.openxmlformats.org/officeDocument/2006/relationships/hyperlink" Target="https://ro.wikipedia.org/wiki/Cibernetic%C4%83" TargetMode="External"/><Relationship Id="rId10" Type="http://schemas.openxmlformats.org/officeDocument/2006/relationships/hyperlink" Target="https://ro.wikipedia.org/w/index.php?title=Clubul_Ratio&amp;action=edit&amp;redlink=1" TargetMode="External"/><Relationship Id="rId4" Type="http://schemas.openxmlformats.org/officeDocument/2006/relationships/hyperlink" Target="https://ro.wikipedia.org/wiki/Teoria_informa%C8%9Biei" TargetMode="External"/><Relationship Id="rId9" Type="http://schemas.openxmlformats.org/officeDocument/2006/relationships/hyperlink" Target="https://ro.wikipedia.org/wiki/Universitatea_Princeton" TargetMode="External"/></Relationships>
</file>

<file path=ppt/slides/_rels/slide21.xml.rels><?xml version="1.0" encoding="UTF-8" standalone="yes"?>
<Relationships xmlns="http://schemas.openxmlformats.org/package/2006/relationships"><Relationship Id="rId8" Type="http://schemas.openxmlformats.org/officeDocument/2006/relationships/hyperlink" Target="https://ro.wikipedia.org/w/index.php?title=Calcul_evolutiv&amp;action=edit&amp;redlink=1" TargetMode="External"/><Relationship Id="rId3" Type="http://schemas.openxmlformats.org/officeDocument/2006/relationships/hyperlink" Target="https://ro.wikipedia.org/wiki/Re%C8%9Bea_neural%C4%83" TargetMode="External"/><Relationship Id="rId7" Type="http://schemas.openxmlformats.org/officeDocument/2006/relationships/hyperlink" Target="https://ro.wikipedia.org/w/index.php?title=Sistem_de_control_fuzzy&amp;action=edit&amp;redlink=1"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hyperlink" Target="https://ro.wikipedia.org/w/index.php?title=Soft_computing&amp;action=edit&amp;redlink=1" TargetMode="External"/><Relationship Id="rId5" Type="http://schemas.openxmlformats.org/officeDocument/2006/relationships/hyperlink" Target="https://ro.wikipedia.org/w/index.php?title=David_Rumelhart&amp;action=edit&amp;redlink=1" TargetMode="External"/><Relationship Id="rId4" Type="http://schemas.openxmlformats.org/officeDocument/2006/relationships/hyperlink" Target="https://ro.wikipedia.org/w/index.php?title=Conexionism&amp;action=edit&amp;redlink=1" TargetMode="External"/><Relationship Id="rId9" Type="http://schemas.openxmlformats.org/officeDocument/2006/relationships/hyperlink" Target="https://ro.wikipedia.org/w/index.php?title=Inteligen%C8%9B%C4%83_computa%C8%9Bional%C4%83&amp;action=edit&amp;redlink=1" TargetMode="Externa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www.linkedin.com/pulse/how-netflix-uses-ai-data-conquer-world-mario-gavira/" TargetMode="External"/><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www.gartner.com/en/newsroom/press-releases/2018-01-25-gartner-says-self-service-analytics-and-bi-users-will-produce-more-analysis-than-data-scientists-will-by-2019" TargetMode="External"/><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hbr.org/2017/04/how-companies-are-already-using-ai" TargetMode="External"/><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ro.wikipedia.org/wiki/Algoritm"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ro.wikipedia.org/wiki/X_%C8%99i_0" TargetMode="Externa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ro.wikipedia.org/wiki/Incertitudine"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hyperlink" Target="https://ro.wikipedia.org/wiki/%C8%98tiin%C8%9Be_economice" TargetMode="External"/><Relationship Id="rId4" Type="http://schemas.openxmlformats.org/officeDocument/2006/relationships/hyperlink" Target="https://ro.wikipedia.org/wiki/Probabilitate" TargetMode="Externa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ro.wikipedia.org/w/index.php?title=Reprezentarea_cuno%C8%99tin%C8%9Belor&amp;action=edit&amp;redlink=1"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https://ro.wikipedia.org/w/index.php?title=Ingineria_cuno%C8%99tin%C8%9Belor&amp;action=edit&amp;redlink=1" TargetMode="Externa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hyperlink" Target="http://bdva.eu/sites/default/files/AI-Position-Statement-BDVA-Final-12112018.pdf" TargetMode="External"/><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ro.wikipedia.org/wiki/Ontologie" TargetMode="External"/><Relationship Id="rId7" Type="http://schemas.openxmlformats.org/officeDocument/2006/relationships/hyperlink" Target="https://ro.wikipedia.org/w/index.php?title=Ontologii_superioare&amp;action=edit&amp;redlink=1"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hyperlink" Target="https://ro.wikipedia.org/w/index.php?title=Web_Ontology_Language&amp;action=edit&amp;redlink=1" TargetMode="External"/><Relationship Id="rId5" Type="http://schemas.openxmlformats.org/officeDocument/2006/relationships/hyperlink" Target="https://ro.wikipedia.org/w/index.php?title=Logica_descriptiv%C4%83&amp;action=edit&amp;redlink=1" TargetMode="External"/><Relationship Id="rId4" Type="http://schemas.openxmlformats.org/officeDocument/2006/relationships/hyperlink" Target="https://ro.wikipedia.org/wiki/Semantic%C4%83" TargetMode="Externa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ro.wikipedia.org/w/index.php?title=Ra%C8%9Bionament_implicit&amp;action=edit&amp;redlink=1"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hyperlink" Target="https://ro.wikipedia.org/wiki/John_McCarthy" TargetMode="External"/><Relationship Id="rId4" Type="http://schemas.openxmlformats.org/officeDocument/2006/relationships/hyperlink" Target="https://ro.wikipedia.org/w/index.php?title=Problema_calific%C4%83rii&amp;action=edit&amp;redlink=1" TargetMode="Externa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ro.wikipedia.org/wiki/Comune"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hyperlink" Target="https://ro.wikipedia.org/w/index.php?title=Inginerie_ontologic%C4%83&amp;action=edit&amp;redlink=1" TargetMode="External"/><Relationship Id="rId4" Type="http://schemas.openxmlformats.org/officeDocument/2006/relationships/hyperlink" Target="https://ro.wikipedia.org/w/index.php?title=Cyc&amp;action=edit&amp;redlink=1"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u 3"/>
          <p:cNvSpPr>
            <a:spLocks noGrp="1"/>
          </p:cNvSpPr>
          <p:nvPr>
            <p:ph type="ctrTitle"/>
          </p:nvPr>
        </p:nvSpPr>
        <p:spPr/>
        <p:txBody>
          <a:bodyPr rtlCol="0">
            <a:normAutofit/>
          </a:bodyPr>
          <a:lstStyle/>
          <a:p>
            <a:r>
              <a:rPr lang="it-IT" dirty="0"/>
              <a:t>E</a:t>
            </a:r>
            <a:r>
              <a:rPr lang="ro-RO" dirty="0" err="1"/>
              <a:t>tică</a:t>
            </a:r>
            <a:r>
              <a:rPr lang="ro-RO" dirty="0"/>
              <a:t> și inteligența artificială</a:t>
            </a:r>
            <a:r>
              <a:rPr lang="it-IT" dirty="0"/>
              <a:t> </a:t>
            </a:r>
            <a:endParaRPr lang="ro-RO" dirty="0">
              <a:latin typeface="Calibri" panose="020F0502020204030204" pitchFamily="34" charset="0"/>
            </a:endParaRPr>
          </a:p>
        </p:txBody>
      </p:sp>
      <p:sp>
        <p:nvSpPr>
          <p:cNvPr id="5" name="Subtitlu 4"/>
          <p:cNvSpPr>
            <a:spLocks noGrp="1"/>
          </p:cNvSpPr>
          <p:nvPr>
            <p:ph type="subTitle" idx="1"/>
          </p:nvPr>
        </p:nvSpPr>
        <p:spPr/>
        <p:txBody>
          <a:bodyPr rtlCol="0"/>
          <a:lstStyle/>
          <a:p>
            <a:pPr rtl="0"/>
            <a:r>
              <a:rPr lang="ro-RO" dirty="0"/>
              <a:t> </a:t>
            </a:r>
          </a:p>
          <a:p>
            <a:pPr rtl="0"/>
            <a:r>
              <a:rPr lang="ro-RO" dirty="0"/>
              <a:t>Note de curs</a:t>
            </a:r>
          </a:p>
          <a:p>
            <a:pPr rtl="0"/>
            <a:endParaRPr lang="ro-RO" dirty="0"/>
          </a:p>
          <a:p>
            <a:pPr rtl="0"/>
            <a:endParaRPr lang="ro-RO" dirty="0"/>
          </a:p>
          <a:p>
            <a:pPr rtl="0"/>
            <a:endParaRPr lang="ro-RO" dirty="0"/>
          </a:p>
          <a:p>
            <a:pPr rtl="0"/>
            <a:endParaRPr lang="ro-RO" dirty="0"/>
          </a:p>
        </p:txBody>
      </p:sp>
    </p:spTree>
    <p:extLst>
      <p:ext uri="{BB962C8B-B14F-4D97-AF65-F5344CB8AC3E}">
        <p14:creationId xmlns:p14="http://schemas.microsoft.com/office/powerpoint/2010/main" val="3549628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u 2"/>
          <p:cNvSpPr>
            <a:spLocks noGrp="1"/>
          </p:cNvSpPr>
          <p:nvPr>
            <p:ph type="title"/>
          </p:nvPr>
        </p:nvSpPr>
        <p:spPr/>
        <p:txBody>
          <a:bodyPr rtlCol="0">
            <a:normAutofit fontScale="90000"/>
          </a:bodyPr>
          <a:lstStyle/>
          <a:p>
            <a:r>
              <a:rPr lang="ro-RO" sz="6000" b="1" i="1" dirty="0"/>
              <a:t>Etică și inteligență artificială</a:t>
            </a:r>
            <a:br>
              <a:rPr lang="en-US" sz="6000" b="1" i="1" dirty="0"/>
            </a:br>
            <a:endParaRPr lang="ro-RO" dirty="0"/>
          </a:p>
        </p:txBody>
      </p:sp>
      <p:sp>
        <p:nvSpPr>
          <p:cNvPr id="2" name="Substituent conținut 1"/>
          <p:cNvSpPr>
            <a:spLocks noGrp="1"/>
          </p:cNvSpPr>
          <p:nvPr>
            <p:ph idx="1"/>
          </p:nvPr>
        </p:nvSpPr>
        <p:spPr/>
        <p:txBody>
          <a:bodyPr rtlCol="0">
            <a:normAutofit fontScale="92500"/>
          </a:bodyPr>
          <a:lstStyle/>
          <a:p>
            <a:r>
              <a:rPr lang="en-US" dirty="0"/>
              <a:t> </a:t>
            </a:r>
            <a:r>
              <a:rPr lang="ro-RO" b="1" dirty="0"/>
              <a:t>Forma </a:t>
            </a:r>
            <a:r>
              <a:rPr lang="ro-RO" b="1" dirty="0" err="1"/>
              <a:t>subsimbolică</a:t>
            </a:r>
            <a:r>
              <a:rPr lang="ro-RO" b="1" dirty="0"/>
              <a:t> a unor cunoștințe comune</a:t>
            </a:r>
            <a:endParaRPr lang="en-US" dirty="0"/>
          </a:p>
          <a:p>
            <a:r>
              <a:rPr lang="ro-RO" dirty="0"/>
              <a:t>O mare parte din ceea ce știu oamenii nu este reprezentat ca „fapte” sau „afirmații” pe care le-ar putea exprima verbal. De exemplu, un maestru de șah va evita o anumită poziție de șah pentru că „se simte prea expus” sau un critic de artă poate să arunce o singură privire pe o statuie și să-și dea seama că este un fals. Acestea sunt intuiții și tendințe inconștiente și </a:t>
            </a:r>
            <a:r>
              <a:rPr lang="ro-RO" dirty="0" err="1"/>
              <a:t>subsimbolice</a:t>
            </a:r>
            <a:r>
              <a:rPr lang="ro-RO" dirty="0"/>
              <a:t> din creierul uman. Cunoașterea de acest gen informează, sprijină și oferă un context pentru cunoașterea simbolică și conștientă. </a:t>
            </a:r>
          </a:p>
          <a:p>
            <a:r>
              <a:rPr lang="ro-RO" dirty="0"/>
              <a:t>Ca și în cazul problemelor legate de raționamentul </a:t>
            </a:r>
            <a:r>
              <a:rPr lang="ro-RO" dirty="0" err="1"/>
              <a:t>subsimbolic</a:t>
            </a:r>
            <a:r>
              <a:rPr lang="ro-RO" dirty="0"/>
              <a:t>, se speră că </a:t>
            </a:r>
            <a:r>
              <a:rPr lang="ro-RO" u="sng" dirty="0"/>
              <a:t>IA </a:t>
            </a:r>
            <a:r>
              <a:rPr lang="ro-RO" dirty="0"/>
              <a:t>, </a:t>
            </a:r>
            <a:r>
              <a:rPr lang="ro-RO" u="sng" dirty="0">
                <a:hlinkClick r:id="rId3" tooltip="Inteligență computațională — pagină inexistentă"/>
              </a:rPr>
              <a:t>inteligența computațională</a:t>
            </a:r>
            <a:r>
              <a:rPr lang="ro-RO" baseline="30000" dirty="0"/>
              <a:t>⁠</a:t>
            </a:r>
            <a:r>
              <a:rPr lang="ro-RO" dirty="0"/>
              <a:t> sau IA statistică va oferi modalități de reprezentare a acestui tip de cunoaștere. </a:t>
            </a:r>
            <a:endParaRPr lang="en-US" dirty="0"/>
          </a:p>
        </p:txBody>
      </p:sp>
    </p:spTree>
    <p:extLst>
      <p:ext uri="{BB962C8B-B14F-4D97-AF65-F5344CB8AC3E}">
        <p14:creationId xmlns:p14="http://schemas.microsoft.com/office/powerpoint/2010/main" val="1579133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u 2"/>
          <p:cNvSpPr>
            <a:spLocks noGrp="1"/>
          </p:cNvSpPr>
          <p:nvPr>
            <p:ph type="title"/>
          </p:nvPr>
        </p:nvSpPr>
        <p:spPr/>
        <p:txBody>
          <a:bodyPr rtlCol="0">
            <a:normAutofit fontScale="90000"/>
          </a:bodyPr>
          <a:lstStyle/>
          <a:p>
            <a:r>
              <a:rPr lang="ro-RO" sz="6000" b="1" i="1" dirty="0"/>
              <a:t>Etică și inteligență artificială</a:t>
            </a:r>
            <a:br>
              <a:rPr lang="en-US" sz="6000" b="1" i="1" dirty="0"/>
            </a:br>
            <a:endParaRPr lang="ro-RO" dirty="0"/>
          </a:p>
        </p:txBody>
      </p:sp>
      <p:sp>
        <p:nvSpPr>
          <p:cNvPr id="2" name="Substituent conținut 1"/>
          <p:cNvSpPr>
            <a:spLocks noGrp="1"/>
          </p:cNvSpPr>
          <p:nvPr>
            <p:ph idx="1"/>
          </p:nvPr>
        </p:nvSpPr>
        <p:spPr/>
        <p:txBody>
          <a:bodyPr rtlCol="0">
            <a:normAutofit fontScale="92500"/>
          </a:bodyPr>
          <a:lstStyle/>
          <a:p>
            <a:r>
              <a:rPr lang="ro-RO" b="1" dirty="0"/>
              <a:t>Planificarea</a:t>
            </a:r>
          </a:p>
          <a:p>
            <a:r>
              <a:rPr lang="ro-RO" dirty="0"/>
              <a:t>Un </a:t>
            </a:r>
            <a:r>
              <a:rPr lang="ro-RO" u="sng" dirty="0">
                <a:hlinkClick r:id="rId3" tooltip="Sistem de control ierarhic — pagină inexistentă"/>
              </a:rPr>
              <a:t>sistem de control ierarhic</a:t>
            </a:r>
            <a:r>
              <a:rPr lang="ro-RO" baseline="30000" dirty="0"/>
              <a:t>⁠</a:t>
            </a:r>
            <a:r>
              <a:rPr lang="ro-RO" dirty="0"/>
              <a:t> este o formă de </a:t>
            </a:r>
            <a:r>
              <a:rPr lang="ro-RO" u="sng" dirty="0">
                <a:hlinkClick r:id="rId4" tooltip="Sistem de control — pagină inexistentă"/>
              </a:rPr>
              <a:t>sistem de control</a:t>
            </a:r>
            <a:r>
              <a:rPr lang="ro-RO" baseline="30000" dirty="0"/>
              <a:t>⁠</a:t>
            </a:r>
            <a:r>
              <a:rPr lang="ro-RO" dirty="0"/>
              <a:t> în care un ansamblu de dispozitive și software de conducere este aranjat într-o ierarhie.</a:t>
            </a:r>
            <a:endParaRPr lang="en-US" dirty="0"/>
          </a:p>
          <a:p>
            <a:r>
              <a:rPr lang="ro-RO" dirty="0"/>
              <a:t>Agenții inteligenți trebuie să poată să-și stabilească și să îndeplinească obiective. Ei au nevoie de o modalitate de a vizualiza viitorul — o reprezentare a stării lumii și să poată face previziuni cu privire la modul în care acțiunile lor o vor schimba — și să poată face alegeri care maximizează </a:t>
            </a:r>
            <a:r>
              <a:rPr lang="ro-RO" u="sng" dirty="0">
                <a:hlinkClick r:id="rId5" tooltip="Utilitate"/>
              </a:rPr>
              <a:t>utilitatea</a:t>
            </a:r>
            <a:r>
              <a:rPr lang="ro-RO" dirty="0"/>
              <a:t> (sau „valoarea”) alegerilor disponibile.</a:t>
            </a:r>
          </a:p>
          <a:p>
            <a:r>
              <a:rPr lang="ro-RO" u="sng" dirty="0">
                <a:hlinkClick r:id="rId6" tooltip="Planificarea multi-agent — pagină inexistentă"/>
              </a:rPr>
              <a:t>Planificarea </a:t>
            </a:r>
            <a:r>
              <a:rPr lang="ro-RO" u="sng" dirty="0" err="1">
                <a:hlinkClick r:id="rId6" tooltip="Planificarea multi-agent — pagină inexistentă"/>
              </a:rPr>
              <a:t>multi</a:t>
            </a:r>
            <a:r>
              <a:rPr lang="ro-RO" u="sng" dirty="0">
                <a:hlinkClick r:id="rId6" tooltip="Planificarea multi-agent — pagină inexistentă"/>
              </a:rPr>
              <a:t>-agent</a:t>
            </a:r>
            <a:r>
              <a:rPr lang="ro-RO" baseline="30000" dirty="0"/>
              <a:t>⁠</a:t>
            </a:r>
            <a:r>
              <a:rPr lang="ro-RO" dirty="0"/>
              <a:t> utilizează </a:t>
            </a:r>
            <a:r>
              <a:rPr lang="ro-RO" u="sng" dirty="0">
                <a:hlinkClick r:id="rId7" tooltip="Cooperare"/>
              </a:rPr>
              <a:t>cooperarea</a:t>
            </a:r>
            <a:r>
              <a:rPr lang="ro-RO" dirty="0"/>
              <a:t> și concurența multor agenți pentru a atinge un obiectiv dat. Astfel de </a:t>
            </a:r>
            <a:r>
              <a:rPr lang="ro-RO" u="sng" dirty="0">
                <a:hlinkClick r:id="rId8" tooltip="Emergență — pagină inexistentă"/>
              </a:rPr>
              <a:t>comportament emergent</a:t>
            </a:r>
            <a:r>
              <a:rPr lang="ro-RO" baseline="30000" dirty="0"/>
              <a:t>⁠</a:t>
            </a:r>
            <a:r>
              <a:rPr lang="ro-RO" dirty="0"/>
              <a:t> este folosit de </a:t>
            </a:r>
            <a:r>
              <a:rPr lang="ro-RO" u="sng" dirty="0">
                <a:hlinkClick r:id="rId9" tooltip="Algoritm evolutiv — pagină inexistentă"/>
              </a:rPr>
              <a:t>algoritmi evolutivi</a:t>
            </a:r>
            <a:r>
              <a:rPr lang="ro-RO" baseline="30000" dirty="0"/>
              <a:t>⁠</a:t>
            </a:r>
            <a:r>
              <a:rPr lang="ro-RO" dirty="0"/>
              <a:t> și de </a:t>
            </a:r>
            <a:r>
              <a:rPr lang="ro-RO" u="sng" dirty="0">
                <a:hlinkClick r:id="rId10" tooltip="Inteligență „roi”"/>
              </a:rPr>
              <a:t>inteligența de roi</a:t>
            </a:r>
            <a:r>
              <a:rPr lang="ro-RO" dirty="0"/>
              <a:t>. </a:t>
            </a:r>
            <a:endParaRPr lang="en-US" dirty="0"/>
          </a:p>
          <a:p>
            <a:endParaRPr lang="ro-RO" dirty="0"/>
          </a:p>
        </p:txBody>
      </p:sp>
    </p:spTree>
    <p:extLst>
      <p:ext uri="{BB962C8B-B14F-4D97-AF65-F5344CB8AC3E}">
        <p14:creationId xmlns:p14="http://schemas.microsoft.com/office/powerpoint/2010/main" val="4041633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u 2"/>
          <p:cNvSpPr>
            <a:spLocks noGrp="1"/>
          </p:cNvSpPr>
          <p:nvPr>
            <p:ph type="title"/>
          </p:nvPr>
        </p:nvSpPr>
        <p:spPr/>
        <p:txBody>
          <a:bodyPr rtlCol="0">
            <a:normAutofit fontScale="90000"/>
          </a:bodyPr>
          <a:lstStyle/>
          <a:p>
            <a:r>
              <a:rPr lang="ro-RO" sz="6000" b="1" i="1" dirty="0"/>
              <a:t>Etică și inteligență artificială</a:t>
            </a:r>
            <a:br>
              <a:rPr lang="en-US" sz="6000" b="1" i="1" dirty="0"/>
            </a:br>
            <a:endParaRPr lang="ro-RO" dirty="0"/>
          </a:p>
        </p:txBody>
      </p:sp>
      <p:sp>
        <p:nvSpPr>
          <p:cNvPr id="2" name="Substituent conținut 1"/>
          <p:cNvSpPr>
            <a:spLocks noGrp="1"/>
          </p:cNvSpPr>
          <p:nvPr>
            <p:ph idx="1"/>
          </p:nvPr>
        </p:nvSpPr>
        <p:spPr>
          <a:xfrm>
            <a:off x="609600" y="1935480"/>
            <a:ext cx="10972800" cy="4782820"/>
          </a:xfrm>
        </p:spPr>
        <p:txBody>
          <a:bodyPr rtlCol="0">
            <a:normAutofit fontScale="92500" lnSpcReduction="10000"/>
          </a:bodyPr>
          <a:lstStyle/>
          <a:p>
            <a:r>
              <a:rPr lang="en-US" dirty="0"/>
              <a:t> </a:t>
            </a:r>
            <a:r>
              <a:rPr lang="ro-RO" b="1" dirty="0"/>
              <a:t>Învățare </a:t>
            </a:r>
            <a:endParaRPr lang="en-US" b="1" dirty="0"/>
          </a:p>
          <a:p>
            <a:r>
              <a:rPr lang="ro-RO" dirty="0"/>
              <a:t>Învățarea automată, un concept fundamental al cercetării IA de la începutul domeniului, este studiul algoritmilor de calcul care se îmbunătățesc automat prin experiență. </a:t>
            </a:r>
            <a:endParaRPr lang="en-US" dirty="0"/>
          </a:p>
          <a:p>
            <a:r>
              <a:rPr lang="ro-RO" u="sng" dirty="0">
                <a:hlinkClick r:id="rId3" tooltip="Învățare nesupravegheată — pagină inexistentă"/>
              </a:rPr>
              <a:t>Învățarea nesupravegheată</a:t>
            </a:r>
            <a:r>
              <a:rPr lang="ro-RO" baseline="30000" dirty="0"/>
              <a:t>⁠</a:t>
            </a:r>
            <a:r>
              <a:rPr lang="ro-RO" dirty="0"/>
              <a:t> este abilitatea de a găsi șabloane într-un flux de intrare, fără a cere unui om să eticheteze mai întâi intrările. </a:t>
            </a:r>
            <a:r>
              <a:rPr lang="ro-RO" u="sng" dirty="0">
                <a:hlinkClick r:id="rId4" tooltip="Învățarea supravegheată — pagină inexistentă"/>
              </a:rPr>
              <a:t>Învățarea supravegheată</a:t>
            </a:r>
            <a:r>
              <a:rPr lang="ro-RO" baseline="30000" dirty="0"/>
              <a:t>⁠ </a:t>
            </a:r>
            <a:r>
              <a:rPr lang="ro-RO" dirty="0"/>
              <a:t>include atât </a:t>
            </a:r>
            <a:r>
              <a:rPr lang="ro-RO" u="sng" dirty="0">
                <a:hlinkClick r:id="rId5" tooltip="Clasificarea — pagină inexistentă"/>
              </a:rPr>
              <a:t>clasificarea</a:t>
            </a:r>
            <a:r>
              <a:rPr lang="ro-RO" baseline="30000" dirty="0"/>
              <a:t>⁠</a:t>
            </a:r>
            <a:r>
              <a:rPr lang="ro-RO" dirty="0"/>
              <a:t>, cât și </a:t>
            </a:r>
            <a:r>
              <a:rPr lang="ro-RO" u="sng" dirty="0">
                <a:hlinkClick r:id="rId6" tooltip="Analiza de regresie"/>
              </a:rPr>
              <a:t>regresia</a:t>
            </a:r>
            <a:r>
              <a:rPr lang="ro-RO" dirty="0"/>
              <a:t> numerică, care necesită etichetarea în prealabil de către om a datelor de intrare. </a:t>
            </a:r>
          </a:p>
          <a:p>
            <a:r>
              <a:rPr lang="ro-RO" dirty="0"/>
              <a:t>Clasificarea este folosită pentru a determina în ce categorie aparține ceva, după ce a văzut câteva exemple de lucruri din mai multe categorii. </a:t>
            </a:r>
          </a:p>
          <a:p>
            <a:r>
              <a:rPr lang="ro-RO" dirty="0"/>
              <a:t>Regresia este încercarea de a produce o funcție care descrie relația dintre intrări și ieșiri și prezice modul în care ieșirile ar trebui să se schimbe odată cu schimbarea intrărilor. </a:t>
            </a:r>
          </a:p>
        </p:txBody>
      </p:sp>
    </p:spTree>
    <p:extLst>
      <p:ext uri="{BB962C8B-B14F-4D97-AF65-F5344CB8AC3E}">
        <p14:creationId xmlns:p14="http://schemas.microsoft.com/office/powerpoint/2010/main" val="3241343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u 2"/>
          <p:cNvSpPr>
            <a:spLocks noGrp="1"/>
          </p:cNvSpPr>
          <p:nvPr>
            <p:ph type="title"/>
          </p:nvPr>
        </p:nvSpPr>
        <p:spPr/>
        <p:txBody>
          <a:bodyPr rtlCol="0">
            <a:normAutofit fontScale="90000"/>
          </a:bodyPr>
          <a:lstStyle/>
          <a:p>
            <a:r>
              <a:rPr lang="ro-RO" sz="6000" b="1" i="1" dirty="0"/>
              <a:t>Etică și inteligență artificială</a:t>
            </a:r>
            <a:br>
              <a:rPr lang="en-US" sz="6000" b="1" i="1" dirty="0"/>
            </a:br>
            <a:endParaRPr lang="ro-RO" dirty="0"/>
          </a:p>
        </p:txBody>
      </p:sp>
      <p:sp>
        <p:nvSpPr>
          <p:cNvPr id="2" name="Substituent conținut 1"/>
          <p:cNvSpPr>
            <a:spLocks noGrp="1"/>
          </p:cNvSpPr>
          <p:nvPr>
            <p:ph idx="1"/>
          </p:nvPr>
        </p:nvSpPr>
        <p:spPr>
          <a:xfrm>
            <a:off x="609600" y="1498600"/>
            <a:ext cx="10972800" cy="4826000"/>
          </a:xfrm>
        </p:spPr>
        <p:txBody>
          <a:bodyPr rtlCol="0">
            <a:normAutofit/>
          </a:bodyPr>
          <a:lstStyle/>
          <a:p>
            <a:r>
              <a:rPr lang="ro-RO" b="1" dirty="0"/>
              <a:t>Prelucrarea limbajului natural </a:t>
            </a:r>
          </a:p>
          <a:p>
            <a:r>
              <a:rPr lang="ro-RO" u="sng" dirty="0">
                <a:hlinkClick r:id="rId3" tooltip="Prelucrarea limbajului natural"/>
              </a:rPr>
              <a:t>Prelucrarea limbajului natural</a:t>
            </a:r>
            <a:r>
              <a:rPr lang="ro-RO" dirty="0"/>
              <a:t> (PLN) oferă mașinilor posibilitatea de a citi și de a </a:t>
            </a:r>
            <a:r>
              <a:rPr lang="ro-RO" u="sng" dirty="0">
                <a:hlinkClick r:id="rId4" tooltip="Înțelegerea limbajului natural — pagină inexistentă"/>
              </a:rPr>
              <a:t>înțelege</a:t>
            </a:r>
            <a:r>
              <a:rPr lang="ro-RO" baseline="30000" dirty="0"/>
              <a:t>⁠</a:t>
            </a:r>
            <a:r>
              <a:rPr lang="ro-RO" dirty="0"/>
              <a:t> limbajul uman. Un sistem suficient de puternic de procesare a limbajului natural ar permite </a:t>
            </a:r>
            <a:r>
              <a:rPr lang="ro-RO" u="sng" dirty="0">
                <a:hlinkClick r:id="rId5" tooltip="Interfețele utilizator în limbaj natural — pagină inexistentă"/>
              </a:rPr>
              <a:t>interfețele utilizator în limbaj natural</a:t>
            </a:r>
            <a:r>
              <a:rPr lang="ro-RO" baseline="30000" dirty="0"/>
              <a:t>⁠</a:t>
            </a:r>
            <a:r>
              <a:rPr lang="ro-RO" dirty="0"/>
              <a:t> și dobândirea de cunoștințe direct din surse scrise de om, cum ar fi textele știrilor. </a:t>
            </a:r>
          </a:p>
          <a:p>
            <a:r>
              <a:rPr lang="ro-RO" dirty="0"/>
              <a:t>Unele aplicații simple ale procesării limbajului natural includ </a:t>
            </a:r>
            <a:r>
              <a:rPr lang="ro-RO" u="sng" dirty="0">
                <a:hlinkClick r:id="rId6" tooltip="Recuperarea informațiilor — pagină inexistentă"/>
              </a:rPr>
              <a:t>recuperarea informațiilor</a:t>
            </a:r>
            <a:r>
              <a:rPr lang="ro-RO" baseline="30000" dirty="0"/>
              <a:t>⁠</a:t>
            </a:r>
            <a:r>
              <a:rPr lang="ro-RO" dirty="0"/>
              <a:t>, </a:t>
            </a:r>
            <a:r>
              <a:rPr lang="ro-RO" u="sng" dirty="0">
                <a:hlinkClick r:id="rId7" tooltip="Extragerea cunoștințelor din texte — pagină inexistentă"/>
              </a:rPr>
              <a:t>extragerea cunoștințelor din texte</a:t>
            </a:r>
            <a:r>
              <a:rPr lang="ro-RO" baseline="30000" dirty="0"/>
              <a:t>⁠</a:t>
            </a:r>
            <a:r>
              <a:rPr lang="ro-RO" dirty="0"/>
              <a:t>, </a:t>
            </a:r>
            <a:r>
              <a:rPr lang="ro-RO" u="sng" dirty="0">
                <a:hlinkClick r:id="rId8" tooltip="Sisteme de tip întrebare - răspuns"/>
              </a:rPr>
              <a:t>răspunsul la întrebări</a:t>
            </a:r>
            <a:r>
              <a:rPr lang="ro-RO" dirty="0"/>
              <a:t> și </a:t>
            </a:r>
            <a:r>
              <a:rPr lang="ro-RO" u="sng" dirty="0">
                <a:hlinkClick r:id="rId9" tooltip="Traducere automată"/>
              </a:rPr>
              <a:t>traducerea automată</a:t>
            </a:r>
            <a:r>
              <a:rPr lang="ro-RO" dirty="0"/>
              <a:t>.</a:t>
            </a:r>
            <a:endParaRPr lang="en-US" dirty="0"/>
          </a:p>
        </p:txBody>
      </p:sp>
    </p:spTree>
    <p:extLst>
      <p:ext uri="{BB962C8B-B14F-4D97-AF65-F5344CB8AC3E}">
        <p14:creationId xmlns:p14="http://schemas.microsoft.com/office/powerpoint/2010/main" val="32789570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u 2"/>
          <p:cNvSpPr>
            <a:spLocks noGrp="1"/>
          </p:cNvSpPr>
          <p:nvPr>
            <p:ph type="title"/>
          </p:nvPr>
        </p:nvSpPr>
        <p:spPr/>
        <p:txBody>
          <a:bodyPr rtlCol="0">
            <a:normAutofit fontScale="90000"/>
          </a:bodyPr>
          <a:lstStyle/>
          <a:p>
            <a:r>
              <a:rPr lang="ro-RO" sz="6000" b="1" i="1" dirty="0"/>
              <a:t>Etică și inteligență artificială</a:t>
            </a:r>
            <a:br>
              <a:rPr lang="en-US" sz="6000" b="1" i="1" dirty="0"/>
            </a:br>
            <a:endParaRPr lang="ro-RO" dirty="0"/>
          </a:p>
        </p:txBody>
      </p:sp>
      <p:sp>
        <p:nvSpPr>
          <p:cNvPr id="2" name="Substituent conținut 1"/>
          <p:cNvSpPr>
            <a:spLocks noGrp="1"/>
          </p:cNvSpPr>
          <p:nvPr>
            <p:ph idx="1"/>
          </p:nvPr>
        </p:nvSpPr>
        <p:spPr/>
        <p:txBody>
          <a:bodyPr rtlCol="0">
            <a:normAutofit/>
          </a:bodyPr>
          <a:lstStyle/>
          <a:p>
            <a:r>
              <a:rPr lang="ro-RO" u="sng" dirty="0">
                <a:hlinkClick r:id="rId3" tooltip="Recunoașterea caracteristicilor — pagină inexistentă"/>
              </a:rPr>
              <a:t>Detectarea elementelor</a:t>
            </a:r>
            <a:r>
              <a:rPr lang="ro-RO" baseline="30000" dirty="0"/>
              <a:t>⁠</a:t>
            </a:r>
            <a:r>
              <a:rPr lang="ro-RO" dirty="0"/>
              <a:t> (ilustrată: </a:t>
            </a:r>
            <a:r>
              <a:rPr lang="ro-RO" u="sng" dirty="0">
                <a:hlinkClick r:id="rId4" tooltip="Detecția contururilor — pagină inexistentă"/>
              </a:rPr>
              <a:t>detectarea muchiilor</a:t>
            </a:r>
            <a:r>
              <a:rPr lang="ro-RO" baseline="30000" dirty="0"/>
              <a:t>⁠</a:t>
            </a:r>
            <a:r>
              <a:rPr lang="ro-RO" dirty="0"/>
              <a:t>) ajută IA să compună structuri abstracte informative din datele brute.</a:t>
            </a:r>
            <a:endParaRPr lang="en-US" dirty="0"/>
          </a:p>
          <a:p>
            <a:r>
              <a:rPr lang="ro-RO" u="sng" dirty="0">
                <a:hlinkClick r:id="rId5" tooltip="Percepție artificială — pagină inexistentă"/>
              </a:rPr>
              <a:t>Percepția automată</a:t>
            </a:r>
            <a:r>
              <a:rPr lang="ro-RO" baseline="30000" dirty="0"/>
              <a:t>⁠</a:t>
            </a:r>
            <a:r>
              <a:rPr lang="ro-RO" dirty="0"/>
              <a:t> este abilitatea de a folosi date de intrare de la senzori (cum ar fi camerele (de spectru vizibil sau infraroșu), microfoane, semnale wireless și </a:t>
            </a:r>
            <a:r>
              <a:rPr lang="ro-RO" u="sng" dirty="0" err="1">
                <a:hlinkClick r:id="rId6" tooltip="Lidar — pagină inexistentă"/>
              </a:rPr>
              <a:t>lidare</a:t>
            </a:r>
            <a:r>
              <a:rPr lang="ro-RO" baseline="30000" dirty="0"/>
              <a:t>⁠</a:t>
            </a:r>
            <a:r>
              <a:rPr lang="ro-RO" dirty="0"/>
              <a:t>, sonare, radare si </a:t>
            </a:r>
            <a:r>
              <a:rPr lang="ro-RO" u="sng" dirty="0">
                <a:hlinkClick r:id="rId7" tooltip="Senzori tactili — pagină inexistentă"/>
              </a:rPr>
              <a:t>senzori tactili</a:t>
            </a:r>
            <a:r>
              <a:rPr lang="ro-RO" baseline="30000" dirty="0"/>
              <a:t>⁠</a:t>
            </a:r>
            <a:r>
              <a:rPr lang="ro-RO" dirty="0"/>
              <a:t>) pentru a deduce aspecte ale lumii. Aplicațiile includ </a:t>
            </a:r>
            <a:r>
              <a:rPr lang="ro-RO" u="sng" dirty="0">
                <a:hlinkClick r:id="rId8" tooltip="Recunoaștere vocală"/>
              </a:rPr>
              <a:t>recunoașterea vorbirii</a:t>
            </a:r>
            <a:r>
              <a:rPr lang="ro-RO" dirty="0"/>
              <a:t>, </a:t>
            </a:r>
            <a:r>
              <a:rPr lang="ro-RO" u="sng" dirty="0">
                <a:hlinkClick r:id="rId9" tooltip="Recunoaștere facială — pagină inexistentă"/>
              </a:rPr>
              <a:t>recunoașterea facială</a:t>
            </a:r>
            <a:r>
              <a:rPr lang="ro-RO" baseline="30000" dirty="0"/>
              <a:t>⁠</a:t>
            </a:r>
            <a:r>
              <a:rPr lang="ro-RO" dirty="0"/>
              <a:t> și </a:t>
            </a:r>
            <a:r>
              <a:rPr lang="ro-RO" u="sng" dirty="0">
                <a:hlinkClick r:id="rId10" tooltip="Recunoașterea obiectelor — pagină inexistentă"/>
              </a:rPr>
              <a:t>recunoașterea obiectelor</a:t>
            </a:r>
            <a:r>
              <a:rPr lang="ro-RO" baseline="30000" dirty="0"/>
              <a:t>⁠(</a:t>
            </a:r>
            <a:r>
              <a:rPr lang="ro-RO" u="sng" baseline="30000" dirty="0">
                <a:hlinkClick r:id="rId11" tooltip="d:Q1971661"/>
              </a:rPr>
              <a:t>d</a:t>
            </a:r>
            <a:r>
              <a:rPr lang="ro-RO" baseline="30000" dirty="0"/>
              <a:t>)</a:t>
            </a:r>
            <a:r>
              <a:rPr lang="ro-RO" dirty="0"/>
              <a:t>. </a:t>
            </a:r>
            <a:r>
              <a:rPr lang="ro-RO" u="sng" dirty="0">
                <a:hlinkClick r:id="rId12" tooltip="Vedere artificială — pagină inexistentă"/>
              </a:rPr>
              <a:t>Vederea mașinilor</a:t>
            </a:r>
            <a:r>
              <a:rPr lang="ro-RO" baseline="30000" dirty="0"/>
              <a:t>⁠</a:t>
            </a:r>
            <a:r>
              <a:rPr lang="ro-RO" dirty="0"/>
              <a:t> este abilitatea de a analiza intrările vizuale. </a:t>
            </a:r>
          </a:p>
        </p:txBody>
      </p:sp>
    </p:spTree>
    <p:extLst>
      <p:ext uri="{BB962C8B-B14F-4D97-AF65-F5344CB8AC3E}">
        <p14:creationId xmlns:p14="http://schemas.microsoft.com/office/powerpoint/2010/main" val="25420577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u 2"/>
          <p:cNvSpPr>
            <a:spLocks noGrp="1"/>
          </p:cNvSpPr>
          <p:nvPr>
            <p:ph type="title"/>
          </p:nvPr>
        </p:nvSpPr>
        <p:spPr/>
        <p:txBody>
          <a:bodyPr rtlCol="0">
            <a:normAutofit fontScale="90000"/>
          </a:bodyPr>
          <a:lstStyle/>
          <a:p>
            <a:r>
              <a:rPr lang="ro-RO" sz="6000" b="1" i="1" dirty="0"/>
              <a:t>Etică și inteligență artificială</a:t>
            </a:r>
            <a:br>
              <a:rPr lang="en-US" sz="6000" b="1" i="1" dirty="0"/>
            </a:br>
            <a:endParaRPr lang="ro-RO" dirty="0"/>
          </a:p>
        </p:txBody>
      </p:sp>
      <p:sp>
        <p:nvSpPr>
          <p:cNvPr id="2" name="Substituent conținut 1"/>
          <p:cNvSpPr>
            <a:spLocks noGrp="1"/>
          </p:cNvSpPr>
          <p:nvPr>
            <p:ph idx="1"/>
          </p:nvPr>
        </p:nvSpPr>
        <p:spPr>
          <a:xfrm>
            <a:off x="609600" y="1498600"/>
            <a:ext cx="10972800" cy="4826000"/>
          </a:xfrm>
        </p:spPr>
        <p:txBody>
          <a:bodyPr rtlCol="0">
            <a:normAutofit lnSpcReduction="10000"/>
          </a:bodyPr>
          <a:lstStyle/>
          <a:p>
            <a:r>
              <a:rPr lang="en-US" dirty="0"/>
              <a:t> </a:t>
            </a:r>
            <a:r>
              <a:rPr lang="ro-RO" b="1" dirty="0"/>
              <a:t>Mișcare și manipulare </a:t>
            </a:r>
            <a:endParaRPr lang="en-US" b="1" dirty="0"/>
          </a:p>
          <a:p>
            <a:r>
              <a:rPr lang="ro-RO" dirty="0"/>
              <a:t>IA este mult folosită în </a:t>
            </a:r>
            <a:r>
              <a:rPr lang="ro-RO" u="sng" dirty="0">
                <a:hlinkClick r:id="rId3" tooltip="Robotică"/>
              </a:rPr>
              <a:t>robotică</a:t>
            </a:r>
            <a:r>
              <a:rPr lang="ro-RO" dirty="0"/>
              <a:t>. </a:t>
            </a:r>
            <a:r>
              <a:rPr lang="ro-RO" u="sng" dirty="0">
                <a:hlinkClick r:id="rId4" tooltip="Braț robotic — pagină inexistentă"/>
              </a:rPr>
              <a:t>Brațele robotice</a:t>
            </a:r>
            <a:r>
              <a:rPr lang="ro-RO" baseline="30000" dirty="0"/>
              <a:t>⁠</a:t>
            </a:r>
            <a:r>
              <a:rPr lang="ro-RO" dirty="0"/>
              <a:t> avansate și alți </a:t>
            </a:r>
            <a:r>
              <a:rPr lang="ro-RO" u="sng" dirty="0">
                <a:hlinkClick r:id="rId5" tooltip="Robot industrial"/>
              </a:rPr>
              <a:t>roboți industriali</a:t>
            </a:r>
            <a:r>
              <a:rPr lang="ro-RO" dirty="0"/>
              <a:t>, utilizați pe scară largă în fabricile moderne, pot învăța din experiență cum să se deplaseze eficient în ciuda prezenței frecării și alunecării angrenajelor. </a:t>
            </a:r>
          </a:p>
          <a:p>
            <a:r>
              <a:rPr lang="ro-RO" dirty="0"/>
              <a:t>Un robot mobil modern, atunci când i se dă un mediu mic, static și vizibil, își poate determina cu ușurință locația și își poate </a:t>
            </a:r>
            <a:r>
              <a:rPr lang="ro-RO" u="sng" dirty="0">
                <a:hlinkClick r:id="rId6" tooltip="Cartografie robotică — pagină inexistentă"/>
              </a:rPr>
              <a:t>reprezenta</a:t>
            </a:r>
            <a:r>
              <a:rPr lang="ro-RO" baseline="30000" dirty="0"/>
              <a:t>⁠</a:t>
            </a:r>
            <a:r>
              <a:rPr lang="ro-RO" dirty="0"/>
              <a:t> mediul; totuși, mediile dinamice, cum ar fi (în </a:t>
            </a:r>
            <a:r>
              <a:rPr lang="ro-RO" u="sng" dirty="0">
                <a:hlinkClick r:id="rId7" tooltip="Endoscopie"/>
              </a:rPr>
              <a:t>endoscopie</a:t>
            </a:r>
            <a:r>
              <a:rPr lang="ro-RO" dirty="0"/>
              <a:t>) interiorul corpului unui pacient viu, reprezintă o provocare mai mare. </a:t>
            </a:r>
            <a:r>
              <a:rPr lang="ro-RO" u="sng" dirty="0">
                <a:hlinkClick r:id="rId8" tooltip="Planificarea mișcării — pagină inexistentă"/>
              </a:rPr>
              <a:t>Planificarea mișcării</a:t>
            </a:r>
            <a:r>
              <a:rPr lang="ro-RO" baseline="30000" dirty="0"/>
              <a:t>⁠</a:t>
            </a:r>
            <a:r>
              <a:rPr lang="ro-RO" dirty="0"/>
              <a:t> este procesul de descompunere a unei sarcini de mișcare în „primitive”, cum ar fi mișcările individuale comune. </a:t>
            </a:r>
          </a:p>
        </p:txBody>
      </p:sp>
    </p:spTree>
    <p:extLst>
      <p:ext uri="{BB962C8B-B14F-4D97-AF65-F5344CB8AC3E}">
        <p14:creationId xmlns:p14="http://schemas.microsoft.com/office/powerpoint/2010/main" val="29960972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u 2"/>
          <p:cNvSpPr>
            <a:spLocks noGrp="1"/>
          </p:cNvSpPr>
          <p:nvPr>
            <p:ph type="title"/>
          </p:nvPr>
        </p:nvSpPr>
        <p:spPr/>
        <p:txBody>
          <a:bodyPr rtlCol="0">
            <a:normAutofit fontScale="90000"/>
          </a:bodyPr>
          <a:lstStyle/>
          <a:p>
            <a:r>
              <a:rPr lang="ro-RO" sz="6000" b="1" i="1" dirty="0"/>
              <a:t>Etică și inteligență artificială</a:t>
            </a:r>
            <a:br>
              <a:rPr lang="en-US" sz="6000" b="1" i="1" dirty="0"/>
            </a:br>
            <a:endParaRPr lang="ro-RO" dirty="0"/>
          </a:p>
        </p:txBody>
      </p:sp>
      <p:sp>
        <p:nvSpPr>
          <p:cNvPr id="2" name="Substituent conținut 1"/>
          <p:cNvSpPr>
            <a:spLocks noGrp="1"/>
          </p:cNvSpPr>
          <p:nvPr>
            <p:ph idx="1"/>
          </p:nvPr>
        </p:nvSpPr>
        <p:spPr>
          <a:xfrm>
            <a:off x="215900" y="1511300"/>
            <a:ext cx="11696700" cy="5346700"/>
          </a:xfrm>
        </p:spPr>
        <p:txBody>
          <a:bodyPr rtlCol="0">
            <a:normAutofit/>
          </a:bodyPr>
          <a:lstStyle/>
          <a:p>
            <a:pPr marL="0" indent="0">
              <a:buNone/>
            </a:pPr>
            <a:r>
              <a:rPr lang="en-US" dirty="0"/>
              <a:t> </a:t>
            </a:r>
            <a:endParaRPr lang="ro-RO" dirty="0"/>
          </a:p>
          <a:p>
            <a:r>
              <a:rPr lang="ro-RO" u="sng" dirty="0">
                <a:hlinkClick r:id="rId3" tooltip="Paradoxul lui Moravec — pagină inexistentă"/>
              </a:rPr>
              <a:t>Paradoxul lui </a:t>
            </a:r>
            <a:r>
              <a:rPr lang="ro-RO" u="sng" dirty="0" err="1">
                <a:hlinkClick r:id="rId3" tooltip="Paradoxul lui Moravec — pagină inexistentă"/>
              </a:rPr>
              <a:t>Moravec</a:t>
            </a:r>
            <a:r>
              <a:rPr lang="ro-RO" baseline="30000" dirty="0"/>
              <a:t>⁠</a:t>
            </a:r>
            <a:r>
              <a:rPr lang="ro-RO" dirty="0"/>
              <a:t> generalizează că abilitățile senzori motorii de nivel scăzut, pe care oamenii le iau ca atare sunt, în mod contraintuitiv, greu de programat într-un robot; paradoxul este numit după </a:t>
            </a:r>
            <a:r>
              <a:rPr lang="ro-RO" u="sng" dirty="0">
                <a:hlinkClick r:id="rId4" tooltip="Hans Moravec — pagină inexistentă"/>
              </a:rPr>
              <a:t>Hans </a:t>
            </a:r>
            <a:r>
              <a:rPr lang="ro-RO" u="sng" dirty="0" err="1">
                <a:hlinkClick r:id="rId4" tooltip="Hans Moravec — pagină inexistentă"/>
              </a:rPr>
              <a:t>Moravec</a:t>
            </a:r>
            <a:r>
              <a:rPr lang="ro-RO" baseline="30000" dirty="0"/>
              <a:t>⁠</a:t>
            </a:r>
            <a:r>
              <a:rPr lang="ro-RO" dirty="0"/>
              <a:t>, care a afirmat în 1988 că „este destul de ușor să se facă computerele să prezinte performanțe la nivelul adulților pe testele de inteligență sau la jocul de dame, dar este dificil spre imposibil să capete abilitățile unui copil de un an când vine vorba de percepție și mobilitate”. </a:t>
            </a:r>
          </a:p>
        </p:txBody>
      </p:sp>
    </p:spTree>
    <p:extLst>
      <p:ext uri="{BB962C8B-B14F-4D97-AF65-F5344CB8AC3E}">
        <p14:creationId xmlns:p14="http://schemas.microsoft.com/office/powerpoint/2010/main" val="1649212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u 2"/>
          <p:cNvSpPr>
            <a:spLocks noGrp="1"/>
          </p:cNvSpPr>
          <p:nvPr>
            <p:ph type="title"/>
          </p:nvPr>
        </p:nvSpPr>
        <p:spPr/>
        <p:txBody>
          <a:bodyPr rtlCol="0">
            <a:normAutofit fontScale="90000"/>
          </a:bodyPr>
          <a:lstStyle/>
          <a:p>
            <a:r>
              <a:rPr lang="ro-RO" sz="6000" b="1" i="1" dirty="0"/>
              <a:t>Etică și inteligență artificială</a:t>
            </a:r>
            <a:br>
              <a:rPr lang="en-US" sz="6000" b="1" i="1" dirty="0"/>
            </a:br>
            <a:endParaRPr lang="ro-RO" dirty="0"/>
          </a:p>
        </p:txBody>
      </p:sp>
      <p:sp>
        <p:nvSpPr>
          <p:cNvPr id="2" name="Substituent conținut 1"/>
          <p:cNvSpPr>
            <a:spLocks noGrp="1"/>
          </p:cNvSpPr>
          <p:nvPr>
            <p:ph idx="1"/>
          </p:nvPr>
        </p:nvSpPr>
        <p:spPr>
          <a:xfrm>
            <a:off x="609600" y="1935480"/>
            <a:ext cx="10972800" cy="4808220"/>
          </a:xfrm>
        </p:spPr>
        <p:txBody>
          <a:bodyPr rtlCol="0">
            <a:normAutofit/>
          </a:bodyPr>
          <a:lstStyle/>
          <a:p>
            <a:r>
              <a:rPr lang="en-US" dirty="0"/>
              <a:t> </a:t>
            </a:r>
            <a:r>
              <a:rPr lang="ro-RO" b="1" dirty="0"/>
              <a:t>Inteligența socială</a:t>
            </a:r>
            <a:endParaRPr lang="en-US" b="1" dirty="0"/>
          </a:p>
          <a:p>
            <a:r>
              <a:rPr lang="ro-RO" dirty="0"/>
              <a:t>Paradoxul lui </a:t>
            </a:r>
            <a:r>
              <a:rPr lang="ro-RO" dirty="0" err="1"/>
              <a:t>Moravec</a:t>
            </a:r>
            <a:r>
              <a:rPr lang="ro-RO" dirty="0"/>
              <a:t> poate fi extins la multe forme de inteligență socială. Distribuirea coordonării </a:t>
            </a:r>
            <a:r>
              <a:rPr lang="ro-RO" dirty="0" err="1"/>
              <a:t>multi</a:t>
            </a:r>
            <a:r>
              <a:rPr lang="ro-RO" dirty="0"/>
              <a:t>-agent a vehiculelor autonome rămâne o problemă dificilă. </a:t>
            </a:r>
            <a:r>
              <a:rPr lang="ro-RO" u="sng" dirty="0">
                <a:hlinkClick r:id="rId3" tooltip="Calculul afectiv — pagină inexistentă"/>
              </a:rPr>
              <a:t>Calculul afectiv</a:t>
            </a:r>
            <a:r>
              <a:rPr lang="ro-RO" baseline="30000" dirty="0"/>
              <a:t>⁠</a:t>
            </a:r>
            <a:r>
              <a:rPr lang="ro-RO" dirty="0"/>
              <a:t> este o umbrelă interdisciplinară care cuprinde sisteme care recunosc, interpretează, procesează sau simulează </a:t>
            </a:r>
            <a:r>
              <a:rPr lang="ro-RO" u="sng" dirty="0">
                <a:hlinkClick r:id="rId4" tooltip="Afectivitate"/>
              </a:rPr>
              <a:t>afecțiunile</a:t>
            </a:r>
            <a:r>
              <a:rPr lang="ro-RO" baseline="30000" dirty="0"/>
              <a:t>⁠</a:t>
            </a:r>
            <a:r>
              <a:rPr lang="ro-RO" dirty="0"/>
              <a:t> umane. </a:t>
            </a:r>
          </a:p>
          <a:p>
            <a:r>
              <a:rPr lang="ro-RO" dirty="0"/>
              <a:t>Printre succesele moderate legate de calculul se numără </a:t>
            </a:r>
            <a:r>
              <a:rPr lang="ro-RO" u="sng" dirty="0">
                <a:hlinkClick r:id="rId5" tooltip="Analiza sentimentelor — pagină inexistentă"/>
              </a:rPr>
              <a:t>analiza textuală a sentimentelor</a:t>
            </a:r>
            <a:r>
              <a:rPr lang="ro-RO" baseline="30000" dirty="0"/>
              <a:t>⁠</a:t>
            </a:r>
            <a:r>
              <a:rPr lang="ro-RO" dirty="0"/>
              <a:t> și, mai recent, analiza afectivă </a:t>
            </a:r>
            <a:r>
              <a:rPr lang="ro-RO" dirty="0" err="1"/>
              <a:t>multimodală</a:t>
            </a:r>
            <a:r>
              <a:rPr lang="ro-RO" dirty="0"/>
              <a:t>, în care IA clasifică sentimentele prezentate de un subiect înregistrat pe un film. </a:t>
            </a:r>
            <a:endParaRPr lang="en-US" dirty="0"/>
          </a:p>
          <a:p>
            <a:endParaRPr lang="ro-RO" dirty="0"/>
          </a:p>
        </p:txBody>
      </p:sp>
    </p:spTree>
    <p:extLst>
      <p:ext uri="{BB962C8B-B14F-4D97-AF65-F5344CB8AC3E}">
        <p14:creationId xmlns:p14="http://schemas.microsoft.com/office/powerpoint/2010/main" val="3365036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u 2"/>
          <p:cNvSpPr>
            <a:spLocks noGrp="1"/>
          </p:cNvSpPr>
          <p:nvPr>
            <p:ph type="title"/>
          </p:nvPr>
        </p:nvSpPr>
        <p:spPr/>
        <p:txBody>
          <a:bodyPr rtlCol="0">
            <a:normAutofit fontScale="90000"/>
          </a:bodyPr>
          <a:lstStyle/>
          <a:p>
            <a:r>
              <a:rPr lang="ro-RO" sz="6000" b="1" i="1" dirty="0"/>
              <a:t>Etică și inteligență artificială</a:t>
            </a:r>
            <a:br>
              <a:rPr lang="en-US" sz="6000" b="1" i="1" dirty="0"/>
            </a:br>
            <a:endParaRPr lang="ro-RO" dirty="0"/>
          </a:p>
        </p:txBody>
      </p:sp>
      <p:sp>
        <p:nvSpPr>
          <p:cNvPr id="2" name="Substituent conținut 1"/>
          <p:cNvSpPr>
            <a:spLocks noGrp="1"/>
          </p:cNvSpPr>
          <p:nvPr>
            <p:ph idx="1"/>
          </p:nvPr>
        </p:nvSpPr>
        <p:spPr/>
        <p:txBody>
          <a:bodyPr rtlCol="0">
            <a:normAutofit lnSpcReduction="10000"/>
          </a:bodyPr>
          <a:lstStyle/>
          <a:p>
            <a:endParaRPr lang="en-US" dirty="0"/>
          </a:p>
          <a:p>
            <a:r>
              <a:rPr lang="ro-RO" b="1" dirty="0"/>
              <a:t>Inteligența generală</a:t>
            </a:r>
          </a:p>
          <a:p>
            <a:r>
              <a:rPr lang="ro-RO" dirty="0"/>
              <a:t>Din punct de vedere istoric, proiectele ca baza de cunoștințe </a:t>
            </a:r>
            <a:r>
              <a:rPr lang="ro-RO" dirty="0" err="1"/>
              <a:t>Cyc</a:t>
            </a:r>
            <a:r>
              <a:rPr lang="ro-RO" dirty="0"/>
              <a:t> (1984-) și inițiativa japoneză de dezvoltare masivă a </a:t>
            </a:r>
            <a:r>
              <a:rPr lang="ro-RO" u="sng" dirty="0">
                <a:hlinkClick r:id="rId3" tooltip="Calculator de generația a cincea — pagină inexistentă"/>
              </a:rPr>
              <a:t>sistemelor informatice din generația a cincea</a:t>
            </a:r>
            <a:r>
              <a:rPr lang="ro-RO" baseline="30000" dirty="0"/>
              <a:t>⁠</a:t>
            </a:r>
            <a:r>
              <a:rPr lang="ro-RO" dirty="0"/>
              <a:t> (1982-1992), au încercat să acopere amploarea cunoașterii umane. Aceste proiecte timpurii nu au reușit să scape de limitările modelelor logice simbolice necantitative și, în retrospectivă, au subestimat foarte mult dificultatea inteligenței artificiale inter-domeniu. În zilele noastre, marea majoritate a cercetătorilor actuali din IA lucrează în schimb pe aplicații de „IA îngust” mai tractabile (cum ar fi diagnosticul medical sau navigația automobilelor).</a:t>
            </a:r>
          </a:p>
        </p:txBody>
      </p:sp>
    </p:spTree>
    <p:extLst>
      <p:ext uri="{BB962C8B-B14F-4D97-AF65-F5344CB8AC3E}">
        <p14:creationId xmlns:p14="http://schemas.microsoft.com/office/powerpoint/2010/main" val="2763718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u 2"/>
          <p:cNvSpPr>
            <a:spLocks noGrp="1"/>
          </p:cNvSpPr>
          <p:nvPr>
            <p:ph type="title"/>
          </p:nvPr>
        </p:nvSpPr>
        <p:spPr/>
        <p:txBody>
          <a:bodyPr rtlCol="0">
            <a:normAutofit fontScale="90000"/>
          </a:bodyPr>
          <a:lstStyle/>
          <a:p>
            <a:r>
              <a:rPr lang="ro-RO" sz="6000" b="1" i="1" dirty="0"/>
              <a:t>Etică și inteligența artificială</a:t>
            </a:r>
            <a:br>
              <a:rPr lang="en-US" sz="6000" b="1" i="1" dirty="0"/>
            </a:br>
            <a:endParaRPr lang="ro-RO" dirty="0"/>
          </a:p>
        </p:txBody>
      </p:sp>
      <p:sp>
        <p:nvSpPr>
          <p:cNvPr id="2" name="Substituent conținut 1"/>
          <p:cNvSpPr>
            <a:spLocks noGrp="1"/>
          </p:cNvSpPr>
          <p:nvPr>
            <p:ph idx="1"/>
          </p:nvPr>
        </p:nvSpPr>
        <p:spPr/>
        <p:txBody>
          <a:bodyPr rtlCol="0">
            <a:normAutofit lnSpcReduction="10000"/>
          </a:bodyPr>
          <a:lstStyle/>
          <a:p>
            <a:r>
              <a:rPr lang="en-US" u="sng" dirty="0"/>
              <a:t> </a:t>
            </a:r>
            <a:r>
              <a:rPr lang="ro-RO" u="sng" cap="small" dirty="0"/>
              <a:t>Abordări </a:t>
            </a:r>
            <a:endParaRPr lang="en-US" b="1" u="sng" cap="small" dirty="0"/>
          </a:p>
          <a:p>
            <a:r>
              <a:rPr lang="ro-RO" dirty="0"/>
              <a:t>Nu există o teorie sau </a:t>
            </a:r>
            <a:r>
              <a:rPr lang="ro-RO" u="sng" dirty="0">
                <a:hlinkClick r:id="rId3" tooltip="Paradigmă"/>
              </a:rPr>
              <a:t>paradigmă</a:t>
            </a:r>
            <a:r>
              <a:rPr lang="ro-RO" dirty="0"/>
              <a:t> unificatoare care să ghideze cercetarea de IA. Cercetătorii nu au căzut de acord asupra multor aspecte. Câteva dintre cele mai îndelungate întrebări care au rămas fără răspuns sunt următoarele: ar trebui inteligența artificială să simuleze inteligența naturală prin studiul </a:t>
            </a:r>
            <a:r>
              <a:rPr lang="ro-RO" u="sng" dirty="0">
                <a:hlinkClick r:id="rId4" tooltip="Psihologie"/>
              </a:rPr>
              <a:t>psihologiei</a:t>
            </a:r>
            <a:r>
              <a:rPr lang="ro-RO" dirty="0"/>
              <a:t> sau </a:t>
            </a:r>
            <a:r>
              <a:rPr lang="ro-RO" u="sng" dirty="0" err="1">
                <a:hlinkClick r:id="rId5" tooltip="Neuroștiințe"/>
              </a:rPr>
              <a:t>neurobiologiei</a:t>
            </a:r>
            <a:r>
              <a:rPr lang="ro-RO" dirty="0"/>
              <a:t>? Sau </a:t>
            </a:r>
            <a:r>
              <a:rPr lang="ro-RO" u="sng" dirty="0">
                <a:hlinkClick r:id="rId6" tooltip="Biologie umană — pagină inexistentă"/>
              </a:rPr>
              <a:t>biologia umană</a:t>
            </a:r>
            <a:r>
              <a:rPr lang="ro-RO" baseline="30000" dirty="0"/>
              <a:t>⁠</a:t>
            </a:r>
            <a:r>
              <a:rPr lang="ro-RO" dirty="0"/>
              <a:t> este irelevantă pentru cercetarea IA, așa cum este biologia păsărilor pentru </a:t>
            </a:r>
            <a:r>
              <a:rPr lang="ro-RO" u="sng" dirty="0">
                <a:hlinkClick r:id="rId7" tooltip="Inginerie aerospațială"/>
              </a:rPr>
              <a:t>ingineria aeronautică</a:t>
            </a:r>
            <a:r>
              <a:rPr lang="ro-RO" dirty="0"/>
              <a:t>? Poate fi descris un comportament inteligent folosind principii simple și elegante (cum ar fi </a:t>
            </a:r>
            <a:r>
              <a:rPr lang="ro-RO" u="sng" dirty="0">
                <a:hlinkClick r:id="rId8" tooltip="Logică"/>
              </a:rPr>
              <a:t>logica</a:t>
            </a:r>
            <a:r>
              <a:rPr lang="ro-RO" dirty="0"/>
              <a:t> sau </a:t>
            </a:r>
            <a:r>
              <a:rPr lang="ro-RO" u="sng" dirty="0">
                <a:hlinkClick r:id="rId9" tooltip="Optimizare"/>
              </a:rPr>
              <a:t>optimizarea</a:t>
            </a:r>
            <a:r>
              <a:rPr lang="ro-RO" dirty="0"/>
              <a:t>)? Sau este neapărat nevoie de rezolvarea unui număr mare de probleme complet independente? </a:t>
            </a:r>
            <a:endParaRPr lang="en-US" dirty="0"/>
          </a:p>
        </p:txBody>
      </p:sp>
    </p:spTree>
    <p:extLst>
      <p:ext uri="{BB962C8B-B14F-4D97-AF65-F5344CB8AC3E}">
        <p14:creationId xmlns:p14="http://schemas.microsoft.com/office/powerpoint/2010/main" val="2306984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u 2"/>
          <p:cNvSpPr>
            <a:spLocks noGrp="1"/>
          </p:cNvSpPr>
          <p:nvPr>
            <p:ph type="title"/>
          </p:nvPr>
        </p:nvSpPr>
        <p:spPr/>
        <p:txBody>
          <a:bodyPr rtlCol="0">
            <a:normAutofit fontScale="90000"/>
          </a:bodyPr>
          <a:lstStyle/>
          <a:p>
            <a:r>
              <a:rPr lang="ro-RO" sz="6000" b="1" i="1" dirty="0"/>
              <a:t>Etică și inteligență artificială</a:t>
            </a:r>
            <a:br>
              <a:rPr lang="en-US" sz="6000" b="1" i="1" dirty="0"/>
            </a:br>
            <a:endParaRPr lang="ro-RO" dirty="0"/>
          </a:p>
        </p:txBody>
      </p:sp>
      <p:sp>
        <p:nvSpPr>
          <p:cNvPr id="2" name="Substituent conținut 1"/>
          <p:cNvSpPr>
            <a:spLocks noGrp="1"/>
          </p:cNvSpPr>
          <p:nvPr>
            <p:ph idx="1"/>
          </p:nvPr>
        </p:nvSpPr>
        <p:spPr/>
        <p:txBody>
          <a:bodyPr rtlCol="0">
            <a:normAutofit/>
          </a:bodyPr>
          <a:lstStyle/>
          <a:p>
            <a:endParaRPr lang="en-US" dirty="0"/>
          </a:p>
          <a:p>
            <a:r>
              <a:rPr lang="en-US" dirty="0"/>
              <a:t> </a:t>
            </a:r>
            <a:r>
              <a:rPr lang="ro-RO" b="1" cap="small" dirty="0"/>
              <a:t>CE ESTE INTELIGENTA ARTIFICIALĂ</a:t>
            </a:r>
            <a:endParaRPr lang="en-US" b="1" cap="small" dirty="0"/>
          </a:p>
          <a:p>
            <a:r>
              <a:rPr lang="ro-RO" dirty="0"/>
              <a:t>În </a:t>
            </a:r>
            <a:r>
              <a:rPr lang="ro-RO" u="sng" dirty="0">
                <a:hlinkClick r:id="rId3" tooltip="Informatică"/>
              </a:rPr>
              <a:t>informatică</a:t>
            </a:r>
            <a:r>
              <a:rPr lang="ro-RO" dirty="0"/>
              <a:t>, </a:t>
            </a:r>
            <a:r>
              <a:rPr lang="ro-RO" b="1" dirty="0"/>
              <a:t>inteligența artificială</a:t>
            </a:r>
            <a:r>
              <a:rPr lang="ro-RO" dirty="0"/>
              <a:t> (</a:t>
            </a:r>
            <a:r>
              <a:rPr lang="ro-RO" b="1" dirty="0"/>
              <a:t>IA</a:t>
            </a:r>
            <a:r>
              <a:rPr lang="ro-RO" dirty="0"/>
              <a:t>) este </a:t>
            </a:r>
            <a:r>
              <a:rPr lang="ro-RO" u="sng" dirty="0">
                <a:hlinkClick r:id="rId4" tooltip="Inteligență"/>
              </a:rPr>
              <a:t>inteligența</a:t>
            </a:r>
            <a:r>
              <a:rPr lang="ro-RO" dirty="0"/>
              <a:t> expusă de </a:t>
            </a:r>
            <a:r>
              <a:rPr lang="ro-RO" u="sng" dirty="0">
                <a:hlinkClick r:id="rId5" tooltip="Mașină"/>
              </a:rPr>
              <a:t>mașini</a:t>
            </a:r>
            <a:r>
              <a:rPr lang="ro-RO" dirty="0"/>
              <a:t>, spre deosebire de </a:t>
            </a:r>
            <a:r>
              <a:rPr lang="ro-RO" b="1" dirty="0"/>
              <a:t>inteligența naturală</a:t>
            </a:r>
            <a:r>
              <a:rPr lang="ro-RO" dirty="0"/>
              <a:t>, expusă de oameni și de unele animale. </a:t>
            </a:r>
          </a:p>
          <a:p>
            <a:r>
              <a:rPr lang="ro-RO" dirty="0"/>
              <a:t>Informatica definește cercetarea IA ca studiu al „</a:t>
            </a:r>
            <a:r>
              <a:rPr lang="ro-RO" u="sng" dirty="0">
                <a:hlinkClick r:id="rId6" tooltip="Agent inteligent — pagină inexistentă"/>
              </a:rPr>
              <a:t>agenților inteligenți</a:t>
            </a:r>
            <a:r>
              <a:rPr lang="ro-RO" baseline="30000" dirty="0"/>
              <a:t>⁠</a:t>
            </a:r>
            <a:r>
              <a:rPr lang="ro-RO" dirty="0"/>
              <a:t>”: </a:t>
            </a:r>
            <a:r>
              <a:rPr lang="ro-RO" i="1" dirty="0"/>
              <a:t>orice dispozitiv care își percepe mediul și efectuează acțiuni care maximizează șansa de a-și atinge cu succes obiectivele.</a:t>
            </a:r>
            <a:r>
              <a:rPr lang="ro-RO" dirty="0"/>
              <a:t> (WIKIPEDIA)</a:t>
            </a:r>
          </a:p>
        </p:txBody>
      </p:sp>
    </p:spTree>
    <p:extLst>
      <p:ext uri="{BB962C8B-B14F-4D97-AF65-F5344CB8AC3E}">
        <p14:creationId xmlns:p14="http://schemas.microsoft.com/office/powerpoint/2010/main" val="3927374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u 2"/>
          <p:cNvSpPr>
            <a:spLocks noGrp="1"/>
          </p:cNvSpPr>
          <p:nvPr>
            <p:ph type="title"/>
          </p:nvPr>
        </p:nvSpPr>
        <p:spPr/>
        <p:txBody>
          <a:bodyPr rtlCol="0">
            <a:normAutofit fontScale="90000"/>
          </a:bodyPr>
          <a:lstStyle/>
          <a:p>
            <a:r>
              <a:rPr lang="ro-RO" sz="6000" b="1" i="1" dirty="0"/>
              <a:t>Etică și inteligență artificială</a:t>
            </a:r>
            <a:br>
              <a:rPr lang="en-US" sz="6000" b="1" i="1" dirty="0"/>
            </a:br>
            <a:endParaRPr lang="ro-RO" dirty="0"/>
          </a:p>
        </p:txBody>
      </p:sp>
      <p:sp>
        <p:nvSpPr>
          <p:cNvPr id="2" name="Substituent conținut 1"/>
          <p:cNvSpPr>
            <a:spLocks noGrp="1"/>
          </p:cNvSpPr>
          <p:nvPr>
            <p:ph idx="1"/>
          </p:nvPr>
        </p:nvSpPr>
        <p:spPr/>
        <p:txBody>
          <a:bodyPr rtlCol="0">
            <a:normAutofit/>
          </a:bodyPr>
          <a:lstStyle/>
          <a:p>
            <a:r>
              <a:rPr lang="en-US" dirty="0"/>
              <a:t> </a:t>
            </a:r>
            <a:r>
              <a:rPr lang="ro-RO" b="1" dirty="0"/>
              <a:t>Cibernetica și simularea creierului </a:t>
            </a:r>
            <a:endParaRPr lang="en-US" b="1" dirty="0"/>
          </a:p>
          <a:p>
            <a:r>
              <a:rPr lang="ro-RO" dirty="0"/>
              <a:t>În anii 1940 și 1950, mai mulți cercetători au explorat legătura dintre </a:t>
            </a:r>
            <a:r>
              <a:rPr lang="ro-RO" u="sng" dirty="0" err="1">
                <a:hlinkClick r:id="rId3" tooltip="Neuroștiințe"/>
              </a:rPr>
              <a:t>neurobiologie</a:t>
            </a:r>
            <a:r>
              <a:rPr lang="ro-RO" dirty="0"/>
              <a:t>, </a:t>
            </a:r>
            <a:r>
              <a:rPr lang="ro-RO" u="sng" dirty="0">
                <a:hlinkClick r:id="rId4" tooltip="Teoria informației"/>
              </a:rPr>
              <a:t>teoria informațiilor</a:t>
            </a:r>
            <a:r>
              <a:rPr lang="ro-RO" dirty="0"/>
              <a:t> și </a:t>
            </a:r>
            <a:r>
              <a:rPr lang="ro-RO" u="sng" dirty="0">
                <a:hlinkClick r:id="rId5" tooltip="Cibernetică"/>
              </a:rPr>
              <a:t>cibernetică</a:t>
            </a:r>
            <a:r>
              <a:rPr lang="ro-RO" dirty="0"/>
              <a:t>. Unii dintre aceștia au construit mașini care utilizează rețele electronice pentru a expune informații rudimentare, cum ar fi </a:t>
            </a:r>
            <a:r>
              <a:rPr lang="ro-RO" u="sng" dirty="0">
                <a:hlinkClick r:id="rId6" tooltip="Țestoasă"/>
              </a:rPr>
              <a:t>țestoasele</a:t>
            </a:r>
            <a:r>
              <a:rPr lang="ro-RO" baseline="30000" dirty="0"/>
              <a:t>⁠</a:t>
            </a:r>
            <a:r>
              <a:rPr lang="ro-RO" dirty="0"/>
              <a:t> lui </a:t>
            </a:r>
            <a:r>
              <a:rPr lang="ro-RO" u="sng" dirty="0">
                <a:hlinkClick r:id="rId7" tooltip="William Grey Walter — pagină inexistentă"/>
              </a:rPr>
              <a:t>W. Gray Walter</a:t>
            </a:r>
            <a:r>
              <a:rPr lang="ro-RO" baseline="30000" dirty="0"/>
              <a:t>⁠</a:t>
            </a:r>
            <a:r>
              <a:rPr lang="ro-RO" dirty="0"/>
              <a:t> și </a:t>
            </a:r>
            <a:r>
              <a:rPr lang="ro-RO" u="sng" dirty="0">
                <a:hlinkClick r:id="rId8" tooltip="Fiara de la Johns Hopkins"/>
              </a:rPr>
              <a:t>fiara de la </a:t>
            </a:r>
            <a:r>
              <a:rPr lang="ro-RO" u="sng" dirty="0" err="1">
                <a:hlinkClick r:id="rId8" tooltip="Fiara de la Johns Hopkins"/>
              </a:rPr>
              <a:t>Johns</a:t>
            </a:r>
            <a:r>
              <a:rPr lang="ro-RO" u="sng" dirty="0">
                <a:hlinkClick r:id="rId8" tooltip="Fiara de la Johns Hopkins"/>
              </a:rPr>
              <a:t> Hopkins</a:t>
            </a:r>
            <a:r>
              <a:rPr lang="ro-RO" dirty="0"/>
              <a:t>. Mulți dintre acești cercetători s-au adunat pentru întâlnirile Societății Teleologice de la </a:t>
            </a:r>
            <a:r>
              <a:rPr lang="ro-RO" u="sng" dirty="0">
                <a:hlinkClick r:id="rId9" tooltip="Universitatea Princeton"/>
              </a:rPr>
              <a:t>Universitatea Princeton</a:t>
            </a:r>
            <a:r>
              <a:rPr lang="ro-RO" dirty="0"/>
              <a:t> și în </a:t>
            </a:r>
            <a:r>
              <a:rPr lang="ro-RO" u="sng" dirty="0">
                <a:hlinkClick r:id="rId10" tooltip="Clubul Ratio — pagină inexistentă"/>
              </a:rPr>
              <a:t>Clubul </a:t>
            </a:r>
            <a:r>
              <a:rPr lang="ro-RO" u="sng" dirty="0" err="1">
                <a:hlinkClick r:id="rId10" tooltip="Clubul Ratio — pagină inexistentă"/>
              </a:rPr>
              <a:t>Ratio</a:t>
            </a:r>
            <a:r>
              <a:rPr lang="ro-RO" baseline="30000" dirty="0"/>
              <a:t>⁠(</a:t>
            </a:r>
            <a:r>
              <a:rPr lang="ro-RO" u="sng" baseline="30000" dirty="0">
                <a:hlinkClick r:id="rId11" tooltip="d:Q3420069"/>
              </a:rPr>
              <a:t>d</a:t>
            </a:r>
            <a:r>
              <a:rPr lang="ro-RO" baseline="30000" dirty="0"/>
              <a:t>)</a:t>
            </a:r>
            <a:r>
              <a:rPr lang="ro-RO" dirty="0"/>
              <a:t> din Anglia.</a:t>
            </a:r>
            <a:endParaRPr lang="ro-RO" u="sng" baseline="30000" dirty="0"/>
          </a:p>
          <a:p>
            <a:r>
              <a:rPr lang="ro-RO" dirty="0"/>
              <a:t>Până în 1960, această abordare a fost în mare parte abandonată, deși elemente ale acesteia aveau să fie reînviate în anii 1980.</a:t>
            </a:r>
            <a:endParaRPr lang="en-US" dirty="0"/>
          </a:p>
        </p:txBody>
      </p:sp>
    </p:spTree>
    <p:extLst>
      <p:ext uri="{BB962C8B-B14F-4D97-AF65-F5344CB8AC3E}">
        <p14:creationId xmlns:p14="http://schemas.microsoft.com/office/powerpoint/2010/main" val="431028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u 2"/>
          <p:cNvSpPr>
            <a:spLocks noGrp="1"/>
          </p:cNvSpPr>
          <p:nvPr>
            <p:ph type="title"/>
          </p:nvPr>
        </p:nvSpPr>
        <p:spPr/>
        <p:txBody>
          <a:bodyPr rtlCol="0">
            <a:normAutofit fontScale="90000"/>
          </a:bodyPr>
          <a:lstStyle/>
          <a:p>
            <a:r>
              <a:rPr lang="ro-RO" sz="6000" b="1" i="1" dirty="0"/>
              <a:t>Etică și inteligență artificială</a:t>
            </a:r>
            <a:br>
              <a:rPr lang="en-US" sz="6000" b="1" i="1" dirty="0"/>
            </a:br>
            <a:endParaRPr lang="ro-RO" dirty="0"/>
          </a:p>
        </p:txBody>
      </p:sp>
      <p:sp>
        <p:nvSpPr>
          <p:cNvPr id="2" name="Substituent conținut 1"/>
          <p:cNvSpPr>
            <a:spLocks noGrp="1"/>
          </p:cNvSpPr>
          <p:nvPr>
            <p:ph idx="1"/>
          </p:nvPr>
        </p:nvSpPr>
        <p:spPr/>
        <p:txBody>
          <a:bodyPr rtlCol="0">
            <a:normAutofit/>
          </a:bodyPr>
          <a:lstStyle/>
          <a:p>
            <a:endParaRPr lang="en-US" dirty="0"/>
          </a:p>
          <a:p>
            <a:r>
              <a:rPr lang="en-US" dirty="0"/>
              <a:t> </a:t>
            </a:r>
            <a:r>
              <a:rPr lang="ro-RO" b="1" i="1" dirty="0"/>
              <a:t>Inteligență computațională și soft </a:t>
            </a:r>
            <a:r>
              <a:rPr lang="ro-RO" b="1" i="1" dirty="0" err="1"/>
              <a:t>computing</a:t>
            </a:r>
            <a:endParaRPr lang="en-US" b="1" i="1" dirty="0"/>
          </a:p>
          <a:p>
            <a:r>
              <a:rPr lang="ro-RO" dirty="0"/>
              <a:t>Interesul pentru </a:t>
            </a:r>
            <a:r>
              <a:rPr lang="ro-RO" u="sng" dirty="0">
                <a:hlinkClick r:id="rId3" tooltip="Rețea neurală"/>
              </a:rPr>
              <a:t>rețelele neurale</a:t>
            </a:r>
            <a:r>
              <a:rPr lang="ro-RO" dirty="0"/>
              <a:t> și „</a:t>
            </a:r>
            <a:r>
              <a:rPr lang="ro-RO" u="sng" dirty="0" err="1">
                <a:hlinkClick r:id="rId4" tooltip="Conexionism — pagină inexistentă"/>
              </a:rPr>
              <a:t>conexionism</a:t>
            </a:r>
            <a:r>
              <a:rPr lang="ro-RO" baseline="30000" dirty="0"/>
              <a:t>⁠</a:t>
            </a:r>
            <a:r>
              <a:rPr lang="ro-RO" dirty="0"/>
              <a:t>” a fost relansat de </a:t>
            </a:r>
            <a:r>
              <a:rPr lang="ro-RO" u="sng" dirty="0">
                <a:hlinkClick r:id="rId5" tooltip="David Rumelhart — pagină inexistentă"/>
              </a:rPr>
              <a:t>David </a:t>
            </a:r>
            <a:r>
              <a:rPr lang="ro-RO" u="sng" dirty="0" err="1">
                <a:hlinkClick r:id="rId5" tooltip="David Rumelhart — pagină inexistentă"/>
              </a:rPr>
              <a:t>Rumelhart</a:t>
            </a:r>
            <a:r>
              <a:rPr lang="ro-RO" baseline="30000" dirty="0"/>
              <a:t>⁠</a:t>
            </a:r>
            <a:r>
              <a:rPr lang="ro-RO" dirty="0"/>
              <a:t> și alții la mijlocul anilor 1980. </a:t>
            </a:r>
            <a:r>
              <a:rPr lang="ro-RO" u="sng" dirty="0">
                <a:hlinkClick r:id="rId3" tooltip="Rețea neurală"/>
              </a:rPr>
              <a:t>Rețelele neurale artificiale</a:t>
            </a:r>
            <a:r>
              <a:rPr lang="ro-RO" dirty="0"/>
              <a:t> sunt un exemplu de </a:t>
            </a:r>
            <a:r>
              <a:rPr lang="ro-RO" u="sng" dirty="0">
                <a:hlinkClick r:id="rId6" tooltip="Soft computing — pagină inexistentă"/>
              </a:rPr>
              <a:t>soft </a:t>
            </a:r>
            <a:r>
              <a:rPr lang="ro-RO" u="sng" dirty="0" err="1">
                <a:hlinkClick r:id="rId6" tooltip="Soft computing — pagină inexistentă"/>
              </a:rPr>
              <a:t>computing</a:t>
            </a:r>
            <a:r>
              <a:rPr lang="ro-RO" baseline="30000" dirty="0"/>
              <a:t>⁠</a:t>
            </a:r>
            <a:r>
              <a:rPr lang="ro-RO" dirty="0"/>
              <a:t> — acestea sunt soluții la probleme care nu pot fi rezolvate cu o certitudine logică completă și unde o soluție aproximativă este adesea suficientă. Alte abordări de </a:t>
            </a:r>
            <a:r>
              <a:rPr lang="ro-RO" u="sng" dirty="0">
                <a:hlinkClick r:id="rId6" tooltip="Soft computing — pagină inexistentă"/>
              </a:rPr>
              <a:t>soft </a:t>
            </a:r>
            <a:r>
              <a:rPr lang="ro-RO" u="sng" dirty="0" err="1">
                <a:hlinkClick r:id="rId6" tooltip="Soft computing — pagină inexistentă"/>
              </a:rPr>
              <a:t>computing</a:t>
            </a:r>
            <a:r>
              <a:rPr lang="ro-RO" baseline="30000" dirty="0"/>
              <a:t>⁠</a:t>
            </a:r>
            <a:r>
              <a:rPr lang="ro-RO" dirty="0"/>
              <a:t> în IA sunt </a:t>
            </a:r>
            <a:r>
              <a:rPr lang="ro-RO" u="sng" dirty="0">
                <a:hlinkClick r:id="rId7" tooltip="Sistem de control fuzzy — pagină inexistentă"/>
              </a:rPr>
              <a:t>sistemele fuzzy</a:t>
            </a:r>
            <a:r>
              <a:rPr lang="ro-RO" baseline="30000" dirty="0"/>
              <a:t>⁠</a:t>
            </a:r>
            <a:r>
              <a:rPr lang="ro-RO" dirty="0"/>
              <a:t>, </a:t>
            </a:r>
            <a:r>
              <a:rPr lang="ro-RO" u="sng" dirty="0">
                <a:hlinkClick r:id="rId8" tooltip="Calcul evolutiv — pagină inexistentă"/>
              </a:rPr>
              <a:t>calculul evolutiv</a:t>
            </a:r>
            <a:r>
              <a:rPr lang="ro-RO" baseline="30000" dirty="0"/>
              <a:t>⁠</a:t>
            </a:r>
            <a:r>
              <a:rPr lang="ro-RO" dirty="0"/>
              <a:t> și multe instrumente statistice. Aplicarea soft </a:t>
            </a:r>
            <a:r>
              <a:rPr lang="ro-RO" dirty="0" err="1"/>
              <a:t>computingului</a:t>
            </a:r>
            <a:r>
              <a:rPr lang="ro-RO" dirty="0"/>
              <a:t> în IA este studiată colectiv de disciplina emergentă a </a:t>
            </a:r>
            <a:r>
              <a:rPr lang="ro-RO" u="sng" dirty="0">
                <a:hlinkClick r:id="rId9" tooltip="Inteligență computațională — pagină inexistentă"/>
              </a:rPr>
              <a:t>inteligenței computaționale</a:t>
            </a:r>
            <a:r>
              <a:rPr lang="ro-RO" baseline="30000" dirty="0"/>
              <a:t>⁠</a:t>
            </a:r>
            <a:r>
              <a:rPr lang="ro-RO" dirty="0"/>
              <a:t>. </a:t>
            </a:r>
            <a:endParaRPr lang="en-US" dirty="0"/>
          </a:p>
          <a:p>
            <a:endParaRPr lang="en-US" b="1" dirty="0"/>
          </a:p>
        </p:txBody>
      </p:sp>
    </p:spTree>
    <p:extLst>
      <p:ext uri="{BB962C8B-B14F-4D97-AF65-F5344CB8AC3E}">
        <p14:creationId xmlns:p14="http://schemas.microsoft.com/office/powerpoint/2010/main" val="2250205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u 2"/>
          <p:cNvSpPr>
            <a:spLocks noGrp="1"/>
          </p:cNvSpPr>
          <p:nvPr>
            <p:ph type="title"/>
          </p:nvPr>
        </p:nvSpPr>
        <p:spPr/>
        <p:txBody>
          <a:bodyPr rtlCol="0">
            <a:normAutofit fontScale="90000"/>
          </a:bodyPr>
          <a:lstStyle/>
          <a:p>
            <a:r>
              <a:rPr lang="ro-RO" sz="6000" b="1" i="1" dirty="0"/>
              <a:t>Etică și inteligență artificială</a:t>
            </a:r>
            <a:br>
              <a:rPr lang="en-US" sz="6000" b="1" i="1" dirty="0"/>
            </a:br>
            <a:endParaRPr lang="ro-RO" dirty="0"/>
          </a:p>
        </p:txBody>
      </p:sp>
      <p:sp>
        <p:nvSpPr>
          <p:cNvPr id="2" name="Substituent conținut 1"/>
          <p:cNvSpPr>
            <a:spLocks noGrp="1"/>
          </p:cNvSpPr>
          <p:nvPr>
            <p:ph idx="1"/>
          </p:nvPr>
        </p:nvSpPr>
        <p:spPr>
          <a:xfrm>
            <a:off x="609600" y="1117600"/>
            <a:ext cx="10972800" cy="5207000"/>
          </a:xfrm>
        </p:spPr>
        <p:txBody>
          <a:bodyPr rtlCol="0">
            <a:normAutofit lnSpcReduction="10000"/>
          </a:bodyPr>
          <a:lstStyle/>
          <a:p>
            <a:endParaRPr lang="en-US" dirty="0"/>
          </a:p>
          <a:p>
            <a:r>
              <a:rPr lang="en-US" dirty="0"/>
              <a:t> </a:t>
            </a:r>
            <a:r>
              <a:rPr lang="ro-RO" b="1" dirty="0"/>
              <a:t>Cum abordează firma ORACLE IA.</a:t>
            </a:r>
          </a:p>
          <a:p>
            <a:r>
              <a:rPr lang="ro-RO" dirty="0"/>
              <a:t>În termeni simpli, </a:t>
            </a:r>
            <a:r>
              <a:rPr lang="ro-RO" dirty="0" err="1"/>
              <a:t>inteligenţa</a:t>
            </a:r>
            <a:r>
              <a:rPr lang="ro-RO" dirty="0"/>
              <a:t> artificială (IA) se referă la sisteme sau la </a:t>
            </a:r>
            <a:r>
              <a:rPr lang="ro-RO" dirty="0" err="1"/>
              <a:t>maşini</a:t>
            </a:r>
            <a:r>
              <a:rPr lang="ro-RO" dirty="0"/>
              <a:t> care imită </a:t>
            </a:r>
            <a:r>
              <a:rPr lang="ro-RO" dirty="0" err="1"/>
              <a:t>inteligenţa</a:t>
            </a:r>
            <a:r>
              <a:rPr lang="ro-RO" dirty="0"/>
              <a:t> umană, pentru a efectua diverse </a:t>
            </a:r>
            <a:r>
              <a:rPr lang="ro-RO" dirty="0" err="1"/>
              <a:t>activităţi</a:t>
            </a:r>
            <a:r>
              <a:rPr lang="ro-RO" dirty="0"/>
              <a:t> </a:t>
            </a:r>
            <a:r>
              <a:rPr lang="ro-RO" dirty="0" err="1"/>
              <a:t>şi</a:t>
            </a:r>
            <a:r>
              <a:rPr lang="ro-RO" dirty="0"/>
              <a:t> care se pot </a:t>
            </a:r>
            <a:r>
              <a:rPr lang="ro-RO" dirty="0" err="1"/>
              <a:t>îmbunătăţi</a:t>
            </a:r>
            <a:r>
              <a:rPr lang="ro-RO" dirty="0"/>
              <a:t> iterativ pe baza </a:t>
            </a:r>
            <a:r>
              <a:rPr lang="ro-RO" dirty="0" err="1"/>
              <a:t>informaţiilor</a:t>
            </a:r>
            <a:r>
              <a:rPr lang="ro-RO" dirty="0"/>
              <a:t> pe care le colectează. IA se manifestă într-o serie de forme. Iată câteva exemple:</a:t>
            </a:r>
            <a:endParaRPr lang="en-US" dirty="0"/>
          </a:p>
          <a:p>
            <a:pPr lvl="0"/>
            <a:r>
              <a:rPr lang="ro-RO" dirty="0" err="1"/>
              <a:t>Boţii</a:t>
            </a:r>
            <a:r>
              <a:rPr lang="ro-RO" dirty="0"/>
              <a:t> de chat utilizează IA pentru a </a:t>
            </a:r>
            <a:r>
              <a:rPr lang="ro-RO" dirty="0" err="1"/>
              <a:t>înţelege</a:t>
            </a:r>
            <a:r>
              <a:rPr lang="ro-RO" dirty="0"/>
              <a:t> mai repede problemele </a:t>
            </a:r>
            <a:r>
              <a:rPr lang="ro-RO" dirty="0" err="1"/>
              <a:t>clienţilor</a:t>
            </a:r>
            <a:r>
              <a:rPr lang="ro-RO" dirty="0"/>
              <a:t> </a:t>
            </a:r>
            <a:r>
              <a:rPr lang="ro-RO" dirty="0" err="1"/>
              <a:t>şi</a:t>
            </a:r>
            <a:r>
              <a:rPr lang="ro-RO" dirty="0"/>
              <a:t> pentru a oferi răspunsuri mai eficiente</a:t>
            </a:r>
            <a:endParaRPr lang="en-US" dirty="0"/>
          </a:p>
          <a:p>
            <a:pPr lvl="0"/>
            <a:r>
              <a:rPr lang="ro-RO" dirty="0" err="1"/>
              <a:t>Asistenţii</a:t>
            </a:r>
            <a:r>
              <a:rPr lang="ro-RO" dirty="0"/>
              <a:t> </a:t>
            </a:r>
            <a:r>
              <a:rPr lang="ro-RO" dirty="0" err="1"/>
              <a:t>inteligenţi</a:t>
            </a:r>
            <a:r>
              <a:rPr lang="ro-RO" dirty="0"/>
              <a:t> utilizează IA pentru a analiza </a:t>
            </a:r>
            <a:r>
              <a:rPr lang="ro-RO" dirty="0" err="1"/>
              <a:t>informaţiile</a:t>
            </a:r>
            <a:r>
              <a:rPr lang="ro-RO" dirty="0"/>
              <a:t> </a:t>
            </a:r>
            <a:r>
              <a:rPr lang="ro-RO" dirty="0" err="1"/>
              <a:t>esenţiale</a:t>
            </a:r>
            <a:r>
              <a:rPr lang="ro-RO" dirty="0"/>
              <a:t> din seturile de date mari de text, pentru a </a:t>
            </a:r>
            <a:r>
              <a:rPr lang="ro-RO" dirty="0" err="1"/>
              <a:t>îmbunătăţi</a:t>
            </a:r>
            <a:r>
              <a:rPr lang="ro-RO" dirty="0"/>
              <a:t> programarea</a:t>
            </a:r>
            <a:endParaRPr lang="en-US" dirty="0"/>
          </a:p>
          <a:p>
            <a:pPr lvl="0"/>
            <a:r>
              <a:rPr lang="ro-RO" dirty="0"/>
              <a:t>Motoarele de căutare pot oferi recomandări automate pentru emisiunile TV, în </a:t>
            </a:r>
            <a:r>
              <a:rPr lang="ro-RO" dirty="0" err="1"/>
              <a:t>funcţie</a:t>
            </a:r>
            <a:r>
              <a:rPr lang="ro-RO" dirty="0"/>
              <a:t> de obiceiurile de vizionare ale utilizatorilor</a:t>
            </a:r>
            <a:endParaRPr lang="en-US" dirty="0"/>
          </a:p>
          <a:p>
            <a:endParaRPr lang="en-US" b="1" dirty="0"/>
          </a:p>
        </p:txBody>
      </p:sp>
    </p:spTree>
    <p:extLst>
      <p:ext uri="{BB962C8B-B14F-4D97-AF65-F5344CB8AC3E}">
        <p14:creationId xmlns:p14="http://schemas.microsoft.com/office/powerpoint/2010/main" val="41905803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u 2"/>
          <p:cNvSpPr>
            <a:spLocks noGrp="1"/>
          </p:cNvSpPr>
          <p:nvPr>
            <p:ph type="title"/>
          </p:nvPr>
        </p:nvSpPr>
        <p:spPr/>
        <p:txBody>
          <a:bodyPr rtlCol="0">
            <a:normAutofit fontScale="90000"/>
          </a:bodyPr>
          <a:lstStyle/>
          <a:p>
            <a:r>
              <a:rPr lang="ro-RO" sz="6000" b="1" i="1" dirty="0"/>
              <a:t>Etică și inteligență artificială</a:t>
            </a:r>
            <a:br>
              <a:rPr lang="en-US" sz="6000" b="1" i="1" dirty="0"/>
            </a:br>
            <a:endParaRPr lang="ro-RO" dirty="0"/>
          </a:p>
        </p:txBody>
      </p:sp>
      <p:sp>
        <p:nvSpPr>
          <p:cNvPr id="2" name="Substituent conținut 1"/>
          <p:cNvSpPr>
            <a:spLocks noGrp="1"/>
          </p:cNvSpPr>
          <p:nvPr>
            <p:ph idx="1"/>
          </p:nvPr>
        </p:nvSpPr>
        <p:spPr/>
        <p:txBody>
          <a:bodyPr rtlCol="0">
            <a:normAutofit/>
          </a:bodyPr>
          <a:lstStyle/>
          <a:p>
            <a:endParaRPr lang="en-US" dirty="0"/>
          </a:p>
          <a:p>
            <a:r>
              <a:rPr lang="en-US" dirty="0"/>
              <a:t> </a:t>
            </a:r>
            <a:r>
              <a:rPr lang="ro-RO" dirty="0"/>
              <a:t>IA se referă mai mult la procesele </a:t>
            </a:r>
            <a:r>
              <a:rPr lang="ro-RO" dirty="0" err="1"/>
              <a:t>şi</a:t>
            </a:r>
            <a:r>
              <a:rPr lang="ro-RO" dirty="0"/>
              <a:t> </a:t>
            </a:r>
            <a:r>
              <a:rPr lang="ro-RO" dirty="0" err="1"/>
              <a:t>funcţionalităţile</a:t>
            </a:r>
            <a:r>
              <a:rPr lang="ro-RO" dirty="0"/>
              <a:t> pentru gândirea </a:t>
            </a:r>
            <a:r>
              <a:rPr lang="ro-RO" dirty="0" err="1"/>
              <a:t>şi</a:t>
            </a:r>
            <a:r>
              <a:rPr lang="ro-RO" dirty="0"/>
              <a:t> analizele de date în volum mare, decât la un anumit format sau </a:t>
            </a:r>
            <a:r>
              <a:rPr lang="ro-RO" dirty="0" err="1"/>
              <a:t>funcţie</a:t>
            </a:r>
            <a:r>
              <a:rPr lang="ro-RO" dirty="0"/>
              <a:t>. </a:t>
            </a:r>
            <a:r>
              <a:rPr lang="ro-RO" dirty="0" err="1"/>
              <a:t>Deşi</a:t>
            </a:r>
            <a:r>
              <a:rPr lang="ro-RO" dirty="0"/>
              <a:t> IA se prezintă sub forma unor imagini ale unor </a:t>
            </a:r>
            <a:r>
              <a:rPr lang="ro-RO" dirty="0" err="1"/>
              <a:t>roboţi</a:t>
            </a:r>
            <a:r>
              <a:rPr lang="ro-RO" dirty="0"/>
              <a:t> </a:t>
            </a:r>
            <a:r>
              <a:rPr lang="ro-RO" dirty="0" err="1"/>
              <a:t>performanţi</a:t>
            </a:r>
            <a:r>
              <a:rPr lang="ro-RO" dirty="0"/>
              <a:t>, cu aspect uman, care vor cuceri lumea, IA nu are </a:t>
            </a:r>
            <a:r>
              <a:rPr lang="ro-RO" dirty="0" err="1"/>
              <a:t>intenţia</a:t>
            </a:r>
            <a:r>
              <a:rPr lang="ro-RO" dirty="0"/>
              <a:t> de a înlocui oamenii. Scopul său este de a spori semnificativ </a:t>
            </a:r>
            <a:r>
              <a:rPr lang="ro-RO" dirty="0" err="1"/>
              <a:t>funcţionalităţile</a:t>
            </a:r>
            <a:r>
              <a:rPr lang="ro-RO" dirty="0"/>
              <a:t> </a:t>
            </a:r>
            <a:r>
              <a:rPr lang="ro-RO" dirty="0" err="1"/>
              <a:t>şi</a:t>
            </a:r>
            <a:r>
              <a:rPr lang="ro-RO" dirty="0"/>
              <a:t> </a:t>
            </a:r>
            <a:r>
              <a:rPr lang="ro-RO" dirty="0" err="1"/>
              <a:t>contribuţiile</a:t>
            </a:r>
            <a:r>
              <a:rPr lang="ro-RO" dirty="0"/>
              <a:t> umane. Acest lucru face ca IA să devină un activ foarte valoros pentru afaceri.</a:t>
            </a:r>
            <a:endParaRPr lang="en-US" dirty="0"/>
          </a:p>
          <a:p>
            <a:endParaRPr lang="en-US" b="1" dirty="0"/>
          </a:p>
        </p:txBody>
      </p:sp>
    </p:spTree>
    <p:extLst>
      <p:ext uri="{BB962C8B-B14F-4D97-AF65-F5344CB8AC3E}">
        <p14:creationId xmlns:p14="http://schemas.microsoft.com/office/powerpoint/2010/main" val="5405037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u 2"/>
          <p:cNvSpPr>
            <a:spLocks noGrp="1"/>
          </p:cNvSpPr>
          <p:nvPr>
            <p:ph type="title"/>
          </p:nvPr>
        </p:nvSpPr>
        <p:spPr/>
        <p:txBody>
          <a:bodyPr rtlCol="0">
            <a:normAutofit fontScale="90000"/>
          </a:bodyPr>
          <a:lstStyle/>
          <a:p>
            <a:r>
              <a:rPr lang="ro-RO" sz="6000" b="1" i="1" dirty="0"/>
              <a:t>Etică și inteligență artificială</a:t>
            </a:r>
            <a:br>
              <a:rPr lang="en-US" sz="6000" b="1" i="1" dirty="0"/>
            </a:br>
            <a:endParaRPr lang="ro-RO" dirty="0"/>
          </a:p>
        </p:txBody>
      </p:sp>
      <p:sp>
        <p:nvSpPr>
          <p:cNvPr id="2" name="Substituent conținut 1"/>
          <p:cNvSpPr>
            <a:spLocks noGrp="1"/>
          </p:cNvSpPr>
          <p:nvPr>
            <p:ph idx="1"/>
          </p:nvPr>
        </p:nvSpPr>
        <p:spPr/>
        <p:txBody>
          <a:bodyPr rtlCol="0">
            <a:normAutofit lnSpcReduction="10000"/>
          </a:bodyPr>
          <a:lstStyle/>
          <a:p>
            <a:endParaRPr lang="en-US" dirty="0"/>
          </a:p>
          <a:p>
            <a:r>
              <a:rPr lang="en-US" dirty="0"/>
              <a:t> </a:t>
            </a:r>
            <a:r>
              <a:rPr lang="ro-RO" dirty="0"/>
              <a:t>IA a devenit un termen generic pentru </a:t>
            </a:r>
            <a:r>
              <a:rPr lang="ro-RO" dirty="0" err="1"/>
              <a:t>aplicaţiile</a:t>
            </a:r>
            <a:r>
              <a:rPr lang="ro-RO" dirty="0"/>
              <a:t> care îndeplinesc </a:t>
            </a:r>
            <a:r>
              <a:rPr lang="ro-RO" dirty="0" err="1"/>
              <a:t>activităţi</a:t>
            </a:r>
            <a:r>
              <a:rPr lang="ro-RO" dirty="0"/>
              <a:t> complexe, care odată au necesitat o </a:t>
            </a:r>
            <a:r>
              <a:rPr lang="ro-RO" dirty="0" err="1"/>
              <a:t>contribuţie</a:t>
            </a:r>
            <a:r>
              <a:rPr lang="ro-RO" dirty="0"/>
              <a:t> umană, cum ar fi comunicarea online cu </a:t>
            </a:r>
            <a:r>
              <a:rPr lang="ro-RO" dirty="0" err="1"/>
              <a:t>clienţii</a:t>
            </a:r>
            <a:r>
              <a:rPr lang="ro-RO" dirty="0"/>
              <a:t> sau jocul de </a:t>
            </a:r>
            <a:r>
              <a:rPr lang="ro-RO" dirty="0" err="1"/>
              <a:t>şah</a:t>
            </a:r>
            <a:r>
              <a:rPr lang="ro-RO" dirty="0"/>
              <a:t>. Termenul este adesea utilizat în mod interschimbabil cu subdomeniile sale, care includ </a:t>
            </a:r>
            <a:r>
              <a:rPr lang="ro-RO" dirty="0" err="1"/>
              <a:t>machine</a:t>
            </a:r>
            <a:r>
              <a:rPr lang="ro-RO" dirty="0"/>
              <a:t> </a:t>
            </a:r>
            <a:r>
              <a:rPr lang="ro-RO" dirty="0" err="1"/>
              <a:t>learning</a:t>
            </a:r>
            <a:r>
              <a:rPr lang="ro-RO" dirty="0"/>
              <a:t> </a:t>
            </a:r>
            <a:r>
              <a:rPr lang="ro-RO" dirty="0" err="1"/>
              <a:t>şi</a:t>
            </a:r>
            <a:r>
              <a:rPr lang="ro-RO" dirty="0"/>
              <a:t> </a:t>
            </a:r>
            <a:r>
              <a:rPr lang="ro-RO" dirty="0" err="1"/>
              <a:t>învăţarea</a:t>
            </a:r>
            <a:r>
              <a:rPr lang="ro-RO" dirty="0"/>
              <a:t> aprofundată. Cu toate acestea, există </a:t>
            </a:r>
            <a:r>
              <a:rPr lang="ro-RO" dirty="0" err="1"/>
              <a:t>diferenţe</a:t>
            </a:r>
            <a:r>
              <a:rPr lang="ro-RO" dirty="0"/>
              <a:t>. De exemplu, </a:t>
            </a:r>
            <a:r>
              <a:rPr lang="ro-RO" dirty="0" err="1"/>
              <a:t>machine</a:t>
            </a:r>
            <a:r>
              <a:rPr lang="ro-RO" dirty="0"/>
              <a:t> </a:t>
            </a:r>
            <a:r>
              <a:rPr lang="ro-RO" dirty="0" err="1"/>
              <a:t>learning</a:t>
            </a:r>
            <a:r>
              <a:rPr lang="ro-RO" dirty="0"/>
              <a:t> se axează pe </a:t>
            </a:r>
            <a:r>
              <a:rPr lang="ro-RO" dirty="0" err="1"/>
              <a:t>construcţia</a:t>
            </a:r>
            <a:r>
              <a:rPr lang="ro-RO" dirty="0"/>
              <a:t> sistemelor care pot </a:t>
            </a:r>
            <a:r>
              <a:rPr lang="ro-RO" dirty="0" err="1"/>
              <a:t>învăţa</a:t>
            </a:r>
            <a:r>
              <a:rPr lang="ro-RO" dirty="0"/>
              <a:t> sau </a:t>
            </a:r>
            <a:r>
              <a:rPr lang="ro-RO" dirty="0" err="1"/>
              <a:t>îşi</a:t>
            </a:r>
            <a:r>
              <a:rPr lang="ro-RO" dirty="0"/>
              <a:t> pot </a:t>
            </a:r>
            <a:r>
              <a:rPr lang="ro-RO" dirty="0" err="1"/>
              <a:t>îmbunătăţi</a:t>
            </a:r>
            <a:r>
              <a:rPr lang="ro-RO" dirty="0"/>
              <a:t> </a:t>
            </a:r>
            <a:r>
              <a:rPr lang="ro-RO" dirty="0" err="1"/>
              <a:t>performanţele</a:t>
            </a:r>
            <a:r>
              <a:rPr lang="ro-RO" dirty="0"/>
              <a:t> în </a:t>
            </a:r>
            <a:r>
              <a:rPr lang="ro-RO" dirty="0" err="1"/>
              <a:t>funcţie</a:t>
            </a:r>
            <a:r>
              <a:rPr lang="ro-RO" dirty="0"/>
              <a:t> de datele pe care le procesează. Este important să </a:t>
            </a:r>
            <a:r>
              <a:rPr lang="ro-RO" dirty="0" err="1"/>
              <a:t>reţineţi</a:t>
            </a:r>
            <a:r>
              <a:rPr lang="ro-RO" dirty="0"/>
              <a:t> că, </a:t>
            </a:r>
            <a:r>
              <a:rPr lang="ro-RO" dirty="0" err="1"/>
              <a:t>deşi</a:t>
            </a:r>
            <a:r>
              <a:rPr lang="ro-RO" dirty="0"/>
              <a:t> toate sistemele </a:t>
            </a:r>
            <a:r>
              <a:rPr lang="ro-RO" dirty="0" err="1"/>
              <a:t>machine</a:t>
            </a:r>
            <a:r>
              <a:rPr lang="ro-RO" dirty="0"/>
              <a:t> </a:t>
            </a:r>
            <a:r>
              <a:rPr lang="ro-RO" dirty="0" err="1"/>
              <a:t>learning</a:t>
            </a:r>
            <a:r>
              <a:rPr lang="ro-RO" dirty="0"/>
              <a:t> sunt IA, nu toate IA sunt </a:t>
            </a:r>
            <a:r>
              <a:rPr lang="ro-RO" dirty="0" err="1"/>
              <a:t>machine</a:t>
            </a:r>
            <a:r>
              <a:rPr lang="ro-RO" dirty="0"/>
              <a:t> </a:t>
            </a:r>
            <a:r>
              <a:rPr lang="ro-RO" dirty="0" err="1"/>
              <a:t>learning</a:t>
            </a:r>
            <a:r>
              <a:rPr lang="ro-RO" dirty="0"/>
              <a:t>.</a:t>
            </a:r>
            <a:endParaRPr lang="en-US" dirty="0"/>
          </a:p>
          <a:p>
            <a:endParaRPr lang="en-US" b="1" dirty="0"/>
          </a:p>
        </p:txBody>
      </p:sp>
    </p:spTree>
    <p:extLst>
      <p:ext uri="{BB962C8B-B14F-4D97-AF65-F5344CB8AC3E}">
        <p14:creationId xmlns:p14="http://schemas.microsoft.com/office/powerpoint/2010/main" val="645709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u 2"/>
          <p:cNvSpPr>
            <a:spLocks noGrp="1"/>
          </p:cNvSpPr>
          <p:nvPr>
            <p:ph type="title"/>
          </p:nvPr>
        </p:nvSpPr>
        <p:spPr/>
        <p:txBody>
          <a:bodyPr rtlCol="0">
            <a:normAutofit fontScale="90000"/>
          </a:bodyPr>
          <a:lstStyle/>
          <a:p>
            <a:r>
              <a:rPr lang="ro-RO" sz="6000" b="1" i="1" dirty="0"/>
              <a:t>Etică și inteligență artificială</a:t>
            </a:r>
            <a:br>
              <a:rPr lang="en-US" sz="6000" b="1" i="1" dirty="0"/>
            </a:br>
            <a:endParaRPr lang="ro-RO" dirty="0"/>
          </a:p>
        </p:txBody>
      </p:sp>
      <p:sp>
        <p:nvSpPr>
          <p:cNvPr id="2" name="Substituent conținut 1"/>
          <p:cNvSpPr>
            <a:spLocks noGrp="1"/>
          </p:cNvSpPr>
          <p:nvPr>
            <p:ph idx="1"/>
          </p:nvPr>
        </p:nvSpPr>
        <p:spPr>
          <a:xfrm>
            <a:off x="609600" y="1358900"/>
            <a:ext cx="10972800" cy="5499100"/>
          </a:xfrm>
        </p:spPr>
        <p:txBody>
          <a:bodyPr rtlCol="0">
            <a:normAutofit/>
          </a:bodyPr>
          <a:lstStyle/>
          <a:p>
            <a:r>
              <a:rPr lang="en-US" dirty="0"/>
              <a:t> </a:t>
            </a:r>
            <a:r>
              <a:rPr lang="ro-RO" sz="3600" dirty="0"/>
              <a:t>Pentru a </a:t>
            </a:r>
            <a:r>
              <a:rPr lang="ro-RO" sz="3600" dirty="0" err="1"/>
              <a:t>obţine</a:t>
            </a:r>
            <a:r>
              <a:rPr lang="ro-RO" sz="3600" dirty="0"/>
              <a:t> întreaga valoare de la IA, multe companii fac </a:t>
            </a:r>
            <a:r>
              <a:rPr lang="ro-RO" sz="3600" dirty="0" err="1"/>
              <a:t>investiţii</a:t>
            </a:r>
            <a:r>
              <a:rPr lang="ro-RO" sz="3600" dirty="0"/>
              <a:t> semnificative în echipele de </a:t>
            </a:r>
            <a:r>
              <a:rPr lang="ro-RO" sz="3600" dirty="0" err="1"/>
              <a:t>ştiinţă</a:t>
            </a:r>
            <a:r>
              <a:rPr lang="ro-RO" sz="3600" dirty="0"/>
              <a:t> a datelor. </a:t>
            </a:r>
          </a:p>
          <a:p>
            <a:r>
              <a:rPr lang="ro-RO" sz="3600" dirty="0" err="1"/>
              <a:t>Știinţa</a:t>
            </a:r>
            <a:r>
              <a:rPr lang="ro-RO" sz="3600" dirty="0"/>
              <a:t> datelor, este un domeniu interdisciplinar care utilizează metode </a:t>
            </a:r>
            <a:r>
              <a:rPr lang="ro-RO" sz="3600" dirty="0" err="1"/>
              <a:t>ştiinţifice</a:t>
            </a:r>
            <a:r>
              <a:rPr lang="ro-RO" sz="3600" dirty="0"/>
              <a:t> </a:t>
            </a:r>
            <a:r>
              <a:rPr lang="ro-RO" sz="3600" dirty="0" err="1"/>
              <a:t>şi</a:t>
            </a:r>
            <a:r>
              <a:rPr lang="ro-RO" sz="3600" dirty="0"/>
              <a:t> alte metode pentru extragerea valorii din date, combină </a:t>
            </a:r>
            <a:r>
              <a:rPr lang="ro-RO" sz="3600" dirty="0" err="1"/>
              <a:t>funcţionalităţile</a:t>
            </a:r>
            <a:r>
              <a:rPr lang="ro-RO" sz="3600" dirty="0"/>
              <a:t> din domenii precum statistica </a:t>
            </a:r>
            <a:r>
              <a:rPr lang="ro-RO" sz="3600" dirty="0" err="1"/>
              <a:t>şi</a:t>
            </a:r>
            <a:r>
              <a:rPr lang="ro-RO" sz="3600" dirty="0"/>
              <a:t> informatica cu </a:t>
            </a:r>
            <a:r>
              <a:rPr lang="ro-RO" sz="3600" dirty="0" err="1"/>
              <a:t>cunoştinţele</a:t>
            </a:r>
            <a:r>
              <a:rPr lang="ro-RO" sz="3600" dirty="0"/>
              <a:t> de afaceri, pentru a analiza datele colectate din mai multe surse.</a:t>
            </a:r>
            <a:endParaRPr lang="en-US" sz="3600" dirty="0"/>
          </a:p>
        </p:txBody>
      </p:sp>
    </p:spTree>
    <p:extLst>
      <p:ext uri="{BB962C8B-B14F-4D97-AF65-F5344CB8AC3E}">
        <p14:creationId xmlns:p14="http://schemas.microsoft.com/office/powerpoint/2010/main" val="621038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u 2"/>
          <p:cNvSpPr>
            <a:spLocks noGrp="1"/>
          </p:cNvSpPr>
          <p:nvPr>
            <p:ph type="title"/>
          </p:nvPr>
        </p:nvSpPr>
        <p:spPr/>
        <p:txBody>
          <a:bodyPr rtlCol="0">
            <a:normAutofit fontScale="90000"/>
          </a:bodyPr>
          <a:lstStyle/>
          <a:p>
            <a:r>
              <a:rPr lang="ro-RO" sz="6000" b="1" i="1" dirty="0"/>
              <a:t>Etică și inteligență artificială</a:t>
            </a:r>
            <a:br>
              <a:rPr lang="en-US" sz="6000" b="1" i="1" dirty="0"/>
            </a:br>
            <a:endParaRPr lang="ro-RO" dirty="0"/>
          </a:p>
        </p:txBody>
      </p:sp>
      <p:sp>
        <p:nvSpPr>
          <p:cNvPr id="2" name="Substituent conținut 1"/>
          <p:cNvSpPr>
            <a:spLocks noGrp="1"/>
          </p:cNvSpPr>
          <p:nvPr>
            <p:ph idx="1"/>
          </p:nvPr>
        </p:nvSpPr>
        <p:spPr>
          <a:xfrm>
            <a:off x="609600" y="1935480"/>
            <a:ext cx="10972800" cy="4922520"/>
          </a:xfrm>
        </p:spPr>
        <p:txBody>
          <a:bodyPr rtlCol="0">
            <a:normAutofit/>
          </a:bodyPr>
          <a:lstStyle/>
          <a:p>
            <a:r>
              <a:rPr lang="en-US" dirty="0"/>
              <a:t> </a:t>
            </a:r>
            <a:r>
              <a:rPr lang="ro-RO" dirty="0"/>
              <a:t>Principiul central al IA este de a reproduce – </a:t>
            </a:r>
            <a:r>
              <a:rPr lang="ro-RO" dirty="0" err="1"/>
              <a:t>şi</a:t>
            </a:r>
            <a:r>
              <a:rPr lang="ro-RO" dirty="0"/>
              <a:t> apoi de a </a:t>
            </a:r>
            <a:r>
              <a:rPr lang="ro-RO" dirty="0" err="1"/>
              <a:t>depăşi</a:t>
            </a:r>
            <a:r>
              <a:rPr lang="ro-RO" dirty="0"/>
              <a:t> – modul în care oamenii percep </a:t>
            </a:r>
            <a:r>
              <a:rPr lang="ro-RO" dirty="0" err="1"/>
              <a:t>şi</a:t>
            </a:r>
            <a:r>
              <a:rPr lang="ro-RO" dirty="0"/>
              <a:t> </a:t>
            </a:r>
            <a:r>
              <a:rPr lang="ro-RO" dirty="0" err="1"/>
              <a:t>interacţionează</a:t>
            </a:r>
            <a:r>
              <a:rPr lang="ro-RO" dirty="0"/>
              <a:t> cu lumea. Acest lucru devine rapid fundamentul inovării. </a:t>
            </a:r>
            <a:r>
              <a:rPr lang="ro-RO" dirty="0" err="1"/>
              <a:t>Susţinută</a:t>
            </a:r>
            <a:r>
              <a:rPr lang="ro-RO" dirty="0"/>
              <a:t> de diverse forme de </a:t>
            </a:r>
            <a:r>
              <a:rPr lang="ro-RO" dirty="0" err="1"/>
              <a:t>machine</a:t>
            </a:r>
            <a:r>
              <a:rPr lang="ro-RO" dirty="0"/>
              <a:t> </a:t>
            </a:r>
            <a:r>
              <a:rPr lang="ro-RO" dirty="0" err="1"/>
              <a:t>learning</a:t>
            </a:r>
            <a:r>
              <a:rPr lang="ro-RO" dirty="0"/>
              <a:t> care recunosc modelele din date pentru a permite </a:t>
            </a:r>
            <a:r>
              <a:rPr lang="ro-RO" dirty="0" err="1"/>
              <a:t>predicţii</a:t>
            </a:r>
            <a:r>
              <a:rPr lang="ro-RO" dirty="0"/>
              <a:t>, IA poate adăuga valoare afacerii dvs. prin:</a:t>
            </a:r>
            <a:endParaRPr lang="en-US" dirty="0"/>
          </a:p>
          <a:p>
            <a:pPr lvl="0"/>
            <a:r>
              <a:rPr lang="ro-RO" i="1" dirty="0"/>
              <a:t>oferirea unei </a:t>
            </a:r>
            <a:r>
              <a:rPr lang="ro-RO" i="1" dirty="0" err="1"/>
              <a:t>înţelegeri</a:t>
            </a:r>
            <a:r>
              <a:rPr lang="ro-RO" i="1" dirty="0"/>
              <a:t> mai cuprinzătoare a </a:t>
            </a:r>
            <a:r>
              <a:rPr lang="ro-RO" i="1" dirty="0" err="1"/>
              <a:t>abundenţei</a:t>
            </a:r>
            <a:r>
              <a:rPr lang="ro-RO" i="1" dirty="0"/>
              <a:t> datelor disponibile</a:t>
            </a:r>
            <a:endParaRPr lang="en-US" i="1" dirty="0"/>
          </a:p>
          <a:p>
            <a:pPr lvl="0"/>
            <a:r>
              <a:rPr lang="ro-RO" i="1" dirty="0"/>
              <a:t>bazarea pe </a:t>
            </a:r>
            <a:r>
              <a:rPr lang="ro-RO" i="1" dirty="0" err="1"/>
              <a:t>predicţii</a:t>
            </a:r>
            <a:r>
              <a:rPr lang="ro-RO" i="1" dirty="0"/>
              <a:t> pentru a automatiza </a:t>
            </a:r>
            <a:r>
              <a:rPr lang="ro-RO" i="1" dirty="0" err="1"/>
              <a:t>activităţi</a:t>
            </a:r>
            <a:r>
              <a:rPr lang="ro-RO" i="1" dirty="0"/>
              <a:t> excesiv de complexe sau de rutină.</a:t>
            </a:r>
            <a:endParaRPr lang="en-US" i="1" dirty="0"/>
          </a:p>
          <a:p>
            <a:endParaRPr lang="en-US" b="1" dirty="0"/>
          </a:p>
        </p:txBody>
      </p:sp>
    </p:spTree>
    <p:extLst>
      <p:ext uri="{BB962C8B-B14F-4D97-AF65-F5344CB8AC3E}">
        <p14:creationId xmlns:p14="http://schemas.microsoft.com/office/powerpoint/2010/main" val="4004815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u 2"/>
          <p:cNvSpPr>
            <a:spLocks noGrp="1"/>
          </p:cNvSpPr>
          <p:nvPr>
            <p:ph type="title"/>
          </p:nvPr>
        </p:nvSpPr>
        <p:spPr/>
        <p:txBody>
          <a:bodyPr rtlCol="0">
            <a:normAutofit fontScale="90000"/>
          </a:bodyPr>
          <a:lstStyle/>
          <a:p>
            <a:r>
              <a:rPr lang="ro-RO" sz="6000" b="1" i="1" dirty="0"/>
              <a:t>Etică și inteligență artificială</a:t>
            </a:r>
            <a:br>
              <a:rPr lang="en-US" sz="6000" b="1" i="1" dirty="0"/>
            </a:br>
            <a:endParaRPr lang="ro-RO" dirty="0"/>
          </a:p>
        </p:txBody>
      </p:sp>
      <p:sp>
        <p:nvSpPr>
          <p:cNvPr id="2" name="Substituent conținut 1"/>
          <p:cNvSpPr>
            <a:spLocks noGrp="1"/>
          </p:cNvSpPr>
          <p:nvPr>
            <p:ph idx="1"/>
          </p:nvPr>
        </p:nvSpPr>
        <p:spPr/>
        <p:txBody>
          <a:bodyPr rtlCol="0">
            <a:normAutofit/>
          </a:bodyPr>
          <a:lstStyle/>
          <a:p>
            <a:endParaRPr lang="en-US" dirty="0"/>
          </a:p>
          <a:p>
            <a:r>
              <a:rPr lang="en-US" dirty="0"/>
              <a:t> </a:t>
            </a:r>
            <a:r>
              <a:rPr lang="ro-RO" dirty="0"/>
              <a:t>Tehnologia IA </a:t>
            </a:r>
            <a:r>
              <a:rPr lang="ro-RO" dirty="0" err="1"/>
              <a:t>îmbunătăţeşte</a:t>
            </a:r>
            <a:r>
              <a:rPr lang="ro-RO" dirty="0"/>
              <a:t> </a:t>
            </a:r>
            <a:r>
              <a:rPr lang="ro-RO" dirty="0" err="1"/>
              <a:t>performanţa</a:t>
            </a:r>
            <a:r>
              <a:rPr lang="ro-RO" dirty="0"/>
              <a:t> </a:t>
            </a:r>
            <a:r>
              <a:rPr lang="ro-RO" dirty="0" err="1"/>
              <a:t>şi</a:t>
            </a:r>
            <a:r>
              <a:rPr lang="ro-RO" dirty="0"/>
              <a:t> productivitatea la nivel </a:t>
            </a:r>
            <a:r>
              <a:rPr lang="ro-RO" dirty="0" err="1"/>
              <a:t>enterprise</a:t>
            </a:r>
            <a:r>
              <a:rPr lang="ro-RO" dirty="0"/>
              <a:t>, prin automatizarea proceselor sau </a:t>
            </a:r>
            <a:r>
              <a:rPr lang="ro-RO" dirty="0" err="1"/>
              <a:t>activităţilor</a:t>
            </a:r>
            <a:r>
              <a:rPr lang="ro-RO" dirty="0"/>
              <a:t> care necesitau odată o </a:t>
            </a:r>
            <a:r>
              <a:rPr lang="ro-RO" dirty="0" err="1"/>
              <a:t>intervenţie</a:t>
            </a:r>
            <a:r>
              <a:rPr lang="ro-RO" dirty="0"/>
              <a:t> umană. IA poate, de asemenea, da </a:t>
            </a:r>
            <a:r>
              <a:rPr lang="ro-RO" dirty="0" err="1"/>
              <a:t>semnificaţie</a:t>
            </a:r>
            <a:r>
              <a:rPr lang="ro-RO" dirty="0"/>
              <a:t> datelor la o scară la care nici un om nu a putut vreodată. Această </a:t>
            </a:r>
            <a:r>
              <a:rPr lang="ro-RO" dirty="0" err="1"/>
              <a:t>funcţionalitate</a:t>
            </a:r>
            <a:r>
              <a:rPr lang="ro-RO" dirty="0"/>
              <a:t> poate aduce beneficii </a:t>
            </a:r>
            <a:r>
              <a:rPr lang="ro-RO" dirty="0" err="1"/>
              <a:t>substanţiale</a:t>
            </a:r>
            <a:r>
              <a:rPr lang="ro-RO" dirty="0"/>
              <a:t> pentru afaceri. De exemplu, </a:t>
            </a:r>
            <a:r>
              <a:rPr lang="ro-RO" u="sng" dirty="0" err="1">
                <a:hlinkClick r:id="rId3"/>
              </a:rPr>
              <a:t>Netflix</a:t>
            </a:r>
            <a:r>
              <a:rPr lang="ro-RO" u="sng" dirty="0">
                <a:hlinkClick r:id="rId3"/>
              </a:rPr>
              <a:t> utilizează </a:t>
            </a:r>
            <a:r>
              <a:rPr lang="ro-RO" u="sng" dirty="0" err="1">
                <a:hlinkClick r:id="rId3"/>
              </a:rPr>
              <a:t>machine</a:t>
            </a:r>
            <a:r>
              <a:rPr lang="ro-RO" u="sng" dirty="0">
                <a:hlinkClick r:id="rId3"/>
              </a:rPr>
              <a:t> </a:t>
            </a:r>
            <a:r>
              <a:rPr lang="ro-RO" u="sng" dirty="0" err="1">
                <a:hlinkClick r:id="rId3"/>
              </a:rPr>
              <a:t>learning</a:t>
            </a:r>
            <a:r>
              <a:rPr lang="ro-RO" u="sng" dirty="0">
                <a:hlinkClick r:id="rId3"/>
              </a:rPr>
              <a:t> pentru a oferi un nivel de personalizare</a:t>
            </a:r>
            <a:r>
              <a:rPr lang="ro-RO" dirty="0"/>
              <a:t> care a ajutat compania să </a:t>
            </a:r>
            <a:r>
              <a:rPr lang="ro-RO" dirty="0" err="1"/>
              <a:t>îşi</a:t>
            </a:r>
            <a:r>
              <a:rPr lang="ro-RO" dirty="0"/>
              <a:t> dezvolte baza de </a:t>
            </a:r>
            <a:r>
              <a:rPr lang="ro-RO" dirty="0" err="1"/>
              <a:t>clienţi</a:t>
            </a:r>
            <a:r>
              <a:rPr lang="ro-RO" dirty="0"/>
              <a:t> cu mai mult de 25% în 2017.</a:t>
            </a:r>
            <a:endParaRPr lang="en-US" dirty="0"/>
          </a:p>
          <a:p>
            <a:endParaRPr lang="en-US" b="1" dirty="0"/>
          </a:p>
        </p:txBody>
      </p:sp>
    </p:spTree>
    <p:extLst>
      <p:ext uri="{BB962C8B-B14F-4D97-AF65-F5344CB8AC3E}">
        <p14:creationId xmlns:p14="http://schemas.microsoft.com/office/powerpoint/2010/main" val="27823632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u 2"/>
          <p:cNvSpPr>
            <a:spLocks noGrp="1"/>
          </p:cNvSpPr>
          <p:nvPr>
            <p:ph type="title"/>
          </p:nvPr>
        </p:nvSpPr>
        <p:spPr/>
        <p:txBody>
          <a:bodyPr rtlCol="0">
            <a:normAutofit fontScale="90000"/>
          </a:bodyPr>
          <a:lstStyle/>
          <a:p>
            <a:r>
              <a:rPr lang="ro-RO" sz="6000" b="1" i="1" dirty="0"/>
              <a:t>Etică și inteligență artificială</a:t>
            </a:r>
            <a:br>
              <a:rPr lang="en-US" sz="6000" b="1" i="1" dirty="0"/>
            </a:br>
            <a:endParaRPr lang="ro-RO" dirty="0"/>
          </a:p>
        </p:txBody>
      </p:sp>
      <p:sp>
        <p:nvSpPr>
          <p:cNvPr id="2" name="Substituent conținut 1"/>
          <p:cNvSpPr>
            <a:spLocks noGrp="1"/>
          </p:cNvSpPr>
          <p:nvPr>
            <p:ph idx="1"/>
          </p:nvPr>
        </p:nvSpPr>
        <p:spPr>
          <a:xfrm>
            <a:off x="609600" y="1935480"/>
            <a:ext cx="10972800" cy="4922520"/>
          </a:xfrm>
        </p:spPr>
        <p:txBody>
          <a:bodyPr rtlCol="0">
            <a:normAutofit/>
          </a:bodyPr>
          <a:lstStyle/>
          <a:p>
            <a:endParaRPr lang="en-US" dirty="0"/>
          </a:p>
          <a:p>
            <a:r>
              <a:rPr lang="en-US" dirty="0"/>
              <a:t> </a:t>
            </a:r>
            <a:r>
              <a:rPr lang="ro-RO" dirty="0"/>
              <a:t>Majoritatea companiilor au făcut din </a:t>
            </a:r>
            <a:r>
              <a:rPr lang="ro-RO" dirty="0" err="1"/>
              <a:t>ştiinţa</a:t>
            </a:r>
            <a:r>
              <a:rPr lang="ro-RO" dirty="0"/>
              <a:t> datelor o prioritate </a:t>
            </a:r>
            <a:r>
              <a:rPr lang="ro-RO" dirty="0" err="1"/>
              <a:t>şi</a:t>
            </a:r>
            <a:r>
              <a:rPr lang="ro-RO" dirty="0"/>
              <a:t> investesc foarte mult în acest domeniu. </a:t>
            </a:r>
            <a:r>
              <a:rPr lang="ro-RO" u="sng" dirty="0">
                <a:hlinkClick r:id="rId3"/>
              </a:rPr>
              <a:t>În sondajul recent </a:t>
            </a:r>
            <a:r>
              <a:rPr lang="ro-RO" u="sng" dirty="0" err="1">
                <a:hlinkClick r:id="rId3"/>
              </a:rPr>
              <a:t>Gartner</a:t>
            </a:r>
            <a:r>
              <a:rPr lang="ro-RO" dirty="0"/>
              <a:t>, peste 3.000 de directori IT au clasat analizele </a:t>
            </a:r>
            <a:r>
              <a:rPr lang="ro-RO" dirty="0" err="1"/>
              <a:t>şi</a:t>
            </a:r>
            <a:r>
              <a:rPr lang="ro-RO" dirty="0"/>
              <a:t> business intelligence drept tehnologii de top pentru </a:t>
            </a:r>
            <a:r>
              <a:rPr lang="ro-RO" dirty="0" err="1"/>
              <a:t>organizaţiile</a:t>
            </a:r>
            <a:r>
              <a:rPr lang="ro-RO" dirty="0"/>
              <a:t> lor. Directorii IT </a:t>
            </a:r>
            <a:r>
              <a:rPr lang="ro-RO" dirty="0" err="1"/>
              <a:t>intervievaţi</a:t>
            </a:r>
            <a:r>
              <a:rPr lang="ro-RO" dirty="0"/>
              <a:t> privesc aceste tehnologii ca fiind cele mai strategice pentru companiile lor; prin urmare, ele atrag cele mai noi </a:t>
            </a:r>
            <a:r>
              <a:rPr lang="ro-RO" dirty="0" err="1"/>
              <a:t>investiţii</a:t>
            </a:r>
            <a:r>
              <a:rPr lang="ro-RO" dirty="0"/>
              <a:t>.</a:t>
            </a:r>
            <a:endParaRPr lang="en-US" dirty="0"/>
          </a:p>
          <a:p>
            <a:endParaRPr lang="en-US" b="1" dirty="0"/>
          </a:p>
        </p:txBody>
      </p:sp>
    </p:spTree>
    <p:extLst>
      <p:ext uri="{BB962C8B-B14F-4D97-AF65-F5344CB8AC3E}">
        <p14:creationId xmlns:p14="http://schemas.microsoft.com/office/powerpoint/2010/main" val="110224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u 2"/>
          <p:cNvSpPr>
            <a:spLocks noGrp="1"/>
          </p:cNvSpPr>
          <p:nvPr>
            <p:ph type="title"/>
          </p:nvPr>
        </p:nvSpPr>
        <p:spPr/>
        <p:txBody>
          <a:bodyPr rtlCol="0">
            <a:normAutofit fontScale="90000"/>
          </a:bodyPr>
          <a:lstStyle/>
          <a:p>
            <a:r>
              <a:rPr lang="ro-RO" sz="6000" b="1" i="1" dirty="0"/>
              <a:t>Etică și inteligență artificială</a:t>
            </a:r>
            <a:br>
              <a:rPr lang="en-US" sz="6000" b="1" i="1" dirty="0"/>
            </a:br>
            <a:endParaRPr lang="ro-RO" dirty="0"/>
          </a:p>
        </p:txBody>
      </p:sp>
      <p:sp>
        <p:nvSpPr>
          <p:cNvPr id="2" name="Substituent conținut 1"/>
          <p:cNvSpPr>
            <a:spLocks noGrp="1"/>
          </p:cNvSpPr>
          <p:nvPr>
            <p:ph idx="1"/>
          </p:nvPr>
        </p:nvSpPr>
        <p:spPr>
          <a:xfrm>
            <a:off x="609600" y="1562100"/>
            <a:ext cx="10972800" cy="5118100"/>
          </a:xfrm>
        </p:spPr>
        <p:txBody>
          <a:bodyPr rtlCol="0">
            <a:normAutofit fontScale="92500" lnSpcReduction="20000"/>
          </a:bodyPr>
          <a:lstStyle/>
          <a:p>
            <a:r>
              <a:rPr lang="en-US" dirty="0"/>
              <a:t> </a:t>
            </a:r>
            <a:r>
              <a:rPr lang="ro-RO" dirty="0"/>
              <a:t>IA are valoare pentru majoritatea </a:t>
            </a:r>
            <a:r>
              <a:rPr lang="ro-RO" dirty="0" err="1"/>
              <a:t>funcţiilor</a:t>
            </a:r>
            <a:r>
              <a:rPr lang="ro-RO" dirty="0"/>
              <a:t>, afacerilor </a:t>
            </a:r>
            <a:r>
              <a:rPr lang="ro-RO" dirty="0" err="1"/>
              <a:t>şi</a:t>
            </a:r>
            <a:r>
              <a:rPr lang="ro-RO" dirty="0"/>
              <a:t> domeniilor. Acesta include </a:t>
            </a:r>
            <a:r>
              <a:rPr lang="ro-RO" dirty="0" err="1"/>
              <a:t>aplicaţii</a:t>
            </a:r>
            <a:r>
              <a:rPr lang="ro-RO" dirty="0"/>
              <a:t> generale </a:t>
            </a:r>
            <a:r>
              <a:rPr lang="ro-RO" dirty="0" err="1"/>
              <a:t>şi</a:t>
            </a:r>
            <a:r>
              <a:rPr lang="ro-RO" dirty="0"/>
              <a:t> specifice domeniului, cum ar fi:</a:t>
            </a:r>
            <a:endParaRPr lang="en-US" dirty="0"/>
          </a:p>
          <a:p>
            <a:pPr marL="0" lvl="0" indent="0">
              <a:buNone/>
            </a:pPr>
            <a:r>
              <a:rPr lang="ro-RO" dirty="0"/>
              <a:t> - </a:t>
            </a:r>
            <a:r>
              <a:rPr lang="ro-RO" i="1" dirty="0"/>
              <a:t>Utilizarea datelor </a:t>
            </a:r>
            <a:r>
              <a:rPr lang="ro-RO" i="1" dirty="0" err="1"/>
              <a:t>tranzacţionale</a:t>
            </a:r>
            <a:r>
              <a:rPr lang="ro-RO" i="1" dirty="0"/>
              <a:t> </a:t>
            </a:r>
            <a:r>
              <a:rPr lang="ro-RO" i="1" dirty="0" err="1"/>
              <a:t>şi</a:t>
            </a:r>
            <a:r>
              <a:rPr lang="ro-RO" i="1" dirty="0"/>
              <a:t> demografice pentru a anticipa cât vor cheltui </a:t>
            </a:r>
            <a:r>
              <a:rPr lang="ro-RO" i="1" dirty="0" err="1"/>
              <a:t>anumiţi</a:t>
            </a:r>
            <a:r>
              <a:rPr lang="ro-RO" i="1" dirty="0"/>
              <a:t> </a:t>
            </a:r>
            <a:r>
              <a:rPr lang="ro-RO" i="1" dirty="0" err="1"/>
              <a:t>clienţi</a:t>
            </a:r>
            <a:r>
              <a:rPr lang="ro-RO" i="1" dirty="0"/>
              <a:t> pe parcursul </a:t>
            </a:r>
            <a:r>
              <a:rPr lang="ro-RO" i="1" dirty="0" err="1"/>
              <a:t>relaţiei</a:t>
            </a:r>
            <a:r>
              <a:rPr lang="ro-RO" i="1" dirty="0"/>
              <a:t> lor cu o afacere (sau valoarea ciclului de colaborare al clientului)</a:t>
            </a:r>
            <a:endParaRPr lang="en-US" i="1" dirty="0"/>
          </a:p>
          <a:p>
            <a:pPr marL="0" lvl="0" indent="0">
              <a:buNone/>
            </a:pPr>
            <a:r>
              <a:rPr lang="ro-RO" i="1" dirty="0"/>
              <a:t>- Optimizarea </a:t>
            </a:r>
            <a:r>
              <a:rPr lang="ro-RO" i="1" dirty="0" err="1"/>
              <a:t>preţurilor</a:t>
            </a:r>
            <a:r>
              <a:rPr lang="ro-RO" i="1" dirty="0"/>
              <a:t> pe baza comportamentului </a:t>
            </a:r>
            <a:r>
              <a:rPr lang="ro-RO" i="1" dirty="0" err="1"/>
              <a:t>şi</a:t>
            </a:r>
            <a:r>
              <a:rPr lang="ro-RO" i="1" dirty="0"/>
              <a:t> </a:t>
            </a:r>
            <a:r>
              <a:rPr lang="ro-RO" i="1" dirty="0" err="1"/>
              <a:t>preferinţelor</a:t>
            </a:r>
            <a:r>
              <a:rPr lang="ro-RO" i="1" dirty="0"/>
              <a:t> </a:t>
            </a:r>
            <a:r>
              <a:rPr lang="ro-RO" i="1" dirty="0" err="1"/>
              <a:t>clienţilor</a:t>
            </a:r>
            <a:endParaRPr lang="en-US" i="1" dirty="0"/>
          </a:p>
          <a:p>
            <a:pPr marL="0" lvl="0" indent="0">
              <a:buNone/>
            </a:pPr>
            <a:r>
              <a:rPr lang="ro-RO" i="1" dirty="0"/>
              <a:t> - Utilizarea </a:t>
            </a:r>
            <a:r>
              <a:rPr lang="ro-RO" i="1" dirty="0" err="1"/>
              <a:t>recunoaşterii</a:t>
            </a:r>
            <a:r>
              <a:rPr lang="ro-RO" i="1" dirty="0"/>
              <a:t> imaginilor pentru analiza imaginilor cu raze X, în vederea depistării semnelor de cancer</a:t>
            </a:r>
            <a:endParaRPr lang="en-US" i="1" dirty="0"/>
          </a:p>
          <a:p>
            <a:r>
              <a:rPr lang="ro-RO" dirty="0"/>
              <a:t>Potrivit </a:t>
            </a:r>
            <a:r>
              <a:rPr lang="ro-RO" i="1" dirty="0">
                <a:hlinkClick r:id="rId3"/>
              </a:rPr>
              <a:t>Harvard Business Review</a:t>
            </a:r>
            <a:r>
              <a:rPr lang="ro-RO" dirty="0"/>
              <a:t>, </a:t>
            </a:r>
            <a:r>
              <a:rPr lang="ro-RO" dirty="0" err="1"/>
              <a:t>organizaţiile</a:t>
            </a:r>
            <a:r>
              <a:rPr lang="ro-RO" dirty="0"/>
              <a:t> utilizează în principal IA pentru a:</a:t>
            </a:r>
            <a:endParaRPr lang="en-US" dirty="0"/>
          </a:p>
          <a:p>
            <a:pPr marL="0" lvl="0" indent="0">
              <a:buNone/>
            </a:pPr>
            <a:r>
              <a:rPr lang="ro-RO" dirty="0"/>
              <a:t> </a:t>
            </a:r>
            <a:r>
              <a:rPr lang="ro-RO" i="1" dirty="0"/>
              <a:t>- detectata </a:t>
            </a:r>
            <a:r>
              <a:rPr lang="ro-RO" i="1" dirty="0" err="1"/>
              <a:t>şi</a:t>
            </a:r>
            <a:r>
              <a:rPr lang="ro-RO" i="1" dirty="0"/>
              <a:t> descuraja încălcările </a:t>
            </a:r>
            <a:r>
              <a:rPr lang="ro-RO" i="1" dirty="0" err="1"/>
              <a:t>securităţii</a:t>
            </a:r>
            <a:r>
              <a:rPr lang="ro-RO" i="1" dirty="0"/>
              <a:t> (44%)</a:t>
            </a:r>
            <a:endParaRPr lang="en-US" i="1" dirty="0"/>
          </a:p>
          <a:p>
            <a:pPr marL="0" lvl="0" indent="0">
              <a:buNone/>
            </a:pPr>
            <a:r>
              <a:rPr lang="ro-RO" i="1" dirty="0"/>
              <a:t> - rezolva problemele tehnice ale utilizatorilor (41%)</a:t>
            </a:r>
            <a:endParaRPr lang="en-US" i="1" dirty="0"/>
          </a:p>
          <a:p>
            <a:pPr marL="0" lvl="0" indent="0">
              <a:buNone/>
            </a:pPr>
            <a:r>
              <a:rPr lang="ro-RO" i="1" dirty="0"/>
              <a:t> - reduce activitatea de gestionare a </a:t>
            </a:r>
            <a:r>
              <a:rPr lang="ro-RO" i="1" dirty="0" err="1"/>
              <a:t>producţiei</a:t>
            </a:r>
            <a:r>
              <a:rPr lang="ro-RO" i="1" dirty="0"/>
              <a:t> (34%)</a:t>
            </a:r>
            <a:endParaRPr lang="en-US" i="1" dirty="0"/>
          </a:p>
          <a:p>
            <a:pPr marL="0" lvl="0" indent="0">
              <a:buNone/>
            </a:pPr>
            <a:r>
              <a:rPr lang="ro-RO" i="1" dirty="0"/>
              <a:t> - evalua conformitatea internă pentru satisfacerea cerințelor </a:t>
            </a:r>
            <a:r>
              <a:rPr lang="ro-RO" i="1" dirty="0" err="1"/>
              <a:t>comercianţilor</a:t>
            </a:r>
            <a:r>
              <a:rPr lang="ro-RO" i="1" dirty="0"/>
              <a:t> (34%)</a:t>
            </a:r>
            <a:endParaRPr lang="en-US" i="1" dirty="0"/>
          </a:p>
          <a:p>
            <a:endParaRPr lang="en-US" b="1" dirty="0"/>
          </a:p>
        </p:txBody>
      </p:sp>
    </p:spTree>
    <p:extLst>
      <p:ext uri="{BB962C8B-B14F-4D97-AF65-F5344CB8AC3E}">
        <p14:creationId xmlns:p14="http://schemas.microsoft.com/office/powerpoint/2010/main" val="28896303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u 2"/>
          <p:cNvSpPr>
            <a:spLocks noGrp="1"/>
          </p:cNvSpPr>
          <p:nvPr>
            <p:ph type="title"/>
          </p:nvPr>
        </p:nvSpPr>
        <p:spPr>
          <a:xfrm>
            <a:off x="609600" y="217358"/>
            <a:ext cx="10972800" cy="1143000"/>
          </a:xfrm>
        </p:spPr>
        <p:txBody>
          <a:bodyPr rtlCol="0">
            <a:normAutofit fontScale="90000"/>
          </a:bodyPr>
          <a:lstStyle/>
          <a:p>
            <a:r>
              <a:rPr lang="ro-RO" sz="6000" b="1" i="1" dirty="0"/>
              <a:t>Etică și inteligență artificială</a:t>
            </a:r>
            <a:br>
              <a:rPr lang="en-US" sz="6000" b="1" i="1" dirty="0"/>
            </a:br>
            <a:endParaRPr lang="ro-RO" dirty="0"/>
          </a:p>
        </p:txBody>
      </p:sp>
      <p:sp>
        <p:nvSpPr>
          <p:cNvPr id="2" name="Substituent conținut 1"/>
          <p:cNvSpPr>
            <a:spLocks noGrp="1"/>
          </p:cNvSpPr>
          <p:nvPr>
            <p:ph idx="1"/>
          </p:nvPr>
        </p:nvSpPr>
        <p:spPr/>
        <p:txBody>
          <a:bodyPr rtlCol="0">
            <a:normAutofit/>
          </a:bodyPr>
          <a:lstStyle/>
          <a:p>
            <a:endParaRPr lang="en-US" dirty="0"/>
          </a:p>
          <a:p>
            <a:endParaRPr lang="ro-RO" dirty="0"/>
          </a:p>
        </p:txBody>
      </p:sp>
      <p:sp>
        <p:nvSpPr>
          <p:cNvPr id="5" name="Dreptunghi 4">
            <a:extLst>
              <a:ext uri="{FF2B5EF4-FFF2-40B4-BE49-F238E27FC236}">
                <a16:creationId xmlns:a16="http://schemas.microsoft.com/office/drawing/2014/main" id="{F264D7A1-2C5E-457F-98FA-636B81F6DBA1}"/>
              </a:ext>
            </a:extLst>
          </p:cNvPr>
          <p:cNvSpPr/>
          <p:nvPr/>
        </p:nvSpPr>
        <p:spPr>
          <a:xfrm>
            <a:off x="924448" y="1096887"/>
            <a:ext cx="9887578" cy="5351209"/>
          </a:xfrm>
          <a:prstGeom prst="rect">
            <a:avLst/>
          </a:prstGeom>
        </p:spPr>
        <p:txBody>
          <a:bodyPr wrap="square">
            <a:spAutoFit/>
          </a:bodyPr>
          <a:lstStyle/>
          <a:p>
            <a:pPr algn="just">
              <a:lnSpc>
                <a:spcPct val="107000"/>
              </a:lnSpc>
              <a:spcBef>
                <a:spcPts val="600"/>
              </a:spcBef>
              <a:spcAft>
                <a:spcPts val="600"/>
              </a:spcAft>
            </a:pPr>
            <a:r>
              <a:rPr lang="ro-RO" sz="2400" dirty="0">
                <a:solidFill>
                  <a:srgbClr val="222222"/>
                </a:solidFill>
                <a:latin typeface="Times New Roman" panose="02020603050405020304" pitchFamily="18" charset="0"/>
                <a:ea typeface="Times New Roman" panose="02020603050405020304" pitchFamily="18" charset="0"/>
                <a:cs typeface="Arial" panose="020B0604020202020204" pitchFamily="34" charset="0"/>
              </a:rPr>
              <a:t>IA gravitează adesea în jurul utilizării </a:t>
            </a:r>
            <a:r>
              <a:rPr lang="ro-RO" sz="2400" u="sng" dirty="0">
                <a:solidFill>
                  <a:srgbClr val="0B0080"/>
                </a:solidFill>
                <a:latin typeface="Times New Roman" panose="02020603050405020304" pitchFamily="18" charset="0"/>
                <a:ea typeface="Times New Roman" panose="02020603050405020304" pitchFamily="18" charset="0"/>
                <a:cs typeface="Arial" panose="020B0604020202020204" pitchFamily="34" charset="0"/>
                <a:hlinkClick r:id="rId3" tooltip="Algoritm"/>
              </a:rPr>
              <a:t>algoritmilor</a:t>
            </a:r>
            <a:r>
              <a:rPr lang="ro-RO" sz="2400" dirty="0">
                <a:solidFill>
                  <a:srgbClr val="222222"/>
                </a:solidFill>
                <a:latin typeface="Times New Roman" panose="02020603050405020304" pitchFamily="18" charset="0"/>
                <a:ea typeface="Times New Roman" panose="02020603050405020304" pitchFamily="18" charset="0"/>
                <a:cs typeface="Arial" panose="020B0604020202020204" pitchFamily="34" charset="0"/>
              </a:rPr>
              <a:t>. Un algoritm este un set de instrucțiuni neechivoce pe care un calculator le poate executa. Un algoritm complex este adesea construit pe baza altor algoritmi mai simpli. Un exemplu simplu al unui algoritm este următoarea rețetă (optimă pentru primul jucător) la jocul de </a:t>
            </a:r>
            <a:r>
              <a:rPr lang="ro-RO" sz="2400" u="sng" dirty="0">
                <a:solidFill>
                  <a:srgbClr val="0B0080"/>
                </a:solidFill>
                <a:latin typeface="Times New Roman" panose="02020603050405020304" pitchFamily="18" charset="0"/>
                <a:ea typeface="Times New Roman" panose="02020603050405020304" pitchFamily="18" charset="0"/>
                <a:cs typeface="Arial" panose="020B0604020202020204" pitchFamily="34" charset="0"/>
                <a:hlinkClick r:id="rId4" tooltip="X și 0"/>
              </a:rPr>
              <a:t>X și 0</a:t>
            </a:r>
            <a:r>
              <a:rPr lang="ro-RO" sz="2400" dirty="0">
                <a:solidFill>
                  <a:srgbClr val="222222"/>
                </a:solidFill>
                <a:latin typeface="Times New Roman" panose="02020603050405020304" pitchFamily="18" charset="0"/>
                <a:ea typeface="Times New Roman" panose="02020603050405020304" pitchFamily="18" charset="0"/>
                <a:cs typeface="Arial" panose="020B0604020202020204" pitchFamily="34" charset="0"/>
              </a:rPr>
              <a:t>: </a:t>
            </a:r>
            <a:endParaRPr lang="en-US" sz="2400" dirty="0">
              <a:latin typeface="Calibri" panose="020F0502020204030204" pitchFamily="34" charset="0"/>
              <a:ea typeface="SimSun" panose="02010600030101010101" pitchFamily="2" charset="-122"/>
              <a:cs typeface="Arial" panose="020B0604020202020204" pitchFamily="34" charset="0"/>
            </a:endParaRPr>
          </a:p>
          <a:p>
            <a:pPr marL="342900" marR="0" lvl="0" indent="-342900" algn="just">
              <a:lnSpc>
                <a:spcPct val="107000"/>
              </a:lnSpc>
              <a:spcBef>
                <a:spcPts val="0"/>
              </a:spcBef>
              <a:spcAft>
                <a:spcPts val="120"/>
              </a:spcAft>
              <a:tabLst>
                <a:tab pos="457200" algn="l"/>
              </a:tabLst>
            </a:pPr>
            <a:r>
              <a:rPr lang="ro-RO" sz="2400" dirty="0"/>
              <a:t>- </a:t>
            </a:r>
            <a:r>
              <a:rPr lang="ro-RO" sz="2400" dirty="0">
                <a:solidFill>
                  <a:srgbClr val="222222"/>
                </a:solidFill>
                <a:latin typeface="Times New Roman" panose="02020603050405020304" pitchFamily="18" charset="0"/>
                <a:ea typeface="Times New Roman" panose="02020603050405020304" pitchFamily="18" charset="0"/>
                <a:cs typeface="Arial" panose="020B0604020202020204" pitchFamily="34" charset="0"/>
              </a:rPr>
              <a:t>Dacă cineva „amenință” (adică are două pe rând), ocupă pătratul rămas. In caz contrar,</a:t>
            </a:r>
            <a:endParaRPr lang="en-US" sz="2400" dirty="0">
              <a:latin typeface="Calibri" panose="020F0502020204030204" pitchFamily="34" charset="0"/>
              <a:ea typeface="SimSun" panose="02010600030101010101" pitchFamily="2" charset="-122"/>
              <a:cs typeface="Arial" panose="020B0604020202020204" pitchFamily="34" charset="0"/>
            </a:endParaRPr>
          </a:p>
          <a:p>
            <a:pPr marL="342900" marR="0" lvl="0" indent="-342900" algn="just">
              <a:lnSpc>
                <a:spcPct val="107000"/>
              </a:lnSpc>
              <a:spcBef>
                <a:spcPts val="0"/>
              </a:spcBef>
              <a:spcAft>
                <a:spcPts val="120"/>
              </a:spcAft>
              <a:tabLst>
                <a:tab pos="457200" algn="l"/>
              </a:tabLst>
            </a:pPr>
            <a:r>
              <a:rPr lang="ro-RO" sz="2400" dirty="0">
                <a:solidFill>
                  <a:srgbClr val="222222"/>
                </a:solidFill>
                <a:latin typeface="Times New Roman" panose="02020603050405020304" pitchFamily="18" charset="0"/>
                <a:ea typeface="Times New Roman" panose="02020603050405020304" pitchFamily="18" charset="0"/>
                <a:cs typeface="Arial" panose="020B0604020202020204" pitchFamily="34" charset="0"/>
              </a:rPr>
              <a:t>- dacă o mișcare „ramifică” pentru a crea două amenințări simultan, joacă această mișcare. În caz contrar,</a:t>
            </a:r>
            <a:endParaRPr lang="en-US" sz="2400" dirty="0">
              <a:latin typeface="Calibri" panose="020F0502020204030204" pitchFamily="34" charset="0"/>
              <a:ea typeface="SimSun" panose="02010600030101010101" pitchFamily="2" charset="-122"/>
              <a:cs typeface="Arial" panose="020B0604020202020204" pitchFamily="34" charset="0"/>
            </a:endParaRPr>
          </a:p>
          <a:p>
            <a:pPr marL="342900" marR="0" lvl="0" indent="-342900" algn="just">
              <a:lnSpc>
                <a:spcPct val="107000"/>
              </a:lnSpc>
              <a:spcBef>
                <a:spcPts val="0"/>
              </a:spcBef>
              <a:spcAft>
                <a:spcPts val="120"/>
              </a:spcAft>
              <a:tabLst>
                <a:tab pos="457200" algn="l"/>
              </a:tabLst>
            </a:pPr>
            <a:r>
              <a:rPr lang="ro-RO" sz="2400" dirty="0">
                <a:solidFill>
                  <a:srgbClr val="222222"/>
                </a:solidFill>
                <a:latin typeface="Times New Roman" panose="02020603050405020304" pitchFamily="18" charset="0"/>
                <a:ea typeface="Times New Roman" panose="02020603050405020304" pitchFamily="18" charset="0"/>
                <a:cs typeface="Arial" panose="020B0604020202020204" pitchFamily="34" charset="0"/>
              </a:rPr>
              <a:t>- ocupă pătratul central dacă acesta este liber. În caz contrar,</a:t>
            </a:r>
            <a:endParaRPr lang="en-US" sz="2400" dirty="0">
              <a:latin typeface="Calibri" panose="020F0502020204030204" pitchFamily="34" charset="0"/>
              <a:ea typeface="SimSun" panose="02010600030101010101" pitchFamily="2" charset="-122"/>
              <a:cs typeface="Arial" panose="020B0604020202020204" pitchFamily="34" charset="0"/>
            </a:endParaRPr>
          </a:p>
          <a:p>
            <a:pPr marL="342900" marR="0" lvl="0" indent="-342900" algn="just">
              <a:lnSpc>
                <a:spcPct val="107000"/>
              </a:lnSpc>
              <a:spcBef>
                <a:spcPts val="0"/>
              </a:spcBef>
              <a:spcAft>
                <a:spcPts val="120"/>
              </a:spcAft>
              <a:tabLst>
                <a:tab pos="457200" algn="l"/>
              </a:tabLst>
            </a:pPr>
            <a:r>
              <a:rPr lang="ro-RO" sz="2400" dirty="0">
                <a:solidFill>
                  <a:srgbClr val="222222"/>
                </a:solidFill>
                <a:latin typeface="Times New Roman" panose="02020603050405020304" pitchFamily="18" charset="0"/>
                <a:ea typeface="Times New Roman" panose="02020603050405020304" pitchFamily="18" charset="0"/>
                <a:cs typeface="Arial" panose="020B0604020202020204" pitchFamily="34" charset="0"/>
              </a:rPr>
              <a:t>- dacă adversarul a jucat într-un colț, ocupă colțul opus. În caz contrar,</a:t>
            </a:r>
            <a:endParaRPr lang="en-US" sz="2400" dirty="0">
              <a:latin typeface="Calibri" panose="020F0502020204030204" pitchFamily="34" charset="0"/>
              <a:ea typeface="SimSun" panose="02010600030101010101" pitchFamily="2" charset="-122"/>
              <a:cs typeface="Arial" panose="020B0604020202020204" pitchFamily="34" charset="0"/>
            </a:endParaRPr>
          </a:p>
          <a:p>
            <a:pPr marL="342900" marR="0" lvl="0" indent="-342900" algn="just">
              <a:lnSpc>
                <a:spcPct val="107000"/>
              </a:lnSpc>
              <a:spcBef>
                <a:spcPts val="0"/>
              </a:spcBef>
              <a:spcAft>
                <a:spcPts val="120"/>
              </a:spcAft>
              <a:tabLst>
                <a:tab pos="457200" algn="l"/>
              </a:tabLst>
            </a:pPr>
            <a:r>
              <a:rPr lang="ro-RO" sz="2400" dirty="0">
                <a:solidFill>
                  <a:srgbClr val="222222"/>
                </a:solidFill>
                <a:latin typeface="Times New Roman" panose="02020603050405020304" pitchFamily="18" charset="0"/>
                <a:ea typeface="Times New Roman" panose="02020603050405020304" pitchFamily="18" charset="0"/>
                <a:cs typeface="Arial" panose="020B0604020202020204" pitchFamily="34" charset="0"/>
              </a:rPr>
              <a:t>- ocupă un colț gol dacă există unul. În caz contrar,</a:t>
            </a:r>
            <a:endParaRPr lang="en-US" sz="2400" dirty="0">
              <a:latin typeface="Calibri" panose="020F0502020204030204" pitchFamily="34" charset="0"/>
              <a:ea typeface="SimSun" panose="02010600030101010101" pitchFamily="2" charset="-122"/>
              <a:cs typeface="Arial" panose="020B0604020202020204" pitchFamily="34" charset="0"/>
            </a:endParaRPr>
          </a:p>
          <a:p>
            <a:pPr marL="342900" marR="0" lvl="0" indent="-342900" algn="just">
              <a:lnSpc>
                <a:spcPct val="107000"/>
              </a:lnSpc>
              <a:spcBef>
                <a:spcPts val="0"/>
              </a:spcBef>
              <a:spcAft>
                <a:spcPts val="120"/>
              </a:spcAft>
              <a:tabLst>
                <a:tab pos="457200" algn="l"/>
              </a:tabLst>
            </a:pPr>
            <a:r>
              <a:rPr lang="ro-RO" sz="2400" dirty="0">
                <a:solidFill>
                  <a:srgbClr val="222222"/>
                </a:solidFill>
                <a:latin typeface="Times New Roman" panose="02020603050405020304" pitchFamily="18" charset="0"/>
                <a:ea typeface="Times New Roman" panose="02020603050405020304" pitchFamily="18" charset="0"/>
                <a:cs typeface="Arial" panose="020B0604020202020204" pitchFamily="34" charset="0"/>
              </a:rPr>
              <a:t>- ocupă orice pătrat gol.</a:t>
            </a:r>
            <a:endParaRPr lang="en-US" sz="2400" dirty="0">
              <a:effectLst/>
              <a:latin typeface="Calibri" panose="020F0502020204030204" pitchFamily="34" charset="0"/>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1582875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u 2"/>
          <p:cNvSpPr>
            <a:spLocks noGrp="1"/>
          </p:cNvSpPr>
          <p:nvPr>
            <p:ph type="title"/>
          </p:nvPr>
        </p:nvSpPr>
        <p:spPr>
          <a:xfrm>
            <a:off x="609600" y="1262888"/>
            <a:ext cx="10972800" cy="1143000"/>
          </a:xfrm>
        </p:spPr>
        <p:txBody>
          <a:bodyPr rtlCol="0">
            <a:normAutofit fontScale="90000"/>
          </a:bodyPr>
          <a:lstStyle/>
          <a:p>
            <a:r>
              <a:rPr lang="ro-RO" sz="6000" b="1" i="1" dirty="0"/>
              <a:t>IA la locul de muncă: tehnologii emergente și întrebări etice</a:t>
            </a:r>
            <a:br>
              <a:rPr lang="en-US" sz="6000" b="1" i="1" dirty="0"/>
            </a:br>
            <a:endParaRPr lang="ro-RO" dirty="0"/>
          </a:p>
        </p:txBody>
      </p:sp>
      <p:sp>
        <p:nvSpPr>
          <p:cNvPr id="2" name="Substituent conținut 1"/>
          <p:cNvSpPr>
            <a:spLocks noGrp="1"/>
          </p:cNvSpPr>
          <p:nvPr>
            <p:ph idx="1"/>
          </p:nvPr>
        </p:nvSpPr>
        <p:spPr>
          <a:xfrm>
            <a:off x="609600" y="2189480"/>
            <a:ext cx="10972800" cy="4389120"/>
          </a:xfrm>
        </p:spPr>
        <p:txBody>
          <a:bodyPr rtlCol="0">
            <a:normAutofit/>
          </a:bodyPr>
          <a:lstStyle/>
          <a:p>
            <a:endParaRPr lang="en-US" dirty="0"/>
          </a:p>
          <a:p>
            <a:r>
              <a:rPr lang="en-US" dirty="0"/>
              <a:t> </a:t>
            </a:r>
            <a:r>
              <a:rPr lang="ro-RO" dirty="0"/>
              <a:t>AI-</a:t>
            </a:r>
            <a:r>
              <a:rPr lang="ro-RO" dirty="0" err="1"/>
              <a:t>ul</a:t>
            </a:r>
            <a:r>
              <a:rPr lang="ro-RO" dirty="0"/>
              <a:t> axat pe forță de muncă oferă o evoluție semnificativă, dar câștigurile pe termen scurt s-ar putea întoarce sub formă de moral mai scăzut al angajaților, cifră de afaceri mai mare, productivitate mai scăzută și reacții adverse privind relațiile publice.</a:t>
            </a:r>
            <a:endParaRPr lang="en-US" b="1" dirty="0"/>
          </a:p>
          <a:p>
            <a:r>
              <a:rPr lang="ro-RO" dirty="0"/>
              <a:t>AI intră rapid la locul de muncă. La fel de capabil să bată predicții informate într-o clipă și să îndeplinească sarcini specifice pe o scară pe care oamenii nu o pot egaliza, inteligența artificială este aplicată la orice, de la procesele de afaceri până la cele analitice.</a:t>
            </a:r>
            <a:endParaRPr lang="en-US" dirty="0"/>
          </a:p>
          <a:p>
            <a:endParaRPr lang="en-US" b="1" dirty="0"/>
          </a:p>
        </p:txBody>
      </p:sp>
    </p:spTree>
    <p:extLst>
      <p:ext uri="{BB962C8B-B14F-4D97-AF65-F5344CB8AC3E}">
        <p14:creationId xmlns:p14="http://schemas.microsoft.com/office/powerpoint/2010/main" val="975088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u 2"/>
          <p:cNvSpPr>
            <a:spLocks noGrp="1"/>
          </p:cNvSpPr>
          <p:nvPr>
            <p:ph type="title"/>
          </p:nvPr>
        </p:nvSpPr>
        <p:spPr>
          <a:xfrm>
            <a:off x="609600" y="1262888"/>
            <a:ext cx="10972800" cy="1143000"/>
          </a:xfrm>
        </p:spPr>
        <p:txBody>
          <a:bodyPr rtlCol="0">
            <a:normAutofit fontScale="90000"/>
          </a:bodyPr>
          <a:lstStyle/>
          <a:p>
            <a:r>
              <a:rPr lang="ro-RO" sz="6000" b="1" i="1" dirty="0"/>
              <a:t>IA la locul de muncă: tehnologii emergente și întrebări etice</a:t>
            </a:r>
            <a:br>
              <a:rPr lang="en-US" sz="6000" b="1" i="1" dirty="0"/>
            </a:br>
            <a:endParaRPr lang="ro-RO" dirty="0"/>
          </a:p>
        </p:txBody>
      </p:sp>
      <p:sp>
        <p:nvSpPr>
          <p:cNvPr id="2" name="Substituent conținut 1"/>
          <p:cNvSpPr>
            <a:spLocks noGrp="1"/>
          </p:cNvSpPr>
          <p:nvPr>
            <p:ph idx="1"/>
          </p:nvPr>
        </p:nvSpPr>
        <p:spPr>
          <a:xfrm>
            <a:off x="609600" y="2189480"/>
            <a:ext cx="10972800" cy="4389120"/>
          </a:xfrm>
        </p:spPr>
        <p:txBody>
          <a:bodyPr rtlCol="0">
            <a:normAutofit/>
          </a:bodyPr>
          <a:lstStyle/>
          <a:p>
            <a:endParaRPr lang="en-US" dirty="0"/>
          </a:p>
          <a:p>
            <a:r>
              <a:rPr lang="en-US" dirty="0"/>
              <a:t> </a:t>
            </a:r>
            <a:r>
              <a:rPr lang="ro-RO" dirty="0"/>
              <a:t>În timp ce o mare parte a controlului asupra impactului AI asupra locului de muncă s-a concentrat pe tipurile de locuri de muncă apte pentru înlocuire, eforturile de AI au vizat în mod special problemele forței de muncă, cum ar fi </a:t>
            </a:r>
            <a:r>
              <a:rPr lang="ro-RO" dirty="0" err="1"/>
              <a:t>screeningul</a:t>
            </a:r>
            <a:r>
              <a:rPr lang="ro-RO" dirty="0"/>
              <a:t> candidaților la locuri de muncă și evaluările de performanță, prezintă întrebări deosebit de spinoase - mai ales că ”</a:t>
            </a:r>
            <a:r>
              <a:rPr lang="ro-RO" dirty="0" err="1"/>
              <a:t>bots</a:t>
            </a:r>
            <a:r>
              <a:rPr lang="ro-RO" dirty="0"/>
              <a:t>„ sunt în continuă dezvoltare.</a:t>
            </a:r>
            <a:endParaRPr lang="en-US" dirty="0"/>
          </a:p>
          <a:p>
            <a:endParaRPr lang="en-US" b="1" dirty="0"/>
          </a:p>
        </p:txBody>
      </p:sp>
    </p:spTree>
    <p:extLst>
      <p:ext uri="{BB962C8B-B14F-4D97-AF65-F5344CB8AC3E}">
        <p14:creationId xmlns:p14="http://schemas.microsoft.com/office/powerpoint/2010/main" val="40495956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u 2"/>
          <p:cNvSpPr>
            <a:spLocks noGrp="1"/>
          </p:cNvSpPr>
          <p:nvPr>
            <p:ph type="title"/>
          </p:nvPr>
        </p:nvSpPr>
        <p:spPr>
          <a:xfrm>
            <a:off x="609600" y="1262888"/>
            <a:ext cx="10972800" cy="1143000"/>
          </a:xfrm>
        </p:spPr>
        <p:txBody>
          <a:bodyPr rtlCol="0">
            <a:normAutofit fontScale="90000"/>
          </a:bodyPr>
          <a:lstStyle/>
          <a:p>
            <a:r>
              <a:rPr lang="ro-RO" sz="6000" b="1" i="1" dirty="0"/>
              <a:t>IA la locul de muncă: tehnologii emergente și întrebări etice</a:t>
            </a:r>
            <a:br>
              <a:rPr lang="en-US" sz="6000" b="1" i="1" dirty="0"/>
            </a:br>
            <a:endParaRPr lang="ro-RO" dirty="0"/>
          </a:p>
        </p:txBody>
      </p:sp>
      <p:sp>
        <p:nvSpPr>
          <p:cNvPr id="2" name="Substituent conținut 1"/>
          <p:cNvSpPr>
            <a:spLocks noGrp="1"/>
          </p:cNvSpPr>
          <p:nvPr>
            <p:ph idx="1"/>
          </p:nvPr>
        </p:nvSpPr>
        <p:spPr>
          <a:xfrm>
            <a:off x="609600" y="2189480"/>
            <a:ext cx="10972800" cy="4389120"/>
          </a:xfrm>
        </p:spPr>
        <p:txBody>
          <a:bodyPr rtlCol="0">
            <a:normAutofit/>
          </a:bodyPr>
          <a:lstStyle/>
          <a:p>
            <a:endParaRPr lang="en-US" dirty="0"/>
          </a:p>
          <a:p>
            <a:r>
              <a:rPr lang="en-US" dirty="0"/>
              <a:t> </a:t>
            </a:r>
            <a:r>
              <a:rPr lang="ro-RO" dirty="0"/>
              <a:t>Adevărat, AI-</a:t>
            </a:r>
            <a:r>
              <a:rPr lang="ro-RO" dirty="0" err="1"/>
              <a:t>ul</a:t>
            </a:r>
            <a:r>
              <a:rPr lang="ro-RO" dirty="0"/>
              <a:t> axat pe forță de muncă oferă o evoluție semnificativă, dar câștigurile pe termen scurt în productivitate sau securitate ar putea să se retragă pe termen lung, cu nemulțumirea angajaților și cu un moral mai mic care să conducă la o cifră de afaceri mai mică și, în final, la o productivitate mai mică. </a:t>
            </a:r>
          </a:p>
          <a:p>
            <a:r>
              <a:rPr lang="ro-RO" dirty="0"/>
              <a:t>În plus, interzicerea AI poate duce la probleme de relații publice privind clienții, investitorii și solicitanții de locuri de muncă, fără să mai vorbim de aspectele legale și de conformitate ale încălcărilor de confidențialitate la locul de muncă.</a:t>
            </a:r>
            <a:endParaRPr lang="en-US" dirty="0"/>
          </a:p>
          <a:p>
            <a:endParaRPr lang="en-US" b="1" dirty="0"/>
          </a:p>
        </p:txBody>
      </p:sp>
    </p:spTree>
    <p:extLst>
      <p:ext uri="{BB962C8B-B14F-4D97-AF65-F5344CB8AC3E}">
        <p14:creationId xmlns:p14="http://schemas.microsoft.com/office/powerpoint/2010/main" val="4202867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u 2"/>
          <p:cNvSpPr>
            <a:spLocks noGrp="1"/>
          </p:cNvSpPr>
          <p:nvPr>
            <p:ph type="title"/>
          </p:nvPr>
        </p:nvSpPr>
        <p:spPr>
          <a:xfrm>
            <a:off x="609600" y="1262888"/>
            <a:ext cx="10972800" cy="1143000"/>
          </a:xfrm>
        </p:spPr>
        <p:txBody>
          <a:bodyPr rtlCol="0">
            <a:normAutofit fontScale="90000"/>
          </a:bodyPr>
          <a:lstStyle/>
          <a:p>
            <a:r>
              <a:rPr lang="ro-RO" sz="6000" b="1" i="1" dirty="0"/>
              <a:t>IA la locul de muncă: tehnologii emergente și întrebări etice</a:t>
            </a:r>
            <a:br>
              <a:rPr lang="en-US" sz="6000" b="1" i="1" dirty="0"/>
            </a:br>
            <a:endParaRPr lang="ro-RO" dirty="0"/>
          </a:p>
        </p:txBody>
      </p:sp>
      <p:sp>
        <p:nvSpPr>
          <p:cNvPr id="2" name="Substituent conținut 1"/>
          <p:cNvSpPr>
            <a:spLocks noGrp="1"/>
          </p:cNvSpPr>
          <p:nvPr>
            <p:ph idx="1"/>
          </p:nvPr>
        </p:nvSpPr>
        <p:spPr>
          <a:xfrm>
            <a:off x="609600" y="2189480"/>
            <a:ext cx="10972800" cy="4389120"/>
          </a:xfrm>
        </p:spPr>
        <p:txBody>
          <a:bodyPr rtlCol="0">
            <a:normAutofit fontScale="92500" lnSpcReduction="20000"/>
          </a:bodyPr>
          <a:lstStyle/>
          <a:p>
            <a:endParaRPr lang="en-US" dirty="0"/>
          </a:p>
          <a:p>
            <a:r>
              <a:rPr lang="en-US" dirty="0"/>
              <a:t> </a:t>
            </a:r>
            <a:r>
              <a:rPr lang="ro-RO" b="1" i="1" dirty="0"/>
              <a:t>Metafore și paradigme în inteligența artificială (IA)</a:t>
            </a:r>
            <a:endParaRPr lang="en-US" dirty="0"/>
          </a:p>
          <a:p>
            <a:r>
              <a:rPr lang="ro-RO" dirty="0"/>
              <a:t>In 1956 John McCarthy2 a introdus termenul de </a:t>
            </a:r>
            <a:r>
              <a:rPr lang="ro-RO" dirty="0" err="1"/>
              <a:t>intețigență</a:t>
            </a:r>
            <a:r>
              <a:rPr lang="ro-RO" dirty="0"/>
              <a:t> artificială oferind și o definiție concisă a acesteia: „</a:t>
            </a:r>
            <a:r>
              <a:rPr lang="ro-RO" i="1" dirty="0"/>
              <a:t>știința și ingineria producerii de mașini inteligente</a:t>
            </a:r>
            <a:r>
              <a:rPr lang="ro-RO" dirty="0"/>
              <a:t>”. </a:t>
            </a:r>
          </a:p>
          <a:p>
            <a:r>
              <a:rPr lang="ro-RO" dirty="0"/>
              <a:t>Definiția lui </a:t>
            </a:r>
            <a:r>
              <a:rPr lang="ro-RO" dirty="0" err="1"/>
              <a:t>McCarthy</a:t>
            </a:r>
            <a:r>
              <a:rPr lang="ro-RO" dirty="0"/>
              <a:t> se </a:t>
            </a:r>
            <a:r>
              <a:rPr lang="ro-RO" dirty="0" err="1"/>
              <a:t>incadra</a:t>
            </a:r>
            <a:r>
              <a:rPr lang="ro-RO" dirty="0"/>
              <a:t> perfect in spiritul epocii de pionierat a calculatoarelor numerice și a apariției limbajului de programare LISP (</a:t>
            </a:r>
            <a:r>
              <a:rPr lang="ro-RO" dirty="0" err="1"/>
              <a:t>LISt</a:t>
            </a:r>
            <a:r>
              <a:rPr lang="ro-RO" dirty="0"/>
              <a:t> </a:t>
            </a:r>
            <a:r>
              <a:rPr lang="ro-RO" dirty="0" err="1"/>
              <a:t>Processing</a:t>
            </a:r>
            <a:r>
              <a:rPr lang="ro-RO" dirty="0"/>
              <a:t>) recunoscut ca primul limbaj de programare specific inteligenței artificiale. Astfel, primele concepte despre inteligența artificială au fost dominate de viziunea calculabilității și a limbajelor de programelor software. Pană la </a:t>
            </a:r>
            <a:r>
              <a:rPr lang="ro-RO" dirty="0" err="1"/>
              <a:t>sfarșitul</a:t>
            </a:r>
            <a:r>
              <a:rPr lang="ro-RO" dirty="0"/>
              <a:t> anilor ’60 se poate spune că inteligența artificială a parcurs o perioadă a cristalizării conceptuale – epoca definițiilor, a teoremelor și a conjecturilor.</a:t>
            </a:r>
            <a:endParaRPr lang="en-US" b="1" dirty="0"/>
          </a:p>
        </p:txBody>
      </p:sp>
    </p:spTree>
    <p:extLst>
      <p:ext uri="{BB962C8B-B14F-4D97-AF65-F5344CB8AC3E}">
        <p14:creationId xmlns:p14="http://schemas.microsoft.com/office/powerpoint/2010/main" val="10730618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u 2"/>
          <p:cNvSpPr>
            <a:spLocks noGrp="1"/>
          </p:cNvSpPr>
          <p:nvPr>
            <p:ph type="title"/>
          </p:nvPr>
        </p:nvSpPr>
        <p:spPr>
          <a:xfrm>
            <a:off x="609600" y="1262888"/>
            <a:ext cx="10972800" cy="1143000"/>
          </a:xfrm>
        </p:spPr>
        <p:txBody>
          <a:bodyPr rtlCol="0">
            <a:normAutofit fontScale="90000"/>
          </a:bodyPr>
          <a:lstStyle/>
          <a:p>
            <a:r>
              <a:rPr lang="ro-RO" sz="6000" b="1" i="1" dirty="0"/>
              <a:t>IA la locul de muncă: tehnologii emergente și întrebări etice</a:t>
            </a:r>
            <a:br>
              <a:rPr lang="en-US" sz="6000" b="1" i="1" dirty="0"/>
            </a:br>
            <a:endParaRPr lang="ro-RO" dirty="0"/>
          </a:p>
        </p:txBody>
      </p:sp>
      <p:sp>
        <p:nvSpPr>
          <p:cNvPr id="2" name="Substituent conținut 1"/>
          <p:cNvSpPr>
            <a:spLocks noGrp="1"/>
          </p:cNvSpPr>
          <p:nvPr>
            <p:ph idx="1"/>
          </p:nvPr>
        </p:nvSpPr>
        <p:spPr>
          <a:xfrm>
            <a:off x="609600" y="2189480"/>
            <a:ext cx="10972800" cy="4389120"/>
          </a:xfrm>
        </p:spPr>
        <p:txBody>
          <a:bodyPr rtlCol="0">
            <a:normAutofit fontScale="92500" lnSpcReduction="10000"/>
          </a:bodyPr>
          <a:lstStyle/>
          <a:p>
            <a:endParaRPr lang="en-US" dirty="0"/>
          </a:p>
          <a:p>
            <a:r>
              <a:rPr lang="en-US" dirty="0"/>
              <a:t> </a:t>
            </a:r>
            <a:r>
              <a:rPr lang="ro-RO" dirty="0" err="1"/>
              <a:t>Incă</a:t>
            </a:r>
            <a:r>
              <a:rPr lang="ro-RO" dirty="0"/>
              <a:t> in 1931, Kurt </a:t>
            </a:r>
            <a:r>
              <a:rPr lang="ro-RO" dirty="0" err="1"/>
              <a:t>Godel</a:t>
            </a:r>
            <a:r>
              <a:rPr lang="ro-RO" dirty="0"/>
              <a:t> afirma prin așa numitele teoreme ale incompletitudinii că nici un sistem formal procedural bazat pe un set consistent de axiome nu poate demonstra toate adevărurile și, mai mult, un astfel de sistem formal nu‑și poate demonstra propria consistență. </a:t>
            </a:r>
          </a:p>
          <a:p>
            <a:r>
              <a:rPr lang="ro-RO" dirty="0"/>
              <a:t>Prin urmare, teoremele lui </a:t>
            </a:r>
            <a:r>
              <a:rPr lang="ro-RO" dirty="0" err="1"/>
              <a:t>Godel</a:t>
            </a:r>
            <a:r>
              <a:rPr lang="ro-RO" dirty="0"/>
              <a:t> prefigurau faptul că nici un program de calculator n‑ar putea demonstra toate afirmațiile adevărate. Ulterior, in 1950 Alan Turing a propus o convenție referitoare la inteligența artificială consacrată sub forma testului ce‑i poartă numele: „dacă o mașina se comporta la fel de inteligent ca o ființă umană, atunci e la fel de inteligentă ca o ființă umană”. Astfel, se acreditează ideea că inteligența unei mașini ar putea fi evaluată, bazându‑ne doar pe comportamentul ei.</a:t>
            </a:r>
            <a:endParaRPr lang="en-US" b="1" dirty="0"/>
          </a:p>
        </p:txBody>
      </p:sp>
    </p:spTree>
    <p:extLst>
      <p:ext uri="{BB962C8B-B14F-4D97-AF65-F5344CB8AC3E}">
        <p14:creationId xmlns:p14="http://schemas.microsoft.com/office/powerpoint/2010/main" val="682488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u 2"/>
          <p:cNvSpPr>
            <a:spLocks noGrp="1"/>
          </p:cNvSpPr>
          <p:nvPr>
            <p:ph type="title"/>
          </p:nvPr>
        </p:nvSpPr>
        <p:spPr>
          <a:xfrm>
            <a:off x="609600" y="1262888"/>
            <a:ext cx="10972800" cy="1143000"/>
          </a:xfrm>
        </p:spPr>
        <p:txBody>
          <a:bodyPr rtlCol="0">
            <a:normAutofit fontScale="90000"/>
          </a:bodyPr>
          <a:lstStyle/>
          <a:p>
            <a:r>
              <a:rPr lang="ro-RO" sz="6000" b="1" i="1" dirty="0"/>
              <a:t>IA la locul de muncă: tehnologii emergente și întrebări etice</a:t>
            </a:r>
            <a:br>
              <a:rPr lang="en-US" sz="6000" b="1" i="1" dirty="0"/>
            </a:br>
            <a:endParaRPr lang="ro-RO" dirty="0"/>
          </a:p>
        </p:txBody>
      </p:sp>
      <p:sp>
        <p:nvSpPr>
          <p:cNvPr id="2" name="Substituent conținut 1"/>
          <p:cNvSpPr>
            <a:spLocks noGrp="1"/>
          </p:cNvSpPr>
          <p:nvPr>
            <p:ph idx="1"/>
          </p:nvPr>
        </p:nvSpPr>
        <p:spPr>
          <a:xfrm>
            <a:off x="609600" y="2189480"/>
            <a:ext cx="10972800" cy="4389120"/>
          </a:xfrm>
        </p:spPr>
        <p:txBody>
          <a:bodyPr rtlCol="0">
            <a:normAutofit fontScale="92500" lnSpcReduction="20000"/>
          </a:bodyPr>
          <a:lstStyle/>
          <a:p>
            <a:endParaRPr lang="en-US" dirty="0"/>
          </a:p>
          <a:p>
            <a:r>
              <a:rPr lang="en-US" dirty="0"/>
              <a:t> </a:t>
            </a:r>
            <a:r>
              <a:rPr lang="ro-RO" dirty="0"/>
              <a:t>Chiar dacă acestea reprezintă doar o componentă limitată a ceea ce astăzi </a:t>
            </a:r>
            <a:r>
              <a:rPr lang="ro-RO" dirty="0" err="1"/>
              <a:t>inseamnă</a:t>
            </a:r>
            <a:r>
              <a:rPr lang="ro-RO" dirty="0"/>
              <a:t> un sistem inteligent, merită să le menționăm ca puncte de referință pentru evoluția domeniului.</a:t>
            </a:r>
            <a:endParaRPr lang="en-US" dirty="0"/>
          </a:p>
          <a:p>
            <a:r>
              <a:rPr lang="ro-RO" i="1" dirty="0"/>
              <a:t>Concluzia Conferinței din </a:t>
            </a:r>
            <a:r>
              <a:rPr lang="ro-RO" i="1" dirty="0" err="1"/>
              <a:t>Dartmouth</a:t>
            </a:r>
            <a:r>
              <a:rPr lang="ro-RO" dirty="0"/>
              <a:t> (1956): „fiecare componentă a procesului de </a:t>
            </a:r>
            <a:r>
              <a:rPr lang="ro-RO" dirty="0" err="1"/>
              <a:t>invățare</a:t>
            </a:r>
            <a:r>
              <a:rPr lang="ro-RO" dirty="0"/>
              <a:t> sau oricare alt aspect al inteligenței, poate fi descris </a:t>
            </a:r>
            <a:r>
              <a:rPr lang="ro-RO" dirty="0" err="1"/>
              <a:t>atat</a:t>
            </a:r>
            <a:r>
              <a:rPr lang="ro-RO" dirty="0"/>
              <a:t> de precis, </a:t>
            </a:r>
            <a:r>
              <a:rPr lang="ro-RO" dirty="0" err="1"/>
              <a:t>incat</a:t>
            </a:r>
            <a:r>
              <a:rPr lang="ro-RO" dirty="0"/>
              <a:t> putem </a:t>
            </a:r>
            <a:r>
              <a:rPr lang="ro-RO" dirty="0" err="1"/>
              <a:t>invăța</a:t>
            </a:r>
            <a:r>
              <a:rPr lang="ro-RO" dirty="0"/>
              <a:t> o mașină cum să </a:t>
            </a:r>
            <a:r>
              <a:rPr lang="ro-RO" dirty="0" err="1"/>
              <a:t>il</a:t>
            </a:r>
            <a:r>
              <a:rPr lang="ro-RO" dirty="0"/>
              <a:t> simuleze”. </a:t>
            </a:r>
            <a:r>
              <a:rPr lang="ro-RO" dirty="0" err="1"/>
              <a:t>Intrunirea</a:t>
            </a:r>
            <a:r>
              <a:rPr lang="ro-RO" dirty="0"/>
              <a:t> de la </a:t>
            </a:r>
            <a:r>
              <a:rPr lang="ro-RO" dirty="0" err="1"/>
              <a:t>Darthmouth</a:t>
            </a:r>
            <a:r>
              <a:rPr lang="ro-RO" dirty="0"/>
              <a:t> College a consacrat practic inteligența artificială ca domeniu de studiu și cercetare.</a:t>
            </a:r>
            <a:endParaRPr lang="en-US" dirty="0"/>
          </a:p>
          <a:p>
            <a:r>
              <a:rPr lang="ro-RO" i="1" dirty="0"/>
              <a:t>Conjectura simbolurilor fizice </a:t>
            </a:r>
            <a:r>
              <a:rPr lang="ro-RO" dirty="0"/>
              <a:t>susținută de Allen Newell6 și Herbert Simon: „un sistem fizic simbolic oferă mijloacele suficiente și necesare pentru a se acționa in mod inteligent”. Aceasta teorie susține ca esența inteligenței constă in manipularea simbolurilor.</a:t>
            </a:r>
            <a:endParaRPr lang="en-US" dirty="0"/>
          </a:p>
          <a:p>
            <a:endParaRPr lang="en-US" b="1" dirty="0"/>
          </a:p>
        </p:txBody>
      </p:sp>
    </p:spTree>
    <p:extLst>
      <p:ext uri="{BB962C8B-B14F-4D97-AF65-F5344CB8AC3E}">
        <p14:creationId xmlns:p14="http://schemas.microsoft.com/office/powerpoint/2010/main" val="2867062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u 2"/>
          <p:cNvSpPr>
            <a:spLocks noGrp="1"/>
          </p:cNvSpPr>
          <p:nvPr>
            <p:ph type="title"/>
          </p:nvPr>
        </p:nvSpPr>
        <p:spPr>
          <a:xfrm>
            <a:off x="609600" y="1262888"/>
            <a:ext cx="10972800" cy="1143000"/>
          </a:xfrm>
        </p:spPr>
        <p:txBody>
          <a:bodyPr rtlCol="0">
            <a:normAutofit fontScale="90000"/>
          </a:bodyPr>
          <a:lstStyle/>
          <a:p>
            <a:r>
              <a:rPr lang="ro-RO" sz="6000" b="1" i="1" dirty="0"/>
              <a:t>IA la locul de muncă: tehnologii emergente și întrebări etice</a:t>
            </a:r>
            <a:br>
              <a:rPr lang="en-US" sz="6000" b="1" i="1" dirty="0"/>
            </a:br>
            <a:endParaRPr lang="ro-RO" dirty="0"/>
          </a:p>
        </p:txBody>
      </p:sp>
      <p:sp>
        <p:nvSpPr>
          <p:cNvPr id="2" name="Substituent conținut 1"/>
          <p:cNvSpPr>
            <a:spLocks noGrp="1"/>
          </p:cNvSpPr>
          <p:nvPr>
            <p:ph idx="1"/>
          </p:nvPr>
        </p:nvSpPr>
        <p:spPr>
          <a:xfrm>
            <a:off x="609600" y="2189480"/>
            <a:ext cx="10972800" cy="4389120"/>
          </a:xfrm>
        </p:spPr>
        <p:txBody>
          <a:bodyPr rtlCol="0">
            <a:normAutofit fontScale="92500"/>
          </a:bodyPr>
          <a:lstStyle/>
          <a:p>
            <a:endParaRPr lang="en-US" dirty="0"/>
          </a:p>
          <a:p>
            <a:r>
              <a:rPr lang="en-US" dirty="0"/>
              <a:t> </a:t>
            </a:r>
            <a:r>
              <a:rPr lang="ro-RO" i="1" dirty="0"/>
              <a:t>Conjectura inteligenței artificiale „puternică”</a:t>
            </a:r>
            <a:r>
              <a:rPr lang="ro-RO" b="1" dirty="0"/>
              <a:t>: </a:t>
            </a:r>
            <a:r>
              <a:rPr lang="ro-RO" dirty="0"/>
              <a:t>„calculatorul programat adecvat și dotat cu intrări și ieșiri potrivite, ar avea o minte proprie, in aceeași manieră in care oamenii au și ei una”.</a:t>
            </a:r>
            <a:endParaRPr lang="en-US" dirty="0"/>
          </a:p>
          <a:p>
            <a:r>
              <a:rPr lang="ro-RO" i="1" dirty="0"/>
              <a:t>Argumentul creierului artificial </a:t>
            </a:r>
            <a:r>
              <a:rPr lang="ro-RO" dirty="0"/>
              <a:t>potrivit căruia </a:t>
            </a:r>
            <a:r>
              <a:rPr lang="ro-RO" i="1" dirty="0"/>
              <a:t>creierul poate fi simulat </a:t>
            </a:r>
            <a:r>
              <a:rPr lang="ro-RO" dirty="0"/>
              <a:t>este susținut de Hans </a:t>
            </a:r>
            <a:r>
              <a:rPr lang="ro-RO" dirty="0" err="1"/>
              <a:t>Moravec</a:t>
            </a:r>
            <a:r>
              <a:rPr lang="ro-RO" dirty="0"/>
              <a:t>, Ray </a:t>
            </a:r>
            <a:r>
              <a:rPr lang="ro-RO" dirty="0" err="1"/>
              <a:t>Kurzweil</a:t>
            </a:r>
            <a:r>
              <a:rPr lang="ro-RO" dirty="0"/>
              <a:t> și alții. </a:t>
            </a:r>
            <a:r>
              <a:rPr lang="ro-RO" dirty="0" err="1"/>
              <a:t>Incurajați</a:t>
            </a:r>
            <a:r>
              <a:rPr lang="ro-RO" dirty="0"/>
              <a:t> de evoluția fabuloasă a electronicii și ingineriei software, aceștia susțin ca e posibila copierea unui creier corect in software și hardware și, mai mult, o asemenea simulare ar fi identică cu originalul. Acest argument combină ideea că o mașină îndeajuns de puternică poate simula orice proces, cu ideea materialistă, conform căreia mintea e rezultatul proceselor fizice din creier.</a:t>
            </a:r>
            <a:endParaRPr lang="en-US" b="1" dirty="0"/>
          </a:p>
        </p:txBody>
      </p:sp>
    </p:spTree>
    <p:extLst>
      <p:ext uri="{BB962C8B-B14F-4D97-AF65-F5344CB8AC3E}">
        <p14:creationId xmlns:p14="http://schemas.microsoft.com/office/powerpoint/2010/main" val="1176500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u 2"/>
          <p:cNvSpPr>
            <a:spLocks noGrp="1"/>
          </p:cNvSpPr>
          <p:nvPr>
            <p:ph type="title"/>
          </p:nvPr>
        </p:nvSpPr>
        <p:spPr>
          <a:xfrm>
            <a:off x="609600" y="1262888"/>
            <a:ext cx="10972800" cy="1143000"/>
          </a:xfrm>
        </p:spPr>
        <p:txBody>
          <a:bodyPr rtlCol="0">
            <a:normAutofit fontScale="90000"/>
          </a:bodyPr>
          <a:lstStyle/>
          <a:p>
            <a:r>
              <a:rPr lang="ro-RO" sz="6000" b="1" i="1" dirty="0"/>
              <a:t>IA la locul de muncă: tehnologii emergente și întrebări etice</a:t>
            </a:r>
            <a:br>
              <a:rPr lang="en-US" sz="6000" b="1" i="1" dirty="0"/>
            </a:br>
            <a:endParaRPr lang="ro-RO" dirty="0"/>
          </a:p>
        </p:txBody>
      </p:sp>
      <p:sp>
        <p:nvSpPr>
          <p:cNvPr id="2" name="Substituent conținut 1"/>
          <p:cNvSpPr>
            <a:spLocks noGrp="1"/>
          </p:cNvSpPr>
          <p:nvPr>
            <p:ph idx="1"/>
          </p:nvPr>
        </p:nvSpPr>
        <p:spPr>
          <a:xfrm>
            <a:off x="609600" y="2189480"/>
            <a:ext cx="10972800" cy="4389120"/>
          </a:xfrm>
        </p:spPr>
        <p:txBody>
          <a:bodyPr rtlCol="0">
            <a:normAutofit/>
          </a:bodyPr>
          <a:lstStyle/>
          <a:p>
            <a:endParaRPr lang="en-US" dirty="0"/>
          </a:p>
          <a:p>
            <a:r>
              <a:rPr lang="en-US" dirty="0"/>
              <a:t> </a:t>
            </a:r>
            <a:r>
              <a:rPr lang="ro-RO" b="1" dirty="0"/>
              <a:t>Pentru a înțelege mai bine modul în care inteligența artificială ridică probleme de natură etică este important să facem o scurtă trecere in revistă a parcursului său conceptual și tehnologic</a:t>
            </a:r>
            <a:endParaRPr lang="en-US" b="1" dirty="0"/>
          </a:p>
        </p:txBody>
      </p:sp>
    </p:spTree>
    <p:extLst>
      <p:ext uri="{BB962C8B-B14F-4D97-AF65-F5344CB8AC3E}">
        <p14:creationId xmlns:p14="http://schemas.microsoft.com/office/powerpoint/2010/main" val="7505511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u 2"/>
          <p:cNvSpPr>
            <a:spLocks noGrp="1"/>
          </p:cNvSpPr>
          <p:nvPr>
            <p:ph type="title"/>
          </p:nvPr>
        </p:nvSpPr>
        <p:spPr>
          <a:xfrm>
            <a:off x="609600" y="1262888"/>
            <a:ext cx="10972800" cy="1143000"/>
          </a:xfrm>
        </p:spPr>
        <p:txBody>
          <a:bodyPr rtlCol="0">
            <a:normAutofit fontScale="90000"/>
          </a:bodyPr>
          <a:lstStyle/>
          <a:p>
            <a:r>
              <a:rPr lang="ro-RO" sz="6000" b="1" i="1" dirty="0"/>
              <a:t>IA la locul de muncă: tehnologii emergente și întrebări etice</a:t>
            </a:r>
            <a:br>
              <a:rPr lang="en-US" sz="6000" b="1" i="1" dirty="0"/>
            </a:br>
            <a:endParaRPr lang="ro-RO" dirty="0"/>
          </a:p>
        </p:txBody>
      </p:sp>
      <p:sp>
        <p:nvSpPr>
          <p:cNvPr id="2" name="Substituent conținut 1"/>
          <p:cNvSpPr>
            <a:spLocks noGrp="1"/>
          </p:cNvSpPr>
          <p:nvPr>
            <p:ph idx="1"/>
          </p:nvPr>
        </p:nvSpPr>
        <p:spPr>
          <a:xfrm>
            <a:off x="609600" y="2189480"/>
            <a:ext cx="10972800" cy="4389120"/>
          </a:xfrm>
        </p:spPr>
        <p:txBody>
          <a:bodyPr rtlCol="0">
            <a:normAutofit/>
          </a:bodyPr>
          <a:lstStyle/>
          <a:p>
            <a:endParaRPr lang="en-US" dirty="0"/>
          </a:p>
          <a:p>
            <a:r>
              <a:rPr lang="en-US" dirty="0"/>
              <a:t> </a:t>
            </a:r>
            <a:r>
              <a:rPr lang="ro-RO" i="1" dirty="0"/>
              <a:t>Reperele istorice </a:t>
            </a:r>
            <a:r>
              <a:rPr lang="ro-RO" dirty="0"/>
              <a:t>in dezvoltarea inteligenței artificiale pot fi găsite </a:t>
            </a:r>
            <a:r>
              <a:rPr lang="ro-RO" dirty="0" err="1"/>
              <a:t>incă</a:t>
            </a:r>
            <a:r>
              <a:rPr lang="ro-RO" dirty="0"/>
              <a:t> din antichitate, acestea </a:t>
            </a:r>
            <a:r>
              <a:rPr lang="ro-RO" dirty="0" err="1"/>
              <a:t>avand</a:t>
            </a:r>
            <a:r>
              <a:rPr lang="ro-RO" dirty="0"/>
              <a:t> o bază mitologică. </a:t>
            </a:r>
            <a:r>
              <a:rPr lang="ro-RO" dirty="0" err="1"/>
              <a:t>Talos</a:t>
            </a:r>
            <a:r>
              <a:rPr lang="ro-RO" dirty="0"/>
              <a:t> din Creta este considerat primul robot antic, acesta fiind o mașină complet operațională construită de Hefaistos –zeul metalurgiei și al modelării prin sculptură, unul </a:t>
            </a:r>
            <a:r>
              <a:rPr lang="ro-RO" dirty="0" err="1"/>
              <a:t>dintrei</a:t>
            </a:r>
            <a:r>
              <a:rPr lang="ro-RO" dirty="0"/>
              <a:t> cei 12 zei ai Olimpului [4]. Mitul lui Pygmalion al </a:t>
            </a:r>
            <a:r>
              <a:rPr lang="ro-RO" dirty="0" err="1"/>
              <a:t>inzestrării</a:t>
            </a:r>
            <a:r>
              <a:rPr lang="ro-RO" dirty="0"/>
              <a:t> unei creații materiale sub formă umană –</a:t>
            </a:r>
            <a:r>
              <a:rPr lang="ro-RO" dirty="0" err="1"/>
              <a:t>Galatea</a:t>
            </a:r>
            <a:r>
              <a:rPr lang="ro-RO" dirty="0"/>
              <a:t> cu suflet și minte este un alt exemplu in acest sens.</a:t>
            </a:r>
            <a:endParaRPr lang="en-US" dirty="0"/>
          </a:p>
          <a:p>
            <a:endParaRPr lang="en-US" b="1" dirty="0"/>
          </a:p>
        </p:txBody>
      </p:sp>
    </p:spTree>
    <p:extLst>
      <p:ext uri="{BB962C8B-B14F-4D97-AF65-F5344CB8AC3E}">
        <p14:creationId xmlns:p14="http://schemas.microsoft.com/office/powerpoint/2010/main" val="9885216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u 2"/>
          <p:cNvSpPr>
            <a:spLocks noGrp="1"/>
          </p:cNvSpPr>
          <p:nvPr>
            <p:ph type="title"/>
          </p:nvPr>
        </p:nvSpPr>
        <p:spPr>
          <a:xfrm>
            <a:off x="609600" y="1262888"/>
            <a:ext cx="10972800" cy="1143000"/>
          </a:xfrm>
        </p:spPr>
        <p:txBody>
          <a:bodyPr rtlCol="0">
            <a:normAutofit fontScale="90000"/>
          </a:bodyPr>
          <a:lstStyle/>
          <a:p>
            <a:r>
              <a:rPr lang="ro-RO" sz="6000" b="1" i="1" dirty="0"/>
              <a:t>IA la locul de muncă: tehnologii emergente și întrebări etice</a:t>
            </a:r>
            <a:br>
              <a:rPr lang="en-US" sz="6000" b="1" i="1" dirty="0"/>
            </a:br>
            <a:endParaRPr lang="ro-RO" dirty="0"/>
          </a:p>
        </p:txBody>
      </p:sp>
      <p:sp>
        <p:nvSpPr>
          <p:cNvPr id="2" name="Substituent conținut 1"/>
          <p:cNvSpPr>
            <a:spLocks noGrp="1"/>
          </p:cNvSpPr>
          <p:nvPr>
            <p:ph idx="1"/>
          </p:nvPr>
        </p:nvSpPr>
        <p:spPr>
          <a:xfrm>
            <a:off x="609600" y="2189480"/>
            <a:ext cx="10972800" cy="4389120"/>
          </a:xfrm>
        </p:spPr>
        <p:txBody>
          <a:bodyPr rtlCol="0">
            <a:normAutofit/>
          </a:bodyPr>
          <a:lstStyle/>
          <a:p>
            <a:endParaRPr lang="en-US" dirty="0"/>
          </a:p>
          <a:p>
            <a:r>
              <a:rPr lang="en-US" dirty="0"/>
              <a:t> </a:t>
            </a:r>
            <a:r>
              <a:rPr lang="ro-RO" dirty="0"/>
              <a:t>In epoca modernă, tema ființelor artificiale apare mai degrabă in literatura de anticipație, considerată la </a:t>
            </a:r>
            <a:r>
              <a:rPr lang="ro-RO" dirty="0" err="1"/>
              <a:t>inceputul</a:t>
            </a:r>
            <a:r>
              <a:rPr lang="ro-RO" dirty="0"/>
              <a:t> secolului XX o literatură periferică. Frații Karel și Josef </a:t>
            </a:r>
            <a:r>
              <a:rPr lang="ro-RO" dirty="0" err="1"/>
              <a:t>Capeck</a:t>
            </a:r>
            <a:r>
              <a:rPr lang="ro-RO" dirty="0"/>
              <a:t> sunt primii care au introdus termenul de robot ca structură </a:t>
            </a:r>
            <a:r>
              <a:rPr lang="ro-RO" dirty="0" err="1"/>
              <a:t>antropomorfică</a:t>
            </a:r>
            <a:r>
              <a:rPr lang="ro-RO" dirty="0"/>
              <a:t> in literatură. In opera sa de ficțiune Isac Asimov ridică robotul la rangul de personaj capabil să interacționeze cu oamenii. Roboții lui Asimov sunt implicați in situații critice adesea cu miză crucială pentru existența umanității in care, deznodământul se derulează in virtutea unor legi ce guvernează comportamentul roboților și mașinilor inteligente.</a:t>
            </a:r>
            <a:endParaRPr lang="en-US" b="1" dirty="0"/>
          </a:p>
        </p:txBody>
      </p:sp>
    </p:spTree>
    <p:extLst>
      <p:ext uri="{BB962C8B-B14F-4D97-AF65-F5344CB8AC3E}">
        <p14:creationId xmlns:p14="http://schemas.microsoft.com/office/powerpoint/2010/main" val="4150804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u 2"/>
          <p:cNvSpPr>
            <a:spLocks noGrp="1"/>
          </p:cNvSpPr>
          <p:nvPr>
            <p:ph type="title"/>
          </p:nvPr>
        </p:nvSpPr>
        <p:spPr/>
        <p:txBody>
          <a:bodyPr rtlCol="0">
            <a:normAutofit fontScale="90000"/>
          </a:bodyPr>
          <a:lstStyle/>
          <a:p>
            <a:r>
              <a:rPr lang="ro-RO" sz="6000" b="1" i="1" dirty="0"/>
              <a:t>Etică și inteligență artificială</a:t>
            </a:r>
            <a:br>
              <a:rPr lang="en-US" sz="6000" b="1" i="1" dirty="0"/>
            </a:br>
            <a:endParaRPr lang="ro-RO" dirty="0"/>
          </a:p>
        </p:txBody>
      </p:sp>
      <p:sp>
        <p:nvSpPr>
          <p:cNvPr id="2" name="Substituent conținut 1"/>
          <p:cNvSpPr>
            <a:spLocks noGrp="1"/>
          </p:cNvSpPr>
          <p:nvPr>
            <p:ph idx="1"/>
          </p:nvPr>
        </p:nvSpPr>
        <p:spPr/>
        <p:txBody>
          <a:bodyPr rtlCol="0">
            <a:normAutofit/>
          </a:bodyPr>
          <a:lstStyle/>
          <a:p>
            <a:endParaRPr lang="en-US" dirty="0"/>
          </a:p>
          <a:p>
            <a:r>
              <a:rPr lang="en-US" dirty="0"/>
              <a:t> </a:t>
            </a:r>
            <a:r>
              <a:rPr lang="ro-RO" dirty="0"/>
              <a:t>Scopul general al cercetării inteligenței artificiale este de a crea o tehnologie care să permită calculatoarelor și mașinilor să funcționeze într-o manieră inteligentă. </a:t>
            </a:r>
          </a:p>
          <a:p>
            <a:r>
              <a:rPr lang="ro-RO" dirty="0"/>
              <a:t>Problema generală a simulării (sau a creării) inteligenței a fost împărțită în subprobleme. Acestea constau în particularități sau capacități pe care cercetătorii se așteaptă să le prezinte unui sistem inteligent.</a:t>
            </a:r>
          </a:p>
        </p:txBody>
      </p:sp>
    </p:spTree>
    <p:extLst>
      <p:ext uri="{BB962C8B-B14F-4D97-AF65-F5344CB8AC3E}">
        <p14:creationId xmlns:p14="http://schemas.microsoft.com/office/powerpoint/2010/main" val="19586946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u 2"/>
          <p:cNvSpPr>
            <a:spLocks noGrp="1"/>
          </p:cNvSpPr>
          <p:nvPr>
            <p:ph type="title"/>
          </p:nvPr>
        </p:nvSpPr>
        <p:spPr>
          <a:xfrm>
            <a:off x="609600" y="1262888"/>
            <a:ext cx="10972800" cy="1143000"/>
          </a:xfrm>
        </p:spPr>
        <p:txBody>
          <a:bodyPr rtlCol="0">
            <a:normAutofit fontScale="90000"/>
          </a:bodyPr>
          <a:lstStyle/>
          <a:p>
            <a:r>
              <a:rPr lang="ro-RO" sz="6000" b="1" i="1" dirty="0"/>
              <a:t>IA la locul de muncă: tehnologii emergente și întrebări etice</a:t>
            </a:r>
            <a:br>
              <a:rPr lang="en-US" sz="6000" b="1" i="1" dirty="0"/>
            </a:br>
            <a:endParaRPr lang="ro-RO" dirty="0"/>
          </a:p>
        </p:txBody>
      </p:sp>
      <p:sp>
        <p:nvSpPr>
          <p:cNvPr id="2" name="Substituent conținut 1"/>
          <p:cNvSpPr>
            <a:spLocks noGrp="1"/>
          </p:cNvSpPr>
          <p:nvPr>
            <p:ph idx="1"/>
          </p:nvPr>
        </p:nvSpPr>
        <p:spPr>
          <a:xfrm>
            <a:off x="609600" y="2189480"/>
            <a:ext cx="10972800" cy="4389120"/>
          </a:xfrm>
        </p:spPr>
        <p:txBody>
          <a:bodyPr rtlCol="0">
            <a:normAutofit/>
          </a:bodyPr>
          <a:lstStyle/>
          <a:p>
            <a:endParaRPr lang="en-US" dirty="0"/>
          </a:p>
          <a:p>
            <a:r>
              <a:rPr lang="en-US" dirty="0"/>
              <a:t> </a:t>
            </a:r>
            <a:r>
              <a:rPr lang="ro-RO" dirty="0"/>
              <a:t>In planul opus ficțiunii – in domeniul tehnologic, evoluția domeniului inteligenței artificiale se poate sintetiza cronologic astfel:</a:t>
            </a:r>
            <a:endParaRPr lang="en-US" dirty="0"/>
          </a:p>
          <a:p>
            <a:r>
              <a:rPr lang="ro-RO" dirty="0"/>
              <a:t>Prima jumătate a sec XX este </a:t>
            </a:r>
            <a:r>
              <a:rPr lang="ro-RO" i="1" dirty="0"/>
              <a:t>epoca fundamentelor </a:t>
            </a:r>
            <a:r>
              <a:rPr lang="ro-RO" dirty="0"/>
              <a:t>inteligenței artificiale in care s‑au pus bazele utilizării logicii formale in raționamente și a metodelor formale de manipulare a simbolurilor. Rezultatele mai multor matematicieni și logicieni cum sunt Kurt </a:t>
            </a:r>
            <a:r>
              <a:rPr lang="ro-RO" dirty="0" err="1"/>
              <a:t>Godel</a:t>
            </a:r>
            <a:r>
              <a:rPr lang="ro-RO" dirty="0"/>
              <a:t>, Ian </a:t>
            </a:r>
            <a:r>
              <a:rPr lang="ro-RO" dirty="0" err="1"/>
              <a:t>Lucasiewicz</a:t>
            </a:r>
            <a:r>
              <a:rPr lang="ro-RO" dirty="0"/>
              <a:t>, Emil Leon Post, Andrei Kolmogorov, </a:t>
            </a:r>
            <a:r>
              <a:rPr lang="ro-RO" dirty="0" err="1"/>
              <a:t>Alonzo</a:t>
            </a:r>
            <a:r>
              <a:rPr lang="ro-RO" dirty="0"/>
              <a:t> Church, Alan Turing, au creat germenii apariției inteligenței artificiale ca domeniu de cercetare.</a:t>
            </a:r>
            <a:endParaRPr lang="en-US" dirty="0"/>
          </a:p>
          <a:p>
            <a:endParaRPr lang="en-US" b="1" dirty="0"/>
          </a:p>
        </p:txBody>
      </p:sp>
    </p:spTree>
    <p:extLst>
      <p:ext uri="{BB962C8B-B14F-4D97-AF65-F5344CB8AC3E}">
        <p14:creationId xmlns:p14="http://schemas.microsoft.com/office/powerpoint/2010/main" val="1684907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u 2"/>
          <p:cNvSpPr>
            <a:spLocks noGrp="1"/>
          </p:cNvSpPr>
          <p:nvPr>
            <p:ph type="title"/>
          </p:nvPr>
        </p:nvSpPr>
        <p:spPr>
          <a:xfrm>
            <a:off x="609600" y="1262888"/>
            <a:ext cx="10972800" cy="1143000"/>
          </a:xfrm>
        </p:spPr>
        <p:txBody>
          <a:bodyPr rtlCol="0">
            <a:normAutofit fontScale="90000"/>
          </a:bodyPr>
          <a:lstStyle/>
          <a:p>
            <a:r>
              <a:rPr lang="ro-RO" sz="6000" b="1" i="1" dirty="0"/>
              <a:t>IA la locul de muncă: tehnologii emergente și întrebări etice</a:t>
            </a:r>
            <a:br>
              <a:rPr lang="en-US" sz="6000" b="1" i="1" dirty="0"/>
            </a:br>
            <a:endParaRPr lang="ro-RO" dirty="0"/>
          </a:p>
        </p:txBody>
      </p:sp>
      <p:sp>
        <p:nvSpPr>
          <p:cNvPr id="2" name="Substituent conținut 1"/>
          <p:cNvSpPr>
            <a:spLocks noGrp="1"/>
          </p:cNvSpPr>
          <p:nvPr>
            <p:ph idx="1"/>
          </p:nvPr>
        </p:nvSpPr>
        <p:spPr>
          <a:xfrm>
            <a:off x="609600" y="2189480"/>
            <a:ext cx="10972800" cy="4389120"/>
          </a:xfrm>
        </p:spPr>
        <p:txBody>
          <a:bodyPr rtlCol="0">
            <a:normAutofit/>
          </a:bodyPr>
          <a:lstStyle/>
          <a:p>
            <a:endParaRPr lang="en-US" dirty="0"/>
          </a:p>
          <a:p>
            <a:r>
              <a:rPr lang="en-US" dirty="0"/>
              <a:t> </a:t>
            </a:r>
            <a:r>
              <a:rPr lang="ro-RO" dirty="0"/>
              <a:t>Anii ’50 și ’60 reprezintă </a:t>
            </a:r>
            <a:r>
              <a:rPr lang="ro-RO" i="1" dirty="0"/>
              <a:t>epoca de început </a:t>
            </a:r>
            <a:r>
              <a:rPr lang="ro-RO" dirty="0"/>
              <a:t>a inteligenței artificiale, considerată perioada clasică de dezvoltare a domeniului. Este epoca in care calculatoarele electronice și limbajele de programare evoluează rapid, ceea ce permite testarea și validarea modelelor teoretice. Noile științe care apar și se impun in acea perioadă – cibernetica (Norbert Wiener) și teoria informației (Claude </a:t>
            </a:r>
            <a:r>
              <a:rPr lang="ro-RO" dirty="0" err="1"/>
              <a:t>Shanon</a:t>
            </a:r>
            <a:r>
              <a:rPr lang="ro-RO" dirty="0"/>
              <a:t>) contribuie de asemenea la dezvoltarea inteligenței artificiale</a:t>
            </a:r>
            <a:endParaRPr lang="en-US" b="1" dirty="0"/>
          </a:p>
        </p:txBody>
      </p:sp>
    </p:spTree>
    <p:extLst>
      <p:ext uri="{BB962C8B-B14F-4D97-AF65-F5344CB8AC3E}">
        <p14:creationId xmlns:p14="http://schemas.microsoft.com/office/powerpoint/2010/main" val="28225667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u 2"/>
          <p:cNvSpPr>
            <a:spLocks noGrp="1"/>
          </p:cNvSpPr>
          <p:nvPr>
            <p:ph type="title"/>
          </p:nvPr>
        </p:nvSpPr>
        <p:spPr>
          <a:xfrm>
            <a:off x="609600" y="1262888"/>
            <a:ext cx="10972800" cy="1143000"/>
          </a:xfrm>
        </p:spPr>
        <p:txBody>
          <a:bodyPr rtlCol="0">
            <a:normAutofit fontScale="90000"/>
          </a:bodyPr>
          <a:lstStyle/>
          <a:p>
            <a:r>
              <a:rPr lang="ro-RO" sz="6000" b="1" i="1" dirty="0"/>
              <a:t>IA la locul de muncă: tehnologii emergente și întrebări etice</a:t>
            </a:r>
            <a:br>
              <a:rPr lang="en-US" sz="6000" b="1" i="1" dirty="0"/>
            </a:br>
            <a:endParaRPr lang="ro-RO" dirty="0"/>
          </a:p>
        </p:txBody>
      </p:sp>
      <p:sp>
        <p:nvSpPr>
          <p:cNvPr id="2" name="Substituent conținut 1"/>
          <p:cNvSpPr>
            <a:spLocks noGrp="1"/>
          </p:cNvSpPr>
          <p:nvPr>
            <p:ph idx="1"/>
          </p:nvPr>
        </p:nvSpPr>
        <p:spPr>
          <a:xfrm>
            <a:off x="609600" y="2189480"/>
            <a:ext cx="10972800" cy="4389120"/>
          </a:xfrm>
        </p:spPr>
        <p:txBody>
          <a:bodyPr rtlCol="0">
            <a:normAutofit fontScale="92500" lnSpcReduction="20000"/>
          </a:bodyPr>
          <a:lstStyle/>
          <a:p>
            <a:endParaRPr lang="en-US" dirty="0"/>
          </a:p>
          <a:p>
            <a:r>
              <a:rPr lang="en-US" dirty="0"/>
              <a:t> </a:t>
            </a:r>
            <a:r>
              <a:rPr lang="ro-RO" dirty="0"/>
              <a:t>Calculul neuronal bazat pe modelul propus de Walter </a:t>
            </a:r>
            <a:r>
              <a:rPr lang="ro-RO" dirty="0" err="1"/>
              <a:t>Pitts</a:t>
            </a:r>
            <a:r>
              <a:rPr lang="ro-RO" dirty="0"/>
              <a:t> și Warren </a:t>
            </a:r>
            <a:r>
              <a:rPr lang="ro-RO" dirty="0" err="1"/>
              <a:t>McCulloch</a:t>
            </a:r>
            <a:r>
              <a:rPr lang="ro-RO" dirty="0"/>
              <a:t> la </a:t>
            </a:r>
            <a:r>
              <a:rPr lang="ro-RO" dirty="0" err="1"/>
              <a:t>sfarșitul</a:t>
            </a:r>
            <a:r>
              <a:rPr lang="ro-RO" dirty="0"/>
              <a:t> anilor ’40 este conceptualizat sub forma modelelor </a:t>
            </a:r>
            <a:r>
              <a:rPr lang="ro-RO" dirty="0" err="1"/>
              <a:t>conexioniste</a:t>
            </a:r>
            <a:r>
              <a:rPr lang="ro-RO" dirty="0"/>
              <a:t> și este implementat in programe de calculator. Impulsionat de aceste cercetări, in 1951 </a:t>
            </a:r>
            <a:r>
              <a:rPr lang="ro-RO" dirty="0" err="1"/>
              <a:t>Marvin</a:t>
            </a:r>
            <a:r>
              <a:rPr lang="ro-RO" dirty="0"/>
              <a:t>  </a:t>
            </a:r>
            <a:r>
              <a:rPr lang="ro-RO" dirty="0" err="1"/>
              <a:t>Minsky</a:t>
            </a:r>
            <a:r>
              <a:rPr lang="ro-RO" dirty="0"/>
              <a:t> proiectează și realizează SNARC (</a:t>
            </a:r>
            <a:r>
              <a:rPr lang="ro-RO" dirty="0" err="1"/>
              <a:t>Stochastic</a:t>
            </a:r>
            <a:r>
              <a:rPr lang="ro-RO" dirty="0"/>
              <a:t> Neural Analog </a:t>
            </a:r>
            <a:r>
              <a:rPr lang="ro-RO" dirty="0" err="1"/>
              <a:t>Reinforcement</a:t>
            </a:r>
            <a:r>
              <a:rPr lang="ro-RO" dirty="0"/>
              <a:t> Calculator), o rețea neuronală implementată hardware cu tuburi electronice, considerată prima mașină </a:t>
            </a:r>
            <a:r>
              <a:rPr lang="ro-RO" dirty="0" err="1"/>
              <a:t>autoinstruibilă</a:t>
            </a:r>
            <a:r>
              <a:rPr lang="ro-RO" dirty="0"/>
              <a:t>. </a:t>
            </a:r>
          </a:p>
          <a:p>
            <a:r>
              <a:rPr lang="ro-RO" dirty="0" err="1"/>
              <a:t>Incepe</a:t>
            </a:r>
            <a:r>
              <a:rPr lang="ro-RO" dirty="0"/>
              <a:t> perioada de </a:t>
            </a:r>
            <a:r>
              <a:rPr lang="ro-RO" dirty="0" err="1"/>
              <a:t>avant</a:t>
            </a:r>
            <a:r>
              <a:rPr lang="ro-RO" dirty="0"/>
              <a:t> a rețelelor neuronale marcată de crearea </a:t>
            </a:r>
            <a:r>
              <a:rPr lang="ro-RO" dirty="0" err="1"/>
              <a:t>perceptronului</a:t>
            </a:r>
            <a:r>
              <a:rPr lang="ro-RO" dirty="0"/>
              <a:t> de către Frank </a:t>
            </a:r>
            <a:r>
              <a:rPr lang="ro-RO" dirty="0" err="1"/>
              <a:t>Rossenblat</a:t>
            </a:r>
            <a:r>
              <a:rPr lang="ro-RO" dirty="0"/>
              <a:t>, ca model simulativ in 1957 și mai </a:t>
            </a:r>
            <a:r>
              <a:rPr lang="ro-RO" dirty="0" err="1"/>
              <a:t>tarziu</a:t>
            </a:r>
            <a:r>
              <a:rPr lang="ro-RO" dirty="0"/>
              <a:t>, in 1960, ca sistem hardware cunoscut sub numele de Mark I </a:t>
            </a:r>
            <a:r>
              <a:rPr lang="ro-RO" dirty="0" err="1"/>
              <a:t>Perceptron</a:t>
            </a:r>
            <a:r>
              <a:rPr lang="ro-RO" dirty="0"/>
              <a:t> – primul computer care putea să deprindă prin </a:t>
            </a:r>
            <a:r>
              <a:rPr lang="ro-RO" dirty="0" err="1"/>
              <a:t>invățare</a:t>
            </a:r>
            <a:r>
              <a:rPr lang="ro-RO" dirty="0"/>
              <a:t> noi abilități folosind tehnica </a:t>
            </a:r>
            <a:r>
              <a:rPr lang="ro-RO" dirty="0" err="1"/>
              <a:t>incercare</a:t>
            </a:r>
            <a:r>
              <a:rPr lang="ro-RO" dirty="0"/>
              <a:t>‑eroare.</a:t>
            </a:r>
            <a:endParaRPr lang="en-US" b="1" dirty="0"/>
          </a:p>
        </p:txBody>
      </p:sp>
    </p:spTree>
    <p:extLst>
      <p:ext uri="{BB962C8B-B14F-4D97-AF65-F5344CB8AC3E}">
        <p14:creationId xmlns:p14="http://schemas.microsoft.com/office/powerpoint/2010/main" val="1463571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u 2"/>
          <p:cNvSpPr>
            <a:spLocks noGrp="1"/>
          </p:cNvSpPr>
          <p:nvPr>
            <p:ph type="title"/>
          </p:nvPr>
        </p:nvSpPr>
        <p:spPr>
          <a:xfrm>
            <a:off x="609600" y="1262888"/>
            <a:ext cx="10972800" cy="1143000"/>
          </a:xfrm>
        </p:spPr>
        <p:txBody>
          <a:bodyPr rtlCol="0">
            <a:normAutofit fontScale="90000"/>
          </a:bodyPr>
          <a:lstStyle/>
          <a:p>
            <a:r>
              <a:rPr lang="ro-RO" sz="6000" b="1" i="1" dirty="0"/>
              <a:t>IA la locul de muncă: tehnologii emergente și întrebări etice</a:t>
            </a:r>
            <a:br>
              <a:rPr lang="en-US" sz="6000" b="1" i="1" dirty="0"/>
            </a:br>
            <a:endParaRPr lang="ro-RO" dirty="0"/>
          </a:p>
        </p:txBody>
      </p:sp>
      <p:sp>
        <p:nvSpPr>
          <p:cNvPr id="2" name="Substituent conținut 1"/>
          <p:cNvSpPr>
            <a:spLocks noGrp="1"/>
          </p:cNvSpPr>
          <p:nvPr>
            <p:ph idx="1"/>
          </p:nvPr>
        </p:nvSpPr>
        <p:spPr>
          <a:xfrm>
            <a:off x="609600" y="2189480"/>
            <a:ext cx="10972800" cy="4389120"/>
          </a:xfrm>
        </p:spPr>
        <p:txBody>
          <a:bodyPr rtlCol="0">
            <a:normAutofit fontScale="92500" lnSpcReduction="20000"/>
          </a:bodyPr>
          <a:lstStyle/>
          <a:p>
            <a:endParaRPr lang="en-US" dirty="0"/>
          </a:p>
          <a:p>
            <a:r>
              <a:rPr lang="en-US" dirty="0"/>
              <a:t> </a:t>
            </a:r>
            <a:r>
              <a:rPr lang="ro-RO" i="1" dirty="0"/>
              <a:t>O perioadă distinctă </a:t>
            </a:r>
            <a:r>
              <a:rPr lang="ro-RO" dirty="0"/>
              <a:t>in dezvoltarea inteligenței artificiale se deschide in anul 1965, odată cu </a:t>
            </a:r>
            <a:r>
              <a:rPr lang="ro-RO" dirty="0" err="1"/>
              <a:t>inceperea</a:t>
            </a:r>
            <a:r>
              <a:rPr lang="ro-RO" dirty="0"/>
              <a:t> construirii la Stanford University a primului sistem expert numit DENDRAL. In această perioadă se lucrează intens pentru dezvoltarea de noi limbaje de programare orientate pe obiect potrivite pentru rezolvarea non‑numerică a problemelor de logică. </a:t>
            </a:r>
          </a:p>
          <a:p>
            <a:r>
              <a:rPr lang="ro-RO" dirty="0"/>
              <a:t>In anul 1965 </a:t>
            </a:r>
            <a:r>
              <a:rPr lang="ro-RO" dirty="0" err="1"/>
              <a:t>Lotfi</a:t>
            </a:r>
            <a:r>
              <a:rPr lang="ro-RO" dirty="0"/>
              <a:t> </a:t>
            </a:r>
            <a:r>
              <a:rPr lang="ro-RO" dirty="0" err="1"/>
              <a:t>Zadeh</a:t>
            </a:r>
            <a:r>
              <a:rPr lang="ro-RO" dirty="0"/>
              <a:t> publică lucrarea </a:t>
            </a:r>
            <a:r>
              <a:rPr lang="ro-RO" i="1" dirty="0"/>
              <a:t>Fuzzy </a:t>
            </a:r>
            <a:r>
              <a:rPr lang="ro-RO" i="1" dirty="0" err="1"/>
              <a:t>Sets</a:t>
            </a:r>
            <a:r>
              <a:rPr lang="ro-RO" dirty="0"/>
              <a:t>, care avea să deschidă drumul către modelarea raționamentului aproximativ cu ajutorul logicii multivalente continue – logica de tip fuzzy. In acest domeniu se remarcă și contribuțiile unor personalități romane precum Grigore Moisil, care </a:t>
            </a:r>
            <a:r>
              <a:rPr lang="ro-RO" dirty="0" err="1"/>
              <a:t>incă</a:t>
            </a:r>
            <a:r>
              <a:rPr lang="ro-RO" dirty="0"/>
              <a:t> din 1941 a publicat seria de lucrări „</a:t>
            </a:r>
            <a:r>
              <a:rPr lang="ro-RO" dirty="0" err="1"/>
              <a:t>Contributions</a:t>
            </a:r>
            <a:r>
              <a:rPr lang="ro-RO" dirty="0"/>
              <a:t> sur </a:t>
            </a:r>
            <a:r>
              <a:rPr lang="ro-RO" dirty="0" err="1"/>
              <a:t>l’etude</a:t>
            </a:r>
            <a:r>
              <a:rPr lang="ro-RO" dirty="0"/>
              <a:t> des </a:t>
            </a:r>
            <a:r>
              <a:rPr lang="ro-RO" dirty="0" err="1"/>
              <a:t>logique</a:t>
            </a:r>
            <a:r>
              <a:rPr lang="ro-RO" dirty="0"/>
              <a:t> non‑</a:t>
            </a:r>
            <a:r>
              <a:rPr lang="ro-RO" dirty="0" err="1"/>
              <a:t>chryspienes</a:t>
            </a:r>
            <a:r>
              <a:rPr lang="ro-RO" dirty="0"/>
              <a:t>”, ulterior dezvoltând algebrele cunoscute astăzi sub numele de </a:t>
            </a:r>
            <a:r>
              <a:rPr lang="ro-RO" dirty="0" err="1"/>
              <a:t>Łukasiewicz</a:t>
            </a:r>
            <a:r>
              <a:rPr lang="ro-RO" dirty="0"/>
              <a:t>–Moisil.</a:t>
            </a:r>
            <a:endParaRPr lang="en-US" b="1" dirty="0"/>
          </a:p>
        </p:txBody>
      </p:sp>
    </p:spTree>
    <p:extLst>
      <p:ext uri="{BB962C8B-B14F-4D97-AF65-F5344CB8AC3E}">
        <p14:creationId xmlns:p14="http://schemas.microsoft.com/office/powerpoint/2010/main" val="15546920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u 2"/>
          <p:cNvSpPr>
            <a:spLocks noGrp="1"/>
          </p:cNvSpPr>
          <p:nvPr>
            <p:ph type="title"/>
          </p:nvPr>
        </p:nvSpPr>
        <p:spPr>
          <a:xfrm>
            <a:off x="609600" y="1262888"/>
            <a:ext cx="10972800" cy="1143000"/>
          </a:xfrm>
        </p:spPr>
        <p:txBody>
          <a:bodyPr rtlCol="0">
            <a:normAutofit fontScale="90000"/>
          </a:bodyPr>
          <a:lstStyle/>
          <a:p>
            <a:r>
              <a:rPr lang="ro-RO" sz="6000" b="1" i="1" dirty="0"/>
              <a:t>IA la locul de muncă: tehnologii emergente și întrebări etice</a:t>
            </a:r>
            <a:br>
              <a:rPr lang="en-US" sz="6000" b="1" i="1" dirty="0"/>
            </a:br>
            <a:endParaRPr lang="ro-RO" dirty="0"/>
          </a:p>
        </p:txBody>
      </p:sp>
      <p:sp>
        <p:nvSpPr>
          <p:cNvPr id="2" name="Substituent conținut 1"/>
          <p:cNvSpPr>
            <a:spLocks noGrp="1"/>
          </p:cNvSpPr>
          <p:nvPr>
            <p:ph idx="1"/>
          </p:nvPr>
        </p:nvSpPr>
        <p:spPr>
          <a:xfrm>
            <a:off x="609600" y="1727200"/>
            <a:ext cx="10972800" cy="5130800"/>
          </a:xfrm>
        </p:spPr>
        <p:txBody>
          <a:bodyPr rtlCol="0">
            <a:normAutofit fontScale="85000" lnSpcReduction="10000"/>
          </a:bodyPr>
          <a:lstStyle/>
          <a:p>
            <a:endParaRPr lang="en-US" dirty="0"/>
          </a:p>
          <a:p>
            <a:r>
              <a:rPr lang="en-US" dirty="0"/>
              <a:t> </a:t>
            </a:r>
            <a:r>
              <a:rPr lang="ro-RO" dirty="0"/>
              <a:t>Se poate spune că anul 1981 a anunțat zorii unei perioade foarte promițătoare pentru evoluția inteligenței artificiale – </a:t>
            </a:r>
            <a:r>
              <a:rPr lang="ro-RO" i="1" dirty="0"/>
              <a:t>perioada contemporană</a:t>
            </a:r>
            <a:r>
              <a:rPr lang="ro-RO" dirty="0"/>
              <a:t>.</a:t>
            </a:r>
            <a:endParaRPr lang="en-US" dirty="0"/>
          </a:p>
          <a:p>
            <a:r>
              <a:rPr lang="ro-RO" dirty="0"/>
              <a:t>Este anul </a:t>
            </a:r>
            <a:r>
              <a:rPr lang="ro-RO" dirty="0" err="1"/>
              <a:t>cand</a:t>
            </a:r>
            <a:r>
              <a:rPr lang="ro-RO" dirty="0"/>
              <a:t> Ministerul Japonez al Comerțului Internațional și al Industriei demarează un program de cercetare ambițios, cunoscut sub numele de „Calculatorul de generația a 5‑a”. Acesta avea drept obiectiv crearea unei structuri hardware și software capabilă să converseze in limbaj natural cu omul, să interpreteze imagini și să raționeze ca o ființă umană. După euforia </a:t>
            </a:r>
            <a:r>
              <a:rPr lang="ro-RO" dirty="0" err="1"/>
              <a:t>inceputului</a:t>
            </a:r>
            <a:r>
              <a:rPr lang="ro-RO" dirty="0"/>
              <a:t>, rezultatele acestui program devenit de cursă lungă au fost evaluate la fiecare decadă. După 30 de ani, in 2011 ținta majoră a programului era </a:t>
            </a:r>
            <a:r>
              <a:rPr lang="ro-RO" dirty="0" err="1"/>
              <a:t>incă</a:t>
            </a:r>
            <a:r>
              <a:rPr lang="ro-RO" dirty="0"/>
              <a:t> neatinsă. </a:t>
            </a:r>
          </a:p>
          <a:p>
            <a:r>
              <a:rPr lang="ro-RO" dirty="0"/>
              <a:t>Similar, in 1983 SUA </a:t>
            </a:r>
            <a:r>
              <a:rPr lang="ro-RO" dirty="0" err="1"/>
              <a:t>declanșază</a:t>
            </a:r>
            <a:r>
              <a:rPr lang="ro-RO" dirty="0"/>
              <a:t> prin DARPA32 programul de cercetare „Strategic </a:t>
            </a:r>
            <a:r>
              <a:rPr lang="ro-RO" dirty="0" err="1"/>
              <a:t>Computing</a:t>
            </a:r>
            <a:r>
              <a:rPr lang="ro-RO" dirty="0"/>
              <a:t> </a:t>
            </a:r>
            <a:r>
              <a:rPr lang="ro-RO" dirty="0" err="1"/>
              <a:t>Initiative</a:t>
            </a:r>
            <a:r>
              <a:rPr lang="ro-RO" dirty="0"/>
              <a:t>”, care avea ca obiective finanțarea cercetărilor emergente in domeniul calculatoarelor și al inteligenței artificiale menite să dezvolte inteligența mașinilor. Acest program a avut un impact notabil in dezvoltarea microelectronicii și a supercalculatoarelor, dar in ansamblu obiectivele majore au rămas </a:t>
            </a:r>
            <a:r>
              <a:rPr lang="ro-RO" dirty="0" err="1"/>
              <a:t>neindeplinite</a:t>
            </a:r>
            <a:r>
              <a:rPr lang="ro-RO" dirty="0"/>
              <a:t> pană in prezent.</a:t>
            </a:r>
            <a:endParaRPr lang="en-US" b="1" dirty="0"/>
          </a:p>
        </p:txBody>
      </p:sp>
    </p:spTree>
    <p:extLst>
      <p:ext uri="{BB962C8B-B14F-4D97-AF65-F5344CB8AC3E}">
        <p14:creationId xmlns:p14="http://schemas.microsoft.com/office/powerpoint/2010/main" val="1703994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u 2"/>
          <p:cNvSpPr>
            <a:spLocks noGrp="1"/>
          </p:cNvSpPr>
          <p:nvPr>
            <p:ph type="title"/>
          </p:nvPr>
        </p:nvSpPr>
        <p:spPr>
          <a:xfrm>
            <a:off x="609600" y="1262888"/>
            <a:ext cx="10972800" cy="1143000"/>
          </a:xfrm>
        </p:spPr>
        <p:txBody>
          <a:bodyPr rtlCol="0">
            <a:normAutofit fontScale="90000"/>
          </a:bodyPr>
          <a:lstStyle/>
          <a:p>
            <a:r>
              <a:rPr lang="ro-RO" sz="6000" b="1" i="1" dirty="0"/>
              <a:t>IA la locul de muncă: tehnologii emergente și întrebări etice</a:t>
            </a:r>
            <a:br>
              <a:rPr lang="en-US" sz="6000" b="1" i="1" dirty="0"/>
            </a:br>
            <a:endParaRPr lang="ro-RO" dirty="0"/>
          </a:p>
        </p:txBody>
      </p:sp>
      <p:sp>
        <p:nvSpPr>
          <p:cNvPr id="2" name="Substituent conținut 1"/>
          <p:cNvSpPr>
            <a:spLocks noGrp="1"/>
          </p:cNvSpPr>
          <p:nvPr>
            <p:ph idx="1"/>
          </p:nvPr>
        </p:nvSpPr>
        <p:spPr>
          <a:xfrm>
            <a:off x="609600" y="2189480"/>
            <a:ext cx="10972800" cy="4389120"/>
          </a:xfrm>
        </p:spPr>
        <p:txBody>
          <a:bodyPr rtlCol="0">
            <a:normAutofit fontScale="92500"/>
          </a:bodyPr>
          <a:lstStyle/>
          <a:p>
            <a:endParaRPr lang="en-US" dirty="0"/>
          </a:p>
          <a:p>
            <a:r>
              <a:rPr lang="en-US" dirty="0"/>
              <a:t> </a:t>
            </a:r>
            <a:r>
              <a:rPr lang="ro-RO" dirty="0" err="1"/>
              <a:t>Incepand</a:t>
            </a:r>
            <a:r>
              <a:rPr lang="ro-RO" dirty="0"/>
              <a:t> cu 1990 inteligența artificială este puternic susținută de dezvoltarea sectorului TIC și se află constant la baza tehnologiilor avansate din diferite industrii oferind beneficii, </a:t>
            </a:r>
            <a:r>
              <a:rPr lang="ro-RO" dirty="0" err="1"/>
              <a:t>performanţe</a:t>
            </a:r>
            <a:r>
              <a:rPr lang="ro-RO" dirty="0"/>
              <a:t> spectaculoase și nu in ultimul </a:t>
            </a:r>
            <a:r>
              <a:rPr lang="ro-RO" dirty="0" err="1"/>
              <a:t>rand</a:t>
            </a:r>
            <a:r>
              <a:rPr lang="ro-RO" dirty="0"/>
              <a:t> profit financiar. In ciuda unor sincope temporare datorate mai degrabă piețelor de capital, dezvoltarea domeniului inteligenței artificiale a devenit emergentă cu diverse direcții de cercetare, cea ce reflectă practic complexitatea și caracterul său multidisciplinar, astfel: </a:t>
            </a:r>
            <a:endParaRPr lang="en-US" dirty="0"/>
          </a:p>
          <a:p>
            <a:r>
              <a:rPr lang="ro-RO" dirty="0"/>
              <a:t>sisteme bazate pe cunoștințe, sisteme cognitive, mașini de învățat, inteligența computațională, agenți inteligenți, iar la acestea putem adăuga bioinformatica, web‑</a:t>
            </a:r>
            <a:r>
              <a:rPr lang="ro-RO" dirty="0" err="1"/>
              <a:t>ul</a:t>
            </a:r>
            <a:r>
              <a:rPr lang="ro-RO" dirty="0"/>
              <a:t> semantic și altele.</a:t>
            </a:r>
            <a:endParaRPr lang="en-US" b="1" dirty="0"/>
          </a:p>
        </p:txBody>
      </p:sp>
    </p:spTree>
    <p:extLst>
      <p:ext uri="{BB962C8B-B14F-4D97-AF65-F5344CB8AC3E}">
        <p14:creationId xmlns:p14="http://schemas.microsoft.com/office/powerpoint/2010/main" val="3019074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u 2"/>
          <p:cNvSpPr>
            <a:spLocks noGrp="1"/>
          </p:cNvSpPr>
          <p:nvPr>
            <p:ph type="title"/>
          </p:nvPr>
        </p:nvSpPr>
        <p:spPr>
          <a:xfrm>
            <a:off x="609600" y="1262888"/>
            <a:ext cx="10972800" cy="1143000"/>
          </a:xfrm>
        </p:spPr>
        <p:txBody>
          <a:bodyPr rtlCol="0">
            <a:normAutofit fontScale="90000"/>
          </a:bodyPr>
          <a:lstStyle/>
          <a:p>
            <a:r>
              <a:rPr lang="ro-RO" sz="6000" b="1" i="1" dirty="0"/>
              <a:t>IA la locul de muncă: tehnologii emergente și întrebări etice</a:t>
            </a:r>
            <a:br>
              <a:rPr lang="en-US" sz="6000" b="1" i="1" dirty="0"/>
            </a:br>
            <a:endParaRPr lang="ro-RO" dirty="0"/>
          </a:p>
        </p:txBody>
      </p:sp>
      <p:sp>
        <p:nvSpPr>
          <p:cNvPr id="2" name="Substituent conținut 1"/>
          <p:cNvSpPr>
            <a:spLocks noGrp="1"/>
          </p:cNvSpPr>
          <p:nvPr>
            <p:ph idx="1"/>
          </p:nvPr>
        </p:nvSpPr>
        <p:spPr>
          <a:xfrm>
            <a:off x="609600" y="2189480"/>
            <a:ext cx="10972800" cy="4389120"/>
          </a:xfrm>
        </p:spPr>
        <p:txBody>
          <a:bodyPr rtlCol="0">
            <a:normAutofit lnSpcReduction="10000"/>
          </a:bodyPr>
          <a:lstStyle/>
          <a:p>
            <a:endParaRPr lang="en-US" dirty="0"/>
          </a:p>
          <a:p>
            <a:r>
              <a:rPr lang="en-US" dirty="0"/>
              <a:t> </a:t>
            </a:r>
            <a:r>
              <a:rPr lang="ro-RO" i="1" dirty="0"/>
              <a:t>Contextul social și tehnologic – cerințele, realitățile și tendințele </a:t>
            </a:r>
            <a:r>
              <a:rPr lang="ro-RO" dirty="0"/>
              <a:t>actuale pot fi descrise in termeni generici astfel:</a:t>
            </a:r>
            <a:endParaRPr lang="en-US" dirty="0"/>
          </a:p>
          <a:p>
            <a:pPr marL="0" indent="0">
              <a:buNone/>
            </a:pPr>
            <a:r>
              <a:rPr lang="ro-RO" dirty="0"/>
              <a:t> </a:t>
            </a:r>
            <a:r>
              <a:rPr lang="ro-RO" i="1" dirty="0"/>
              <a:t>- Societatea informațională este în plină evoluție către societatea bazată pe cunoaștere.</a:t>
            </a:r>
            <a:endParaRPr lang="en-US" i="1" dirty="0"/>
          </a:p>
          <a:p>
            <a:pPr marL="0" indent="0">
              <a:buNone/>
            </a:pPr>
            <a:r>
              <a:rPr lang="ro-RO" i="1" dirty="0"/>
              <a:t> - Cercetarea științifică aplicativă a generat o masă critică de proiecte majore.</a:t>
            </a:r>
            <a:endParaRPr lang="en-US" i="1" dirty="0"/>
          </a:p>
          <a:p>
            <a:pPr marL="0" indent="0">
              <a:buNone/>
            </a:pPr>
            <a:r>
              <a:rPr lang="ro-RO" i="1" dirty="0"/>
              <a:t> - Competitivitatea economică generează o piața concurențială în domenii sensibile: resursele umane, resursele materiale și energetice.</a:t>
            </a:r>
            <a:endParaRPr lang="en-US" i="1" dirty="0"/>
          </a:p>
          <a:p>
            <a:pPr marL="0" indent="0">
              <a:buNone/>
            </a:pPr>
            <a:r>
              <a:rPr lang="ro-RO" i="1" dirty="0"/>
              <a:t> - Dezvoltarea durabilă și sustenabilă a societății impune noi standarde de conviețuire și supraviețuire.</a:t>
            </a:r>
            <a:endParaRPr lang="en-US" i="1" dirty="0"/>
          </a:p>
          <a:p>
            <a:endParaRPr lang="en-US" b="1" dirty="0"/>
          </a:p>
        </p:txBody>
      </p:sp>
    </p:spTree>
    <p:extLst>
      <p:ext uri="{BB962C8B-B14F-4D97-AF65-F5344CB8AC3E}">
        <p14:creationId xmlns:p14="http://schemas.microsoft.com/office/powerpoint/2010/main" val="3455530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u 2"/>
          <p:cNvSpPr>
            <a:spLocks noGrp="1"/>
          </p:cNvSpPr>
          <p:nvPr>
            <p:ph type="title"/>
          </p:nvPr>
        </p:nvSpPr>
        <p:spPr>
          <a:xfrm>
            <a:off x="609600" y="1262888"/>
            <a:ext cx="10972800" cy="1143000"/>
          </a:xfrm>
        </p:spPr>
        <p:txBody>
          <a:bodyPr rtlCol="0">
            <a:normAutofit fontScale="90000"/>
          </a:bodyPr>
          <a:lstStyle/>
          <a:p>
            <a:r>
              <a:rPr lang="ro-RO" sz="6000" b="1" i="1" dirty="0"/>
              <a:t>IA la locul de muncă: tehnologii emergente și întrebări etice</a:t>
            </a:r>
            <a:br>
              <a:rPr lang="en-US" sz="6000" b="1" i="1" dirty="0"/>
            </a:br>
            <a:endParaRPr lang="ro-RO" dirty="0"/>
          </a:p>
        </p:txBody>
      </p:sp>
      <p:sp>
        <p:nvSpPr>
          <p:cNvPr id="2" name="Substituent conținut 1"/>
          <p:cNvSpPr>
            <a:spLocks noGrp="1"/>
          </p:cNvSpPr>
          <p:nvPr>
            <p:ph idx="1"/>
          </p:nvPr>
        </p:nvSpPr>
        <p:spPr>
          <a:xfrm>
            <a:off x="609600" y="1727200"/>
            <a:ext cx="10972800" cy="4851400"/>
          </a:xfrm>
        </p:spPr>
        <p:txBody>
          <a:bodyPr rtlCol="0">
            <a:normAutofit fontScale="92500" lnSpcReduction="10000"/>
          </a:bodyPr>
          <a:lstStyle/>
          <a:p>
            <a:endParaRPr lang="en-US" dirty="0"/>
          </a:p>
          <a:p>
            <a:r>
              <a:rPr lang="en-US" dirty="0"/>
              <a:t> </a:t>
            </a:r>
            <a:r>
              <a:rPr lang="ro-RO" dirty="0"/>
              <a:t>Aceste trăsături determină in prezent evoluția accelerată in domeniul ingineriei sistemelor cu inteligență artificială, pe de o parte și emergența IA cu </a:t>
            </a:r>
            <a:r>
              <a:rPr lang="ro-RO" dirty="0" err="1"/>
              <a:t>neuroștiințele</a:t>
            </a:r>
            <a:r>
              <a:rPr lang="ro-RO" dirty="0"/>
              <a:t> și psihologia, pe de altă parte. In prezent se </a:t>
            </a:r>
            <a:r>
              <a:rPr lang="ro-RO" dirty="0" err="1"/>
              <a:t>deruleaza</a:t>
            </a:r>
            <a:r>
              <a:rPr lang="ro-RO" dirty="0"/>
              <a:t> ample </a:t>
            </a:r>
            <a:r>
              <a:rPr lang="ro-RO" dirty="0" err="1"/>
              <a:t>cercetari</a:t>
            </a:r>
            <a:r>
              <a:rPr lang="ro-RO" dirty="0"/>
              <a:t> interdisciplinare in cadrul unor proiecte ambițioase cum sunt </a:t>
            </a:r>
            <a:r>
              <a:rPr lang="ro-RO" i="1" dirty="0"/>
              <a:t>creierul artificial, autovehiculul autonom, robotica humanoidă, </a:t>
            </a:r>
            <a:r>
              <a:rPr lang="ro-RO" dirty="0"/>
              <a:t>de la care se așteaptă un impact major asupra calității vieții individuale și o mai bună funcționare a societății umane in general. Asistăm astăzi la reconsiderarea inteligenței artificiale din perspectiva filozofică și revigorarea conexiunilor ei cu psihologia, teoria limbajelor naturale și lingvistica computațională.</a:t>
            </a:r>
            <a:endParaRPr lang="en-US" dirty="0"/>
          </a:p>
          <a:p>
            <a:r>
              <a:rPr lang="ro-RO" dirty="0"/>
              <a:t>In acest domeniu este locul să menționăm meritul cercetătorilor romani Solomon Marcus33 și Dan Ioan Tufiș34 pentru contribuții in legătură cu formalizarea și dezvoltarea instrumentelor computaționale de prelucrare a limbajelor naturale. </a:t>
            </a:r>
            <a:endParaRPr lang="en-US" b="1" dirty="0"/>
          </a:p>
        </p:txBody>
      </p:sp>
    </p:spTree>
    <p:extLst>
      <p:ext uri="{BB962C8B-B14F-4D97-AF65-F5344CB8AC3E}">
        <p14:creationId xmlns:p14="http://schemas.microsoft.com/office/powerpoint/2010/main" val="1751014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u 2"/>
          <p:cNvSpPr>
            <a:spLocks noGrp="1"/>
          </p:cNvSpPr>
          <p:nvPr>
            <p:ph type="title"/>
          </p:nvPr>
        </p:nvSpPr>
        <p:spPr>
          <a:xfrm>
            <a:off x="609600" y="1262888"/>
            <a:ext cx="10972800" cy="1143000"/>
          </a:xfrm>
        </p:spPr>
        <p:txBody>
          <a:bodyPr rtlCol="0">
            <a:normAutofit fontScale="90000"/>
          </a:bodyPr>
          <a:lstStyle/>
          <a:p>
            <a:r>
              <a:rPr lang="ro-RO" sz="6000" b="1" i="1" dirty="0"/>
              <a:t>IA la locul de muncă: tehnologii emergente și întrebări etice</a:t>
            </a:r>
            <a:br>
              <a:rPr lang="en-US" sz="6000" b="1" i="1" dirty="0"/>
            </a:br>
            <a:endParaRPr lang="ro-RO" dirty="0"/>
          </a:p>
        </p:txBody>
      </p:sp>
      <p:sp>
        <p:nvSpPr>
          <p:cNvPr id="2" name="Substituent conținut 1"/>
          <p:cNvSpPr>
            <a:spLocks noGrp="1"/>
          </p:cNvSpPr>
          <p:nvPr>
            <p:ph idx="1"/>
          </p:nvPr>
        </p:nvSpPr>
        <p:spPr>
          <a:xfrm>
            <a:off x="609600" y="2189480"/>
            <a:ext cx="10972800" cy="4389120"/>
          </a:xfrm>
        </p:spPr>
        <p:txBody>
          <a:bodyPr rtlCol="0">
            <a:normAutofit/>
          </a:bodyPr>
          <a:lstStyle/>
          <a:p>
            <a:endParaRPr lang="en-US" dirty="0"/>
          </a:p>
          <a:p>
            <a:r>
              <a:rPr lang="en-US" dirty="0"/>
              <a:t> </a:t>
            </a:r>
            <a:r>
              <a:rPr lang="ro-RO" b="1" i="1" dirty="0"/>
              <a:t>Etica privind inteligența artificială </a:t>
            </a:r>
            <a:r>
              <a:rPr lang="ro-RO" b="1" dirty="0"/>
              <a:t>este o parte a eticii tehnologiei specifică roboților și altor ființe/entități cu inteligență artificială. Etica este definită in general ca domeniu de ≪s</a:t>
            </a:r>
            <a:r>
              <a:rPr lang="ro-RO" b="1" i="1" dirty="0"/>
              <a:t>tudiu teoretic al principiilor și concepțiilor de bază din orice domeniu al gândirii și activității practice</a:t>
            </a:r>
            <a:r>
              <a:rPr lang="ro-RO" b="1" dirty="0"/>
              <a:t>≫; un ≪a</a:t>
            </a:r>
            <a:r>
              <a:rPr lang="ro-RO" b="1" i="1" dirty="0"/>
              <a:t>nsamblu de norme în raport cu care un grup uman își reglează comportamentul pentru a deosebi ce este legitim și acceptabil în realizarea scopurilor</a:t>
            </a:r>
            <a:r>
              <a:rPr lang="ro-RO" b="1" dirty="0"/>
              <a:t>; </a:t>
            </a:r>
            <a:r>
              <a:rPr lang="ro-RO" b="1" i="1" dirty="0"/>
              <a:t>morală</a:t>
            </a:r>
            <a:r>
              <a:rPr lang="ro-RO" b="1" dirty="0"/>
              <a:t>≫. </a:t>
            </a:r>
            <a:endParaRPr lang="en-US" b="1" dirty="0"/>
          </a:p>
        </p:txBody>
      </p:sp>
    </p:spTree>
    <p:extLst>
      <p:ext uri="{BB962C8B-B14F-4D97-AF65-F5344CB8AC3E}">
        <p14:creationId xmlns:p14="http://schemas.microsoft.com/office/powerpoint/2010/main" val="41787110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u 2"/>
          <p:cNvSpPr>
            <a:spLocks noGrp="1"/>
          </p:cNvSpPr>
          <p:nvPr>
            <p:ph type="title"/>
          </p:nvPr>
        </p:nvSpPr>
        <p:spPr>
          <a:xfrm>
            <a:off x="609600" y="1262888"/>
            <a:ext cx="10972800" cy="1143000"/>
          </a:xfrm>
        </p:spPr>
        <p:txBody>
          <a:bodyPr rtlCol="0">
            <a:normAutofit fontScale="90000"/>
          </a:bodyPr>
          <a:lstStyle/>
          <a:p>
            <a:r>
              <a:rPr lang="ro-RO" sz="6000" b="1" i="1" dirty="0"/>
              <a:t>IA la locul de muncă: tehnologii emergente și întrebări etice</a:t>
            </a:r>
            <a:br>
              <a:rPr lang="en-US" sz="6000" b="1" i="1" dirty="0"/>
            </a:br>
            <a:endParaRPr lang="ro-RO" dirty="0"/>
          </a:p>
        </p:txBody>
      </p:sp>
      <p:sp>
        <p:nvSpPr>
          <p:cNvPr id="2" name="Substituent conținut 1"/>
          <p:cNvSpPr>
            <a:spLocks noGrp="1"/>
          </p:cNvSpPr>
          <p:nvPr>
            <p:ph idx="1"/>
          </p:nvPr>
        </p:nvSpPr>
        <p:spPr>
          <a:xfrm>
            <a:off x="609600" y="2189480"/>
            <a:ext cx="10972800" cy="4389120"/>
          </a:xfrm>
        </p:spPr>
        <p:txBody>
          <a:bodyPr rtlCol="0">
            <a:normAutofit/>
          </a:bodyPr>
          <a:lstStyle/>
          <a:p>
            <a:endParaRPr lang="en-US" dirty="0"/>
          </a:p>
          <a:p>
            <a:r>
              <a:rPr lang="en-US" dirty="0"/>
              <a:t> </a:t>
            </a:r>
            <a:r>
              <a:rPr lang="ro-RO" dirty="0"/>
              <a:t>Aspectele ce țin de etică sau morală in general constituie adesea un subiect de controversă, atunci </a:t>
            </a:r>
            <a:r>
              <a:rPr lang="ro-RO" dirty="0" err="1"/>
              <a:t>cand</a:t>
            </a:r>
            <a:r>
              <a:rPr lang="ro-RO" dirty="0"/>
              <a:t> sunt puse la îndoială scopurile cercetării științifice, care de cele mai multe ori, in esență, sunt considerate nobile. </a:t>
            </a:r>
            <a:r>
              <a:rPr lang="ro-RO" dirty="0" err="1"/>
              <a:t>Marvin</a:t>
            </a:r>
            <a:r>
              <a:rPr lang="ro-RO" dirty="0"/>
              <a:t> </a:t>
            </a:r>
            <a:r>
              <a:rPr lang="ro-RO" dirty="0" err="1"/>
              <a:t>Minsky</a:t>
            </a:r>
            <a:r>
              <a:rPr lang="ro-RO" dirty="0"/>
              <a:t> afirma cu o notă de ironie: „</a:t>
            </a:r>
            <a:r>
              <a:rPr lang="ro-RO" i="1" dirty="0"/>
              <a:t>An </a:t>
            </a:r>
            <a:r>
              <a:rPr lang="ro-RO" i="1" dirty="0" err="1"/>
              <a:t>ethicist</a:t>
            </a:r>
            <a:r>
              <a:rPr lang="ro-RO" i="1" dirty="0"/>
              <a:t> </a:t>
            </a:r>
            <a:r>
              <a:rPr lang="ro-RO" i="1" dirty="0" err="1"/>
              <a:t>is</a:t>
            </a:r>
            <a:r>
              <a:rPr lang="ro-RO" i="1" dirty="0"/>
              <a:t> </a:t>
            </a:r>
            <a:r>
              <a:rPr lang="ro-RO" i="1" dirty="0" err="1"/>
              <a:t>someone</a:t>
            </a:r>
            <a:r>
              <a:rPr lang="ro-RO" i="1" dirty="0"/>
              <a:t> </a:t>
            </a:r>
            <a:r>
              <a:rPr lang="ro-RO" i="1" dirty="0" err="1"/>
              <a:t>who</a:t>
            </a:r>
            <a:r>
              <a:rPr lang="ro-RO" i="1" dirty="0"/>
              <a:t> </a:t>
            </a:r>
            <a:r>
              <a:rPr lang="ro-RO" i="1" dirty="0" err="1"/>
              <a:t>sees</a:t>
            </a:r>
            <a:r>
              <a:rPr lang="ro-RO" i="1" dirty="0"/>
              <a:t> </a:t>
            </a:r>
            <a:r>
              <a:rPr lang="ro-RO" i="1" dirty="0" err="1"/>
              <a:t>something</a:t>
            </a:r>
            <a:r>
              <a:rPr lang="ro-RO" i="1" dirty="0"/>
              <a:t> </a:t>
            </a:r>
            <a:r>
              <a:rPr lang="ro-RO" i="1" dirty="0" err="1"/>
              <a:t>wrong</a:t>
            </a:r>
            <a:r>
              <a:rPr lang="ro-RO" i="1" dirty="0"/>
              <a:t> </a:t>
            </a:r>
            <a:r>
              <a:rPr lang="ro-RO" i="1" dirty="0" err="1"/>
              <a:t>with</a:t>
            </a:r>
            <a:r>
              <a:rPr lang="ro-RO" i="1" dirty="0"/>
              <a:t> </a:t>
            </a:r>
            <a:r>
              <a:rPr lang="ro-RO" i="1" dirty="0" err="1"/>
              <a:t>whatever</a:t>
            </a:r>
            <a:r>
              <a:rPr lang="ro-RO" i="1" dirty="0"/>
              <a:t> </a:t>
            </a:r>
            <a:r>
              <a:rPr lang="ro-RO" i="1" dirty="0" err="1"/>
              <a:t>you</a:t>
            </a:r>
            <a:r>
              <a:rPr lang="ro-RO" i="1" dirty="0"/>
              <a:t> </a:t>
            </a:r>
            <a:r>
              <a:rPr lang="ro-RO" i="1" dirty="0" err="1"/>
              <a:t>have</a:t>
            </a:r>
            <a:r>
              <a:rPr lang="ro-RO" i="1" dirty="0"/>
              <a:t> in </a:t>
            </a:r>
            <a:r>
              <a:rPr lang="ro-RO" i="1" dirty="0" err="1"/>
              <a:t>mind</a:t>
            </a:r>
            <a:r>
              <a:rPr lang="ro-RO" dirty="0"/>
              <a:t>”.</a:t>
            </a:r>
            <a:endParaRPr lang="en-US" b="1" dirty="0"/>
          </a:p>
        </p:txBody>
      </p:sp>
    </p:spTree>
    <p:extLst>
      <p:ext uri="{BB962C8B-B14F-4D97-AF65-F5344CB8AC3E}">
        <p14:creationId xmlns:p14="http://schemas.microsoft.com/office/powerpoint/2010/main" val="834390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u 2"/>
          <p:cNvSpPr>
            <a:spLocks noGrp="1"/>
          </p:cNvSpPr>
          <p:nvPr>
            <p:ph type="title"/>
          </p:nvPr>
        </p:nvSpPr>
        <p:spPr/>
        <p:txBody>
          <a:bodyPr rtlCol="0">
            <a:normAutofit fontScale="90000"/>
          </a:bodyPr>
          <a:lstStyle/>
          <a:p>
            <a:r>
              <a:rPr lang="ro-RO" sz="6000" b="1" i="1" dirty="0"/>
              <a:t>Etică și inteligență </a:t>
            </a:r>
            <a:r>
              <a:rPr lang="ro-RO" sz="6000" b="1" i="1" dirty="0" err="1"/>
              <a:t>artificală</a:t>
            </a:r>
            <a:br>
              <a:rPr lang="en-US" sz="6000" b="1" i="1" dirty="0"/>
            </a:br>
            <a:endParaRPr lang="ro-RO" dirty="0"/>
          </a:p>
        </p:txBody>
      </p:sp>
      <p:sp>
        <p:nvSpPr>
          <p:cNvPr id="2" name="Substituent conținut 1"/>
          <p:cNvSpPr>
            <a:spLocks noGrp="1"/>
          </p:cNvSpPr>
          <p:nvPr>
            <p:ph idx="1"/>
          </p:nvPr>
        </p:nvSpPr>
        <p:spPr/>
        <p:txBody>
          <a:bodyPr rtlCol="0">
            <a:normAutofit/>
          </a:bodyPr>
          <a:lstStyle/>
          <a:p>
            <a:endParaRPr lang="en-US" dirty="0"/>
          </a:p>
          <a:p>
            <a:r>
              <a:rPr lang="en-US" dirty="0"/>
              <a:t> </a:t>
            </a:r>
            <a:r>
              <a:rPr lang="ro-RO" b="1" dirty="0"/>
              <a:t>Raționamentul, rezolvarea problemelor</a:t>
            </a:r>
            <a:endParaRPr lang="en-US" b="1" dirty="0"/>
          </a:p>
          <a:p>
            <a:r>
              <a:rPr lang="ro-RO" dirty="0"/>
              <a:t>Primii cercetători au dezvoltat algoritmi care imită pas cu pas raționamentul pe care oamenii îl folosesc atunci când rezolvă puzzle-uri sau fac deducții logice. Până la sfârșitul anilor 1980 și 1990, cercetarea IA a elaborat metode de abordare a informațiilor </a:t>
            </a:r>
            <a:r>
              <a:rPr lang="ro-RO" u="sng" dirty="0">
                <a:hlinkClick r:id="rId3" tooltip="Incertitudine"/>
              </a:rPr>
              <a:t>incerte</a:t>
            </a:r>
            <a:r>
              <a:rPr lang="ro-RO" dirty="0"/>
              <a:t> sau incomplete, folosind concepte din </a:t>
            </a:r>
            <a:r>
              <a:rPr lang="ro-RO" u="sng" dirty="0">
                <a:hlinkClick r:id="rId4" tooltip="Probabilitate"/>
              </a:rPr>
              <a:t>probabilitate</a:t>
            </a:r>
            <a:r>
              <a:rPr lang="ro-RO" dirty="0"/>
              <a:t> și </a:t>
            </a:r>
            <a:r>
              <a:rPr lang="ro-RO" u="sng" dirty="0">
                <a:hlinkClick r:id="rId5" tooltip="Științe economice"/>
              </a:rPr>
              <a:t>economie</a:t>
            </a:r>
            <a:r>
              <a:rPr lang="ro-RO" dirty="0"/>
              <a:t>. </a:t>
            </a:r>
            <a:endParaRPr lang="en-US" dirty="0"/>
          </a:p>
        </p:txBody>
      </p:sp>
    </p:spTree>
    <p:extLst>
      <p:ext uri="{BB962C8B-B14F-4D97-AF65-F5344CB8AC3E}">
        <p14:creationId xmlns:p14="http://schemas.microsoft.com/office/powerpoint/2010/main" val="3201693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u 2"/>
          <p:cNvSpPr>
            <a:spLocks noGrp="1"/>
          </p:cNvSpPr>
          <p:nvPr>
            <p:ph type="title"/>
          </p:nvPr>
        </p:nvSpPr>
        <p:spPr>
          <a:xfrm>
            <a:off x="609600" y="1262888"/>
            <a:ext cx="10972800" cy="1143000"/>
          </a:xfrm>
        </p:spPr>
        <p:txBody>
          <a:bodyPr rtlCol="0">
            <a:normAutofit fontScale="90000"/>
          </a:bodyPr>
          <a:lstStyle/>
          <a:p>
            <a:r>
              <a:rPr lang="ro-RO" sz="6000" b="1" i="1" dirty="0"/>
              <a:t>IA la locul de muncă: tehnologii emergente și întrebări etice</a:t>
            </a:r>
            <a:br>
              <a:rPr lang="en-US" sz="6000" b="1" i="1" dirty="0"/>
            </a:br>
            <a:endParaRPr lang="ro-RO" dirty="0"/>
          </a:p>
        </p:txBody>
      </p:sp>
      <p:sp>
        <p:nvSpPr>
          <p:cNvPr id="2" name="Substituent conținut 1"/>
          <p:cNvSpPr>
            <a:spLocks noGrp="1"/>
          </p:cNvSpPr>
          <p:nvPr>
            <p:ph idx="1"/>
          </p:nvPr>
        </p:nvSpPr>
        <p:spPr>
          <a:xfrm>
            <a:off x="609600" y="2189480"/>
            <a:ext cx="10972800" cy="4389120"/>
          </a:xfrm>
        </p:spPr>
        <p:txBody>
          <a:bodyPr rtlCol="0">
            <a:normAutofit/>
          </a:bodyPr>
          <a:lstStyle/>
          <a:p>
            <a:endParaRPr lang="en-US" dirty="0"/>
          </a:p>
          <a:p>
            <a:r>
              <a:rPr lang="en-US" dirty="0"/>
              <a:t> </a:t>
            </a:r>
            <a:r>
              <a:rPr lang="ro-RO" b="1" dirty="0"/>
              <a:t>Totuși, </a:t>
            </a:r>
            <a:r>
              <a:rPr lang="ro-RO" b="1" dirty="0" err="1"/>
              <a:t>avand</a:t>
            </a:r>
            <a:r>
              <a:rPr lang="ro-RO" b="1" dirty="0"/>
              <a:t> in vedere că tehnologia accesibilă ar permite </a:t>
            </a:r>
            <a:r>
              <a:rPr lang="ro-RO" b="1" dirty="0" err="1"/>
              <a:t>creerea</a:t>
            </a:r>
            <a:r>
              <a:rPr lang="ro-RO" b="1" dirty="0"/>
              <a:t> și utilizarea inteligenței artificiale in mod iresponsabil, există motive de </a:t>
            </a:r>
            <a:r>
              <a:rPr lang="ro-RO" b="1" dirty="0" err="1"/>
              <a:t>ingrijorare</a:t>
            </a:r>
            <a:r>
              <a:rPr lang="ro-RO" b="1" dirty="0"/>
              <a:t> in ceea ce privește comportamentul moral al oamenilor in timp ce proiectează, construiesc, utilizează și interacționează cu ființe sau entități inteligente artificiale –acest domeniu de interes fiind numit </a:t>
            </a:r>
            <a:r>
              <a:rPr lang="ro-RO" b="1" i="1" dirty="0"/>
              <a:t>robotică</a:t>
            </a:r>
            <a:r>
              <a:rPr lang="ro-RO" b="1" dirty="0"/>
              <a:t>.</a:t>
            </a:r>
            <a:endParaRPr lang="en-US" b="1" dirty="0"/>
          </a:p>
        </p:txBody>
      </p:sp>
    </p:spTree>
    <p:extLst>
      <p:ext uri="{BB962C8B-B14F-4D97-AF65-F5344CB8AC3E}">
        <p14:creationId xmlns:p14="http://schemas.microsoft.com/office/powerpoint/2010/main" val="4060025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u 2"/>
          <p:cNvSpPr>
            <a:spLocks noGrp="1"/>
          </p:cNvSpPr>
          <p:nvPr>
            <p:ph type="title"/>
          </p:nvPr>
        </p:nvSpPr>
        <p:spPr>
          <a:xfrm>
            <a:off x="609600" y="1262888"/>
            <a:ext cx="10972800" cy="1143000"/>
          </a:xfrm>
        </p:spPr>
        <p:txBody>
          <a:bodyPr rtlCol="0">
            <a:normAutofit fontScale="90000"/>
          </a:bodyPr>
          <a:lstStyle/>
          <a:p>
            <a:r>
              <a:rPr lang="ro-RO" sz="6000" b="1" i="1" dirty="0"/>
              <a:t>IA la locul de muncă: tehnologii emergente și întrebări etice</a:t>
            </a:r>
            <a:br>
              <a:rPr lang="en-US" sz="6000" b="1" i="1" dirty="0"/>
            </a:br>
            <a:endParaRPr lang="ro-RO" dirty="0"/>
          </a:p>
        </p:txBody>
      </p:sp>
      <p:sp>
        <p:nvSpPr>
          <p:cNvPr id="2" name="Substituent conținut 1"/>
          <p:cNvSpPr>
            <a:spLocks noGrp="1"/>
          </p:cNvSpPr>
          <p:nvPr>
            <p:ph idx="1"/>
          </p:nvPr>
        </p:nvSpPr>
        <p:spPr>
          <a:xfrm>
            <a:off x="609600" y="2189480"/>
            <a:ext cx="10972800" cy="4389120"/>
          </a:xfrm>
        </p:spPr>
        <p:txBody>
          <a:bodyPr rtlCol="0">
            <a:normAutofit/>
          </a:bodyPr>
          <a:lstStyle/>
          <a:p>
            <a:endParaRPr lang="en-US" dirty="0"/>
          </a:p>
          <a:p>
            <a:r>
              <a:rPr lang="en-US" dirty="0"/>
              <a:t> </a:t>
            </a:r>
            <a:r>
              <a:rPr lang="ro-RO" dirty="0"/>
              <a:t>In aceeași notă de interes, există și temeri cu privire la comportamentul entităților artificiale construite in raport cu creatorii lor umani – domeniu numit </a:t>
            </a:r>
            <a:r>
              <a:rPr lang="ro-RO" i="1" dirty="0"/>
              <a:t>etica mașinilor</a:t>
            </a:r>
            <a:r>
              <a:rPr lang="ro-RO" dirty="0"/>
              <a:t>. Primele elemente de etică au vizat tocmai acest ultim aspect și au fost magistral enunțate de Issac Asimov. </a:t>
            </a:r>
            <a:endParaRPr lang="en-US" b="1" dirty="0"/>
          </a:p>
        </p:txBody>
      </p:sp>
    </p:spTree>
    <p:extLst>
      <p:ext uri="{BB962C8B-B14F-4D97-AF65-F5344CB8AC3E}">
        <p14:creationId xmlns:p14="http://schemas.microsoft.com/office/powerpoint/2010/main" val="2993958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u 2"/>
          <p:cNvSpPr>
            <a:spLocks noGrp="1"/>
          </p:cNvSpPr>
          <p:nvPr>
            <p:ph type="title"/>
          </p:nvPr>
        </p:nvSpPr>
        <p:spPr>
          <a:xfrm>
            <a:off x="609600" y="1262888"/>
            <a:ext cx="10972800" cy="1143000"/>
          </a:xfrm>
        </p:spPr>
        <p:txBody>
          <a:bodyPr rtlCol="0">
            <a:normAutofit fontScale="90000"/>
          </a:bodyPr>
          <a:lstStyle/>
          <a:p>
            <a:r>
              <a:rPr lang="ro-RO" sz="6000" b="1" i="1" dirty="0"/>
              <a:t>IA la locul de muncă: tehnologii emergente și întrebări etice</a:t>
            </a:r>
            <a:br>
              <a:rPr lang="en-US" sz="6000" b="1" i="1" dirty="0"/>
            </a:br>
            <a:endParaRPr lang="ro-RO" dirty="0"/>
          </a:p>
        </p:txBody>
      </p:sp>
      <p:sp>
        <p:nvSpPr>
          <p:cNvPr id="2" name="Substituent conținut 1"/>
          <p:cNvSpPr>
            <a:spLocks noGrp="1"/>
          </p:cNvSpPr>
          <p:nvPr>
            <p:ph idx="1"/>
          </p:nvPr>
        </p:nvSpPr>
        <p:spPr>
          <a:xfrm>
            <a:off x="609600" y="1651000"/>
            <a:ext cx="10972800" cy="5207000"/>
          </a:xfrm>
        </p:spPr>
        <p:txBody>
          <a:bodyPr rtlCol="0">
            <a:normAutofit fontScale="85000" lnSpcReduction="20000"/>
          </a:bodyPr>
          <a:lstStyle/>
          <a:p>
            <a:endParaRPr lang="en-US" dirty="0"/>
          </a:p>
          <a:p>
            <a:r>
              <a:rPr lang="en-US" dirty="0"/>
              <a:t> </a:t>
            </a:r>
            <a:r>
              <a:rPr lang="ro-RO" dirty="0"/>
              <a:t>Consacrate sub denumirea de legile roboticii ele reprezintă in fond un set de trei reguli, care se enunță astfel: </a:t>
            </a:r>
            <a:endParaRPr lang="en-US" dirty="0"/>
          </a:p>
          <a:p>
            <a:r>
              <a:rPr lang="ro-RO" b="1" dirty="0"/>
              <a:t>Legea 1</a:t>
            </a:r>
            <a:endParaRPr lang="en-US" dirty="0"/>
          </a:p>
          <a:p>
            <a:pPr marL="0" indent="0">
              <a:buNone/>
            </a:pPr>
            <a:r>
              <a:rPr lang="ro-RO" b="1" dirty="0"/>
              <a:t>– </a:t>
            </a:r>
            <a:r>
              <a:rPr lang="ro-RO" i="1" dirty="0"/>
              <a:t>Un robot nu are voie să pricinuiască vreun rău unei ființe umane, sau, prin neintervenție, să permită ca unei ființe omenești să i se facă un rău</a:t>
            </a:r>
            <a:r>
              <a:rPr lang="ro-RO" dirty="0"/>
              <a:t>; </a:t>
            </a:r>
            <a:endParaRPr lang="en-US" dirty="0"/>
          </a:p>
          <a:p>
            <a:r>
              <a:rPr lang="ro-RO" b="1" dirty="0"/>
              <a:t>Legea 2</a:t>
            </a:r>
            <a:endParaRPr lang="en-US" dirty="0"/>
          </a:p>
          <a:p>
            <a:pPr marL="0" indent="0">
              <a:buNone/>
            </a:pPr>
            <a:r>
              <a:rPr lang="ro-RO" b="1" dirty="0"/>
              <a:t>– </a:t>
            </a:r>
            <a:r>
              <a:rPr lang="ro-RO" i="1" dirty="0"/>
              <a:t>Un robot trebuie să se supună ordinelor date de către o ființă umană, atât timp cât ele nu intră în contradicție cu Legea 1; </a:t>
            </a:r>
            <a:endParaRPr lang="en-US" dirty="0"/>
          </a:p>
          <a:p>
            <a:r>
              <a:rPr lang="ro-RO" b="1" dirty="0"/>
              <a:t>Legea 3 </a:t>
            </a:r>
            <a:endParaRPr lang="en-US" dirty="0"/>
          </a:p>
          <a:p>
            <a:pPr marL="0" indent="0">
              <a:buNone/>
            </a:pPr>
            <a:r>
              <a:rPr lang="ro-RO" b="1" dirty="0"/>
              <a:t>– </a:t>
            </a:r>
            <a:r>
              <a:rPr lang="ro-RO" i="1" dirty="0"/>
              <a:t>Un robot trebuie să‑și protejeze propria existență, atât timp cât acest lucru nu intră în contradicție cu Legea 1 sau Legea 2. </a:t>
            </a:r>
            <a:endParaRPr lang="en-US" dirty="0"/>
          </a:p>
          <a:p>
            <a:r>
              <a:rPr lang="ro-RO" dirty="0"/>
              <a:t>Ulterior, Asimov a enunțat așa numita </a:t>
            </a:r>
            <a:r>
              <a:rPr lang="ro-RO" b="1" dirty="0"/>
              <a:t>Lege supremă </a:t>
            </a:r>
            <a:r>
              <a:rPr lang="ro-RO" dirty="0"/>
              <a:t>sau </a:t>
            </a:r>
            <a:r>
              <a:rPr lang="ro-RO" b="1" dirty="0"/>
              <a:t>Legea 0 </a:t>
            </a:r>
            <a:endParaRPr lang="en-US" dirty="0"/>
          </a:p>
          <a:p>
            <a:pPr marL="0" indent="0">
              <a:buNone/>
            </a:pPr>
            <a:r>
              <a:rPr lang="ro-RO" b="1" dirty="0"/>
              <a:t>– </a:t>
            </a:r>
            <a:r>
              <a:rPr lang="ro-RO" i="1" dirty="0"/>
              <a:t>Un robot nu are voie să pricinuiască vreun rău umanității sau să permită prin neintervenție ca umanitatea să fie pusă în pericol.</a:t>
            </a:r>
            <a:endParaRPr lang="en-US" dirty="0"/>
          </a:p>
          <a:p>
            <a:endParaRPr lang="en-US" b="1" dirty="0"/>
          </a:p>
        </p:txBody>
      </p:sp>
    </p:spTree>
    <p:extLst>
      <p:ext uri="{BB962C8B-B14F-4D97-AF65-F5344CB8AC3E}">
        <p14:creationId xmlns:p14="http://schemas.microsoft.com/office/powerpoint/2010/main" val="23111005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u 2"/>
          <p:cNvSpPr>
            <a:spLocks noGrp="1"/>
          </p:cNvSpPr>
          <p:nvPr>
            <p:ph type="title"/>
          </p:nvPr>
        </p:nvSpPr>
        <p:spPr>
          <a:xfrm>
            <a:off x="609600" y="1262888"/>
            <a:ext cx="10972800" cy="1143000"/>
          </a:xfrm>
        </p:spPr>
        <p:txBody>
          <a:bodyPr rtlCol="0">
            <a:normAutofit fontScale="90000"/>
          </a:bodyPr>
          <a:lstStyle/>
          <a:p>
            <a:r>
              <a:rPr lang="ro-RO" sz="6000" b="1" i="1" dirty="0"/>
              <a:t>IA la locul de muncă: tehnologii emergente și întrebări etice</a:t>
            </a:r>
            <a:br>
              <a:rPr lang="en-US" sz="6000" b="1" i="1" dirty="0"/>
            </a:br>
            <a:endParaRPr lang="ro-RO" dirty="0"/>
          </a:p>
        </p:txBody>
      </p:sp>
      <p:sp>
        <p:nvSpPr>
          <p:cNvPr id="2" name="Substituent conținut 1"/>
          <p:cNvSpPr>
            <a:spLocks noGrp="1"/>
          </p:cNvSpPr>
          <p:nvPr>
            <p:ph idx="1"/>
          </p:nvPr>
        </p:nvSpPr>
        <p:spPr>
          <a:xfrm>
            <a:off x="609600" y="2189480"/>
            <a:ext cx="10972800" cy="4389120"/>
          </a:xfrm>
        </p:spPr>
        <p:txBody>
          <a:bodyPr rtlCol="0">
            <a:normAutofit lnSpcReduction="10000"/>
          </a:bodyPr>
          <a:lstStyle/>
          <a:p>
            <a:endParaRPr lang="en-US" dirty="0"/>
          </a:p>
          <a:p>
            <a:r>
              <a:rPr lang="en-US" dirty="0"/>
              <a:t> </a:t>
            </a:r>
            <a:r>
              <a:rPr lang="ro-RO" i="1" dirty="0"/>
              <a:t>Provocările de ordin etic </a:t>
            </a:r>
            <a:r>
              <a:rPr lang="ro-RO" dirty="0"/>
              <a:t>se manifestă proporțional cu inevitabila evoluție tehnologică prin apariția unor sisteme tehnice ce tind să schimbe fundamental modul de viață al oamenilor și să ofere chiar noi modele de funcționare a societății umane. </a:t>
            </a:r>
          </a:p>
          <a:p>
            <a:r>
              <a:rPr lang="ro-RO" dirty="0"/>
              <a:t>Inteligența artificială nu mai este doar un joc de imaginație sau o paradigmă software simulativă; ea se regăsește deja incorporată in lucruri fizice create cu scopul nobil de a ne face viața mai bună.</a:t>
            </a:r>
          </a:p>
          <a:p>
            <a:r>
              <a:rPr lang="ro-RO" dirty="0"/>
              <a:t> Tendința clară de supertehnologizare va duce societatea umană in situația de a coopera cu sisteme tot mai inteligente, la fel de inteligente ca și omul, poate chiar superinteligente. </a:t>
            </a:r>
            <a:endParaRPr lang="en-US" b="1" dirty="0"/>
          </a:p>
        </p:txBody>
      </p:sp>
    </p:spTree>
    <p:extLst>
      <p:ext uri="{BB962C8B-B14F-4D97-AF65-F5344CB8AC3E}">
        <p14:creationId xmlns:p14="http://schemas.microsoft.com/office/powerpoint/2010/main" val="554480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u 2"/>
          <p:cNvSpPr>
            <a:spLocks noGrp="1"/>
          </p:cNvSpPr>
          <p:nvPr>
            <p:ph type="title"/>
          </p:nvPr>
        </p:nvSpPr>
        <p:spPr>
          <a:xfrm>
            <a:off x="609600" y="1262888"/>
            <a:ext cx="10972800" cy="1143000"/>
          </a:xfrm>
        </p:spPr>
        <p:txBody>
          <a:bodyPr rtlCol="0">
            <a:normAutofit fontScale="90000"/>
          </a:bodyPr>
          <a:lstStyle/>
          <a:p>
            <a:r>
              <a:rPr lang="ro-RO" sz="6000" b="1" i="1" dirty="0"/>
              <a:t>IA la locul de muncă: tehnologii emergente și întrebări etice</a:t>
            </a:r>
            <a:br>
              <a:rPr lang="en-US" sz="6000" b="1" i="1" dirty="0"/>
            </a:br>
            <a:endParaRPr lang="ro-RO" dirty="0"/>
          </a:p>
        </p:txBody>
      </p:sp>
      <p:sp>
        <p:nvSpPr>
          <p:cNvPr id="2" name="Substituent conținut 1"/>
          <p:cNvSpPr>
            <a:spLocks noGrp="1"/>
          </p:cNvSpPr>
          <p:nvPr>
            <p:ph idx="1"/>
          </p:nvPr>
        </p:nvSpPr>
        <p:spPr>
          <a:xfrm>
            <a:off x="609600" y="2189480"/>
            <a:ext cx="10972800" cy="4389120"/>
          </a:xfrm>
        </p:spPr>
        <p:txBody>
          <a:bodyPr rtlCol="0">
            <a:normAutofit/>
          </a:bodyPr>
          <a:lstStyle/>
          <a:p>
            <a:endParaRPr lang="en-US" dirty="0"/>
          </a:p>
          <a:p>
            <a:r>
              <a:rPr lang="en-US" dirty="0"/>
              <a:t> </a:t>
            </a:r>
            <a:r>
              <a:rPr lang="ro-RO" dirty="0"/>
              <a:t>Este normal, de pildă, să evaluăm gradul de încredere </a:t>
            </a:r>
            <a:r>
              <a:rPr lang="ro-RO" dirty="0" err="1"/>
              <a:t>intr</a:t>
            </a:r>
            <a:r>
              <a:rPr lang="ro-RO" dirty="0"/>
              <a:t>‑un vehicul autonom care ne transportă, sau in mod particular </a:t>
            </a:r>
            <a:r>
              <a:rPr lang="ro-RO" dirty="0" err="1"/>
              <a:t>intr</a:t>
            </a:r>
            <a:r>
              <a:rPr lang="ro-RO" dirty="0"/>
              <a:t>‑un avion fără pilot uman care efectuează o aterizare pe timp de noapte.</a:t>
            </a:r>
          </a:p>
          <a:p>
            <a:r>
              <a:rPr lang="ro-RO" dirty="0"/>
              <a:t> In aceeași măsură, trebuie să ne punem problema responsabilității sistemelor inteligente, a răspunderii pentru consecințele acțiunilor lor.</a:t>
            </a:r>
            <a:endParaRPr lang="en-US" dirty="0"/>
          </a:p>
          <a:p>
            <a:endParaRPr lang="en-US" b="1" dirty="0"/>
          </a:p>
        </p:txBody>
      </p:sp>
    </p:spTree>
    <p:extLst>
      <p:ext uri="{BB962C8B-B14F-4D97-AF65-F5344CB8AC3E}">
        <p14:creationId xmlns:p14="http://schemas.microsoft.com/office/powerpoint/2010/main" val="1353725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u 2"/>
          <p:cNvSpPr>
            <a:spLocks noGrp="1"/>
          </p:cNvSpPr>
          <p:nvPr>
            <p:ph type="title"/>
          </p:nvPr>
        </p:nvSpPr>
        <p:spPr>
          <a:xfrm>
            <a:off x="609600" y="1262888"/>
            <a:ext cx="10972800" cy="1143000"/>
          </a:xfrm>
        </p:spPr>
        <p:txBody>
          <a:bodyPr rtlCol="0">
            <a:normAutofit fontScale="90000"/>
          </a:bodyPr>
          <a:lstStyle/>
          <a:p>
            <a:r>
              <a:rPr lang="ro-RO" sz="6000" b="1" i="1" dirty="0"/>
              <a:t>IA la locul de muncă: tehnologii emergente și întrebări etice</a:t>
            </a:r>
            <a:br>
              <a:rPr lang="en-US" sz="6000" b="1" i="1" dirty="0"/>
            </a:br>
            <a:endParaRPr lang="ro-RO" dirty="0"/>
          </a:p>
        </p:txBody>
      </p:sp>
      <p:sp>
        <p:nvSpPr>
          <p:cNvPr id="2" name="Substituent conținut 1"/>
          <p:cNvSpPr>
            <a:spLocks noGrp="1"/>
          </p:cNvSpPr>
          <p:nvPr>
            <p:ph idx="1"/>
          </p:nvPr>
        </p:nvSpPr>
        <p:spPr>
          <a:xfrm>
            <a:off x="609600" y="2189480"/>
            <a:ext cx="10972800" cy="4389120"/>
          </a:xfrm>
        </p:spPr>
        <p:txBody>
          <a:bodyPr rtlCol="0">
            <a:normAutofit/>
          </a:bodyPr>
          <a:lstStyle/>
          <a:p>
            <a:endParaRPr lang="en-US" dirty="0"/>
          </a:p>
          <a:p>
            <a:r>
              <a:rPr lang="en-US" dirty="0"/>
              <a:t> </a:t>
            </a:r>
            <a:r>
              <a:rPr lang="ro-RO" dirty="0"/>
              <a:t>Pornind de la ideea generală unanim acceptată conform căreia creierul uman este mult mai mult decât o mașină de calcul, din perspectiva mecanismelor cognitive creierul artificial ar putea fi realizat </a:t>
            </a:r>
            <a:r>
              <a:rPr lang="ro-RO" dirty="0" err="1"/>
              <a:t>intr</a:t>
            </a:r>
            <a:r>
              <a:rPr lang="ro-RO" dirty="0"/>
              <a:t>‑un interval de timp rezonabil. </a:t>
            </a:r>
          </a:p>
          <a:p>
            <a:r>
              <a:rPr lang="ro-RO" dirty="0"/>
              <a:t>Potrivit predicției lui </a:t>
            </a:r>
            <a:r>
              <a:rPr lang="ro-RO" i="1" dirty="0"/>
              <a:t>Ray </a:t>
            </a:r>
            <a:r>
              <a:rPr lang="ro-RO" i="1" dirty="0" err="1"/>
              <a:t>Kurzweil</a:t>
            </a:r>
            <a:r>
              <a:rPr lang="ro-RO" i="1" dirty="0"/>
              <a:t> </a:t>
            </a:r>
            <a:r>
              <a:rPr lang="ro-RO" dirty="0"/>
              <a:t>folosind legea lui Moore, IA ar putea să triumfe conform </a:t>
            </a:r>
            <a:r>
              <a:rPr lang="ro-RO" dirty="0" err="1"/>
              <a:t>următorelor</a:t>
            </a:r>
            <a:r>
              <a:rPr lang="ro-RO" dirty="0"/>
              <a:t> predicții: </a:t>
            </a:r>
            <a:r>
              <a:rPr lang="ro-RO" i="1" dirty="0"/>
              <a:t>până în anul 2029 calculatoarele personale vor avea aceeași putere de procesare ca și creierul uman, și până în 2045, IA va putea să se </a:t>
            </a:r>
            <a:r>
              <a:rPr lang="ro-RO" i="1" dirty="0" err="1"/>
              <a:t>autoproiecteze</a:t>
            </a:r>
            <a:r>
              <a:rPr lang="ro-RO" i="1" dirty="0"/>
              <a:t> și să se </a:t>
            </a:r>
            <a:r>
              <a:rPr lang="ro-RO" i="1" dirty="0" err="1"/>
              <a:t>autoîmbunătățească</a:t>
            </a:r>
            <a:r>
              <a:rPr lang="ro-RO" i="1" dirty="0"/>
              <a:t>.</a:t>
            </a:r>
            <a:endParaRPr lang="en-US" dirty="0"/>
          </a:p>
          <a:p>
            <a:endParaRPr lang="en-US" b="1" dirty="0"/>
          </a:p>
        </p:txBody>
      </p:sp>
    </p:spTree>
    <p:extLst>
      <p:ext uri="{BB962C8B-B14F-4D97-AF65-F5344CB8AC3E}">
        <p14:creationId xmlns:p14="http://schemas.microsoft.com/office/powerpoint/2010/main" val="3373301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u 2"/>
          <p:cNvSpPr>
            <a:spLocks noGrp="1"/>
          </p:cNvSpPr>
          <p:nvPr>
            <p:ph type="title"/>
          </p:nvPr>
        </p:nvSpPr>
        <p:spPr>
          <a:xfrm>
            <a:off x="609600" y="1262888"/>
            <a:ext cx="10972800" cy="1143000"/>
          </a:xfrm>
        </p:spPr>
        <p:txBody>
          <a:bodyPr rtlCol="0">
            <a:normAutofit fontScale="90000"/>
          </a:bodyPr>
          <a:lstStyle/>
          <a:p>
            <a:r>
              <a:rPr lang="ro-RO" sz="6000" b="1" i="1" dirty="0"/>
              <a:t>IA la locul de muncă: tehnologii emergente și întrebări etice</a:t>
            </a:r>
            <a:br>
              <a:rPr lang="en-US" sz="6000" b="1" i="1" dirty="0"/>
            </a:br>
            <a:endParaRPr lang="ro-RO" dirty="0"/>
          </a:p>
        </p:txBody>
      </p:sp>
      <p:sp>
        <p:nvSpPr>
          <p:cNvPr id="2" name="Substituent conținut 1"/>
          <p:cNvSpPr>
            <a:spLocks noGrp="1"/>
          </p:cNvSpPr>
          <p:nvPr>
            <p:ph idx="1"/>
          </p:nvPr>
        </p:nvSpPr>
        <p:spPr>
          <a:xfrm>
            <a:off x="609600" y="2189480"/>
            <a:ext cx="10972800" cy="4389120"/>
          </a:xfrm>
        </p:spPr>
        <p:txBody>
          <a:bodyPr rtlCol="0">
            <a:normAutofit fontScale="92500" lnSpcReduction="20000"/>
          </a:bodyPr>
          <a:lstStyle/>
          <a:p>
            <a:endParaRPr lang="en-US" dirty="0"/>
          </a:p>
          <a:p>
            <a:r>
              <a:rPr lang="en-US" dirty="0"/>
              <a:t> </a:t>
            </a:r>
            <a:r>
              <a:rPr lang="ro-RO" dirty="0"/>
              <a:t>Efortul de cercetare pe drumul de reproducere prin mijloace artificiale a consistenței intelectului uman și chiar mai </a:t>
            </a:r>
            <a:r>
              <a:rPr lang="ro-RO" dirty="0" err="1"/>
              <a:t>adanc</a:t>
            </a:r>
            <a:r>
              <a:rPr lang="ro-RO" dirty="0"/>
              <a:t>, deschide posibilitatea realizării unei structuri de creier artificial care să deruleze procese avansate de prelucrare a informației specifice minții umane: </a:t>
            </a:r>
            <a:r>
              <a:rPr lang="ro-RO" b="1" dirty="0"/>
              <a:t>gândirea</a:t>
            </a:r>
            <a:r>
              <a:rPr lang="ro-RO" dirty="0"/>
              <a:t>, </a:t>
            </a:r>
            <a:r>
              <a:rPr lang="ro-RO" b="1" dirty="0"/>
              <a:t>imaginația &amp; creativitatea</a:t>
            </a:r>
            <a:r>
              <a:rPr lang="ro-RO" dirty="0"/>
              <a:t>. </a:t>
            </a:r>
          </a:p>
          <a:p>
            <a:r>
              <a:rPr lang="ro-RO" dirty="0"/>
              <a:t>Demersul de cercetare pentru </a:t>
            </a:r>
            <a:r>
              <a:rPr lang="ro-RO" b="1" dirty="0"/>
              <a:t>implementarea de procese non‑cognitive </a:t>
            </a:r>
            <a:r>
              <a:rPr lang="ro-RO" dirty="0"/>
              <a:t>va conduce in viitor la crearea unor mașini cu statut moral – </a:t>
            </a:r>
            <a:r>
              <a:rPr lang="ro-RO" dirty="0" err="1"/>
              <a:t>inzestrate</a:t>
            </a:r>
            <a:r>
              <a:rPr lang="ro-RO" dirty="0"/>
              <a:t> cu conștiință (sau cel puțin, cu un tip particular de conștiință) și chiar la umanizarea mașinilor – acestea devenind capabile să manifeste sentimente, să aibă suflet. Provocările majore țin de apariția mașinilor conștiente de sine, capabile să se reproducă cu performanțe superioare in mod recursiv, ceea ce va conduce la apariția de entități și sisteme superinteligente.</a:t>
            </a:r>
            <a:endParaRPr lang="en-US" dirty="0"/>
          </a:p>
          <a:p>
            <a:endParaRPr lang="en-US" b="1" dirty="0"/>
          </a:p>
        </p:txBody>
      </p:sp>
    </p:spTree>
    <p:extLst>
      <p:ext uri="{BB962C8B-B14F-4D97-AF65-F5344CB8AC3E}">
        <p14:creationId xmlns:p14="http://schemas.microsoft.com/office/powerpoint/2010/main" val="1965087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u 2"/>
          <p:cNvSpPr>
            <a:spLocks noGrp="1"/>
          </p:cNvSpPr>
          <p:nvPr>
            <p:ph type="title"/>
          </p:nvPr>
        </p:nvSpPr>
        <p:spPr>
          <a:xfrm>
            <a:off x="609600" y="1262888"/>
            <a:ext cx="10972800" cy="1143000"/>
          </a:xfrm>
        </p:spPr>
        <p:txBody>
          <a:bodyPr rtlCol="0">
            <a:normAutofit fontScale="90000"/>
          </a:bodyPr>
          <a:lstStyle/>
          <a:p>
            <a:r>
              <a:rPr lang="ro-RO" sz="6000" b="1" i="1" dirty="0"/>
              <a:t>IA la locul de muncă: tehnologii emergente și întrebări etice</a:t>
            </a:r>
            <a:br>
              <a:rPr lang="en-US" sz="6000" b="1" i="1" dirty="0"/>
            </a:br>
            <a:endParaRPr lang="ro-RO" dirty="0"/>
          </a:p>
        </p:txBody>
      </p:sp>
      <p:sp>
        <p:nvSpPr>
          <p:cNvPr id="2" name="Substituent conținut 1"/>
          <p:cNvSpPr>
            <a:spLocks noGrp="1"/>
          </p:cNvSpPr>
          <p:nvPr>
            <p:ph idx="1"/>
          </p:nvPr>
        </p:nvSpPr>
        <p:spPr>
          <a:xfrm>
            <a:off x="609600" y="1638300"/>
            <a:ext cx="10972800" cy="5105400"/>
          </a:xfrm>
        </p:spPr>
        <p:txBody>
          <a:bodyPr rtlCol="0">
            <a:normAutofit fontScale="92500" lnSpcReduction="20000"/>
          </a:bodyPr>
          <a:lstStyle/>
          <a:p>
            <a:endParaRPr lang="en-US" dirty="0"/>
          </a:p>
          <a:p>
            <a:r>
              <a:rPr lang="en-US" dirty="0"/>
              <a:t> </a:t>
            </a:r>
            <a:r>
              <a:rPr lang="ro-RO" dirty="0"/>
              <a:t>Se justifică două seturi de întrebări care reflectă ambele sensuri ale raportului om‑mașină sau creator și creația sa:</a:t>
            </a:r>
            <a:endParaRPr lang="en-US" dirty="0"/>
          </a:p>
          <a:p>
            <a:pPr marL="0" indent="0">
              <a:buNone/>
            </a:pPr>
            <a:r>
              <a:rPr lang="ro-RO" i="1" dirty="0"/>
              <a:t>A1. In ce măsură sunt acceptabile experimentele pe oameni pentru cercetarea IA?</a:t>
            </a:r>
            <a:endParaRPr lang="en-US" i="1" dirty="0"/>
          </a:p>
          <a:p>
            <a:pPr marL="0" indent="0">
              <a:buNone/>
            </a:pPr>
            <a:r>
              <a:rPr lang="ro-RO" i="1" dirty="0"/>
              <a:t>A2. Este legitim să reproducem creierul uman?</a:t>
            </a:r>
            <a:endParaRPr lang="en-US" i="1" dirty="0"/>
          </a:p>
          <a:p>
            <a:pPr marL="0" indent="0">
              <a:buNone/>
            </a:pPr>
            <a:r>
              <a:rPr lang="ro-RO" i="1" dirty="0"/>
              <a:t>A3. Este legitim să se unească omul cu mașina (</a:t>
            </a:r>
            <a:r>
              <a:rPr lang="ro-RO" i="1" dirty="0" err="1"/>
              <a:t>transumanismul</a:t>
            </a:r>
            <a:r>
              <a:rPr lang="ro-RO" i="1" dirty="0"/>
              <a:t> de tip cyborg)?</a:t>
            </a:r>
            <a:endParaRPr lang="en-US" i="1" dirty="0"/>
          </a:p>
          <a:p>
            <a:pPr marL="0" indent="0">
              <a:buNone/>
            </a:pPr>
            <a:r>
              <a:rPr lang="ro-RO" i="1" dirty="0"/>
              <a:t>A4. Avem dreptul să </a:t>
            </a:r>
            <a:r>
              <a:rPr lang="ro-RO" i="1" dirty="0" err="1"/>
              <a:t>creem</a:t>
            </a:r>
            <a:r>
              <a:rPr lang="ro-RO" i="1" dirty="0"/>
              <a:t> lucruri asupra cărora este posibil să nu mai deținem controlul?</a:t>
            </a:r>
            <a:endParaRPr lang="en-US" i="1" dirty="0"/>
          </a:p>
          <a:p>
            <a:pPr marL="0" indent="0">
              <a:buNone/>
            </a:pPr>
            <a:r>
              <a:rPr lang="ro-RO" i="1" dirty="0"/>
              <a:t>B1. Cat de sigure (de </a:t>
            </a:r>
            <a:r>
              <a:rPr lang="ro-RO" i="1" dirty="0" err="1"/>
              <a:t>incredere</a:t>
            </a:r>
            <a:r>
              <a:rPr lang="ro-RO" i="1" dirty="0"/>
              <a:t>) pot fi mașinile inteligente? </a:t>
            </a:r>
            <a:endParaRPr lang="en-US" i="1" dirty="0"/>
          </a:p>
          <a:p>
            <a:pPr marL="0" indent="0">
              <a:buNone/>
            </a:pPr>
            <a:r>
              <a:rPr lang="ro-RO" i="1" dirty="0"/>
              <a:t>B2. Vor fi mașinile inteligente </a:t>
            </a:r>
            <a:r>
              <a:rPr lang="ro-RO" i="1" dirty="0" err="1"/>
              <a:t>atat</a:t>
            </a:r>
            <a:r>
              <a:rPr lang="ro-RO" i="1" dirty="0"/>
              <a:t> de sigure </a:t>
            </a:r>
            <a:r>
              <a:rPr lang="ro-RO" i="1" dirty="0" err="1"/>
              <a:t>incat</a:t>
            </a:r>
            <a:r>
              <a:rPr lang="ro-RO" i="1" dirty="0"/>
              <a:t> să coopereze cu oamenii?</a:t>
            </a:r>
            <a:endParaRPr lang="en-US" i="1" dirty="0"/>
          </a:p>
          <a:p>
            <a:pPr marL="0" indent="0">
              <a:buNone/>
            </a:pPr>
            <a:r>
              <a:rPr lang="ro-RO" i="1" dirty="0"/>
              <a:t>B3. Care va fi nivelul de control intre mașini inteligente și oameni?</a:t>
            </a:r>
            <a:endParaRPr lang="en-US" i="1" dirty="0"/>
          </a:p>
          <a:p>
            <a:pPr marL="0" indent="0">
              <a:buNone/>
            </a:pPr>
            <a:r>
              <a:rPr lang="ro-RO" i="1" dirty="0"/>
              <a:t>B4. Care va fi natura raporturilor de subordonare om‑mașină inteligentă?</a:t>
            </a:r>
            <a:endParaRPr lang="en-US" i="1" dirty="0"/>
          </a:p>
          <a:p>
            <a:pPr marL="0" indent="0">
              <a:buNone/>
            </a:pPr>
            <a:r>
              <a:rPr lang="ro-RO" i="1" dirty="0"/>
              <a:t>B5. Ce drepturi vor avea mașinile inteligente?</a:t>
            </a:r>
            <a:endParaRPr lang="en-US" i="1" dirty="0"/>
          </a:p>
          <a:p>
            <a:pPr marL="0" indent="0">
              <a:buNone/>
            </a:pPr>
            <a:r>
              <a:rPr lang="ro-RO" i="1" dirty="0"/>
              <a:t>B6. Cum vor răspunde mașinile inteligente pentru deciziile și acțiunile lor?</a:t>
            </a:r>
            <a:endParaRPr lang="en-US" b="1" i="1" dirty="0"/>
          </a:p>
        </p:txBody>
      </p:sp>
    </p:spTree>
    <p:extLst>
      <p:ext uri="{BB962C8B-B14F-4D97-AF65-F5344CB8AC3E}">
        <p14:creationId xmlns:p14="http://schemas.microsoft.com/office/powerpoint/2010/main" val="5770972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u 2"/>
          <p:cNvSpPr>
            <a:spLocks noGrp="1"/>
          </p:cNvSpPr>
          <p:nvPr>
            <p:ph type="title"/>
          </p:nvPr>
        </p:nvSpPr>
        <p:spPr>
          <a:xfrm>
            <a:off x="609600" y="1262888"/>
            <a:ext cx="10972800" cy="1143000"/>
          </a:xfrm>
        </p:spPr>
        <p:txBody>
          <a:bodyPr rtlCol="0">
            <a:normAutofit fontScale="90000"/>
          </a:bodyPr>
          <a:lstStyle/>
          <a:p>
            <a:r>
              <a:rPr lang="ro-RO" sz="6000" b="1" i="1" dirty="0"/>
              <a:t>IA la locul de muncă: tehnologii emergente și întrebări etice</a:t>
            </a:r>
            <a:br>
              <a:rPr lang="en-US" sz="6000" b="1" i="1" dirty="0"/>
            </a:br>
            <a:endParaRPr lang="ro-RO" dirty="0"/>
          </a:p>
        </p:txBody>
      </p:sp>
      <p:sp>
        <p:nvSpPr>
          <p:cNvPr id="2" name="Substituent conținut 1"/>
          <p:cNvSpPr>
            <a:spLocks noGrp="1"/>
          </p:cNvSpPr>
          <p:nvPr>
            <p:ph idx="1"/>
          </p:nvPr>
        </p:nvSpPr>
        <p:spPr>
          <a:xfrm>
            <a:off x="609600" y="2189480"/>
            <a:ext cx="10972800" cy="4389120"/>
          </a:xfrm>
        </p:spPr>
        <p:txBody>
          <a:bodyPr rtlCol="0">
            <a:normAutofit fontScale="92500"/>
          </a:bodyPr>
          <a:lstStyle/>
          <a:p>
            <a:endParaRPr lang="en-US" dirty="0"/>
          </a:p>
          <a:p>
            <a:r>
              <a:rPr lang="en-US" dirty="0"/>
              <a:t> </a:t>
            </a:r>
            <a:r>
              <a:rPr lang="ro-RO" dirty="0"/>
              <a:t>Nu vom </a:t>
            </a:r>
            <a:r>
              <a:rPr lang="ro-RO" dirty="0" err="1"/>
              <a:t>incerca</a:t>
            </a:r>
            <a:r>
              <a:rPr lang="ro-RO" dirty="0"/>
              <a:t> să răspundem aici și acum la aceste </a:t>
            </a:r>
            <a:r>
              <a:rPr lang="ro-RO" dirty="0" err="1"/>
              <a:t>intrebări</a:t>
            </a:r>
            <a:r>
              <a:rPr lang="ro-RO" dirty="0"/>
              <a:t>. O vreme, acestea ar putea </a:t>
            </a:r>
            <a:r>
              <a:rPr lang="ro-RO" dirty="0" err="1"/>
              <a:t>rămane</a:t>
            </a:r>
            <a:r>
              <a:rPr lang="ro-RO" dirty="0"/>
              <a:t> simple expresii retorice. Vom remarca totuși că aspectul tehnologic al inteligenței artificiale tinde in general să fie reglementat, ghidat de standarde specifice ca oricare alt domeniu tehnic. In mod similar vor trebui elaborate și ghiduri etice, directive sau protocoale specifice pentru cercetarea, realizarea și exploatarea sistemelor cu inteligență artificială. Cu siguranță întrebările de mai sus și multe altele vor primi răspunsurile potrivite la momentul potrivit. Dincolo de aceste aspecte formale totuși, pentru dilema </a:t>
            </a:r>
            <a:r>
              <a:rPr lang="ro-RO" i="1" dirty="0"/>
              <a:t>tehnologie </a:t>
            </a:r>
            <a:r>
              <a:rPr lang="ro-RO" dirty="0"/>
              <a:t>versus </a:t>
            </a:r>
            <a:r>
              <a:rPr lang="ro-RO" i="1" dirty="0"/>
              <a:t>etică </a:t>
            </a:r>
            <a:r>
              <a:rPr lang="ro-RO" dirty="0" err="1"/>
              <a:t>rămane</a:t>
            </a:r>
            <a:r>
              <a:rPr lang="ro-RO" dirty="0"/>
              <a:t> o temă de reflecție capitală: Ne va lăsa oare Dumnezeu să facem toate aceste lucruri?</a:t>
            </a:r>
            <a:endParaRPr lang="en-US" dirty="0"/>
          </a:p>
          <a:p>
            <a:endParaRPr lang="en-US" b="1" dirty="0"/>
          </a:p>
        </p:txBody>
      </p:sp>
    </p:spTree>
    <p:extLst>
      <p:ext uri="{BB962C8B-B14F-4D97-AF65-F5344CB8AC3E}">
        <p14:creationId xmlns:p14="http://schemas.microsoft.com/office/powerpoint/2010/main" val="3403834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u 2"/>
          <p:cNvSpPr>
            <a:spLocks noGrp="1"/>
          </p:cNvSpPr>
          <p:nvPr>
            <p:ph type="title"/>
          </p:nvPr>
        </p:nvSpPr>
        <p:spPr>
          <a:xfrm>
            <a:off x="609600" y="1262888"/>
            <a:ext cx="10972800" cy="1143000"/>
          </a:xfrm>
        </p:spPr>
        <p:txBody>
          <a:bodyPr rtlCol="0">
            <a:normAutofit fontScale="90000"/>
          </a:bodyPr>
          <a:lstStyle/>
          <a:p>
            <a:r>
              <a:rPr lang="ro-RO" sz="6000" b="1" i="1" dirty="0"/>
              <a:t>Planul coordonat al UE privind inteligenta artificială</a:t>
            </a:r>
            <a:br>
              <a:rPr lang="en-US" sz="6000" b="1" i="1" dirty="0"/>
            </a:br>
            <a:endParaRPr lang="ro-RO" dirty="0"/>
          </a:p>
        </p:txBody>
      </p:sp>
      <p:sp>
        <p:nvSpPr>
          <p:cNvPr id="2" name="Substituent conținut 1"/>
          <p:cNvSpPr>
            <a:spLocks noGrp="1"/>
          </p:cNvSpPr>
          <p:nvPr>
            <p:ph idx="1"/>
          </p:nvPr>
        </p:nvSpPr>
        <p:spPr>
          <a:xfrm>
            <a:off x="609600" y="1834388"/>
            <a:ext cx="10972800" cy="4389120"/>
          </a:xfrm>
        </p:spPr>
        <p:txBody>
          <a:bodyPr rtlCol="0">
            <a:normAutofit fontScale="92500" lnSpcReduction="20000"/>
          </a:bodyPr>
          <a:lstStyle/>
          <a:p>
            <a:endParaRPr lang="en-US" dirty="0"/>
          </a:p>
          <a:p>
            <a:r>
              <a:rPr lang="en-US"/>
              <a:t> </a:t>
            </a:r>
            <a:r>
              <a:rPr lang="ro-RO" b="1"/>
              <a:t>STRATEGIA </a:t>
            </a:r>
            <a:r>
              <a:rPr lang="ro-RO" b="1" dirty="0"/>
              <a:t>EUROPEANĂ ÎN DOMENIUL INTELIGENȚEI ARTIFICIALE (IA)</a:t>
            </a:r>
            <a:endParaRPr lang="en-US" dirty="0"/>
          </a:p>
          <a:p>
            <a:r>
              <a:rPr lang="ro-RO" b="1" dirty="0"/>
              <a:t>Ca și electricitatea în trecut, inteligența artificială (IA) transformă lumea în care trăim.</a:t>
            </a:r>
            <a:r>
              <a:rPr lang="ro-RO" dirty="0"/>
              <a:t> Este la îndemâna noastră, atunci când traducem texte online sau utilizăm o aplicație pentru dispozitive mobile căutând cea mai bună modalitate de a ajunge la următoarea noastră destinație. </a:t>
            </a:r>
          </a:p>
          <a:p>
            <a:r>
              <a:rPr lang="ro-RO" dirty="0"/>
              <a:t>Acasă, un termostat inteligent poate reduce facturile la energie cu până la 25 %, analizând obiceiurile oamenilor care trăiesc în casă și ajustând temperatura în consecință. În domeniul asistenței medicale, algoritmii îi pot ajuta pe dermatologi să stabilească mai bine diagnosticul, de exemplu detectând 95 % din cazurile de cancer de piele grație observării unor volume mari de imagini medicale. </a:t>
            </a:r>
            <a:endParaRPr lang="en-US" dirty="0"/>
          </a:p>
          <a:p>
            <a:pPr marL="0" indent="0">
              <a:buNone/>
            </a:pPr>
            <a:endParaRPr lang="en-US" dirty="0"/>
          </a:p>
          <a:p>
            <a:endParaRPr lang="en-US" b="1" dirty="0"/>
          </a:p>
        </p:txBody>
      </p:sp>
    </p:spTree>
    <p:extLst>
      <p:ext uri="{BB962C8B-B14F-4D97-AF65-F5344CB8AC3E}">
        <p14:creationId xmlns:p14="http://schemas.microsoft.com/office/powerpoint/2010/main" val="1248465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u 2"/>
          <p:cNvSpPr>
            <a:spLocks noGrp="1"/>
          </p:cNvSpPr>
          <p:nvPr>
            <p:ph type="title"/>
          </p:nvPr>
        </p:nvSpPr>
        <p:spPr/>
        <p:txBody>
          <a:bodyPr rtlCol="0">
            <a:normAutofit fontScale="90000"/>
          </a:bodyPr>
          <a:lstStyle/>
          <a:p>
            <a:r>
              <a:rPr lang="ro-RO" sz="6000" b="1" i="1" dirty="0"/>
              <a:t>Etică și inteligență artificială</a:t>
            </a:r>
            <a:br>
              <a:rPr lang="en-US" sz="6000" b="1" i="1" dirty="0"/>
            </a:br>
            <a:endParaRPr lang="ro-RO" dirty="0"/>
          </a:p>
        </p:txBody>
      </p:sp>
      <p:sp>
        <p:nvSpPr>
          <p:cNvPr id="2" name="Substituent conținut 1"/>
          <p:cNvSpPr>
            <a:spLocks noGrp="1"/>
          </p:cNvSpPr>
          <p:nvPr>
            <p:ph idx="1"/>
          </p:nvPr>
        </p:nvSpPr>
        <p:spPr/>
        <p:txBody>
          <a:bodyPr rtlCol="0">
            <a:normAutofit/>
          </a:bodyPr>
          <a:lstStyle/>
          <a:p>
            <a:endParaRPr lang="en-US" dirty="0"/>
          </a:p>
          <a:p>
            <a:r>
              <a:rPr lang="en-US" dirty="0"/>
              <a:t> </a:t>
            </a:r>
            <a:r>
              <a:rPr lang="ro-RO" u="sng" dirty="0">
                <a:hlinkClick r:id="rId3" tooltip="Reprezentarea cunoștințelor — pagină inexistentă"/>
              </a:rPr>
              <a:t>Reprezentarea cunoștințelor</a:t>
            </a:r>
            <a:r>
              <a:rPr lang="ro-RO" baseline="30000" dirty="0"/>
              <a:t>⁠</a:t>
            </a:r>
            <a:r>
              <a:rPr lang="ro-RO" dirty="0"/>
              <a:t> și </a:t>
            </a:r>
            <a:r>
              <a:rPr lang="ro-RO" u="sng" dirty="0">
                <a:hlinkClick r:id="rId4" tooltip="Ingineria cunoștințelor — pagină inexistentă"/>
              </a:rPr>
              <a:t>ingineria cunoștințelor</a:t>
            </a:r>
            <a:r>
              <a:rPr lang="ro-RO" baseline="30000" dirty="0"/>
              <a:t>⁠</a:t>
            </a:r>
            <a:r>
              <a:rPr lang="ro-RO" dirty="0"/>
              <a:t> sunt esențiale pentru cercetarea clasică din IA. Unele „sisteme expert” încearcă să reunească cunoștințe explicite posedate de experți într-un domeniu îngust. În plus, unele proiecte încearcă să strângă cunoștințele „de bun simț”, cunoscute oamenilor obișnuiți, într-o bază de date care conține cunoștințe extinse despre lume. </a:t>
            </a:r>
          </a:p>
        </p:txBody>
      </p:sp>
    </p:spTree>
    <p:extLst>
      <p:ext uri="{BB962C8B-B14F-4D97-AF65-F5344CB8AC3E}">
        <p14:creationId xmlns:p14="http://schemas.microsoft.com/office/powerpoint/2010/main" val="2098403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u 2"/>
          <p:cNvSpPr>
            <a:spLocks noGrp="1"/>
          </p:cNvSpPr>
          <p:nvPr>
            <p:ph type="title"/>
          </p:nvPr>
        </p:nvSpPr>
        <p:spPr>
          <a:xfrm>
            <a:off x="609600" y="1262888"/>
            <a:ext cx="10972800" cy="1143000"/>
          </a:xfrm>
        </p:spPr>
        <p:txBody>
          <a:bodyPr rtlCol="0">
            <a:normAutofit fontScale="90000"/>
          </a:bodyPr>
          <a:lstStyle/>
          <a:p>
            <a:r>
              <a:rPr lang="ro-RO" sz="6000" b="1" i="1" dirty="0"/>
              <a:t>Planul coordonat al UE privind inteligenta artificială</a:t>
            </a:r>
            <a:br>
              <a:rPr lang="en-US" sz="6000" b="1" i="1" dirty="0"/>
            </a:br>
            <a:endParaRPr lang="ro-RO" dirty="0"/>
          </a:p>
        </p:txBody>
      </p:sp>
      <p:sp>
        <p:nvSpPr>
          <p:cNvPr id="2" name="Substituent conținut 1"/>
          <p:cNvSpPr>
            <a:spLocks noGrp="1"/>
          </p:cNvSpPr>
          <p:nvPr>
            <p:ph idx="1"/>
          </p:nvPr>
        </p:nvSpPr>
        <p:spPr>
          <a:xfrm>
            <a:off x="609600" y="1834388"/>
            <a:ext cx="10972800" cy="4389120"/>
          </a:xfrm>
        </p:spPr>
        <p:txBody>
          <a:bodyPr rtlCol="0">
            <a:normAutofit/>
          </a:bodyPr>
          <a:lstStyle/>
          <a:p>
            <a:endParaRPr lang="en-US" dirty="0"/>
          </a:p>
          <a:p>
            <a:r>
              <a:rPr lang="en-US" dirty="0"/>
              <a:t> </a:t>
            </a:r>
            <a:r>
              <a:rPr lang="ro-RO" dirty="0"/>
              <a:t>Schimbările generate de IA constituie, de asemenea, un motiv de îngrijorare. Lucrătorii se tem că își vor pierde locul de muncă din cauza automatizării, consumatorii se întreabă cui îi revine responsabilitatea în cazul în care un sistem bazat pe inteligența artificială ia o decizie greșită, întreprinderile mici nu știu cum să aplice IA în activitatea lor, întreprinderile din domeniul IA nou-înființate nu găsesc resursele și talentul de care au nevoie în Europa, iar concurența internațională este mai puternică decât oricând, având în vedere investițiile masive efectuate în acest domeniu în SUA și China. </a:t>
            </a:r>
            <a:endParaRPr lang="en-US" dirty="0"/>
          </a:p>
          <a:p>
            <a:endParaRPr lang="en-US" b="1" dirty="0"/>
          </a:p>
        </p:txBody>
      </p:sp>
    </p:spTree>
    <p:extLst>
      <p:ext uri="{BB962C8B-B14F-4D97-AF65-F5344CB8AC3E}">
        <p14:creationId xmlns:p14="http://schemas.microsoft.com/office/powerpoint/2010/main" val="1807673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u 2"/>
          <p:cNvSpPr>
            <a:spLocks noGrp="1"/>
          </p:cNvSpPr>
          <p:nvPr>
            <p:ph type="title"/>
          </p:nvPr>
        </p:nvSpPr>
        <p:spPr>
          <a:xfrm>
            <a:off x="609600" y="1262888"/>
            <a:ext cx="10972800" cy="1143000"/>
          </a:xfrm>
        </p:spPr>
        <p:txBody>
          <a:bodyPr rtlCol="0">
            <a:normAutofit fontScale="90000"/>
          </a:bodyPr>
          <a:lstStyle/>
          <a:p>
            <a:r>
              <a:rPr lang="ro-RO" sz="6000" b="1" i="1" dirty="0"/>
              <a:t>Planul coordonat al UE privind inteligenta artificială</a:t>
            </a:r>
            <a:br>
              <a:rPr lang="en-US" sz="6000" b="1" i="1" dirty="0"/>
            </a:br>
            <a:endParaRPr lang="ro-RO" dirty="0"/>
          </a:p>
        </p:txBody>
      </p:sp>
      <p:sp>
        <p:nvSpPr>
          <p:cNvPr id="2" name="Substituent conținut 1"/>
          <p:cNvSpPr>
            <a:spLocks noGrp="1"/>
          </p:cNvSpPr>
          <p:nvPr>
            <p:ph idx="1"/>
          </p:nvPr>
        </p:nvSpPr>
        <p:spPr>
          <a:xfrm>
            <a:off x="609600" y="1834388"/>
            <a:ext cx="10972800" cy="4389120"/>
          </a:xfrm>
        </p:spPr>
        <p:txBody>
          <a:bodyPr rtlCol="0">
            <a:normAutofit fontScale="92500"/>
          </a:bodyPr>
          <a:lstStyle/>
          <a:p>
            <a:endParaRPr lang="en-US" dirty="0"/>
          </a:p>
          <a:p>
            <a:r>
              <a:rPr lang="en-US" dirty="0"/>
              <a:t> </a:t>
            </a:r>
            <a:r>
              <a:rPr lang="ro-RO" b="1" dirty="0"/>
              <a:t>Pentru a face față acestor provocări și pentru a valorifica la maximum oportunitățile oferite de IA, Comisia a publicat o strategie europeană în aprilie 2018. Comisia a propus o abordare care plasează factorul uman în centrul dezvoltării IA</a:t>
            </a:r>
            <a:r>
              <a:rPr lang="ro-RO" dirty="0"/>
              <a:t> (IA care are în centru factorul uman) </a:t>
            </a:r>
            <a:r>
              <a:rPr lang="ro-RO" b="1" dirty="0"/>
              <a:t>și care încurajează utilizarea acestei tehnologii puternice pentru soluționarea celor mai importante provocări mondiale</a:t>
            </a:r>
            <a:r>
              <a:rPr lang="ro-RO" dirty="0"/>
              <a:t>: de la eradicarea bolilor la combaterea schimbărilor climatice și la anticiparea dezastrelor naturale, la îmbunătățirea siguranței transporturilor, la combaterea criminalității și la îmbunătățirea securității cibernetice.  Se estimează că aproximativ 90 % din accidentele rutiere sunt cauzate de erori umane.</a:t>
            </a:r>
            <a:endParaRPr lang="en-US" dirty="0"/>
          </a:p>
          <a:p>
            <a:endParaRPr lang="en-US" dirty="0"/>
          </a:p>
          <a:p>
            <a:endParaRPr lang="en-US" b="1" dirty="0"/>
          </a:p>
        </p:txBody>
      </p:sp>
    </p:spTree>
    <p:extLst>
      <p:ext uri="{BB962C8B-B14F-4D97-AF65-F5344CB8AC3E}">
        <p14:creationId xmlns:p14="http://schemas.microsoft.com/office/powerpoint/2010/main" val="3424660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u 2"/>
          <p:cNvSpPr>
            <a:spLocks noGrp="1"/>
          </p:cNvSpPr>
          <p:nvPr>
            <p:ph type="title"/>
          </p:nvPr>
        </p:nvSpPr>
        <p:spPr>
          <a:xfrm>
            <a:off x="609600" y="1262888"/>
            <a:ext cx="10972800" cy="1143000"/>
          </a:xfrm>
        </p:spPr>
        <p:txBody>
          <a:bodyPr rtlCol="0">
            <a:normAutofit fontScale="90000"/>
          </a:bodyPr>
          <a:lstStyle/>
          <a:p>
            <a:r>
              <a:rPr lang="ro-RO" sz="6000" b="1" i="1" dirty="0"/>
              <a:t>Planul coordonat al UE privind inteligenta artificială</a:t>
            </a:r>
            <a:br>
              <a:rPr lang="en-US" sz="6000" b="1" i="1" dirty="0"/>
            </a:br>
            <a:endParaRPr lang="ro-RO" dirty="0"/>
          </a:p>
        </p:txBody>
      </p:sp>
      <p:sp>
        <p:nvSpPr>
          <p:cNvPr id="2" name="Substituent conținut 1"/>
          <p:cNvSpPr>
            <a:spLocks noGrp="1"/>
          </p:cNvSpPr>
          <p:nvPr>
            <p:ph idx="1"/>
          </p:nvPr>
        </p:nvSpPr>
        <p:spPr>
          <a:xfrm>
            <a:off x="609600" y="1834388"/>
            <a:ext cx="10972800" cy="4389120"/>
          </a:xfrm>
        </p:spPr>
        <p:txBody>
          <a:bodyPr rtlCol="0">
            <a:normAutofit fontScale="92500" lnSpcReduction="10000"/>
          </a:bodyPr>
          <a:lstStyle/>
          <a:p>
            <a:endParaRPr lang="en-US" dirty="0"/>
          </a:p>
          <a:p>
            <a:r>
              <a:rPr lang="en-US" dirty="0"/>
              <a:t> </a:t>
            </a:r>
            <a:r>
              <a:rPr lang="ro-RO" dirty="0"/>
              <a:t>Această strategie sprijină o IA etică, sigură și de vârf realizată în Europa. Ea este fondată pe atuurile științifice și industriale ale Europei și are la bază trei piloni: consolidarea investițiilor publice și private în IA, pregătirea pentru schimbări socioeconomice și asigurarea unui cadru etic și juridic adecvat. </a:t>
            </a:r>
            <a:r>
              <a:rPr lang="ro-RO" b="1" dirty="0"/>
              <a:t>Pentru ca IA să se bucure de succes, este esențială coordonarea la nivel european</a:t>
            </a:r>
            <a:r>
              <a:rPr lang="ro-RO" dirty="0"/>
              <a:t>.</a:t>
            </a:r>
            <a:endParaRPr lang="en-US" dirty="0"/>
          </a:p>
          <a:p>
            <a:r>
              <a:rPr lang="ro-RO" dirty="0"/>
              <a:t>Europa are cercetători și întreprinderi nou-înființate de talie mondială în domeniul IA și este lider în robotică în domeniul programelor informatice și al platformelor </a:t>
            </a:r>
            <a:r>
              <a:rPr lang="ro-RO" i="1" dirty="0"/>
              <a:t>business-</a:t>
            </a:r>
            <a:r>
              <a:rPr lang="ro-RO" i="1" dirty="0" err="1"/>
              <a:t>to</a:t>
            </a:r>
            <a:r>
              <a:rPr lang="ro-RO" i="1" dirty="0"/>
              <a:t>-business</a:t>
            </a:r>
            <a:r>
              <a:rPr lang="ro-RO" dirty="0"/>
              <a:t>. Sectoarele sale solide– transportul, asistența medicală și industria prelucrătoare – ar trebui să se afle în avangarda IA. </a:t>
            </a:r>
            <a:endParaRPr lang="en-US" dirty="0"/>
          </a:p>
          <a:p>
            <a:endParaRPr lang="en-US" b="1" dirty="0"/>
          </a:p>
        </p:txBody>
      </p:sp>
    </p:spTree>
    <p:extLst>
      <p:ext uri="{BB962C8B-B14F-4D97-AF65-F5344CB8AC3E}">
        <p14:creationId xmlns:p14="http://schemas.microsoft.com/office/powerpoint/2010/main" val="36597678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u 2"/>
          <p:cNvSpPr>
            <a:spLocks noGrp="1"/>
          </p:cNvSpPr>
          <p:nvPr>
            <p:ph type="title"/>
          </p:nvPr>
        </p:nvSpPr>
        <p:spPr>
          <a:xfrm>
            <a:off x="609600" y="1262888"/>
            <a:ext cx="10972800" cy="1143000"/>
          </a:xfrm>
        </p:spPr>
        <p:txBody>
          <a:bodyPr rtlCol="0">
            <a:normAutofit fontScale="90000"/>
          </a:bodyPr>
          <a:lstStyle/>
          <a:p>
            <a:r>
              <a:rPr lang="ro-RO" sz="6000" b="1" i="1" dirty="0"/>
              <a:t>Planul coordonat al UE privind inteligenta artificială</a:t>
            </a:r>
            <a:br>
              <a:rPr lang="en-US" sz="6000" b="1" i="1" dirty="0"/>
            </a:br>
            <a:endParaRPr lang="ro-RO" dirty="0"/>
          </a:p>
        </p:txBody>
      </p:sp>
      <p:sp>
        <p:nvSpPr>
          <p:cNvPr id="2" name="Substituent conținut 1"/>
          <p:cNvSpPr>
            <a:spLocks noGrp="1"/>
          </p:cNvSpPr>
          <p:nvPr>
            <p:ph idx="1"/>
          </p:nvPr>
        </p:nvSpPr>
        <p:spPr>
          <a:xfrm>
            <a:off x="609600" y="1834388"/>
            <a:ext cx="10972800" cy="4389120"/>
          </a:xfrm>
        </p:spPr>
        <p:txBody>
          <a:bodyPr rtlCol="0">
            <a:normAutofit fontScale="92500" lnSpcReduction="10000"/>
          </a:bodyPr>
          <a:lstStyle/>
          <a:p>
            <a:endParaRPr lang="en-US" dirty="0"/>
          </a:p>
          <a:p>
            <a:r>
              <a:rPr lang="en-US" dirty="0"/>
              <a:t> </a:t>
            </a:r>
            <a:r>
              <a:rPr lang="ro-RO" b="1" dirty="0"/>
              <a:t>PLANUL COORDONAT PRIVIND IA – PREZENTARE GENERALĂ </a:t>
            </a:r>
            <a:endParaRPr lang="ro-RO" dirty="0"/>
          </a:p>
          <a:p>
            <a:r>
              <a:rPr lang="ro-RO" b="1" dirty="0"/>
              <a:t>În strategia sa privind IA pentru Europa, Comisia s-a declarat pregătită să colaboreze cu statele membre la elaborarea unui plan coordonat privind IA până la sfârșitul anului 2018</a:t>
            </a:r>
            <a:r>
              <a:rPr lang="ro-RO" dirty="0"/>
              <a:t>, cu scopul de a maximiza impactul investițiilor la nivelul UE și la nivel național, de a încuraja </a:t>
            </a:r>
            <a:r>
              <a:rPr lang="ro-RO" dirty="0" err="1"/>
              <a:t>sinergiile</a:t>
            </a:r>
            <a:r>
              <a:rPr lang="ro-RO" dirty="0"/>
              <a:t> și cooperarea la nivelul UE, de a face schimb de bune practici și de a defini împreună calea de urmat pentru a se asigura că întreaga Uniune poate concura la nivel mondial. Propunerea privind un plan coordonat s-a bazat pe </a:t>
            </a:r>
            <a:r>
              <a:rPr lang="ro-RO" b="1" dirty="0"/>
              <a:t>declarația de cooperare în domeniul inteligenței artificiale</a:t>
            </a:r>
            <a:r>
              <a:rPr lang="ro-RO" dirty="0"/>
              <a:t>, lansată în aprilie 2018 cu ocazia Zilei digitale și semnată de toate statele membre și de Norvegia. Aceasta a fost </a:t>
            </a:r>
            <a:r>
              <a:rPr lang="ro-RO" b="1" dirty="0"/>
              <a:t>aprobată de Consiliul European în iunie 2018.</a:t>
            </a:r>
            <a:endParaRPr lang="en-US" dirty="0"/>
          </a:p>
        </p:txBody>
      </p:sp>
    </p:spTree>
    <p:extLst>
      <p:ext uri="{BB962C8B-B14F-4D97-AF65-F5344CB8AC3E}">
        <p14:creationId xmlns:p14="http://schemas.microsoft.com/office/powerpoint/2010/main" val="40459958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u 2"/>
          <p:cNvSpPr>
            <a:spLocks noGrp="1"/>
          </p:cNvSpPr>
          <p:nvPr>
            <p:ph type="title"/>
          </p:nvPr>
        </p:nvSpPr>
        <p:spPr>
          <a:xfrm>
            <a:off x="609600" y="1262888"/>
            <a:ext cx="10972800" cy="1143000"/>
          </a:xfrm>
        </p:spPr>
        <p:txBody>
          <a:bodyPr rtlCol="0">
            <a:normAutofit fontScale="90000"/>
          </a:bodyPr>
          <a:lstStyle/>
          <a:p>
            <a:r>
              <a:rPr lang="ro-RO" sz="6000" b="1" i="1" dirty="0"/>
              <a:t>Planul coordonat al UE privind inteligenta artificială</a:t>
            </a:r>
            <a:br>
              <a:rPr lang="en-US" sz="6000" b="1" i="1" dirty="0"/>
            </a:br>
            <a:endParaRPr lang="ro-RO" dirty="0"/>
          </a:p>
        </p:txBody>
      </p:sp>
      <p:sp>
        <p:nvSpPr>
          <p:cNvPr id="2" name="Substituent conținut 1"/>
          <p:cNvSpPr>
            <a:spLocks noGrp="1"/>
          </p:cNvSpPr>
          <p:nvPr>
            <p:ph idx="1"/>
          </p:nvPr>
        </p:nvSpPr>
        <p:spPr>
          <a:xfrm>
            <a:off x="609600" y="1834388"/>
            <a:ext cx="10972800" cy="4389120"/>
          </a:xfrm>
        </p:spPr>
        <p:txBody>
          <a:bodyPr rtlCol="0">
            <a:normAutofit fontScale="85000" lnSpcReduction="20000"/>
          </a:bodyPr>
          <a:lstStyle/>
          <a:p>
            <a:endParaRPr lang="en-US" dirty="0"/>
          </a:p>
          <a:p>
            <a:r>
              <a:rPr lang="en-US" dirty="0"/>
              <a:t> </a:t>
            </a:r>
            <a:r>
              <a:rPr lang="ro-RO" dirty="0"/>
              <a:t>Statele membre (în cadrul grupului privind digitalizarea industriei europene și IA), Norvegia, Elveția și Comisia au pregătit planul în cursul mai multor reuniuni organizate în perioada iunie-noiembrie 2018. Au avut loc, de asemenea, schimburi pe parcursul reuniunilor Consiliului Competitivitate, sub egida președinției austriece a UE.</a:t>
            </a:r>
            <a:endParaRPr lang="en-US" dirty="0"/>
          </a:p>
          <a:p>
            <a:r>
              <a:rPr lang="ro-RO" dirty="0"/>
              <a:t>În cursul acestor reuniuni, statele membre și Comisia au identificat o serie de acțiuni comune menite să asigure creșterea investițiilor, punerea în comun a datelor – materia primă pentru IA, încurajarea talentelor și asigurarea încrederii, pe baza strategiei europene. Acestea au stabilit domeniile de interes public prioritare, cum ar fi asistența medicală, transportul și mobilitatea, siguranța, securitatea și energia, precum și sectoarele economice importante, cum ar fi industria prelucrătoare și serviciile financiare. </a:t>
            </a:r>
            <a:endParaRPr lang="en-US" dirty="0"/>
          </a:p>
          <a:p>
            <a:r>
              <a:rPr lang="ro-RO" dirty="0"/>
              <a:t>Toate aceste acțiuni trebuie să respecte normele UE în materie de concurență și ajutoare de stat.</a:t>
            </a:r>
            <a:endParaRPr lang="en-US" dirty="0"/>
          </a:p>
          <a:p>
            <a:endParaRPr lang="en-US" b="1" dirty="0"/>
          </a:p>
        </p:txBody>
      </p:sp>
    </p:spTree>
    <p:extLst>
      <p:ext uri="{BB962C8B-B14F-4D97-AF65-F5344CB8AC3E}">
        <p14:creationId xmlns:p14="http://schemas.microsoft.com/office/powerpoint/2010/main" val="39576528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u 2"/>
          <p:cNvSpPr>
            <a:spLocks noGrp="1"/>
          </p:cNvSpPr>
          <p:nvPr>
            <p:ph type="title"/>
          </p:nvPr>
        </p:nvSpPr>
        <p:spPr>
          <a:xfrm>
            <a:off x="609600" y="1262888"/>
            <a:ext cx="10972800" cy="1143000"/>
          </a:xfrm>
        </p:spPr>
        <p:txBody>
          <a:bodyPr rtlCol="0">
            <a:normAutofit fontScale="90000"/>
          </a:bodyPr>
          <a:lstStyle/>
          <a:p>
            <a:r>
              <a:rPr lang="ro-RO" sz="6000" b="1" i="1" dirty="0"/>
              <a:t>Planul coordonat al UE privind inteligenta artificială</a:t>
            </a:r>
            <a:br>
              <a:rPr lang="en-US" sz="6000" b="1" i="1" dirty="0"/>
            </a:br>
            <a:endParaRPr lang="ro-RO" dirty="0"/>
          </a:p>
        </p:txBody>
      </p:sp>
      <p:sp>
        <p:nvSpPr>
          <p:cNvPr id="2" name="Substituent conținut 1"/>
          <p:cNvSpPr>
            <a:spLocks noGrp="1"/>
          </p:cNvSpPr>
          <p:nvPr>
            <p:ph idx="1"/>
          </p:nvPr>
        </p:nvSpPr>
        <p:spPr>
          <a:xfrm>
            <a:off x="609600" y="1612900"/>
            <a:ext cx="10972800" cy="5118100"/>
          </a:xfrm>
        </p:spPr>
        <p:txBody>
          <a:bodyPr rtlCol="0">
            <a:normAutofit fontScale="77500" lnSpcReduction="20000"/>
          </a:bodyPr>
          <a:lstStyle/>
          <a:p>
            <a:endParaRPr lang="en-US" dirty="0"/>
          </a:p>
          <a:p>
            <a:r>
              <a:rPr lang="en-US" dirty="0"/>
              <a:t> </a:t>
            </a:r>
            <a:r>
              <a:rPr lang="ro-RO" b="1" dirty="0"/>
              <a:t>Obiective comune și eforturi complementare </a:t>
            </a:r>
            <a:endParaRPr lang="en-US" dirty="0"/>
          </a:p>
          <a:p>
            <a:r>
              <a:rPr lang="ro-RO" dirty="0"/>
              <a:t>Planul coordonat oferă un cadru strategic pentru strategiile naționale în domeniul inteligenței artificiale. La ora actuală, cinci state membre au adoptat deja o strategie națională în acest domeniu, care beneficiază de un buget specific. Toate celelalte </a:t>
            </a:r>
            <a:r>
              <a:rPr lang="ro-RO" b="1" dirty="0"/>
              <a:t>state membre sunt încurajate să își dezvolte strategia națională în domeniul inteligenței artificiale până la jumătatea anului 2019, pe baza activității desfășurate la nivel european</a:t>
            </a:r>
            <a:r>
              <a:rPr lang="ro-RO" dirty="0"/>
              <a:t>.</a:t>
            </a:r>
            <a:r>
              <a:rPr lang="ro-RO" b="1" dirty="0"/>
              <a:t> </a:t>
            </a:r>
            <a:r>
              <a:rPr lang="ro-RO" dirty="0"/>
              <a:t>Se așteaptă ca aceste state să definească nivelurile de investiții și măsurile de punere în aplicare. </a:t>
            </a:r>
            <a:endParaRPr lang="en-US" dirty="0"/>
          </a:p>
          <a:p>
            <a:r>
              <a:rPr lang="ro-RO" dirty="0"/>
              <a:t>În cursul anului viitor, statele membre și Comisia vor conveni, de asemenea, asupra unor indicatori comuni pentru a monitoriza utilizarea și dezvoltarea IA în Uniune, precum și rata de succes a strategiilor instituite, cu sprijinul AI Watch, proiect dezvoltat de Centrul Comun de Cercetare al Comisiei.</a:t>
            </a:r>
            <a:r>
              <a:rPr lang="en-US" dirty="0"/>
              <a:t> </a:t>
            </a:r>
            <a:r>
              <a:rPr lang="ro-RO" dirty="0"/>
              <a:t>	</a:t>
            </a:r>
          </a:p>
          <a:p>
            <a:r>
              <a:rPr lang="ro-RO" dirty="0"/>
              <a:t>Franța, Finlanda, Suedia, Regatul Unit și Germania dispun de strategii clar definite în domeniul IA. Unele țări, precum Danemarca, Luxemburg, Țările de Jos, Irlanda și Norvegia, includ acțiuni legate de IA în strategiile lor mai ample în materie de digitalizare. Austria, Belgia, Republica Cehă, Danemarca, Estonia, Germania, Italia, Letonia, Polonia, Portugalia, Slovenia, Slovacia și Spania lucrează la elaborarea unor astfel de strategii.</a:t>
            </a:r>
            <a:endParaRPr lang="en-US" dirty="0"/>
          </a:p>
          <a:p>
            <a:endParaRPr lang="en-US" dirty="0"/>
          </a:p>
          <a:p>
            <a:endParaRPr lang="en-US" b="1" dirty="0"/>
          </a:p>
        </p:txBody>
      </p:sp>
    </p:spTree>
    <p:extLst>
      <p:ext uri="{BB962C8B-B14F-4D97-AF65-F5344CB8AC3E}">
        <p14:creationId xmlns:p14="http://schemas.microsoft.com/office/powerpoint/2010/main" val="2071360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u 2"/>
          <p:cNvSpPr>
            <a:spLocks noGrp="1"/>
          </p:cNvSpPr>
          <p:nvPr>
            <p:ph type="title"/>
          </p:nvPr>
        </p:nvSpPr>
        <p:spPr>
          <a:xfrm>
            <a:off x="609600" y="1262888"/>
            <a:ext cx="10972800" cy="1143000"/>
          </a:xfrm>
        </p:spPr>
        <p:txBody>
          <a:bodyPr rtlCol="0">
            <a:normAutofit fontScale="90000"/>
          </a:bodyPr>
          <a:lstStyle/>
          <a:p>
            <a:r>
              <a:rPr lang="ro-RO" sz="6000" b="1" i="1" dirty="0"/>
              <a:t>Planul coordonat al UE privind inteligenta artificială</a:t>
            </a:r>
            <a:br>
              <a:rPr lang="en-US" sz="6000" b="1" i="1" dirty="0"/>
            </a:br>
            <a:endParaRPr lang="ro-RO" dirty="0"/>
          </a:p>
        </p:txBody>
      </p:sp>
      <p:sp>
        <p:nvSpPr>
          <p:cNvPr id="2" name="Substituent conținut 1"/>
          <p:cNvSpPr>
            <a:spLocks noGrp="1"/>
          </p:cNvSpPr>
          <p:nvPr>
            <p:ph idx="1"/>
          </p:nvPr>
        </p:nvSpPr>
        <p:spPr>
          <a:xfrm>
            <a:off x="609600" y="1834388"/>
            <a:ext cx="10972800" cy="4389120"/>
          </a:xfrm>
        </p:spPr>
        <p:txBody>
          <a:bodyPr rtlCol="0">
            <a:normAutofit lnSpcReduction="10000"/>
          </a:bodyPr>
          <a:lstStyle/>
          <a:p>
            <a:endParaRPr lang="en-US" dirty="0"/>
          </a:p>
          <a:p>
            <a:r>
              <a:rPr lang="en-US" dirty="0"/>
              <a:t> </a:t>
            </a:r>
            <a:r>
              <a:rPr lang="ro-RO" dirty="0"/>
              <a:t>Europa a rămas în urmă în ceea ce privește investițiile private în IA. Fără eforturi majore, UE riscă să nu valorifice oportunitățile oferite de IA, să se confrunte cu un exod de inteligență și să fie un consumator de soluții elaborate în altă parte. De aceea, strategia europeană privind IA a stabilit obiective ambițioase, dar realiste: </a:t>
            </a:r>
            <a:r>
              <a:rPr lang="ro-RO" b="1" dirty="0"/>
              <a:t>în Uniune, trebuie făcute mai multe investiții publice și private în IA pentru a atinge obiectivul de 20 de miliarde EUR pe an în următorul deceniu</a:t>
            </a:r>
            <a:r>
              <a:rPr lang="ro-RO" dirty="0"/>
              <a:t>.</a:t>
            </a:r>
            <a:r>
              <a:rPr lang="en-US" dirty="0"/>
              <a:t> </a:t>
            </a:r>
            <a:r>
              <a:rPr lang="ro-RO" dirty="0"/>
              <a:t>	</a:t>
            </a:r>
          </a:p>
          <a:p>
            <a:r>
              <a:rPr lang="ro-RO" dirty="0"/>
              <a:t>În 2016, investițiile totale în Europa s-au ridicat la aproximativ 2,4-3,2 miliarde EUR, față de 6,5­9,7 miliarde EUR în Asia și 12,1-18,6 miliarde EUR în America de Nord. </a:t>
            </a:r>
            <a:endParaRPr lang="en-US" b="1" dirty="0"/>
          </a:p>
        </p:txBody>
      </p:sp>
    </p:spTree>
    <p:extLst>
      <p:ext uri="{BB962C8B-B14F-4D97-AF65-F5344CB8AC3E}">
        <p14:creationId xmlns:p14="http://schemas.microsoft.com/office/powerpoint/2010/main" val="38099242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u 2"/>
          <p:cNvSpPr>
            <a:spLocks noGrp="1"/>
          </p:cNvSpPr>
          <p:nvPr>
            <p:ph type="title"/>
          </p:nvPr>
        </p:nvSpPr>
        <p:spPr>
          <a:xfrm>
            <a:off x="609600" y="1262888"/>
            <a:ext cx="10972800" cy="1143000"/>
          </a:xfrm>
        </p:spPr>
        <p:txBody>
          <a:bodyPr rtlCol="0">
            <a:normAutofit fontScale="90000"/>
          </a:bodyPr>
          <a:lstStyle/>
          <a:p>
            <a:r>
              <a:rPr lang="ro-RO" sz="6000" b="1" i="1" dirty="0"/>
              <a:t>Planul coordonat al UE privind inteligenta artificială</a:t>
            </a:r>
            <a:br>
              <a:rPr lang="en-US" sz="6000" b="1" i="1" dirty="0"/>
            </a:br>
            <a:endParaRPr lang="ro-RO" dirty="0"/>
          </a:p>
        </p:txBody>
      </p:sp>
      <p:sp>
        <p:nvSpPr>
          <p:cNvPr id="2" name="Substituent conținut 1"/>
          <p:cNvSpPr>
            <a:spLocks noGrp="1"/>
          </p:cNvSpPr>
          <p:nvPr>
            <p:ph idx="1"/>
          </p:nvPr>
        </p:nvSpPr>
        <p:spPr>
          <a:xfrm>
            <a:off x="609600" y="1638300"/>
            <a:ext cx="10972800" cy="4991100"/>
          </a:xfrm>
        </p:spPr>
        <p:txBody>
          <a:bodyPr rtlCol="0">
            <a:normAutofit fontScale="77500" lnSpcReduction="20000"/>
          </a:bodyPr>
          <a:lstStyle/>
          <a:p>
            <a:endParaRPr lang="en-US" dirty="0"/>
          </a:p>
          <a:p>
            <a:r>
              <a:rPr lang="en-US" dirty="0"/>
              <a:t> </a:t>
            </a:r>
            <a:r>
              <a:rPr lang="ro-RO" dirty="0"/>
              <a:t>Ca un prim pas, Comisia mărește la 1,5 miliarde EUR, în perioada 2018­2020, investițiile în IA din programul-cadru pentru cercetare și inovare Orizont 2020. Această sumă corespunde unei creșteri cu 70 % față de perioada 2014-2017. Dacă statele membre și sectorul privat depun eforturi similare, investițiile totale în Uniune vor depăși 20 de miliarde EUR pentru perioada 2018-2020, ceea ce va permite Uniunii să își intensifice în continuare eforturile în următorul deceniu, investițiile ajungând treptat la 20 de miliarde EUR pe an. Aceasta ar corespunde unei investiții anuale de 7 miliarde EUR realizată de sectorul public (statele membre și Comisie), la egalitate cu investițiile realizate pe alte continente. </a:t>
            </a:r>
            <a:r>
              <a:rPr lang="ro-RO" b="1" dirty="0"/>
              <a:t>Pentru următoarea perioadă de programare 2021-2027, Comisia a propus ca Uniunea să investească în IA cel puțin 1 miliard EUR pe an din programele Orizont Europa și Europa digitală</a:t>
            </a:r>
            <a:r>
              <a:rPr lang="ro-RO" dirty="0"/>
              <a:t>.</a:t>
            </a:r>
          </a:p>
          <a:p>
            <a:r>
              <a:rPr lang="en-US" dirty="0"/>
              <a:t> </a:t>
            </a:r>
            <a:r>
              <a:rPr lang="ro-RO" dirty="0"/>
              <a:t>Acestea pot include investiții din fondurile structurale și de investiții europene. Cinci regiuni au priorități legate de IA în cadrul strategiilor lor de specializare inteligentă: Saxonia Inferioară [DE], </a:t>
            </a:r>
            <a:r>
              <a:rPr lang="ro-RO" dirty="0" err="1"/>
              <a:t>Pohjois-Savo</a:t>
            </a:r>
            <a:r>
              <a:rPr lang="ro-RO" dirty="0"/>
              <a:t> [FI], </a:t>
            </a:r>
            <a:r>
              <a:rPr lang="ro-RO" dirty="0" err="1"/>
              <a:t>Lódzkie</a:t>
            </a:r>
            <a:r>
              <a:rPr lang="ro-RO" dirty="0"/>
              <a:t> [PL], Nord-Vest [RO] și Nord-Est [RO].</a:t>
            </a:r>
            <a:endParaRPr lang="en-US" dirty="0"/>
          </a:p>
          <a:p>
            <a:r>
              <a:rPr lang="ro-RO" dirty="0"/>
              <a:t>Propunerile pentru următorul cadru financiar multianual, în special noul program Europa digitală și Orizont Europa, cel mai ambițios program-cadru pentru cercetare și inovare pus vreodată în aplicare de UE, sprijină strategia europeană în domeniul IA.</a:t>
            </a:r>
            <a:endParaRPr lang="en-US" dirty="0"/>
          </a:p>
          <a:p>
            <a:endParaRPr lang="en-US" b="1" dirty="0"/>
          </a:p>
        </p:txBody>
      </p:sp>
    </p:spTree>
    <p:extLst>
      <p:ext uri="{BB962C8B-B14F-4D97-AF65-F5344CB8AC3E}">
        <p14:creationId xmlns:p14="http://schemas.microsoft.com/office/powerpoint/2010/main" val="4251288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u 2"/>
          <p:cNvSpPr>
            <a:spLocks noGrp="1"/>
          </p:cNvSpPr>
          <p:nvPr>
            <p:ph type="title"/>
          </p:nvPr>
        </p:nvSpPr>
        <p:spPr>
          <a:xfrm>
            <a:off x="609600" y="1262888"/>
            <a:ext cx="10972800" cy="1143000"/>
          </a:xfrm>
        </p:spPr>
        <p:txBody>
          <a:bodyPr rtlCol="0">
            <a:normAutofit fontScale="90000"/>
          </a:bodyPr>
          <a:lstStyle/>
          <a:p>
            <a:r>
              <a:rPr lang="ro-RO" sz="6000" b="1" i="1" dirty="0"/>
              <a:t>Planul coordonat al UE privind inteligenta artificială</a:t>
            </a:r>
            <a:br>
              <a:rPr lang="en-US" sz="6000" b="1" i="1" dirty="0"/>
            </a:br>
            <a:endParaRPr lang="ro-RO" dirty="0"/>
          </a:p>
        </p:txBody>
      </p:sp>
      <p:sp>
        <p:nvSpPr>
          <p:cNvPr id="2" name="Substituent conținut 1"/>
          <p:cNvSpPr>
            <a:spLocks noGrp="1"/>
          </p:cNvSpPr>
          <p:nvPr>
            <p:ph idx="1"/>
          </p:nvPr>
        </p:nvSpPr>
        <p:spPr>
          <a:xfrm>
            <a:off x="609600" y="1834388"/>
            <a:ext cx="10972800" cy="4389120"/>
          </a:xfrm>
        </p:spPr>
        <p:txBody>
          <a:bodyPr rtlCol="0">
            <a:normAutofit/>
          </a:bodyPr>
          <a:lstStyle/>
          <a:p>
            <a:endParaRPr lang="en-US" dirty="0"/>
          </a:p>
          <a:p>
            <a:r>
              <a:rPr lang="en-US" dirty="0"/>
              <a:t> </a:t>
            </a:r>
            <a:r>
              <a:rPr lang="ro-RO" dirty="0"/>
              <a:t>. Produsele și serviciile sunt din ce în ce mai interconectate și digitalizate. În acest context, este extrem de important să se evite fragmentarea pieței în sectoare strategice cum ar fi inteligența artificială, inclusiv prin consolidarea catalizatorilor-cheie (de exemplu, standardele comune și rețelele de comunicare rapidă). O piață unică reală, cu o dimensiune digitală integrată, </a:t>
            </a:r>
            <a:r>
              <a:rPr lang="ro-RO" b="1" dirty="0"/>
              <a:t>va facilita dezvoltarea întreprinderilor și schimburile comerciale transfrontaliere efectuate de acestea</a:t>
            </a:r>
            <a:r>
              <a:rPr lang="ro-RO" dirty="0"/>
              <a:t> și, prin urmare, va stimula în continuare investițiile.</a:t>
            </a:r>
            <a:endParaRPr lang="en-US" dirty="0"/>
          </a:p>
          <a:p>
            <a:pPr marL="0" indent="0">
              <a:buNone/>
            </a:pPr>
            <a:endParaRPr lang="en-US" dirty="0"/>
          </a:p>
          <a:p>
            <a:endParaRPr lang="en-US" b="1" dirty="0"/>
          </a:p>
        </p:txBody>
      </p:sp>
    </p:spTree>
    <p:extLst>
      <p:ext uri="{BB962C8B-B14F-4D97-AF65-F5344CB8AC3E}">
        <p14:creationId xmlns:p14="http://schemas.microsoft.com/office/powerpoint/2010/main" val="3983381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u 2"/>
          <p:cNvSpPr>
            <a:spLocks noGrp="1"/>
          </p:cNvSpPr>
          <p:nvPr>
            <p:ph type="title"/>
          </p:nvPr>
        </p:nvSpPr>
        <p:spPr>
          <a:xfrm>
            <a:off x="609600" y="1262888"/>
            <a:ext cx="10972800" cy="1143000"/>
          </a:xfrm>
        </p:spPr>
        <p:txBody>
          <a:bodyPr rtlCol="0">
            <a:normAutofit fontScale="90000"/>
          </a:bodyPr>
          <a:lstStyle/>
          <a:p>
            <a:r>
              <a:rPr lang="ro-RO" sz="6000" b="1" i="1" dirty="0"/>
              <a:t>Planul coordonat al UE privind inteligenta artificială</a:t>
            </a:r>
            <a:br>
              <a:rPr lang="en-US" sz="6000" b="1" i="1" dirty="0"/>
            </a:br>
            <a:endParaRPr lang="ro-RO" dirty="0"/>
          </a:p>
        </p:txBody>
      </p:sp>
      <p:sp>
        <p:nvSpPr>
          <p:cNvPr id="2" name="Substituent conținut 1"/>
          <p:cNvSpPr>
            <a:spLocks noGrp="1"/>
          </p:cNvSpPr>
          <p:nvPr>
            <p:ph idx="1"/>
          </p:nvPr>
        </p:nvSpPr>
        <p:spPr>
          <a:xfrm>
            <a:off x="139700" y="1625600"/>
            <a:ext cx="11722100" cy="5130800"/>
          </a:xfrm>
        </p:spPr>
        <p:txBody>
          <a:bodyPr rtlCol="0">
            <a:normAutofit fontScale="77500" lnSpcReduction="20000"/>
          </a:bodyPr>
          <a:lstStyle/>
          <a:p>
            <a:r>
              <a:rPr lang="en-US" dirty="0"/>
              <a:t> </a:t>
            </a:r>
            <a:r>
              <a:rPr lang="ro-RO" dirty="0"/>
              <a:t>Statele membre și Comisia vor consolida, de asemenea, cooperarea cu sectorul privat. Comisia va reuni întreprinderi și organizații de cercetare pentru a dezvolta o agendă strategică comună de cercetare în domeniul IA, definind prioritățile în funcție de nevoile pieței și încurajând schimburile intersectoriale și transfrontaliere. </a:t>
            </a:r>
            <a:r>
              <a:rPr lang="ro-RO" b="1" dirty="0"/>
              <a:t>Acest demers va deschide calea pentru un nou parteneriat pentru cercetare și inovare privind inteligența artificială, promovând colaborarea dintre mediul academic și sectorul industrial din Europa</a:t>
            </a:r>
            <a:r>
              <a:rPr lang="ro-RO" dirty="0"/>
              <a:t>. În cadrul acestui parteneriat contractual, se așteaptă ca sectorul privat să își asume angajamentul de a realiza investiții specifice și importante în domeniul IA. Acest parteneriat se va baza pe parteneriatele existente în domeniul roboticii și al volumelor mari de date, reprezentând investiții în valoare de 4,4 miliarde EUR, din care majoritatea (3,2 miliarde EUR) provin din industrie. Părțile interesate și-au confirmat deja sprijinul pentru instituirea unui parteneriat în domeniul IA.</a:t>
            </a:r>
            <a:endParaRPr lang="en-US" dirty="0"/>
          </a:p>
          <a:p>
            <a:r>
              <a:rPr lang="ro-RO" dirty="0"/>
              <a:t>Parteneriatele public-privat în domeniul roboticii („SPARC”) și al volumelor mari de date („Big Data </a:t>
            </a:r>
            <a:r>
              <a:rPr lang="ro-RO" dirty="0" err="1"/>
              <a:t>Value</a:t>
            </a:r>
            <a:r>
              <a:rPr lang="ro-RO" dirty="0"/>
              <a:t>”) reprezintă investiții publice în valoare de 1,2 miliarde EUR plus investiții private în valoare de 3,2 miliarde EUR pentru perioada 2014-2020, ceea ce înseamnă un total de 4,4 miliarde EUR.</a:t>
            </a:r>
            <a:endParaRPr lang="en-US" dirty="0"/>
          </a:p>
          <a:p>
            <a:r>
              <a:rPr lang="ro-RO" dirty="0"/>
              <a:t>Big Data </a:t>
            </a:r>
            <a:r>
              <a:rPr lang="ro-RO" dirty="0" err="1"/>
              <a:t>Value</a:t>
            </a:r>
            <a:r>
              <a:rPr lang="ro-RO" dirty="0"/>
              <a:t> Association, partenerul privat în cadrul parteneriatului public-privat în domeniul volumelor mari de date, a adoptat un document de poziție privind IA, care include o recomandare privind evoluția către un parteneriat privind IA (noiembrie 2018). </a:t>
            </a:r>
            <a:r>
              <a:rPr lang="ro-RO" u="sng" dirty="0">
                <a:hlinkClick r:id="rId3"/>
              </a:rPr>
              <a:t>http://bdva.eu/sites/default/files/AI-Position-Statement-BDVA-Final-12112018.pdf</a:t>
            </a:r>
            <a:endParaRPr lang="en-US" dirty="0"/>
          </a:p>
          <a:p>
            <a:endParaRPr lang="en-US" b="1" dirty="0"/>
          </a:p>
        </p:txBody>
      </p:sp>
    </p:spTree>
    <p:extLst>
      <p:ext uri="{BB962C8B-B14F-4D97-AF65-F5344CB8AC3E}">
        <p14:creationId xmlns:p14="http://schemas.microsoft.com/office/powerpoint/2010/main" val="3660177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u 2"/>
          <p:cNvSpPr>
            <a:spLocks noGrp="1"/>
          </p:cNvSpPr>
          <p:nvPr>
            <p:ph type="title"/>
          </p:nvPr>
        </p:nvSpPr>
        <p:spPr/>
        <p:txBody>
          <a:bodyPr rtlCol="0">
            <a:normAutofit fontScale="90000"/>
          </a:bodyPr>
          <a:lstStyle/>
          <a:p>
            <a:r>
              <a:rPr lang="ro-RO" sz="6000" b="1" i="1" dirty="0"/>
              <a:t>Etică și inteligență artificială</a:t>
            </a:r>
            <a:br>
              <a:rPr lang="en-US" sz="6000" b="1" i="1" dirty="0"/>
            </a:br>
            <a:endParaRPr lang="ro-RO" dirty="0"/>
          </a:p>
        </p:txBody>
      </p:sp>
      <p:sp>
        <p:nvSpPr>
          <p:cNvPr id="2" name="Substituent conținut 1"/>
          <p:cNvSpPr>
            <a:spLocks noGrp="1"/>
          </p:cNvSpPr>
          <p:nvPr>
            <p:ph idx="1"/>
          </p:nvPr>
        </p:nvSpPr>
        <p:spPr/>
        <p:txBody>
          <a:bodyPr rtlCol="0">
            <a:normAutofit lnSpcReduction="10000"/>
          </a:bodyPr>
          <a:lstStyle/>
          <a:p>
            <a:endParaRPr lang="en-US" dirty="0"/>
          </a:p>
          <a:p>
            <a:r>
              <a:rPr lang="en-US" dirty="0"/>
              <a:t> </a:t>
            </a:r>
            <a:r>
              <a:rPr lang="ro-RO" dirty="0"/>
              <a:t>O reprezentare a „ceea ce există” este o </a:t>
            </a:r>
            <a:r>
              <a:rPr lang="ro-RO" u="sng" dirty="0">
                <a:hlinkClick r:id="rId3" tooltip="Ontologie"/>
              </a:rPr>
              <a:t>ontologie</a:t>
            </a:r>
            <a:r>
              <a:rPr lang="ro-RO" baseline="30000" dirty="0"/>
              <a:t>⁠</a:t>
            </a:r>
            <a:r>
              <a:rPr lang="ro-RO" dirty="0"/>
              <a:t>: setul de obiecte, relațiile, conceptele și proprietățile descrise formal astfel încât agenții software să le poată interpreta. </a:t>
            </a:r>
            <a:r>
              <a:rPr lang="ro-RO" u="sng" dirty="0">
                <a:hlinkClick r:id="rId4" tooltip="Semantică"/>
              </a:rPr>
              <a:t>Semantica</a:t>
            </a:r>
            <a:r>
              <a:rPr lang="ro-RO" dirty="0"/>
              <a:t> acestor elemente este capturată sub formă de concepte, roluri și indivizi din </a:t>
            </a:r>
            <a:r>
              <a:rPr lang="ro-RO" u="sng" dirty="0">
                <a:hlinkClick r:id="rId5" tooltip="Logica descriptivă — pagină inexistentă"/>
              </a:rPr>
              <a:t>logica descriptivă</a:t>
            </a:r>
            <a:r>
              <a:rPr lang="ro-RO" baseline="30000" dirty="0"/>
              <a:t>⁠</a:t>
            </a:r>
            <a:r>
              <a:rPr lang="ro-RO" dirty="0"/>
              <a:t> și sunt, de obicei, implementate drept clase, proprietăți și indivizi în </a:t>
            </a:r>
            <a:r>
              <a:rPr lang="ro-RO" u="sng" dirty="0">
                <a:hlinkClick r:id="rId6" tooltip="Web Ontology Language — pagină inexistentă"/>
              </a:rPr>
              <a:t>Web </a:t>
            </a:r>
            <a:r>
              <a:rPr lang="ro-RO" u="sng" dirty="0" err="1">
                <a:hlinkClick r:id="rId6" tooltip="Web Ontology Language — pagină inexistentă"/>
              </a:rPr>
              <a:t>Ontology</a:t>
            </a:r>
            <a:r>
              <a:rPr lang="ro-RO" u="sng" dirty="0">
                <a:hlinkClick r:id="rId6" tooltip="Web Ontology Language — pagină inexistentă"/>
              </a:rPr>
              <a:t> </a:t>
            </a:r>
            <a:r>
              <a:rPr lang="ro-RO" u="sng" dirty="0" err="1">
                <a:hlinkClick r:id="rId6" tooltip="Web Ontology Language — pagină inexistentă"/>
              </a:rPr>
              <a:t>Language</a:t>
            </a:r>
            <a:r>
              <a:rPr lang="ro-RO" baseline="30000" dirty="0"/>
              <a:t>⁠</a:t>
            </a:r>
            <a:r>
              <a:rPr lang="ro-RO" dirty="0"/>
              <a:t>. Cele mai generale ontologii sunt numite </a:t>
            </a:r>
            <a:r>
              <a:rPr lang="ro-RO" u="sng" dirty="0">
                <a:hlinkClick r:id="rId7" tooltip="Ontologii superioare — pagină inexistentă"/>
              </a:rPr>
              <a:t>ontologii superioare</a:t>
            </a:r>
            <a:r>
              <a:rPr lang="ro-RO" dirty="0"/>
              <a:t>, care încearcă să ofere o bază pentru toate celelalte cunoștințe acționând ca mediatori între </a:t>
            </a:r>
            <a:r>
              <a:rPr lang="ro-RO" u="sng" dirty="0" err="1">
                <a:hlinkClick r:id="rId3" tooltip="Ontologie"/>
              </a:rPr>
              <a:t>ontologiile</a:t>
            </a:r>
            <a:r>
              <a:rPr lang="ro-RO" u="sng" dirty="0">
                <a:hlinkClick r:id="rId3" tooltip="Ontologie"/>
              </a:rPr>
              <a:t> de domeniu</a:t>
            </a:r>
            <a:r>
              <a:rPr lang="ro-RO" baseline="30000" dirty="0"/>
              <a:t>⁠</a:t>
            </a:r>
            <a:r>
              <a:rPr lang="ro-RO" dirty="0"/>
              <a:t> care acoperă cunoștințe specifice despre un anumit domeniu de cunoștințe (domeniu sau arie de interes)</a:t>
            </a:r>
          </a:p>
        </p:txBody>
      </p:sp>
    </p:spTree>
    <p:extLst>
      <p:ext uri="{BB962C8B-B14F-4D97-AF65-F5344CB8AC3E}">
        <p14:creationId xmlns:p14="http://schemas.microsoft.com/office/powerpoint/2010/main" val="1146089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u 2"/>
          <p:cNvSpPr>
            <a:spLocks noGrp="1"/>
          </p:cNvSpPr>
          <p:nvPr>
            <p:ph type="title"/>
          </p:nvPr>
        </p:nvSpPr>
        <p:spPr>
          <a:xfrm>
            <a:off x="609600" y="1262888"/>
            <a:ext cx="10972800" cy="1143000"/>
          </a:xfrm>
        </p:spPr>
        <p:txBody>
          <a:bodyPr rtlCol="0">
            <a:normAutofit fontScale="90000"/>
          </a:bodyPr>
          <a:lstStyle/>
          <a:p>
            <a:r>
              <a:rPr lang="ro-RO" sz="6000" b="1" i="1" dirty="0"/>
              <a:t>Planul coordonat al UE privind inteligenta artificială</a:t>
            </a:r>
            <a:br>
              <a:rPr lang="en-US" sz="6000" b="1" i="1" dirty="0"/>
            </a:br>
            <a:endParaRPr lang="ro-RO" dirty="0"/>
          </a:p>
        </p:txBody>
      </p:sp>
      <p:sp>
        <p:nvSpPr>
          <p:cNvPr id="2" name="Substituent conținut 1"/>
          <p:cNvSpPr>
            <a:spLocks noGrp="1"/>
          </p:cNvSpPr>
          <p:nvPr>
            <p:ph idx="1"/>
          </p:nvPr>
        </p:nvSpPr>
        <p:spPr>
          <a:xfrm>
            <a:off x="609600" y="1834388"/>
            <a:ext cx="10972800" cy="4389120"/>
          </a:xfrm>
        </p:spPr>
        <p:txBody>
          <a:bodyPr rtlCol="0">
            <a:normAutofit/>
          </a:bodyPr>
          <a:lstStyle/>
          <a:p>
            <a:endParaRPr lang="en-US" dirty="0"/>
          </a:p>
          <a:p>
            <a:r>
              <a:rPr lang="en-US" dirty="0"/>
              <a:t> </a:t>
            </a:r>
            <a:r>
              <a:rPr lang="ro-RO" dirty="0"/>
              <a:t>În plus, Comisia urmărește să pună la dispoziție resurse pentru întreprinderile nou-înființate și pentru cele inovatoare în domeniul IA și </a:t>
            </a:r>
            <a:r>
              <a:rPr lang="ro-RO" dirty="0" err="1"/>
              <a:t>blockchain</a:t>
            </a:r>
            <a:r>
              <a:rPr lang="ro-RO" dirty="0"/>
              <a:t>, pentru le ajuta să își dezvolte activitățile. Într-o primă etapă, în 2020 ar trebui mobilizată suma de 100 de milioane EUR; această sumă ar putea fi completată în continuare prin participarea băncilor naționale de promovare interesate și a altor instituții. Acest lucru ar putea contribui la pregătirea pentru consolidarea accesului la finanțare pentru IA în cadrul programului </a:t>
            </a:r>
            <a:r>
              <a:rPr lang="ro-RO" dirty="0" err="1"/>
              <a:t>InvestEU</a:t>
            </a:r>
            <a:r>
              <a:rPr lang="ro-RO" dirty="0"/>
              <a:t> începând cu 2021. </a:t>
            </a:r>
            <a:endParaRPr lang="en-US" dirty="0"/>
          </a:p>
          <a:p>
            <a:endParaRPr lang="en-US" b="1" dirty="0"/>
          </a:p>
        </p:txBody>
      </p:sp>
    </p:spTree>
    <p:extLst>
      <p:ext uri="{BB962C8B-B14F-4D97-AF65-F5344CB8AC3E}">
        <p14:creationId xmlns:p14="http://schemas.microsoft.com/office/powerpoint/2010/main" val="1065449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u 2"/>
          <p:cNvSpPr>
            <a:spLocks noGrp="1"/>
          </p:cNvSpPr>
          <p:nvPr>
            <p:ph type="title"/>
          </p:nvPr>
        </p:nvSpPr>
        <p:spPr>
          <a:xfrm>
            <a:off x="609600" y="1262888"/>
            <a:ext cx="10972800" cy="1143000"/>
          </a:xfrm>
        </p:spPr>
        <p:txBody>
          <a:bodyPr rtlCol="0">
            <a:normAutofit fontScale="90000"/>
          </a:bodyPr>
          <a:lstStyle/>
          <a:p>
            <a:r>
              <a:rPr lang="ro-RO" sz="6000" b="1" i="1" dirty="0"/>
              <a:t>Planul coordonat al UE privind inteligenta artificială</a:t>
            </a:r>
            <a:br>
              <a:rPr lang="en-US" sz="6000" b="1" i="1" dirty="0"/>
            </a:br>
            <a:endParaRPr lang="ro-RO" dirty="0"/>
          </a:p>
        </p:txBody>
      </p:sp>
      <p:sp>
        <p:nvSpPr>
          <p:cNvPr id="2" name="Substituent conținut 1"/>
          <p:cNvSpPr>
            <a:spLocks noGrp="1"/>
          </p:cNvSpPr>
          <p:nvPr>
            <p:ph idx="1"/>
          </p:nvPr>
        </p:nvSpPr>
        <p:spPr>
          <a:xfrm>
            <a:off x="609600" y="1834388"/>
            <a:ext cx="10972800" cy="4845812"/>
          </a:xfrm>
        </p:spPr>
        <p:txBody>
          <a:bodyPr rtlCol="0">
            <a:normAutofit fontScale="92500" lnSpcReduction="20000"/>
          </a:bodyPr>
          <a:lstStyle/>
          <a:p>
            <a:r>
              <a:rPr lang="en-US" dirty="0"/>
              <a:t> </a:t>
            </a:r>
            <a:r>
              <a:rPr lang="ro-RO" b="1" dirty="0"/>
              <a:t>Consolidarea excelenței în domeniul tehnologiilor fiabile în materie de IA și difuzarea pe scară largă</a:t>
            </a:r>
            <a:endParaRPr lang="en-US" dirty="0"/>
          </a:p>
          <a:p>
            <a:r>
              <a:rPr lang="ro-RO" dirty="0"/>
              <a:t>Statele membre și Comisia au drept obiectiv dezvoltarea capacităților naționale de cercetare și atingerea unei mase critice prin intermediul unor </a:t>
            </a:r>
            <a:r>
              <a:rPr lang="ro-RO" b="1" dirty="0"/>
              <a:t>rețele mai bine conectate de centre europene de excelență în cercetare în domeniul IA</a:t>
            </a:r>
            <a:r>
              <a:rPr lang="ro-RO" dirty="0"/>
              <a:t>. Obiectivul este de a promova cooperarea între cele mai bune echipe de cercetare din Europa, astfel încât, unindu-și forțele, acestea să poată aborda într-un mod mai eficient provocările științifice și tehnologice majore din domeniul IA.</a:t>
            </a:r>
            <a:endParaRPr lang="en-US" dirty="0"/>
          </a:p>
          <a:p>
            <a:r>
              <a:rPr lang="ro-RO" dirty="0"/>
              <a:t>Introducerea pe piață a unor aplicații de ultimă generație în domeniul IA necesită realizarea de experimente și de verificări în condiții reale. În cadrul punerii în aplicare a Strategiei de digitalizare a industriei europene, adoptată în 2016, Comisia sprijină deja proiecte-pilot și experimente la scară largă în domenii precum agricultura inteligentă, orașele inteligente și vehiculele conectate și autonome. </a:t>
            </a:r>
            <a:endParaRPr lang="en-US" dirty="0"/>
          </a:p>
          <a:p>
            <a:endParaRPr lang="en-US" b="1" dirty="0"/>
          </a:p>
        </p:txBody>
      </p:sp>
    </p:spTree>
    <p:extLst>
      <p:ext uri="{BB962C8B-B14F-4D97-AF65-F5344CB8AC3E}">
        <p14:creationId xmlns:p14="http://schemas.microsoft.com/office/powerpoint/2010/main" val="7697199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u 2"/>
          <p:cNvSpPr>
            <a:spLocks noGrp="1"/>
          </p:cNvSpPr>
          <p:nvPr>
            <p:ph type="title"/>
          </p:nvPr>
        </p:nvSpPr>
        <p:spPr>
          <a:xfrm>
            <a:off x="609600" y="1262888"/>
            <a:ext cx="10972800" cy="1143000"/>
          </a:xfrm>
        </p:spPr>
        <p:txBody>
          <a:bodyPr rtlCol="0">
            <a:normAutofit fontScale="90000"/>
          </a:bodyPr>
          <a:lstStyle/>
          <a:p>
            <a:r>
              <a:rPr lang="ro-RO" sz="6000" b="1" i="1" dirty="0"/>
              <a:t>Planul coordonat al UE privind inteligenta artificială</a:t>
            </a:r>
            <a:br>
              <a:rPr lang="en-US" sz="6000" b="1" i="1" dirty="0"/>
            </a:br>
            <a:endParaRPr lang="ro-RO" dirty="0"/>
          </a:p>
        </p:txBody>
      </p:sp>
      <p:sp>
        <p:nvSpPr>
          <p:cNvPr id="2" name="Substituent conținut 1"/>
          <p:cNvSpPr>
            <a:spLocks noGrp="1"/>
          </p:cNvSpPr>
          <p:nvPr>
            <p:ph idx="1"/>
          </p:nvPr>
        </p:nvSpPr>
        <p:spPr>
          <a:xfrm>
            <a:off x="609600" y="1834388"/>
            <a:ext cx="10972800" cy="5023612"/>
          </a:xfrm>
        </p:spPr>
        <p:txBody>
          <a:bodyPr rtlCol="0">
            <a:normAutofit fontScale="92500" lnSpcReduction="20000"/>
          </a:bodyPr>
          <a:lstStyle/>
          <a:p>
            <a:r>
              <a:rPr lang="en-US" dirty="0"/>
              <a:t> </a:t>
            </a:r>
            <a:r>
              <a:rPr lang="ro-RO" dirty="0"/>
              <a:t>Vor fi trase învățăminte din aceste proiecte-pilot și experimente. Pentru optimizarea investițiilor și evitarea duplicării eforturilor, Comisia propune crearea </a:t>
            </a:r>
            <a:r>
              <a:rPr lang="ro-RO" b="1" dirty="0"/>
              <a:t>mai multor spații de testare de referință la scară largă, deschise tuturor actorilor din întreaga </a:t>
            </a:r>
            <a:r>
              <a:rPr lang="ro-RO" b="1" dirty="0" err="1"/>
              <a:t>Europă</a:t>
            </a:r>
            <a:r>
              <a:rPr lang="ro-RO" b="1" dirty="0"/>
              <a:t>, utilizând până la 1,5 miliarde EUR</a:t>
            </a:r>
            <a:r>
              <a:rPr lang="ro-RO" dirty="0"/>
              <a:t> din componenta IA a programului propus „Europa digitală”, pornind de la fundamentul solid pe care îl reprezintă centrele de excelență existente în statele membre. </a:t>
            </a:r>
          </a:p>
          <a:p>
            <a:r>
              <a:rPr lang="ro-RO" dirty="0"/>
              <a:t>Printre exemplele de instalații de testare pe care le pun în aplicare statele membre se numără testarea transfrontalieră a conducerii conectate și autonome și experimentarea la scară reală a spitalelor inteligente. În cazul mobilității conectate și autonome, identificarea unor astfel de instalații de testare și testele în sine vor fi coordonate, în primul rând, de platforma unică la nivelul UE menționată în strategia UE pentru mobilitatea viitorului și, ulterior, de parteneriatul corespunzător care urmează a fi instituit în cadrul programului Orizont Europa.</a:t>
            </a:r>
            <a:endParaRPr lang="en-US" dirty="0"/>
          </a:p>
          <a:p>
            <a:pPr marL="0" indent="0">
              <a:buNone/>
            </a:pPr>
            <a:endParaRPr lang="en-US" dirty="0"/>
          </a:p>
          <a:p>
            <a:endParaRPr lang="en-US" b="1" dirty="0"/>
          </a:p>
        </p:txBody>
      </p:sp>
    </p:spTree>
    <p:extLst>
      <p:ext uri="{BB962C8B-B14F-4D97-AF65-F5344CB8AC3E}">
        <p14:creationId xmlns:p14="http://schemas.microsoft.com/office/powerpoint/2010/main" val="9746905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u 2"/>
          <p:cNvSpPr>
            <a:spLocks noGrp="1"/>
          </p:cNvSpPr>
          <p:nvPr>
            <p:ph type="title"/>
          </p:nvPr>
        </p:nvSpPr>
        <p:spPr>
          <a:xfrm>
            <a:off x="609600" y="1262888"/>
            <a:ext cx="10972800" cy="1143000"/>
          </a:xfrm>
        </p:spPr>
        <p:txBody>
          <a:bodyPr rtlCol="0">
            <a:normAutofit fontScale="90000"/>
          </a:bodyPr>
          <a:lstStyle/>
          <a:p>
            <a:r>
              <a:rPr lang="ro-RO" sz="6000" b="1" i="1" dirty="0"/>
              <a:t>Planul coordonat al UE privind inteligenta artificială</a:t>
            </a:r>
            <a:br>
              <a:rPr lang="en-US" sz="6000" b="1" i="1" dirty="0"/>
            </a:br>
            <a:endParaRPr lang="ro-RO" dirty="0"/>
          </a:p>
        </p:txBody>
      </p:sp>
      <p:sp>
        <p:nvSpPr>
          <p:cNvPr id="2" name="Substituent conținut 1"/>
          <p:cNvSpPr>
            <a:spLocks noGrp="1"/>
          </p:cNvSpPr>
          <p:nvPr>
            <p:ph idx="1"/>
          </p:nvPr>
        </p:nvSpPr>
        <p:spPr>
          <a:xfrm>
            <a:off x="609600" y="1834388"/>
            <a:ext cx="10972800" cy="4389120"/>
          </a:xfrm>
        </p:spPr>
        <p:txBody>
          <a:bodyPr rtlCol="0">
            <a:normAutofit/>
          </a:bodyPr>
          <a:lstStyle/>
          <a:p>
            <a:endParaRPr lang="en-US" dirty="0"/>
          </a:p>
          <a:p>
            <a:r>
              <a:rPr lang="en-US" dirty="0"/>
              <a:t> </a:t>
            </a:r>
            <a:r>
              <a:rPr lang="ro-RO" dirty="0"/>
              <a:t>Noul program Europa digitală propus prevede investiții comune la nivelul statelor membre și al Comisiei în </a:t>
            </a:r>
            <a:r>
              <a:rPr lang="ro-RO" b="1" dirty="0"/>
              <a:t>centre de inovare digitală</a:t>
            </a:r>
            <a:r>
              <a:rPr lang="ro-RO" dirty="0"/>
              <a:t> de pe teritoriul Europei, inclusiv prin intermediul fondurilor politicii de coeziune. Programul va facilita și mai mult difuzarea capacității IA în fiecare stat membru și va fi legat la o platformă la cerere în domeniul IA. În acest scop, în 2019, statele membre vor identifica centrele de inovare digitală pentru IA existente pe teritoriul lor.</a:t>
            </a:r>
            <a:endParaRPr lang="en-US" dirty="0"/>
          </a:p>
          <a:p>
            <a:pPr marL="0" indent="0">
              <a:buNone/>
            </a:pPr>
            <a:endParaRPr lang="en-US" dirty="0"/>
          </a:p>
          <a:p>
            <a:endParaRPr lang="en-US" b="1" dirty="0"/>
          </a:p>
        </p:txBody>
      </p:sp>
    </p:spTree>
    <p:extLst>
      <p:ext uri="{BB962C8B-B14F-4D97-AF65-F5344CB8AC3E}">
        <p14:creationId xmlns:p14="http://schemas.microsoft.com/office/powerpoint/2010/main" val="33835036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u 2"/>
          <p:cNvSpPr>
            <a:spLocks noGrp="1"/>
          </p:cNvSpPr>
          <p:nvPr>
            <p:ph type="title"/>
          </p:nvPr>
        </p:nvSpPr>
        <p:spPr>
          <a:xfrm>
            <a:off x="609600" y="1262888"/>
            <a:ext cx="10972800" cy="1143000"/>
          </a:xfrm>
        </p:spPr>
        <p:txBody>
          <a:bodyPr rtlCol="0">
            <a:normAutofit fontScale="90000"/>
          </a:bodyPr>
          <a:lstStyle/>
          <a:p>
            <a:r>
              <a:rPr lang="ro-RO" sz="6000" b="1" i="1" dirty="0"/>
              <a:t>Planul coordonat al UE privind inteligenta artificială</a:t>
            </a:r>
            <a:br>
              <a:rPr lang="en-US" sz="6000" b="1" i="1" dirty="0"/>
            </a:br>
            <a:endParaRPr lang="ro-RO" dirty="0"/>
          </a:p>
        </p:txBody>
      </p:sp>
      <p:sp>
        <p:nvSpPr>
          <p:cNvPr id="2" name="Substituent conținut 1"/>
          <p:cNvSpPr>
            <a:spLocks noGrp="1"/>
          </p:cNvSpPr>
          <p:nvPr>
            <p:ph idx="1"/>
          </p:nvPr>
        </p:nvSpPr>
        <p:spPr>
          <a:xfrm>
            <a:off x="609600" y="1834388"/>
            <a:ext cx="10972800" cy="4389120"/>
          </a:xfrm>
        </p:spPr>
        <p:txBody>
          <a:bodyPr rtlCol="0">
            <a:normAutofit fontScale="92500"/>
          </a:bodyPr>
          <a:lstStyle/>
          <a:p>
            <a:endParaRPr lang="en-US" dirty="0"/>
          </a:p>
          <a:p>
            <a:r>
              <a:rPr lang="en-US" dirty="0"/>
              <a:t> </a:t>
            </a:r>
            <a:r>
              <a:rPr lang="ro-RO" b="1" dirty="0"/>
              <a:t>Adaptarea programelor și a sistemelor noastre de învățare și de formare pentru ca societatea noastră să fie mai bine pregătită pentru IA</a:t>
            </a:r>
            <a:endParaRPr lang="en-US" dirty="0"/>
          </a:p>
          <a:p>
            <a:r>
              <a:rPr lang="ro-RO" dirty="0"/>
              <a:t>Progresele tehnologice rapide înseamnă că, mai devreme decât mai târziu, mediul profesional se va transforma în mod semnificativ. În special, din cauza schimbărilor tehnologice se vor modifica competențele de care trebuie să dispună lucrătorii, ceea ce înseamnă că este posibil ca un număr foarte mare de lucrători să trebuiască să își actualizeze competențele. </a:t>
            </a:r>
          </a:p>
          <a:p>
            <a:r>
              <a:rPr lang="ro-RO" dirty="0"/>
              <a:t>Prin urmare, trebuie să se pună un accent mai mare pe învățarea pe tot parcursul vieții. Un aspect specific al schimbării se referă la lucrătorii care vor concepe și vor pune în aplicare efectiv soluțiile de IA ale viitorului. 	</a:t>
            </a:r>
            <a:endParaRPr lang="en-US" b="1" dirty="0"/>
          </a:p>
        </p:txBody>
      </p:sp>
    </p:spTree>
    <p:extLst>
      <p:ext uri="{BB962C8B-B14F-4D97-AF65-F5344CB8AC3E}">
        <p14:creationId xmlns:p14="http://schemas.microsoft.com/office/powerpoint/2010/main" val="4225599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u 2"/>
          <p:cNvSpPr>
            <a:spLocks noGrp="1"/>
          </p:cNvSpPr>
          <p:nvPr>
            <p:ph type="title"/>
          </p:nvPr>
        </p:nvSpPr>
        <p:spPr>
          <a:xfrm>
            <a:off x="609600" y="1262888"/>
            <a:ext cx="10972800" cy="1143000"/>
          </a:xfrm>
        </p:spPr>
        <p:txBody>
          <a:bodyPr rtlCol="0">
            <a:normAutofit fontScale="90000"/>
          </a:bodyPr>
          <a:lstStyle/>
          <a:p>
            <a:r>
              <a:rPr lang="ro-RO" sz="6000" b="1" i="1" dirty="0"/>
              <a:t>Planul coordonat al UE privind inteligenta artificială</a:t>
            </a:r>
            <a:br>
              <a:rPr lang="en-US" sz="6000" b="1" i="1" dirty="0"/>
            </a:br>
            <a:endParaRPr lang="ro-RO" dirty="0"/>
          </a:p>
        </p:txBody>
      </p:sp>
      <p:sp>
        <p:nvSpPr>
          <p:cNvPr id="2" name="Substituent conținut 1"/>
          <p:cNvSpPr>
            <a:spLocks noGrp="1"/>
          </p:cNvSpPr>
          <p:nvPr>
            <p:ph idx="1"/>
          </p:nvPr>
        </p:nvSpPr>
        <p:spPr>
          <a:xfrm>
            <a:off x="609600" y="1834388"/>
            <a:ext cx="10972800" cy="4389120"/>
          </a:xfrm>
        </p:spPr>
        <p:txBody>
          <a:bodyPr rtlCol="0">
            <a:normAutofit lnSpcReduction="10000"/>
          </a:bodyPr>
          <a:lstStyle/>
          <a:p>
            <a:endParaRPr lang="en-US" dirty="0"/>
          </a:p>
          <a:p>
            <a:r>
              <a:rPr lang="en-US" dirty="0"/>
              <a:t> </a:t>
            </a:r>
            <a:r>
              <a:rPr lang="ro-RO" dirty="0"/>
              <a:t>Aproape toate statele membre se confruntă cu un deficit de profesioniști în domeniul tehnologiei informației și comunicațiilor și, în prezent, există peste 600 000 de posturi vacante de experți în domeniul digital. În plus, cercetătorii talentați și întreprinderile nou-înființate cu potențial primesc frecvent oferte interesante din străinătate. </a:t>
            </a:r>
          </a:p>
          <a:p>
            <a:r>
              <a:rPr lang="ro-RO" dirty="0"/>
              <a:t>De exemplu, în 2017 erau 240 000 de europeni în Silicon Valley, dintre care mulți veniseră în SUA pentru a ocupa un loc de muncă specific în sectorul tehnologic. Europa trebuie să aibă capacitatea de a forma, de a atrage și de a păstra talentele de acest tip și de a încuraja spiritul antreprenorial, diversitatea și echilibrul de gen. </a:t>
            </a:r>
            <a:endParaRPr lang="en-US" dirty="0"/>
          </a:p>
          <a:p>
            <a:pPr marL="0" indent="0">
              <a:buNone/>
            </a:pPr>
            <a:endParaRPr lang="en-US" dirty="0"/>
          </a:p>
          <a:p>
            <a:endParaRPr lang="en-US" b="1" dirty="0"/>
          </a:p>
        </p:txBody>
      </p:sp>
    </p:spTree>
    <p:extLst>
      <p:ext uri="{BB962C8B-B14F-4D97-AF65-F5344CB8AC3E}">
        <p14:creationId xmlns:p14="http://schemas.microsoft.com/office/powerpoint/2010/main" val="3693845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u 2"/>
          <p:cNvSpPr>
            <a:spLocks noGrp="1"/>
          </p:cNvSpPr>
          <p:nvPr>
            <p:ph type="title"/>
          </p:nvPr>
        </p:nvSpPr>
        <p:spPr>
          <a:xfrm>
            <a:off x="609600" y="1262888"/>
            <a:ext cx="10972800" cy="1143000"/>
          </a:xfrm>
        </p:spPr>
        <p:txBody>
          <a:bodyPr rtlCol="0">
            <a:normAutofit fontScale="90000"/>
          </a:bodyPr>
          <a:lstStyle/>
          <a:p>
            <a:r>
              <a:rPr lang="ro-RO" sz="6000" b="1" i="1" dirty="0"/>
              <a:t>Planul coordonat al UE privind inteligenta artificială</a:t>
            </a:r>
            <a:br>
              <a:rPr lang="en-US" sz="6000" b="1" i="1" dirty="0"/>
            </a:br>
            <a:endParaRPr lang="ro-RO" dirty="0"/>
          </a:p>
        </p:txBody>
      </p:sp>
      <p:sp>
        <p:nvSpPr>
          <p:cNvPr id="2" name="Substituent conținut 1"/>
          <p:cNvSpPr>
            <a:spLocks noGrp="1"/>
          </p:cNvSpPr>
          <p:nvPr>
            <p:ph idx="1"/>
          </p:nvPr>
        </p:nvSpPr>
        <p:spPr>
          <a:xfrm>
            <a:off x="609600" y="1834388"/>
            <a:ext cx="10972800" cy="4706112"/>
          </a:xfrm>
        </p:spPr>
        <p:txBody>
          <a:bodyPr rtlCol="0">
            <a:normAutofit fontScale="92500" lnSpcReduction="20000"/>
          </a:bodyPr>
          <a:lstStyle/>
          <a:p>
            <a:r>
              <a:rPr lang="en-US" dirty="0"/>
              <a:t> </a:t>
            </a:r>
            <a:r>
              <a:rPr lang="ro-RO" b="1" dirty="0"/>
              <a:t>Crearea spațiului european al datelor esențial pentru IA în Europa, inclusiv pentru sectorul public</a:t>
            </a:r>
            <a:endParaRPr lang="en-US" dirty="0"/>
          </a:p>
          <a:p>
            <a:r>
              <a:rPr lang="ro-RO" dirty="0"/>
              <a:t>Evoluțiile viitoare în domeniul IA necesită un ecosistem de date funcțional, bazat pe încredere, disponibilitatea datelor și infrastructură. Regulamentul general privind protecția datelor (RGPD) reprezintă fundamentul încrederii pe piața unică a datelor. Aceasta a stabilit un nou standard global, cu un accent puternic pe drepturile persoanelor fizice, care reflectă valorile europene și reprezintă un element important de asigurare a încrederii în IA. </a:t>
            </a:r>
          </a:p>
          <a:p>
            <a:r>
              <a:rPr lang="ro-RO" dirty="0"/>
              <a:t>Această încredere este deosebit de importantă în ceea ce privește prelucrarea datelor medicale pentru aplicațiile gestionate de IA. Comisia ar dori să încurajeze Comitetul european pentru protecția datelor să elaboreze orientări privind prelucrarea datelor cu caracter personal în contextul cercetării. Acest lucru va facilita dezvoltarea unor seturi vaste de date transnaționale în materie de cercetare care pot fi utilizate de IA.</a:t>
            </a:r>
            <a:endParaRPr lang="en-US" dirty="0"/>
          </a:p>
        </p:txBody>
      </p:sp>
    </p:spTree>
    <p:extLst>
      <p:ext uri="{BB962C8B-B14F-4D97-AF65-F5344CB8AC3E}">
        <p14:creationId xmlns:p14="http://schemas.microsoft.com/office/powerpoint/2010/main" val="1889151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u 2"/>
          <p:cNvSpPr>
            <a:spLocks noGrp="1"/>
          </p:cNvSpPr>
          <p:nvPr>
            <p:ph type="title"/>
          </p:nvPr>
        </p:nvSpPr>
        <p:spPr>
          <a:xfrm>
            <a:off x="609600" y="1262888"/>
            <a:ext cx="10972800" cy="1143000"/>
          </a:xfrm>
        </p:spPr>
        <p:txBody>
          <a:bodyPr rtlCol="0">
            <a:normAutofit fontScale="90000"/>
          </a:bodyPr>
          <a:lstStyle/>
          <a:p>
            <a:r>
              <a:rPr lang="ro-RO" sz="6000" b="1" i="1" dirty="0"/>
              <a:t>Planul coordonat al UE privind inteligenta artificială</a:t>
            </a:r>
            <a:br>
              <a:rPr lang="en-US" sz="6000" b="1" i="1" dirty="0"/>
            </a:br>
            <a:endParaRPr lang="ro-RO" dirty="0"/>
          </a:p>
        </p:txBody>
      </p:sp>
      <p:sp>
        <p:nvSpPr>
          <p:cNvPr id="2" name="Substituent conținut 1"/>
          <p:cNvSpPr>
            <a:spLocks noGrp="1"/>
          </p:cNvSpPr>
          <p:nvPr>
            <p:ph idx="1"/>
          </p:nvPr>
        </p:nvSpPr>
        <p:spPr>
          <a:xfrm>
            <a:off x="609600" y="1834388"/>
            <a:ext cx="10972800" cy="4389120"/>
          </a:xfrm>
        </p:spPr>
        <p:txBody>
          <a:bodyPr rtlCol="0">
            <a:normAutofit/>
          </a:bodyPr>
          <a:lstStyle/>
          <a:p>
            <a:endParaRPr lang="en-US" dirty="0"/>
          </a:p>
          <a:p>
            <a:r>
              <a:rPr lang="en-US" dirty="0"/>
              <a:t> </a:t>
            </a:r>
            <a:r>
              <a:rPr lang="ro-RO" dirty="0"/>
              <a:t>Aplicațiile IA în domeniul medical sunt deosebit de promițătoare. </a:t>
            </a:r>
            <a:r>
              <a:rPr lang="ro-RO" b="1" dirty="0"/>
              <a:t>În 2020, Comisia va sprijini, prin intermediul programului Orizont 2020, în coordonare cu statele membre, dezvoltarea unei baze de date comune cu imagini medicale</a:t>
            </a:r>
            <a:r>
              <a:rPr lang="ro-RO" dirty="0"/>
              <a:t> (anonimizate și transmise de pacienți care își pun la dispoziție în mod voluntar datele ). Această bază de date conținând imagini va fi dedicată inițial celor mai frecvente forme de cancer, </a:t>
            </a:r>
            <a:r>
              <a:rPr lang="ro-RO" b="1" dirty="0"/>
              <a:t>IA fiind utilizată pentru a îmbunătăți diagnosticarea și tratamentul</a:t>
            </a:r>
            <a:r>
              <a:rPr lang="ro-RO" dirty="0"/>
              <a:t>. Constituirea acestei baze de date va respecta toate cerințele necesare în domeniul reglementării, al securității și al eticii. </a:t>
            </a:r>
            <a:endParaRPr lang="en-US" dirty="0"/>
          </a:p>
          <a:p>
            <a:endParaRPr lang="en-US" b="1" dirty="0"/>
          </a:p>
        </p:txBody>
      </p:sp>
    </p:spTree>
    <p:extLst>
      <p:ext uri="{BB962C8B-B14F-4D97-AF65-F5344CB8AC3E}">
        <p14:creationId xmlns:p14="http://schemas.microsoft.com/office/powerpoint/2010/main" val="3388026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u 2"/>
          <p:cNvSpPr>
            <a:spLocks noGrp="1"/>
          </p:cNvSpPr>
          <p:nvPr>
            <p:ph type="title"/>
          </p:nvPr>
        </p:nvSpPr>
        <p:spPr>
          <a:xfrm>
            <a:off x="609600" y="1262888"/>
            <a:ext cx="10972800" cy="1143000"/>
          </a:xfrm>
        </p:spPr>
        <p:txBody>
          <a:bodyPr rtlCol="0">
            <a:normAutofit fontScale="90000"/>
          </a:bodyPr>
          <a:lstStyle/>
          <a:p>
            <a:r>
              <a:rPr lang="ro-RO" sz="6000" b="1" i="1" dirty="0"/>
              <a:t>Planul coordonat al UE privind inteligenta artificială</a:t>
            </a:r>
            <a:br>
              <a:rPr lang="en-US" sz="6000" b="1" i="1" dirty="0"/>
            </a:br>
            <a:endParaRPr lang="ro-RO" dirty="0"/>
          </a:p>
        </p:txBody>
      </p:sp>
      <p:sp>
        <p:nvSpPr>
          <p:cNvPr id="2" name="Substituent conținut 1"/>
          <p:cNvSpPr>
            <a:spLocks noGrp="1"/>
          </p:cNvSpPr>
          <p:nvPr>
            <p:ph idx="1"/>
          </p:nvPr>
        </p:nvSpPr>
        <p:spPr>
          <a:xfrm>
            <a:off x="609600" y="1834388"/>
            <a:ext cx="10972800" cy="4820412"/>
          </a:xfrm>
        </p:spPr>
        <p:txBody>
          <a:bodyPr rtlCol="0">
            <a:normAutofit lnSpcReduction="10000"/>
          </a:bodyPr>
          <a:lstStyle/>
          <a:p>
            <a:r>
              <a:rPr lang="en-US" dirty="0"/>
              <a:t> </a:t>
            </a:r>
            <a:r>
              <a:rPr lang="ro-RO" dirty="0"/>
              <a:t>Instrumentele IA sunt esențiale pentru activitatea viitoare a administrațiilor publice. Statele membre și Comisia se vor implica în învățarea reciprocă și vor discuta cu privire la domenii care ar putea face obiectul </a:t>
            </a:r>
            <a:r>
              <a:rPr lang="ro-RO" b="1" dirty="0"/>
              <a:t>achizițiilor publice comune de soluții de IA, printre care se numără și securitatea cibernetică</a:t>
            </a:r>
            <a:r>
              <a:rPr lang="ro-RO" dirty="0"/>
              <a:t>, precum și cu privire la provocări specifice pentru sectorul public. </a:t>
            </a:r>
          </a:p>
          <a:p>
            <a:r>
              <a:rPr lang="ro-RO" dirty="0"/>
              <a:t>Atunci când se aplică IA, de exemplu în domeniul securității și al asigurării respectării legii, apar provocări specifice de ordin juridic și etic, având în vedere că administrațiile publice sunt obligate să acționeze conform legii și să își motiveze deciziile, iar actele lor fac obiectul unui control jurisdicțional din partea instanțelor administrative. </a:t>
            </a:r>
            <a:endParaRPr lang="en-US" dirty="0"/>
          </a:p>
          <a:p>
            <a:endParaRPr lang="en-US" b="1" dirty="0"/>
          </a:p>
        </p:txBody>
      </p:sp>
    </p:spTree>
    <p:extLst>
      <p:ext uri="{BB962C8B-B14F-4D97-AF65-F5344CB8AC3E}">
        <p14:creationId xmlns:p14="http://schemas.microsoft.com/office/powerpoint/2010/main" val="16320237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u 2"/>
          <p:cNvSpPr>
            <a:spLocks noGrp="1"/>
          </p:cNvSpPr>
          <p:nvPr>
            <p:ph type="title"/>
          </p:nvPr>
        </p:nvSpPr>
        <p:spPr>
          <a:xfrm>
            <a:off x="609600" y="1262888"/>
            <a:ext cx="10972800" cy="1143000"/>
          </a:xfrm>
        </p:spPr>
        <p:txBody>
          <a:bodyPr rtlCol="0">
            <a:normAutofit fontScale="90000"/>
          </a:bodyPr>
          <a:lstStyle/>
          <a:p>
            <a:r>
              <a:rPr lang="ro-RO" sz="6000" b="1" i="1" dirty="0"/>
              <a:t>Planul coordonat al UE privind inteligenta artificială</a:t>
            </a:r>
            <a:br>
              <a:rPr lang="en-US" sz="6000" b="1" i="1" dirty="0"/>
            </a:br>
            <a:endParaRPr lang="ro-RO" dirty="0"/>
          </a:p>
        </p:txBody>
      </p:sp>
      <p:sp>
        <p:nvSpPr>
          <p:cNvPr id="2" name="Substituent conținut 1"/>
          <p:cNvSpPr>
            <a:spLocks noGrp="1"/>
          </p:cNvSpPr>
          <p:nvPr>
            <p:ph idx="1"/>
          </p:nvPr>
        </p:nvSpPr>
        <p:spPr>
          <a:xfrm>
            <a:off x="609600" y="1834388"/>
            <a:ext cx="10972800" cy="4934712"/>
          </a:xfrm>
        </p:spPr>
        <p:txBody>
          <a:bodyPr rtlCol="0">
            <a:normAutofit lnSpcReduction="10000"/>
          </a:bodyPr>
          <a:lstStyle/>
          <a:p>
            <a:endParaRPr lang="en-US" dirty="0"/>
          </a:p>
          <a:p>
            <a:r>
              <a:rPr lang="en-US" dirty="0"/>
              <a:t> </a:t>
            </a:r>
            <a:r>
              <a:rPr lang="ro-RO" b="1" dirty="0"/>
              <a:t>Elaborarea de orientări în materie de etică cu o perspectivă globală și asigurarea unui cadru juridic favorabil inovării</a:t>
            </a:r>
            <a:endParaRPr lang="en-US" dirty="0"/>
          </a:p>
          <a:p>
            <a:r>
              <a:rPr lang="ro-RO" dirty="0"/>
              <a:t>Pentru a câștiga încrederea, care este necesară pentru ca societățile să accepte și să utilizeze IA, tehnologia ar trebui să fie previzibilă, responsabilă și verificabilă, să respecte drepturile fundamentale și să se conformeze normelor etice. În caz contrar, utilizarea IA poate conduce la rezultate nedorite, cum ar fi crearea unei cutii de rezonanță, în care oamenii primesc doar informații care corespund opiniilor lor sau care consolidează discriminarea, cum este cazul unui algoritm care a devenit rasist în 24 de ore din cauza expunerii de materiale cu caracter rasist. </a:t>
            </a:r>
            <a:endParaRPr lang="en-US" dirty="0"/>
          </a:p>
          <a:p>
            <a:r>
              <a:rPr lang="ro-RO" dirty="0"/>
              <a:t>	</a:t>
            </a:r>
            <a:endParaRPr lang="en-US" b="1" dirty="0"/>
          </a:p>
        </p:txBody>
      </p:sp>
    </p:spTree>
    <p:extLst>
      <p:ext uri="{BB962C8B-B14F-4D97-AF65-F5344CB8AC3E}">
        <p14:creationId xmlns:p14="http://schemas.microsoft.com/office/powerpoint/2010/main" val="3394740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u 2"/>
          <p:cNvSpPr>
            <a:spLocks noGrp="1"/>
          </p:cNvSpPr>
          <p:nvPr>
            <p:ph type="title"/>
          </p:nvPr>
        </p:nvSpPr>
        <p:spPr/>
        <p:txBody>
          <a:bodyPr rtlCol="0">
            <a:normAutofit fontScale="90000"/>
          </a:bodyPr>
          <a:lstStyle/>
          <a:p>
            <a:r>
              <a:rPr lang="ro-RO" sz="6000" b="1" i="1" dirty="0"/>
              <a:t>Etică și inteligență artificială</a:t>
            </a:r>
            <a:br>
              <a:rPr lang="en-US" sz="6000" b="1" i="1" dirty="0"/>
            </a:br>
            <a:endParaRPr lang="ro-RO" dirty="0"/>
          </a:p>
        </p:txBody>
      </p:sp>
      <p:sp>
        <p:nvSpPr>
          <p:cNvPr id="2" name="Substituent conținut 1"/>
          <p:cNvSpPr>
            <a:spLocks noGrp="1"/>
          </p:cNvSpPr>
          <p:nvPr>
            <p:ph idx="1"/>
          </p:nvPr>
        </p:nvSpPr>
        <p:spPr/>
        <p:txBody>
          <a:bodyPr rtlCol="0">
            <a:normAutofit lnSpcReduction="10000"/>
          </a:bodyPr>
          <a:lstStyle/>
          <a:p>
            <a:r>
              <a:rPr lang="en-US" dirty="0"/>
              <a:t> </a:t>
            </a:r>
            <a:r>
              <a:rPr lang="ro-RO" b="1" u="sng" dirty="0">
                <a:hlinkClick r:id="rId3" tooltip="Raționament implicit — pagină inexistentă"/>
              </a:rPr>
              <a:t>Raționamentul implicit</a:t>
            </a:r>
            <a:r>
              <a:rPr lang="ro-RO" b="1" baseline="30000" dirty="0"/>
              <a:t>⁠</a:t>
            </a:r>
            <a:r>
              <a:rPr lang="ro-RO" b="1" dirty="0"/>
              <a:t> și </a:t>
            </a:r>
            <a:r>
              <a:rPr lang="ro-RO" b="1" u="sng" dirty="0">
                <a:hlinkClick r:id="rId4" tooltip="Problema calificării — pagină inexistentă"/>
              </a:rPr>
              <a:t>problema calificării</a:t>
            </a:r>
            <a:r>
              <a:rPr lang="ro-RO" b="1" baseline="30000" dirty="0"/>
              <a:t>⁠</a:t>
            </a:r>
            <a:r>
              <a:rPr lang="ro-RO" b="1" dirty="0"/>
              <a:t> </a:t>
            </a:r>
            <a:endParaRPr lang="en-US" dirty="0"/>
          </a:p>
          <a:p>
            <a:r>
              <a:rPr lang="ro-RO" dirty="0"/>
              <a:t>Multe dintre lucrurile pe care oamenii le cunosc iau forma unor „ipoteze de lucru”. De exemplu, dacă în conversație vine vorba despre o pasăre, oamenii își imaginează de obicei un animal care are dimensiunea pumnului, care cântă și zboară. Niciunul dintre aceste lucruri nu este adevărat despre toate păsările.</a:t>
            </a:r>
          </a:p>
          <a:p>
            <a:r>
              <a:rPr lang="ro-RO" dirty="0"/>
              <a:t> </a:t>
            </a:r>
            <a:r>
              <a:rPr lang="ro-RO" u="sng" dirty="0">
                <a:hlinkClick r:id="rId5" tooltip="John McCarthy"/>
              </a:rPr>
              <a:t>John </a:t>
            </a:r>
            <a:r>
              <a:rPr lang="ro-RO" u="sng" dirty="0" err="1">
                <a:hlinkClick r:id="rId5" tooltip="John McCarthy"/>
              </a:rPr>
              <a:t>McCarthy</a:t>
            </a:r>
            <a:r>
              <a:rPr lang="ro-RO" dirty="0"/>
              <a:t> a identificat această problemă în 1969 drept problema calificării: pentru orice regulă de bun simț pe care cercetătorii de IA doresc să o reprezinte, există un număr mare de excepții. Aproape nimic nu este pur și simplu adevărat sau fals în felul în care o impune logica abstractă.</a:t>
            </a:r>
          </a:p>
        </p:txBody>
      </p:sp>
    </p:spTree>
    <p:extLst>
      <p:ext uri="{BB962C8B-B14F-4D97-AF65-F5344CB8AC3E}">
        <p14:creationId xmlns:p14="http://schemas.microsoft.com/office/powerpoint/2010/main" val="1620712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u 2"/>
          <p:cNvSpPr>
            <a:spLocks noGrp="1"/>
          </p:cNvSpPr>
          <p:nvPr>
            <p:ph type="title"/>
          </p:nvPr>
        </p:nvSpPr>
        <p:spPr>
          <a:xfrm>
            <a:off x="609600" y="1262888"/>
            <a:ext cx="10972800" cy="1143000"/>
          </a:xfrm>
        </p:spPr>
        <p:txBody>
          <a:bodyPr rtlCol="0">
            <a:normAutofit fontScale="90000"/>
          </a:bodyPr>
          <a:lstStyle/>
          <a:p>
            <a:r>
              <a:rPr lang="ro-RO" sz="6000" b="1" i="1" dirty="0"/>
              <a:t>Planul coordonat al UE privind inteligenta artificială</a:t>
            </a:r>
            <a:br>
              <a:rPr lang="en-US" sz="6000" b="1" i="1" dirty="0"/>
            </a:br>
            <a:endParaRPr lang="ro-RO" dirty="0"/>
          </a:p>
        </p:txBody>
      </p:sp>
      <p:sp>
        <p:nvSpPr>
          <p:cNvPr id="2" name="Substituent conținut 1"/>
          <p:cNvSpPr>
            <a:spLocks noGrp="1"/>
          </p:cNvSpPr>
          <p:nvPr>
            <p:ph idx="1"/>
          </p:nvPr>
        </p:nvSpPr>
        <p:spPr>
          <a:xfrm>
            <a:off x="609600" y="1834388"/>
            <a:ext cx="10972800" cy="4389120"/>
          </a:xfrm>
        </p:spPr>
        <p:txBody>
          <a:bodyPr rtlCol="0">
            <a:normAutofit fontScale="92500" lnSpcReduction="10000"/>
          </a:bodyPr>
          <a:lstStyle/>
          <a:p>
            <a:r>
              <a:rPr lang="en-US" dirty="0"/>
              <a:t> </a:t>
            </a:r>
            <a:r>
              <a:rPr lang="ro-RO" dirty="0"/>
              <a:t>Este esențial ca oamenii să înțeleagă modul în care ia decizii IA. Europa poate deveni un lider mondial în ceea ce privește dezvoltarea și utilizarea IA în scopuri pozitive și promovarea unei abordări bazate pe factorul uman și a unor principii etice „din momentul conceperii”. </a:t>
            </a:r>
            <a:endParaRPr lang="en-US" dirty="0"/>
          </a:p>
          <a:p>
            <a:r>
              <a:rPr lang="ro-RO" b="1" dirty="0"/>
              <a:t>Pentru a ancora mai bine aceste principii în dezvoltarea și utilizarea IA, Comisia a numit un grup independent de experți la nivel înalt din domeniul IA însărcinat cu elaborarea unui proiect de orientări în materie de etică a IA.</a:t>
            </a:r>
          </a:p>
          <a:p>
            <a:r>
              <a:rPr lang="ro-RO" dirty="0"/>
              <a:t> </a:t>
            </a:r>
            <a:r>
              <a:rPr lang="ro-RO" b="1" i="1" dirty="0"/>
              <a:t>O primă versiune va fi publicată până la sfârșitul anului 2018, urmând ca în martie 2019, după o amplă consultare prin intermediul Alianței europene în domeniul inteligenței artificiale, experții să îi prezinte Comisiei versiunea finală a orientărilor.</a:t>
            </a:r>
            <a:endParaRPr lang="en-US" b="1" i="1" dirty="0"/>
          </a:p>
        </p:txBody>
      </p:sp>
    </p:spTree>
    <p:extLst>
      <p:ext uri="{BB962C8B-B14F-4D97-AF65-F5344CB8AC3E}">
        <p14:creationId xmlns:p14="http://schemas.microsoft.com/office/powerpoint/2010/main" val="1562019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u 2"/>
          <p:cNvSpPr>
            <a:spLocks noGrp="1"/>
          </p:cNvSpPr>
          <p:nvPr>
            <p:ph type="title"/>
          </p:nvPr>
        </p:nvSpPr>
        <p:spPr>
          <a:xfrm>
            <a:off x="609600" y="1262888"/>
            <a:ext cx="10972800" cy="1143000"/>
          </a:xfrm>
        </p:spPr>
        <p:txBody>
          <a:bodyPr rtlCol="0">
            <a:normAutofit fontScale="90000"/>
          </a:bodyPr>
          <a:lstStyle/>
          <a:p>
            <a:r>
              <a:rPr lang="ro-RO" sz="6000" b="1" i="1" dirty="0"/>
              <a:t>Planul coordonat al UE privind inteligenta artificială</a:t>
            </a:r>
            <a:br>
              <a:rPr lang="en-US" sz="6000" b="1" i="1" dirty="0"/>
            </a:br>
            <a:endParaRPr lang="ro-RO" dirty="0"/>
          </a:p>
        </p:txBody>
      </p:sp>
      <p:sp>
        <p:nvSpPr>
          <p:cNvPr id="2" name="Substituent conținut 1"/>
          <p:cNvSpPr>
            <a:spLocks noGrp="1"/>
          </p:cNvSpPr>
          <p:nvPr>
            <p:ph idx="1"/>
          </p:nvPr>
        </p:nvSpPr>
        <p:spPr>
          <a:xfrm>
            <a:off x="609600" y="1834388"/>
            <a:ext cx="10972800" cy="4389120"/>
          </a:xfrm>
        </p:spPr>
        <p:txBody>
          <a:bodyPr rtlCol="0">
            <a:normAutofit lnSpcReduction="10000"/>
          </a:bodyPr>
          <a:lstStyle/>
          <a:p>
            <a:endParaRPr lang="en-US" dirty="0"/>
          </a:p>
          <a:p>
            <a:r>
              <a:rPr lang="en-US" dirty="0"/>
              <a:t> </a:t>
            </a:r>
            <a:r>
              <a:rPr lang="ro-RO" dirty="0"/>
              <a:t>Evoluțiile ulterioare în domeniul IA necesită, de asemenea, un cadru de reglementare suficient de flexibil pentru a promova inovarea, asigurând în același timp niveluri ridicate de protecție și siguranță. Comisia evaluează în prezent dacă, ținând cont de aceste noi provocări, cadrele la nivel național și la nivelul UE în materie de siguranță și de responsabilitate sunt adecvate scopului sau ar trebui remediate eventuale lacune. În acest scop, Comisia va publica, până la jumătatea anului 2019, un raport privind eventualele lacune și orientări în ceea ce privește cadrele în materie de siguranță și de responsabilitate pentru IA. </a:t>
            </a:r>
            <a:endParaRPr lang="en-US" dirty="0"/>
          </a:p>
          <a:p>
            <a:endParaRPr lang="en-US" b="1" dirty="0"/>
          </a:p>
        </p:txBody>
      </p:sp>
    </p:spTree>
    <p:extLst>
      <p:ext uri="{BB962C8B-B14F-4D97-AF65-F5344CB8AC3E}">
        <p14:creationId xmlns:p14="http://schemas.microsoft.com/office/powerpoint/2010/main" val="2522519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u 2"/>
          <p:cNvSpPr>
            <a:spLocks noGrp="1"/>
          </p:cNvSpPr>
          <p:nvPr>
            <p:ph type="title"/>
          </p:nvPr>
        </p:nvSpPr>
        <p:spPr>
          <a:xfrm>
            <a:off x="609600" y="1262888"/>
            <a:ext cx="10972800" cy="1143000"/>
          </a:xfrm>
        </p:spPr>
        <p:txBody>
          <a:bodyPr rtlCol="0">
            <a:normAutofit fontScale="90000"/>
          </a:bodyPr>
          <a:lstStyle/>
          <a:p>
            <a:r>
              <a:rPr lang="ro-RO" sz="6000" b="1" i="1" dirty="0"/>
              <a:t>Planul coordonat al UE privind inteligenta artificială</a:t>
            </a:r>
            <a:br>
              <a:rPr lang="en-US" sz="6000" b="1" i="1" dirty="0"/>
            </a:br>
            <a:endParaRPr lang="ro-RO" dirty="0"/>
          </a:p>
        </p:txBody>
      </p:sp>
      <p:sp>
        <p:nvSpPr>
          <p:cNvPr id="2" name="Substituent conținut 1"/>
          <p:cNvSpPr>
            <a:spLocks noGrp="1"/>
          </p:cNvSpPr>
          <p:nvPr>
            <p:ph idx="1"/>
          </p:nvPr>
        </p:nvSpPr>
        <p:spPr>
          <a:xfrm>
            <a:off x="609600" y="1834388"/>
            <a:ext cx="10972800" cy="4389120"/>
          </a:xfrm>
        </p:spPr>
        <p:txBody>
          <a:bodyPr rtlCol="0">
            <a:normAutofit/>
          </a:bodyPr>
          <a:lstStyle/>
          <a:p>
            <a:endParaRPr lang="en-US" dirty="0"/>
          </a:p>
          <a:p>
            <a:r>
              <a:rPr lang="en-US" dirty="0"/>
              <a:t> </a:t>
            </a:r>
            <a:r>
              <a:rPr lang="ro-RO" b="1" dirty="0"/>
              <a:t>Aspecte legate de securitate ale aplicațiilor și ale infrastructurii în materie de IA și agenda internațională în materie de securitate</a:t>
            </a:r>
            <a:endParaRPr lang="en-US" dirty="0"/>
          </a:p>
          <a:p>
            <a:r>
              <a:rPr lang="ro-RO" dirty="0"/>
              <a:t>Este necesar să se înțeleagă mai bine modul în care IA poate avea un impact asupra securității pe trei niveluri: modul în care IA ar putea îmbunătăți obiectivele sectorului de securitate; modul în care tehnologiile IA pot fi protejate împotriva atacurilor; și modul de abordare a oricărui potențial abuz legat de IA în scopuri rău intenționate. </a:t>
            </a:r>
            <a:endParaRPr lang="en-US" dirty="0"/>
          </a:p>
          <a:p>
            <a:endParaRPr lang="en-US" b="1" dirty="0"/>
          </a:p>
        </p:txBody>
      </p:sp>
    </p:spTree>
    <p:extLst>
      <p:ext uri="{BB962C8B-B14F-4D97-AF65-F5344CB8AC3E}">
        <p14:creationId xmlns:p14="http://schemas.microsoft.com/office/powerpoint/2010/main" val="1112643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u 2"/>
          <p:cNvSpPr>
            <a:spLocks noGrp="1"/>
          </p:cNvSpPr>
          <p:nvPr>
            <p:ph type="title"/>
          </p:nvPr>
        </p:nvSpPr>
        <p:spPr>
          <a:xfrm>
            <a:off x="609600" y="1262888"/>
            <a:ext cx="10972800" cy="1143000"/>
          </a:xfrm>
        </p:spPr>
        <p:txBody>
          <a:bodyPr rtlCol="0">
            <a:normAutofit fontScale="90000"/>
          </a:bodyPr>
          <a:lstStyle/>
          <a:p>
            <a:r>
              <a:rPr lang="ro-RO" sz="6000" b="1" i="1" dirty="0"/>
              <a:t>Planul coordonat al UE privind inteligenta artificială</a:t>
            </a:r>
            <a:br>
              <a:rPr lang="en-US" sz="6000" b="1" i="1" dirty="0"/>
            </a:br>
            <a:endParaRPr lang="ro-RO" dirty="0"/>
          </a:p>
        </p:txBody>
      </p:sp>
      <p:sp>
        <p:nvSpPr>
          <p:cNvPr id="2" name="Substituent conținut 1"/>
          <p:cNvSpPr>
            <a:spLocks noGrp="1"/>
          </p:cNvSpPr>
          <p:nvPr>
            <p:ph idx="1"/>
          </p:nvPr>
        </p:nvSpPr>
        <p:spPr>
          <a:xfrm>
            <a:off x="609600" y="1834388"/>
            <a:ext cx="10972800" cy="5023612"/>
          </a:xfrm>
        </p:spPr>
        <p:txBody>
          <a:bodyPr rtlCol="0">
            <a:normAutofit fontScale="92500" lnSpcReduction="20000"/>
          </a:bodyPr>
          <a:lstStyle/>
          <a:p>
            <a:r>
              <a:rPr lang="en-US" dirty="0"/>
              <a:t> </a:t>
            </a:r>
            <a:r>
              <a:rPr lang="ro-RO" dirty="0"/>
              <a:t>Aplicarea IA la sistemele de armament poate schimba în mod fundamental modul în care se desfășoară conflictele armate și, prin urmare, ridică serioase motive de preocupare și semne de întrebare. Uniunea va continua să sublinieze faptul că dreptul internațional, inclusiv dreptul internațional umanitar și dreptul internațional al drepturilor omului, se aplică pe deplin în cazul tuturor sistemelor de armament, inclusiv al sistemelor autonome de armament, și că statele rămân responsabile și răspunzătoare pentru dezvoltarea și utilizarea lor în conflictele armate. </a:t>
            </a:r>
          </a:p>
          <a:p>
            <a:r>
              <a:rPr lang="ro-RO" dirty="0"/>
              <a:t>Poziția UE rămâne aceeași: trebuie păstrat controlul uman în deciziile privind utilizarea forței letale și acesta trebuie integrat pe parcursul întregului ciclu de viață al unui sistem de armament.</a:t>
            </a:r>
            <a:endParaRPr lang="en-US" dirty="0"/>
          </a:p>
          <a:p>
            <a:r>
              <a:rPr lang="ro-RO" dirty="0"/>
              <a:t>Înaltul Reprezentant al Uniunii pentru afaceri externe și politica de securitate, cu sprijinul Comisiei, se va baza pe consultările din cadrul Organizației Națiunilor Unite, al Global </a:t>
            </a:r>
            <a:r>
              <a:rPr lang="ro-RO" dirty="0" err="1"/>
              <a:t>Tech</a:t>
            </a:r>
            <a:r>
              <a:rPr lang="ro-RO" dirty="0"/>
              <a:t> Panel și al altor foruri multilaterale și va coordona propunerile care vizează abordarea acestor provocări complexe în materie de securitate. </a:t>
            </a:r>
            <a:endParaRPr lang="en-US" dirty="0"/>
          </a:p>
          <a:p>
            <a:endParaRPr lang="en-US" b="1" dirty="0"/>
          </a:p>
        </p:txBody>
      </p:sp>
    </p:spTree>
    <p:extLst>
      <p:ext uri="{BB962C8B-B14F-4D97-AF65-F5344CB8AC3E}">
        <p14:creationId xmlns:p14="http://schemas.microsoft.com/office/powerpoint/2010/main" val="3762307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u 2"/>
          <p:cNvSpPr>
            <a:spLocks noGrp="1"/>
          </p:cNvSpPr>
          <p:nvPr>
            <p:ph type="title"/>
          </p:nvPr>
        </p:nvSpPr>
        <p:spPr>
          <a:xfrm>
            <a:off x="609600" y="1262888"/>
            <a:ext cx="10972800" cy="1143000"/>
          </a:xfrm>
        </p:spPr>
        <p:txBody>
          <a:bodyPr rtlCol="0">
            <a:normAutofit fontScale="90000"/>
          </a:bodyPr>
          <a:lstStyle/>
          <a:p>
            <a:r>
              <a:rPr lang="ro-RO" sz="6000" b="1" i="1" dirty="0"/>
              <a:t>Planul coordonat al UE privind inteligenta artificială</a:t>
            </a:r>
            <a:br>
              <a:rPr lang="en-US" sz="6000" b="1" i="1" dirty="0"/>
            </a:br>
            <a:endParaRPr lang="ro-RO" dirty="0"/>
          </a:p>
        </p:txBody>
      </p:sp>
      <p:sp>
        <p:nvSpPr>
          <p:cNvPr id="2" name="Substituent conținut 1"/>
          <p:cNvSpPr>
            <a:spLocks noGrp="1"/>
          </p:cNvSpPr>
          <p:nvPr>
            <p:ph idx="1"/>
          </p:nvPr>
        </p:nvSpPr>
        <p:spPr>
          <a:xfrm>
            <a:off x="609600" y="1834388"/>
            <a:ext cx="10972800" cy="4389120"/>
          </a:xfrm>
        </p:spPr>
        <p:txBody>
          <a:bodyPr rtlCol="0">
            <a:normAutofit/>
          </a:bodyPr>
          <a:lstStyle/>
          <a:p>
            <a:endParaRPr lang="en-US" dirty="0"/>
          </a:p>
          <a:p>
            <a:r>
              <a:rPr lang="en-US" dirty="0"/>
              <a:t> </a:t>
            </a:r>
            <a:r>
              <a:rPr lang="ro-RO" dirty="0"/>
              <a:t>END???</a:t>
            </a:r>
            <a:endParaRPr lang="en-US" b="1" dirty="0"/>
          </a:p>
        </p:txBody>
      </p:sp>
    </p:spTree>
    <p:extLst>
      <p:ext uri="{BB962C8B-B14F-4D97-AF65-F5344CB8AC3E}">
        <p14:creationId xmlns:p14="http://schemas.microsoft.com/office/powerpoint/2010/main" val="948013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u 2"/>
          <p:cNvSpPr>
            <a:spLocks noGrp="1"/>
          </p:cNvSpPr>
          <p:nvPr>
            <p:ph type="title"/>
          </p:nvPr>
        </p:nvSpPr>
        <p:spPr/>
        <p:txBody>
          <a:bodyPr rtlCol="0">
            <a:normAutofit fontScale="90000"/>
          </a:bodyPr>
          <a:lstStyle/>
          <a:p>
            <a:r>
              <a:rPr lang="ro-RO" sz="6000" b="1" i="1" dirty="0"/>
              <a:t>Etică și inteligență artificială</a:t>
            </a:r>
            <a:br>
              <a:rPr lang="en-US" sz="6000" b="1" i="1" dirty="0"/>
            </a:br>
            <a:endParaRPr lang="ro-RO" dirty="0"/>
          </a:p>
        </p:txBody>
      </p:sp>
      <p:sp>
        <p:nvSpPr>
          <p:cNvPr id="2" name="Substituent conținut 1"/>
          <p:cNvSpPr>
            <a:spLocks noGrp="1"/>
          </p:cNvSpPr>
          <p:nvPr>
            <p:ph idx="1"/>
          </p:nvPr>
        </p:nvSpPr>
        <p:spPr/>
        <p:txBody>
          <a:bodyPr rtlCol="0">
            <a:normAutofit/>
          </a:bodyPr>
          <a:lstStyle/>
          <a:p>
            <a:endParaRPr lang="en-US" dirty="0"/>
          </a:p>
          <a:p>
            <a:r>
              <a:rPr lang="en-US" dirty="0"/>
              <a:t> </a:t>
            </a:r>
            <a:r>
              <a:rPr lang="ro-RO" b="1" dirty="0"/>
              <a:t>Lărgimea cunoașterii generale</a:t>
            </a:r>
            <a:endParaRPr lang="en-US" dirty="0"/>
          </a:p>
          <a:p>
            <a:r>
              <a:rPr lang="ro-RO" dirty="0"/>
              <a:t>Numărul de fapte particulare pe care le știe un om oarecare este foarte mare. Proiectele de cercetare care încearcă să construiască o bază de cunoștințe completă a cunoștințelor </a:t>
            </a:r>
            <a:r>
              <a:rPr lang="ro-RO" u="sng" dirty="0">
                <a:hlinkClick r:id="rId3" tooltip="Comune"/>
              </a:rPr>
              <a:t>comune</a:t>
            </a:r>
            <a:r>
              <a:rPr lang="ro-RO" baseline="30000" dirty="0"/>
              <a:t>⁠</a:t>
            </a:r>
            <a:r>
              <a:rPr lang="ro-RO" dirty="0"/>
              <a:t> (de exemplu, </a:t>
            </a:r>
            <a:r>
              <a:rPr lang="ro-RO" u="sng" dirty="0" err="1">
                <a:hlinkClick r:id="rId4" tooltip="Cyc — pagină inexistentă"/>
              </a:rPr>
              <a:t>Cyc</a:t>
            </a:r>
            <a:r>
              <a:rPr lang="ro-RO" baseline="30000" dirty="0"/>
              <a:t>⁠</a:t>
            </a:r>
            <a:r>
              <a:rPr lang="ro-RO" dirty="0"/>
              <a:t>) necesită o cantitate enormă de </a:t>
            </a:r>
            <a:r>
              <a:rPr lang="ro-RO" u="sng" dirty="0">
                <a:hlinkClick r:id="rId5" tooltip="Inginerie ontologică — pagină inexistentă"/>
              </a:rPr>
              <a:t>inginerie ontologică</a:t>
            </a:r>
            <a:r>
              <a:rPr lang="ro-RO" baseline="30000" dirty="0"/>
              <a:t>⁠</a:t>
            </a:r>
            <a:r>
              <a:rPr lang="ro-RO" dirty="0"/>
              <a:t> laborioasă - acestea trebuie să fie construite manual, fiecare concept fiind complicat pe rând. </a:t>
            </a:r>
            <a:endParaRPr lang="en-US" dirty="0"/>
          </a:p>
        </p:txBody>
      </p:sp>
    </p:spTree>
    <p:extLst>
      <p:ext uri="{BB962C8B-B14F-4D97-AF65-F5344CB8AC3E}">
        <p14:creationId xmlns:p14="http://schemas.microsoft.com/office/powerpoint/2010/main" val="529084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rezentare pentru brainstorming">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spDef>
      <a:spPr/>
      <a:bodyPr rtlCol="0" anchor="ctr"/>
      <a:lstStyle>
        <a:defPPr algn="ctr">
          <a:defRPr/>
        </a:defPPr>
      </a:lstStyle>
      <a:style>
        <a:lnRef idx="1">
          <a:schemeClr val="accent3"/>
        </a:lnRef>
        <a:fillRef idx="2">
          <a:schemeClr val="accent3"/>
        </a:fillRef>
        <a:effectRef idx="1">
          <a:schemeClr val="accent3"/>
        </a:effectRef>
        <a:fontRef idx="minor">
          <a:schemeClr val="dk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none" rtlCol="0">
        <a:spAutoFit/>
      </a:bodyPr>
      <a:lstStyle>
        <a:defPPr>
          <a:defRPr dirty="0" err="1" smtClean="0"/>
        </a:defPPr>
      </a:lstStyle>
    </a:txDef>
  </a:objectDefaults>
  <a:extraClrSchemeLst/>
  <a:extLst>
    <a:ext uri="{05A4C25C-085E-4340-85A3-A5531E510DB2}">
      <thm15:themeFamily xmlns:thm15="http://schemas.microsoft.com/office/thememl/2012/main" name="Office_15870844_TF03460637" id="{A48E8628-0EA4-4C77-B857-A73B11C66066}" vid="{3BAFCB72-AB29-4A50-AFAC-99EEAA6D0BD3}"/>
    </a:ext>
  </a:extLst>
</a:theme>
</file>

<file path=ppt/theme/theme2.xml><?xml version="1.0" encoding="utf-8"?>
<a:theme xmlns:a="http://schemas.openxmlformats.org/drawingml/2006/main" name="Temă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ă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Prezentare pentru brainstorming de afaceri</Template>
  <TotalTime>4523</TotalTime>
  <Words>9912</Words>
  <Application>Microsoft Office PowerPoint</Application>
  <PresentationFormat>Ecran lat</PresentationFormat>
  <Paragraphs>438</Paragraphs>
  <Slides>84</Slides>
  <Notes>84</Notes>
  <HiddenSlides>0</HiddenSlides>
  <MMClips>0</MMClips>
  <ScaleCrop>false</ScaleCrop>
  <HeadingPairs>
    <vt:vector size="6" baseType="variant">
      <vt:variant>
        <vt:lpstr>Fonturi utilizate</vt:lpstr>
      </vt:variant>
      <vt:variant>
        <vt:i4>4</vt:i4>
      </vt:variant>
      <vt:variant>
        <vt:lpstr>Temă</vt:lpstr>
      </vt:variant>
      <vt:variant>
        <vt:i4>1</vt:i4>
      </vt:variant>
      <vt:variant>
        <vt:lpstr>Titluri diapozitive</vt:lpstr>
      </vt:variant>
      <vt:variant>
        <vt:i4>84</vt:i4>
      </vt:variant>
    </vt:vector>
  </HeadingPairs>
  <TitlesOfParts>
    <vt:vector size="89" baseType="lpstr">
      <vt:lpstr>Calibri</vt:lpstr>
      <vt:lpstr>Palatino Linotype</vt:lpstr>
      <vt:lpstr>Times New Roman</vt:lpstr>
      <vt:lpstr>Wingdings 2</vt:lpstr>
      <vt:lpstr>Prezentare pentru brainstorming</vt:lpstr>
      <vt:lpstr>Etică și inteligența artificială </vt:lpstr>
      <vt:lpstr>Etică și inteligență artificială </vt:lpstr>
      <vt:lpstr>Etică și inteligență artificială </vt:lpstr>
      <vt:lpstr>Etică și inteligență artificială </vt:lpstr>
      <vt:lpstr>Etică și inteligență artificală </vt:lpstr>
      <vt:lpstr>Etică și inteligență artificială </vt:lpstr>
      <vt:lpstr>Etică și inteligență artificială </vt:lpstr>
      <vt:lpstr>Etică și inteligență artificială </vt:lpstr>
      <vt:lpstr>Etică și inteligență artificială </vt:lpstr>
      <vt:lpstr>Etică și inteligență artificială </vt:lpstr>
      <vt:lpstr>Etică și inteligență artificială </vt:lpstr>
      <vt:lpstr>Etică și inteligență artificială </vt:lpstr>
      <vt:lpstr>Etică și inteligență artificială </vt:lpstr>
      <vt:lpstr>Etică și inteligență artificială </vt:lpstr>
      <vt:lpstr>Etică și inteligență artificială </vt:lpstr>
      <vt:lpstr>Etică și inteligență artificială </vt:lpstr>
      <vt:lpstr>Etică și inteligență artificială </vt:lpstr>
      <vt:lpstr>Etică și inteligență artificială </vt:lpstr>
      <vt:lpstr>Etică și inteligența artificială </vt:lpstr>
      <vt:lpstr>Etică și inteligență artificială </vt:lpstr>
      <vt:lpstr>Etică și inteligență artificială </vt:lpstr>
      <vt:lpstr>Etică și inteligență artificială </vt:lpstr>
      <vt:lpstr>Etică și inteligență artificială </vt:lpstr>
      <vt:lpstr>Etică și inteligență artificială </vt:lpstr>
      <vt:lpstr>Etică și inteligență artificială </vt:lpstr>
      <vt:lpstr>Etică și inteligență artificială </vt:lpstr>
      <vt:lpstr>Etică și inteligență artificială </vt:lpstr>
      <vt:lpstr>Etică și inteligență artificială </vt:lpstr>
      <vt:lpstr>Etică și inteligență artificială </vt:lpstr>
      <vt:lpstr>IA la locul de muncă: tehnologii emergente și întrebări etice </vt:lpstr>
      <vt:lpstr>IA la locul de muncă: tehnologii emergente și întrebări etice </vt:lpstr>
      <vt:lpstr>IA la locul de muncă: tehnologii emergente și întrebări etice </vt:lpstr>
      <vt:lpstr>IA la locul de muncă: tehnologii emergente și întrebări etice </vt:lpstr>
      <vt:lpstr>IA la locul de muncă: tehnologii emergente și întrebări etice </vt:lpstr>
      <vt:lpstr>IA la locul de muncă: tehnologii emergente și întrebări etice </vt:lpstr>
      <vt:lpstr>IA la locul de muncă: tehnologii emergente și întrebări etice </vt:lpstr>
      <vt:lpstr>IA la locul de muncă: tehnologii emergente și întrebări etice </vt:lpstr>
      <vt:lpstr>IA la locul de muncă: tehnologii emergente și întrebări etice </vt:lpstr>
      <vt:lpstr>IA la locul de muncă: tehnologii emergente și întrebări etice </vt:lpstr>
      <vt:lpstr>IA la locul de muncă: tehnologii emergente și întrebări etice </vt:lpstr>
      <vt:lpstr>IA la locul de muncă: tehnologii emergente și întrebări etice </vt:lpstr>
      <vt:lpstr>IA la locul de muncă: tehnologii emergente și întrebări etice </vt:lpstr>
      <vt:lpstr>IA la locul de muncă: tehnologii emergente și întrebări etice </vt:lpstr>
      <vt:lpstr>IA la locul de muncă: tehnologii emergente și întrebări etice </vt:lpstr>
      <vt:lpstr>IA la locul de muncă: tehnologii emergente și întrebări etice </vt:lpstr>
      <vt:lpstr>IA la locul de muncă: tehnologii emergente și întrebări etice </vt:lpstr>
      <vt:lpstr>IA la locul de muncă: tehnologii emergente și întrebări etice </vt:lpstr>
      <vt:lpstr>IA la locul de muncă: tehnologii emergente și întrebări etice </vt:lpstr>
      <vt:lpstr>IA la locul de muncă: tehnologii emergente și întrebări etice </vt:lpstr>
      <vt:lpstr>IA la locul de muncă: tehnologii emergente și întrebări etice </vt:lpstr>
      <vt:lpstr>IA la locul de muncă: tehnologii emergente și întrebări etice </vt:lpstr>
      <vt:lpstr>IA la locul de muncă: tehnologii emergente și întrebări etice </vt:lpstr>
      <vt:lpstr>IA la locul de muncă: tehnologii emergente și întrebări etice </vt:lpstr>
      <vt:lpstr>IA la locul de muncă: tehnologii emergente și întrebări etice </vt:lpstr>
      <vt:lpstr>IA la locul de muncă: tehnologii emergente și întrebări etice </vt:lpstr>
      <vt:lpstr>IA la locul de muncă: tehnologii emergente și întrebări etice </vt:lpstr>
      <vt:lpstr>IA la locul de muncă: tehnologii emergente și întrebări etice </vt:lpstr>
      <vt:lpstr>IA la locul de muncă: tehnologii emergente și întrebări etice </vt:lpstr>
      <vt:lpstr>Planul coordonat al UE privind inteligenta artificială </vt:lpstr>
      <vt:lpstr>Planul coordonat al UE privind inteligenta artificială </vt:lpstr>
      <vt:lpstr>Planul coordonat al UE privind inteligenta artificială </vt:lpstr>
      <vt:lpstr>Planul coordonat al UE privind inteligenta artificială </vt:lpstr>
      <vt:lpstr>Planul coordonat al UE privind inteligenta artificială </vt:lpstr>
      <vt:lpstr>Planul coordonat al UE privind inteligenta artificială </vt:lpstr>
      <vt:lpstr>Planul coordonat al UE privind inteligenta artificială </vt:lpstr>
      <vt:lpstr>Planul coordonat al UE privind inteligenta artificială </vt:lpstr>
      <vt:lpstr>Planul coordonat al UE privind inteligenta artificială </vt:lpstr>
      <vt:lpstr>Planul coordonat al UE privind inteligenta artificială </vt:lpstr>
      <vt:lpstr>Planul coordonat al UE privind inteligenta artificială </vt:lpstr>
      <vt:lpstr>Planul coordonat al UE privind inteligenta artificială </vt:lpstr>
      <vt:lpstr>Planul coordonat al UE privind inteligenta artificială </vt:lpstr>
      <vt:lpstr>Planul coordonat al UE privind inteligenta artificială </vt:lpstr>
      <vt:lpstr>Planul coordonat al UE privind inteligenta artificială </vt:lpstr>
      <vt:lpstr>Planul coordonat al UE privind inteligenta artificială </vt:lpstr>
      <vt:lpstr>Planul coordonat al UE privind inteligenta artificială </vt:lpstr>
      <vt:lpstr>Planul coordonat al UE privind inteligenta artificială </vt:lpstr>
      <vt:lpstr>Planul coordonat al UE privind inteligenta artificială </vt:lpstr>
      <vt:lpstr>Planul coordonat al UE privind inteligenta artificială </vt:lpstr>
      <vt:lpstr>Planul coordonat al UE privind inteligenta artificială </vt:lpstr>
      <vt:lpstr>Planul coordonat al UE privind inteligenta artificială </vt:lpstr>
      <vt:lpstr>Planul coordonat al UE privind inteligenta artificială </vt:lpstr>
      <vt:lpstr>Planul coordonat al UE privind inteligenta artificială </vt:lpstr>
      <vt:lpstr>Planul coordonat al UE privind inteligenta artificială </vt:lpstr>
      <vt:lpstr>Planul coordonat al UE privind inteligenta artificială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Etica și integritate academică</dc:title>
  <dc:creator>DAN LAURENTIU GRECU</dc:creator>
  <cp:lastModifiedBy>Dan-Laurentiu Grecu</cp:lastModifiedBy>
  <cp:revision>118</cp:revision>
  <dcterms:created xsi:type="dcterms:W3CDTF">2019-02-21T05:05:53Z</dcterms:created>
  <dcterms:modified xsi:type="dcterms:W3CDTF">2021-04-16T04:30:08Z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74069100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