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7" r:id="rId2"/>
    <p:sldId id="28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2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>
              <a:latin typeface="Calibri" panose="020F0502020204030204" pitchFamily="34" charset="0"/>
            </a:endParaRPr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DA6425-DD80-4857-8A09-D41451AF4202}" type="datetime1">
              <a:rPr lang="ro-RO" smtClean="0">
                <a:latin typeface="Calibri" panose="020F0502020204030204" pitchFamily="34" charset="0"/>
              </a:rPr>
              <a:t>04.03.2021</a:t>
            </a:fld>
            <a:endParaRPr lang="ro-RO">
              <a:latin typeface="Calibri" panose="020F0502020204030204" pitchFamily="34" charset="0"/>
            </a:endParaRPr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>
              <a:latin typeface="Calibri" panose="020F0502020204030204" pitchFamily="34" charset="0"/>
            </a:endParaRP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ro-RO" smtClean="0">
                <a:latin typeface="Calibri" panose="020F0502020204030204" pitchFamily="34" charset="0"/>
              </a:rPr>
              <a:t>‹#›</a:t>
            </a:fld>
            <a:endParaRPr lang="ro-R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360BE9-FEFA-4EEB-ACE4-A7A0B3316479}" type="datetime1">
              <a:rPr lang="ro-RO" noProof="0" smtClean="0"/>
              <a:t>04.03.2021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275029A-2D1E-47A5-9598-4A9AC47B3AC1}" type="slidenum">
              <a:rPr lang="ro-RO" noProof="0" smtClean="0"/>
              <a:pPr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197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133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0914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026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391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585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734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1067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708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693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04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4511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2618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3322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973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233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9964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9934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5914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4295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5197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648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797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5815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4720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743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8015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4792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216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4659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8271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0362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866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5046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2446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41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37718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42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009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450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476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660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787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ro-RO" smtClean="0"/>
              <a:pPr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42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266FF1D-E6B4-46E8-816D-5F3021344BE1}" type="datetime1">
              <a:rPr lang="ro-RO" noProof="0" smtClean="0"/>
              <a:t>04.03.2021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 noProof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noProof="0" smtClean="0"/>
              <a:pPr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o-RO"/>
              <a:t>Faceți clic pentru a edita stilurile de text coordonator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D5A28D5-3CB3-4E03-BFF4-03BBB0214D24}" type="datetime1">
              <a:rPr lang="ro-RO" smtClean="0"/>
              <a:t>04.03.2021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/>
              <a:t>Adăugați un subsol</a:t>
            </a:r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o-RO"/>
              <a:t>Faceți clic pentru a edita stilurile de text coordonator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627F18-2E00-4F34-BB04-2BB8C2BA8F36}" type="datetime1">
              <a:rPr lang="ro-RO" smtClean="0"/>
              <a:t>04.03.2021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/>
              <a:t>Adăugați un subsol</a:t>
            </a:r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EFDDDC8-0F42-4DCA-A805-F59735A7AB6F}" type="datetime1">
              <a:rPr lang="ro-RO" noProof="0" smtClean="0"/>
              <a:t>04.03.2021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 noProof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noProof="0" smtClean="0"/>
              <a:pPr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0F458AF-092D-499E-99A4-8D68FE4B384B}" type="datetime1">
              <a:rPr lang="ro-RO" noProof="0" smtClean="0"/>
              <a:t>04.03.2021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 noProof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noProof="0" smtClean="0"/>
              <a:pPr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o-RO"/>
              <a:t>Faceți clic pentru a edita stilurile de text coordonator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o-RO"/>
              <a:t>Faceți clic pentru a edita stilurile de text coordonator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952C26-41EE-4677-89BD-831A2709FB5D}" type="datetime1">
              <a:rPr lang="ro-RO" smtClean="0"/>
              <a:t>04.03.2021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/>
              <a:t>Adăugați un subsol</a:t>
            </a:r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2D8DEA4-002E-4113-87CD-BC00FC2AAD16}" type="datetime1">
              <a:rPr lang="ro-RO" noProof="0" smtClean="0"/>
              <a:t>04.03.2021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 noProof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noProof="0" smtClean="0"/>
              <a:pPr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B1BC54B-052B-4378-8B02-DB1925055BE4}" type="datetime1">
              <a:rPr lang="ro-RO" smtClean="0"/>
              <a:t>04.03.2021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/>
              <a:t>Adăugați un subsol</a:t>
            </a:r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E50A0B7-163B-4139-A7D9-A638CC9DFFFF}" type="datetime1">
              <a:rPr lang="ro-RO" smtClean="0"/>
              <a:t>04.03.2021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/>
              <a:t>Adăugați un subsol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o-RO"/>
              <a:t>Faceți clic pentru a edita stilurile de text coordonator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/>
              <a:t>Faceți clic pentru a edita stilurile de text coordonator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F92686-838B-4B0E-9E79-1D51AC9999E7}" type="datetime1">
              <a:rPr lang="ro-RO" smtClean="0"/>
              <a:t>04.03.2021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/>
              <a:t>Adăugați un subsol</a:t>
            </a:r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imagine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/>
              <a:t>Faceți clic pe pictogramă pentru a adăuga o imagine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/>
              <a:t>Faceți clic pentru a edita stilurile de text coordonator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C555F13-99F5-4540-829C-35E76E2FD869}" type="datetime1">
              <a:rPr lang="ro-RO" smtClean="0"/>
              <a:t>04.03.2021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ro-RO"/>
              <a:t>Adăugați un subsol</a:t>
            </a:r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7421560-B65E-4A0D-BC3D-86D0083B4B4E}" type="datetime1">
              <a:rPr lang="ro-RO" noProof="0" smtClean="0"/>
              <a:t>04.03.2021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o-RO" noProof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62D6987-FB6D-4DB8-81B8-AD0F35E3BB5F}" type="slidenum">
              <a:rPr lang="ro-RO" noProof="0" smtClean="0"/>
              <a:pPr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>
                <a:latin typeface="Calibri" panose="020F0502020204030204" pitchFamily="34" charset="0"/>
              </a:rPr>
              <a:t>Note de curs</a:t>
            </a:r>
          </a:p>
          <a:p>
            <a:pPr rtl="0"/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Modul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înțelegea</a:t>
            </a:r>
            <a:r>
              <a:rPr lang="en-US" dirty="0"/>
              <a:t> Wiener </a:t>
            </a: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umană</a:t>
            </a:r>
            <a:r>
              <a:rPr lang="en-US" dirty="0"/>
              <a:t> </a:t>
            </a:r>
            <a:r>
              <a:rPr lang="en-US" dirty="0" err="1"/>
              <a:t>presupunea</a:t>
            </a:r>
            <a:r>
              <a:rPr lang="en-US" dirty="0"/>
              <a:t> o „</a:t>
            </a:r>
            <a:r>
              <a:rPr lang="en-US" dirty="0" err="1"/>
              <a:t>viziune</a:t>
            </a:r>
            <a:r>
              <a:rPr lang="en-US" dirty="0"/>
              <a:t> </a:t>
            </a:r>
            <a:r>
              <a:rPr lang="en-US" dirty="0" err="1"/>
              <a:t>metafizică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ro-RO" dirty="0"/>
              <a:t> </a:t>
            </a:r>
            <a:r>
              <a:rPr lang="en-US" dirty="0" err="1"/>
              <a:t>universului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căreia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entitățile</a:t>
            </a:r>
            <a:r>
              <a:rPr lang="en-US" dirty="0"/>
              <a:t> care o </a:t>
            </a:r>
            <a:r>
              <a:rPr lang="en-US" dirty="0" err="1"/>
              <a:t>alcătuiesc</a:t>
            </a:r>
            <a:r>
              <a:rPr lang="en-US" dirty="0"/>
              <a:t>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oamenii</a:t>
            </a:r>
            <a:r>
              <a:rPr lang="en-US" dirty="0"/>
              <a:t>, </a:t>
            </a:r>
            <a:r>
              <a:rPr lang="en-US" dirty="0" err="1"/>
              <a:t>erau</a:t>
            </a:r>
            <a:r>
              <a:rPr lang="en-US" dirty="0"/>
              <a:t> considerate</a:t>
            </a:r>
            <a:r>
              <a:rPr lang="ro-RO" dirty="0"/>
              <a:t> </a:t>
            </a:r>
            <a:r>
              <a:rPr lang="en-US" dirty="0"/>
              <a:t>ca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combinație</a:t>
            </a:r>
            <a:r>
              <a:rPr lang="en-US" dirty="0"/>
              <a:t> a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: </a:t>
            </a:r>
            <a:r>
              <a:rPr lang="en-US" dirty="0" err="1"/>
              <a:t>materie-energie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informație”12.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</a:t>
            </a:r>
            <a:r>
              <a:rPr lang="ro-RO" dirty="0"/>
              <a:t> </a:t>
            </a:r>
            <a:r>
              <a:rPr lang="en-US" dirty="0" err="1"/>
              <a:t>amestec</a:t>
            </a:r>
            <a:r>
              <a:rPr lang="en-US" dirty="0"/>
              <a:t> al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; </a:t>
            </a:r>
            <a:r>
              <a:rPr lang="en-US" dirty="0" err="1"/>
              <a:t>gândirea</a:t>
            </a:r>
            <a:r>
              <a:rPr lang="en-US" dirty="0"/>
              <a:t>, conform cu Wiener,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fapt</a:t>
            </a:r>
            <a:r>
              <a:rPr lang="en-US" dirty="0"/>
              <a:t> un </a:t>
            </a:r>
            <a:r>
              <a:rPr lang="en-US" dirty="0" err="1"/>
              <a:t>fel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a</a:t>
            </a:r>
            <a:r>
              <a:rPr lang="ro-RO" dirty="0"/>
              <a:t> </a:t>
            </a:r>
            <a:r>
              <a:rPr lang="en-US" dirty="0" err="1"/>
              <a:t>informației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creierul</a:t>
            </a:r>
            <a:r>
              <a:rPr lang="en-US" dirty="0"/>
              <a:t> : “nu </a:t>
            </a:r>
            <a:r>
              <a:rPr lang="en-US" dirty="0" err="1"/>
              <a:t>secretă</a:t>
            </a:r>
            <a:r>
              <a:rPr lang="en-US" dirty="0"/>
              <a:t> </a:t>
            </a:r>
            <a:r>
              <a:rPr lang="en-US" dirty="0" err="1"/>
              <a:t>gândul</a:t>
            </a:r>
            <a:r>
              <a:rPr lang="en-US" dirty="0"/>
              <a:t> “la </a:t>
            </a:r>
            <a:r>
              <a:rPr lang="en-US" dirty="0" err="1"/>
              <a:t>fel</a:t>
            </a:r>
            <a:r>
              <a:rPr lang="en-US" dirty="0"/>
              <a:t> cum </a:t>
            </a:r>
            <a:r>
              <a:rPr lang="en-US" dirty="0" err="1"/>
              <a:t>ficatul</a:t>
            </a:r>
            <a:r>
              <a:rPr lang="en-US" dirty="0"/>
              <a:t> </a:t>
            </a:r>
            <a:r>
              <a:rPr lang="en-US" dirty="0" err="1"/>
              <a:t>secretă</a:t>
            </a:r>
            <a:r>
              <a:rPr lang="en-US" dirty="0"/>
              <a:t> </a:t>
            </a:r>
            <a:r>
              <a:rPr lang="en-US" dirty="0" err="1"/>
              <a:t>fierea</a:t>
            </a:r>
            <a:r>
              <a:rPr lang="en-US" dirty="0"/>
              <a:t>”, </a:t>
            </a:r>
            <a:r>
              <a:rPr lang="en-US" dirty="0" err="1"/>
              <a:t>așa</a:t>
            </a:r>
            <a:r>
              <a:rPr lang="en-US" dirty="0"/>
              <a:t> cum</a:t>
            </a:r>
            <a:r>
              <a:rPr lang="ro-RO" dirty="0"/>
              <a:t> </a:t>
            </a:r>
            <a:r>
              <a:rPr lang="en-US" dirty="0" err="1"/>
              <a:t>susțineau</a:t>
            </a:r>
            <a:r>
              <a:rPr lang="en-US" dirty="0"/>
              <a:t> </a:t>
            </a:r>
            <a:r>
              <a:rPr lang="en-US" dirty="0" err="1"/>
              <a:t>materialiștii</a:t>
            </a:r>
            <a:r>
              <a:rPr lang="en-US" dirty="0"/>
              <a:t> </a:t>
            </a:r>
            <a:r>
              <a:rPr lang="en-US" dirty="0" err="1"/>
              <a:t>timpurii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nu </a:t>
            </a:r>
            <a:r>
              <a:rPr lang="en-US" dirty="0" err="1"/>
              <a:t>îl</a:t>
            </a:r>
            <a:r>
              <a:rPr lang="en-US" dirty="0"/>
              <a:t> produce sub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mod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mușchii</a:t>
            </a:r>
            <a:r>
              <a:rPr lang="ro-RO" dirty="0"/>
              <a:t> </a:t>
            </a:r>
            <a:r>
              <a:rPr lang="en-US" dirty="0" err="1"/>
              <a:t>produc</a:t>
            </a:r>
            <a:r>
              <a:rPr lang="en-US" dirty="0"/>
              <a:t> </a:t>
            </a:r>
            <a:r>
              <a:rPr lang="en-US" dirty="0" err="1"/>
              <a:t>mișcarea</a:t>
            </a:r>
            <a:r>
              <a:rPr lang="en-US" dirty="0"/>
              <a:t>. </a:t>
            </a:r>
            <a:r>
              <a:rPr lang="en-US" dirty="0" err="1"/>
              <a:t>Informația</a:t>
            </a:r>
            <a:r>
              <a:rPr lang="en-US" dirty="0"/>
              <a:t> e </a:t>
            </a:r>
            <a:r>
              <a:rPr lang="en-US" dirty="0" err="1"/>
              <a:t>informație</a:t>
            </a:r>
            <a:r>
              <a:rPr lang="en-US" dirty="0"/>
              <a:t>, nu </a:t>
            </a:r>
            <a:r>
              <a:rPr lang="en-US" dirty="0" err="1"/>
              <a:t>materie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. </a:t>
            </a:r>
            <a:r>
              <a:rPr lang="en-US" dirty="0" err="1"/>
              <a:t>Nici</a:t>
            </a:r>
            <a:r>
              <a:rPr lang="en-US" dirty="0"/>
              <a:t> un materialism care nu </a:t>
            </a:r>
            <a:r>
              <a:rPr lang="en-US" dirty="0" err="1"/>
              <a:t>admite</a:t>
            </a:r>
            <a:r>
              <a:rPr lang="ro-RO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supraviețui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contextul</a:t>
            </a:r>
            <a:r>
              <a:rPr lang="en-US" dirty="0"/>
              <a:t> contemporan”13.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4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Conform </a:t>
            </a:r>
            <a:r>
              <a:rPr lang="en-US" dirty="0" err="1"/>
              <a:t>viziunii</a:t>
            </a:r>
            <a:r>
              <a:rPr lang="en-US" dirty="0"/>
              <a:t> </a:t>
            </a:r>
            <a:r>
              <a:rPr lang="en-US" dirty="0" err="1"/>
              <a:t>metafizicii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Wiener,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entitățile</a:t>
            </a:r>
            <a:r>
              <a:rPr lang="en-US" dirty="0"/>
              <a:t>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existență</a:t>
            </a:r>
            <a:r>
              <a:rPr lang="en-US" dirty="0"/>
              <a:t>, </a:t>
            </a:r>
            <a:r>
              <a:rPr lang="en-US" dirty="0" err="1"/>
              <a:t>durează</a:t>
            </a:r>
            <a:r>
              <a:rPr lang="en-US" dirty="0"/>
              <a:t> o </a:t>
            </a:r>
            <a:r>
              <a:rPr lang="en-US" dirty="0" err="1"/>
              <a:t>perioadă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dispar</a:t>
            </a:r>
            <a:r>
              <a:rPr lang="en-US" dirty="0"/>
              <a:t> ca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continui</a:t>
            </a:r>
            <a:r>
              <a:rPr lang="en-US" dirty="0"/>
              <a:t> </a:t>
            </a:r>
            <a:r>
              <a:rPr lang="en-US" dirty="0" err="1"/>
              <a:t>combinări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amestecări</a:t>
            </a:r>
            <a:r>
              <a:rPr lang="en-US" dirty="0"/>
              <a:t> de </a:t>
            </a:r>
            <a:r>
              <a:rPr lang="en-US" dirty="0" err="1"/>
              <a:t>informație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materie-energie</a:t>
            </a:r>
            <a:r>
              <a:rPr lang="en-US" dirty="0"/>
              <a:t>.</a:t>
            </a:r>
          </a:p>
          <a:p>
            <a:r>
              <a:rPr lang="en-US" dirty="0" err="1"/>
              <a:t>Organismele</a:t>
            </a:r>
            <a:r>
              <a:rPr lang="en-US" dirty="0"/>
              <a:t> vii,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ființele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, sunt de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de </a:t>
            </a:r>
            <a:r>
              <a:rPr lang="en-US" dirty="0" err="1"/>
              <a:t>informație</a:t>
            </a:r>
            <a:r>
              <a:rPr lang="en-US" dirty="0"/>
              <a:t> care </a:t>
            </a:r>
            <a:r>
              <a:rPr lang="en-US" dirty="0" err="1"/>
              <a:t>persistă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ro-RO" dirty="0"/>
              <a:t> </a:t>
            </a:r>
            <a:r>
              <a:rPr lang="en-US" dirty="0" err="1"/>
              <a:t>continuu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materie-energie</a:t>
            </a:r>
            <a:r>
              <a:rPr lang="en-US" dirty="0"/>
              <a:t>. </a:t>
            </a:r>
            <a:r>
              <a:rPr lang="en-US" dirty="0" err="1"/>
              <a:t>Referindu</a:t>
            </a:r>
            <a:r>
              <a:rPr lang="en-US" dirty="0"/>
              <a:t>-se la </a:t>
            </a:r>
            <a:r>
              <a:rPr lang="en-US" dirty="0" err="1"/>
              <a:t>ființele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el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“Nu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altceva</a:t>
            </a:r>
            <a:r>
              <a:rPr lang="ro-RO" dirty="0"/>
              <a:t> </a:t>
            </a:r>
            <a:r>
              <a:rPr lang="en-US" dirty="0" err="1"/>
              <a:t>dacât</a:t>
            </a:r>
            <a:r>
              <a:rPr lang="en-US" dirty="0"/>
              <a:t> </a:t>
            </a:r>
            <a:r>
              <a:rPr lang="en-US" dirty="0" err="1"/>
              <a:t>vârtejuri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râu</a:t>
            </a:r>
            <a:r>
              <a:rPr lang="en-US" dirty="0"/>
              <a:t> care </a:t>
            </a:r>
            <a:r>
              <a:rPr lang="en-US" dirty="0" err="1"/>
              <a:t>curge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oprire</a:t>
            </a:r>
            <a:r>
              <a:rPr lang="en-US" dirty="0"/>
              <a:t>. Nu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neschimbabili</a:t>
            </a:r>
            <a:r>
              <a:rPr lang="en-US" dirty="0"/>
              <a:t> ci </a:t>
            </a:r>
            <a:r>
              <a:rPr lang="en-US" dirty="0" err="1"/>
              <a:t>modele</a:t>
            </a:r>
            <a:r>
              <a:rPr lang="en-US" dirty="0"/>
              <a:t> care se</a:t>
            </a:r>
            <a:r>
              <a:rPr lang="ro-RO" dirty="0"/>
              <a:t> </a:t>
            </a:r>
            <a:r>
              <a:rPr lang="en-US" dirty="0"/>
              <a:t>perpetuează”14.</a:t>
            </a:r>
          </a:p>
          <a:p>
            <a:r>
              <a:rPr lang="en-US" dirty="0"/>
              <a:t>“</a:t>
            </a:r>
            <a:r>
              <a:rPr lang="en-US" dirty="0" err="1"/>
              <a:t>Individualitatea</a:t>
            </a:r>
            <a:r>
              <a:rPr lang="en-US" dirty="0"/>
              <a:t> </a:t>
            </a:r>
            <a:r>
              <a:rPr lang="en-US" dirty="0" err="1"/>
              <a:t>corpului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flăcări</a:t>
            </a:r>
            <a:r>
              <a:rPr lang="en-US" dirty="0"/>
              <a:t> …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curând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ro-RO" dirty="0"/>
              <a:t> </a:t>
            </a:r>
            <a:r>
              <a:rPr lang="en-US" dirty="0" err="1"/>
              <a:t>fărâme</a:t>
            </a:r>
            <a:r>
              <a:rPr lang="en-US" dirty="0"/>
              <a:t> de substanță”15.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0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it-IT" b="1" dirty="0"/>
              <a:t>Considerațiile lui Wiener cu privire la o viață bună</a:t>
            </a:r>
          </a:p>
          <a:p>
            <a:r>
              <a:rPr lang="en-US" dirty="0"/>
              <a:t>Conform </a:t>
            </a:r>
            <a:r>
              <a:rPr lang="en-US" dirty="0" err="1"/>
              <a:t>opiniei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Wiener,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trăi</a:t>
            </a:r>
            <a:r>
              <a:rPr lang="en-US" dirty="0"/>
              <a:t> bine,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liberi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angajeze</a:t>
            </a:r>
            <a:r>
              <a:rPr lang="en-US" dirty="0"/>
              <a:t> </a:t>
            </a:r>
            <a:r>
              <a:rPr lang="en-US" dirty="0" err="1"/>
              <a:t>activități</a:t>
            </a:r>
            <a:r>
              <a:rPr lang="ro-RO" dirty="0"/>
              <a:t> </a:t>
            </a:r>
            <a:r>
              <a:rPr lang="en-US" dirty="0"/>
              <a:t>creative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exploateze</a:t>
            </a:r>
            <a:r>
              <a:rPr lang="en-US" dirty="0"/>
              <a:t> la maxim </a:t>
            </a:r>
            <a:r>
              <a:rPr lang="en-US" dirty="0" err="1"/>
              <a:t>potențialul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de </a:t>
            </a:r>
            <a:r>
              <a:rPr lang="en-US" dirty="0" err="1"/>
              <a:t>ființe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deplin</a:t>
            </a:r>
            <a:r>
              <a:rPr lang="en-US" dirty="0"/>
              <a:t> control al </a:t>
            </a:r>
            <a:r>
              <a:rPr lang="en-US" dirty="0" err="1"/>
              <a:t>propriei</a:t>
            </a:r>
            <a:r>
              <a:rPr lang="en-US" dirty="0"/>
              <a:t> </a:t>
            </a:r>
            <a:r>
              <a:rPr lang="en-US" dirty="0" err="1"/>
              <a:t>existențe</a:t>
            </a:r>
            <a:r>
              <a:rPr lang="en-US" dirty="0"/>
              <a:t>.</a:t>
            </a:r>
          </a:p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. </a:t>
            </a:r>
            <a:r>
              <a:rPr lang="en-US" dirty="0" err="1"/>
              <a:t>Bineînțeles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</a:t>
            </a:r>
            <a:r>
              <a:rPr lang="en-US" dirty="0" err="1"/>
              <a:t>toți</a:t>
            </a:r>
            <a:r>
              <a:rPr lang="en-US" dirty="0"/>
              <a:t> </a:t>
            </a:r>
            <a:r>
              <a:rPr lang="en-US" dirty="0" err="1"/>
              <a:t>oamenii</a:t>
            </a:r>
            <a:r>
              <a:rPr lang="en-US" dirty="0"/>
              <a:t> au </a:t>
            </a:r>
            <a:r>
              <a:rPr lang="en-US" dirty="0" err="1"/>
              <a:t>același</a:t>
            </a:r>
            <a:r>
              <a:rPr lang="en-US" dirty="0"/>
              <a:t> talent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aceleași</a:t>
            </a:r>
            <a:r>
              <a:rPr lang="en-US" dirty="0"/>
              <a:t> </a:t>
            </a:r>
            <a:r>
              <a:rPr lang="en-US" dirty="0" err="1"/>
              <a:t>posibilități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/>
              <a:t>ca </a:t>
            </a:r>
            <a:r>
              <a:rPr lang="en-US" dirty="0" err="1"/>
              <a:t>urmare</a:t>
            </a:r>
            <a:r>
              <a:rPr lang="en-US" dirty="0"/>
              <a:t> </a:t>
            </a:r>
            <a:r>
              <a:rPr lang="en-US" dirty="0" err="1"/>
              <a:t>realizările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diferi</a:t>
            </a:r>
            <a:r>
              <a:rPr lang="en-US" dirty="0"/>
              <a:t> de la o </a:t>
            </a:r>
            <a:r>
              <a:rPr lang="en-US" dirty="0" err="1"/>
              <a:t>persoană</a:t>
            </a:r>
            <a:r>
              <a:rPr lang="en-US" dirty="0"/>
              <a:t> la </a:t>
            </a:r>
            <a:r>
              <a:rPr lang="en-US" dirty="0" err="1"/>
              <a:t>alta.</a:t>
            </a:r>
            <a:r>
              <a:rPr lang="en-US" dirty="0"/>
              <a:t>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duci</a:t>
            </a:r>
            <a:r>
              <a:rPr lang="en-US" dirty="0"/>
              <a:t> o </a:t>
            </a:r>
            <a:r>
              <a:rPr lang="en-US" dirty="0" err="1"/>
              <a:t>viață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înfloritoare</a:t>
            </a:r>
            <a:r>
              <a:rPr lang="en-US" dirty="0"/>
              <a:t> –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infinit</a:t>
            </a:r>
            <a:r>
              <a:rPr lang="en-US" dirty="0"/>
              <a:t> de </a:t>
            </a:r>
            <a:r>
              <a:rPr lang="en-US" dirty="0" err="1"/>
              <a:t>moduri</a:t>
            </a:r>
            <a:r>
              <a:rPr lang="en-US" dirty="0"/>
              <a:t> :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ca </a:t>
            </a:r>
            <a:r>
              <a:rPr lang="en-US" dirty="0" err="1"/>
              <a:t>profesor</a:t>
            </a:r>
            <a:r>
              <a:rPr lang="en-US" dirty="0"/>
              <a:t>, om de </a:t>
            </a:r>
            <a:r>
              <a:rPr lang="en-US" dirty="0" err="1"/>
              <a:t>stiință</a:t>
            </a:r>
            <a:r>
              <a:rPr lang="en-US" dirty="0"/>
              <a:t>, </a:t>
            </a:r>
            <a:r>
              <a:rPr lang="en-US" dirty="0" err="1"/>
              <a:t>asistent</a:t>
            </a:r>
            <a:r>
              <a:rPr lang="ro-RO" dirty="0"/>
              <a:t> </a:t>
            </a:r>
            <a:r>
              <a:rPr lang="en-US" dirty="0"/>
              <a:t>medical, medic, diplomat, </a:t>
            </a:r>
            <a:r>
              <a:rPr lang="en-US" dirty="0" err="1"/>
              <a:t>soldat</a:t>
            </a:r>
            <a:r>
              <a:rPr lang="en-US" dirty="0"/>
              <a:t>, </a:t>
            </a:r>
            <a:r>
              <a:rPr lang="en-US" dirty="0" err="1"/>
              <a:t>muzician</a:t>
            </a:r>
            <a:r>
              <a:rPr lang="en-US" dirty="0"/>
              <a:t>, artist, </a:t>
            </a:r>
            <a:r>
              <a:rPr lang="en-US" dirty="0" err="1"/>
              <a:t>comerciant</a:t>
            </a:r>
            <a:r>
              <a:rPr lang="en-US" dirty="0"/>
              <a:t>, </a:t>
            </a:r>
            <a:r>
              <a:rPr lang="en-US" dirty="0" err="1"/>
              <a:t>meșteșugar</a:t>
            </a:r>
            <a:r>
              <a:rPr lang="en-US" dirty="0"/>
              <a:t> </a:t>
            </a:r>
            <a:r>
              <a:rPr lang="en-US" dirty="0" err="1"/>
              <a:t>ș.a.m.d</a:t>
            </a:r>
            <a:r>
              <a:rPr lang="en-US" dirty="0"/>
              <a:t>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8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Concepția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Wiener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l-a </a:t>
            </a:r>
            <a:r>
              <a:rPr lang="en-US" dirty="0" err="1"/>
              <a:t>condus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a </a:t>
            </a:r>
            <a:r>
              <a:rPr lang="en-US" dirty="0" err="1"/>
              <a:t>adopta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el a </a:t>
            </a:r>
            <a:r>
              <a:rPr lang="en-US" dirty="0" err="1"/>
              <a:t>denumit</a:t>
            </a:r>
            <a:r>
              <a:rPr lang="en-US" dirty="0"/>
              <a:t> “</a:t>
            </a:r>
            <a:r>
              <a:rPr lang="en-US" dirty="0" err="1"/>
              <a:t>marile</a:t>
            </a:r>
            <a:r>
              <a:rPr lang="ro-RO" dirty="0"/>
              <a:t> </a:t>
            </a:r>
            <a:r>
              <a:rPr lang="en-US" dirty="0"/>
              <a:t>principii ale </a:t>
            </a:r>
            <a:r>
              <a:rPr lang="en-US" dirty="0" err="1"/>
              <a:t>justiției</a:t>
            </a:r>
            <a:r>
              <a:rPr lang="en-US" dirty="0"/>
              <a:t>” pe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bazeze</a:t>
            </a:r>
            <a:r>
              <a:rPr lang="en-US" dirty="0"/>
              <a:t> o </a:t>
            </a:r>
            <a:r>
              <a:rPr lang="en-US" dirty="0" err="1"/>
              <a:t>societate</a:t>
            </a:r>
            <a:r>
              <a:rPr lang="en-US" dirty="0"/>
              <a:t>, principii care, </a:t>
            </a:r>
            <a:r>
              <a:rPr lang="en-US" dirty="0" err="1"/>
              <a:t>credea</a:t>
            </a:r>
            <a:r>
              <a:rPr lang="en-US" dirty="0"/>
              <a:t> el,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 la</a:t>
            </a:r>
            <a:r>
              <a:rPr lang="ro-RO" dirty="0"/>
              <a:t> </a:t>
            </a:r>
            <a:r>
              <a:rPr lang="en-US" dirty="0"/>
              <a:t>maximum </a:t>
            </a:r>
            <a:r>
              <a:rPr lang="en-US" dirty="0" err="1"/>
              <a:t>capacitatea</a:t>
            </a:r>
            <a:r>
              <a:rPr lang="en-US" dirty="0"/>
              <a:t> </a:t>
            </a:r>
            <a:r>
              <a:rPr lang="en-US" dirty="0" err="1"/>
              <a:t>persoanei</a:t>
            </a:r>
            <a:r>
              <a:rPr lang="en-US" dirty="0"/>
              <a:t> de a </a:t>
            </a:r>
            <a:r>
              <a:rPr lang="en-US" dirty="0" err="1"/>
              <a:t>prospera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varietății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flexibilității</a:t>
            </a:r>
            <a:r>
              <a:rPr lang="en-US" dirty="0"/>
              <a:t> </a:t>
            </a:r>
            <a:r>
              <a:rPr lang="en-US" dirty="0" err="1"/>
              <a:t>acțiunilor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evidență</a:t>
            </a:r>
            <a:r>
              <a:rPr lang="en-US" dirty="0"/>
              <a:t> </a:t>
            </a:r>
            <a:r>
              <a:rPr lang="en-US" dirty="0" err="1"/>
              <a:t>principiile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Wiener, Terrell Ward Bynum le-a </a:t>
            </a:r>
            <a:r>
              <a:rPr lang="en-US" dirty="0" err="1"/>
              <a:t>denumit</a:t>
            </a:r>
            <a:r>
              <a:rPr lang="en-US" dirty="0"/>
              <a:t> : “ “</a:t>
            </a:r>
            <a:r>
              <a:rPr lang="en-US" dirty="0" err="1"/>
              <a:t>Principiul</a:t>
            </a:r>
            <a:r>
              <a:rPr lang="en-US" dirty="0"/>
              <a:t> </a:t>
            </a:r>
            <a:r>
              <a:rPr lang="en-US" dirty="0" err="1"/>
              <a:t>Libertăți</a:t>
            </a:r>
            <a:r>
              <a:rPr lang="en-US" dirty="0"/>
              <a:t>”,</a:t>
            </a:r>
            <a:r>
              <a:rPr lang="ro-RO" dirty="0"/>
              <a:t> </a:t>
            </a:r>
            <a:r>
              <a:rPr lang="it-IT" dirty="0"/>
              <a:t>“Principiul Egalității”, “Pricipiul Binefacerii” ”17. Wiener pur și simplu le-a stabilit fără a le denumi, și</a:t>
            </a:r>
            <a:r>
              <a:rPr lang="ro-RO" dirty="0"/>
              <a:t> </a:t>
            </a:r>
            <a:r>
              <a:rPr lang="en-US" dirty="0" err="1"/>
              <a:t>anume</a:t>
            </a:r>
            <a:r>
              <a:rPr lang="en-US" dirty="0"/>
              <a:t> :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1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sz="3600" i="1" dirty="0" err="1"/>
              <a:t>Principiul</a:t>
            </a:r>
            <a:r>
              <a:rPr lang="en-US" sz="3600" i="1" dirty="0"/>
              <a:t> </a:t>
            </a:r>
            <a:r>
              <a:rPr lang="en-US" sz="3600" i="1" dirty="0" err="1"/>
              <a:t>Libertății</a:t>
            </a:r>
            <a:r>
              <a:rPr lang="en-US" sz="3600" i="1" dirty="0"/>
              <a:t> </a:t>
            </a:r>
            <a:r>
              <a:rPr lang="en-US" sz="3600" dirty="0"/>
              <a:t>–“</a:t>
            </a:r>
            <a:r>
              <a:rPr lang="en-US" sz="3600" dirty="0" err="1"/>
              <a:t>privilegiul</a:t>
            </a:r>
            <a:r>
              <a:rPr lang="en-US" sz="3600" dirty="0"/>
              <a:t> </a:t>
            </a:r>
            <a:r>
              <a:rPr lang="en-US" sz="3600" dirty="0" err="1"/>
              <a:t>fiecărei</a:t>
            </a:r>
            <a:r>
              <a:rPr lang="en-US" sz="3600" dirty="0"/>
              <a:t> </a:t>
            </a:r>
            <a:r>
              <a:rPr lang="en-US" sz="3600" dirty="0" err="1"/>
              <a:t>ființe</a:t>
            </a:r>
            <a:r>
              <a:rPr lang="en-US" sz="3600" dirty="0"/>
              <a:t> </a:t>
            </a:r>
            <a:r>
              <a:rPr lang="en-US" sz="3600" dirty="0" err="1"/>
              <a:t>umane</a:t>
            </a:r>
            <a:r>
              <a:rPr lang="en-US" sz="3600" dirty="0"/>
              <a:t> de a </a:t>
            </a:r>
            <a:r>
              <a:rPr lang="en-US" sz="3600" dirty="0" err="1"/>
              <a:t>crește</a:t>
            </a:r>
            <a:r>
              <a:rPr lang="en-US" sz="3600" dirty="0"/>
              <a:t> </a:t>
            </a:r>
            <a:r>
              <a:rPr lang="en-US" sz="3600" dirty="0" err="1"/>
              <a:t>în</a:t>
            </a:r>
            <a:r>
              <a:rPr lang="en-US" sz="3600" dirty="0"/>
              <a:t> libertate </a:t>
            </a:r>
            <a:r>
              <a:rPr lang="en-US" sz="3600" dirty="0" err="1"/>
              <a:t>până</a:t>
            </a:r>
            <a:r>
              <a:rPr lang="en-US" sz="3600" dirty="0"/>
              <a:t> la </a:t>
            </a:r>
            <a:r>
              <a:rPr lang="en-US" sz="3600" dirty="0" err="1"/>
              <a:t>măsura</a:t>
            </a:r>
            <a:r>
              <a:rPr lang="ro-RO" sz="3600" dirty="0"/>
              <a:t> </a:t>
            </a:r>
            <a:r>
              <a:rPr lang="en-US" sz="3600" dirty="0" err="1"/>
              <a:t>deplină</a:t>
            </a:r>
            <a:r>
              <a:rPr lang="en-US" sz="3600" dirty="0"/>
              <a:t> a </a:t>
            </a:r>
            <a:r>
              <a:rPr lang="en-US" sz="3600" dirty="0" err="1"/>
              <a:t>capacităților</a:t>
            </a:r>
            <a:r>
              <a:rPr lang="en-US" sz="3600" dirty="0"/>
              <a:t> sale.”18 ;</a:t>
            </a:r>
          </a:p>
          <a:p>
            <a:r>
              <a:rPr lang="en-US" sz="3600" i="1" dirty="0" err="1"/>
              <a:t>Principiul</a:t>
            </a:r>
            <a:r>
              <a:rPr lang="en-US" sz="3600" i="1" dirty="0"/>
              <a:t> </a:t>
            </a:r>
            <a:r>
              <a:rPr lang="en-US" sz="3600" i="1" dirty="0" err="1"/>
              <a:t>Egalității</a:t>
            </a:r>
            <a:r>
              <a:rPr lang="en-US" sz="3600" i="1" dirty="0"/>
              <a:t> </a:t>
            </a:r>
            <a:r>
              <a:rPr lang="en-US" sz="3600" dirty="0"/>
              <a:t>–“</a:t>
            </a:r>
            <a:r>
              <a:rPr lang="en-US" sz="3600" dirty="0" err="1"/>
              <a:t>egalitatea</a:t>
            </a:r>
            <a:r>
              <a:rPr lang="en-US" sz="3600" dirty="0"/>
              <a:t> </a:t>
            </a:r>
            <a:r>
              <a:rPr lang="en-US" sz="3600" dirty="0" err="1"/>
              <a:t>prin</a:t>
            </a:r>
            <a:r>
              <a:rPr lang="en-US" sz="3600" dirty="0"/>
              <a:t> care </a:t>
            </a:r>
            <a:r>
              <a:rPr lang="en-US" sz="3600" dirty="0" err="1"/>
              <a:t>ceea</a:t>
            </a:r>
            <a:r>
              <a:rPr lang="en-US" sz="3600" dirty="0"/>
              <a:t> </a:t>
            </a:r>
            <a:r>
              <a:rPr lang="en-US" sz="3600" dirty="0" err="1"/>
              <a:t>ce</a:t>
            </a:r>
            <a:r>
              <a:rPr lang="en-US" sz="3600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</a:t>
            </a:r>
            <a:r>
              <a:rPr lang="en-US" sz="3600" dirty="0" err="1"/>
              <a:t>drept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A </a:t>
            </a:r>
            <a:r>
              <a:rPr lang="en-US" sz="3600" dirty="0" err="1"/>
              <a:t>și</a:t>
            </a:r>
            <a:r>
              <a:rPr lang="en-US" sz="3600" dirty="0"/>
              <a:t> B </a:t>
            </a:r>
            <a:r>
              <a:rPr lang="en-US" sz="3600" dirty="0" err="1"/>
              <a:t>rămâne</a:t>
            </a:r>
            <a:r>
              <a:rPr lang="en-US" sz="3600" dirty="0"/>
              <a:t> just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en-US" sz="3600" dirty="0" err="1"/>
              <a:t>atunci</a:t>
            </a:r>
            <a:r>
              <a:rPr lang="ro-RO" sz="3600" dirty="0"/>
              <a:t> </a:t>
            </a:r>
            <a:r>
              <a:rPr lang="en-US" sz="3600" dirty="0" err="1"/>
              <a:t>când</a:t>
            </a:r>
            <a:r>
              <a:rPr lang="en-US" sz="3600" dirty="0"/>
              <a:t> A </a:t>
            </a:r>
            <a:r>
              <a:rPr lang="en-US" sz="3600" dirty="0" err="1"/>
              <a:t>și</a:t>
            </a:r>
            <a:r>
              <a:rPr lang="en-US" sz="3600" dirty="0"/>
              <a:t> B fac </a:t>
            </a:r>
            <a:r>
              <a:rPr lang="en-US" sz="3600" dirty="0" err="1"/>
              <a:t>schimb</a:t>
            </a:r>
            <a:r>
              <a:rPr lang="en-US" sz="3600" dirty="0"/>
              <a:t> de </a:t>
            </a:r>
            <a:r>
              <a:rPr lang="en-US" sz="3600" dirty="0" err="1"/>
              <a:t>locuri</a:t>
            </a:r>
            <a:r>
              <a:rPr lang="en-US" sz="3600" dirty="0"/>
              <a:t> </a:t>
            </a:r>
            <a:r>
              <a:rPr lang="en-US" sz="3600" dirty="0" err="1"/>
              <a:t>unul</a:t>
            </a:r>
            <a:r>
              <a:rPr lang="en-US" sz="3600" dirty="0"/>
              <a:t> cu celălalt”19;</a:t>
            </a:r>
          </a:p>
          <a:p>
            <a:r>
              <a:rPr lang="en-US" sz="3600" i="1" dirty="0" err="1"/>
              <a:t>Principiul</a:t>
            </a:r>
            <a:r>
              <a:rPr lang="en-US" sz="3600" i="1" dirty="0"/>
              <a:t> </a:t>
            </a:r>
            <a:r>
              <a:rPr lang="en-US" sz="3600" i="1" dirty="0" err="1"/>
              <a:t>Binefacerii</a:t>
            </a:r>
            <a:r>
              <a:rPr lang="en-US" sz="3600" i="1" dirty="0"/>
              <a:t> </a:t>
            </a:r>
            <a:r>
              <a:rPr lang="en-US" sz="3600" dirty="0"/>
              <a:t>–“</a:t>
            </a:r>
            <a:r>
              <a:rPr lang="en-US" sz="3600" dirty="0" err="1"/>
              <a:t>bunăvoință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en-US" sz="3600" dirty="0" err="1"/>
              <a:t>înțelegere</a:t>
            </a:r>
            <a:r>
              <a:rPr lang="en-US" sz="3600" dirty="0"/>
              <a:t> </a:t>
            </a:r>
            <a:r>
              <a:rPr lang="en-US" sz="3600" dirty="0" err="1"/>
              <a:t>între</a:t>
            </a:r>
            <a:r>
              <a:rPr lang="en-US" sz="3600" dirty="0"/>
              <a:t> </a:t>
            </a:r>
            <a:r>
              <a:rPr lang="en-US" sz="3600" dirty="0" err="1"/>
              <a:t>oameni</a:t>
            </a:r>
            <a:r>
              <a:rPr lang="en-US" sz="3600" dirty="0"/>
              <a:t> care </a:t>
            </a:r>
            <a:r>
              <a:rPr lang="en-US" sz="3600" dirty="0" err="1"/>
              <a:t>să</a:t>
            </a:r>
            <a:r>
              <a:rPr lang="en-US" sz="3600" dirty="0"/>
              <a:t> nu </a:t>
            </a:r>
            <a:r>
              <a:rPr lang="en-US" sz="3600" dirty="0" err="1"/>
              <a:t>aibe</a:t>
            </a:r>
            <a:r>
              <a:rPr lang="en-US" sz="3600" dirty="0"/>
              <a:t> </a:t>
            </a:r>
            <a:r>
              <a:rPr lang="en-US" sz="3600" dirty="0" err="1"/>
              <a:t>limite</a:t>
            </a:r>
            <a:r>
              <a:rPr lang="en-US" sz="3600" dirty="0"/>
              <a:t> </a:t>
            </a:r>
            <a:r>
              <a:rPr lang="en-US" sz="3600" dirty="0" err="1"/>
              <a:t>fără</a:t>
            </a:r>
            <a:r>
              <a:rPr lang="en-US" sz="3600" dirty="0"/>
              <a:t> </a:t>
            </a:r>
            <a:r>
              <a:rPr lang="en-US" sz="3600" dirty="0" err="1"/>
              <a:t>numai</a:t>
            </a:r>
            <a:r>
              <a:rPr lang="ro-RO" sz="3600" dirty="0"/>
              <a:t> </a:t>
            </a:r>
            <a:r>
              <a:rPr lang="pl-PL" sz="3600" dirty="0"/>
              <a:t>cele ale naturii umane însăși”20;</a:t>
            </a:r>
            <a:endParaRPr lang="ro-RO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3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it-IT" dirty="0"/>
              <a:t>Punctul de vedere cibernetic al lui Wiener cu privire la societatea umană și natura umană, conduce</a:t>
            </a:r>
            <a:r>
              <a:rPr lang="ro-RO" dirty="0"/>
              <a:t> </a:t>
            </a:r>
            <a:r>
              <a:rPr lang="en-US" dirty="0"/>
              <a:t>la </a:t>
            </a:r>
            <a:r>
              <a:rPr lang="en-US" dirty="0" err="1"/>
              <a:t>concluzia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oamenii</a:t>
            </a:r>
            <a:r>
              <a:rPr lang="en-US" dirty="0"/>
              <a:t> sunt fundamental </a:t>
            </a:r>
            <a:r>
              <a:rPr lang="en-US" dirty="0" err="1"/>
              <a:t>ființe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care pot </a:t>
            </a:r>
            <a:r>
              <a:rPr lang="en-US" dirty="0" err="1"/>
              <a:t>să-și</a:t>
            </a:r>
            <a:r>
              <a:rPr lang="en-US" dirty="0"/>
              <a:t> </a:t>
            </a:r>
            <a:r>
              <a:rPr lang="en-US" dirty="0" err="1"/>
              <a:t>atingă</a:t>
            </a:r>
            <a:r>
              <a:rPr lang="en-US" dirty="0"/>
              <a:t> </a:t>
            </a:r>
            <a:r>
              <a:rPr lang="en-US" dirty="0" err="1"/>
              <a:t>potențialul</a:t>
            </a:r>
            <a:r>
              <a:rPr lang="en-US" dirty="0"/>
              <a:t> maxim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ro-RO" dirty="0"/>
              <a:t> </a:t>
            </a:r>
            <a:r>
              <a:rPr lang="en-US" dirty="0" err="1"/>
              <a:t>implicare</a:t>
            </a:r>
            <a:r>
              <a:rPr lang="en-US" dirty="0"/>
              <a:t> </a:t>
            </a:r>
            <a:r>
              <a:rPr lang="en-US" dirty="0" err="1"/>
              <a:t>activă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comunități</a:t>
            </a:r>
            <a:r>
              <a:rPr lang="en-US" dirty="0"/>
              <a:t> de </a:t>
            </a:r>
            <a:r>
              <a:rPr lang="en-US" dirty="0" err="1"/>
              <a:t>ființe</a:t>
            </a:r>
            <a:r>
              <a:rPr lang="en-US" dirty="0"/>
              <a:t> </a:t>
            </a:r>
            <a:r>
              <a:rPr lang="en-US" dirty="0" err="1"/>
              <a:t>similare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 </a:t>
            </a:r>
            <a:r>
              <a:rPr lang="en-US" dirty="0" err="1"/>
              <a:t>societatea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esențială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privește</a:t>
            </a:r>
            <a:r>
              <a:rPr lang="ro-RO" dirty="0"/>
              <a:t> </a:t>
            </a:r>
            <a:r>
              <a:rPr lang="en-US" dirty="0" err="1"/>
              <a:t>binele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. Dar o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despotică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opresivă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înăbușe</a:t>
            </a:r>
            <a:r>
              <a:rPr lang="en-US" dirty="0"/>
              <a:t> </a:t>
            </a:r>
            <a:r>
              <a:rPr lang="en-US" dirty="0" err="1"/>
              <a:t>libertatea</a:t>
            </a:r>
            <a:r>
              <a:rPr lang="en-US" dirty="0"/>
              <a:t> </a:t>
            </a:r>
            <a:r>
              <a:rPr lang="en-US" dirty="0" err="1"/>
              <a:t>ființei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, ca</a:t>
            </a:r>
            <a:r>
              <a:rPr lang="ro-RO" dirty="0"/>
              <a:t> </a:t>
            </a:r>
            <a:r>
              <a:rPr lang="it-IT" dirty="0"/>
              <a:t>urmare Wiener a introdus un al patrulea principiu care intenționează să minimeze impactul negativ al</a:t>
            </a:r>
            <a:r>
              <a:rPr lang="ro-RO" dirty="0"/>
              <a:t> </a:t>
            </a:r>
            <a:r>
              <a:rPr lang="en-US" dirty="0" err="1"/>
              <a:t>societății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libertății</a:t>
            </a:r>
            <a:r>
              <a:rPr lang="en-US" dirty="0"/>
              <a:t> pe care Terrell Ward Bynum l-a </a:t>
            </a:r>
            <a:r>
              <a:rPr lang="en-US" dirty="0" err="1"/>
              <a:t>numit</a:t>
            </a:r>
            <a:r>
              <a:rPr lang="en-US" dirty="0"/>
              <a:t> „</a:t>
            </a:r>
            <a:r>
              <a:rPr lang="en-US" i="1" dirty="0" err="1"/>
              <a:t>Principiul</a:t>
            </a:r>
            <a:r>
              <a:rPr lang="en-US" i="1" dirty="0"/>
              <a:t> </a:t>
            </a:r>
            <a:r>
              <a:rPr lang="en-US" i="1" dirty="0" err="1"/>
              <a:t>minimei</a:t>
            </a:r>
            <a:r>
              <a:rPr lang="en-US" i="1" dirty="0"/>
              <a:t> </a:t>
            </a:r>
            <a:r>
              <a:rPr lang="en-US" i="1" dirty="0" err="1"/>
              <a:t>încălcări</a:t>
            </a:r>
            <a:r>
              <a:rPr lang="en-US" i="1" dirty="0"/>
              <a:t> a</a:t>
            </a:r>
            <a:r>
              <a:rPr lang="ro-RO" i="1" dirty="0"/>
              <a:t> </a:t>
            </a:r>
            <a:r>
              <a:rPr lang="en-US" i="1" dirty="0"/>
              <a:t>libertății”21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r>
              <a:rPr lang="pt-BR" sz="3500" i="1" dirty="0"/>
              <a:t>Principiul minimei încălcări a libertății </a:t>
            </a:r>
            <a:r>
              <a:rPr lang="pt-BR" sz="3500" dirty="0"/>
              <a:t>: “Orice fel de constrângere ar fi impusă de existența</a:t>
            </a:r>
            <a:r>
              <a:rPr lang="ro-RO" sz="3500" dirty="0"/>
              <a:t> </a:t>
            </a:r>
            <a:r>
              <a:rPr lang="en-US" sz="3500" dirty="0" err="1"/>
              <a:t>însăși</a:t>
            </a:r>
            <a:r>
              <a:rPr lang="en-US" sz="3500" dirty="0"/>
              <a:t> a </a:t>
            </a:r>
            <a:r>
              <a:rPr lang="en-US" sz="3500" dirty="0" err="1"/>
              <a:t>statului</a:t>
            </a:r>
            <a:r>
              <a:rPr lang="en-US" sz="3500" dirty="0"/>
              <a:t> </a:t>
            </a:r>
            <a:r>
              <a:rPr lang="en-US" sz="3500" dirty="0" err="1"/>
              <a:t>și</a:t>
            </a:r>
            <a:r>
              <a:rPr lang="en-US" sz="3500" dirty="0"/>
              <a:t> a </a:t>
            </a:r>
            <a:r>
              <a:rPr lang="en-US" sz="3500" dirty="0" err="1"/>
              <a:t>comunității</a:t>
            </a:r>
            <a:r>
              <a:rPr lang="en-US" sz="3500" dirty="0"/>
              <a:t> </a:t>
            </a:r>
            <a:r>
              <a:rPr lang="en-US" sz="3500" dirty="0" err="1"/>
              <a:t>trebuie</a:t>
            </a:r>
            <a:r>
              <a:rPr lang="en-US" sz="3500" dirty="0"/>
              <a:t> </a:t>
            </a:r>
            <a:r>
              <a:rPr lang="en-US" sz="3500" dirty="0" err="1"/>
              <a:t>exercitată</a:t>
            </a:r>
            <a:r>
              <a:rPr lang="en-US" sz="3500" dirty="0"/>
              <a:t> </a:t>
            </a:r>
            <a:r>
              <a:rPr lang="en-US" sz="3500" dirty="0" err="1"/>
              <a:t>în</a:t>
            </a:r>
            <a:r>
              <a:rPr lang="en-US" sz="3500" dirty="0"/>
              <a:t> </a:t>
            </a:r>
            <a:r>
              <a:rPr lang="en-US" sz="3500" dirty="0" err="1"/>
              <a:t>așa</a:t>
            </a:r>
            <a:r>
              <a:rPr lang="en-US" sz="3500" dirty="0"/>
              <a:t> </a:t>
            </a:r>
            <a:r>
              <a:rPr lang="en-US" sz="3500" dirty="0" err="1"/>
              <a:t>fel</a:t>
            </a:r>
            <a:r>
              <a:rPr lang="en-US" sz="3500" dirty="0"/>
              <a:t> </a:t>
            </a:r>
            <a:r>
              <a:rPr lang="en-US" sz="3500" dirty="0" err="1"/>
              <a:t>încât</a:t>
            </a:r>
            <a:r>
              <a:rPr lang="en-US" sz="3500" dirty="0"/>
              <a:t> </a:t>
            </a:r>
            <a:r>
              <a:rPr lang="en-US" sz="3500" dirty="0" err="1"/>
              <a:t>să</a:t>
            </a:r>
            <a:r>
              <a:rPr lang="en-US" sz="3500" dirty="0"/>
              <a:t> nu </a:t>
            </a:r>
            <a:r>
              <a:rPr lang="en-US" sz="3500" dirty="0" err="1"/>
              <a:t>producă</a:t>
            </a:r>
            <a:r>
              <a:rPr lang="en-US" sz="3500" dirty="0"/>
              <a:t> </a:t>
            </a:r>
            <a:r>
              <a:rPr lang="en-US" sz="3500" dirty="0" err="1"/>
              <a:t>nici</a:t>
            </a:r>
            <a:r>
              <a:rPr lang="en-US" sz="3500" dirty="0"/>
              <a:t> o </a:t>
            </a:r>
            <a:r>
              <a:rPr lang="en-US" sz="3500" dirty="0" err="1"/>
              <a:t>încălcare</a:t>
            </a:r>
            <a:r>
              <a:rPr lang="en-US" sz="3500" dirty="0"/>
              <a:t> </a:t>
            </a:r>
            <a:r>
              <a:rPr lang="en-US" sz="3500" dirty="0" err="1"/>
              <a:t>inutilă</a:t>
            </a:r>
            <a:r>
              <a:rPr lang="en-US" sz="3500" dirty="0"/>
              <a:t> a</a:t>
            </a:r>
            <a:r>
              <a:rPr lang="ro-RO" sz="3500" dirty="0"/>
              <a:t> </a:t>
            </a:r>
            <a:r>
              <a:rPr lang="en-US" sz="3500" dirty="0"/>
              <a:t>libertății.”22</a:t>
            </a:r>
            <a:endParaRPr lang="ro-RO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5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b="1" dirty="0"/>
              <a:t>Metodologia eticii informatice a lui Wiener</a:t>
            </a:r>
          </a:p>
          <a:p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observă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Wiener </a:t>
            </a: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rezolve</a:t>
            </a:r>
            <a:r>
              <a:rPr lang="en-US" dirty="0"/>
              <a:t> </a:t>
            </a:r>
            <a:r>
              <a:rPr lang="en-US" dirty="0" err="1"/>
              <a:t>disputele</a:t>
            </a:r>
            <a:r>
              <a:rPr lang="en-US" dirty="0"/>
              <a:t> din</a:t>
            </a:r>
            <a:r>
              <a:rPr lang="ro-RO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–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i="1" dirty="0"/>
              <a:t>The Human Use of Human Beings </a:t>
            </a:r>
            <a:r>
              <a:rPr lang="en-US" dirty="0"/>
              <a:t>–</a:t>
            </a:r>
            <a:r>
              <a:rPr lang="ro-RO" dirty="0"/>
              <a:t>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asimileze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aplicând</a:t>
            </a:r>
            <a:r>
              <a:rPr lang="en-US" dirty="0"/>
              <a:t> </a:t>
            </a:r>
            <a:r>
              <a:rPr lang="en-US" dirty="0" err="1"/>
              <a:t>legi</a:t>
            </a:r>
            <a:r>
              <a:rPr lang="en-US" dirty="0"/>
              <a:t>, reguli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practici</a:t>
            </a:r>
            <a:r>
              <a:rPr lang="en-US" dirty="0"/>
              <a:t>, </a:t>
            </a:r>
            <a:r>
              <a:rPr lang="en-US" dirty="0" err="1"/>
              <a:t>acceptabile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etic,</a:t>
            </a:r>
            <a:r>
              <a:rPr lang="ro-RO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multitudine</a:t>
            </a:r>
            <a:r>
              <a:rPr lang="en-US" dirty="0"/>
              <a:t> de </a:t>
            </a:r>
            <a:r>
              <a:rPr lang="en-US" dirty="0" err="1"/>
              <a:t>practici</a:t>
            </a:r>
            <a:r>
              <a:rPr lang="en-US" dirty="0"/>
              <a:t>, principii, </a:t>
            </a:r>
            <a:r>
              <a:rPr lang="en-US" dirty="0" err="1"/>
              <a:t>legi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reguli care</a:t>
            </a:r>
            <a:r>
              <a:rPr lang="ro-RO" dirty="0"/>
              <a:t> </a:t>
            </a:r>
            <a:r>
              <a:rPr lang="en-US" dirty="0" err="1"/>
              <a:t>guvernează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uman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“</a:t>
            </a:r>
            <a:r>
              <a:rPr lang="en-US" dirty="0" err="1"/>
              <a:t>politici</a:t>
            </a:r>
            <a:r>
              <a:rPr lang="en-US" dirty="0"/>
              <a:t>” </a:t>
            </a:r>
            <a:r>
              <a:rPr lang="en-US" dirty="0" err="1"/>
              <a:t>constituie</a:t>
            </a:r>
            <a:r>
              <a:rPr lang="en-US" dirty="0"/>
              <a:t> un „</a:t>
            </a:r>
            <a:r>
              <a:rPr lang="en-US" i="1" dirty="0"/>
              <a:t>cluster de </a:t>
            </a:r>
            <a:r>
              <a:rPr lang="en-US" i="1" dirty="0" err="1"/>
              <a:t>politici</a:t>
            </a:r>
            <a:r>
              <a:rPr lang="en-US" i="1" dirty="0"/>
              <a:t> aceptate</a:t>
            </a:r>
            <a:r>
              <a:rPr lang="en-US" dirty="0"/>
              <a:t>”24;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justă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pot </a:t>
            </a:r>
            <a:r>
              <a:rPr lang="en-US" dirty="0" err="1"/>
              <a:t>servi</a:t>
            </a:r>
            <a:r>
              <a:rPr lang="en-US" dirty="0"/>
              <a:t> ca “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plecare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elaborarea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răspuns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ro-RO" dirty="0"/>
              <a:t> </a:t>
            </a:r>
            <a:r>
              <a:rPr lang="it-IT" dirty="0"/>
              <a:t>întrebare legată de etica informatică”25.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3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Wiener a </a:t>
            </a:r>
            <a:r>
              <a:rPr lang="en-US" dirty="0" err="1"/>
              <a:t>combinat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cluster de </a:t>
            </a:r>
            <a:r>
              <a:rPr lang="en-US" dirty="0" err="1"/>
              <a:t>politici</a:t>
            </a:r>
            <a:r>
              <a:rPr lang="en-US" dirty="0"/>
              <a:t> </a:t>
            </a:r>
            <a:r>
              <a:rPr lang="en-US" dirty="0" err="1"/>
              <a:t>acceptate</a:t>
            </a:r>
            <a:r>
              <a:rPr lang="en-US" dirty="0"/>
              <a:t> cu </a:t>
            </a:r>
            <a:r>
              <a:rPr lang="en-US" dirty="0" err="1"/>
              <a:t>viziunea</a:t>
            </a:r>
            <a:r>
              <a:rPr lang="ro-RO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umană</a:t>
            </a:r>
            <a:r>
              <a:rPr lang="en-US" dirty="0"/>
              <a:t>, “</a:t>
            </a:r>
            <a:r>
              <a:rPr lang="en-US" dirty="0" err="1"/>
              <a:t>marile</a:t>
            </a:r>
            <a:r>
              <a:rPr lang="en-US" dirty="0"/>
              <a:t> principii ale </a:t>
            </a:r>
            <a:r>
              <a:rPr lang="en-US" dirty="0" err="1"/>
              <a:t>justiției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talentul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a face </a:t>
            </a:r>
            <a:r>
              <a:rPr lang="en-US" dirty="0" err="1"/>
              <a:t>inteligibil</a:t>
            </a:r>
            <a:r>
              <a:rPr lang="en-US" dirty="0"/>
              <a:t> un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vag</a:t>
            </a:r>
            <a:r>
              <a:rPr lang="ro-RO" dirty="0"/>
              <a:t> </a:t>
            </a:r>
            <a:r>
              <a:rPr lang="pt-BR" dirty="0"/>
              <a:t>sau ambiguu; astfel a obținut o metodă foarte eficace pentru analizarea problemelor legate de etica</a:t>
            </a:r>
            <a:r>
              <a:rPr lang="ro-RO" dirty="0"/>
              <a:t> </a:t>
            </a:r>
            <a:r>
              <a:rPr lang="en-US" dirty="0" err="1"/>
              <a:t>informatică</a:t>
            </a:r>
            <a:r>
              <a:rPr lang="en-US" dirty="0"/>
              <a:t>:</a:t>
            </a:r>
          </a:p>
          <a:p>
            <a:r>
              <a:rPr lang="it-IT" dirty="0"/>
              <a:t>a. Identificarea problemei sau a situației cu privire la integrarea tehnologiei informatice în</a:t>
            </a:r>
            <a:r>
              <a:rPr lang="ro-RO" dirty="0"/>
              <a:t> </a:t>
            </a:r>
            <a:r>
              <a:rPr lang="en-US" dirty="0" err="1"/>
              <a:t>societate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concentra</a:t>
            </a:r>
            <a:r>
              <a:rPr lang="en-US" dirty="0"/>
              <a:t> pe </a:t>
            </a:r>
            <a:r>
              <a:rPr lang="en-US" dirty="0" err="1"/>
              <a:t>posibilitatea</a:t>
            </a:r>
            <a:r>
              <a:rPr lang="en-US" dirty="0"/>
              <a:t> ca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afecteze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dacă</a:t>
            </a:r>
            <a:r>
              <a:rPr lang="en-US" dirty="0"/>
              <a:t> nu a </a:t>
            </a:r>
            <a:r>
              <a:rPr lang="en-US" dirty="0" err="1"/>
              <a:t>făcut</a:t>
            </a:r>
            <a:r>
              <a:rPr lang="en-US" dirty="0"/>
              <a:t>-o </a:t>
            </a:r>
            <a:r>
              <a:rPr lang="en-US" dirty="0" err="1"/>
              <a:t>deja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semnificant</a:t>
            </a:r>
            <a:r>
              <a:rPr lang="en-US" dirty="0"/>
              <a:t> </a:t>
            </a:r>
            <a:r>
              <a:rPr lang="en-US" dirty="0" err="1"/>
              <a:t>viața</a:t>
            </a:r>
            <a:r>
              <a:rPr lang="en-US" dirty="0"/>
              <a:t>, </a:t>
            </a:r>
            <a:r>
              <a:rPr lang="en-US" dirty="0" err="1"/>
              <a:t>sănătatea</a:t>
            </a:r>
            <a:r>
              <a:rPr lang="en-US" dirty="0"/>
              <a:t>, </a:t>
            </a:r>
            <a:r>
              <a:rPr lang="en-US" dirty="0" err="1"/>
              <a:t>securitatea</a:t>
            </a:r>
            <a:r>
              <a:rPr lang="en-US" dirty="0"/>
              <a:t>, </a:t>
            </a:r>
            <a:r>
              <a:rPr lang="en-US" dirty="0" err="1"/>
              <a:t>fericirea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it-IT" dirty="0"/>
              <a:t>libertatea, cunoașterea, oportunitățile, sau alte valori cheie umane.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2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b. </a:t>
            </a:r>
            <a:r>
              <a:rPr lang="en-US" dirty="0" err="1"/>
              <a:t>Clarificarea</a:t>
            </a:r>
            <a:r>
              <a:rPr lang="en-US" dirty="0"/>
              <a:t> </a:t>
            </a:r>
            <a:r>
              <a:rPr lang="en-US" dirty="0" err="1"/>
              <a:t>oricăror</a:t>
            </a:r>
            <a:r>
              <a:rPr lang="en-US" dirty="0"/>
              <a:t> </a:t>
            </a:r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principii </a:t>
            </a:r>
            <a:r>
              <a:rPr lang="en-US" dirty="0" err="1"/>
              <a:t>vagi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ambigui</a:t>
            </a:r>
            <a:r>
              <a:rPr lang="en-US" dirty="0"/>
              <a:t>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aplicate</a:t>
            </a:r>
            <a:r>
              <a:rPr lang="en-US" dirty="0"/>
              <a:t> </a:t>
            </a:r>
            <a:r>
              <a:rPr lang="en-US" dirty="0" err="1"/>
              <a:t>situației</a:t>
            </a:r>
            <a:r>
              <a:rPr lang="ro-RO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discuție</a:t>
            </a:r>
            <a:r>
              <a:rPr lang="en-US" dirty="0"/>
              <a:t>.</a:t>
            </a:r>
          </a:p>
          <a:p>
            <a:r>
              <a:rPr lang="en-US" dirty="0"/>
              <a:t>c.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principii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acceptabile</a:t>
            </a:r>
            <a:r>
              <a:rPr lang="en-US" dirty="0"/>
              <a:t>, </a:t>
            </a:r>
            <a:r>
              <a:rPr lang="en-US" dirty="0" err="1"/>
              <a:t>legi</a:t>
            </a:r>
            <a:r>
              <a:rPr lang="en-US" dirty="0"/>
              <a:t>, reguli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practici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ro-RO" dirty="0"/>
              <a:t> </a:t>
            </a:r>
            <a:r>
              <a:rPr lang="it-IT" dirty="0"/>
              <a:t>existente care guvernează comportamentul uman in societatea respectivă.</a:t>
            </a:r>
          </a:p>
          <a:p>
            <a:r>
              <a:rPr lang="en-US" dirty="0"/>
              <a:t>d.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 </a:t>
            </a:r>
            <a:r>
              <a:rPr lang="en-US" dirty="0" err="1"/>
              <a:t>acceptabile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etic, </a:t>
            </a:r>
            <a:r>
              <a:rPr lang="en-US" dirty="0" err="1"/>
              <a:t>tradiții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, sunt </a:t>
            </a:r>
            <a:r>
              <a:rPr lang="en-US" dirty="0" err="1"/>
              <a:t>insuficiente</a:t>
            </a:r>
            <a:r>
              <a:rPr lang="ro-RO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situația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ține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ro-RO" dirty="0"/>
              <a:t> </a:t>
            </a:r>
            <a:r>
              <a:rPr lang="en-US" dirty="0" err="1"/>
              <a:t>umane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marile</a:t>
            </a:r>
            <a:r>
              <a:rPr lang="en-US" dirty="0"/>
              <a:t> principii ale </a:t>
            </a:r>
            <a:r>
              <a:rPr lang="en-US" dirty="0" err="1"/>
              <a:t>justiției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găsi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conformă</a:t>
            </a:r>
            <a:r>
              <a:rPr lang="ro-RO" dirty="0"/>
              <a:t> </a:t>
            </a:r>
            <a:r>
              <a:rPr lang="en-US" dirty="0"/>
              <a:t>cu </a:t>
            </a:r>
            <a:r>
              <a:rPr lang="en-US" dirty="0" err="1"/>
              <a:t>tradițiile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ale </a:t>
            </a:r>
            <a:r>
              <a:rPr lang="en-US" dirty="0" err="1"/>
              <a:t>societății</a:t>
            </a:r>
            <a:r>
              <a:rPr lang="en-US" dirty="0"/>
              <a:t> respective.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lvl="0" rtl="0"/>
            <a:r>
              <a:rPr lang="en-US" dirty="0"/>
              <a:t>De </a:t>
            </a:r>
            <a:r>
              <a:rPr lang="en-US" dirty="0" err="1"/>
              <a:t>remarcat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mod de a face </a:t>
            </a:r>
            <a:r>
              <a:rPr lang="en-US" dirty="0" err="1"/>
              <a:t>etică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nu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experiența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filosof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profesie</a:t>
            </a:r>
            <a:r>
              <a:rPr lang="en-US" dirty="0"/>
              <a:t> (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dovedi</a:t>
            </a:r>
            <a:r>
              <a:rPr lang="en-US" dirty="0"/>
              <a:t> a fi de </a:t>
            </a:r>
            <a:r>
              <a:rPr lang="en-US" dirty="0" err="1"/>
              <a:t>folos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). </a:t>
            </a:r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adult care</a:t>
            </a:r>
            <a:r>
              <a:rPr lang="ro-RO" dirty="0"/>
              <a:t> </a:t>
            </a:r>
            <a:r>
              <a:rPr lang="en-US" dirty="0" err="1"/>
              <a:t>acționează</a:t>
            </a:r>
            <a:r>
              <a:rPr lang="en-US" dirty="0"/>
              <a:t> cu </a:t>
            </a:r>
            <a:r>
              <a:rPr lang="en-US" dirty="0" err="1"/>
              <a:t>succes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rezonabil</a:t>
            </a:r>
            <a:r>
              <a:rPr lang="en-US" dirty="0"/>
              <a:t> </a:t>
            </a:r>
            <a:r>
              <a:rPr lang="en-US" dirty="0" err="1"/>
              <a:t>justă</a:t>
            </a:r>
            <a:r>
              <a:rPr lang="en-US" dirty="0"/>
              <a:t> e </a:t>
            </a:r>
            <a:r>
              <a:rPr lang="en-US" dirty="0" err="1"/>
              <a:t>familiarizat</a:t>
            </a:r>
            <a:r>
              <a:rPr lang="en-US" dirty="0"/>
              <a:t> cu </a:t>
            </a:r>
            <a:r>
              <a:rPr lang="en-US" dirty="0" err="1"/>
              <a:t>obiceiuri</a:t>
            </a:r>
            <a:r>
              <a:rPr lang="en-US" dirty="0"/>
              <a:t>, </a:t>
            </a:r>
            <a:r>
              <a:rPr lang="en-US" dirty="0" err="1"/>
              <a:t>practici</a:t>
            </a:r>
            <a:r>
              <a:rPr lang="en-US" dirty="0"/>
              <a:t>, </a:t>
            </a:r>
            <a:r>
              <a:rPr lang="en-US" dirty="0" err="1"/>
              <a:t>regulamente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 err="1"/>
              <a:t>legi</a:t>
            </a:r>
            <a:r>
              <a:rPr lang="en-US" dirty="0"/>
              <a:t> care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reglementează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care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pronunța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o </a:t>
            </a:r>
            <a:r>
              <a:rPr lang="en-US" dirty="0" err="1"/>
              <a:t>acțiune</a:t>
            </a:r>
            <a:r>
              <a:rPr lang="ro-RO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politică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acceptabile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etic. </a:t>
            </a:r>
            <a:endParaRPr lang="ro-RO" dirty="0"/>
          </a:p>
          <a:p>
            <a:pPr lvl="0" rtl="0"/>
            <a:r>
              <a:rPr lang="en-US" dirty="0"/>
              <a:t>Ca </a:t>
            </a:r>
            <a:r>
              <a:rPr lang="en-US" dirty="0" err="1"/>
              <a:t>urmare</a:t>
            </a:r>
            <a:r>
              <a:rPr lang="en-US" dirty="0"/>
              <a:t> „</a:t>
            </a:r>
            <a:r>
              <a:rPr lang="en-US" dirty="0" err="1"/>
              <a:t>cei</a:t>
            </a:r>
            <a:r>
              <a:rPr lang="en-US" dirty="0"/>
              <a:t> care se </a:t>
            </a:r>
            <a:r>
              <a:rPr lang="en-US" dirty="0" err="1"/>
              <a:t>confruntă</a:t>
            </a:r>
            <a:r>
              <a:rPr lang="en-US" dirty="0"/>
              <a:t> cu </a:t>
            </a:r>
            <a:r>
              <a:rPr lang="en-US" dirty="0" err="1"/>
              <a:t>introducereaunei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a </a:t>
            </a:r>
            <a:r>
              <a:rPr lang="en-US" dirty="0" err="1"/>
              <a:t>informației</a:t>
            </a:r>
            <a:r>
              <a:rPr lang="en-US" dirty="0"/>
              <a:t> – </a:t>
            </a:r>
            <a:r>
              <a:rPr lang="en-US" dirty="0" err="1"/>
              <a:t>indiferent</a:t>
            </a:r>
            <a:r>
              <a:rPr lang="en-US" dirty="0"/>
              <a:t> ca sunt </a:t>
            </a:r>
            <a:r>
              <a:rPr lang="en-US" dirty="0" err="1"/>
              <a:t>funcționari</a:t>
            </a:r>
            <a:r>
              <a:rPr lang="en-US" dirty="0"/>
              <a:t> </a:t>
            </a:r>
            <a:r>
              <a:rPr lang="en-US" dirty="0" err="1"/>
              <a:t>publici</a:t>
            </a:r>
            <a:r>
              <a:rPr lang="en-US" dirty="0"/>
              <a:t>, </a:t>
            </a:r>
            <a:r>
              <a:rPr lang="en-US" dirty="0" err="1"/>
              <a:t>profesioniști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ro-RO" dirty="0"/>
              <a:t> </a:t>
            </a:r>
            <a:r>
              <a:rPr lang="it-IT" dirty="0"/>
              <a:t>informatic, oameni de afaceri, muncitori, profesori, parinți sau alte categorii – pot și trebuie să se</a:t>
            </a:r>
            <a:r>
              <a:rPr lang="ro-RO" dirty="0"/>
              <a:t> </a:t>
            </a:r>
            <a:r>
              <a:rPr lang="en-US" dirty="0" err="1"/>
              <a:t>angajeze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</a:t>
            </a:r>
            <a:r>
              <a:rPr lang="en-US" dirty="0" err="1"/>
              <a:t>ajutând</a:t>
            </a:r>
            <a:r>
              <a:rPr lang="en-US" dirty="0"/>
              <a:t> la </a:t>
            </a:r>
            <a:r>
              <a:rPr lang="en-US"/>
              <a:t>noi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acceptabil</a:t>
            </a:r>
            <a:r>
              <a:rPr lang="ro-RO" dirty="0"/>
              <a:t> </a:t>
            </a:r>
            <a:r>
              <a:rPr lang="en-US" dirty="0"/>
              <a:t>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etic. </a:t>
            </a:r>
            <a:endParaRPr lang="ro-RO" dirty="0"/>
          </a:p>
          <a:p>
            <a:pPr lvl="0" rtl="0"/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, </a:t>
            </a:r>
            <a:r>
              <a:rPr lang="en-US" dirty="0" err="1"/>
              <a:t>înțeleasă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larg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pre</a:t>
            </a:r>
            <a:r>
              <a:rPr lang="ro-RO" dirty="0"/>
              <a:t>a</a:t>
            </a:r>
            <a:r>
              <a:rPr lang="en-US" dirty="0"/>
              <a:t> important</a:t>
            </a:r>
            <a:r>
              <a:rPr lang="ro-RO" dirty="0"/>
              <a:t>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lăsată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 </a:t>
            </a:r>
            <a:r>
              <a:rPr lang="en-US" dirty="0" err="1"/>
              <a:t>seama</a:t>
            </a:r>
            <a:r>
              <a:rPr lang="en-US" dirty="0"/>
              <a:t> </a:t>
            </a:r>
            <a:r>
              <a:rPr lang="en-US" dirty="0" err="1"/>
              <a:t>filozofilor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specialiștilor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informatic”26.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6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ţări</a:t>
            </a:r>
            <a:r>
              <a:rPr lang="en-US" dirty="0"/>
              <a:t> ale </a:t>
            </a:r>
            <a:r>
              <a:rPr lang="en-US" dirty="0" err="1"/>
              <a:t>lumii</a:t>
            </a:r>
            <a:r>
              <a:rPr lang="en-US" dirty="0"/>
              <a:t>, "</a:t>
            </a:r>
            <a:r>
              <a:rPr lang="en-US" dirty="0" err="1"/>
              <a:t>revoluţia</a:t>
            </a:r>
            <a:r>
              <a:rPr lang="en-US" dirty="0"/>
              <a:t> </a:t>
            </a:r>
            <a:r>
              <a:rPr lang="en-US" dirty="0" err="1"/>
              <a:t>informaţiei</a:t>
            </a:r>
            <a:r>
              <a:rPr lang="en-US" dirty="0"/>
              <a:t>" a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aspecte</a:t>
            </a:r>
            <a:r>
              <a:rPr lang="en-US" dirty="0"/>
              <a:t> ale </a:t>
            </a:r>
            <a:r>
              <a:rPr lang="en-US" dirty="0" err="1"/>
              <a:t>vieţii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ro-RO" dirty="0"/>
              <a:t> </a:t>
            </a:r>
            <a:r>
              <a:rPr lang="en-US" dirty="0"/>
              <a:t>mod </a:t>
            </a:r>
            <a:r>
              <a:rPr lang="en-US" dirty="0" err="1"/>
              <a:t>semnificativ</a:t>
            </a:r>
            <a:r>
              <a:rPr lang="en-US" dirty="0"/>
              <a:t>: </a:t>
            </a:r>
            <a:r>
              <a:rPr lang="en-US" dirty="0" err="1"/>
              <a:t>comerţul</a:t>
            </a:r>
            <a:r>
              <a:rPr lang="en-US" dirty="0"/>
              <a:t>, </a:t>
            </a:r>
            <a:r>
              <a:rPr lang="en-US" dirty="0" err="1"/>
              <a:t>forţa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, </a:t>
            </a:r>
            <a:r>
              <a:rPr lang="en-US" dirty="0" err="1"/>
              <a:t>medicina</a:t>
            </a:r>
            <a:r>
              <a:rPr lang="en-US" dirty="0"/>
              <a:t>, </a:t>
            </a:r>
            <a:r>
              <a:rPr lang="en-US" dirty="0" err="1"/>
              <a:t>securitatea</a:t>
            </a:r>
            <a:r>
              <a:rPr lang="en-US" dirty="0"/>
              <a:t>, </a:t>
            </a:r>
            <a:r>
              <a:rPr lang="en-US" dirty="0" err="1"/>
              <a:t>transporturile</a:t>
            </a:r>
            <a:r>
              <a:rPr lang="en-US" dirty="0"/>
              <a:t>, </a:t>
            </a:r>
            <a:r>
              <a:rPr lang="en-US" dirty="0" err="1"/>
              <a:t>divertismentul</a:t>
            </a:r>
            <a:r>
              <a:rPr lang="en-US" dirty="0"/>
              <a:t>,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aşa</a:t>
            </a:r>
            <a:r>
              <a:rPr lang="ro-RO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informaţiei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comunicaţiilor</a:t>
            </a:r>
            <a:r>
              <a:rPr lang="en-US" dirty="0"/>
              <a:t> (TIC) a </a:t>
            </a:r>
            <a:r>
              <a:rPr lang="en-US" dirty="0" err="1"/>
              <a:t>afectat</a:t>
            </a:r>
            <a:r>
              <a:rPr lang="en-US" dirty="0"/>
              <a:t> -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sensuri</a:t>
            </a:r>
            <a:r>
              <a:rPr lang="ro-RO" dirty="0"/>
              <a:t> </a:t>
            </a:r>
            <a:r>
              <a:rPr lang="en-US" dirty="0" err="1"/>
              <a:t>și</a:t>
            </a:r>
            <a:r>
              <a:rPr lang="en-US" dirty="0"/>
              <a:t> bun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- </a:t>
            </a:r>
            <a:r>
              <a:rPr lang="en-US" dirty="0" err="1"/>
              <a:t>viaţa</a:t>
            </a:r>
            <a:r>
              <a:rPr lang="en-US" dirty="0"/>
              <a:t> </a:t>
            </a:r>
            <a:r>
              <a:rPr lang="en-US" dirty="0" err="1"/>
              <a:t>comunităţii</a:t>
            </a:r>
            <a:r>
              <a:rPr lang="en-US" dirty="0"/>
              <a:t>, </a:t>
            </a:r>
            <a:r>
              <a:rPr lang="en-US" dirty="0" err="1"/>
              <a:t>viaţa</a:t>
            </a:r>
            <a:r>
              <a:rPr lang="en-US" dirty="0"/>
              <a:t> de </a:t>
            </a:r>
            <a:r>
              <a:rPr lang="en-US" dirty="0" err="1"/>
              <a:t>familie</a:t>
            </a:r>
            <a:r>
              <a:rPr lang="en-US" dirty="0"/>
              <a:t>, </a:t>
            </a:r>
            <a:r>
              <a:rPr lang="en-US" dirty="0" err="1"/>
              <a:t>relațiile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, </a:t>
            </a:r>
            <a:r>
              <a:rPr lang="en-US" dirty="0" err="1"/>
              <a:t>educaţia</a:t>
            </a:r>
            <a:r>
              <a:rPr lang="en-US" dirty="0"/>
              <a:t>, </a:t>
            </a:r>
            <a:r>
              <a:rPr lang="en-US" dirty="0" err="1"/>
              <a:t>cariera</a:t>
            </a:r>
            <a:r>
              <a:rPr lang="en-US" dirty="0"/>
              <a:t>, </a:t>
            </a:r>
            <a:r>
              <a:rPr lang="en-US" dirty="0" err="1"/>
              <a:t>libertatea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ro-RO" dirty="0"/>
              <a:t> </a:t>
            </a:r>
            <a:r>
              <a:rPr lang="pt-BR" dirty="0"/>
              <a:t>democraţia (pentru a numi doar câteva exemple). </a:t>
            </a:r>
            <a:endParaRPr lang="ro-RO" dirty="0"/>
          </a:p>
          <a:p>
            <a:endParaRPr lang="ro-RO" sz="3500" b="1" dirty="0"/>
          </a:p>
          <a:p>
            <a:r>
              <a:rPr lang="pt-BR" sz="3500" b="1" dirty="0"/>
              <a:t>Etica Informației și a Sistemelor de Calcul, în sens</a:t>
            </a:r>
            <a:r>
              <a:rPr lang="ro-RO" sz="3500" b="1" dirty="0"/>
              <a:t> </a:t>
            </a:r>
            <a:r>
              <a:rPr lang="en-US" sz="3500" b="1" dirty="0" err="1"/>
              <a:t>larg</a:t>
            </a:r>
            <a:r>
              <a:rPr lang="en-US" sz="3500" b="1" dirty="0"/>
              <a:t>, </a:t>
            </a:r>
            <a:r>
              <a:rPr lang="en-US" sz="3500" b="1" dirty="0" err="1"/>
              <a:t>poate</a:t>
            </a:r>
            <a:r>
              <a:rPr lang="en-US" sz="3500" b="1" dirty="0"/>
              <a:t> fi </a:t>
            </a:r>
            <a:r>
              <a:rPr lang="en-US" sz="3500" b="1" dirty="0" err="1"/>
              <a:t>înţeleasă</a:t>
            </a:r>
            <a:r>
              <a:rPr lang="en-US" sz="3500" b="1" dirty="0"/>
              <a:t> ca “</a:t>
            </a:r>
            <a:r>
              <a:rPr lang="en-US" sz="3500" b="1" dirty="0" err="1"/>
              <a:t>acea</a:t>
            </a:r>
            <a:r>
              <a:rPr lang="en-US" sz="3500" b="1" dirty="0"/>
              <a:t> </a:t>
            </a:r>
            <a:r>
              <a:rPr lang="en-US" sz="3500" b="1" dirty="0" err="1"/>
              <a:t>ramură</a:t>
            </a:r>
            <a:r>
              <a:rPr lang="en-US" sz="3500" b="1" dirty="0"/>
              <a:t> a </a:t>
            </a:r>
            <a:r>
              <a:rPr lang="en-US" sz="3500" b="1" dirty="0" err="1"/>
              <a:t>eticii</a:t>
            </a:r>
            <a:r>
              <a:rPr lang="en-US" sz="3500" b="1" dirty="0"/>
              <a:t> </a:t>
            </a:r>
            <a:r>
              <a:rPr lang="en-US" sz="3500" b="1" dirty="0" err="1"/>
              <a:t>aplicate</a:t>
            </a:r>
            <a:r>
              <a:rPr lang="en-US" sz="3500" b="1" dirty="0"/>
              <a:t> care </a:t>
            </a:r>
            <a:r>
              <a:rPr lang="en-US" sz="3500" b="1" dirty="0" err="1"/>
              <a:t>studiază</a:t>
            </a:r>
            <a:r>
              <a:rPr lang="en-US" sz="3500" b="1" dirty="0"/>
              <a:t> </a:t>
            </a:r>
            <a:r>
              <a:rPr lang="en-US" sz="3500" b="1" dirty="0" err="1"/>
              <a:t>şi</a:t>
            </a:r>
            <a:r>
              <a:rPr lang="en-US" sz="3500" b="1" dirty="0"/>
              <a:t> </a:t>
            </a:r>
            <a:r>
              <a:rPr lang="en-US" sz="3500" b="1" dirty="0" err="1"/>
              <a:t>analizează</a:t>
            </a:r>
            <a:r>
              <a:rPr lang="en-US" sz="3500" b="1" dirty="0"/>
              <a:t> </a:t>
            </a:r>
            <a:r>
              <a:rPr lang="en-US" sz="3500" b="1" dirty="0" err="1"/>
              <a:t>efectele</a:t>
            </a:r>
            <a:r>
              <a:rPr lang="en-US" sz="3500" b="1" dirty="0"/>
              <a:t> la </a:t>
            </a:r>
            <a:r>
              <a:rPr lang="en-US" sz="3500" b="1" dirty="0" err="1"/>
              <a:t>nivel</a:t>
            </a:r>
            <a:r>
              <a:rPr lang="en-US" sz="3500" b="1" dirty="0"/>
              <a:t> social</a:t>
            </a:r>
            <a:r>
              <a:rPr lang="ro-RO" sz="3500" b="1" dirty="0"/>
              <a:t>  </a:t>
            </a:r>
            <a:r>
              <a:rPr lang="en-US" sz="3500" b="1" dirty="0" err="1"/>
              <a:t>şi</a:t>
            </a:r>
            <a:r>
              <a:rPr lang="en-US" sz="3500" b="1" dirty="0"/>
              <a:t> etic ale </a:t>
            </a:r>
            <a:r>
              <a:rPr lang="en-US" sz="3500" b="1" dirty="0" err="1"/>
              <a:t>Tehnologiei</a:t>
            </a:r>
            <a:r>
              <a:rPr lang="en-US" sz="3500" b="1" dirty="0"/>
              <a:t> </a:t>
            </a:r>
            <a:r>
              <a:rPr lang="en-US" sz="3500" b="1" dirty="0" err="1"/>
              <a:t>Informației</a:t>
            </a:r>
            <a:r>
              <a:rPr lang="en-US" sz="3500" b="1" dirty="0"/>
              <a:t> </a:t>
            </a:r>
            <a:r>
              <a:rPr lang="en-US" sz="3500" b="1" dirty="0" err="1"/>
              <a:t>și</a:t>
            </a:r>
            <a:r>
              <a:rPr lang="en-US" sz="3500" b="1" dirty="0"/>
              <a:t> ale </a:t>
            </a:r>
            <a:r>
              <a:rPr lang="en-US" sz="3500" b="1" dirty="0" err="1"/>
              <a:t>sistemelor</a:t>
            </a:r>
            <a:r>
              <a:rPr lang="en-US" sz="3500" b="1" dirty="0"/>
              <a:t> de calcul”1.</a:t>
            </a:r>
            <a:endParaRPr lang="ro-RO" sz="35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5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Walter Manner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etica</a:t>
            </a:r>
            <a:r>
              <a:rPr lang="en-US" b="1" dirty="0"/>
              <a:t> </a:t>
            </a:r>
            <a:r>
              <a:rPr lang="en-US" b="1" dirty="0" err="1"/>
              <a:t>computerelor</a:t>
            </a:r>
            <a:endParaRPr lang="en-US" b="1" dirty="0"/>
          </a:p>
          <a:p>
            <a:r>
              <a:rPr lang="en-US" dirty="0"/>
              <a:t>La </a:t>
            </a:r>
            <a:r>
              <a:rPr lang="en-US" dirty="0" err="1"/>
              <a:t>mijlocul</a:t>
            </a:r>
            <a:r>
              <a:rPr lang="en-US" dirty="0"/>
              <a:t> </a:t>
            </a:r>
            <a:r>
              <a:rPr lang="en-US" dirty="0" err="1"/>
              <a:t>anilor</a:t>
            </a:r>
            <a:r>
              <a:rPr lang="en-US" dirty="0"/>
              <a:t> ’70, Walter Manner, </a:t>
            </a:r>
            <a:r>
              <a:rPr lang="en-US" dirty="0" err="1"/>
              <a:t>membru</a:t>
            </a:r>
            <a:r>
              <a:rPr lang="en-US" dirty="0"/>
              <a:t> al </a:t>
            </a:r>
            <a:r>
              <a:rPr lang="en-US" dirty="0" err="1"/>
              <a:t>catedrei</a:t>
            </a:r>
            <a:r>
              <a:rPr lang="en-US" dirty="0"/>
              <a:t> de </a:t>
            </a:r>
            <a:r>
              <a:rPr lang="en-US" dirty="0" err="1"/>
              <a:t>filozofie</a:t>
            </a:r>
            <a:r>
              <a:rPr lang="en-US" dirty="0"/>
              <a:t> a </a:t>
            </a:r>
            <a:r>
              <a:rPr lang="en-US" dirty="0" err="1"/>
              <a:t>facultății</a:t>
            </a:r>
            <a:r>
              <a:rPr lang="en-US" dirty="0"/>
              <a:t> Old Dominion</a:t>
            </a:r>
            <a:r>
              <a:rPr lang="ro-RO" dirty="0"/>
              <a:t> </a:t>
            </a:r>
            <a:r>
              <a:rPr lang="en-US" dirty="0"/>
              <a:t>University, a </a:t>
            </a:r>
            <a:r>
              <a:rPr lang="en-US" dirty="0" err="1"/>
              <a:t>remarcat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cursului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de </a:t>
            </a:r>
            <a:r>
              <a:rPr lang="en-US" dirty="0" err="1"/>
              <a:t>etică</a:t>
            </a:r>
            <a:r>
              <a:rPr lang="en-US" dirty="0"/>
              <a:t> </a:t>
            </a:r>
            <a:r>
              <a:rPr lang="en-US" dirty="0" err="1"/>
              <a:t>medicală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care </a:t>
            </a:r>
            <a:r>
              <a:rPr lang="en-US" dirty="0" err="1"/>
              <a:t>implicau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 err="1"/>
              <a:t>calculatoarele</a:t>
            </a:r>
            <a:r>
              <a:rPr lang="en-US" dirty="0"/>
              <a:t> </a:t>
            </a:r>
            <a:r>
              <a:rPr lang="en-US" dirty="0" err="1"/>
              <a:t>deseori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complicate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semnificativ</a:t>
            </a:r>
            <a:r>
              <a:rPr lang="en-US" dirty="0"/>
              <a:t>, de</a:t>
            </a:r>
            <a:r>
              <a:rPr lang="ro-RO" dirty="0"/>
              <a:t> </a:t>
            </a:r>
            <a:r>
              <a:rPr lang="en-US" dirty="0" err="1"/>
              <a:t>prezența</a:t>
            </a:r>
            <a:r>
              <a:rPr lang="en-US" dirty="0"/>
              <a:t> </a:t>
            </a:r>
            <a:r>
              <a:rPr lang="en-US" dirty="0" err="1"/>
              <a:t>tehnicii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. </a:t>
            </a:r>
            <a:endParaRPr lang="ro-RO" dirty="0"/>
          </a:p>
          <a:p>
            <a:endParaRPr lang="ro-RO" dirty="0"/>
          </a:p>
          <a:p>
            <a:r>
              <a:rPr lang="en-US" dirty="0"/>
              <a:t>Manner a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impresia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„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ro-RO" dirty="0"/>
              <a:t> </a:t>
            </a:r>
            <a:r>
              <a:rPr lang="fr-FR" dirty="0" err="1"/>
              <a:t>etice</a:t>
            </a:r>
            <a:r>
              <a:rPr lang="fr-FR" dirty="0"/>
              <a:t> care nu au mai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întâlnite</a:t>
            </a:r>
            <a:r>
              <a:rPr lang="fr-FR" dirty="0"/>
              <a:t> </a:t>
            </a:r>
            <a:r>
              <a:rPr lang="fr-FR" dirty="0" err="1"/>
              <a:t>până</a:t>
            </a:r>
            <a:r>
              <a:rPr lang="fr-FR" dirty="0"/>
              <a:t> la </a:t>
            </a:r>
            <a:r>
              <a:rPr lang="fr-FR" dirty="0" err="1"/>
              <a:t>apariția</a:t>
            </a:r>
            <a:r>
              <a:rPr lang="fr-FR" dirty="0"/>
              <a:t> lor”3</a:t>
            </a:r>
            <a:r>
              <a:rPr lang="ro-RO" dirty="0"/>
              <a:t>0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7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referire</a:t>
            </a:r>
            <a:r>
              <a:rPr lang="en-US" dirty="0"/>
              <a:t> la </a:t>
            </a:r>
            <a:r>
              <a:rPr lang="en-US" dirty="0" err="1"/>
              <a:t>noul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al </a:t>
            </a:r>
            <a:r>
              <a:rPr lang="en-US" dirty="0" err="1"/>
              <a:t>eticii</a:t>
            </a:r>
            <a:r>
              <a:rPr lang="en-US" dirty="0"/>
              <a:t> pe care l-a </a:t>
            </a:r>
            <a:r>
              <a:rPr lang="en-US" dirty="0" err="1"/>
              <a:t>propus</a:t>
            </a:r>
            <a:r>
              <a:rPr lang="en-US" dirty="0"/>
              <a:t>, el a </a:t>
            </a:r>
            <a:r>
              <a:rPr lang="en-US" dirty="0" err="1"/>
              <a:t>inventat</a:t>
            </a:r>
            <a:r>
              <a:rPr lang="en-US" dirty="0"/>
              <a:t> </a:t>
            </a:r>
            <a:r>
              <a:rPr lang="en-US" dirty="0" err="1"/>
              <a:t>denumirea</a:t>
            </a:r>
            <a:r>
              <a:rPr lang="en-US" dirty="0"/>
              <a:t> de “</a:t>
            </a:r>
            <a:r>
              <a:rPr lang="en-US" dirty="0" err="1"/>
              <a:t>etică</a:t>
            </a:r>
            <a:r>
              <a:rPr lang="en-US" dirty="0"/>
              <a:t> a</a:t>
            </a:r>
            <a:r>
              <a:rPr lang="ro-RO" dirty="0"/>
              <a:t> </a:t>
            </a:r>
            <a:r>
              <a:rPr lang="en-US" dirty="0" err="1"/>
              <a:t>calculatoarelor</a:t>
            </a:r>
            <a:r>
              <a:rPr lang="en-US" dirty="0"/>
              <a:t>” (“computer ethics”)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elaborat</a:t>
            </a:r>
            <a:r>
              <a:rPr lang="en-US" dirty="0"/>
              <a:t> un curs experimental </a:t>
            </a:r>
            <a:r>
              <a:rPr lang="en-US" dirty="0" err="1"/>
              <a:t>adresat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 </a:t>
            </a:r>
            <a:r>
              <a:rPr lang="en-US" dirty="0" err="1"/>
              <a:t>studenților</a:t>
            </a:r>
            <a:r>
              <a:rPr lang="ro-RO" dirty="0"/>
              <a:t> </a:t>
            </a:r>
            <a:r>
              <a:rPr lang="en-US" dirty="0" err="1"/>
              <a:t>secției</a:t>
            </a:r>
            <a:r>
              <a:rPr lang="en-US" dirty="0"/>
              <a:t> de </a:t>
            </a:r>
            <a:r>
              <a:rPr lang="en-US" dirty="0" err="1"/>
              <a:t>știința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calcul31. </a:t>
            </a:r>
            <a:r>
              <a:rPr lang="en-US" dirty="0" err="1"/>
              <a:t>Cursul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un </a:t>
            </a:r>
            <a:r>
              <a:rPr lang="en-US" dirty="0" err="1"/>
              <a:t>succes</a:t>
            </a:r>
            <a:r>
              <a:rPr lang="en-US" dirty="0"/>
              <a:t> total </a:t>
            </a:r>
            <a:r>
              <a:rPr lang="en-US" dirty="0" err="1"/>
              <a:t>și</a:t>
            </a:r>
            <a:r>
              <a:rPr lang="en-US" dirty="0"/>
              <a:t> ca </a:t>
            </a:r>
            <a:r>
              <a:rPr lang="en-US" dirty="0" err="1"/>
              <a:t>urmare</a:t>
            </a:r>
            <a:r>
              <a:rPr lang="en-US" dirty="0"/>
              <a:t> Manner a </a:t>
            </a:r>
            <a:r>
              <a:rPr lang="en-US" dirty="0" err="1"/>
              <a:t>început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ro-RO" dirty="0"/>
              <a:t> </a:t>
            </a:r>
            <a:r>
              <a:rPr lang="en-US" dirty="0" err="1"/>
              <a:t>predea</a:t>
            </a:r>
            <a:r>
              <a:rPr lang="en-US" dirty="0"/>
              <a:t>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sitemelor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regulat</a:t>
            </a:r>
            <a:r>
              <a:rPr lang="en-US" dirty="0"/>
              <a:t>.</a:t>
            </a:r>
          </a:p>
          <a:p>
            <a:r>
              <a:rPr lang="en-US" dirty="0"/>
              <a:t>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experiențelor</a:t>
            </a:r>
            <a:r>
              <a:rPr lang="en-US" dirty="0"/>
              <a:t> </a:t>
            </a:r>
            <a:r>
              <a:rPr lang="en-US" dirty="0" err="1"/>
              <a:t>avute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predarea</a:t>
            </a:r>
            <a:r>
              <a:rPr lang="en-US" dirty="0"/>
              <a:t>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cercetărilor</a:t>
            </a:r>
            <a:r>
              <a:rPr lang="en-US" dirty="0"/>
              <a:t> pe care le-a</a:t>
            </a:r>
            <a:r>
              <a:rPr lang="ro-RO" dirty="0"/>
              <a:t> </a:t>
            </a:r>
            <a:r>
              <a:rPr lang="en-US" dirty="0" err="1"/>
              <a:t>făcut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, “Manner a </a:t>
            </a:r>
            <a:r>
              <a:rPr lang="en-US" dirty="0" err="1"/>
              <a:t>compus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1978 </a:t>
            </a:r>
            <a:r>
              <a:rPr lang="en-US" dirty="0" err="1"/>
              <a:t>Kitul</a:t>
            </a:r>
            <a:r>
              <a:rPr lang="en-US" dirty="0"/>
              <a:t> de </a:t>
            </a:r>
            <a:r>
              <a:rPr lang="en-US" dirty="0" err="1"/>
              <a:t>pornire</a:t>
            </a:r>
            <a:r>
              <a:rPr lang="en-US" dirty="0"/>
              <a:t> (Starter Kit)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predarea</a:t>
            </a:r>
            <a:r>
              <a:rPr lang="en-US" dirty="0"/>
              <a:t>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împărțit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prezenți</a:t>
            </a:r>
            <a:r>
              <a:rPr lang="en-US" dirty="0"/>
              <a:t> la </a:t>
            </a:r>
            <a:r>
              <a:rPr lang="en-US" dirty="0" err="1"/>
              <a:t>seminariile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discursurile</a:t>
            </a:r>
            <a:r>
              <a:rPr lang="en-US" dirty="0"/>
              <a:t> </a:t>
            </a:r>
            <a:r>
              <a:rPr lang="en-US" dirty="0" err="1"/>
              <a:t>ținute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conferințelor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filosofie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informației</a:t>
            </a:r>
            <a:r>
              <a:rPr lang="en-US" dirty="0"/>
              <a:t> din </a:t>
            </a:r>
            <a:r>
              <a:rPr lang="en-US" dirty="0" err="1"/>
              <a:t>Statele</a:t>
            </a:r>
            <a:r>
              <a:rPr lang="en-US" dirty="0"/>
              <a:t> Unite”32. </a:t>
            </a:r>
            <a:r>
              <a:rPr lang="en-US" dirty="0" err="1"/>
              <a:t>În</a:t>
            </a:r>
            <a:r>
              <a:rPr lang="en-US" dirty="0"/>
              <a:t> 1980, </a:t>
            </a:r>
            <a:r>
              <a:rPr lang="en-US" i="1" dirty="0"/>
              <a:t>Helvetia Pres</a:t>
            </a:r>
            <a:r>
              <a:rPr lang="en-US" dirty="0"/>
              <a:t>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i="1" dirty="0"/>
              <a:t>National</a:t>
            </a:r>
          </a:p>
          <a:p>
            <a:r>
              <a:rPr lang="en-US" i="1" dirty="0"/>
              <a:t>Information and Resource Center on Teaching Philosophy</a:t>
            </a:r>
            <a:r>
              <a:rPr lang="en-US" dirty="0"/>
              <a:t>, au </a:t>
            </a:r>
            <a:r>
              <a:rPr lang="en-US" dirty="0" err="1"/>
              <a:t>publicat</a:t>
            </a:r>
            <a:r>
              <a:rPr lang="en-US" dirty="0"/>
              <a:t> “</a:t>
            </a:r>
            <a:r>
              <a:rPr lang="en-US" dirty="0" err="1"/>
              <a:t>kitul</a:t>
            </a:r>
            <a:r>
              <a:rPr lang="en-US" dirty="0"/>
              <a:t> de </a:t>
            </a:r>
            <a:r>
              <a:rPr lang="en-US" dirty="0" err="1"/>
              <a:t>început</a:t>
            </a:r>
            <a:r>
              <a:rPr lang="en-US" dirty="0"/>
              <a:t>” al </a:t>
            </a:r>
            <a:r>
              <a:rPr lang="en-US" dirty="0" err="1"/>
              <a:t>lui</a:t>
            </a:r>
            <a:r>
              <a:rPr lang="en-US" dirty="0"/>
              <a:t> Manner</a:t>
            </a:r>
            <a:r>
              <a:rPr lang="ro-RO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computerelor</a:t>
            </a:r>
            <a:r>
              <a:rPr lang="en-US" dirty="0"/>
              <a:t> ca </a:t>
            </a:r>
            <a:r>
              <a:rPr lang="en-US" dirty="0" err="1"/>
              <a:t>monografie</a:t>
            </a:r>
            <a:r>
              <a:rPr lang="en-US" dirty="0"/>
              <a:t>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5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it-IT" b="1" dirty="0"/>
              <a:t>Deborah Johnson și “controversa unicității”</a:t>
            </a:r>
          </a:p>
          <a:p>
            <a:r>
              <a:rPr lang="en-US" dirty="0" err="1"/>
              <a:t>Maner</a:t>
            </a:r>
            <a:r>
              <a:rPr lang="en-US" dirty="0"/>
              <a:t> a </a:t>
            </a:r>
            <a:r>
              <a:rPr lang="en-US" dirty="0" err="1"/>
              <a:t>descris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propus</a:t>
            </a:r>
            <a:r>
              <a:rPr lang="en-US" dirty="0"/>
              <a:t> ca </a:t>
            </a:r>
            <a:r>
              <a:rPr lang="en-US" dirty="0" err="1"/>
              <a:t>unul</a:t>
            </a:r>
            <a:r>
              <a:rPr lang="en-US" dirty="0"/>
              <a:t> care </a:t>
            </a:r>
            <a:r>
              <a:rPr lang="en-US" dirty="0" err="1"/>
              <a:t>studiază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care sunt “</a:t>
            </a:r>
            <a:r>
              <a:rPr lang="en-US" dirty="0" err="1"/>
              <a:t>agravate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transformate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create de </a:t>
            </a:r>
            <a:r>
              <a:rPr lang="en-US" dirty="0" err="1"/>
              <a:t>tehnologia</a:t>
            </a:r>
            <a:r>
              <a:rPr lang="en-US" dirty="0"/>
              <a:t> computerelor”33. El </a:t>
            </a:r>
            <a:r>
              <a:rPr lang="en-US" dirty="0" err="1"/>
              <a:t>spunea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sunt</a:t>
            </a:r>
            <a:r>
              <a:rPr lang="ro-RO" dirty="0"/>
              <a:t> </a:t>
            </a:r>
            <a:r>
              <a:rPr lang="en-US" dirty="0"/>
              <a:t>complicate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computerelor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 sunt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unice</a:t>
            </a:r>
            <a:r>
              <a:rPr lang="en-US" dirty="0"/>
              <a:t> care nu s-au </a:t>
            </a:r>
            <a:r>
              <a:rPr lang="en-US" dirty="0" err="1"/>
              <a:t>mai</a:t>
            </a:r>
            <a:r>
              <a:rPr lang="ro-RO" dirty="0"/>
              <a:t> </a:t>
            </a:r>
            <a:r>
              <a:rPr lang="es-ES" dirty="0"/>
              <a:t>întâlnit niciodată până la apariția calculatoarelor. </a:t>
            </a:r>
            <a:endParaRPr lang="ro-RO" dirty="0"/>
          </a:p>
          <a:p>
            <a:r>
              <a:rPr lang="es-ES" dirty="0"/>
              <a:t>O colegă de la facultatea de Filozofie de la Old</a:t>
            </a:r>
            <a:r>
              <a:rPr lang="ro-RO" dirty="0"/>
              <a:t> </a:t>
            </a:r>
            <a:r>
              <a:rPr lang="en-US" dirty="0"/>
              <a:t>Dominion University, pe </a:t>
            </a:r>
            <a:r>
              <a:rPr lang="en-US" dirty="0" err="1"/>
              <a:t>vremea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asistent</a:t>
            </a:r>
            <a:r>
              <a:rPr lang="en-US" dirty="0"/>
              <a:t>, Deborah Johnson,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interesată</a:t>
            </a:r>
            <a:r>
              <a:rPr lang="en-US" dirty="0"/>
              <a:t> de </a:t>
            </a:r>
            <a:r>
              <a:rPr lang="en-US" dirty="0" err="1"/>
              <a:t>noul</a:t>
            </a:r>
            <a:r>
              <a:rPr lang="ro-RO" dirty="0"/>
              <a:t> </a:t>
            </a:r>
            <a:r>
              <a:rPr lang="pt-BR" dirty="0"/>
              <a:t>domeniu de cercetare etică propus de Maner. În special a fost intrigată de afirmația acestuia cum că</a:t>
            </a:r>
            <a:r>
              <a:rPr lang="ro-RO" dirty="0"/>
              <a:t>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considera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neadevărat</a:t>
            </a:r>
            <a:r>
              <a:rPr lang="en-US" dirty="0"/>
              <a:t>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0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fr-FR" dirty="0" err="1"/>
              <a:t>Manner</a:t>
            </a:r>
            <a:r>
              <a:rPr lang="fr-FR" dirty="0"/>
              <a:t> </a:t>
            </a:r>
            <a:r>
              <a:rPr lang="fr-FR" dirty="0" err="1"/>
              <a:t>și</a:t>
            </a:r>
            <a:r>
              <a:rPr lang="fr-FR" dirty="0"/>
              <a:t> Johnson au </a:t>
            </a:r>
            <a:r>
              <a:rPr lang="fr-FR" dirty="0" err="1"/>
              <a:t>discutat</a:t>
            </a:r>
            <a:r>
              <a:rPr lang="fr-FR" dirty="0"/>
              <a:t> </a:t>
            </a:r>
            <a:r>
              <a:rPr lang="fr-FR" dirty="0" err="1"/>
              <a:t>despre</a:t>
            </a:r>
            <a:r>
              <a:rPr lang="fr-FR" dirty="0"/>
              <a:t> </a:t>
            </a:r>
            <a:r>
              <a:rPr lang="fr-FR" dirty="0" err="1"/>
              <a:t>acest</a:t>
            </a:r>
            <a:r>
              <a:rPr lang="ro-RO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al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pretinsele</a:t>
            </a:r>
            <a:r>
              <a:rPr lang="en-US" dirty="0"/>
              <a:t> </a:t>
            </a:r>
            <a:r>
              <a:rPr lang="en-US" dirty="0" err="1"/>
              <a:t>proleme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apărute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discuții</a:t>
            </a:r>
            <a:r>
              <a:rPr lang="en-US" dirty="0"/>
              <a:t> au </a:t>
            </a:r>
            <a:r>
              <a:rPr lang="en-US" dirty="0" err="1"/>
              <a:t>constituit</a:t>
            </a:r>
            <a:r>
              <a:rPr lang="ro-RO" dirty="0"/>
              <a:t>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 lung de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publicații</a:t>
            </a:r>
            <a:r>
              <a:rPr lang="en-US" dirty="0"/>
              <a:t> pe </a:t>
            </a:r>
            <a:r>
              <a:rPr lang="en-US" dirty="0" err="1"/>
              <a:t>marginea</a:t>
            </a:r>
            <a:r>
              <a:rPr lang="en-US" dirty="0"/>
              <a:t> </a:t>
            </a:r>
            <a:r>
              <a:rPr lang="en-US" dirty="0" err="1"/>
              <a:t>naturii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unicității</a:t>
            </a:r>
            <a:r>
              <a:rPr lang="en-US" dirty="0"/>
              <a:t>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pt-BR" dirty="0"/>
              <a:t>calcul, dezbatere care s-a întins pe o perioadă de zeci de ani.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1985 Deborah Johnson a </a:t>
            </a:r>
            <a:r>
              <a:rPr lang="en-US" dirty="0" err="1"/>
              <a:t>publicat</a:t>
            </a:r>
            <a:r>
              <a:rPr lang="en-US" dirty="0"/>
              <a:t> “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”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afirmă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calculatoarele</a:t>
            </a:r>
            <a:r>
              <a:rPr lang="ro-RO" dirty="0"/>
              <a:t> </a:t>
            </a:r>
            <a:r>
              <a:rPr lang="en-US" dirty="0"/>
              <a:t>“</a:t>
            </a:r>
            <a:r>
              <a:rPr lang="en-US" dirty="0" err="1"/>
              <a:t>ridică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ale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dilemelor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clasice</a:t>
            </a:r>
            <a:r>
              <a:rPr lang="en-US" dirty="0"/>
              <a:t>, </a:t>
            </a:r>
            <a:r>
              <a:rPr lang="en-US" dirty="0" err="1"/>
              <a:t>agravând</a:t>
            </a:r>
            <a:r>
              <a:rPr lang="en-US" dirty="0"/>
              <a:t> </a:t>
            </a:r>
            <a:r>
              <a:rPr lang="en-US" dirty="0" err="1"/>
              <a:t>vechile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obligându</a:t>
            </a:r>
            <a:r>
              <a:rPr lang="ro-RO" dirty="0"/>
              <a:t>-</a:t>
            </a:r>
            <a:r>
              <a:rPr lang="en-US" dirty="0"/>
              <a:t>ne</a:t>
            </a:r>
            <a:r>
              <a:rPr lang="ro-RO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aplicăm</a:t>
            </a:r>
            <a:r>
              <a:rPr lang="en-US" dirty="0"/>
              <a:t> </a:t>
            </a:r>
            <a:r>
              <a:rPr lang="en-US" dirty="0" err="1"/>
              <a:t>norme</a:t>
            </a:r>
            <a:r>
              <a:rPr lang="en-US" dirty="0"/>
              <a:t> morale </a:t>
            </a:r>
            <a:r>
              <a:rPr lang="en-US" dirty="0" err="1"/>
              <a:t>obișnuite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</a:t>
            </a:r>
            <a:r>
              <a:rPr lang="en-US" dirty="0" err="1"/>
              <a:t>neexplorate</a:t>
            </a:r>
            <a:r>
              <a:rPr lang="en-US" dirty="0"/>
              <a:t> încă”35. </a:t>
            </a:r>
            <a:r>
              <a:rPr lang="en-US" dirty="0" err="1"/>
              <a:t>Ea</a:t>
            </a:r>
            <a:r>
              <a:rPr lang="en-US" dirty="0"/>
              <a:t> a </a:t>
            </a:r>
            <a:r>
              <a:rPr lang="en-US" dirty="0" err="1"/>
              <a:t>rămas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ro-RO" dirty="0"/>
              <a:t> </a:t>
            </a:r>
            <a:r>
              <a:rPr lang="en-US" dirty="0" err="1"/>
              <a:t>dezacord</a:t>
            </a:r>
            <a:r>
              <a:rPr lang="en-US" dirty="0"/>
              <a:t> cu </a:t>
            </a:r>
            <a:r>
              <a:rPr lang="en-US" dirty="0" err="1"/>
              <a:t>părerea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Maner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creează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cu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pt-BR" dirty="0"/>
              <a:t>nemai</a:t>
            </a:r>
            <a:r>
              <a:rPr lang="ro-RO" dirty="0"/>
              <a:t> </a:t>
            </a:r>
            <a:r>
              <a:rPr lang="pt-BR" dirty="0"/>
              <a:t>întâlnite. Cartea a fost primul manual de etica sistemelor de calcul și adevenit curând textul</a:t>
            </a:r>
            <a:r>
              <a:rPr lang="ro-RO" dirty="0"/>
              <a:t> </a:t>
            </a:r>
            <a:r>
              <a:rPr lang="en-US" dirty="0"/>
              <a:t>principal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predarea</a:t>
            </a:r>
            <a:r>
              <a:rPr lang="en-US" dirty="0"/>
              <a:t> </a:t>
            </a:r>
            <a:r>
              <a:rPr lang="en-US" dirty="0" err="1"/>
              <a:t>cursurilor</a:t>
            </a:r>
            <a:r>
              <a:rPr lang="en-US" dirty="0"/>
              <a:t> </a:t>
            </a:r>
            <a:r>
              <a:rPr lang="en-US" dirty="0" err="1"/>
              <a:t>universitare</a:t>
            </a:r>
            <a:r>
              <a:rPr lang="en-US" dirty="0"/>
              <a:t>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09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it-IT" dirty="0"/>
              <a:t>Ea a stabilit “domeniile de cercetare în etica</a:t>
            </a:r>
            <a:r>
              <a:rPr lang="ro-RO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acoperind</a:t>
            </a:r>
            <a:r>
              <a:rPr lang="en-US" dirty="0"/>
              <a:t> </a:t>
            </a:r>
            <a:r>
              <a:rPr lang="en-US" dirty="0" err="1"/>
              <a:t>subiecte</a:t>
            </a:r>
            <a:r>
              <a:rPr lang="en-US" dirty="0"/>
              <a:t> precum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a software-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, </a:t>
            </a:r>
            <a:r>
              <a:rPr lang="en-US" dirty="0" err="1"/>
              <a:t>calculatoarele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viața</a:t>
            </a:r>
            <a:r>
              <a:rPr lang="en-US" dirty="0"/>
              <a:t> </a:t>
            </a:r>
            <a:r>
              <a:rPr lang="en-US" dirty="0" err="1"/>
              <a:t>privată</a:t>
            </a:r>
            <a:r>
              <a:rPr lang="en-US" dirty="0"/>
              <a:t>, </a:t>
            </a:r>
            <a:r>
              <a:rPr lang="en-US" dirty="0" err="1"/>
              <a:t>responsabilitatea</a:t>
            </a:r>
            <a:r>
              <a:rPr lang="en-US" dirty="0"/>
              <a:t> </a:t>
            </a:r>
            <a:r>
              <a:rPr lang="en-US" dirty="0" err="1"/>
              <a:t>profesioniștilor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ro-RO" dirty="0"/>
              <a:t> </a:t>
            </a:r>
            <a:r>
              <a:rPr lang="en-US" dirty="0"/>
              <a:t>informatic, </a:t>
            </a:r>
            <a:r>
              <a:rPr lang="en-US" dirty="0" err="1"/>
              <a:t>distribuirea</a:t>
            </a:r>
            <a:r>
              <a:rPr lang="en-US" dirty="0"/>
              <a:t> </a:t>
            </a:r>
            <a:r>
              <a:rPr lang="en-US" dirty="0" err="1"/>
              <a:t>echitabilă</a:t>
            </a:r>
            <a:r>
              <a:rPr lang="en-US" dirty="0"/>
              <a:t> a </a:t>
            </a:r>
            <a:r>
              <a:rPr lang="en-US" dirty="0" err="1"/>
              <a:t>tehnologiei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puterii</a:t>
            </a:r>
            <a:r>
              <a:rPr lang="en-US" dirty="0"/>
              <a:t> umane”36.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edițiile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r>
              <a:rPr lang="en-US" dirty="0"/>
              <a:t> Johnson a</a:t>
            </a:r>
            <a:r>
              <a:rPr lang="ro-RO" dirty="0"/>
              <a:t> </a:t>
            </a:r>
            <a:r>
              <a:rPr lang="en-US" dirty="0" err="1"/>
              <a:t>adăugat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fi, </a:t>
            </a:r>
            <a:r>
              <a:rPr lang="en-US" dirty="0" err="1"/>
              <a:t>haking</a:t>
            </a:r>
            <a:r>
              <a:rPr lang="en-US" dirty="0"/>
              <a:t>-ul,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cu </a:t>
            </a:r>
            <a:r>
              <a:rPr lang="en-US" dirty="0" err="1"/>
              <a:t>disabilități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 err="1"/>
              <a:t>impactul</a:t>
            </a:r>
            <a:r>
              <a:rPr lang="en-US" dirty="0"/>
              <a:t> Internet-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democrației</a:t>
            </a:r>
            <a:r>
              <a:rPr lang="en-US" dirty="0"/>
              <a:t>. </a:t>
            </a:r>
            <a:r>
              <a:rPr lang="en-US" dirty="0" err="1"/>
              <a:t>Deasemeni</a:t>
            </a:r>
            <a:r>
              <a:rPr lang="en-US" dirty="0"/>
              <a:t> a </a:t>
            </a:r>
            <a:r>
              <a:rPr lang="en-US" dirty="0" err="1"/>
              <a:t>adăugat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disputa</a:t>
            </a:r>
            <a:r>
              <a:rPr lang="en-US" dirty="0"/>
              <a:t>, cu </a:t>
            </a:r>
            <a:r>
              <a:rPr lang="en-US" dirty="0" err="1"/>
              <a:t>Maner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ceilalți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ro-RO" dirty="0"/>
              <a:t> </a:t>
            </a:r>
            <a:r>
              <a:rPr lang="en-US" dirty="0" err="1"/>
              <a:t>desfășurare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unicitatea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de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.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a</a:t>
            </a:r>
            <a:r>
              <a:rPr lang="ro-RO" dirty="0"/>
              <a:t> </a:t>
            </a:r>
            <a:r>
              <a:rPr lang="en-US" dirty="0" err="1"/>
              <a:t>menționat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a </a:t>
            </a:r>
            <a:r>
              <a:rPr lang="en-US" dirty="0" err="1"/>
              <a:t>condus</a:t>
            </a:r>
            <a:r>
              <a:rPr lang="en-US" dirty="0"/>
              <a:t> la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entități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software-ul</a:t>
            </a:r>
            <a:r>
              <a:rPr lang="ro-RO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bazele</a:t>
            </a:r>
            <a:r>
              <a:rPr lang="en-US" dirty="0"/>
              <a:t> de date </a:t>
            </a:r>
            <a:r>
              <a:rPr lang="en-US" dirty="0" err="1"/>
              <a:t>electronice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de a </a:t>
            </a:r>
            <a:r>
              <a:rPr lang="en-US" dirty="0" err="1"/>
              <a:t>instrumenta</a:t>
            </a:r>
            <a:r>
              <a:rPr lang="en-US" dirty="0"/>
              <a:t> </a:t>
            </a:r>
            <a:r>
              <a:rPr lang="en-US" dirty="0" err="1"/>
              <a:t>acțiunile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5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ro-RO" dirty="0"/>
              <a:t> </a:t>
            </a:r>
            <a:r>
              <a:rPr lang="it-IT" dirty="0"/>
              <a:t>pună probleme etice noi specifice cu privire la aceste inovații – spre exemplu, “E necesar ca dreptul de</a:t>
            </a:r>
            <a:r>
              <a:rPr lang="ro-RO" dirty="0"/>
              <a:t> </a:t>
            </a:r>
            <a:r>
              <a:rPr lang="en-US" dirty="0" err="1"/>
              <a:t>proprietate</a:t>
            </a:r>
            <a:r>
              <a:rPr lang="en-US" dirty="0"/>
              <a:t> a software-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protejat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?” 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Bazele</a:t>
            </a:r>
            <a:r>
              <a:rPr lang="en-US" dirty="0"/>
              <a:t> de date </a:t>
            </a:r>
            <a:r>
              <a:rPr lang="en-US" dirty="0" err="1"/>
              <a:t>imense</a:t>
            </a:r>
            <a:r>
              <a:rPr lang="en-US" dirty="0"/>
              <a:t>, care </a:t>
            </a:r>
            <a:r>
              <a:rPr lang="en-US" dirty="0" err="1"/>
              <a:t>conțin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ro-RO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constituie</a:t>
            </a:r>
            <a:r>
              <a:rPr lang="en-US" dirty="0"/>
              <a:t> o </a:t>
            </a:r>
            <a:r>
              <a:rPr lang="en-US" dirty="0" err="1"/>
              <a:t>amenințare</a:t>
            </a:r>
            <a:r>
              <a:rPr lang="en-US" dirty="0"/>
              <a:t> a </a:t>
            </a:r>
            <a:r>
              <a:rPr lang="en-US" dirty="0" err="1"/>
              <a:t>vieții</a:t>
            </a:r>
            <a:r>
              <a:rPr lang="en-US" dirty="0"/>
              <a:t> private ?”,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însă</a:t>
            </a:r>
            <a:r>
              <a:rPr lang="en-US" dirty="0"/>
              <a:t> a </a:t>
            </a:r>
            <a:r>
              <a:rPr lang="en-US" dirty="0" err="1"/>
              <a:t>argumentat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ediții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ro-RO" dirty="0"/>
              <a:t> </a:t>
            </a:r>
            <a:r>
              <a:rPr lang="it-IT" dirty="0"/>
              <a:t>“asemenea întrebări sunt în cel mai bun caz “noi spețe ale unor probleme morale mai vechi” cum ar fi</a:t>
            </a:r>
            <a:r>
              <a:rPr lang="ro-RO" dirty="0"/>
              <a:t> </a:t>
            </a:r>
            <a:r>
              <a:rPr lang="en-US" dirty="0" err="1"/>
              <a:t>protejarea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private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proprietății</a:t>
            </a:r>
            <a:r>
              <a:rPr lang="en-US" dirty="0"/>
              <a:t> </a:t>
            </a:r>
            <a:r>
              <a:rPr lang="en-US" dirty="0" err="1"/>
              <a:t>intelectuale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Ele</a:t>
            </a:r>
            <a:r>
              <a:rPr lang="en-US" dirty="0"/>
              <a:t> nu sunt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cu</a:t>
            </a:r>
            <a:r>
              <a:rPr lang="ro-RO" dirty="0"/>
              <a:t>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necesite</a:t>
            </a:r>
            <a:r>
              <a:rPr lang="en-US" dirty="0"/>
              <a:t> </a:t>
            </a:r>
            <a:r>
              <a:rPr lang="en-US" dirty="0" err="1"/>
              <a:t>adaosuri</a:t>
            </a:r>
            <a:r>
              <a:rPr lang="en-US" dirty="0"/>
              <a:t> la </a:t>
            </a:r>
            <a:r>
              <a:rPr lang="en-US" dirty="0" err="1"/>
              <a:t>teoriile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tradiționale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cum </a:t>
            </a:r>
            <a:r>
              <a:rPr lang="en-US" dirty="0" err="1"/>
              <a:t>pretindea</a:t>
            </a:r>
            <a:r>
              <a:rPr lang="en-US" dirty="0"/>
              <a:t> Maner”37.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5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pt-BR" dirty="0"/>
              <a:t>exemplificare vom condidera următoarele cazuri 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Viteză</a:t>
            </a:r>
            <a:r>
              <a:rPr lang="en-US" dirty="0"/>
              <a:t>/</a:t>
            </a:r>
            <a:r>
              <a:rPr lang="en-US" dirty="0" err="1"/>
              <a:t>comportament</a:t>
            </a:r>
            <a:r>
              <a:rPr lang="en-US" dirty="0"/>
              <a:t> reflex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Calculatoarele</a:t>
            </a:r>
            <a:r>
              <a:rPr lang="en-US" dirty="0"/>
              <a:t> au </a:t>
            </a:r>
            <a:r>
              <a:rPr lang="en-US" dirty="0" err="1"/>
              <a:t>facilitat</a:t>
            </a:r>
            <a:r>
              <a:rPr lang="en-US" dirty="0"/>
              <a:t> o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tot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. Un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această</a:t>
            </a:r>
            <a:r>
              <a:rPr lang="ro-RO" dirty="0"/>
              <a:t> </a:t>
            </a:r>
            <a:r>
              <a:rPr lang="en-US" dirty="0" err="1"/>
              <a:t>viteză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unice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fenomenul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“flame”. </a:t>
            </a:r>
            <a:r>
              <a:rPr lang="en-US" dirty="0" err="1"/>
              <a:t>Acesta</a:t>
            </a:r>
            <a:r>
              <a:rPr lang="en-US" dirty="0"/>
              <a:t> se are loc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ro-RO" dirty="0"/>
              <a:t> </a:t>
            </a:r>
            <a:r>
              <a:rPr lang="it-IT" dirty="0"/>
              <a:t>o persoană răspunde imediat prin e-mail la o postare oarecare pe o listă de discuții, folosind un ton</a:t>
            </a:r>
            <a:r>
              <a:rPr lang="ro-RO" dirty="0"/>
              <a:t> </a:t>
            </a:r>
            <a:r>
              <a:rPr lang="en-US" dirty="0" err="1"/>
              <a:t>necumpătat</a:t>
            </a:r>
            <a:r>
              <a:rPr lang="en-US" dirty="0"/>
              <a:t>, pe care nu l-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el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nevoiți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rezerve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scrie</a:t>
            </a:r>
            <a:r>
              <a:rPr lang="en-US" dirty="0"/>
              <a:t> o</a:t>
            </a:r>
            <a:r>
              <a:rPr lang="ro-RO" dirty="0"/>
              <a:t> </a:t>
            </a:r>
            <a:r>
              <a:rPr lang="en-US" dirty="0" err="1"/>
              <a:t>scrisoare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contactat</a:t>
            </a:r>
            <a:r>
              <a:rPr lang="en-US" dirty="0"/>
              <a:t> </a:t>
            </a:r>
            <a:r>
              <a:rPr lang="en-US" dirty="0" err="1"/>
              <a:t>destinatarul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telefonic.”38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2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 err="1"/>
              <a:t>Stocare</a:t>
            </a:r>
            <a:r>
              <a:rPr lang="en-US" dirty="0"/>
              <a:t>/</a:t>
            </a:r>
            <a:r>
              <a:rPr lang="en-US" dirty="0" err="1"/>
              <a:t>intimitate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mare de </a:t>
            </a:r>
            <a:r>
              <a:rPr lang="en-US" dirty="0" err="1"/>
              <a:t>fișiere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păstrat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calculator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perioadă</a:t>
            </a:r>
            <a:r>
              <a:rPr lang="ro-RO" dirty="0"/>
              <a:t> </a:t>
            </a:r>
            <a:r>
              <a:rPr lang="en-US" dirty="0" err="1"/>
              <a:t>nedeterminată</a:t>
            </a:r>
            <a:r>
              <a:rPr lang="en-US" dirty="0"/>
              <a:t> de </a:t>
            </a:r>
            <a:r>
              <a:rPr lang="en-US" dirty="0" err="1"/>
              <a:t>timp.</a:t>
            </a:r>
            <a:r>
              <a:rPr lang="en-US" dirty="0"/>
              <a:t> </a:t>
            </a:r>
            <a:r>
              <a:rPr lang="en-US" dirty="0" err="1"/>
              <a:t>Odată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înregistrate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fișiere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partajate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calculatoare</a:t>
            </a:r>
            <a:r>
              <a:rPr lang="en-US" dirty="0"/>
              <a:t> la </a:t>
            </a:r>
            <a:r>
              <a:rPr lang="en-US" dirty="0" err="1"/>
              <a:t>viteze</a:t>
            </a:r>
            <a:r>
              <a:rPr lang="ro-RO" dirty="0"/>
              <a:t> </a:t>
            </a:r>
            <a:r>
              <a:rPr lang="en-US" dirty="0"/>
              <a:t>de transfer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informația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referință</a:t>
            </a:r>
            <a:r>
              <a:rPr lang="en-US" dirty="0"/>
              <a:t> la </a:t>
            </a:r>
            <a:r>
              <a:rPr lang="en-US" dirty="0" err="1"/>
              <a:t>persoane</a:t>
            </a:r>
            <a:r>
              <a:rPr lang="en-US" dirty="0"/>
              <a:t> (fie ca e </a:t>
            </a:r>
            <a:r>
              <a:rPr lang="en-US" dirty="0" err="1"/>
              <a:t>corectă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incorectă</a:t>
            </a:r>
            <a:r>
              <a:rPr lang="en-US" dirty="0"/>
              <a:t> )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ro-RO" dirty="0"/>
              <a:t> </a:t>
            </a:r>
            <a:r>
              <a:rPr lang="en-US" dirty="0" err="1"/>
              <a:t>ajungă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o </a:t>
            </a:r>
            <a:r>
              <a:rPr lang="en-US" dirty="0" err="1"/>
              <a:t>viață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invadeze</a:t>
            </a:r>
            <a:r>
              <a:rPr lang="en-US" dirty="0"/>
              <a:t> </a:t>
            </a:r>
            <a:r>
              <a:rPr lang="en-US" dirty="0" err="1"/>
              <a:t>intimitatea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fără</a:t>
            </a:r>
            <a:r>
              <a:rPr lang="en-US" dirty="0"/>
              <a:t> precedent”39.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Furtul</a:t>
            </a:r>
            <a:r>
              <a:rPr lang="en-US" dirty="0"/>
              <a:t> de </a:t>
            </a:r>
            <a:r>
              <a:rPr lang="en-US" dirty="0" err="1"/>
              <a:t>identitate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“Este posibil ca, folosind un calculator, literalmente să furi identitatea unei alte persoane.</a:t>
            </a:r>
            <a:r>
              <a:rPr lang="ro-RO" dirty="0"/>
              <a:t> </a:t>
            </a:r>
            <a:r>
              <a:rPr lang="en-US" dirty="0" err="1"/>
              <a:t>Oameni</a:t>
            </a:r>
            <a:r>
              <a:rPr lang="en-US" dirty="0"/>
              <a:t>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victime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furt</a:t>
            </a:r>
            <a:r>
              <a:rPr lang="en-US" dirty="0"/>
              <a:t> au </a:t>
            </a:r>
            <a:r>
              <a:rPr lang="en-US" dirty="0" err="1"/>
              <a:t>aflat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multă</a:t>
            </a:r>
            <a:r>
              <a:rPr lang="en-US" dirty="0"/>
              <a:t> </a:t>
            </a:r>
            <a:r>
              <a:rPr lang="en-US" dirty="0" err="1"/>
              <a:t>străduință</a:t>
            </a:r>
            <a:r>
              <a:rPr lang="ro-RO" dirty="0"/>
              <a:t> </a:t>
            </a:r>
            <a:r>
              <a:rPr lang="it-IT" dirty="0"/>
              <a:t>pentru a-și recăpăta identitatea”40.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4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internațional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computere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limitată</a:t>
            </a:r>
            <a:r>
              <a:rPr lang="en-US" dirty="0"/>
              <a:t> de </a:t>
            </a:r>
            <a:r>
              <a:rPr lang="en-US" dirty="0" err="1"/>
              <a:t>granițele</a:t>
            </a:r>
            <a:r>
              <a:rPr lang="en-US" dirty="0"/>
              <a:t> </a:t>
            </a:r>
            <a:r>
              <a:rPr lang="en-US" dirty="0" err="1"/>
              <a:t>naționale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unele</a:t>
            </a:r>
            <a:r>
              <a:rPr lang="ro-RO" dirty="0"/>
              <a:t> </a:t>
            </a:r>
            <a:r>
              <a:rPr lang="en-US" dirty="0" err="1"/>
              <a:t>materiale</a:t>
            </a:r>
            <a:r>
              <a:rPr lang="en-US" dirty="0"/>
              <a:t> considerate obscene (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ilegale</a:t>
            </a:r>
            <a:r>
              <a:rPr lang="en-US" dirty="0"/>
              <a:t>)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țară</a:t>
            </a:r>
            <a:r>
              <a:rPr lang="en-US" dirty="0"/>
              <a:t> pot fi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țară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țară</a:t>
            </a:r>
            <a:r>
              <a:rPr lang="ro-RO" dirty="0"/>
              <a:t> </a:t>
            </a:r>
            <a:r>
              <a:rPr lang="en-US" dirty="0" err="1"/>
              <a:t>unde</a:t>
            </a:r>
            <a:r>
              <a:rPr lang="en-US" dirty="0"/>
              <a:t> nu </a:t>
            </a:r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asemenea</a:t>
            </a:r>
            <a:r>
              <a:rPr lang="en-US" dirty="0"/>
              <a:t> interdicție”41.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Copierea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furtul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Utilizând</a:t>
            </a:r>
            <a:r>
              <a:rPr lang="en-US" dirty="0"/>
              <a:t> un calculator,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secunde</a:t>
            </a:r>
            <a:r>
              <a:rPr lang="en-US" dirty="0"/>
              <a:t>, cu </a:t>
            </a:r>
            <a:r>
              <a:rPr lang="en-US" dirty="0" err="1"/>
              <a:t>câteva</a:t>
            </a:r>
            <a:r>
              <a:rPr lang="en-US" dirty="0"/>
              <a:t> click-</a:t>
            </a:r>
            <a:r>
              <a:rPr lang="en-US" dirty="0" err="1"/>
              <a:t>uri</a:t>
            </a:r>
            <a:r>
              <a:rPr lang="en-US" dirty="0"/>
              <a:t> de mouse se pot </a:t>
            </a:r>
            <a:r>
              <a:rPr lang="en-US" dirty="0" err="1"/>
              <a:t>fura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/>
              <a:t>text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greutate.Acestea</a:t>
            </a:r>
            <a:r>
              <a:rPr lang="en-US" dirty="0"/>
              <a:t> pot fi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contextului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fi </a:t>
            </a:r>
            <a:r>
              <a:rPr lang="en-US" dirty="0" err="1"/>
              <a:t>atribuite</a:t>
            </a:r>
            <a:r>
              <a:rPr lang="ro-RO" dirty="0"/>
              <a:t> </a:t>
            </a:r>
            <a:r>
              <a:rPr lang="en-US" dirty="0" err="1"/>
              <a:t>adevăratului</a:t>
            </a:r>
            <a:r>
              <a:rPr lang="en-US" dirty="0"/>
              <a:t> autor”42.</a:t>
            </a:r>
          </a:p>
        </p:txBody>
      </p:sp>
    </p:spTree>
    <p:extLst>
      <p:ext uri="{BB962C8B-B14F-4D97-AF65-F5344CB8AC3E}">
        <p14:creationId xmlns:p14="http://schemas.microsoft.com/office/powerpoint/2010/main" val="2361988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 err="1"/>
              <a:t>Perversiunea</a:t>
            </a:r>
            <a:r>
              <a:rPr lang="en-US" dirty="0"/>
              <a:t>(</a:t>
            </a:r>
            <a:r>
              <a:rPr lang="en-US" dirty="0" err="1"/>
              <a:t>denaturarea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Pornografia</a:t>
            </a:r>
            <a:r>
              <a:rPr lang="en-US" dirty="0"/>
              <a:t> : </a:t>
            </a:r>
            <a:r>
              <a:rPr lang="en-US" dirty="0" err="1"/>
              <a:t>Există</a:t>
            </a:r>
            <a:r>
              <a:rPr lang="en-US" dirty="0"/>
              <a:t> website-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promovează</a:t>
            </a:r>
            <a:r>
              <a:rPr lang="en-US" dirty="0"/>
              <a:t> </a:t>
            </a:r>
            <a:r>
              <a:rPr lang="en-US" dirty="0" err="1"/>
              <a:t>pornografia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ține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vârsta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care le </a:t>
            </a:r>
            <a:r>
              <a:rPr lang="en-US" dirty="0" err="1"/>
              <a:t>vizitează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pot fi </a:t>
            </a:r>
            <a:r>
              <a:rPr lang="en-US" dirty="0" err="1"/>
              <a:t>camuflate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poată</a:t>
            </a:r>
            <a:r>
              <a:rPr lang="en-US" dirty="0"/>
              <a:t> fi </a:t>
            </a:r>
            <a:r>
              <a:rPr lang="en-US" dirty="0" err="1"/>
              <a:t>detectate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filtrele</a:t>
            </a:r>
            <a:r>
              <a:rPr lang="en-US" dirty="0"/>
              <a:t> de </a:t>
            </a:r>
            <a:r>
              <a:rPr lang="en-US" dirty="0" err="1"/>
              <a:t>pornografie</a:t>
            </a:r>
            <a:r>
              <a:rPr lang="en-US" dirty="0"/>
              <a:t>.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Jocurile</a:t>
            </a:r>
            <a:r>
              <a:rPr lang="en-US" dirty="0"/>
              <a:t> de </a:t>
            </a:r>
            <a:r>
              <a:rPr lang="en-US" dirty="0" err="1"/>
              <a:t>noroc</a:t>
            </a:r>
            <a:r>
              <a:rPr lang="en-US" dirty="0"/>
              <a:t> : </a:t>
            </a:r>
            <a:r>
              <a:rPr lang="en-US" dirty="0" err="1"/>
              <a:t>Există</a:t>
            </a:r>
            <a:r>
              <a:rPr lang="en-US" dirty="0"/>
              <a:t> site-</a:t>
            </a:r>
            <a:r>
              <a:rPr lang="en-US" dirty="0" err="1"/>
              <a:t>uri</a:t>
            </a:r>
            <a:r>
              <a:rPr lang="en-US" dirty="0"/>
              <a:t> (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situate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lumii</a:t>
            </a:r>
            <a:r>
              <a:rPr lang="en-US" dirty="0"/>
              <a:t>) </a:t>
            </a:r>
            <a:r>
              <a:rPr lang="en-US" dirty="0" err="1"/>
              <a:t>undeoricine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parieze</a:t>
            </a:r>
            <a:r>
              <a:rPr lang="en-US" dirty="0"/>
              <a:t> online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o carte de credit. </a:t>
            </a:r>
            <a:r>
              <a:rPr lang="en-US" dirty="0" err="1"/>
              <a:t>Cei</a:t>
            </a:r>
            <a:r>
              <a:rPr lang="en-US" dirty="0"/>
              <a:t> care </a:t>
            </a:r>
            <a:r>
              <a:rPr lang="en-US" dirty="0" err="1"/>
              <a:t>joacă</a:t>
            </a:r>
            <a:r>
              <a:rPr lang="en-US" dirty="0"/>
              <a:t> au ca</a:t>
            </a:r>
            <a:r>
              <a:rPr lang="ro-RO" dirty="0"/>
              <a:t> </a:t>
            </a:r>
            <a:r>
              <a:rPr lang="en-US" dirty="0" err="1"/>
              <a:t>adversar</a:t>
            </a:r>
            <a:r>
              <a:rPr lang="en-US" dirty="0"/>
              <a:t> </a:t>
            </a:r>
            <a:r>
              <a:rPr lang="en-US" dirty="0" err="1"/>
              <a:t>deobicei</a:t>
            </a:r>
            <a:r>
              <a:rPr lang="en-US" dirty="0"/>
              <a:t> un program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rulează</a:t>
            </a:r>
            <a:r>
              <a:rPr lang="en-US" dirty="0"/>
              <a:t> pe un computer </a:t>
            </a:r>
            <a:r>
              <a:rPr lang="en-US" dirty="0" err="1"/>
              <a:t>și</a:t>
            </a:r>
            <a:r>
              <a:rPr lang="en-US" dirty="0"/>
              <a:t> nu o </a:t>
            </a:r>
            <a:r>
              <a:rPr lang="en-US" dirty="0" err="1"/>
              <a:t>ființă</a:t>
            </a:r>
            <a:r>
              <a:rPr lang="en-US" dirty="0"/>
              <a:t> </a:t>
            </a:r>
            <a:r>
              <a:rPr lang="en-US" dirty="0" err="1"/>
              <a:t>umană</a:t>
            </a:r>
            <a:r>
              <a:rPr lang="en-US" dirty="0"/>
              <a:t>.</a:t>
            </a:r>
            <a:r>
              <a:rPr lang="ro-RO" dirty="0"/>
              <a:t> </a:t>
            </a:r>
            <a:r>
              <a:rPr lang="en-US" dirty="0" err="1"/>
              <a:t>Aceste</a:t>
            </a:r>
            <a:r>
              <a:rPr lang="en-US" dirty="0"/>
              <a:t> site-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jocuri</a:t>
            </a:r>
            <a:r>
              <a:rPr lang="en-US" dirty="0"/>
              <a:t> de </a:t>
            </a:r>
            <a:r>
              <a:rPr lang="en-US" dirty="0" err="1"/>
              <a:t>noroc</a:t>
            </a:r>
            <a:r>
              <a:rPr lang="en-US" dirty="0"/>
              <a:t> pot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incorecți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deasemeni</a:t>
            </a:r>
            <a:r>
              <a:rPr lang="en-US" dirty="0"/>
              <a:t> pot </a:t>
            </a:r>
            <a:r>
              <a:rPr lang="en-US" dirty="0" err="1"/>
              <a:t>să</a:t>
            </a:r>
            <a:r>
              <a:rPr lang="ro-RO" dirty="0"/>
              <a:t> </a:t>
            </a:r>
            <a:r>
              <a:rPr lang="en-US" dirty="0"/>
              <a:t>nu </a:t>
            </a:r>
            <a:r>
              <a:rPr lang="en-US" dirty="0" err="1"/>
              <a:t>achite</a:t>
            </a:r>
            <a:r>
              <a:rPr lang="en-US" dirty="0"/>
              <a:t> </a:t>
            </a:r>
            <a:r>
              <a:rPr lang="en-US" dirty="0" err="1"/>
              <a:t>câștigurile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care joacă”43.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Termenul mai concret de "etică a computerelor" a fost utilizat cu referire la aplicațiile din</a:t>
            </a:r>
            <a:r>
              <a:rPr lang="ro-RO" dirty="0"/>
              <a:t> </a:t>
            </a:r>
            <a:r>
              <a:rPr lang="en-US" dirty="0" err="1"/>
              <a:t>domeniu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moderni</a:t>
            </a:r>
            <a:r>
              <a:rPr lang="en-US" dirty="0"/>
              <a:t> </a:t>
            </a:r>
            <a:r>
              <a:rPr lang="en-US" dirty="0" err="1"/>
              <a:t>reprezentanți</a:t>
            </a:r>
            <a:r>
              <a:rPr lang="en-US" dirty="0"/>
              <a:t> ai </a:t>
            </a:r>
            <a:r>
              <a:rPr lang="en-US" dirty="0" err="1"/>
              <a:t>teoriilor</a:t>
            </a:r>
            <a:r>
              <a:rPr lang="en-US" dirty="0"/>
              <a:t> </a:t>
            </a:r>
            <a:r>
              <a:rPr lang="en-US" dirty="0" err="1"/>
              <a:t>tradiționale</a:t>
            </a:r>
            <a:r>
              <a:rPr lang="en-US" dirty="0"/>
              <a:t> </a:t>
            </a:r>
            <a:r>
              <a:rPr lang="en-US" dirty="0" err="1"/>
              <a:t>apusene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utilitarismul2,</a:t>
            </a:r>
            <a:r>
              <a:rPr lang="ro-RO" dirty="0"/>
              <a:t> </a:t>
            </a:r>
            <a:r>
              <a:rPr lang="en-US" dirty="0" err="1"/>
              <a:t>kantianismul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cazurile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care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semnificativ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reţele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calculatoare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referi</a:t>
            </a:r>
            <a:r>
              <a:rPr lang="en-US" dirty="0"/>
              <a:t> la o </a:t>
            </a:r>
            <a:r>
              <a:rPr lang="en-US" dirty="0" err="1"/>
              <a:t>etică</a:t>
            </a:r>
            <a:r>
              <a:rPr lang="en-US" dirty="0"/>
              <a:t> </a:t>
            </a:r>
            <a:r>
              <a:rPr lang="en-US" dirty="0" err="1"/>
              <a:t>profesională</a:t>
            </a:r>
            <a:r>
              <a:rPr lang="en-US" dirty="0"/>
              <a:t>, </a:t>
            </a:r>
            <a:r>
              <a:rPr lang="en-US" dirty="0" err="1"/>
              <a:t>elaborată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profesioniştii</a:t>
            </a:r>
            <a:r>
              <a:rPr lang="en-US" dirty="0"/>
              <a:t> din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se </a:t>
            </a:r>
            <a:r>
              <a:rPr lang="en-US" dirty="0" err="1"/>
              <a:t>definesc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coduri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standarde</a:t>
            </a:r>
            <a:r>
              <a:rPr lang="en-US" dirty="0"/>
              <a:t> ale </a:t>
            </a:r>
            <a:r>
              <a:rPr lang="en-US" dirty="0" err="1"/>
              <a:t>practicilor</a:t>
            </a:r>
            <a:r>
              <a:rPr lang="en-US" dirty="0"/>
              <a:t> din </a:t>
            </a:r>
            <a:r>
              <a:rPr lang="en-US" dirty="0" err="1"/>
              <a:t>cadrul</a:t>
            </a:r>
            <a:r>
              <a:rPr lang="ro-RO" dirty="0"/>
              <a:t> </a:t>
            </a:r>
            <a:r>
              <a:rPr lang="en-US" dirty="0" err="1"/>
              <a:t>profesiei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plus,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"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Cibernetica</a:t>
            </a:r>
            <a:r>
              <a:rPr lang="en-US" dirty="0"/>
              <a:t>" </a:t>
            </a:r>
            <a:r>
              <a:rPr lang="en-US" dirty="0" err="1"/>
              <a:t>şi</a:t>
            </a:r>
            <a:r>
              <a:rPr lang="en-US" dirty="0"/>
              <a:t> "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Internetului</a:t>
            </a:r>
            <a:r>
              <a:rPr lang="en-US" dirty="0"/>
              <a:t>",</a:t>
            </a:r>
            <a:r>
              <a:rPr lang="ro-RO" dirty="0"/>
              <a:t> </a:t>
            </a:r>
            <a:r>
              <a:rPr lang="en-US" dirty="0"/>
              <a:t>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referi</a:t>
            </a:r>
            <a:r>
              <a:rPr lang="en-US" dirty="0"/>
              <a:t> la </a:t>
            </a:r>
            <a:r>
              <a:rPr lang="en-US" dirty="0" err="1"/>
              <a:t>aspecte</a:t>
            </a:r>
            <a:r>
              <a:rPr lang="en-US" dirty="0"/>
              <a:t> de </a:t>
            </a:r>
            <a:r>
              <a:rPr lang="en-US" dirty="0" err="1"/>
              <a:t>etică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la Internet.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0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 err="1"/>
              <a:t>Dileme</a:t>
            </a:r>
            <a:r>
              <a:rPr lang="en-US" dirty="0"/>
              <a:t> </a:t>
            </a:r>
            <a:r>
              <a:rPr lang="en-US" dirty="0" err="1"/>
              <a:t>sociale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Sexul</a:t>
            </a:r>
            <a:r>
              <a:rPr lang="en-US" dirty="0"/>
              <a:t>: </a:t>
            </a:r>
            <a:r>
              <a:rPr lang="en-US" dirty="0" err="1"/>
              <a:t>Știința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un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dominat</a:t>
            </a:r>
            <a:r>
              <a:rPr lang="en-US" dirty="0"/>
              <a:t> de </a:t>
            </a:r>
            <a:r>
              <a:rPr lang="en-US" dirty="0" err="1"/>
              <a:t>bărbați</a:t>
            </a:r>
            <a:r>
              <a:rPr lang="en-US" dirty="0"/>
              <a:t>. </a:t>
            </a:r>
            <a:r>
              <a:rPr lang="en-US" dirty="0" err="1"/>
              <a:t>Studiile</a:t>
            </a:r>
            <a:r>
              <a:rPr lang="ro-RO" dirty="0"/>
              <a:t> </a:t>
            </a:r>
            <a:r>
              <a:rPr lang="en-US" dirty="0" err="1"/>
              <a:t>indică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nedreptăților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Rasa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socială</a:t>
            </a:r>
            <a:r>
              <a:rPr lang="en-US" dirty="0"/>
              <a:t>: </a:t>
            </a:r>
            <a:r>
              <a:rPr lang="en-US" dirty="0" err="1"/>
              <a:t>Luând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 un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publicat</a:t>
            </a:r>
            <a:r>
              <a:rPr lang="en-US" dirty="0"/>
              <a:t> de Henry Jay Becker</a:t>
            </a:r>
            <a:r>
              <a:rPr lang="ro-RO" dirty="0"/>
              <a:t> </a:t>
            </a:r>
            <a:r>
              <a:rPr lang="en-US" dirty="0" err="1"/>
              <a:t>în</a:t>
            </a:r>
            <a:r>
              <a:rPr lang="en-US" dirty="0"/>
              <a:t> 1998, </a:t>
            </a:r>
            <a:r>
              <a:rPr lang="en-US" dirty="0" err="1"/>
              <a:t>doar</a:t>
            </a:r>
            <a:r>
              <a:rPr lang="en-US" dirty="0"/>
              <a:t> 22% din </a:t>
            </a:r>
            <a:r>
              <a:rPr lang="en-US" dirty="0" err="1"/>
              <a:t>copii</a:t>
            </a:r>
            <a:r>
              <a:rPr lang="en-US" dirty="0"/>
              <a:t> </a:t>
            </a:r>
            <a:r>
              <a:rPr lang="en-US" dirty="0" err="1"/>
              <a:t>familiilor</a:t>
            </a:r>
            <a:r>
              <a:rPr lang="en-US" dirty="0"/>
              <a:t> cu un </a:t>
            </a:r>
            <a:r>
              <a:rPr lang="en-US" dirty="0" err="1"/>
              <a:t>venit</a:t>
            </a:r>
            <a:r>
              <a:rPr lang="en-US" dirty="0"/>
              <a:t> </a:t>
            </a:r>
            <a:r>
              <a:rPr lang="en-US" dirty="0" err="1"/>
              <a:t>anual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decât</a:t>
            </a:r>
            <a:r>
              <a:rPr lang="en-US" dirty="0"/>
              <a:t> 20.000$ au</a:t>
            </a:r>
            <a:r>
              <a:rPr lang="ro-RO" dirty="0"/>
              <a:t> </a:t>
            </a:r>
            <a:r>
              <a:rPr lang="en-US" dirty="0"/>
              <a:t>un calculator </a:t>
            </a:r>
            <a:r>
              <a:rPr lang="en-US" dirty="0" err="1"/>
              <a:t>acasă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comparație</a:t>
            </a:r>
            <a:r>
              <a:rPr lang="en-US" dirty="0"/>
              <a:t> cu 91%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 </a:t>
            </a:r>
            <a:r>
              <a:rPr lang="en-US" dirty="0" err="1"/>
              <a:t>familiilor</a:t>
            </a:r>
            <a:r>
              <a:rPr lang="en-US" dirty="0"/>
              <a:t> cu </a:t>
            </a:r>
            <a:r>
              <a:rPr lang="en-US" dirty="0" err="1"/>
              <a:t>venituri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ro-RO" dirty="0"/>
              <a:t> </a:t>
            </a:r>
            <a:r>
              <a:rPr lang="en-US" dirty="0" err="1"/>
              <a:t>mici</a:t>
            </a:r>
            <a:r>
              <a:rPr lang="en-US" dirty="0"/>
              <a:t> de 75.000$ pe an. Este evident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bogați</a:t>
            </a:r>
            <a:r>
              <a:rPr lang="en-US" dirty="0"/>
              <a:t>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șanse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accesezeacasă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săraci</a:t>
            </a:r>
            <a:r>
              <a:rPr lang="en-US" dirty="0"/>
              <a:t>.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insă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cu a</a:t>
            </a:r>
            <a:r>
              <a:rPr lang="ro-RO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bogați</a:t>
            </a:r>
            <a:r>
              <a:rPr lang="en-US" dirty="0"/>
              <a:t> au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scumpe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viață</a:t>
            </a:r>
            <a:r>
              <a:rPr lang="en-US" dirty="0"/>
              <a:t> ? Nu. Se </a:t>
            </a:r>
            <a:r>
              <a:rPr lang="en-US" dirty="0" err="1"/>
              <a:t>poate</a:t>
            </a:r>
            <a:r>
              <a:rPr lang="ro-RO" dirty="0"/>
              <a:t> </a:t>
            </a:r>
            <a:r>
              <a:rPr lang="en-US" dirty="0"/>
              <a:t>argumenta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computerul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instrument de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viața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ro-RO" dirty="0"/>
              <a:t> </a:t>
            </a:r>
            <a:r>
              <a:rPr lang="en-US" dirty="0"/>
              <a:t>fi o </a:t>
            </a:r>
            <a:r>
              <a:rPr lang="en-US" dirty="0" err="1"/>
              <a:t>nedreptate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moral ca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săraci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aibă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el”44.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22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Confidențialitatea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Comerțul</a:t>
            </a:r>
            <a:r>
              <a:rPr lang="en-US" dirty="0"/>
              <a:t> cu date </a:t>
            </a:r>
            <a:r>
              <a:rPr lang="en-US" dirty="0" err="1"/>
              <a:t>confidențiale</a:t>
            </a:r>
            <a:r>
              <a:rPr lang="en-US" dirty="0"/>
              <a:t>: Este </a:t>
            </a:r>
            <a:r>
              <a:rPr lang="en-US" dirty="0" err="1"/>
              <a:t>corect</a:t>
            </a:r>
            <a:r>
              <a:rPr lang="en-US" dirty="0"/>
              <a:t> ca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adune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 de e-mail de</a:t>
            </a:r>
            <a:r>
              <a:rPr lang="ro-RO" dirty="0"/>
              <a:t> </a:t>
            </a:r>
            <a:r>
              <a:rPr lang="en-US" dirty="0"/>
              <a:t>pe Web,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proprietarii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</a:t>
            </a:r>
            <a:r>
              <a:rPr lang="ro-RO" dirty="0"/>
              <a:t> </a:t>
            </a:r>
            <a:r>
              <a:rPr lang="en-US" dirty="0" err="1"/>
              <a:t>preferințele</a:t>
            </a:r>
            <a:r>
              <a:rPr lang="en-US" dirty="0"/>
              <a:t> de </a:t>
            </a:r>
            <a:r>
              <a:rPr lang="en-US" dirty="0" err="1"/>
              <a:t>navigare</a:t>
            </a:r>
            <a:r>
              <a:rPr lang="en-US" dirty="0"/>
              <a:t> pe Web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cumpărăturile</a:t>
            </a:r>
            <a:r>
              <a:rPr lang="en-US" dirty="0"/>
              <a:t> online,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vândă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ro-RO" dirty="0"/>
              <a:t> </a:t>
            </a:r>
            <a:r>
              <a:rPr lang="it-IT" dirty="0"/>
              <a:t>informație marilor comercianți care vor trimite e-mail-uri nedorite la adresele</a:t>
            </a:r>
            <a:r>
              <a:rPr lang="ro-RO" dirty="0"/>
              <a:t> </a:t>
            </a:r>
            <a:r>
              <a:rPr lang="en-US" dirty="0"/>
              <a:t>respective ?”45.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5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en-US" b="1" dirty="0"/>
              <a:t>Teoria </a:t>
            </a:r>
            <a:r>
              <a:rPr lang="en-US" b="1" dirty="0" err="1"/>
              <a:t>eticii</a:t>
            </a:r>
            <a:r>
              <a:rPr lang="en-US" b="1" dirty="0"/>
              <a:t> </a:t>
            </a:r>
            <a:r>
              <a:rPr lang="en-US" b="1" dirty="0" err="1"/>
              <a:t>computerelor</a:t>
            </a:r>
            <a:r>
              <a:rPr lang="en-US" b="1" dirty="0"/>
              <a:t> a </a:t>
            </a:r>
            <a:r>
              <a:rPr lang="en-US" b="1" dirty="0" err="1"/>
              <a:t>lui</a:t>
            </a:r>
            <a:r>
              <a:rPr lang="en-US" b="1" dirty="0"/>
              <a:t> James Moor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1985 James Moor a </a:t>
            </a:r>
            <a:r>
              <a:rPr lang="en-US" dirty="0" err="1"/>
              <a:t>publicat</a:t>
            </a:r>
            <a:r>
              <a:rPr lang="en-US" dirty="0"/>
              <a:t>,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număr</a:t>
            </a:r>
            <a:r>
              <a:rPr lang="en-US" dirty="0"/>
              <a:t> special al </a:t>
            </a:r>
            <a:r>
              <a:rPr lang="en-US" dirty="0" err="1"/>
              <a:t>jurnalului</a:t>
            </a:r>
            <a:r>
              <a:rPr lang="en-US" dirty="0"/>
              <a:t> </a:t>
            </a:r>
            <a:r>
              <a:rPr lang="en-US" i="1" dirty="0" err="1"/>
              <a:t>Metaphilosophy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dirty="0" err="1"/>
              <a:t>articolul</a:t>
            </a:r>
            <a:r>
              <a:rPr lang="pt-BR" dirty="0"/>
              <a:t>său reprezentativ “Ce este etica sistemelor de calcul ?”. Eseul lui Moor conținea o expunere a naturii</a:t>
            </a:r>
            <a:r>
              <a:rPr lang="ro-RO" dirty="0"/>
              <a:t>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computerelor</a:t>
            </a:r>
            <a:r>
              <a:rPr lang="en-US" dirty="0"/>
              <a:t> care era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cuprinzătoare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ambițioasă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ro-RO" dirty="0"/>
              <a:t>a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Maner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ro-RO" dirty="0"/>
              <a:t> </a:t>
            </a:r>
            <a:r>
              <a:rPr lang="en-US" dirty="0"/>
              <a:t>Johnson. A </a:t>
            </a:r>
            <a:r>
              <a:rPr lang="en-US" dirty="0" err="1"/>
              <a:t>mers</a:t>
            </a:r>
            <a:r>
              <a:rPr lang="en-US" dirty="0"/>
              <a:t> </a:t>
            </a:r>
            <a:r>
              <a:rPr lang="en-US" dirty="0" err="1"/>
              <a:t>dincolo</a:t>
            </a:r>
            <a:r>
              <a:rPr lang="en-US" dirty="0"/>
              <a:t> de </a:t>
            </a:r>
            <a:r>
              <a:rPr lang="en-US" dirty="0" err="1"/>
              <a:t>descrieri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probleme</a:t>
            </a:r>
            <a:r>
              <a:rPr lang="en-US" dirty="0"/>
              <a:t> ale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oferit</a:t>
            </a:r>
            <a:r>
              <a:rPr lang="en-US" dirty="0"/>
              <a:t> o</a:t>
            </a:r>
            <a:r>
              <a:rPr lang="ro-RO" dirty="0"/>
              <a:t> </a:t>
            </a:r>
            <a:r>
              <a:rPr lang="en-US" dirty="0" err="1"/>
              <a:t>explicație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a </a:t>
            </a:r>
            <a:r>
              <a:rPr lang="en-US" dirty="0" err="1"/>
              <a:t>ridicat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întrebări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comparativ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ro-RO" dirty="0"/>
              <a:t> </a:t>
            </a:r>
            <a:r>
              <a:rPr lang="en-US" dirty="0" err="1"/>
              <a:t>tehnologii</a:t>
            </a:r>
            <a:r>
              <a:rPr lang="en-US" dirty="0"/>
              <a:t>. El a </a:t>
            </a:r>
            <a:r>
              <a:rPr lang="en-US" dirty="0" err="1"/>
              <a:t>spus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informației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autentic</a:t>
            </a:r>
            <a:r>
              <a:rPr lang="en-US" dirty="0"/>
              <a:t> </a:t>
            </a:r>
            <a:r>
              <a:rPr lang="en-US" dirty="0" err="1"/>
              <a:t>revoluționară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“logic</a:t>
            </a:r>
            <a:r>
              <a:rPr lang="ro-RO" dirty="0"/>
              <a:t> </a:t>
            </a:r>
            <a:r>
              <a:rPr lang="en-US" dirty="0"/>
              <a:t>adaptabilă”46 :</a:t>
            </a:r>
          </a:p>
          <a:p>
            <a:r>
              <a:rPr lang="en-US" dirty="0"/>
              <a:t>“</a:t>
            </a:r>
            <a:r>
              <a:rPr lang="en-US" dirty="0" err="1"/>
              <a:t>Calculatoarele</a:t>
            </a:r>
            <a:r>
              <a:rPr lang="en-US" dirty="0"/>
              <a:t> sunt logic </a:t>
            </a:r>
            <a:r>
              <a:rPr lang="en-US" dirty="0" err="1"/>
              <a:t>adaptabile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pot fi </a:t>
            </a:r>
            <a:r>
              <a:rPr lang="en-US" dirty="0" err="1"/>
              <a:t>modelate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activitate</a:t>
            </a:r>
            <a:r>
              <a:rPr lang="ro-RO" dirty="0"/>
              <a:t> </a:t>
            </a:r>
            <a:r>
              <a:rPr lang="en-US" dirty="0"/>
              <a:t>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caracterizată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termeni</a:t>
            </a:r>
            <a:r>
              <a:rPr lang="en-US" dirty="0"/>
              <a:t> de </a:t>
            </a:r>
            <a:r>
              <a:rPr lang="en-US" dirty="0" err="1"/>
              <a:t>intrări</a:t>
            </a:r>
            <a:r>
              <a:rPr lang="en-US" dirty="0"/>
              <a:t>, </a:t>
            </a:r>
            <a:r>
              <a:rPr lang="en-US" dirty="0" err="1"/>
              <a:t>ieșiri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operații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 …</a:t>
            </a:r>
            <a:r>
              <a:rPr lang="en-US" dirty="0" err="1"/>
              <a:t>Deoarece</a:t>
            </a:r>
            <a:r>
              <a:rPr lang="ro-RO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aplicată</a:t>
            </a:r>
            <a:r>
              <a:rPr lang="en-US" dirty="0"/>
              <a:t> </a:t>
            </a:r>
            <a:r>
              <a:rPr lang="en-US" dirty="0" err="1"/>
              <a:t>pretutindeni</a:t>
            </a:r>
            <a:r>
              <a:rPr lang="en-US" dirty="0"/>
              <a:t>, </a:t>
            </a:r>
            <a:r>
              <a:rPr lang="en-US" dirty="0" err="1"/>
              <a:t>aplicațiile</a:t>
            </a:r>
            <a:r>
              <a:rPr lang="en-US" dirty="0"/>
              <a:t> </a:t>
            </a:r>
            <a:r>
              <a:rPr lang="en-US" dirty="0" err="1"/>
              <a:t>tehnologiei</a:t>
            </a:r>
            <a:r>
              <a:rPr lang="en-US" dirty="0"/>
              <a:t> </a:t>
            </a:r>
            <a:r>
              <a:rPr lang="en-US" dirty="0" err="1"/>
              <a:t>computerelor</a:t>
            </a:r>
            <a:r>
              <a:rPr lang="en-US" dirty="0"/>
              <a:t> par a fi </a:t>
            </a:r>
            <a:r>
              <a:rPr lang="en-US" dirty="0" err="1"/>
              <a:t>nelimitate</a:t>
            </a:r>
            <a:r>
              <a:rPr lang="en-US" dirty="0"/>
              <a:t>. </a:t>
            </a:r>
            <a:r>
              <a:rPr lang="en-US" dirty="0" err="1"/>
              <a:t>Calculatorul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de un instrument universal. </a:t>
            </a:r>
            <a:r>
              <a:rPr lang="en-US" dirty="0" err="1"/>
              <a:t>Într-adevăr</a:t>
            </a:r>
            <a:r>
              <a:rPr lang="en-US" dirty="0"/>
              <a:t> </a:t>
            </a:r>
            <a:r>
              <a:rPr lang="en-US" dirty="0" err="1"/>
              <a:t>posibilitățile</a:t>
            </a:r>
            <a:r>
              <a:rPr lang="ro-RO" dirty="0"/>
              <a:t> </a:t>
            </a:r>
            <a:r>
              <a:rPr lang="en-US" dirty="0" err="1"/>
              <a:t>calculatoarelor</a:t>
            </a:r>
            <a:r>
              <a:rPr lang="en-US" dirty="0"/>
              <a:t> sunt </a:t>
            </a:r>
            <a:r>
              <a:rPr lang="en-US" dirty="0" err="1"/>
              <a:t>limitate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de propria </a:t>
            </a:r>
            <a:r>
              <a:rPr lang="en-US" dirty="0" err="1"/>
              <a:t>noastră</a:t>
            </a:r>
            <a:r>
              <a:rPr lang="en-US" dirty="0"/>
              <a:t> creativitate”47.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9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adaptabilității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,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</a:t>
            </a:r>
            <a:r>
              <a:rPr lang="en-US" dirty="0" err="1"/>
              <a:t>dă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ființelor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un</a:t>
            </a:r>
            <a:r>
              <a:rPr lang="ro-RO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mare de </a:t>
            </a:r>
            <a:r>
              <a:rPr lang="en-US" dirty="0" err="1"/>
              <a:t>lucruri</a:t>
            </a:r>
            <a:r>
              <a:rPr lang="en-US" dirty="0"/>
              <a:t> pe care nu au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niciodată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. </a:t>
            </a:r>
            <a:r>
              <a:rPr lang="en-US" dirty="0" err="1"/>
              <a:t>Deoarce</a:t>
            </a:r>
            <a:r>
              <a:rPr lang="en-US" dirty="0"/>
              <a:t> </a:t>
            </a:r>
            <a:r>
              <a:rPr lang="en-US" dirty="0" err="1"/>
              <a:t>nimeni</a:t>
            </a:r>
            <a:r>
              <a:rPr lang="en-US" dirty="0"/>
              <a:t> nu le-a </a:t>
            </a:r>
            <a:r>
              <a:rPr lang="en-US" dirty="0" err="1"/>
              <a:t>mai</a:t>
            </a:r>
            <a:r>
              <a:rPr lang="ro-RO" dirty="0"/>
              <a:t> </a:t>
            </a:r>
            <a:r>
              <a:rPr lang="en-US" dirty="0" err="1"/>
              <a:t>făcut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se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trebuiesc</a:t>
            </a:r>
            <a:r>
              <a:rPr lang="en-US" dirty="0"/>
              <a:t> </a:t>
            </a:r>
            <a:r>
              <a:rPr lang="en-US" dirty="0" err="1"/>
              <a:t>neapărat</a:t>
            </a:r>
            <a:r>
              <a:rPr lang="en-US" dirty="0"/>
              <a:t> </a:t>
            </a:r>
            <a:r>
              <a:rPr lang="en-US" dirty="0" err="1"/>
              <a:t>făcute</a:t>
            </a:r>
            <a:r>
              <a:rPr lang="en-US" dirty="0"/>
              <a:t>.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de </a:t>
            </a:r>
            <a:r>
              <a:rPr lang="en-US" dirty="0" err="1"/>
              <a:t>cazuri</a:t>
            </a:r>
            <a:r>
              <a:rPr lang="ro-RO" dirty="0"/>
              <a:t> </a:t>
            </a:r>
            <a:r>
              <a:rPr lang="en-US" dirty="0"/>
              <a:t>precum </a:t>
            </a:r>
            <a:r>
              <a:rPr lang="en-US" dirty="0" err="1"/>
              <a:t>acesta</a:t>
            </a:r>
            <a:r>
              <a:rPr lang="en-US" dirty="0"/>
              <a:t>,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șansa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descoperim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au </a:t>
            </a:r>
            <a:r>
              <a:rPr lang="en-US" dirty="0" err="1"/>
              <a:t>fost</a:t>
            </a:r>
            <a:r>
              <a:rPr lang="en-US" dirty="0"/>
              <a:t> elaborate </a:t>
            </a:r>
            <a:r>
              <a:rPr lang="en-US" dirty="0" err="1"/>
              <a:t>legi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reguli </a:t>
            </a:r>
            <a:r>
              <a:rPr lang="en-US" dirty="0" err="1"/>
              <a:t>etice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le</a:t>
            </a:r>
            <a:r>
              <a:rPr lang="ro-RO" dirty="0"/>
              <a:t> </a:t>
            </a:r>
            <a:r>
              <a:rPr lang="en-US" dirty="0" err="1"/>
              <a:t>guverneze</a:t>
            </a:r>
            <a:r>
              <a:rPr lang="en-US" dirty="0"/>
              <a:t>. Moore </a:t>
            </a:r>
            <a:r>
              <a:rPr lang="en-US" dirty="0" err="1"/>
              <a:t>denumește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“vid de procedură”48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genera o “</a:t>
            </a:r>
            <a:r>
              <a:rPr lang="en-US" dirty="0" err="1"/>
              <a:t>confuzie</a:t>
            </a:r>
            <a:r>
              <a:rPr lang="en-US" dirty="0"/>
              <a:t> a</a:t>
            </a:r>
            <a:r>
              <a:rPr lang="ro-RO" dirty="0"/>
              <a:t> </a:t>
            </a:r>
            <a:r>
              <a:rPr lang="en-US" dirty="0"/>
              <a:t>noțiunilor”49 :</a:t>
            </a:r>
          </a:p>
          <a:p>
            <a:r>
              <a:rPr lang="en-US" dirty="0"/>
              <a:t>“</a:t>
            </a:r>
            <a:r>
              <a:rPr lang="en-US" dirty="0" err="1"/>
              <a:t>Apariția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caracteristice</a:t>
            </a:r>
            <a:r>
              <a:rPr lang="en-US" dirty="0"/>
              <a:t>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computerelor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vid de </a:t>
            </a:r>
            <a:r>
              <a:rPr lang="en-US" dirty="0" err="1"/>
              <a:t>procedură</a:t>
            </a:r>
            <a:r>
              <a:rPr lang="ro-RO" dirty="0"/>
              <a:t> </a:t>
            </a:r>
            <a:r>
              <a:rPr lang="en-US" dirty="0" err="1"/>
              <a:t>despre</a:t>
            </a:r>
            <a:r>
              <a:rPr lang="en-US" dirty="0"/>
              <a:t> cum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. </a:t>
            </a:r>
            <a:r>
              <a:rPr lang="en-US" dirty="0" err="1"/>
              <a:t>Calculatoarele</a:t>
            </a:r>
            <a:r>
              <a:rPr lang="en-US" dirty="0"/>
              <a:t> ne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posibilități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totodată</a:t>
            </a:r>
            <a:r>
              <a:rPr lang="ro-RO" dirty="0"/>
              <a:t> </a:t>
            </a:r>
            <a:r>
              <a:rPr lang="en-US" dirty="0"/>
              <a:t>ne pun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dileme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alegem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acționa</a:t>
            </a:r>
            <a:r>
              <a:rPr lang="en-US" dirty="0"/>
              <a:t>. </a:t>
            </a:r>
            <a:r>
              <a:rPr lang="en-US" dirty="0" err="1"/>
              <a:t>Adeseori</a:t>
            </a:r>
            <a:r>
              <a:rPr lang="en-US" dirty="0"/>
              <a:t> nu </a:t>
            </a:r>
            <a:r>
              <a:rPr lang="en-US" dirty="0" err="1"/>
              <a:t>există</a:t>
            </a:r>
            <a:r>
              <a:rPr lang="ro-RO" dirty="0"/>
              <a:t> </a:t>
            </a:r>
            <a:r>
              <a:rPr lang="en-US" dirty="0"/>
              <a:t>reguli </a:t>
            </a:r>
            <a:r>
              <a:rPr lang="en-US" dirty="0" err="1"/>
              <a:t>după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ne </a:t>
            </a:r>
            <a:r>
              <a:rPr lang="en-US" dirty="0" err="1"/>
              <a:t>ghidăm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care sunt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vigoare</a:t>
            </a:r>
            <a:r>
              <a:rPr lang="en-US" dirty="0"/>
              <a:t> sunt </a:t>
            </a:r>
            <a:r>
              <a:rPr lang="en-US" dirty="0" err="1"/>
              <a:t>inadecvate</a:t>
            </a:r>
            <a:r>
              <a:rPr lang="en-US" dirty="0"/>
              <a:t>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83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1996,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discursul</a:t>
            </a:r>
            <a:r>
              <a:rPr lang="en-US" dirty="0"/>
              <a:t> pe care l-a </a:t>
            </a:r>
            <a:r>
              <a:rPr lang="en-US" dirty="0" err="1"/>
              <a:t>ținut</a:t>
            </a:r>
            <a:r>
              <a:rPr lang="en-US" dirty="0"/>
              <a:t> la ETHICOMP96, Moor a </a:t>
            </a:r>
            <a:r>
              <a:rPr lang="en-US" dirty="0" err="1"/>
              <a:t>îmbogățit</a:t>
            </a:r>
            <a:r>
              <a:rPr lang="en-US" dirty="0"/>
              <a:t> </a:t>
            </a:r>
            <a:r>
              <a:rPr lang="en-US" dirty="0" err="1"/>
              <a:t>teoria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ro-RO" dirty="0"/>
              <a:t>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cu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.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acestea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acela</a:t>
            </a:r>
            <a:r>
              <a:rPr lang="en-US" dirty="0"/>
              <a:t> de “informatizare”51 a </a:t>
            </a:r>
            <a:r>
              <a:rPr lang="en-US" dirty="0" err="1"/>
              <a:t>unei</a:t>
            </a:r>
            <a:r>
              <a:rPr lang="ro-RO" dirty="0"/>
              <a:t> </a:t>
            </a:r>
            <a:r>
              <a:rPr lang="en-US" dirty="0" err="1"/>
              <a:t>activități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acela</a:t>
            </a:r>
            <a:r>
              <a:rPr lang="en-US" dirty="0"/>
              <a:t> de “</a:t>
            </a:r>
            <a:r>
              <a:rPr lang="en-US" dirty="0" err="1"/>
              <a:t>îmbogățire</a:t>
            </a:r>
            <a:r>
              <a:rPr lang="en-US" dirty="0"/>
              <a:t> informațională”52. </a:t>
            </a:r>
            <a:r>
              <a:rPr lang="en-US" dirty="0" err="1"/>
              <a:t>Aceasta</a:t>
            </a:r>
            <a:r>
              <a:rPr lang="en-US" dirty="0"/>
              <a:t> are loc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utilizează</a:t>
            </a:r>
            <a:r>
              <a:rPr lang="ro-RO" dirty="0"/>
              <a:t> </a:t>
            </a:r>
            <a:r>
              <a:rPr lang="en-US" dirty="0" err="1"/>
              <a:t>computerul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muncă</a:t>
            </a:r>
            <a:r>
              <a:rPr lang="en-US" dirty="0"/>
              <a:t> </a:t>
            </a:r>
            <a:r>
              <a:rPr lang="en-US" dirty="0" err="1"/>
              <a:t>obișnuită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. Eventual, </a:t>
            </a:r>
            <a:r>
              <a:rPr lang="en-US" dirty="0" err="1"/>
              <a:t>calculatorul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ro-RO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realizeze</a:t>
            </a:r>
            <a:r>
              <a:rPr lang="en-US" dirty="0"/>
              <a:t> </a:t>
            </a:r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cu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 </a:t>
            </a:r>
            <a:r>
              <a:rPr lang="en-US" dirty="0" err="1"/>
              <a:t>urmare</a:t>
            </a:r>
            <a:r>
              <a:rPr lang="en-US" dirty="0"/>
              <a:t> 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informației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ro-RO" dirty="0"/>
              <a:t> </a:t>
            </a:r>
            <a:r>
              <a:rPr lang="en-US" dirty="0" err="1"/>
              <a:t>integrală</a:t>
            </a:r>
            <a:r>
              <a:rPr lang="en-US" dirty="0"/>
              <a:t> a </a:t>
            </a:r>
            <a:r>
              <a:rPr lang="en-US" dirty="0" err="1"/>
              <a:t>activității</a:t>
            </a:r>
            <a:r>
              <a:rPr lang="en-US" dirty="0"/>
              <a:t> respective.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41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contribuție</a:t>
            </a:r>
            <a:r>
              <a:rPr lang="en-US" dirty="0"/>
              <a:t> </a:t>
            </a:r>
            <a:r>
              <a:rPr lang="en-US" dirty="0" err="1"/>
              <a:t>semnificativă</a:t>
            </a:r>
            <a:r>
              <a:rPr lang="en-US" dirty="0"/>
              <a:t> la </a:t>
            </a:r>
            <a:r>
              <a:rPr lang="en-US" dirty="0" err="1"/>
              <a:t>teoria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Moor, </a:t>
            </a:r>
            <a:r>
              <a:rPr lang="en-US" dirty="0" err="1"/>
              <a:t>deasemeni</a:t>
            </a:r>
            <a:r>
              <a:rPr lang="en-US" dirty="0"/>
              <a:t> </a:t>
            </a:r>
            <a:r>
              <a:rPr lang="en-US" dirty="0" err="1"/>
              <a:t>prezentată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discursul</a:t>
            </a:r>
            <a:r>
              <a:rPr lang="en-US" dirty="0"/>
              <a:t> </a:t>
            </a:r>
            <a:r>
              <a:rPr lang="en-US" dirty="0" err="1"/>
              <a:t>ținut</a:t>
            </a:r>
            <a:r>
              <a:rPr lang="en-US" dirty="0"/>
              <a:t> la</a:t>
            </a:r>
            <a:r>
              <a:rPr lang="ro-RO" dirty="0"/>
              <a:t> </a:t>
            </a:r>
            <a:r>
              <a:rPr lang="en-US" dirty="0"/>
              <a:t>ETHICOMP96,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noțiunea</a:t>
            </a:r>
            <a:r>
              <a:rPr lang="en-US" dirty="0"/>
              <a:t> de “</a:t>
            </a:r>
            <a:r>
              <a:rPr lang="en-US" dirty="0" err="1"/>
              <a:t>valori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”.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: </a:t>
            </a:r>
            <a:r>
              <a:rPr lang="en-US" dirty="0" err="1"/>
              <a:t>viața</a:t>
            </a:r>
            <a:r>
              <a:rPr lang="en-US" dirty="0"/>
              <a:t>, </a:t>
            </a:r>
            <a:r>
              <a:rPr lang="en-US" dirty="0" err="1"/>
              <a:t>sănătatea</a:t>
            </a:r>
            <a:r>
              <a:rPr lang="en-US" dirty="0"/>
              <a:t>, </a:t>
            </a:r>
            <a:r>
              <a:rPr lang="en-US" dirty="0" err="1"/>
              <a:t>fericirea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securitatea</a:t>
            </a:r>
            <a:r>
              <a:rPr lang="en-US" dirty="0"/>
              <a:t>, </a:t>
            </a:r>
            <a:r>
              <a:rPr lang="en-US" dirty="0" err="1"/>
              <a:t>resursele</a:t>
            </a:r>
            <a:r>
              <a:rPr lang="en-US" dirty="0"/>
              <a:t>, </a:t>
            </a:r>
            <a:r>
              <a:rPr lang="en-US" dirty="0" err="1"/>
              <a:t>oportunitățile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cunoașterea</a:t>
            </a:r>
            <a:r>
              <a:rPr lang="en-US" dirty="0"/>
              <a:t>, sunt </a:t>
            </a:r>
            <a:r>
              <a:rPr lang="en-US" dirty="0" err="1"/>
              <a:t>atât</a:t>
            </a:r>
            <a:r>
              <a:rPr lang="en-US" dirty="0"/>
              <a:t> de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supraviețuirea</a:t>
            </a:r>
            <a:r>
              <a:rPr lang="en-US" dirty="0"/>
              <a:t> </a:t>
            </a:r>
            <a:r>
              <a:rPr lang="en-US" dirty="0" err="1"/>
              <a:t>oricărei</a:t>
            </a:r>
            <a:r>
              <a:rPr lang="ro-RO" dirty="0"/>
              <a:t> </a:t>
            </a:r>
            <a:r>
              <a:rPr lang="en-US" dirty="0" err="1"/>
              <a:t>comunități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efectiv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comunitățile</a:t>
            </a:r>
            <a:r>
              <a:rPr lang="en-US" dirty="0"/>
              <a:t> le </a:t>
            </a:r>
            <a:r>
              <a:rPr lang="en-US" dirty="0" err="1"/>
              <a:t>consideră</a:t>
            </a:r>
            <a:r>
              <a:rPr lang="en-US" dirty="0"/>
              <a:t> de mare </a:t>
            </a:r>
            <a:r>
              <a:rPr lang="en-US" dirty="0" err="1"/>
              <a:t>însemnătate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o una din </a:t>
            </a:r>
            <a:r>
              <a:rPr lang="en-US" dirty="0" err="1"/>
              <a:t>ele</a:t>
            </a:r>
            <a:r>
              <a:rPr lang="en-US" dirty="0"/>
              <a:t> nu</a:t>
            </a:r>
            <a:r>
              <a:rPr lang="ro-RO" dirty="0"/>
              <a:t> </a:t>
            </a:r>
            <a:r>
              <a:rPr lang="en-US" dirty="0" err="1"/>
              <a:t>prețuiește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curând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înceta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scrieri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, “Moor a </a:t>
            </a:r>
            <a:r>
              <a:rPr lang="en-US" dirty="0" err="1"/>
              <a:t>folosit</a:t>
            </a:r>
            <a:r>
              <a:rPr lang="ro-RO" dirty="0"/>
              <a:t> </a:t>
            </a:r>
            <a:r>
              <a:rPr lang="pt-BR" dirty="0"/>
              <a:t>conceptul de valori de bază pentru a vorbi despre probleme de etica sistemelor de calcul cum ar fi viața</a:t>
            </a:r>
            <a:r>
              <a:rPr lang="ro-RO" dirty="0"/>
              <a:t> </a:t>
            </a:r>
            <a:r>
              <a:rPr lang="en-US" dirty="0" err="1"/>
              <a:t>privată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adăuga</a:t>
            </a:r>
            <a:r>
              <a:rPr lang="en-US" dirty="0"/>
              <a:t> la </a:t>
            </a:r>
            <a:r>
              <a:rPr lang="en-US" dirty="0" err="1"/>
              <a:t>teoria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un concept </a:t>
            </a: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justiție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, pe care l-a </a:t>
            </a:r>
            <a:r>
              <a:rPr lang="en-US" dirty="0" err="1"/>
              <a:t>denumit</a:t>
            </a:r>
            <a:r>
              <a:rPr lang="en-US" dirty="0"/>
              <a:t> “just consequentialism”(</a:t>
            </a:r>
            <a:r>
              <a:rPr lang="en-US" dirty="0" err="1"/>
              <a:t>concluzionism</a:t>
            </a:r>
            <a:r>
              <a:rPr lang="en-US" dirty="0"/>
              <a:t> legal)”54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27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Modul </a:t>
            </a:r>
            <a:r>
              <a:rPr lang="en-US" dirty="0" err="1"/>
              <a:t>în</a:t>
            </a:r>
            <a:r>
              <a:rPr lang="en-US" dirty="0"/>
              <a:t> care Moor a </a:t>
            </a:r>
            <a:r>
              <a:rPr lang="en-US" dirty="0" err="1"/>
              <a:t>analizat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rezolvat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legate de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ro-RO" dirty="0"/>
              <a:t> </a:t>
            </a:r>
            <a:r>
              <a:rPr lang="en-US" dirty="0" err="1"/>
              <a:t>creativ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en-US" dirty="0"/>
              <a:t>. Conform </a:t>
            </a:r>
            <a:r>
              <a:rPr lang="en-US" dirty="0" err="1"/>
              <a:t>lui</a:t>
            </a:r>
            <a:r>
              <a:rPr lang="en-US" dirty="0"/>
              <a:t> Barnum el “a </a:t>
            </a:r>
            <a:r>
              <a:rPr lang="en-US" dirty="0" err="1"/>
              <a:t>furnizat</a:t>
            </a:r>
            <a:r>
              <a:rPr lang="en-US" dirty="0"/>
              <a:t> o </a:t>
            </a:r>
            <a:r>
              <a:rPr lang="en-US" dirty="0" err="1"/>
              <a:t>perspectivă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naturii</a:t>
            </a:r>
            <a:r>
              <a:rPr lang="ro-RO" dirty="0"/>
              <a:t> </a:t>
            </a:r>
            <a:r>
              <a:rPr lang="en-US" dirty="0" err="1"/>
              <a:t>Revoluției</a:t>
            </a:r>
            <a:r>
              <a:rPr lang="en-US" dirty="0"/>
              <a:t> </a:t>
            </a:r>
            <a:r>
              <a:rPr lang="en-US" dirty="0" err="1"/>
              <a:t>Informaționale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deasemeni</a:t>
            </a:r>
            <a:r>
              <a:rPr lang="en-US" dirty="0"/>
              <a:t> o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eficace</a:t>
            </a:r>
            <a:r>
              <a:rPr lang="en-US" dirty="0"/>
              <a:t> de a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it-IT" dirty="0"/>
              <a:t>a. Identificarea unui vid de procedură creat de către tehnologia informatică;</a:t>
            </a:r>
          </a:p>
          <a:p>
            <a:pPr marL="0" indent="0">
              <a:buNone/>
            </a:pPr>
            <a:r>
              <a:rPr lang="it-IT" dirty="0"/>
              <a:t>b. Eliminarea oricăror confuzii conceptuale;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ale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revizui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ro-RO" dirty="0"/>
              <a:t> </a:t>
            </a:r>
            <a:r>
              <a:rPr lang="en-US" dirty="0" err="1"/>
              <a:t>inadecvate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politici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umple</a:t>
            </a:r>
            <a:r>
              <a:rPr lang="en-US" dirty="0"/>
              <a:t> </a:t>
            </a:r>
            <a:r>
              <a:rPr lang="en-US" dirty="0" err="1"/>
              <a:t>vidul</a:t>
            </a:r>
            <a:r>
              <a:rPr lang="en-US" dirty="0"/>
              <a:t> existent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rezolve</a:t>
            </a:r>
            <a:r>
              <a:rPr lang="en-US" dirty="0"/>
              <a:t> </a:t>
            </a:r>
            <a:r>
              <a:rPr lang="en-US" dirty="0" err="1"/>
              <a:t>dilema</a:t>
            </a:r>
            <a:r>
              <a:rPr lang="ro-RO" dirty="0"/>
              <a:t> </a:t>
            </a:r>
            <a:r>
              <a:rPr lang="en-US" dirty="0" err="1"/>
              <a:t>etică</a:t>
            </a:r>
            <a:r>
              <a:rPr lang="en-US" dirty="0"/>
              <a:t> originală”55.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89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it-IT" b="1" dirty="0"/>
              <a:t>Abordarea eticii informatice din punctul de vedere etic-profesional</a:t>
            </a:r>
          </a:p>
          <a:p>
            <a:r>
              <a:rPr lang="en-US" dirty="0"/>
              <a:t>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1990 Donald </a:t>
            </a:r>
            <a:r>
              <a:rPr lang="en-US" dirty="0" err="1"/>
              <a:t>Gottenbarn</a:t>
            </a:r>
            <a:r>
              <a:rPr lang="en-US" dirty="0"/>
              <a:t> </a:t>
            </a:r>
            <a:r>
              <a:rPr lang="en-US" dirty="0" err="1"/>
              <a:t>pleda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înțelegere</a:t>
            </a:r>
            <a:r>
              <a:rPr lang="en-US" dirty="0"/>
              <a:t> a </a:t>
            </a:r>
            <a:r>
              <a:rPr lang="en-US" dirty="0" err="1"/>
              <a:t>naturii</a:t>
            </a:r>
            <a:r>
              <a:rPr lang="en-US" dirty="0"/>
              <a:t> </a:t>
            </a:r>
            <a:r>
              <a:rPr lang="en-US" dirty="0" err="1"/>
              <a:t>eticii</a:t>
            </a:r>
            <a:r>
              <a:rPr lang="ro-RO" dirty="0"/>
              <a:t> </a:t>
            </a:r>
            <a:r>
              <a:rPr lang="en-US" dirty="0" err="1"/>
              <a:t>computerelor</a:t>
            </a:r>
            <a:r>
              <a:rPr lang="en-US" dirty="0"/>
              <a:t>. El era de </a:t>
            </a:r>
            <a:r>
              <a:rPr lang="en-US" dirty="0" err="1"/>
              <a:t>părere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văzută</a:t>
            </a:r>
            <a:r>
              <a:rPr lang="en-US" dirty="0"/>
              <a:t> ca </a:t>
            </a:r>
            <a:r>
              <a:rPr lang="en-US" dirty="0" err="1"/>
              <a:t>etică</a:t>
            </a:r>
            <a:r>
              <a:rPr lang="en-US" dirty="0"/>
              <a:t> </a:t>
            </a:r>
            <a:r>
              <a:rPr lang="en-US" dirty="0" err="1"/>
              <a:t>profesională</a:t>
            </a:r>
            <a:r>
              <a:rPr lang="ro-RO" dirty="0"/>
              <a:t> </a:t>
            </a:r>
            <a:r>
              <a:rPr lang="en-US" dirty="0" err="1"/>
              <a:t>dedicată</a:t>
            </a:r>
            <a:r>
              <a:rPr lang="en-US" dirty="0"/>
              <a:t> </a:t>
            </a:r>
            <a:r>
              <a:rPr lang="en-US" dirty="0" err="1"/>
              <a:t>dezvoltării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standardelor</a:t>
            </a:r>
            <a:r>
              <a:rPr lang="en-US" dirty="0"/>
              <a:t> de </a:t>
            </a:r>
            <a:r>
              <a:rPr lang="en-US" dirty="0" err="1"/>
              <a:t>profesionalism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conduită</a:t>
            </a:r>
            <a:r>
              <a:rPr lang="en-US" dirty="0"/>
              <a:t> </a:t>
            </a:r>
            <a:r>
              <a:rPr lang="en-US" dirty="0" err="1"/>
              <a:t>profesională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profesioniștii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informatic. Ca </a:t>
            </a:r>
            <a:r>
              <a:rPr lang="en-US" dirty="0" err="1"/>
              <a:t>urmare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articolul</a:t>
            </a:r>
            <a:r>
              <a:rPr lang="en-US" dirty="0"/>
              <a:t> “Computer ethics: responsibility regain”,</a:t>
            </a:r>
          </a:p>
          <a:p>
            <a:r>
              <a:rPr lang="en-US" dirty="0" err="1"/>
              <a:t>Gotterbarn</a:t>
            </a:r>
            <a:r>
              <a:rPr lang="en-US" dirty="0"/>
              <a:t> </a:t>
            </a:r>
            <a:r>
              <a:rPr lang="en-US" dirty="0" err="1"/>
              <a:t>spunea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“Se </a:t>
            </a:r>
            <a:r>
              <a:rPr lang="en-US" dirty="0" err="1"/>
              <a:t>acordă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puțină</a:t>
            </a:r>
            <a:r>
              <a:rPr lang="en-US" dirty="0"/>
              <a:t> </a:t>
            </a:r>
            <a:r>
              <a:rPr lang="en-US" dirty="0" err="1"/>
              <a:t>atenție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profesionale</a:t>
            </a:r>
            <a:r>
              <a:rPr lang="en-US" dirty="0"/>
              <a:t> – </a:t>
            </a:r>
            <a:r>
              <a:rPr lang="en-US" dirty="0" err="1"/>
              <a:t>valorilor</a:t>
            </a:r>
            <a:r>
              <a:rPr lang="en-US" dirty="0"/>
              <a:t> care </a:t>
            </a:r>
            <a:r>
              <a:rPr lang="en-US" dirty="0" err="1"/>
              <a:t>ghidează</a:t>
            </a:r>
            <a:r>
              <a:rPr lang="en-US" dirty="0"/>
              <a:t> </a:t>
            </a:r>
            <a:r>
              <a:rPr lang="en-US" dirty="0" err="1"/>
              <a:t>activitățile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zi</a:t>
            </a:r>
            <a:r>
              <a:rPr lang="en-US" dirty="0"/>
              <a:t> cu </a:t>
            </a:r>
            <a:r>
              <a:rPr lang="en-US" dirty="0" err="1"/>
              <a:t>zi</a:t>
            </a:r>
            <a:r>
              <a:rPr lang="en-US" dirty="0"/>
              <a:t> ale </a:t>
            </a:r>
            <a:r>
              <a:rPr lang="en-US" dirty="0" err="1"/>
              <a:t>profesioniștilor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informatic.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profesionist</a:t>
            </a:r>
            <a:r>
              <a:rPr lang="en-US" dirty="0"/>
              <a:t> in </a:t>
            </a:r>
            <a:r>
              <a:rPr lang="en-US" dirty="0" err="1"/>
              <a:t>domeniul</a:t>
            </a:r>
            <a:r>
              <a:rPr lang="en-US" dirty="0"/>
              <a:t> informatic </a:t>
            </a:r>
            <a:r>
              <a:rPr lang="en-US" dirty="0" err="1"/>
              <a:t>înțeleg</a:t>
            </a:r>
            <a:r>
              <a:rPr lang="ro-RO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implicată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designul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artefactelor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… </a:t>
            </a:r>
            <a:r>
              <a:rPr lang="en-US" dirty="0" err="1"/>
              <a:t>Deciziile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luate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ro-RO" dirty="0"/>
              <a:t> </a:t>
            </a:r>
            <a:r>
              <a:rPr lang="en-US" dirty="0" err="1"/>
              <a:t>cursul</a:t>
            </a:r>
            <a:r>
              <a:rPr lang="en-US" dirty="0"/>
              <a:t> </a:t>
            </a:r>
            <a:r>
              <a:rPr lang="en-US" dirty="0" err="1"/>
              <a:t>dezvoltării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artefacte</a:t>
            </a:r>
            <a:r>
              <a:rPr lang="en-US" dirty="0"/>
              <a:t> au o </a:t>
            </a:r>
            <a:r>
              <a:rPr lang="en-US" dirty="0" err="1"/>
              <a:t>relație</a:t>
            </a:r>
            <a:r>
              <a:rPr lang="en-US" dirty="0"/>
              <a:t> </a:t>
            </a:r>
            <a:r>
              <a:rPr lang="en-US" dirty="0" err="1"/>
              <a:t>directă</a:t>
            </a:r>
            <a:r>
              <a:rPr lang="en-US" dirty="0"/>
              <a:t> cu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care </a:t>
            </a:r>
            <a:r>
              <a:rPr lang="en-US" dirty="0" err="1"/>
              <a:t>țin</a:t>
            </a:r>
            <a:r>
              <a:rPr lang="en-US" dirty="0"/>
              <a:t> de </a:t>
            </a:r>
            <a:r>
              <a:rPr lang="en-US" dirty="0" err="1"/>
              <a:t>conceput</a:t>
            </a:r>
            <a:r>
              <a:rPr lang="ro-RO" dirty="0"/>
              <a:t>u</a:t>
            </a:r>
            <a:r>
              <a:rPr lang="en-US" dirty="0"/>
              <a:t>l</a:t>
            </a:r>
            <a:r>
              <a:rPr lang="ro-RO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</a:t>
            </a:r>
            <a:r>
              <a:rPr lang="en-US" dirty="0"/>
              <a:t> de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calcul”56.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78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înțelegere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computerelor</a:t>
            </a:r>
            <a:r>
              <a:rPr lang="en-US" dirty="0"/>
              <a:t>, </a:t>
            </a:r>
            <a:r>
              <a:rPr lang="en-US" dirty="0" err="1"/>
              <a:t>Gotterbarn</a:t>
            </a:r>
            <a:r>
              <a:rPr lang="en-US" dirty="0"/>
              <a:t> a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participat</a:t>
            </a:r>
            <a:r>
              <a:rPr lang="ro-RO" dirty="0"/>
              <a:t> </a:t>
            </a:r>
            <a:r>
              <a:rPr lang="en-US" dirty="0" err="1"/>
              <a:t>activ</a:t>
            </a:r>
            <a:r>
              <a:rPr lang="en-US" dirty="0"/>
              <a:t> la o </a:t>
            </a:r>
            <a:r>
              <a:rPr lang="en-US" dirty="0" err="1"/>
              <a:t>varietate</a:t>
            </a:r>
            <a:r>
              <a:rPr lang="en-US" dirty="0"/>
              <a:t> de </a:t>
            </a:r>
            <a:r>
              <a:rPr lang="en-US" dirty="0" err="1"/>
              <a:t>proiecte</a:t>
            </a:r>
            <a:r>
              <a:rPr lang="en-US" dirty="0"/>
              <a:t> care </a:t>
            </a:r>
            <a:r>
              <a:rPr lang="en-US" dirty="0" err="1"/>
              <a:t>intenționau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promoveze</a:t>
            </a:r>
            <a:r>
              <a:rPr lang="en-US" dirty="0"/>
              <a:t> </a:t>
            </a:r>
            <a:r>
              <a:rPr lang="en-US" dirty="0" err="1"/>
              <a:t>responsabilitatea</a:t>
            </a:r>
            <a:r>
              <a:rPr lang="en-US" dirty="0"/>
              <a:t> </a:t>
            </a:r>
            <a:r>
              <a:rPr lang="en-US" dirty="0" err="1"/>
              <a:t>profesională</a:t>
            </a:r>
            <a:r>
              <a:rPr lang="en-US" dirty="0"/>
              <a:t> print</a:t>
            </a:r>
            <a:r>
              <a:rPr lang="ro-RO"/>
              <a:t>re </a:t>
            </a:r>
            <a:r>
              <a:rPr lang="en-US" dirty="0" err="1"/>
              <a:t>informaticieni</a:t>
            </a:r>
            <a:r>
              <a:rPr lang="en-US" dirty="0"/>
              <a:t>. </a:t>
            </a:r>
            <a:r>
              <a:rPr lang="en-US" dirty="0" err="1"/>
              <a:t>Încă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1991 </a:t>
            </a:r>
            <a:r>
              <a:rPr lang="en-US" dirty="0" err="1"/>
              <a:t>Gotterbarn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 cu un </a:t>
            </a:r>
            <a:r>
              <a:rPr lang="en-US" dirty="0" err="1"/>
              <a:t>comitet</a:t>
            </a:r>
            <a:r>
              <a:rPr lang="en-US" dirty="0"/>
              <a:t> al ACM (Association for</a:t>
            </a:r>
            <a:r>
              <a:rPr lang="ro-RO" dirty="0"/>
              <a:t> </a:t>
            </a:r>
            <a:r>
              <a:rPr lang="en-US" dirty="0"/>
              <a:t>Computer Machinery) la </a:t>
            </a:r>
            <a:r>
              <a:rPr lang="en-US" dirty="0" err="1"/>
              <a:t>cea</a:t>
            </a:r>
            <a:r>
              <a:rPr lang="en-US" dirty="0"/>
              <a:t> de a </a:t>
            </a:r>
            <a:r>
              <a:rPr lang="en-US" dirty="0" err="1"/>
              <a:t>treia</a:t>
            </a:r>
            <a:r>
              <a:rPr lang="en-US" dirty="0"/>
              <a:t> </a:t>
            </a:r>
            <a:r>
              <a:rPr lang="en-US" dirty="0" err="1"/>
              <a:t>versiune</a:t>
            </a:r>
            <a:r>
              <a:rPr lang="en-US" dirty="0"/>
              <a:t> a “Code of Ethics and Professional Conduct” care a </a:t>
            </a:r>
            <a:r>
              <a:rPr lang="en-US" dirty="0" err="1"/>
              <a:t>fost</a:t>
            </a:r>
            <a:r>
              <a:rPr lang="ro-RO" dirty="0"/>
              <a:t> </a:t>
            </a:r>
            <a:r>
              <a:rPr lang="en-US" dirty="0" err="1"/>
              <a:t>adoptat</a:t>
            </a:r>
            <a:r>
              <a:rPr lang="en-US" dirty="0"/>
              <a:t> de ACM </a:t>
            </a:r>
            <a:r>
              <a:rPr lang="en-US" dirty="0" err="1"/>
              <a:t>în</a:t>
            </a:r>
            <a:r>
              <a:rPr lang="en-US" dirty="0"/>
              <a:t> 1992.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prevederile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cod </a:t>
            </a:r>
            <a:r>
              <a:rPr lang="en-US" dirty="0" err="1"/>
              <a:t>precizăm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:</a:t>
            </a:r>
          </a:p>
          <a:p>
            <a:r>
              <a:rPr lang="en-US" dirty="0"/>
              <a:t>Imperative morale cu </a:t>
            </a:r>
            <a:r>
              <a:rPr lang="en-US" dirty="0" err="1"/>
              <a:t>caracter</a:t>
            </a:r>
            <a:r>
              <a:rPr lang="en-US" dirty="0"/>
              <a:t> general.</a:t>
            </a:r>
          </a:p>
          <a:p>
            <a:pPr marL="0" indent="0">
              <a:buNone/>
            </a:pPr>
            <a:r>
              <a:rPr lang="en-US" dirty="0"/>
              <a:t>1.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binele</a:t>
            </a:r>
            <a:r>
              <a:rPr lang="en-US" dirty="0"/>
              <a:t> social </a:t>
            </a:r>
            <a:r>
              <a:rPr lang="en-US" dirty="0" err="1"/>
              <a:t>și</a:t>
            </a:r>
            <a:r>
              <a:rPr lang="en-US" dirty="0"/>
              <a:t> uman”57.</a:t>
            </a:r>
          </a:p>
          <a:p>
            <a:pPr marL="0" indent="0">
              <a:buNone/>
            </a:pPr>
            <a:r>
              <a:rPr lang="en-US" dirty="0"/>
              <a:t>2. “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rănească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ființe</a:t>
            </a:r>
            <a:r>
              <a:rPr lang="en-US" dirty="0"/>
              <a:t> umane”58.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3. </a:t>
            </a:r>
            <a:r>
              <a:rPr lang="nl-NL" dirty="0"/>
              <a:t>“Să fie onest și de încredere”59.</a:t>
            </a:r>
          </a:p>
          <a:p>
            <a:pPr marL="0" indent="0">
              <a:buNone/>
            </a:pPr>
            <a:r>
              <a:rPr lang="en-US" dirty="0"/>
              <a:t>4. “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nepărtinitor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facă</a:t>
            </a:r>
            <a:r>
              <a:rPr lang="en-US" dirty="0"/>
              <a:t> discriminări”60.</a:t>
            </a:r>
          </a:p>
          <a:p>
            <a:pPr marL="0" indent="0">
              <a:buNone/>
            </a:pPr>
            <a:r>
              <a:rPr lang="en-US" dirty="0"/>
              <a:t>5.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onoreze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, copyright-ul </a:t>
            </a:r>
            <a:r>
              <a:rPr lang="en-US" dirty="0" err="1"/>
              <a:t>și</a:t>
            </a:r>
            <a:r>
              <a:rPr lang="en-US" dirty="0"/>
              <a:t> patentele”61.</a:t>
            </a:r>
          </a:p>
          <a:p>
            <a:pPr marL="0" indent="0">
              <a:buNone/>
            </a:pPr>
            <a:r>
              <a:rPr lang="en-US" dirty="0"/>
              <a:t>6.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acorde</a:t>
            </a:r>
            <a:r>
              <a:rPr lang="en-US" dirty="0"/>
              <a:t> </a:t>
            </a:r>
            <a:r>
              <a:rPr lang="en-US" dirty="0" err="1"/>
              <a:t>creditul</a:t>
            </a:r>
            <a:r>
              <a:rPr lang="en-US" dirty="0"/>
              <a:t> </a:t>
            </a:r>
            <a:r>
              <a:rPr lang="en-US" dirty="0" err="1"/>
              <a:t>corespunzător</a:t>
            </a:r>
            <a:r>
              <a:rPr lang="en-US" dirty="0"/>
              <a:t> </a:t>
            </a:r>
            <a:r>
              <a:rPr lang="en-US" dirty="0" err="1"/>
              <a:t>proprietății</a:t>
            </a:r>
            <a:r>
              <a:rPr lang="en-US" dirty="0"/>
              <a:t> intelectuale”62.</a:t>
            </a:r>
          </a:p>
          <a:p>
            <a:pPr marL="0" indent="0">
              <a:buNone/>
            </a:pPr>
            <a:r>
              <a:rPr lang="en-US" dirty="0"/>
              <a:t>7.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initimitatea</a:t>
            </a:r>
            <a:r>
              <a:rPr lang="en-US" dirty="0"/>
              <a:t> altora”63.</a:t>
            </a:r>
          </a:p>
          <a:p>
            <a:pPr marL="0" indent="0">
              <a:buNone/>
            </a:pPr>
            <a:r>
              <a:rPr lang="it-IT" dirty="0"/>
              <a:t>8. “Să onoreze confidențialitatea”64.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63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en-US" dirty="0" err="1"/>
              <a:t>Responsabilități</a:t>
            </a:r>
            <a:r>
              <a:rPr lang="en-US" dirty="0"/>
              <a:t> </a:t>
            </a:r>
            <a:r>
              <a:rPr lang="en-US" dirty="0" err="1"/>
              <a:t>profesionale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: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1. “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străduiască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obțină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</a:t>
            </a:r>
            <a:r>
              <a:rPr lang="en-US" dirty="0" err="1"/>
              <a:t>calitate</a:t>
            </a:r>
            <a:r>
              <a:rPr lang="en-US" dirty="0"/>
              <a:t>, </a:t>
            </a:r>
            <a:r>
              <a:rPr lang="en-US" dirty="0" err="1"/>
              <a:t>eficacitate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demnitate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ro-RO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depuse”65.</a:t>
            </a:r>
          </a:p>
          <a:p>
            <a:pPr marL="0" indent="0">
              <a:buNone/>
            </a:pPr>
            <a:r>
              <a:rPr lang="en-US" dirty="0"/>
              <a:t>2.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dobândească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mențină</a:t>
            </a:r>
            <a:r>
              <a:rPr lang="en-US" dirty="0"/>
              <a:t> </a:t>
            </a:r>
            <a:r>
              <a:rPr lang="en-US" dirty="0" err="1"/>
              <a:t>competența</a:t>
            </a:r>
            <a:r>
              <a:rPr lang="en-US" dirty="0"/>
              <a:t> profesională”66.</a:t>
            </a:r>
          </a:p>
          <a:p>
            <a:pPr marL="0" indent="0">
              <a:buNone/>
            </a:pPr>
            <a:r>
              <a:rPr lang="en-US" dirty="0"/>
              <a:t>3.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cunoască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legile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profesională”67.</a:t>
            </a:r>
          </a:p>
          <a:p>
            <a:pPr marL="0" indent="0">
              <a:buNone/>
            </a:pPr>
            <a:r>
              <a:rPr lang="en-US" dirty="0"/>
              <a:t>4.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accepte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asigure</a:t>
            </a:r>
            <a:r>
              <a:rPr lang="en-US" dirty="0"/>
              <a:t> un control </a:t>
            </a:r>
            <a:r>
              <a:rPr lang="en-US" dirty="0" err="1"/>
              <a:t>profesional</a:t>
            </a:r>
            <a:r>
              <a:rPr lang="en-US" dirty="0"/>
              <a:t> corespunzător”68.</a:t>
            </a:r>
          </a:p>
          <a:p>
            <a:pPr marL="0" indent="0">
              <a:buNone/>
            </a:pPr>
            <a:r>
              <a:rPr lang="en-US" dirty="0"/>
              <a:t>5.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ofere</a:t>
            </a:r>
            <a:r>
              <a:rPr lang="en-US" dirty="0"/>
              <a:t> o </a:t>
            </a: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extensivă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amănunțită</a:t>
            </a:r>
            <a:r>
              <a:rPr lang="en-US" dirty="0"/>
              <a:t> a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impactului</a:t>
            </a:r>
            <a:r>
              <a:rPr lang="en-US" dirty="0"/>
              <a:t> </a:t>
            </a:r>
            <a:r>
              <a:rPr lang="en-US" dirty="0" err="1"/>
              <a:t>acestorainclusiv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posibilelor</a:t>
            </a:r>
            <a:r>
              <a:rPr lang="en-US" dirty="0"/>
              <a:t> riscuri”69.</a:t>
            </a:r>
          </a:p>
          <a:p>
            <a:pPr marL="0" indent="0">
              <a:buNone/>
            </a:pPr>
            <a:r>
              <a:rPr lang="en-US" dirty="0"/>
              <a:t>6.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onoreze</a:t>
            </a:r>
            <a:r>
              <a:rPr lang="en-US" dirty="0"/>
              <a:t> </a:t>
            </a:r>
            <a:r>
              <a:rPr lang="en-US" dirty="0" err="1"/>
              <a:t>contractele</a:t>
            </a:r>
            <a:r>
              <a:rPr lang="en-US" dirty="0"/>
              <a:t>, </a:t>
            </a:r>
            <a:r>
              <a:rPr lang="en-US" dirty="0" err="1"/>
              <a:t>înțelegerile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responsabilitățile</a:t>
            </a:r>
            <a:r>
              <a:rPr lang="en-US" dirty="0"/>
              <a:t> impuse”70.</a:t>
            </a:r>
          </a:p>
          <a:p>
            <a:pPr marL="0" indent="0">
              <a:buNone/>
            </a:pPr>
            <a:r>
              <a:rPr lang="en-US" dirty="0"/>
              <a:t>7.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cunoștințelor</a:t>
            </a:r>
            <a:r>
              <a:rPr lang="en-US" dirty="0"/>
              <a:t> </a:t>
            </a:r>
            <a:r>
              <a:rPr lang="en-US" dirty="0" err="1"/>
              <a:t>publicului</a:t>
            </a:r>
            <a:r>
              <a:rPr lang="en-US" dirty="0"/>
              <a:t> </a:t>
            </a:r>
            <a:r>
              <a:rPr lang="en-US" dirty="0" err="1"/>
              <a:t>larg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la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 err="1"/>
              <a:t>consecințele</a:t>
            </a:r>
            <a:r>
              <a:rPr lang="en-US" dirty="0"/>
              <a:t> ei”71.</a:t>
            </a:r>
          </a:p>
          <a:p>
            <a:pPr marL="0" indent="0">
              <a:buNone/>
            </a:pPr>
            <a:r>
              <a:rPr lang="en-US" dirty="0"/>
              <a:t>8. “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acceseze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dirty="0" err="1"/>
              <a:t>comunicație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sunt autorizați”72.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5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838200" y="1478071"/>
            <a:ext cx="10515600" cy="5235880"/>
          </a:xfrm>
        </p:spPr>
        <p:txBody>
          <a:bodyPr rtlCol="0">
            <a:normAutofit fontScale="92500" lnSpcReduction="20000"/>
          </a:bodyPr>
          <a:lstStyle/>
          <a:p>
            <a:r>
              <a:rPr lang="pt-BR" b="1" dirty="0"/>
              <a:t>Fundamentele Eticii Informatice și a Sistemelor de Calcul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mijlocul</a:t>
            </a:r>
            <a:r>
              <a:rPr lang="en-US" dirty="0"/>
              <a:t> </a:t>
            </a:r>
            <a:r>
              <a:rPr lang="en-US" dirty="0" err="1"/>
              <a:t>anilor</a:t>
            </a:r>
            <a:r>
              <a:rPr lang="en-US" dirty="0"/>
              <a:t> 1940, </a:t>
            </a:r>
            <a:r>
              <a:rPr lang="en-US" dirty="0" err="1"/>
              <a:t>evoluţiile</a:t>
            </a:r>
            <a:r>
              <a:rPr lang="en-US" dirty="0"/>
              <a:t> </a:t>
            </a:r>
            <a:r>
              <a:rPr lang="en-US" dirty="0" err="1"/>
              <a:t>inovatoare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ştiinţei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filosofiei</a:t>
            </a:r>
            <a:r>
              <a:rPr lang="en-US" dirty="0"/>
              <a:t> au </a:t>
            </a:r>
            <a:r>
              <a:rPr lang="en-US" dirty="0" err="1"/>
              <a:t>dus</a:t>
            </a:r>
            <a:r>
              <a:rPr lang="en-US" dirty="0"/>
              <a:t> la </a:t>
            </a:r>
            <a:r>
              <a:rPr lang="en-US" dirty="0" err="1"/>
              <a:t>crearea</a:t>
            </a:r>
            <a:r>
              <a:rPr lang="ro-RO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ramuri</a:t>
            </a:r>
            <a:r>
              <a:rPr lang="en-US" dirty="0"/>
              <a:t> a </a:t>
            </a:r>
            <a:r>
              <a:rPr lang="en-US" dirty="0" err="1"/>
              <a:t>eticii</a:t>
            </a:r>
            <a:r>
              <a:rPr lang="en-US" dirty="0"/>
              <a:t>,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numita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r>
              <a:rPr lang="en-US" dirty="0"/>
              <a:t> "</a:t>
            </a:r>
            <a:r>
              <a:rPr lang="en-US" dirty="0" err="1"/>
              <a:t>etică</a:t>
            </a:r>
            <a:r>
              <a:rPr lang="en-US" dirty="0"/>
              <a:t> a </a:t>
            </a:r>
            <a:r>
              <a:rPr lang="en-US" dirty="0" err="1"/>
              <a:t>calculatoarelor</a:t>
            </a:r>
            <a:r>
              <a:rPr lang="en-US" dirty="0"/>
              <a:t>" </a:t>
            </a:r>
            <a:r>
              <a:rPr lang="en-US" dirty="0" err="1"/>
              <a:t>sau</a:t>
            </a:r>
            <a:r>
              <a:rPr lang="en-US" dirty="0"/>
              <a:t> "</a:t>
            </a:r>
            <a:r>
              <a:rPr lang="en-US" dirty="0" err="1"/>
              <a:t>etică</a:t>
            </a:r>
            <a:r>
              <a:rPr lang="en-US" dirty="0"/>
              <a:t> </a:t>
            </a:r>
            <a:r>
              <a:rPr lang="en-US" dirty="0" err="1"/>
              <a:t>informatică</a:t>
            </a:r>
            <a:r>
              <a:rPr lang="en-US" dirty="0"/>
              <a:t>".</a:t>
            </a:r>
          </a:p>
          <a:p>
            <a:r>
              <a:rPr lang="en-US" dirty="0" err="1"/>
              <a:t>Fondatorul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filosofic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savantul</a:t>
            </a:r>
            <a:r>
              <a:rPr lang="en-US" dirty="0"/>
              <a:t> </a:t>
            </a:r>
            <a:r>
              <a:rPr lang="en-US" dirty="0" err="1"/>
              <a:t>american</a:t>
            </a:r>
            <a:r>
              <a:rPr lang="en-US" dirty="0"/>
              <a:t> Norbert Wiener3, </a:t>
            </a:r>
            <a:r>
              <a:rPr lang="en-US" dirty="0" err="1"/>
              <a:t>profesor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matematică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inginerie</a:t>
            </a:r>
            <a:r>
              <a:rPr lang="en-US" dirty="0"/>
              <a:t> la MIT.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de-al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război</a:t>
            </a:r>
            <a:r>
              <a:rPr lang="en-US" dirty="0"/>
              <a:t> </a:t>
            </a:r>
            <a:r>
              <a:rPr lang="en-US" dirty="0" err="1"/>
              <a:t>mondial</a:t>
            </a:r>
            <a:r>
              <a:rPr lang="en-US" dirty="0"/>
              <a:t>,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colegii</a:t>
            </a:r>
            <a:r>
              <a:rPr lang="en-US" dirty="0"/>
              <a:t> din</a:t>
            </a:r>
            <a:r>
              <a:rPr lang="ro-RO" dirty="0"/>
              <a:t> </a:t>
            </a:r>
            <a:r>
              <a:rPr lang="en-US" dirty="0"/>
              <a:t>America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Marea</a:t>
            </a:r>
            <a:r>
              <a:rPr lang="en-US" dirty="0"/>
              <a:t> Britanie, Wiener a </a:t>
            </a:r>
            <a:r>
              <a:rPr lang="en-US" dirty="0" err="1"/>
              <a:t>contribuit</a:t>
            </a:r>
            <a:r>
              <a:rPr lang="en-US" dirty="0"/>
              <a:t> la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ro-RO" dirty="0"/>
              <a:t>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informaţionale</a:t>
            </a:r>
            <a:r>
              <a:rPr lang="en-US" dirty="0"/>
              <a:t>.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implicați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efort</a:t>
            </a:r>
            <a:r>
              <a:rPr lang="en-US" dirty="0"/>
              <a:t> de </a:t>
            </a:r>
            <a:r>
              <a:rPr lang="en-US" dirty="0" err="1"/>
              <a:t>război</a:t>
            </a:r>
            <a:r>
              <a:rPr lang="en-US" dirty="0"/>
              <a:t>, Wiener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colegii</a:t>
            </a:r>
            <a:r>
              <a:rPr lang="en-US" dirty="0"/>
              <a:t> </a:t>
            </a:r>
            <a:r>
              <a:rPr lang="en-US" dirty="0" err="1"/>
              <a:t>săi</a:t>
            </a:r>
            <a:r>
              <a:rPr lang="en-US" dirty="0"/>
              <a:t> au </a:t>
            </a:r>
            <a:r>
              <a:rPr lang="en-US" dirty="0" err="1"/>
              <a:t>creat</a:t>
            </a:r>
            <a:r>
              <a:rPr lang="ro-RO" dirty="0"/>
              <a:t> </a:t>
            </a:r>
            <a:r>
              <a:rPr lang="en-US" dirty="0"/>
              <a:t>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ramură</a:t>
            </a:r>
            <a:r>
              <a:rPr lang="en-US" dirty="0"/>
              <a:t> a </a:t>
            </a:r>
            <a:r>
              <a:rPr lang="en-US" dirty="0" err="1"/>
              <a:t>ştiinţei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pe care Wiener a </a:t>
            </a:r>
            <a:r>
              <a:rPr lang="en-US" dirty="0" err="1"/>
              <a:t>numit</a:t>
            </a:r>
            <a:r>
              <a:rPr lang="en-US" dirty="0"/>
              <a:t>-o "</a:t>
            </a:r>
            <a:r>
              <a:rPr lang="en-US" dirty="0" err="1"/>
              <a:t>cibernetică</a:t>
            </a:r>
            <a:r>
              <a:rPr lang="en-US" dirty="0"/>
              <a:t>" (de la </a:t>
            </a:r>
            <a:r>
              <a:rPr lang="en-US" dirty="0" err="1"/>
              <a:t>cuvântul</a:t>
            </a:r>
            <a:r>
              <a:rPr lang="en-US" dirty="0"/>
              <a:t> </a:t>
            </a:r>
            <a:r>
              <a:rPr lang="en-US" dirty="0" err="1"/>
              <a:t>grecesc</a:t>
            </a:r>
            <a:r>
              <a:rPr lang="ro-RO" dirty="0"/>
              <a:t> </a:t>
            </a:r>
            <a:r>
              <a:rPr lang="en-US" i="1" dirty="0" err="1"/>
              <a:t>kybernētēs</a:t>
            </a:r>
            <a:r>
              <a:rPr lang="en-US" dirty="0"/>
              <a:t>, care </a:t>
            </a:r>
            <a:r>
              <a:rPr lang="en-US" dirty="0" err="1"/>
              <a:t>desemna</a:t>
            </a:r>
            <a:r>
              <a:rPr lang="en-US" dirty="0"/>
              <a:t> </a:t>
            </a:r>
            <a:r>
              <a:rPr lang="en-US" dirty="0" err="1"/>
              <a:t>pilotul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nave)4 </a:t>
            </a:r>
            <a:r>
              <a:rPr lang="en-US" dirty="0" err="1"/>
              <a:t>și</a:t>
            </a:r>
            <a:r>
              <a:rPr lang="en-US" dirty="0"/>
              <a:t> tot el a </a:t>
            </a:r>
            <a:r>
              <a:rPr lang="en-US" dirty="0" err="1"/>
              <a:t>prevăzut</a:t>
            </a:r>
            <a:r>
              <a:rPr lang="en-US" dirty="0"/>
              <a:t> </a:t>
            </a:r>
            <a:r>
              <a:rPr lang="en-US" dirty="0" err="1"/>
              <a:t>enormele</a:t>
            </a:r>
            <a:r>
              <a:rPr lang="en-US" dirty="0"/>
              <a:t> </a:t>
            </a:r>
            <a:r>
              <a:rPr lang="en-US" dirty="0" err="1"/>
              <a:t>implicaţii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ale</a:t>
            </a:r>
            <a:r>
              <a:rPr lang="ro-RO" dirty="0"/>
              <a:t> </a:t>
            </a:r>
            <a:r>
              <a:rPr lang="en-US" dirty="0" err="1"/>
              <a:t>noului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ale </a:t>
            </a:r>
            <a:r>
              <a:rPr lang="en-US" dirty="0" err="1"/>
              <a:t>cărui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le </a:t>
            </a:r>
            <a:r>
              <a:rPr lang="en-US" dirty="0" err="1"/>
              <a:t>punea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/>
              <a:t>El a </a:t>
            </a:r>
            <a:r>
              <a:rPr lang="en-US" dirty="0" err="1"/>
              <a:t>prezis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război</a:t>
            </a:r>
            <a:r>
              <a:rPr lang="en-US" dirty="0"/>
              <a:t>,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suferi</a:t>
            </a:r>
            <a:r>
              <a:rPr lang="en-US" dirty="0"/>
              <a:t> o "a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revoluţie</a:t>
            </a:r>
            <a:r>
              <a:rPr lang="ro-RO" dirty="0"/>
              <a:t> </a:t>
            </a:r>
            <a:r>
              <a:rPr lang="en-US" dirty="0" err="1"/>
              <a:t>industrială</a:t>
            </a:r>
            <a:r>
              <a:rPr lang="en-US" dirty="0"/>
              <a:t>" – o “</a:t>
            </a:r>
            <a:r>
              <a:rPr lang="en-US" dirty="0" err="1"/>
              <a:t>eră</a:t>
            </a:r>
            <a:r>
              <a:rPr lang="en-US" dirty="0"/>
              <a:t> a </a:t>
            </a:r>
            <a:r>
              <a:rPr lang="en-US" dirty="0" err="1"/>
              <a:t>mașinilor</a:t>
            </a:r>
            <a:r>
              <a:rPr lang="en-US" dirty="0"/>
              <a:t>” cu un "</a:t>
            </a:r>
            <a:r>
              <a:rPr lang="en-US" dirty="0" err="1"/>
              <a:t>enorm</a:t>
            </a:r>
            <a:r>
              <a:rPr lang="en-US" dirty="0"/>
              <a:t> </a:t>
            </a:r>
            <a:r>
              <a:rPr lang="en-US" dirty="0" err="1"/>
              <a:t>potenţial</a:t>
            </a:r>
            <a:r>
              <a:rPr lang="en-US" dirty="0"/>
              <a:t> de a face </a:t>
            </a:r>
            <a:r>
              <a:rPr lang="en-US" dirty="0" err="1"/>
              <a:t>binele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răul</a:t>
            </a:r>
            <a:r>
              <a:rPr lang="en-US" dirty="0"/>
              <a:t> "5, care </a:t>
            </a:r>
            <a:r>
              <a:rPr lang="en-US" dirty="0" err="1"/>
              <a:t>va</a:t>
            </a:r>
            <a:r>
              <a:rPr lang="en-US" dirty="0"/>
              <a:t> da</a:t>
            </a:r>
            <a:r>
              <a:rPr lang="ro-RO" dirty="0"/>
              <a:t> </a:t>
            </a:r>
            <a:r>
              <a:rPr lang="it-IT" dirty="0"/>
              <a:t>naştere la un număr impresionant provocări etice și oportunități.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55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cu </a:t>
            </a:r>
            <a:r>
              <a:rPr lang="en-US" dirty="0" err="1"/>
              <a:t>reglementări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obligațiile</a:t>
            </a:r>
            <a:r>
              <a:rPr lang="en-US" dirty="0"/>
              <a:t> </a:t>
            </a:r>
            <a:r>
              <a:rPr lang="en-US" dirty="0" err="1"/>
              <a:t>liderilor</a:t>
            </a:r>
            <a:r>
              <a:rPr lang="en-US" dirty="0"/>
              <a:t> din </a:t>
            </a:r>
            <a:r>
              <a:rPr lang="en-US" dirty="0" err="1"/>
              <a:t>domeniu</a:t>
            </a:r>
            <a:r>
              <a:rPr lang="en-US" dirty="0"/>
              <a:t>, ale </a:t>
            </a:r>
            <a:r>
              <a:rPr lang="en-US" dirty="0" err="1"/>
              <a:t>programatorilor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ro-RO" dirty="0"/>
              <a:t> </a:t>
            </a:r>
            <a:r>
              <a:rPr lang="en-US" dirty="0"/>
              <a:t>software engineers cum sunt </a:t>
            </a:r>
            <a:r>
              <a:rPr lang="en-US" dirty="0" err="1"/>
              <a:t>numiți</a:t>
            </a:r>
            <a:r>
              <a:rPr lang="en-US" dirty="0"/>
              <a:t>, ale </a:t>
            </a:r>
            <a:r>
              <a:rPr lang="en-US" dirty="0" err="1"/>
              <a:t>clienților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angajatorilor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încheie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zece</a:t>
            </a:r>
            <a:r>
              <a:rPr lang="en-US" dirty="0"/>
              <a:t> “</a:t>
            </a:r>
            <a:r>
              <a:rPr lang="en-US" dirty="0" err="1"/>
              <a:t>porunci</a:t>
            </a:r>
            <a:r>
              <a:rPr lang="en-US" dirty="0"/>
              <a:t>”</a:t>
            </a:r>
            <a:r>
              <a:rPr lang="ro-RO" dirty="0"/>
              <a:t> </a:t>
            </a:r>
            <a:r>
              <a:rPr lang="en-US" dirty="0"/>
              <a:t>ale </a:t>
            </a:r>
            <a:r>
              <a:rPr lang="en-US" dirty="0" err="1"/>
              <a:t>eticii</a:t>
            </a:r>
            <a:r>
              <a:rPr lang="en-US" dirty="0"/>
              <a:t> </a:t>
            </a:r>
            <a:r>
              <a:rPr lang="en-US" dirty="0" err="1"/>
              <a:t>computerelor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1. “Nu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un calculator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oameni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Nu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interfera</a:t>
            </a:r>
            <a:r>
              <a:rPr lang="en-US" dirty="0"/>
              <a:t> cu </a:t>
            </a:r>
            <a:r>
              <a:rPr lang="en-US" dirty="0" err="1"/>
              <a:t>munca</a:t>
            </a:r>
            <a:r>
              <a:rPr lang="en-US" dirty="0"/>
              <a:t> pe computer a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oameni</a:t>
            </a:r>
            <a:r>
              <a:rPr lang="en-US" dirty="0"/>
              <a:t>.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3. </a:t>
            </a:r>
            <a:r>
              <a:rPr lang="en-US" dirty="0"/>
              <a:t>Nu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iscodi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fișierele</a:t>
            </a:r>
            <a:r>
              <a:rPr lang="en-US" dirty="0"/>
              <a:t> de pe </a:t>
            </a:r>
            <a:r>
              <a:rPr lang="en-US" dirty="0" err="1"/>
              <a:t>calculatorul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it-IT" dirty="0"/>
              <a:t>4. Nu vei folosi calculatorul ca să furi.</a:t>
            </a:r>
          </a:p>
          <a:p>
            <a:pPr marL="0" indent="0">
              <a:buNone/>
            </a:pPr>
            <a:r>
              <a:rPr lang="it-IT" dirty="0"/>
              <a:t>5. Nu vei folosi calculatorul pentru a depune mărturie falsă.</a:t>
            </a:r>
          </a:p>
          <a:p>
            <a:pPr marL="0" indent="0">
              <a:buNone/>
            </a:pPr>
            <a:r>
              <a:rPr lang="en-US" dirty="0"/>
              <a:t>6. Nu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software </a:t>
            </a:r>
            <a:r>
              <a:rPr lang="en-US" dirty="0" err="1"/>
              <a:t>patentat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nu ai </a:t>
            </a:r>
            <a:r>
              <a:rPr lang="en-US" dirty="0" err="1"/>
              <a:t>plătit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7. Nu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computerului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autorizație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compensație</a:t>
            </a:r>
            <a:r>
              <a:rPr lang="en-US" dirty="0"/>
              <a:t> </a:t>
            </a:r>
            <a:r>
              <a:rPr lang="en-US" dirty="0" err="1"/>
              <a:t>adecvată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8. Nu </a:t>
            </a:r>
            <a:r>
              <a:rPr lang="en-US" dirty="0" err="1"/>
              <a:t>îți</a:t>
            </a:r>
            <a:r>
              <a:rPr lang="en-US" dirty="0"/>
              <a:t>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însuși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intelectual</a:t>
            </a:r>
            <a:r>
              <a:rPr lang="en-US" dirty="0"/>
              <a:t> al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reflecta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consecințelor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ale </a:t>
            </a:r>
            <a:r>
              <a:rPr lang="en-US" dirty="0" err="1"/>
              <a:t>programului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scrii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ale </a:t>
            </a:r>
            <a:r>
              <a:rPr lang="en-US" dirty="0" err="1"/>
              <a:t>sistemului</a:t>
            </a:r>
            <a:r>
              <a:rPr lang="en-US" dirty="0"/>
              <a:t> pe</a:t>
            </a:r>
            <a:r>
              <a:rPr lang="ro-RO" dirty="0"/>
              <a:t> </a:t>
            </a:r>
            <a:r>
              <a:rPr lang="en-US" dirty="0"/>
              <a:t>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proiectezi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întotdeauna</a:t>
            </a:r>
            <a:r>
              <a:rPr lang="en-US" dirty="0"/>
              <a:t> </a:t>
            </a:r>
            <a:r>
              <a:rPr lang="en-US" dirty="0" err="1"/>
              <a:t>calculatorul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care </a:t>
            </a:r>
            <a:r>
              <a:rPr lang="en-US" dirty="0" err="1"/>
              <a:t>garantează</a:t>
            </a:r>
            <a:r>
              <a:rPr lang="en-US" dirty="0"/>
              <a:t> </a:t>
            </a:r>
            <a:r>
              <a:rPr lang="en-US" dirty="0" err="1"/>
              <a:t>considerația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respectul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ceilalți</a:t>
            </a:r>
            <a:r>
              <a:rPr lang="en-US" dirty="0"/>
              <a:t> oameni”73.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4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en-US" b="1" dirty="0" err="1"/>
              <a:t>Concluzii</a:t>
            </a:r>
            <a:endParaRPr lang="en-US" b="1" dirty="0"/>
          </a:p>
          <a:p>
            <a:r>
              <a:rPr lang="it-IT" dirty="0"/>
              <a:t>În ultimele decenii, noi circumstanțe au dat naștere la probleme etice noi. Etica afacerilor a</a:t>
            </a:r>
            <a:r>
              <a:rPr lang="ro-RO" dirty="0"/>
              <a:t> </a:t>
            </a:r>
            <a:r>
              <a:rPr lang="en-US" dirty="0" err="1"/>
              <a:t>devenit</a:t>
            </a:r>
            <a:r>
              <a:rPr lang="en-US" dirty="0"/>
              <a:t> o </a:t>
            </a:r>
            <a:r>
              <a:rPr lang="en-US" dirty="0" err="1"/>
              <a:t>disciplină</a:t>
            </a:r>
            <a:r>
              <a:rPr lang="en-US" dirty="0"/>
              <a:t> care </a:t>
            </a:r>
            <a:r>
              <a:rPr lang="en-US" dirty="0" err="1"/>
              <a:t>tratează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aspectele</a:t>
            </a:r>
            <a:r>
              <a:rPr lang="en-US" dirty="0"/>
              <a:t> </a:t>
            </a:r>
            <a:r>
              <a:rPr lang="en-US" dirty="0" err="1"/>
              <a:t>lumii</a:t>
            </a:r>
            <a:r>
              <a:rPr lang="en-US" dirty="0"/>
              <a:t> de </a:t>
            </a:r>
            <a:r>
              <a:rPr lang="en-US" dirty="0" err="1"/>
              <a:t>astăzi</a:t>
            </a:r>
            <a:r>
              <a:rPr lang="en-US" dirty="0"/>
              <a:t> – de la </a:t>
            </a:r>
            <a:r>
              <a:rPr lang="en-US" dirty="0" err="1"/>
              <a:t>proliferarea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influența</a:t>
            </a:r>
            <a:r>
              <a:rPr lang="ro-RO" dirty="0"/>
              <a:t> </a:t>
            </a:r>
            <a:r>
              <a:rPr lang="en-US" dirty="0" err="1"/>
              <a:t>corporațiilor</a:t>
            </a:r>
            <a:r>
              <a:rPr lang="en-US" dirty="0"/>
              <a:t> </a:t>
            </a:r>
            <a:r>
              <a:rPr lang="en-US" dirty="0" err="1"/>
              <a:t>multinaționale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programele</a:t>
            </a:r>
            <a:r>
              <a:rPr lang="en-US" dirty="0"/>
              <a:t> software care </a:t>
            </a:r>
            <a:r>
              <a:rPr lang="en-US" dirty="0" err="1"/>
              <a:t>cumpără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cantități</a:t>
            </a:r>
            <a:r>
              <a:rPr lang="en-US" dirty="0"/>
              <a:t> </a:t>
            </a:r>
            <a:r>
              <a:rPr lang="en-US" dirty="0" err="1"/>
              <a:t>imense</a:t>
            </a:r>
            <a:r>
              <a:rPr lang="en-US" dirty="0"/>
              <a:t>.</a:t>
            </a:r>
          </a:p>
          <a:p>
            <a:r>
              <a:rPr lang="ro-RO" dirty="0"/>
              <a:t>D</a:t>
            </a:r>
            <a:r>
              <a:rPr lang="en-US" dirty="0" err="1"/>
              <a:t>omeniu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ultimele</a:t>
            </a:r>
            <a:r>
              <a:rPr lang="en-US" dirty="0"/>
              <a:t> </a:t>
            </a:r>
            <a:r>
              <a:rPr lang="en-US" dirty="0" err="1"/>
              <a:t>decenii</a:t>
            </a:r>
            <a:r>
              <a:rPr lang="en-US" dirty="0"/>
              <a:t> au </a:t>
            </a:r>
            <a:r>
              <a:rPr lang="en-US" dirty="0" err="1"/>
              <a:t>avut</a:t>
            </a:r>
            <a:r>
              <a:rPr lang="en-US" dirty="0"/>
              <a:t> loc </a:t>
            </a:r>
            <a:r>
              <a:rPr lang="en-US" dirty="0" err="1"/>
              <a:t>transformări</a:t>
            </a:r>
            <a:r>
              <a:rPr lang="en-US" dirty="0"/>
              <a:t> </a:t>
            </a:r>
            <a:r>
              <a:rPr lang="en-US" dirty="0" err="1"/>
              <a:t>uimitoare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tehnicii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calcul</a:t>
            </a:r>
            <a:r>
              <a:rPr lang="en-US" dirty="0"/>
              <a:t>.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răstimp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scurt</a:t>
            </a:r>
            <a:r>
              <a:rPr lang="en-US" dirty="0"/>
              <a:t>, </a:t>
            </a:r>
            <a:r>
              <a:rPr lang="en-US" dirty="0" err="1"/>
              <a:t>calculatorul</a:t>
            </a:r>
            <a:r>
              <a:rPr lang="en-US" dirty="0"/>
              <a:t> ne-a </a:t>
            </a:r>
            <a:r>
              <a:rPr lang="en-US" dirty="0" err="1"/>
              <a:t>schimbat</a:t>
            </a:r>
            <a:r>
              <a:rPr lang="en-US" dirty="0"/>
              <a:t> radical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viață</a:t>
            </a:r>
            <a:r>
              <a:rPr lang="en-US" dirty="0"/>
              <a:t> - </a:t>
            </a:r>
            <a:r>
              <a:rPr lang="en-US" dirty="0" err="1"/>
              <a:t>felul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</a:t>
            </a:r>
            <a:r>
              <a:rPr lang="ro-RO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afaceri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cumpărături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firmele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agențiile</a:t>
            </a:r>
            <a:r>
              <a:rPr lang="en-US" dirty="0"/>
              <a:t> </a:t>
            </a:r>
            <a:r>
              <a:rPr lang="en-US" dirty="0" err="1"/>
              <a:t>guvernamentale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păstrează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schimbări</a:t>
            </a:r>
            <a:r>
              <a:rPr lang="en-US" dirty="0"/>
              <a:t> pot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viața</a:t>
            </a:r>
            <a:r>
              <a:rPr lang="en-US" dirty="0"/>
              <a:t> </a:t>
            </a:r>
            <a:r>
              <a:rPr lang="en-US" dirty="0" err="1"/>
              <a:t>privată</a:t>
            </a:r>
            <a:r>
              <a:rPr lang="en-US" dirty="0"/>
              <a:t>, </a:t>
            </a:r>
            <a:r>
              <a:rPr lang="en-US" dirty="0" err="1"/>
              <a:t>locurile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ro-RO" dirty="0"/>
              <a:t> </a:t>
            </a:r>
            <a:r>
              <a:rPr lang="en-US" dirty="0" err="1"/>
              <a:t>libertatea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36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32500" lnSpcReduction="20000"/>
          </a:bodyPr>
          <a:lstStyle/>
          <a:p>
            <a:r>
              <a:rPr lang="en-US" b="1" dirty="0" err="1"/>
              <a:t>Bibliografie</a:t>
            </a:r>
            <a:endParaRPr lang="en-US" b="1" dirty="0"/>
          </a:p>
          <a:p>
            <a:r>
              <a:rPr lang="ro-RO" dirty="0"/>
              <a:t>1. </a:t>
            </a:r>
            <a:r>
              <a:rPr lang="en-US" dirty="0"/>
              <a:t>Barger Robert N., </a:t>
            </a:r>
            <a:r>
              <a:rPr lang="en-US" i="1" dirty="0"/>
              <a:t>Computer Ethics: A Case-Based Approach</a:t>
            </a:r>
            <a:r>
              <a:rPr lang="en-US" dirty="0"/>
              <a:t>, Cambridge University Press, 2008</a:t>
            </a:r>
          </a:p>
          <a:p>
            <a:r>
              <a:rPr lang="en-US" dirty="0"/>
              <a:t>Bynum W. T., </a:t>
            </a:r>
            <a:r>
              <a:rPr lang="en-US" i="1" dirty="0"/>
              <a:t>Computer and Information Ethics</a:t>
            </a:r>
            <a:r>
              <a:rPr lang="en-US" dirty="0"/>
              <a:t>, http://plato.stanford.edu/entries/ethics-computer/,</a:t>
            </a:r>
          </a:p>
          <a:p>
            <a:r>
              <a:rPr lang="en-US" dirty="0"/>
              <a:t>(</a:t>
            </a:r>
            <a:r>
              <a:rPr lang="en-US" dirty="0" err="1"/>
              <a:t>accesat</a:t>
            </a:r>
            <a:r>
              <a:rPr lang="en-US" dirty="0"/>
              <a:t> la 17.05.2010).</a:t>
            </a:r>
          </a:p>
          <a:p>
            <a:r>
              <a:rPr lang="ro-RO" dirty="0"/>
              <a:t>2.</a:t>
            </a:r>
            <a:r>
              <a:rPr lang="en-US" dirty="0"/>
              <a:t>Bynum W.T., </a:t>
            </a:r>
            <a:r>
              <a:rPr lang="en-US" i="1" dirty="0"/>
              <a:t>Milestones in the History of Information and Computer Ethics</a:t>
            </a:r>
            <a:r>
              <a:rPr lang="en-US" dirty="0"/>
              <a:t>, Handbook of Information</a:t>
            </a:r>
          </a:p>
          <a:p>
            <a:r>
              <a:rPr lang="en-US" dirty="0"/>
              <a:t>and Computer Ethics, John Wiley &amp; Sons, 2008</a:t>
            </a:r>
          </a:p>
          <a:p>
            <a:r>
              <a:rPr lang="ro-RO" dirty="0"/>
              <a:t>3.</a:t>
            </a:r>
            <a:r>
              <a:rPr lang="en-US" dirty="0" err="1"/>
              <a:t>Floridi</a:t>
            </a:r>
            <a:r>
              <a:rPr lang="en-US" dirty="0"/>
              <a:t>, Luciano, </a:t>
            </a:r>
            <a:r>
              <a:rPr lang="en-US" i="1" dirty="0"/>
              <a:t>Information Ethics, its Nature and Scope</a:t>
            </a:r>
            <a:r>
              <a:rPr lang="en-US" dirty="0"/>
              <a:t>, Cambridge: Cambridge University Press,</a:t>
            </a:r>
          </a:p>
          <a:p>
            <a:r>
              <a:rPr lang="en-US" dirty="0"/>
              <a:t>2005.</a:t>
            </a:r>
          </a:p>
          <a:p>
            <a:r>
              <a:rPr lang="ro-RO" dirty="0"/>
              <a:t>4. </a:t>
            </a:r>
            <a:r>
              <a:rPr lang="en-US" dirty="0" err="1"/>
              <a:t>Gotterbarn</a:t>
            </a:r>
            <a:r>
              <a:rPr lang="en-US" dirty="0"/>
              <a:t>, Donald, </a:t>
            </a:r>
            <a:r>
              <a:rPr lang="en-US" i="1" dirty="0"/>
              <a:t>Computer Ethics: Responsibility Regained</a:t>
            </a:r>
            <a:r>
              <a:rPr lang="en-US" dirty="0"/>
              <a:t>,</a:t>
            </a:r>
          </a:p>
          <a:p>
            <a:r>
              <a:rPr lang="ro-RO" dirty="0"/>
              <a:t>5. </a:t>
            </a:r>
            <a:r>
              <a:rPr lang="en-US" dirty="0"/>
              <a:t>http://csciwww.etsu.edu/gotterbarn/artpp1.htm, (</a:t>
            </a:r>
            <a:r>
              <a:rPr lang="en-US" dirty="0" err="1"/>
              <a:t>accesat</a:t>
            </a:r>
            <a:r>
              <a:rPr lang="en-US" dirty="0"/>
              <a:t> la 18.05.2010).</a:t>
            </a:r>
          </a:p>
          <a:p>
            <a:r>
              <a:rPr lang="ro-RO" dirty="0"/>
              <a:t>6. </a:t>
            </a:r>
            <a:r>
              <a:rPr lang="en-US" dirty="0"/>
              <a:t>Johnson, Deborah, </a:t>
            </a:r>
            <a:r>
              <a:rPr lang="en-US" i="1" dirty="0"/>
              <a:t>Computer Ethics </a:t>
            </a:r>
            <a:r>
              <a:rPr lang="en-US" dirty="0"/>
              <a:t>,Prentice Hall, 1985.</a:t>
            </a:r>
          </a:p>
          <a:p>
            <a:r>
              <a:rPr lang="ro-RO" dirty="0"/>
              <a:t>7. </a:t>
            </a:r>
            <a:r>
              <a:rPr lang="en-US" dirty="0"/>
              <a:t>Moor, James H., </a:t>
            </a:r>
            <a:r>
              <a:rPr lang="en-US" i="1" dirty="0"/>
              <a:t>What is Computer Ethics?</a:t>
            </a:r>
            <a:r>
              <a:rPr lang="en-US" dirty="0"/>
              <a:t>,</a:t>
            </a:r>
          </a:p>
          <a:p>
            <a:r>
              <a:rPr lang="ro-RO" dirty="0"/>
              <a:t>8. </a:t>
            </a:r>
            <a:r>
              <a:rPr lang="en-US" dirty="0"/>
              <a:t>http://www.southernct.edu/organizations/rccs/resources/teaching/teaching_mono/moor/</a:t>
            </a:r>
          </a:p>
          <a:p>
            <a:r>
              <a:rPr lang="en-US" dirty="0"/>
              <a:t>moor_machine.html, (</a:t>
            </a:r>
            <a:r>
              <a:rPr lang="en-US" dirty="0" err="1"/>
              <a:t>accesat</a:t>
            </a:r>
            <a:r>
              <a:rPr lang="en-US" dirty="0"/>
              <a:t> pe 18.05.2010).</a:t>
            </a:r>
          </a:p>
          <a:p>
            <a:r>
              <a:rPr lang="ro-RO" dirty="0"/>
              <a:t>9. </a:t>
            </a:r>
            <a:r>
              <a:rPr lang="en-US" dirty="0"/>
              <a:t>Moor, James H., </a:t>
            </a:r>
            <a:r>
              <a:rPr lang="en-US" i="1" dirty="0"/>
              <a:t>Reason, Relativity, and Responsibility in Computer Ethics</a:t>
            </a:r>
            <a:r>
              <a:rPr lang="en-US" dirty="0"/>
              <a:t>, Computers and Society,</a:t>
            </a:r>
          </a:p>
          <a:p>
            <a:r>
              <a:rPr lang="en-US" dirty="0"/>
              <a:t>28:1, </a:t>
            </a:r>
            <a:r>
              <a:rPr lang="en-US" dirty="0" err="1"/>
              <a:t>martie</a:t>
            </a:r>
            <a:r>
              <a:rPr lang="en-US" dirty="0"/>
              <a:t> 1998.</a:t>
            </a:r>
          </a:p>
          <a:p>
            <a:r>
              <a:rPr lang="ro-RO" dirty="0"/>
              <a:t>10. </a:t>
            </a:r>
            <a:r>
              <a:rPr lang="en-US" dirty="0" err="1"/>
              <a:t>Nagl</a:t>
            </a:r>
            <a:r>
              <a:rPr lang="en-US" dirty="0"/>
              <a:t>, Sylvia, </a:t>
            </a:r>
            <a:r>
              <a:rPr lang="en-US" i="1" dirty="0"/>
              <a:t>Biomedicine and Moral Agency in a Complex World</a:t>
            </a:r>
            <a:r>
              <a:rPr lang="en-US" dirty="0"/>
              <a:t>; Ethics of The Body -</a:t>
            </a:r>
          </a:p>
          <a:p>
            <a:r>
              <a:rPr lang="ro-RO" dirty="0"/>
              <a:t>11. </a:t>
            </a:r>
            <a:r>
              <a:rPr lang="en-US" dirty="0"/>
              <a:t>Postconventional Challenges, The MIT Press, 2005.</a:t>
            </a:r>
          </a:p>
          <a:p>
            <a:r>
              <a:rPr lang="ro-RO" dirty="0"/>
              <a:t>12. </a:t>
            </a:r>
            <a:r>
              <a:rPr lang="en-US" dirty="0"/>
              <a:t>Pat S Lee and Kelvin H Lee, </a:t>
            </a:r>
            <a:r>
              <a:rPr lang="en-US" i="1" dirty="0"/>
              <a:t>Genomic analysis, </a:t>
            </a:r>
            <a:r>
              <a:rPr lang="en-US" dirty="0"/>
              <a:t>Current Opinion in Biotechnology, nr. 11, 2000.</a:t>
            </a:r>
          </a:p>
          <a:p>
            <a:r>
              <a:rPr lang="ro-RO" dirty="0"/>
              <a:t>13. </a:t>
            </a:r>
            <a:r>
              <a:rPr lang="en-US" dirty="0"/>
              <a:t>Ruth Chadwick, Antonio </a:t>
            </a:r>
            <a:r>
              <a:rPr lang="en-US" dirty="0" err="1"/>
              <a:t>Marturano</a:t>
            </a:r>
            <a:r>
              <a:rPr lang="en-US" dirty="0"/>
              <a:t>, </a:t>
            </a:r>
            <a:r>
              <a:rPr lang="en-US" i="1" dirty="0"/>
              <a:t>Computing, Genetics, and Policy: Theoretical and Practical</a:t>
            </a:r>
          </a:p>
          <a:p>
            <a:r>
              <a:rPr lang="en-US" i="1" dirty="0"/>
              <a:t>Considerations</a:t>
            </a:r>
            <a:r>
              <a:rPr lang="en-US" dirty="0"/>
              <a:t>; Ethics, Computing and Genomics, Jones and Bartlett Publishers, 2006.</a:t>
            </a:r>
          </a:p>
          <a:p>
            <a:r>
              <a:rPr lang="ro-RO" dirty="0"/>
              <a:t>14. </a:t>
            </a:r>
            <a:r>
              <a:rPr lang="en-US" dirty="0"/>
              <a:t>Trivedi, B. (2000), </a:t>
            </a:r>
            <a:r>
              <a:rPr lang="en-US" i="1" dirty="0"/>
              <a:t>Sequencing the genome, </a:t>
            </a:r>
            <a:r>
              <a:rPr lang="en-US" dirty="0"/>
              <a:t>Genome News Network, June 2, 2000;</a:t>
            </a:r>
          </a:p>
          <a:p>
            <a:r>
              <a:rPr lang="ro-RO" dirty="0"/>
              <a:t>15. </a:t>
            </a:r>
            <a:r>
              <a:rPr lang="en-US" dirty="0"/>
              <a:t>http://www.genomenewsnetwork.org/articles/06_00/sequence_primer.shtml (</a:t>
            </a:r>
            <a:r>
              <a:rPr lang="en-US" dirty="0" err="1"/>
              <a:t>accesat</a:t>
            </a:r>
            <a:r>
              <a:rPr lang="en-US" dirty="0"/>
              <a:t> la 18.05.2010)</a:t>
            </a:r>
          </a:p>
          <a:p>
            <a:r>
              <a:rPr lang="ro-RO" dirty="0"/>
              <a:t>16. </a:t>
            </a:r>
            <a:r>
              <a:rPr lang="en-US" dirty="0"/>
              <a:t>Wiener, N., </a:t>
            </a:r>
            <a:r>
              <a:rPr lang="en-US" i="1" dirty="0"/>
              <a:t>Cybernetics: or Control and Communication in the Animal and the Machine</a:t>
            </a:r>
            <a:r>
              <a:rPr lang="en-US" dirty="0"/>
              <a:t>, Boston, MA:</a:t>
            </a:r>
          </a:p>
          <a:p>
            <a:r>
              <a:rPr lang="en-US" dirty="0"/>
              <a:t>Technology Press. 1948</a:t>
            </a:r>
          </a:p>
          <a:p>
            <a:r>
              <a:rPr lang="ro-RO" dirty="0"/>
              <a:t>17. </a:t>
            </a:r>
            <a:r>
              <a:rPr lang="en-US" dirty="0"/>
              <a:t>Wiener, N. </a:t>
            </a:r>
            <a:r>
              <a:rPr lang="en-US" i="1" dirty="0"/>
              <a:t>The Human Use of Human Beings: Cybernetics and Society</a:t>
            </a:r>
            <a:r>
              <a:rPr lang="en-US" dirty="0"/>
              <a:t>, Second Edition Revised,</a:t>
            </a:r>
          </a:p>
          <a:p>
            <a:r>
              <a:rPr lang="en-US" dirty="0"/>
              <a:t>Doubleday Anchor, 1954</a:t>
            </a:r>
          </a:p>
          <a:p>
            <a:r>
              <a:rPr lang="ro-RO" dirty="0"/>
              <a:t>18. </a:t>
            </a:r>
            <a:r>
              <a:rPr lang="it-IT" dirty="0"/>
              <a:t>Wikipedia, </a:t>
            </a:r>
            <a:r>
              <a:rPr lang="it-IT" i="1" dirty="0"/>
              <a:t>http://ro.wikipedia.org/wiki/Utilitarism</a:t>
            </a:r>
            <a:r>
              <a:rPr lang="it-IT" dirty="0"/>
              <a:t>, (accesat la 17.05.2010).</a:t>
            </a:r>
          </a:p>
          <a:p>
            <a:r>
              <a:rPr lang="ro-RO" dirty="0"/>
              <a:t>19. </a:t>
            </a:r>
            <a:r>
              <a:rPr lang="it-IT" dirty="0"/>
              <a:t>Wikipedia, </a:t>
            </a:r>
            <a:r>
              <a:rPr lang="it-IT" i="1" dirty="0"/>
              <a:t>http://en.wikipedia.org/wiki/Norbert_Wiener</a:t>
            </a:r>
            <a:r>
              <a:rPr lang="it-IT" dirty="0"/>
              <a:t>, (accesat la 17.05.2010).</a:t>
            </a:r>
          </a:p>
          <a:p>
            <a:r>
              <a:rPr lang="ro-RO" dirty="0"/>
              <a:t>20. </a:t>
            </a:r>
            <a:r>
              <a:rPr lang="it-IT" dirty="0"/>
              <a:t>Wikipedia, </a:t>
            </a:r>
            <a:r>
              <a:rPr lang="it-IT" i="1" dirty="0"/>
              <a:t>http://en.wikipedia.org/wiki/Sensorium </a:t>
            </a:r>
            <a:r>
              <a:rPr lang="it-IT" dirty="0"/>
              <a:t>(accesat la data de 17.05.2010)</a:t>
            </a:r>
          </a:p>
          <a:p>
            <a:r>
              <a:rPr lang="ro-RO" dirty="0"/>
              <a:t>21. </a:t>
            </a:r>
            <a:r>
              <a:rPr lang="it-IT" dirty="0"/>
              <a:t>Wikipedia, </a:t>
            </a:r>
            <a:r>
              <a:rPr lang="it-IT" i="1" dirty="0"/>
              <a:t>http://en.wikipedia.org/wiki/DNA_microarray</a:t>
            </a:r>
            <a:r>
              <a:rPr lang="it-IT" dirty="0"/>
              <a:t>, (accesat la 18.05.2010).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8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războiul</a:t>
            </a:r>
            <a:r>
              <a:rPr lang="en-US" dirty="0"/>
              <a:t> s-a </a:t>
            </a:r>
            <a:r>
              <a:rPr lang="en-US" dirty="0" err="1"/>
              <a:t>încheiat</a:t>
            </a:r>
            <a:r>
              <a:rPr lang="en-US" dirty="0"/>
              <a:t>, Wiener a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</a:t>
            </a:r>
            <a:r>
              <a:rPr lang="en-US" i="1" dirty="0"/>
              <a:t>Cybernetics </a:t>
            </a:r>
            <a:r>
              <a:rPr lang="en-US" dirty="0"/>
              <a:t>(1948), a </a:t>
            </a:r>
            <a:r>
              <a:rPr lang="en-US" dirty="0" err="1"/>
              <a:t>descris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ro-RO" dirty="0"/>
              <a:t> </a:t>
            </a:r>
            <a:r>
              <a:rPr lang="en-US" dirty="0" err="1"/>
              <a:t>ramura</a:t>
            </a:r>
            <a:r>
              <a:rPr lang="en-US" dirty="0"/>
              <a:t> de </a:t>
            </a:r>
            <a:r>
              <a:rPr lang="en-US" dirty="0" err="1"/>
              <a:t>ştiinţe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identificat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din </a:t>
            </a:r>
            <a:r>
              <a:rPr lang="en-US" dirty="0" err="1"/>
              <a:t>implicaţiile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generate de </a:t>
            </a:r>
            <a:r>
              <a:rPr lang="en-US" dirty="0" err="1"/>
              <a:t>către</a:t>
            </a:r>
            <a:r>
              <a:rPr lang="ro-RO" dirty="0"/>
              <a:t>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informaţiei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/>
              <a:t>Doi ani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r>
              <a:rPr lang="en-US" dirty="0"/>
              <a:t> el a </a:t>
            </a:r>
            <a:r>
              <a:rPr lang="en-US" dirty="0" err="1"/>
              <a:t>publicat</a:t>
            </a:r>
            <a:r>
              <a:rPr lang="en-US" dirty="0"/>
              <a:t> </a:t>
            </a:r>
            <a:r>
              <a:rPr lang="en-US" i="1" dirty="0"/>
              <a:t>The</a:t>
            </a:r>
            <a:r>
              <a:rPr lang="ro-RO" i="1" dirty="0"/>
              <a:t> </a:t>
            </a:r>
            <a:r>
              <a:rPr lang="en-US" i="1" dirty="0"/>
              <a:t>Human Use of Human Beings </a:t>
            </a:r>
            <a:r>
              <a:rPr lang="en-US" dirty="0"/>
              <a:t>(1950), o carte </a:t>
            </a:r>
            <a:r>
              <a:rPr lang="en-US" dirty="0" err="1"/>
              <a:t>în</a:t>
            </a:r>
            <a:r>
              <a:rPr lang="en-US" dirty="0"/>
              <a:t> care a </a:t>
            </a:r>
            <a:r>
              <a:rPr lang="en-US" dirty="0" err="1"/>
              <a:t>explorat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pe care</a:t>
            </a:r>
            <a:r>
              <a:rPr lang="ro-RO" dirty="0"/>
              <a:t> </a:t>
            </a:r>
            <a:r>
              <a:rPr lang="it-IT" dirty="0"/>
              <a:t>utilizarea calculatorului şi a tehnologiei informaţiei probabil le va genera. Problemele pe care le-a</a:t>
            </a:r>
            <a:r>
              <a:rPr lang="ro-RO" dirty="0"/>
              <a:t> </a:t>
            </a:r>
            <a:r>
              <a:rPr lang="en-US" dirty="0" err="1"/>
              <a:t>identificat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cărţi</a:t>
            </a:r>
            <a:r>
              <a:rPr lang="en-US" dirty="0"/>
              <a:t>, plus </a:t>
            </a:r>
            <a:r>
              <a:rPr lang="en-US" i="1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</a:t>
            </a:r>
            <a:r>
              <a:rPr lang="en-US" i="1" dirty="0" err="1"/>
              <a:t>Dumnezeu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Golem, Inc </a:t>
            </a:r>
            <a:r>
              <a:rPr lang="en-US" dirty="0"/>
              <a:t>(1963), </a:t>
            </a:r>
            <a:r>
              <a:rPr lang="en-US" dirty="0" err="1"/>
              <a:t>cuprindeau</a:t>
            </a:r>
            <a:r>
              <a:rPr lang="ro-RO" dirty="0"/>
              <a:t> </a:t>
            </a:r>
            <a:r>
              <a:rPr lang="en-US" dirty="0" err="1"/>
              <a:t>subiecte</a:t>
            </a:r>
            <a:r>
              <a:rPr lang="en-US" dirty="0"/>
              <a:t> care sunt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astăzi</a:t>
            </a:r>
            <a:r>
              <a:rPr lang="en-US" dirty="0"/>
              <a:t>: </a:t>
            </a:r>
            <a:r>
              <a:rPr lang="en-US" dirty="0" err="1"/>
              <a:t>calculatoarele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, </a:t>
            </a:r>
            <a:r>
              <a:rPr lang="en-US" dirty="0" err="1"/>
              <a:t>calculatoarele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ro-RO" dirty="0"/>
              <a:t> </a:t>
            </a:r>
            <a:r>
              <a:rPr lang="en-US" dirty="0" err="1"/>
              <a:t>şomajul</a:t>
            </a:r>
            <a:r>
              <a:rPr lang="en-US" dirty="0"/>
              <a:t>, </a:t>
            </a:r>
            <a:r>
              <a:rPr lang="en-US" dirty="0" err="1"/>
              <a:t>responsabilităţile</a:t>
            </a:r>
            <a:r>
              <a:rPr lang="en-US" dirty="0"/>
              <a:t> </a:t>
            </a:r>
            <a:r>
              <a:rPr lang="en-US" dirty="0" err="1"/>
              <a:t>profesioniştilor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informatic, </a:t>
            </a:r>
            <a:r>
              <a:rPr lang="en-US" dirty="0" err="1"/>
              <a:t>computere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cu</a:t>
            </a:r>
            <a:r>
              <a:rPr lang="ro-RO" dirty="0"/>
              <a:t> </a:t>
            </a:r>
            <a:r>
              <a:rPr lang="en-US" dirty="0"/>
              <a:t>handicap ,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religia</a:t>
            </a:r>
            <a:r>
              <a:rPr lang="en-US" dirty="0"/>
              <a:t>, </a:t>
            </a:r>
            <a:r>
              <a:rPr lang="en-US" dirty="0" err="1"/>
              <a:t>reţele</a:t>
            </a:r>
            <a:r>
              <a:rPr lang="en-US" dirty="0"/>
              <a:t> de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globalizarea</a:t>
            </a:r>
            <a:r>
              <a:rPr lang="en-US" dirty="0"/>
              <a:t>, </a:t>
            </a:r>
            <a:r>
              <a:rPr lang="en-US" dirty="0" err="1"/>
              <a:t>comunităţi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, teleworking,</a:t>
            </a:r>
            <a:r>
              <a:rPr lang="ro-RO" dirty="0"/>
              <a:t> </a:t>
            </a:r>
            <a:r>
              <a:rPr lang="en-US" dirty="0" err="1"/>
              <a:t>fuzionarea</a:t>
            </a:r>
            <a:r>
              <a:rPr lang="en-US" dirty="0"/>
              <a:t> </a:t>
            </a:r>
            <a:r>
              <a:rPr lang="en-US" dirty="0" err="1"/>
              <a:t>organismului</a:t>
            </a:r>
            <a:r>
              <a:rPr lang="en-US" dirty="0"/>
              <a:t> </a:t>
            </a:r>
            <a:r>
              <a:rPr lang="en-US" dirty="0" err="1"/>
              <a:t>uman</a:t>
            </a:r>
            <a:r>
              <a:rPr lang="en-US" dirty="0"/>
              <a:t> cu </a:t>
            </a:r>
            <a:r>
              <a:rPr lang="en-US" dirty="0" err="1"/>
              <a:t>maşina</a:t>
            </a:r>
            <a:r>
              <a:rPr lang="en-US" dirty="0"/>
              <a:t>,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roboticii</a:t>
            </a:r>
            <a:r>
              <a:rPr lang="en-US" dirty="0"/>
              <a:t>, </a:t>
            </a:r>
            <a:r>
              <a:rPr lang="en-US" dirty="0" err="1"/>
              <a:t>inteligenţă</a:t>
            </a:r>
            <a:r>
              <a:rPr lang="en-US" dirty="0"/>
              <a:t> </a:t>
            </a:r>
            <a:r>
              <a:rPr lang="en-US" dirty="0" err="1"/>
              <a:t>artificială</a:t>
            </a:r>
            <a:r>
              <a:rPr lang="en-US" dirty="0"/>
              <a:t>,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subiecte</a:t>
            </a:r>
            <a:r>
              <a:rPr lang="en-US" dirty="0"/>
              <a:t>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5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i="1" dirty="0"/>
              <a:t>The Human Use of Human Beings, </a:t>
            </a:r>
            <a:r>
              <a:rPr lang="en-US" dirty="0"/>
              <a:t>Wiener a </a:t>
            </a:r>
            <a:r>
              <a:rPr lang="en-US" dirty="0" err="1"/>
              <a:t>explorat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probabile</a:t>
            </a:r>
            <a:r>
              <a:rPr lang="en-US" dirty="0"/>
              <a:t> ale </a:t>
            </a:r>
            <a:r>
              <a:rPr lang="en-US" dirty="0" err="1"/>
              <a:t>tehnologiei</a:t>
            </a:r>
            <a:r>
              <a:rPr lang="ro-RO" dirty="0"/>
              <a:t> </a:t>
            </a:r>
            <a:r>
              <a:rPr lang="en-US" dirty="0" err="1"/>
              <a:t>informaţiei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i="1" dirty="0" err="1"/>
              <a:t>viaţa</a:t>
            </a:r>
            <a:r>
              <a:rPr lang="en-US" i="1" dirty="0"/>
              <a:t>, </a:t>
            </a:r>
            <a:r>
              <a:rPr lang="en-US" i="1" dirty="0" err="1"/>
              <a:t>sănătatea</a:t>
            </a:r>
            <a:r>
              <a:rPr lang="en-US" i="1" dirty="0"/>
              <a:t>, </a:t>
            </a:r>
            <a:r>
              <a:rPr lang="en-US" i="1" dirty="0" err="1"/>
              <a:t>fericirea</a:t>
            </a:r>
            <a:r>
              <a:rPr lang="en-US" i="1" dirty="0"/>
              <a:t>, </a:t>
            </a:r>
            <a:r>
              <a:rPr lang="en-US" i="1" dirty="0" err="1"/>
              <a:t>abilităţi</a:t>
            </a:r>
            <a:r>
              <a:rPr lang="en-US" i="1" dirty="0"/>
              <a:t>, </a:t>
            </a:r>
            <a:r>
              <a:rPr lang="en-US" i="1" dirty="0" err="1"/>
              <a:t>cunoaștere</a:t>
            </a:r>
            <a:r>
              <a:rPr lang="en-US" i="1" dirty="0"/>
              <a:t>,</a:t>
            </a:r>
            <a:r>
              <a:rPr lang="ro-RO" i="1" dirty="0"/>
              <a:t> </a:t>
            </a:r>
            <a:r>
              <a:rPr lang="en-US" i="1" dirty="0"/>
              <a:t>libertate, </a:t>
            </a:r>
            <a:r>
              <a:rPr lang="en-US" i="1" dirty="0" err="1"/>
              <a:t>securitate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oportunităţi</a:t>
            </a:r>
            <a:r>
              <a:rPr lang="en-US" i="1" dirty="0"/>
              <a:t>. </a:t>
            </a:r>
            <a:r>
              <a:rPr lang="en-US" dirty="0" err="1"/>
              <a:t>Ideile</a:t>
            </a:r>
            <a:r>
              <a:rPr lang="en-US" dirty="0"/>
              <a:t> </a:t>
            </a:r>
            <a:r>
              <a:rPr lang="en-US" dirty="0" err="1"/>
              <a:t>metafizice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analiză</a:t>
            </a:r>
            <a:r>
              <a:rPr lang="en-US" dirty="0"/>
              <a:t> pe care le </a:t>
            </a:r>
            <a:r>
              <a:rPr lang="en-US" dirty="0" err="1"/>
              <a:t>angajează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ro-RO" dirty="0"/>
              <a:t> </a:t>
            </a:r>
            <a:r>
              <a:rPr lang="en-US" dirty="0" err="1"/>
              <a:t>atât</a:t>
            </a:r>
            <a:r>
              <a:rPr lang="en-US" dirty="0"/>
              <a:t> de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cuprinzătoare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pot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zilele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identificarea</a:t>
            </a:r>
            <a:r>
              <a:rPr lang="en-US" dirty="0"/>
              <a:t>, </a:t>
            </a:r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legatură</a:t>
            </a:r>
            <a:r>
              <a:rPr lang="en-US" dirty="0"/>
              <a:t> cu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informaţiei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incluzând</a:t>
            </a:r>
            <a:r>
              <a:rPr lang="en-US" dirty="0"/>
              <a:t>, 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reţele</a:t>
            </a:r>
            <a:r>
              <a:rPr lang="en-US" dirty="0"/>
              <a:t> de </a:t>
            </a:r>
            <a:r>
              <a:rPr lang="en-US" dirty="0" err="1"/>
              <a:t>calculatoare</a:t>
            </a:r>
            <a:r>
              <a:rPr lang="en-US" dirty="0"/>
              <a:t>; radio, </a:t>
            </a:r>
            <a:r>
              <a:rPr lang="en-US" dirty="0" err="1"/>
              <a:t>televiziune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telefonie</a:t>
            </a:r>
            <a:r>
              <a:rPr lang="en-US" dirty="0"/>
              <a:t>; mass-media</a:t>
            </a:r>
            <a:r>
              <a:rPr lang="ro-RO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jurnalism</a:t>
            </a:r>
            <a:r>
              <a:rPr lang="en-US" dirty="0"/>
              <a:t>; </a:t>
            </a:r>
            <a:r>
              <a:rPr lang="en-US" dirty="0" err="1"/>
              <a:t>cărţi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biblioteci</a:t>
            </a:r>
            <a:r>
              <a:rPr lang="en-US" dirty="0"/>
              <a:t>. </a:t>
            </a:r>
            <a:endParaRPr lang="ro-RO" dirty="0"/>
          </a:p>
          <a:p>
            <a:endParaRPr lang="ro-RO" dirty="0"/>
          </a:p>
          <a:p>
            <a:r>
              <a:rPr lang="en-US" sz="3000" dirty="0" err="1"/>
              <a:t>Datorită</a:t>
            </a:r>
            <a:r>
              <a:rPr lang="en-US" sz="3000" dirty="0"/>
              <a:t> </a:t>
            </a:r>
            <a:r>
              <a:rPr lang="en-US" sz="3000" dirty="0" err="1"/>
              <a:t>lărgimii</a:t>
            </a:r>
            <a:r>
              <a:rPr lang="en-US" sz="3000" dirty="0"/>
              <a:t> </a:t>
            </a:r>
            <a:r>
              <a:rPr lang="en-US" sz="3000" dirty="0" err="1"/>
              <a:t>preocupărilor</a:t>
            </a:r>
            <a:r>
              <a:rPr lang="en-US" sz="3000" dirty="0"/>
              <a:t> </a:t>
            </a:r>
            <a:r>
              <a:rPr lang="en-US" sz="3000" dirty="0" err="1"/>
              <a:t>lui</a:t>
            </a:r>
            <a:r>
              <a:rPr lang="en-US" sz="3000" dirty="0"/>
              <a:t> Wiener </a:t>
            </a:r>
            <a:r>
              <a:rPr lang="en-US" sz="3000" dirty="0" err="1"/>
              <a:t>şi</a:t>
            </a:r>
            <a:r>
              <a:rPr lang="en-US" sz="3000" dirty="0"/>
              <a:t> </a:t>
            </a:r>
            <a:r>
              <a:rPr lang="en-US" sz="3000" dirty="0" err="1"/>
              <a:t>aplicabilității</a:t>
            </a:r>
            <a:r>
              <a:rPr lang="en-US" sz="3000" dirty="0"/>
              <a:t> </a:t>
            </a:r>
            <a:r>
              <a:rPr lang="en-US" sz="3000" dirty="0" err="1"/>
              <a:t>ideilor</a:t>
            </a:r>
            <a:r>
              <a:rPr lang="en-US" sz="3000" dirty="0"/>
              <a:t> </a:t>
            </a:r>
            <a:r>
              <a:rPr lang="en-US" sz="3000" dirty="0" err="1"/>
              <a:t>şi</a:t>
            </a:r>
            <a:r>
              <a:rPr lang="ro-RO" sz="3000" dirty="0"/>
              <a:t> </a:t>
            </a:r>
            <a:r>
              <a:rPr lang="en-US" sz="3000" dirty="0" err="1"/>
              <a:t>metodelor</a:t>
            </a:r>
            <a:r>
              <a:rPr lang="en-US" sz="3000" dirty="0"/>
              <a:t> sale la </a:t>
            </a:r>
            <a:r>
              <a:rPr lang="en-US" sz="3000" dirty="0" err="1"/>
              <a:t>orice</a:t>
            </a:r>
            <a:r>
              <a:rPr lang="en-US" sz="3000" dirty="0"/>
              <a:t> </a:t>
            </a:r>
            <a:r>
              <a:rPr lang="en-US" sz="3000" dirty="0" err="1"/>
              <a:t>fel</a:t>
            </a:r>
            <a:r>
              <a:rPr lang="en-US" sz="3000" dirty="0"/>
              <a:t> de </a:t>
            </a:r>
            <a:r>
              <a:rPr lang="en-US" sz="3000" dirty="0" err="1"/>
              <a:t>tehnologie</a:t>
            </a:r>
            <a:r>
              <a:rPr lang="en-US" sz="3000" dirty="0"/>
              <a:t> a </a:t>
            </a:r>
            <a:r>
              <a:rPr lang="en-US" sz="3000" dirty="0" err="1"/>
              <a:t>informaţiei</a:t>
            </a:r>
            <a:r>
              <a:rPr lang="en-US" sz="3000" dirty="0"/>
              <a:t>, </a:t>
            </a:r>
            <a:r>
              <a:rPr lang="en-US" sz="3000" dirty="0" err="1"/>
              <a:t>termenul</a:t>
            </a:r>
            <a:r>
              <a:rPr lang="en-US" sz="3000" dirty="0"/>
              <a:t> de “</a:t>
            </a:r>
            <a:r>
              <a:rPr lang="en-US" sz="3000" dirty="0" err="1"/>
              <a:t>Etica</a:t>
            </a:r>
            <a:r>
              <a:rPr lang="en-US" sz="3000" dirty="0"/>
              <a:t> </a:t>
            </a:r>
            <a:r>
              <a:rPr lang="en-US" sz="3000" dirty="0" err="1"/>
              <a:t>informaţiei</a:t>
            </a:r>
            <a:r>
              <a:rPr lang="en-US" sz="3000" dirty="0"/>
              <a:t>” se </a:t>
            </a:r>
            <a:r>
              <a:rPr lang="en-US" sz="3000" dirty="0" err="1"/>
              <a:t>potrivește</a:t>
            </a:r>
            <a:r>
              <a:rPr lang="en-US" sz="3000" dirty="0"/>
              <a:t> </a:t>
            </a:r>
            <a:r>
              <a:rPr lang="en-US" sz="3000" dirty="0" err="1"/>
              <a:t>cel</a:t>
            </a:r>
            <a:r>
              <a:rPr lang="ro-RO" sz="3000" dirty="0"/>
              <a:t> </a:t>
            </a:r>
            <a:r>
              <a:rPr lang="it-IT" sz="3000" dirty="0"/>
              <a:t>mai bine noului domeniu al eticii, pe care l-a fondat.</a:t>
            </a:r>
            <a:endParaRPr lang="ro-RO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2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Ca urmare, „termenul de "etică a calculatoarelor",</a:t>
            </a:r>
            <a:r>
              <a:rPr lang="ro-RO" dirty="0"/>
              <a:t> </a:t>
            </a:r>
            <a:r>
              <a:rPr lang="en-US" dirty="0" err="1"/>
              <a:t>aşa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en-US" dirty="0"/>
              <a:t>,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subdomeniu</a:t>
            </a:r>
            <a:r>
              <a:rPr lang="en-US" dirty="0"/>
              <a:t> al </a:t>
            </a:r>
            <a:r>
              <a:rPr lang="en-US" dirty="0" err="1"/>
              <a:t>preocupărilor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Wiener”7.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fundaţii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etica</a:t>
            </a:r>
            <a:r>
              <a:rPr lang="en-US" dirty="0"/>
              <a:t> </a:t>
            </a:r>
            <a:r>
              <a:rPr lang="en-US" dirty="0" err="1"/>
              <a:t>informaţiei</a:t>
            </a:r>
            <a:r>
              <a:rPr lang="en-US" dirty="0"/>
              <a:t>, Wiener a </a:t>
            </a:r>
            <a:r>
              <a:rPr lang="en-US" dirty="0" err="1"/>
              <a:t>elaborat</a:t>
            </a:r>
            <a:r>
              <a:rPr lang="en-US" dirty="0"/>
              <a:t> o </a:t>
            </a:r>
            <a:r>
              <a:rPr lang="en-US" dirty="0" err="1"/>
              <a:t>viziune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a</a:t>
            </a:r>
            <a:r>
              <a:rPr lang="ro-RO" dirty="0"/>
              <a:t> </a:t>
            </a:r>
            <a:r>
              <a:rPr lang="en-US" dirty="0" err="1"/>
              <a:t>naturii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societăţii</a:t>
            </a:r>
            <a:r>
              <a:rPr lang="en-US" dirty="0"/>
              <a:t>, care l-au </a:t>
            </a:r>
            <a:r>
              <a:rPr lang="en-US" dirty="0" err="1"/>
              <a:t>condus</a:t>
            </a:r>
            <a:r>
              <a:rPr lang="en-US" dirty="0"/>
              <a:t> la o </a:t>
            </a:r>
            <a:r>
              <a:rPr lang="en-US" dirty="0" err="1"/>
              <a:t>descriere</a:t>
            </a:r>
            <a:r>
              <a:rPr lang="en-US" dirty="0"/>
              <a:t> “etic-</a:t>
            </a:r>
            <a:r>
              <a:rPr lang="en-US" dirty="0" err="1"/>
              <a:t>sugestivă</a:t>
            </a:r>
            <a:r>
              <a:rPr lang="en-US" dirty="0"/>
              <a:t>” a </a:t>
            </a:r>
            <a:r>
              <a:rPr lang="en-US" dirty="0" err="1"/>
              <a:t>scopului</a:t>
            </a:r>
            <a:r>
              <a:rPr lang="en-US" dirty="0"/>
              <a:t> </a:t>
            </a:r>
            <a:r>
              <a:rPr lang="en-US" dirty="0" err="1"/>
              <a:t>vieţii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. Pe</a:t>
            </a:r>
            <a:r>
              <a:rPr lang="ro-RO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, el a </a:t>
            </a:r>
            <a:r>
              <a:rPr lang="en-US" dirty="0" err="1"/>
              <a:t>adoptat</a:t>
            </a:r>
            <a:r>
              <a:rPr lang="en-US" dirty="0"/>
              <a:t> "</a:t>
            </a:r>
            <a:r>
              <a:rPr lang="en-US" dirty="0" err="1"/>
              <a:t>marile</a:t>
            </a:r>
            <a:r>
              <a:rPr lang="en-US" dirty="0"/>
              <a:t> principii de justiție"8, pe care a </a:t>
            </a:r>
            <a:r>
              <a:rPr lang="en-US" dirty="0" err="1"/>
              <a:t>crezut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societăţile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</a:t>
            </a:r>
            <a:r>
              <a:rPr lang="ro-RO" dirty="0"/>
              <a:t> </a:t>
            </a:r>
            <a:r>
              <a:rPr lang="en-US" dirty="0" err="1"/>
              <a:t>urmeze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</a:t>
            </a:r>
            <a:r>
              <a:rPr lang="en-US" dirty="0" err="1"/>
              <a:t>etice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-au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Wiener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pt-BR" dirty="0"/>
              <a:t>problemele de etică a informaţiei 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8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 err="1"/>
              <a:t>Viziunea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Wiener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naturii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accent pe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a </a:t>
            </a:r>
            <a:r>
              <a:rPr lang="en-US" dirty="0" err="1"/>
              <a:t>corpului</a:t>
            </a:r>
            <a:r>
              <a:rPr lang="ro-RO" dirty="0"/>
              <a:t> </a:t>
            </a:r>
            <a:r>
              <a:rPr lang="pt-BR" dirty="0"/>
              <a:t>uman și imensul potențial de a învăța și de a crea pe care fiziologia umană îl face posibil. Pentru a</a:t>
            </a:r>
            <a:r>
              <a:rPr lang="ro-RO" dirty="0"/>
              <a:t> </a:t>
            </a:r>
            <a:r>
              <a:rPr lang="en-US" dirty="0" err="1"/>
              <a:t>explica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potențial</a:t>
            </a:r>
            <a:r>
              <a:rPr lang="en-US" dirty="0"/>
              <a:t> </a:t>
            </a:r>
            <a:r>
              <a:rPr lang="en-US" dirty="0" err="1"/>
              <a:t>adeseori</a:t>
            </a:r>
            <a:r>
              <a:rPr lang="en-US" dirty="0"/>
              <a:t> </a:t>
            </a:r>
            <a:r>
              <a:rPr lang="en-US" dirty="0" err="1"/>
              <a:t>compară</a:t>
            </a:r>
            <a:r>
              <a:rPr lang="en-US" dirty="0"/>
              <a:t> </a:t>
            </a:r>
            <a:r>
              <a:rPr lang="en-US" dirty="0" err="1"/>
              <a:t>fiziologia</a:t>
            </a:r>
            <a:r>
              <a:rPr lang="en-US" dirty="0"/>
              <a:t> </a:t>
            </a:r>
            <a:r>
              <a:rPr lang="en-US" dirty="0" err="1"/>
              <a:t>umană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creaturilor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 cum</a:t>
            </a:r>
            <a:r>
              <a:rPr lang="ro-RO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insectele</a:t>
            </a:r>
            <a:r>
              <a:rPr lang="en-US" dirty="0"/>
              <a:t>. “</a:t>
            </a:r>
            <a:r>
              <a:rPr lang="en-US" dirty="0" err="1"/>
              <a:t>Cibernetica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mașini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ro-RO" dirty="0"/>
              <a:t> </a:t>
            </a:r>
            <a:r>
              <a:rPr lang="it-IT" dirty="0"/>
              <a:t>organism reprezintă un index al performanței de care se estimează că ar fi capabile.”9.</a:t>
            </a:r>
          </a:p>
          <a:p>
            <a:r>
              <a:rPr lang="en-US" dirty="0"/>
              <a:t>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studiului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naturii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Wiener a </a:t>
            </a:r>
            <a:r>
              <a:rPr lang="en-US" dirty="0" err="1"/>
              <a:t>ajuns</a:t>
            </a:r>
            <a:r>
              <a:rPr lang="en-US" dirty="0"/>
              <a:t> la </a:t>
            </a:r>
            <a:r>
              <a:rPr lang="en-US" dirty="0" err="1"/>
              <a:t>concluzia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acela</a:t>
            </a:r>
            <a:r>
              <a:rPr lang="en-US" dirty="0"/>
              <a:t> ca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progreseze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a </a:t>
            </a:r>
            <a:r>
              <a:rPr lang="en-US" dirty="0" err="1"/>
              <a:t>informației</a:t>
            </a:r>
            <a:r>
              <a:rPr lang="en-US" dirty="0"/>
              <a:t>: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0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Principii etice în informatică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“</a:t>
            </a:r>
            <a:r>
              <a:rPr lang="en-US" dirty="0" err="1"/>
              <a:t>Aş</a:t>
            </a:r>
            <a:r>
              <a:rPr lang="en-US" dirty="0"/>
              <a:t> </a:t>
            </a:r>
            <a:r>
              <a:rPr lang="en-US" dirty="0" err="1"/>
              <a:t>dori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demonstrez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individul</a:t>
            </a:r>
            <a:r>
              <a:rPr lang="en-US" dirty="0"/>
              <a:t> </a:t>
            </a:r>
            <a:r>
              <a:rPr lang="en-US" dirty="0" err="1"/>
              <a:t>uman</a:t>
            </a:r>
            <a:r>
              <a:rPr lang="en-US" dirty="0"/>
              <a:t>, </a:t>
            </a:r>
            <a:r>
              <a:rPr lang="en-US" dirty="0" err="1"/>
              <a:t>având</a:t>
            </a:r>
            <a:r>
              <a:rPr lang="en-US" dirty="0"/>
              <a:t> o capacitate </a:t>
            </a:r>
            <a:r>
              <a:rPr lang="en-US" dirty="0" err="1"/>
              <a:t>enormă</a:t>
            </a:r>
            <a:r>
              <a:rPr lang="en-US" dirty="0"/>
              <a:t> de a 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învăţa</a:t>
            </a:r>
            <a:r>
              <a:rPr lang="en-US" dirty="0"/>
              <a:t>, </a:t>
            </a:r>
            <a:r>
              <a:rPr lang="en-US" dirty="0" err="1"/>
              <a:t>lucru</a:t>
            </a:r>
            <a:r>
              <a:rPr lang="ro-RO" dirty="0"/>
              <a:t> </a:t>
            </a:r>
            <a:r>
              <a:rPr lang="en-US" dirty="0"/>
              <a:t>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jumătate</a:t>
            </a:r>
            <a:r>
              <a:rPr lang="en-US" dirty="0"/>
              <a:t> din </a:t>
            </a:r>
            <a:r>
              <a:rPr lang="en-US" dirty="0" err="1"/>
              <a:t>viaţa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dotat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furnică</a:t>
            </a:r>
            <a:r>
              <a:rPr lang="en-US" dirty="0"/>
              <a:t> care nu </a:t>
            </a:r>
            <a:r>
              <a:rPr lang="en-US" dirty="0" err="1"/>
              <a:t>este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Varietatea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sunt </a:t>
            </a:r>
            <a:r>
              <a:rPr lang="en-US" dirty="0" err="1"/>
              <a:t>inerente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sensorium-ul10 </a:t>
            </a:r>
            <a:r>
              <a:rPr lang="en-US" dirty="0" err="1"/>
              <a:t>uman</a:t>
            </a:r>
            <a:r>
              <a:rPr lang="en-US" dirty="0"/>
              <a:t> - </a:t>
            </a:r>
            <a:r>
              <a:rPr lang="en-US" dirty="0" err="1"/>
              <a:t>şi</a:t>
            </a:r>
            <a:r>
              <a:rPr lang="en-US" dirty="0"/>
              <a:t> sunt </a:t>
            </a:r>
            <a:r>
              <a:rPr lang="en-US" dirty="0" err="1"/>
              <a:t>într-adevăr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nobile</a:t>
            </a:r>
            <a:r>
              <a:rPr lang="en-US" dirty="0"/>
              <a:t> </a:t>
            </a:r>
            <a:r>
              <a:rPr lang="en-US" dirty="0" err="1"/>
              <a:t>aspirații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-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varietatea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aparţin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</a:t>
            </a:r>
            <a:r>
              <a:rPr lang="en-US" dirty="0" err="1"/>
              <a:t>însăşi</a:t>
            </a:r>
            <a:r>
              <a:rPr lang="en-US" dirty="0"/>
              <a:t> a</a:t>
            </a:r>
            <a:r>
              <a:rPr lang="ro-RO" dirty="0"/>
              <a:t> </a:t>
            </a:r>
            <a:r>
              <a:rPr lang="en-US" dirty="0" err="1"/>
              <a:t>organismului</a:t>
            </a:r>
            <a:r>
              <a:rPr lang="en-US" dirty="0"/>
              <a:t> uman”11.</a:t>
            </a:r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16114"/>
      </p:ext>
    </p:extLst>
  </p:cSld>
  <p:clrMapOvr>
    <a:masterClrMapping/>
  </p:clrMapOvr>
</p:sld>
</file>

<file path=ppt/theme/theme1.xml><?xml version="1.0" encoding="utf-8"?>
<a:theme xmlns:a="http://schemas.openxmlformats.org/drawingml/2006/main" name="Șablon formă abstract - melanc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815_TF03460530" id="{7C1293F6-F328-4EE1-85A7-FA7778B331CC}" vid="{9A2598BF-5F9D-485C-86B3-6E8C6A544A50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Diapozitive formă abstracte - melancolie</Template>
  <TotalTime>2666</TotalTime>
  <Words>5898</Words>
  <Application>Microsoft Office PowerPoint</Application>
  <PresentationFormat>Ecran lat</PresentationFormat>
  <Paragraphs>242</Paragraphs>
  <Slides>42</Slides>
  <Notes>42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42</vt:i4>
      </vt:variant>
    </vt:vector>
  </HeadingPairs>
  <TitlesOfParts>
    <vt:vector size="45" baseType="lpstr">
      <vt:lpstr>Arial</vt:lpstr>
      <vt:lpstr>Calibri</vt:lpstr>
      <vt:lpstr>Șablon formă abstract - melancolie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  <vt:lpstr>Principii etice în informatică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 etice în informatică</dc:title>
  <dc:creator>DAN LAURENTIU GRECU</dc:creator>
  <cp:lastModifiedBy>Dan-Laurentiu Grecu</cp:lastModifiedBy>
  <cp:revision>33</cp:revision>
  <dcterms:created xsi:type="dcterms:W3CDTF">2019-05-09T05:30:20Z</dcterms:created>
  <dcterms:modified xsi:type="dcterms:W3CDTF">2021-03-05T05:51:55Z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