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96" r:id="rId5"/>
    <p:sldId id="344" r:id="rId6"/>
    <p:sldId id="365" r:id="rId7"/>
    <p:sldId id="345" r:id="rId8"/>
    <p:sldId id="346" r:id="rId9"/>
    <p:sldId id="347" r:id="rId10"/>
    <p:sldId id="366" r:id="rId11"/>
    <p:sldId id="348" r:id="rId12"/>
    <p:sldId id="349" r:id="rId13"/>
    <p:sldId id="350" r:id="rId14"/>
    <p:sldId id="367" r:id="rId15"/>
    <p:sldId id="369" r:id="rId16"/>
    <p:sldId id="352" r:id="rId17"/>
    <p:sldId id="368" r:id="rId18"/>
    <p:sldId id="353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4" r:id="rId27"/>
    <p:sldId id="335" r:id="rId28"/>
    <p:sldId id="336" r:id="rId29"/>
    <p:sldId id="337" r:id="rId30"/>
    <p:sldId id="338" r:id="rId31"/>
    <p:sldId id="339" r:id="rId32"/>
    <p:sldId id="355" r:id="rId33"/>
    <p:sldId id="356" r:id="rId34"/>
    <p:sldId id="340" r:id="rId35"/>
    <p:sldId id="342" r:id="rId36"/>
    <p:sldId id="343" r:id="rId3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3300"/>
    <a:srgbClr val="800000"/>
    <a:srgbClr val="FFCC00"/>
    <a:srgbClr val="000099"/>
    <a:srgbClr val="660033"/>
    <a:srgbClr val="D60093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Fără stil, fără grilă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l tematic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Fără stil, grilă tabel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Stil medi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87" autoAdjust="0"/>
    <p:restoredTop sz="94660"/>
  </p:normalViewPr>
  <p:slideViewPr>
    <p:cSldViewPr showGuides="1">
      <p:cViewPr varScale="1">
        <p:scale>
          <a:sx n="70" d="100"/>
          <a:sy n="70" d="100"/>
        </p:scale>
        <p:origin x="228" y="5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396FE7-4DBE-4624-9578-4822F6B35098}" type="doc">
      <dgm:prSet loTypeId="urn:microsoft.com/office/officeart/2005/8/layout/vList6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2A68BC-C418-4EEF-B030-99361D0CD2AC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rgbClr val="000099"/>
        </a:solidFill>
      </dgm:spPr>
      <dgm:t>
        <a:bodyPr/>
        <a:lstStyle/>
        <a:p>
          <a:r>
            <a:rPr lang="en-US" dirty="0" err="1">
              <a:latin typeface="Calibri" pitchFamily="34" charset="0"/>
            </a:rPr>
            <a:t>Tablouri</a:t>
          </a:r>
          <a:endParaRPr lang="en-US" dirty="0">
            <a:latin typeface="Calibri" pitchFamily="34" charset="0"/>
          </a:endParaRPr>
        </a:p>
      </dgm:t>
    </dgm:pt>
    <dgm:pt modelId="{E39A34EE-F3A5-42BC-8841-8FFD5830855C}" type="parTrans" cxnId="{423B9613-B975-459C-9E42-D7D713B1353E}">
      <dgm:prSet/>
      <dgm:spPr/>
      <dgm:t>
        <a:bodyPr/>
        <a:lstStyle/>
        <a:p>
          <a:endParaRPr lang="en-US"/>
        </a:p>
      </dgm:t>
    </dgm:pt>
    <dgm:pt modelId="{2546D9CD-4D22-47A3-ABA2-98F43D9D8691}" type="sibTrans" cxnId="{423B9613-B975-459C-9E42-D7D713B1353E}">
      <dgm:prSet/>
      <dgm:spPr/>
      <dgm:t>
        <a:bodyPr/>
        <a:lstStyle/>
        <a:p>
          <a:endParaRPr lang="en-US"/>
        </a:p>
      </dgm:t>
    </dgm:pt>
    <dgm:pt modelId="{A5D728E9-115E-4239-940F-620C83D5EB7F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rgbClr val="000099"/>
        </a:solidFill>
      </dgm:spPr>
      <dgm:t>
        <a:bodyPr/>
        <a:lstStyle/>
        <a:p>
          <a:r>
            <a:rPr lang="ro-RO" dirty="0">
              <a:latin typeface="Calibri" pitchFamily="34" charset="0"/>
            </a:rPr>
            <a:t>Clase și obiecte</a:t>
          </a:r>
          <a:endParaRPr lang="en-US" dirty="0">
            <a:latin typeface="Calibri" pitchFamily="34" charset="0"/>
          </a:endParaRPr>
        </a:p>
      </dgm:t>
    </dgm:pt>
    <dgm:pt modelId="{BFDB3891-A81C-4D43-968F-BFD74C36643E}" type="parTrans" cxnId="{4978CFD0-D782-49AE-9573-AF276A97BCD9}">
      <dgm:prSet/>
      <dgm:spPr/>
      <dgm:t>
        <a:bodyPr/>
        <a:lstStyle/>
        <a:p>
          <a:endParaRPr lang="en-US"/>
        </a:p>
      </dgm:t>
    </dgm:pt>
    <dgm:pt modelId="{760D98B7-D265-45BB-8FD9-CCFEDC788793}" type="sibTrans" cxnId="{4978CFD0-D782-49AE-9573-AF276A97BCD9}">
      <dgm:prSet/>
      <dgm:spPr/>
      <dgm:t>
        <a:bodyPr/>
        <a:lstStyle/>
        <a:p>
          <a:endParaRPr lang="en-US"/>
        </a:p>
      </dgm:t>
    </dgm:pt>
    <dgm:pt modelId="{19C6F486-B094-4E1A-8306-27E1203BB747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pPr algn="just"/>
          <a:r>
            <a:rPr lang="ro-RO" sz="1800" b="1" dirty="0">
              <a:solidFill>
                <a:schemeClr val="bg1"/>
              </a:solidFill>
              <a:latin typeface="Calibri" pitchFamily="34" charset="0"/>
            </a:rPr>
            <a:t>Definirea unei clase</a:t>
          </a:r>
          <a:endParaRPr lang="en-US" sz="1800" b="1" dirty="0">
            <a:solidFill>
              <a:schemeClr val="bg1"/>
            </a:solidFill>
            <a:latin typeface="Calibri" pitchFamily="34" charset="0"/>
          </a:endParaRPr>
        </a:p>
      </dgm:t>
    </dgm:pt>
    <dgm:pt modelId="{1C2EEC56-CFFE-4021-AF6D-C2F6AF8D5AE2}" type="parTrans" cxnId="{1212A8CA-01C7-4123-B371-902CA6633CE8}">
      <dgm:prSet/>
      <dgm:spPr/>
      <dgm:t>
        <a:bodyPr/>
        <a:lstStyle/>
        <a:p>
          <a:endParaRPr lang="en-US"/>
        </a:p>
      </dgm:t>
    </dgm:pt>
    <dgm:pt modelId="{E78C7C5F-BD1A-4F58-93C0-5569E18F09AD}" type="sibTrans" cxnId="{1212A8CA-01C7-4123-B371-902CA6633CE8}">
      <dgm:prSet/>
      <dgm:spPr/>
      <dgm:t>
        <a:bodyPr/>
        <a:lstStyle/>
        <a:p>
          <a:endParaRPr lang="en-US"/>
        </a:p>
      </dgm:t>
    </dgm:pt>
    <dgm:pt modelId="{6DE6F446-A8FF-43C6-8E51-F59AC69CFC0F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r>
            <a:rPr lang="en-US" sz="1800" b="1" dirty="0" err="1">
              <a:solidFill>
                <a:schemeClr val="bg1"/>
              </a:solidFill>
              <a:latin typeface="Calibri" pitchFamily="34" charset="0"/>
            </a:rPr>
            <a:t>Declarare</a:t>
          </a:r>
          <a:r>
            <a:rPr lang="en-US" sz="1800" b="1" dirty="0">
              <a:solidFill>
                <a:schemeClr val="bg1"/>
              </a:solidFill>
              <a:latin typeface="Calibri" pitchFamily="34" charset="0"/>
            </a:rPr>
            <a:t>, </a:t>
          </a:r>
          <a:r>
            <a:rPr lang="en-US" sz="1800" b="1" dirty="0" err="1">
              <a:solidFill>
                <a:schemeClr val="bg1"/>
              </a:solidFill>
              <a:latin typeface="Calibri" pitchFamily="34" charset="0"/>
            </a:rPr>
            <a:t>instan</a:t>
          </a:r>
          <a:r>
            <a:rPr lang="ro-RO" sz="1800" b="1" dirty="0">
              <a:solidFill>
                <a:schemeClr val="bg1"/>
              </a:solidFill>
              <a:latin typeface="Calibri" pitchFamily="34" charset="0"/>
            </a:rPr>
            <a:t>țiere</a:t>
          </a:r>
          <a:endParaRPr lang="en-US" sz="1800" b="1" dirty="0">
            <a:solidFill>
              <a:schemeClr val="bg1"/>
            </a:solidFill>
            <a:latin typeface="Calibri" pitchFamily="34" charset="0"/>
          </a:endParaRPr>
        </a:p>
      </dgm:t>
    </dgm:pt>
    <dgm:pt modelId="{F5A22EC4-C727-4FB4-AC40-63DEDEDB4DD4}" type="sibTrans" cxnId="{2CA71421-EF19-4FEB-B7FA-A883788EA9E8}">
      <dgm:prSet/>
      <dgm:spPr/>
      <dgm:t>
        <a:bodyPr/>
        <a:lstStyle/>
        <a:p>
          <a:endParaRPr lang="en-US"/>
        </a:p>
      </dgm:t>
    </dgm:pt>
    <dgm:pt modelId="{4B42A4DD-DAB7-450C-9721-091F500FADB0}" type="parTrans" cxnId="{2CA71421-EF19-4FEB-B7FA-A883788EA9E8}">
      <dgm:prSet/>
      <dgm:spPr/>
      <dgm:t>
        <a:bodyPr/>
        <a:lstStyle/>
        <a:p>
          <a:endParaRPr lang="en-US"/>
        </a:p>
      </dgm:t>
    </dgm:pt>
    <dgm:pt modelId="{EA0188DF-11A5-4BD2-B491-D1FFF68E2778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r>
            <a:rPr lang="ro-RO" sz="1800" b="1" dirty="0">
              <a:solidFill>
                <a:schemeClr val="bg1"/>
              </a:solidFill>
              <a:latin typeface="Calibri" pitchFamily="34" charset="0"/>
            </a:rPr>
            <a:t>Clasa java.util.Arrays</a:t>
          </a:r>
          <a:endParaRPr lang="en-US" sz="1800" b="1" dirty="0">
            <a:solidFill>
              <a:schemeClr val="bg1"/>
            </a:solidFill>
            <a:latin typeface="Calibri" pitchFamily="34" charset="0"/>
          </a:endParaRPr>
        </a:p>
      </dgm:t>
    </dgm:pt>
    <dgm:pt modelId="{E6ED96EE-0644-4608-A330-448528E6B22F}" type="parTrans" cxnId="{B6EB38E6-6EB9-4007-B9FE-2124E4E9A86C}">
      <dgm:prSet/>
      <dgm:spPr/>
      <dgm:t>
        <a:bodyPr/>
        <a:lstStyle/>
        <a:p>
          <a:endParaRPr lang="ro-RO"/>
        </a:p>
      </dgm:t>
    </dgm:pt>
    <dgm:pt modelId="{A0AA874A-AD8A-44C7-9486-0B03EC154529}" type="sibTrans" cxnId="{B6EB38E6-6EB9-4007-B9FE-2124E4E9A86C}">
      <dgm:prSet/>
      <dgm:spPr/>
      <dgm:t>
        <a:bodyPr/>
        <a:lstStyle/>
        <a:p>
          <a:endParaRPr lang="ro-RO"/>
        </a:p>
      </dgm:t>
    </dgm:pt>
    <dgm:pt modelId="{00BC0257-66D2-4165-8E0C-863CD5390527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pPr algn="just"/>
          <a:r>
            <a:rPr lang="ro-RO" sz="1800" b="1" dirty="0">
              <a:solidFill>
                <a:schemeClr val="bg1"/>
              </a:solidFill>
              <a:latin typeface="Calibri" pitchFamily="34" charset="0"/>
            </a:rPr>
            <a:t>Membrii unei clase</a:t>
          </a:r>
          <a:endParaRPr lang="en-US" sz="1800" b="1" dirty="0">
            <a:solidFill>
              <a:schemeClr val="bg1"/>
            </a:solidFill>
            <a:latin typeface="Calibri" pitchFamily="34" charset="0"/>
          </a:endParaRPr>
        </a:p>
      </dgm:t>
    </dgm:pt>
    <dgm:pt modelId="{46DB2323-428C-4C4E-B069-D7B391E40DF8}" type="parTrans" cxnId="{5814DE3F-B785-4AFD-933F-3AE11D4A3B8B}">
      <dgm:prSet/>
      <dgm:spPr/>
      <dgm:t>
        <a:bodyPr/>
        <a:lstStyle/>
        <a:p>
          <a:endParaRPr lang="ro-RO"/>
        </a:p>
      </dgm:t>
    </dgm:pt>
    <dgm:pt modelId="{6C86E034-B416-43DF-AA2F-CEC007F6D733}" type="sibTrans" cxnId="{5814DE3F-B785-4AFD-933F-3AE11D4A3B8B}">
      <dgm:prSet/>
      <dgm:spPr/>
      <dgm:t>
        <a:bodyPr/>
        <a:lstStyle/>
        <a:p>
          <a:endParaRPr lang="ro-RO"/>
        </a:p>
      </dgm:t>
    </dgm:pt>
    <dgm:pt modelId="{53CCCDFD-4889-4FD9-84F5-34FB4E491710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pPr algn="just"/>
          <a:r>
            <a:rPr lang="ro-RO" sz="1800" b="1" dirty="0">
              <a:solidFill>
                <a:schemeClr val="bg1"/>
              </a:solidFill>
              <a:latin typeface="Calibri" pitchFamily="34" charset="0"/>
            </a:rPr>
            <a:t>Tipuri de constructori</a:t>
          </a:r>
          <a:endParaRPr lang="en-US" sz="1800" b="1" dirty="0">
            <a:solidFill>
              <a:schemeClr val="bg1"/>
            </a:solidFill>
            <a:latin typeface="Calibri" pitchFamily="34" charset="0"/>
          </a:endParaRPr>
        </a:p>
      </dgm:t>
    </dgm:pt>
    <dgm:pt modelId="{476C8C42-A8AB-48EF-8885-69202C94BE7A}" type="parTrans" cxnId="{AC8F323F-C751-476E-9DC7-993A26CE8584}">
      <dgm:prSet/>
      <dgm:spPr/>
      <dgm:t>
        <a:bodyPr/>
        <a:lstStyle/>
        <a:p>
          <a:endParaRPr lang="ro-RO"/>
        </a:p>
      </dgm:t>
    </dgm:pt>
    <dgm:pt modelId="{45DC1DFB-395D-49D5-8277-E1B85AE587BC}" type="sibTrans" cxnId="{AC8F323F-C751-476E-9DC7-993A26CE8584}">
      <dgm:prSet/>
      <dgm:spPr/>
      <dgm:t>
        <a:bodyPr/>
        <a:lstStyle/>
        <a:p>
          <a:endParaRPr lang="ro-RO"/>
        </a:p>
      </dgm:t>
    </dgm:pt>
    <dgm:pt modelId="{D650240B-FEA1-48AD-886D-7E67D0B6FC90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pPr algn="just"/>
          <a:r>
            <a:rPr lang="ro-RO" sz="1800" b="1" dirty="0">
              <a:solidFill>
                <a:schemeClr val="bg1"/>
              </a:solidFill>
              <a:latin typeface="Calibri" pitchFamily="34" charset="0"/>
            </a:rPr>
            <a:t>Ciclul de viață al unui obiect</a:t>
          </a:r>
          <a:endParaRPr lang="en-US" sz="1800" b="1" dirty="0">
            <a:solidFill>
              <a:schemeClr val="bg1"/>
            </a:solidFill>
            <a:latin typeface="Calibri" pitchFamily="34" charset="0"/>
          </a:endParaRPr>
        </a:p>
      </dgm:t>
    </dgm:pt>
    <dgm:pt modelId="{A6245F8A-F3D0-4EF4-B01C-9B10E6F2D55C}" type="parTrans" cxnId="{FD3FC000-F1D6-40EA-B468-E35C2893818F}">
      <dgm:prSet/>
      <dgm:spPr/>
      <dgm:t>
        <a:bodyPr/>
        <a:lstStyle/>
        <a:p>
          <a:endParaRPr lang="ro-RO"/>
        </a:p>
      </dgm:t>
    </dgm:pt>
    <dgm:pt modelId="{EFBC23E2-FDB5-469A-B6AB-AEC8CAA1F38A}" type="sibTrans" cxnId="{FD3FC000-F1D6-40EA-B468-E35C2893818F}">
      <dgm:prSet/>
      <dgm:spPr/>
      <dgm:t>
        <a:bodyPr/>
        <a:lstStyle/>
        <a:p>
          <a:endParaRPr lang="ro-RO"/>
        </a:p>
      </dgm:t>
    </dgm:pt>
    <dgm:pt modelId="{EA582CFC-7948-462A-9AC3-0D98EFA23B64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pPr algn="just"/>
          <a:r>
            <a:rPr lang="ro-RO" sz="1800" b="1" dirty="0">
              <a:solidFill>
                <a:schemeClr val="bg1"/>
              </a:solidFill>
              <a:latin typeface="Calibri" pitchFamily="34" charset="0"/>
            </a:rPr>
            <a:t>Extinderea claselor</a:t>
          </a:r>
          <a:endParaRPr lang="en-US" sz="1800" b="1" dirty="0">
            <a:solidFill>
              <a:schemeClr val="bg1"/>
            </a:solidFill>
            <a:latin typeface="Calibri" pitchFamily="34" charset="0"/>
          </a:endParaRPr>
        </a:p>
      </dgm:t>
    </dgm:pt>
    <dgm:pt modelId="{4DF43014-FE5A-45FC-B8D9-8DCF7B372258}" type="parTrans" cxnId="{4BC7D95E-CC03-4D88-82B6-C2E00D0E53AC}">
      <dgm:prSet/>
      <dgm:spPr/>
    </dgm:pt>
    <dgm:pt modelId="{DDBF2176-5D46-42F4-B6DC-41BA4B88BD61}" type="sibTrans" cxnId="{4BC7D95E-CC03-4D88-82B6-C2E00D0E53AC}">
      <dgm:prSet/>
      <dgm:spPr/>
    </dgm:pt>
    <dgm:pt modelId="{B2C0C075-E3DF-4765-BB60-CC13E0E626B6}" type="pres">
      <dgm:prSet presAssocID="{A0396FE7-4DBE-4624-9578-4822F6B35098}" presName="Name0" presStyleCnt="0">
        <dgm:presLayoutVars>
          <dgm:dir/>
          <dgm:animLvl val="lvl"/>
          <dgm:resizeHandles/>
        </dgm:presLayoutVars>
      </dgm:prSet>
      <dgm:spPr/>
    </dgm:pt>
    <dgm:pt modelId="{6BA2FD2D-BCB5-40AB-85A1-C46E9BE50959}" type="pres">
      <dgm:prSet presAssocID="{9A2A68BC-C418-4EEF-B030-99361D0CD2AC}" presName="linNode" presStyleCnt="0"/>
      <dgm:spPr/>
    </dgm:pt>
    <dgm:pt modelId="{691C6BD2-9B57-4F7B-8ABC-530FD63E460B}" type="pres">
      <dgm:prSet presAssocID="{9A2A68BC-C418-4EEF-B030-99361D0CD2AC}" presName="parentShp" presStyleLbl="node1" presStyleIdx="0" presStyleCnt="2">
        <dgm:presLayoutVars>
          <dgm:bulletEnabled val="1"/>
        </dgm:presLayoutVars>
      </dgm:prSet>
      <dgm:spPr/>
    </dgm:pt>
    <dgm:pt modelId="{30C306D9-3699-4A03-8A4D-BA263BB8C51B}" type="pres">
      <dgm:prSet presAssocID="{9A2A68BC-C418-4EEF-B030-99361D0CD2AC}" presName="childShp" presStyleLbl="bgAccFollowNode1" presStyleIdx="0" presStyleCnt="2" custScaleX="77012" custScaleY="65825">
        <dgm:presLayoutVars>
          <dgm:bulletEnabled val="1"/>
        </dgm:presLayoutVars>
      </dgm:prSet>
      <dgm:spPr/>
    </dgm:pt>
    <dgm:pt modelId="{5AC78E6A-0F88-47BB-A5B7-145483396B0B}" type="pres">
      <dgm:prSet presAssocID="{2546D9CD-4D22-47A3-ABA2-98F43D9D8691}" presName="spacing" presStyleCnt="0"/>
      <dgm:spPr/>
    </dgm:pt>
    <dgm:pt modelId="{0DACC2E1-80E5-47C0-ACA4-76D36FAC9048}" type="pres">
      <dgm:prSet presAssocID="{A5D728E9-115E-4239-940F-620C83D5EB7F}" presName="linNode" presStyleCnt="0"/>
      <dgm:spPr/>
    </dgm:pt>
    <dgm:pt modelId="{AAE5F8DE-FF93-4F5E-9D53-FD771D315F8B}" type="pres">
      <dgm:prSet presAssocID="{A5D728E9-115E-4239-940F-620C83D5EB7F}" presName="parentShp" presStyleLbl="node1" presStyleIdx="1" presStyleCnt="2">
        <dgm:presLayoutVars>
          <dgm:bulletEnabled val="1"/>
        </dgm:presLayoutVars>
      </dgm:prSet>
      <dgm:spPr/>
    </dgm:pt>
    <dgm:pt modelId="{1378B094-EAF7-4E92-8B8F-89A2A2D2F42C}" type="pres">
      <dgm:prSet presAssocID="{A5D728E9-115E-4239-940F-620C83D5EB7F}" presName="childShp" presStyleLbl="bgAccFollowNode1" presStyleIdx="1" presStyleCnt="2" custScaleX="77597" custScaleY="97271" custLinFactNeighborX="-431" custLinFactNeighborY="579">
        <dgm:presLayoutVars>
          <dgm:bulletEnabled val="1"/>
        </dgm:presLayoutVars>
      </dgm:prSet>
      <dgm:spPr/>
    </dgm:pt>
  </dgm:ptLst>
  <dgm:cxnLst>
    <dgm:cxn modelId="{FD3FC000-F1D6-40EA-B468-E35C2893818F}" srcId="{A5D728E9-115E-4239-940F-620C83D5EB7F}" destId="{D650240B-FEA1-48AD-886D-7E67D0B6FC90}" srcOrd="3" destOrd="0" parTransId="{A6245F8A-F3D0-4EF4-B01C-9B10E6F2D55C}" sibTransId="{EFBC23E2-FDB5-469A-B6AB-AEC8CAA1F38A}"/>
    <dgm:cxn modelId="{D3A05810-084E-4971-9FA3-7312F64EC3B9}" type="presOf" srcId="{A0396FE7-4DBE-4624-9578-4822F6B35098}" destId="{B2C0C075-E3DF-4765-BB60-CC13E0E626B6}" srcOrd="0" destOrd="0" presId="urn:microsoft.com/office/officeart/2005/8/layout/vList6"/>
    <dgm:cxn modelId="{423B9613-B975-459C-9E42-D7D713B1353E}" srcId="{A0396FE7-4DBE-4624-9578-4822F6B35098}" destId="{9A2A68BC-C418-4EEF-B030-99361D0CD2AC}" srcOrd="0" destOrd="0" parTransId="{E39A34EE-F3A5-42BC-8841-8FFD5830855C}" sibTransId="{2546D9CD-4D22-47A3-ABA2-98F43D9D8691}"/>
    <dgm:cxn modelId="{2CA71421-EF19-4FEB-B7FA-A883788EA9E8}" srcId="{9A2A68BC-C418-4EEF-B030-99361D0CD2AC}" destId="{6DE6F446-A8FF-43C6-8E51-F59AC69CFC0F}" srcOrd="0" destOrd="0" parTransId="{4B42A4DD-DAB7-450C-9721-091F500FADB0}" sibTransId="{F5A22EC4-C727-4FB4-AC40-63DEDEDB4DD4}"/>
    <dgm:cxn modelId="{BCE24B29-4B50-4986-9C8D-784373DE40EB}" type="presOf" srcId="{00BC0257-66D2-4165-8E0C-863CD5390527}" destId="{1378B094-EAF7-4E92-8B8F-89A2A2D2F42C}" srcOrd="0" destOrd="1" presId="urn:microsoft.com/office/officeart/2005/8/layout/vList6"/>
    <dgm:cxn modelId="{F9C98D39-31DB-4543-8C29-D1E5B7D19E8B}" type="presOf" srcId="{D650240B-FEA1-48AD-886D-7E67D0B6FC90}" destId="{1378B094-EAF7-4E92-8B8F-89A2A2D2F42C}" srcOrd="0" destOrd="3" presId="urn:microsoft.com/office/officeart/2005/8/layout/vList6"/>
    <dgm:cxn modelId="{AC8F323F-C751-476E-9DC7-993A26CE8584}" srcId="{A5D728E9-115E-4239-940F-620C83D5EB7F}" destId="{53CCCDFD-4889-4FD9-84F5-34FB4E491710}" srcOrd="2" destOrd="0" parTransId="{476C8C42-A8AB-48EF-8885-69202C94BE7A}" sibTransId="{45DC1DFB-395D-49D5-8277-E1B85AE587BC}"/>
    <dgm:cxn modelId="{DBF84E3F-CB4D-4D22-A669-41BE0D924125}" type="presOf" srcId="{19C6F486-B094-4E1A-8306-27E1203BB747}" destId="{1378B094-EAF7-4E92-8B8F-89A2A2D2F42C}" srcOrd="0" destOrd="0" presId="urn:microsoft.com/office/officeart/2005/8/layout/vList6"/>
    <dgm:cxn modelId="{5814DE3F-B785-4AFD-933F-3AE11D4A3B8B}" srcId="{A5D728E9-115E-4239-940F-620C83D5EB7F}" destId="{00BC0257-66D2-4165-8E0C-863CD5390527}" srcOrd="1" destOrd="0" parTransId="{46DB2323-428C-4C4E-B069-D7B391E40DF8}" sibTransId="{6C86E034-B416-43DF-AA2F-CEC007F6D733}"/>
    <dgm:cxn modelId="{4BC7D95E-CC03-4D88-82B6-C2E00D0E53AC}" srcId="{A5D728E9-115E-4239-940F-620C83D5EB7F}" destId="{EA582CFC-7948-462A-9AC3-0D98EFA23B64}" srcOrd="4" destOrd="0" parTransId="{4DF43014-FE5A-45FC-B8D9-8DCF7B372258}" sibTransId="{DDBF2176-5D46-42F4-B6DC-41BA4B88BD61}"/>
    <dgm:cxn modelId="{B083245F-FF82-4B05-BB8F-4331691BCD46}" type="presOf" srcId="{EA0188DF-11A5-4BD2-B491-D1FFF68E2778}" destId="{30C306D9-3699-4A03-8A4D-BA263BB8C51B}" srcOrd="0" destOrd="1" presId="urn:microsoft.com/office/officeart/2005/8/layout/vList6"/>
    <dgm:cxn modelId="{EAAAB862-7FD1-40EB-8786-DFF57C1F5F2D}" type="presOf" srcId="{53CCCDFD-4889-4FD9-84F5-34FB4E491710}" destId="{1378B094-EAF7-4E92-8B8F-89A2A2D2F42C}" srcOrd="0" destOrd="2" presId="urn:microsoft.com/office/officeart/2005/8/layout/vList6"/>
    <dgm:cxn modelId="{BEBD246C-DEBE-4A2E-B7DE-9173E94424EA}" type="presOf" srcId="{A5D728E9-115E-4239-940F-620C83D5EB7F}" destId="{AAE5F8DE-FF93-4F5E-9D53-FD771D315F8B}" srcOrd="0" destOrd="0" presId="urn:microsoft.com/office/officeart/2005/8/layout/vList6"/>
    <dgm:cxn modelId="{3442AD73-C6C7-41DB-952E-140C777D6955}" type="presOf" srcId="{6DE6F446-A8FF-43C6-8E51-F59AC69CFC0F}" destId="{30C306D9-3699-4A03-8A4D-BA263BB8C51B}" srcOrd="0" destOrd="0" presId="urn:microsoft.com/office/officeart/2005/8/layout/vList6"/>
    <dgm:cxn modelId="{115D488A-FE48-449D-A0D7-470142AC5678}" type="presOf" srcId="{EA582CFC-7948-462A-9AC3-0D98EFA23B64}" destId="{1378B094-EAF7-4E92-8B8F-89A2A2D2F42C}" srcOrd="0" destOrd="4" presId="urn:microsoft.com/office/officeart/2005/8/layout/vList6"/>
    <dgm:cxn modelId="{1212A8CA-01C7-4123-B371-902CA6633CE8}" srcId="{A5D728E9-115E-4239-940F-620C83D5EB7F}" destId="{19C6F486-B094-4E1A-8306-27E1203BB747}" srcOrd="0" destOrd="0" parTransId="{1C2EEC56-CFFE-4021-AF6D-C2F6AF8D5AE2}" sibTransId="{E78C7C5F-BD1A-4F58-93C0-5569E18F09AD}"/>
    <dgm:cxn modelId="{4978CFD0-D782-49AE-9573-AF276A97BCD9}" srcId="{A0396FE7-4DBE-4624-9578-4822F6B35098}" destId="{A5D728E9-115E-4239-940F-620C83D5EB7F}" srcOrd="1" destOrd="0" parTransId="{BFDB3891-A81C-4D43-968F-BFD74C36643E}" sibTransId="{760D98B7-D265-45BB-8FD9-CCFEDC788793}"/>
    <dgm:cxn modelId="{ED6117E6-82ED-4E01-818B-7B7E3DE66CEF}" type="presOf" srcId="{9A2A68BC-C418-4EEF-B030-99361D0CD2AC}" destId="{691C6BD2-9B57-4F7B-8ABC-530FD63E460B}" srcOrd="0" destOrd="0" presId="urn:microsoft.com/office/officeart/2005/8/layout/vList6"/>
    <dgm:cxn modelId="{B6EB38E6-6EB9-4007-B9FE-2124E4E9A86C}" srcId="{9A2A68BC-C418-4EEF-B030-99361D0CD2AC}" destId="{EA0188DF-11A5-4BD2-B491-D1FFF68E2778}" srcOrd="1" destOrd="0" parTransId="{E6ED96EE-0644-4608-A330-448528E6B22F}" sibTransId="{A0AA874A-AD8A-44C7-9486-0B03EC154529}"/>
    <dgm:cxn modelId="{A293BCF0-8E1C-41EE-B064-AE3F587D5650}" type="presParOf" srcId="{B2C0C075-E3DF-4765-BB60-CC13E0E626B6}" destId="{6BA2FD2D-BCB5-40AB-85A1-C46E9BE50959}" srcOrd="0" destOrd="0" presId="urn:microsoft.com/office/officeart/2005/8/layout/vList6"/>
    <dgm:cxn modelId="{8EC434D5-0082-4BC9-A7DC-DDFA11ACB44D}" type="presParOf" srcId="{6BA2FD2D-BCB5-40AB-85A1-C46E9BE50959}" destId="{691C6BD2-9B57-4F7B-8ABC-530FD63E460B}" srcOrd="0" destOrd="0" presId="urn:microsoft.com/office/officeart/2005/8/layout/vList6"/>
    <dgm:cxn modelId="{F9423367-01E9-4BB1-A153-DB9C4C14F269}" type="presParOf" srcId="{6BA2FD2D-BCB5-40AB-85A1-C46E9BE50959}" destId="{30C306D9-3699-4A03-8A4D-BA263BB8C51B}" srcOrd="1" destOrd="0" presId="urn:microsoft.com/office/officeart/2005/8/layout/vList6"/>
    <dgm:cxn modelId="{B6B39491-9F77-45B8-9AA5-15529DCE0EFF}" type="presParOf" srcId="{B2C0C075-E3DF-4765-BB60-CC13E0E626B6}" destId="{5AC78E6A-0F88-47BB-A5B7-145483396B0B}" srcOrd="1" destOrd="0" presId="urn:microsoft.com/office/officeart/2005/8/layout/vList6"/>
    <dgm:cxn modelId="{8503245D-4790-4F8D-98CA-4612EC7E0CC2}" type="presParOf" srcId="{B2C0C075-E3DF-4765-BB60-CC13E0E626B6}" destId="{0DACC2E1-80E5-47C0-ACA4-76D36FAC9048}" srcOrd="2" destOrd="0" presId="urn:microsoft.com/office/officeart/2005/8/layout/vList6"/>
    <dgm:cxn modelId="{E4BCC525-B084-4F71-838B-8DA963655783}" type="presParOf" srcId="{0DACC2E1-80E5-47C0-ACA4-76D36FAC9048}" destId="{AAE5F8DE-FF93-4F5E-9D53-FD771D315F8B}" srcOrd="0" destOrd="0" presId="urn:microsoft.com/office/officeart/2005/8/layout/vList6"/>
    <dgm:cxn modelId="{E16F1354-1D16-430E-8E67-EB1835A5293A}" type="presParOf" srcId="{0DACC2E1-80E5-47C0-ACA4-76D36FAC9048}" destId="{1378B094-EAF7-4E92-8B8F-89A2A2D2F42C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306D9-3699-4A03-8A4D-BA263BB8C51B}">
      <dsp:nvSpPr>
        <dsp:cNvPr id="0" name=""/>
        <dsp:cNvSpPr/>
      </dsp:nvSpPr>
      <dsp:spPr>
        <a:xfrm>
          <a:off x="4145266" y="397319"/>
          <a:ext cx="4084346" cy="1528271"/>
        </a:xfrm>
        <a:prstGeom prst="rightArrow">
          <a:avLst>
            <a:gd name="adj1" fmla="val 75000"/>
            <a:gd name="adj2" fmla="val 50000"/>
          </a:avLst>
        </a:prstGeom>
        <a:solidFill>
          <a:srgbClr val="0070C0">
            <a:alpha val="89804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 err="1">
              <a:solidFill>
                <a:schemeClr val="bg1"/>
              </a:solidFill>
              <a:latin typeface="Calibri" pitchFamily="34" charset="0"/>
            </a:rPr>
            <a:t>Declarare</a:t>
          </a:r>
          <a:r>
            <a:rPr lang="en-US" sz="1800" b="1" kern="1200" dirty="0">
              <a:solidFill>
                <a:schemeClr val="bg1"/>
              </a:solidFill>
              <a:latin typeface="Calibri" pitchFamily="34" charset="0"/>
            </a:rPr>
            <a:t>, </a:t>
          </a:r>
          <a:r>
            <a:rPr lang="en-US" sz="1800" b="1" kern="1200" dirty="0" err="1">
              <a:solidFill>
                <a:schemeClr val="bg1"/>
              </a:solidFill>
              <a:latin typeface="Calibri" pitchFamily="34" charset="0"/>
            </a:rPr>
            <a:t>instan</a:t>
          </a:r>
          <a:r>
            <a:rPr lang="ro-RO" sz="1800" b="1" kern="1200" dirty="0">
              <a:solidFill>
                <a:schemeClr val="bg1"/>
              </a:solidFill>
              <a:latin typeface="Calibri" pitchFamily="34" charset="0"/>
            </a:rPr>
            <a:t>țiere</a:t>
          </a:r>
          <a:endParaRPr lang="en-US" sz="1800" b="1" kern="1200" dirty="0">
            <a:solidFill>
              <a:schemeClr val="bg1"/>
            </a:solidFill>
            <a:latin typeface="Calibri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800" b="1" kern="1200" dirty="0">
              <a:solidFill>
                <a:schemeClr val="bg1"/>
              </a:solidFill>
              <a:latin typeface="Calibri" pitchFamily="34" charset="0"/>
            </a:rPr>
            <a:t>Clasa java.util.Arrays</a:t>
          </a:r>
          <a:endParaRPr lang="en-US" sz="1800" b="1" kern="1200" dirty="0">
            <a:solidFill>
              <a:schemeClr val="bg1"/>
            </a:solidFill>
            <a:latin typeface="Calibri" pitchFamily="34" charset="0"/>
          </a:endParaRPr>
        </a:p>
      </dsp:txBody>
      <dsp:txXfrm>
        <a:off x="4145266" y="588353"/>
        <a:ext cx="3511244" cy="1146203"/>
      </dsp:txXfrm>
    </dsp:sp>
    <dsp:sp modelId="{691C6BD2-9B57-4F7B-8ABC-530FD63E460B}">
      <dsp:nvSpPr>
        <dsp:cNvPr id="0" name=""/>
        <dsp:cNvSpPr/>
      </dsp:nvSpPr>
      <dsp:spPr>
        <a:xfrm>
          <a:off x="609586" y="595"/>
          <a:ext cx="3535680" cy="2321718"/>
        </a:xfrm>
        <a:prstGeom prst="roundRect">
          <a:avLst/>
        </a:prstGeom>
        <a:solidFill>
          <a:srgbClr val="000099"/>
        </a:soli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243840" tIns="121920" rIns="243840" bIns="12192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 err="1">
              <a:latin typeface="Calibri" pitchFamily="34" charset="0"/>
            </a:rPr>
            <a:t>Tablouri</a:t>
          </a:r>
          <a:endParaRPr lang="en-US" sz="6400" kern="1200" dirty="0">
            <a:latin typeface="Calibri" pitchFamily="34" charset="0"/>
          </a:endParaRPr>
        </a:p>
      </dsp:txBody>
      <dsp:txXfrm>
        <a:off x="722923" y="113932"/>
        <a:ext cx="3309006" cy="2095044"/>
      </dsp:txXfrm>
    </dsp:sp>
    <dsp:sp modelId="{1378B094-EAF7-4E92-8B8F-89A2A2D2F42C}">
      <dsp:nvSpPr>
        <dsp:cNvPr id="0" name=""/>
        <dsp:cNvSpPr/>
      </dsp:nvSpPr>
      <dsp:spPr>
        <a:xfrm>
          <a:off x="4114515" y="2599608"/>
          <a:ext cx="4115372" cy="2258359"/>
        </a:xfrm>
        <a:prstGeom prst="rightArrow">
          <a:avLst>
            <a:gd name="adj1" fmla="val 75000"/>
            <a:gd name="adj2" fmla="val 50000"/>
          </a:avLst>
        </a:prstGeom>
        <a:solidFill>
          <a:srgbClr val="0070C0">
            <a:alpha val="89804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800" b="1" kern="1200" dirty="0">
              <a:solidFill>
                <a:schemeClr val="bg1"/>
              </a:solidFill>
              <a:latin typeface="Calibri" pitchFamily="34" charset="0"/>
            </a:rPr>
            <a:t>Definirea unei clase</a:t>
          </a:r>
          <a:endParaRPr lang="en-US" sz="1800" b="1" kern="1200" dirty="0">
            <a:solidFill>
              <a:schemeClr val="bg1"/>
            </a:solidFill>
            <a:latin typeface="Calibri" pitchFamily="34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800" b="1" kern="1200" dirty="0">
              <a:solidFill>
                <a:schemeClr val="bg1"/>
              </a:solidFill>
              <a:latin typeface="Calibri" pitchFamily="34" charset="0"/>
            </a:rPr>
            <a:t>Membrii unei clase</a:t>
          </a:r>
          <a:endParaRPr lang="en-US" sz="1800" b="1" kern="1200" dirty="0">
            <a:solidFill>
              <a:schemeClr val="bg1"/>
            </a:solidFill>
            <a:latin typeface="Calibri" pitchFamily="34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800" b="1" kern="1200" dirty="0">
              <a:solidFill>
                <a:schemeClr val="bg1"/>
              </a:solidFill>
              <a:latin typeface="Calibri" pitchFamily="34" charset="0"/>
            </a:rPr>
            <a:t>Tipuri de constructori</a:t>
          </a:r>
          <a:endParaRPr lang="en-US" sz="1800" b="1" kern="1200" dirty="0">
            <a:solidFill>
              <a:schemeClr val="bg1"/>
            </a:solidFill>
            <a:latin typeface="Calibri" pitchFamily="34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800" b="1" kern="1200" dirty="0">
              <a:solidFill>
                <a:schemeClr val="bg1"/>
              </a:solidFill>
              <a:latin typeface="Calibri" pitchFamily="34" charset="0"/>
            </a:rPr>
            <a:t>Ciclul de viață al unui obiect</a:t>
          </a:r>
          <a:endParaRPr lang="en-US" sz="1800" b="1" kern="1200" dirty="0">
            <a:solidFill>
              <a:schemeClr val="bg1"/>
            </a:solidFill>
            <a:latin typeface="Calibri" pitchFamily="34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800" b="1" kern="1200" dirty="0">
              <a:solidFill>
                <a:schemeClr val="bg1"/>
              </a:solidFill>
              <a:latin typeface="Calibri" pitchFamily="34" charset="0"/>
            </a:rPr>
            <a:t>Extinderea claselor</a:t>
          </a:r>
          <a:endParaRPr lang="en-US" sz="1800" b="1" kern="1200" dirty="0">
            <a:solidFill>
              <a:schemeClr val="bg1"/>
            </a:solidFill>
            <a:latin typeface="Calibri" pitchFamily="34" charset="0"/>
          </a:endParaRPr>
        </a:p>
      </dsp:txBody>
      <dsp:txXfrm>
        <a:off x="4114515" y="2881903"/>
        <a:ext cx="3268487" cy="1693769"/>
      </dsp:txXfrm>
    </dsp:sp>
    <dsp:sp modelId="{AAE5F8DE-FF93-4F5E-9D53-FD771D315F8B}">
      <dsp:nvSpPr>
        <dsp:cNvPr id="0" name=""/>
        <dsp:cNvSpPr/>
      </dsp:nvSpPr>
      <dsp:spPr>
        <a:xfrm>
          <a:off x="594073" y="2554485"/>
          <a:ext cx="3535680" cy="2321718"/>
        </a:xfrm>
        <a:prstGeom prst="roundRect">
          <a:avLst/>
        </a:prstGeom>
        <a:solidFill>
          <a:srgbClr val="000099"/>
        </a:soli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243840" tIns="121920" rIns="243840" bIns="12192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6400" kern="1200" dirty="0">
              <a:latin typeface="Calibri" pitchFamily="34" charset="0"/>
            </a:rPr>
            <a:t>Clase și obiecte</a:t>
          </a:r>
          <a:endParaRPr lang="en-US" sz="6400" kern="1200" dirty="0">
            <a:latin typeface="Calibri" pitchFamily="34" charset="0"/>
          </a:endParaRPr>
        </a:p>
      </dsp:txBody>
      <dsp:txXfrm>
        <a:off x="707410" y="2667822"/>
        <a:ext cx="3309006" cy="2095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editarea stilului de subtitlu al coordonatorului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3/3/2023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3/3/2023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3/3/2023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3/3/2023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3/3/2023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3/3/2023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3/3/2023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3/3/2023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1"/>
            <a:ext cx="9048585" cy="1676400"/>
          </a:xfrm>
        </p:spPr>
        <p:txBody>
          <a:bodyPr/>
          <a:lstStyle/>
          <a:p>
            <a:pPr algn="r"/>
            <a:r>
              <a:rPr lang="en-US" sz="4000" b="1" dirty="0">
                <a:solidFill>
                  <a:srgbClr val="000099"/>
                </a:solidFill>
                <a:latin typeface="Calibri" pitchFamily="34" charset="0"/>
              </a:rPr>
              <a:t>METODE AVANSATE DE PROGRAMARE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2212" y="4191000"/>
            <a:ext cx="7745042" cy="1116085"/>
          </a:xfrm>
        </p:spPr>
        <p:txBody>
          <a:bodyPr/>
          <a:lstStyle/>
          <a:p>
            <a:pPr algn="r"/>
            <a:r>
              <a:rPr lang="ro-RO" b="1" dirty="0">
                <a:solidFill>
                  <a:schemeClr val="tx2"/>
                </a:solidFill>
              </a:rPr>
              <a:t>Conf.univ.dr. Ana Cristina DĂSCĂLESCU 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7" name="Grupare 6"/>
          <p:cNvGrpSpPr/>
          <p:nvPr/>
        </p:nvGrpSpPr>
        <p:grpSpPr>
          <a:xfrm>
            <a:off x="9526" y="5644923"/>
            <a:ext cx="1198560" cy="1208314"/>
            <a:chOff x="9526" y="5644923"/>
            <a:chExt cx="1198560" cy="1208314"/>
          </a:xfrm>
        </p:grpSpPr>
        <p:sp>
          <p:nvSpPr>
            <p:cNvPr id="5" name="Dreptunghi 4"/>
            <p:cNvSpPr/>
            <p:nvPr/>
          </p:nvSpPr>
          <p:spPr>
            <a:xfrm>
              <a:off x="9526" y="5644923"/>
              <a:ext cx="1198560" cy="12083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931" y="5676904"/>
              <a:ext cx="613172" cy="114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149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5E12E-4B1C-4DB4-8D80-CDE2AF63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o-RO" sz="3600" b="1" dirty="0">
                <a:solidFill>
                  <a:srgbClr val="000099"/>
                </a:solidFill>
                <a:latin typeface="Calibri" pitchFamily="34" charset="0"/>
              </a:rPr>
              <a:t>Tablouri (Arrays)</a:t>
            </a:r>
            <a:br>
              <a:rPr lang="ro-RO" dirty="0"/>
            </a:b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9C0D8-EF8F-439B-AF94-AD7BBED35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95400"/>
            <a:ext cx="9782801" cy="487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altLang="en-US" sz="2400" dirty="0" err="1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Elementele</a:t>
            </a:r>
            <a:r>
              <a:rPr lang="fr-FR" altLang="en-US" sz="2400" dirty="0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 </a:t>
            </a:r>
            <a:r>
              <a:rPr lang="fr-FR" altLang="en-US" sz="2400" dirty="0" err="1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unui</a:t>
            </a:r>
            <a:r>
              <a:rPr lang="fr-FR" altLang="en-US" sz="2400" dirty="0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 </a:t>
            </a:r>
            <a:r>
              <a:rPr lang="fr-FR" altLang="en-US" sz="2400" dirty="0" err="1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tablou</a:t>
            </a:r>
            <a:r>
              <a:rPr lang="fr-FR" altLang="en-US" sz="2400" dirty="0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 pot fi </a:t>
            </a:r>
            <a:r>
              <a:rPr lang="fr-FR" altLang="en-US" sz="2400" dirty="0" err="1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ini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țializate la </a:t>
            </a:r>
            <a:r>
              <a:rPr lang="ro-RO" altLang="en-US" sz="2400" dirty="0" err="1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instanțiere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    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 </a:t>
            </a:r>
            <a:r>
              <a:rPr lang="ro-RO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[]colors = {</a:t>
            </a:r>
            <a:r>
              <a:rPr lang="en-GB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Red", "Green", "Blue"};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v[] = {1, 3, 5, 7, 9};</a:t>
            </a:r>
          </a:p>
          <a:p>
            <a:pPr marL="0" indent="0">
              <a:buNone/>
            </a:pPr>
            <a:endParaRPr lang="en-US" altLang="en-US" sz="2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Pentru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orice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obiect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 de tip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tablou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este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definit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 un c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âmp </a:t>
            </a:r>
            <a:r>
              <a:rPr lang="ro-RO" altLang="en-US" sz="2400" b="1" dirty="0">
                <a:solidFill>
                  <a:srgbClr val="0000CC"/>
                </a:solidFill>
                <a:latin typeface="Calibri" pitchFamily="34" charset="0"/>
                <a:cs typeface="Courier New" panose="02070309020205020404" pitchFamily="49" charset="0"/>
              </a:rPr>
              <a:t>length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public, 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întreg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,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 static și final (constant) care memorează dimensiunea tabloului </a:t>
            </a:r>
            <a:r>
              <a:rPr lang="ro-RO" altLang="en-US" sz="2400" dirty="0" err="1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instanțiat</a:t>
            </a:r>
            <a:r>
              <a:rPr lang="en-GB" altLang="en-US" sz="2400" dirty="0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:</a:t>
            </a:r>
            <a:endParaRPr lang="ro-RO" altLang="en-US" sz="2400" dirty="0">
              <a:solidFill>
                <a:schemeClr val="tx2"/>
              </a:solidFill>
              <a:latin typeface="Calibri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o-RO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[]a = new int[10];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for(int </a:t>
            </a:r>
            <a:r>
              <a:rPr lang="en-US" altLang="en-US" sz="2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I &lt; 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v.length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2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1097280" lvl="3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v[</a:t>
            </a:r>
            <a:r>
              <a:rPr lang="en-US" altLang="en-US" sz="2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i+1;</a:t>
            </a:r>
            <a:endParaRPr lang="ro-RO" altLang="en-US" sz="2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dirty="0"/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3483438E-C38E-4537-80D2-A566CDE8B1BC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FD860C7E-6E0F-4EF8-8952-3D2F2262D74E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D3F4E746-BC24-4F79-87EA-033DD9FD7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674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27212" y="14343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sz="3200" b="1" dirty="0">
                <a:solidFill>
                  <a:srgbClr val="000099"/>
                </a:solidFill>
                <a:latin typeface="Calibri" pitchFamily="34" charset="0"/>
              </a:rPr>
              <a:t>Tablouri (Arrays)</a:t>
            </a:r>
            <a:endParaRPr lang="en-US" sz="3200" b="1" dirty="0"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92832" y="990600"/>
            <a:ext cx="10178836" cy="55626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rgbClr val="0000CC"/>
                </a:solidFill>
                <a:latin typeface="Calibri" pitchFamily="34" charset="0"/>
              </a:rPr>
              <a:t>Observa</a:t>
            </a:r>
            <a:r>
              <a:rPr lang="ro-RO" sz="2400" b="1" dirty="0">
                <a:solidFill>
                  <a:srgbClr val="0000CC"/>
                </a:solidFill>
                <a:latin typeface="Calibri" pitchFamily="34" charset="0"/>
              </a:rPr>
              <a:t>ții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2400" dirty="0">
                <a:latin typeface="Calibri" pitchFamily="34" charset="0"/>
              </a:rPr>
              <a:t>Dimensiunea stabilită la instanțiere nu mai poate fi modificată.</a:t>
            </a:r>
          </a:p>
          <a:p>
            <a:pPr marL="0" indent="0" algn="just">
              <a:buNone/>
            </a:pPr>
            <a:endParaRPr lang="ro-RO" sz="2400" dirty="0">
              <a:latin typeface="Calibri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latin typeface="Calibri" pitchFamily="34" charset="0"/>
              </a:rPr>
              <a:t>Toate elementele unui tablou alocat dinamic vor fi inițializate cu valori nule de tip!</a:t>
            </a:r>
            <a:endParaRPr lang="en-US" sz="2400" dirty="0">
              <a:latin typeface="Calibri" pitchFamily="34" charset="0"/>
            </a:endParaRPr>
          </a:p>
          <a:p>
            <a:pPr marL="0" indent="0" algn="just">
              <a:buNone/>
            </a:pPr>
            <a:endParaRPr lang="ro-RO" sz="2400" dirty="0"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1800" dirty="0">
                <a:latin typeface="Calibri" panose="020F0502020204030204" pitchFamily="34" charset="0"/>
                <a:cs typeface="Tahoma" panose="020B0604030504040204" pitchFamily="34" charset="0"/>
              </a:rPr>
              <a:t>Accesarea unui element dintr-un tablou al cărui indice este invalid (i.e., nu este cuprins între 0 și tablou.length-1) va duce la lansarea excepției ArrayIndexOutOfBoundsException în momentul rulării programului respectiv  </a:t>
            </a:r>
          </a:p>
          <a:p>
            <a:pPr marL="0" indent="0" algn="just">
              <a:buNone/>
            </a:pPr>
            <a:r>
              <a:rPr lang="ro-RO" sz="1800" dirty="0">
                <a:latin typeface="Calibri" panose="020F0502020204030204" pitchFamily="34" charset="0"/>
                <a:cs typeface="Tahoma" panose="020B0604030504040204" pitchFamily="34" charset="0"/>
              </a:rPr>
              <a:t>       </a:t>
            </a: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= new int[3];</a:t>
            </a:r>
          </a:p>
          <a:p>
            <a:pPr marL="0" indent="0" algn="just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(v[0]);</a:t>
            </a:r>
          </a:p>
          <a:p>
            <a:pPr marL="0" indent="0" algn="just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(v[3]);</a:t>
            </a:r>
            <a:endParaRPr lang="ro-RO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dirty="0">
              <a:solidFill>
                <a:schemeClr val="tx2"/>
              </a:solidFill>
              <a:latin typeface="Calibri" pitchFamily="34" charset="0"/>
            </a:endParaRP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7F396A3-70AB-431E-91CC-03DDE049FC8D}"/>
              </a:ext>
            </a:extLst>
          </p:cNvPr>
          <p:cNvSpPr/>
          <p:nvPr/>
        </p:nvSpPr>
        <p:spPr>
          <a:xfrm>
            <a:off x="7237412" y="5562600"/>
            <a:ext cx="4356359" cy="609600"/>
          </a:xfrm>
          <a:prstGeom prst="wedgeRectCallout">
            <a:avLst>
              <a:gd name="adj1" fmla="val -66604"/>
              <a:gd name="adj2" fmla="val -32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 fi generată excepția</a:t>
            </a:r>
          </a:p>
          <a:p>
            <a:pPr algn="ctr"/>
            <a:r>
              <a:rPr lang="ro-RO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ArrayIndexOutOfBoundsException</a:t>
            </a:r>
            <a:endParaRPr lang="ro-RO" b="1" dirty="0">
              <a:solidFill>
                <a:srgbClr val="FF0000"/>
              </a:solidFill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49764219-D6AC-49BF-BE55-2F613612DDE6}"/>
              </a:ext>
            </a:extLst>
          </p:cNvPr>
          <p:cNvSpPr/>
          <p:nvPr/>
        </p:nvSpPr>
        <p:spPr>
          <a:xfrm>
            <a:off x="7884867" y="4816633"/>
            <a:ext cx="3686801" cy="609600"/>
          </a:xfrm>
          <a:prstGeom prst="wedgeRectCallout">
            <a:avLst>
              <a:gd name="adj1" fmla="val -88012"/>
              <a:gd name="adj2" fmla="val 45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Se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afi</a:t>
            </a:r>
            <a:r>
              <a:rPr lang="ro-RO" b="1" dirty="0">
                <a:latin typeface="Courier New" panose="02070309020205020404" pitchFamily="49" charset="0"/>
                <a:cs typeface="Courier New" panose="02070309020205020404" pitchFamily="49" charset="0"/>
              </a:rPr>
              <a:t>șa valoarea 0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248680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27212" y="14343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sz="3200" b="1" dirty="0">
                <a:solidFill>
                  <a:srgbClr val="000099"/>
                </a:solidFill>
                <a:latin typeface="Calibri" pitchFamily="34" charset="0"/>
              </a:rPr>
              <a:t>Tablouri (Arrays)</a:t>
            </a:r>
            <a:endParaRPr lang="en-US" sz="3200" b="1" dirty="0"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70012" y="1040167"/>
            <a:ext cx="9782801" cy="55626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rgbClr val="0000CC"/>
                </a:solidFill>
                <a:latin typeface="Calibri" pitchFamily="34" charset="0"/>
              </a:rPr>
              <a:t>Tablouri</a:t>
            </a:r>
            <a:r>
              <a:rPr lang="en-US" sz="2400" b="1" dirty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Calibri" pitchFamily="34" charset="0"/>
              </a:rPr>
              <a:t>bidimensionale</a:t>
            </a:r>
            <a:endParaRPr lang="ro-RO" sz="2400" b="1" dirty="0">
              <a:solidFill>
                <a:srgbClr val="0000CC"/>
              </a:solidFill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În limbajul Java tablourile bidimensionale sunt, de fapt, tablouri unidimensionale ale căror elemente sunt referințe spre tablouri unidimensionale</a:t>
            </a:r>
            <a:r>
              <a:rPr lang="en-US" sz="24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.</a:t>
            </a:r>
            <a:endParaRPr lang="en-US" sz="2400" b="1" dirty="0">
              <a:latin typeface="Calibri" pitchFamily="34" charset="0"/>
            </a:endParaRPr>
          </a:p>
          <a:p>
            <a:pPr marL="0" indent="0" algn="just">
              <a:buNone/>
            </a:pPr>
            <a:endParaRPr lang="ro-RO" sz="2400" b="1" dirty="0">
              <a:solidFill>
                <a:srgbClr val="0000CC"/>
              </a:solidFill>
              <a:latin typeface="Calibri" pitchFamily="34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   </a:t>
            </a:r>
            <a:endParaRPr lang="ro-RO" dirty="0">
              <a:solidFill>
                <a:schemeClr val="tx2"/>
              </a:solidFill>
              <a:latin typeface="Calibri" pitchFamily="34" charset="0"/>
            </a:endParaRP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81FC7EA-37F9-8882-41F6-97E16A41D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2" y="2895600"/>
            <a:ext cx="5791200" cy="30162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80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27212" y="14343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sz="3200" b="1" dirty="0">
                <a:solidFill>
                  <a:srgbClr val="000099"/>
                </a:solidFill>
                <a:latin typeface="Calibri" pitchFamily="34" charset="0"/>
              </a:rPr>
              <a:t>Tablouri (Arrays)</a:t>
            </a:r>
            <a:endParaRPr lang="en-US" sz="3200" b="1" dirty="0"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70012" y="1040167"/>
            <a:ext cx="9782801" cy="55626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rgbClr val="0000CC"/>
                </a:solidFill>
                <a:latin typeface="Calibri" pitchFamily="34" charset="0"/>
              </a:rPr>
              <a:t>Tablouri</a:t>
            </a:r>
            <a:r>
              <a:rPr lang="en-US" sz="2400" b="1" dirty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Calibri" pitchFamily="34" charset="0"/>
              </a:rPr>
              <a:t>bidimensionale</a:t>
            </a:r>
            <a:endParaRPr lang="ro-RO" sz="2400" b="1" dirty="0">
              <a:solidFill>
                <a:srgbClr val="0000CC"/>
              </a:solidFill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2400" dirty="0">
                <a:latin typeface="Calibri" pitchFamily="34" charset="0"/>
              </a:rPr>
              <a:t>Declararea tablourilor bidimensionale (de fapt, a unor referințe spre tablouri bidimensionale!) se poate realiza în mai multe moduri:</a:t>
            </a:r>
          </a:p>
          <a:p>
            <a:pPr marL="0" indent="0" algn="just">
              <a:buNone/>
            </a:pPr>
            <a:endParaRPr lang="ro-RO" sz="2400" dirty="0">
              <a:latin typeface="Calibri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int</a:t>
            </a:r>
            <a:r>
              <a:rPr lang="ro-RO" sz="2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[][] a = {{1, 2, 3}, {4, 5, 6}, {7, 8, 9}};</a:t>
            </a:r>
            <a:r>
              <a:rPr lang="ro-RO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int </a:t>
            </a:r>
            <a:r>
              <a:rPr lang="ro-RO" sz="2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a[][] = {{1, 2, 3}, {4, 5, 6}, {7, 8, 9}};</a:t>
            </a:r>
            <a:r>
              <a:rPr lang="ro-RO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int</a:t>
            </a:r>
            <a:r>
              <a:rPr lang="ro-RO" sz="2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[] a[] = {{1, 2, 3}, {4, 5, 6}, {7, 8, 9}};</a:t>
            </a:r>
            <a:r>
              <a:rPr lang="ro-RO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o-RO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o-RO" sz="2400" dirty="0">
              <a:latin typeface="Calibri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latin typeface="Calibri" pitchFamily="34" charset="0"/>
              </a:rPr>
              <a:t>Liniile unui tablou bidimensional pot să aibă lungimi diferite:</a:t>
            </a:r>
            <a:endParaRPr lang="en-US" sz="2400" dirty="0">
              <a:latin typeface="Calibri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o-RO" sz="2100" b="1" dirty="0">
                <a:latin typeface="Consolas" panose="020B0609020204030204" pitchFamily="49" charset="0"/>
                <a:cs typeface="Calibri" panose="020F0502020204030204" pitchFamily="34" charset="0"/>
              </a:rPr>
              <a:t> int[][] a = {{1, 2}, {3}, {4, 5, 6, 7}, {8, 9}}; </a:t>
            </a:r>
            <a:endParaRPr lang="en-US" sz="2100" b="1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o-RO" sz="2100" b="1" dirty="0">
                <a:latin typeface="Consolas" panose="020B0609020204030204" pitchFamily="49" charset="0"/>
                <a:cs typeface="Calibri" panose="020F0502020204030204" pitchFamily="34" charset="0"/>
              </a:rPr>
              <a:t> int a[][] = {{1, 2, 3, 4, 5, 6}, {7, 8, 9}}; </a:t>
            </a:r>
            <a:endParaRPr lang="en-US" sz="2100" b="1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400" dirty="0">
              <a:latin typeface="Calibri" pitchFamily="34" charset="0"/>
            </a:endParaRPr>
          </a:p>
          <a:p>
            <a:pPr marL="0" indent="0" algn="just">
              <a:buNone/>
            </a:pPr>
            <a:endParaRPr lang="ro-RO" sz="2400" b="1" dirty="0">
              <a:solidFill>
                <a:srgbClr val="0000CC"/>
              </a:solidFill>
              <a:latin typeface="Calibri" pitchFamily="34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   </a:t>
            </a:r>
            <a:endParaRPr lang="ro-RO" dirty="0">
              <a:solidFill>
                <a:schemeClr val="tx2"/>
              </a:solidFill>
              <a:latin typeface="Calibri" pitchFamily="34" charset="0"/>
            </a:endParaRP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725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27212" y="14343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sz="3200" b="1" dirty="0">
                <a:solidFill>
                  <a:srgbClr val="000099"/>
                </a:solidFill>
                <a:latin typeface="Calibri" pitchFamily="34" charset="0"/>
              </a:rPr>
              <a:t>Tablouri (Arrays)</a:t>
            </a:r>
            <a:endParaRPr lang="en-US" sz="3200" b="1" dirty="0"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70012" y="1040167"/>
            <a:ext cx="9782801" cy="5562600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ro-RO" sz="2600" dirty="0">
                <a:solidFill>
                  <a:schemeClr val="tx2"/>
                </a:solidFill>
                <a:latin typeface="Calibri" pitchFamily="34" charset="0"/>
              </a:rPr>
              <a:t>Alocare dinamică a unui tablou bidimensional având liniile de aceeași lungime se realizează astfel:</a:t>
            </a:r>
          </a:p>
          <a:p>
            <a:pPr marL="0" indent="0" algn="just">
              <a:buNone/>
            </a:pPr>
            <a:r>
              <a:rPr lang="ro-RO" sz="2600" b="1" dirty="0">
                <a:solidFill>
                  <a:schemeClr val="tx2"/>
                </a:solidFill>
                <a:latin typeface="Calibri" pitchFamily="34" charset="0"/>
                <a:ea typeface="Calibri" panose="020F0502020204030204" pitchFamily="34" charset="0"/>
                <a:cs typeface="Tahoma" panose="020B0604030504040204" pitchFamily="34" charset="0"/>
              </a:rPr>
              <a:t>    </a:t>
            </a:r>
            <a:r>
              <a:rPr lang="ro-RO" sz="2600" b="1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ahoma" panose="020B0604030504040204" pitchFamily="34" charset="0"/>
              </a:rPr>
              <a:t>referință_tablou = new tip_de_date[număr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  <a:ea typeface="Calibri" panose="020F0502020204030204" pitchFamily="34" charset="0"/>
                <a:cs typeface="Tahoma" panose="020B0604030504040204" pitchFamily="34" charset="0"/>
              </a:rPr>
              <a:t>Referinte</a:t>
            </a:r>
            <a:r>
              <a:rPr lang="ro-RO" sz="2600" b="1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ahoma" panose="020B0604030504040204" pitchFamily="34" charset="0"/>
              </a:rPr>
              <a:t>][număr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  <a:ea typeface="Calibri" panose="020F0502020204030204" pitchFamily="34" charset="0"/>
                <a:cs typeface="Tahoma" panose="020B0604030504040204" pitchFamily="34" charset="0"/>
              </a:rPr>
              <a:t>Elemente</a:t>
            </a:r>
            <a:r>
              <a:rPr lang="ro-RO" sz="2600" b="1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ahoma" panose="020B0604030504040204" pitchFamily="34" charset="0"/>
              </a:rPr>
              <a:t>];</a:t>
            </a:r>
            <a:endParaRPr lang="ro-RO" sz="26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o-RO" sz="2600" dirty="0">
              <a:solidFill>
                <a:schemeClr val="tx2"/>
              </a:solidFill>
              <a:latin typeface="Calibri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6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Exemple: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6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600" b="1" dirty="0">
                <a:solidFill>
                  <a:schemeClr val="tx2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 int[][] a = new int[5][3];</a:t>
            </a: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  <a:cs typeface="Tahoma" panose="020B060403050404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600" b="1" dirty="0">
                <a:solidFill>
                  <a:schemeClr val="tx2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 int a[][] = new int[7][7];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600" b="1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ahoma" panose="020B0604030504040204" pitchFamily="34" charset="0"/>
              </a:rPr>
              <a:t> </a:t>
            </a:r>
            <a:endParaRPr lang="en-US" sz="26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600" dirty="0">
                <a:solidFill>
                  <a:schemeClr val="tx2"/>
                </a:solidFill>
                <a:latin typeface="Calibri" pitchFamily="34" charset="0"/>
              </a:rPr>
              <a:t>Se poate aloca un tablou bidimensional precizând doar numărul de linii:</a:t>
            </a:r>
            <a:endParaRPr lang="en-US" sz="2600" dirty="0">
              <a:solidFill>
                <a:schemeClr val="tx2"/>
              </a:solidFill>
              <a:latin typeface="Calibri" pitchFamily="34" charset="0"/>
            </a:endParaRPr>
          </a:p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600" b="1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ahoma" panose="020B0604030504040204" pitchFamily="34" charset="0"/>
              </a:rPr>
              <a:t>tablou = new tip_de_date[număr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  <a:ea typeface="Calibri" panose="020F0502020204030204" pitchFamily="34" charset="0"/>
                <a:cs typeface="Tahoma" panose="020B0604030504040204" pitchFamily="34" charset="0"/>
              </a:rPr>
              <a:t>Referinte</a:t>
            </a:r>
            <a:r>
              <a:rPr lang="ro-RO" sz="2600" b="1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ahoma" panose="020B0604030504040204" pitchFamily="34" charset="0"/>
              </a:rPr>
              <a:t>][];</a:t>
            </a:r>
          </a:p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6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6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se alocă, pe rând, fiecare linie din tabloul bidimensional, precizând numărul de coloane:</a:t>
            </a:r>
            <a:endParaRPr lang="en-US" sz="26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600" b="1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ahoma" panose="020B0604030504040204" pitchFamily="34" charset="0"/>
              </a:rPr>
              <a:t>tablou[0] = new tip_de_date[număr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  <a:ea typeface="Calibri" panose="020F0502020204030204" pitchFamily="34" charset="0"/>
                <a:cs typeface="Tahoma" panose="020B0604030504040204" pitchFamily="34" charset="0"/>
              </a:rPr>
              <a:t>Elemente</a:t>
            </a:r>
            <a:r>
              <a:rPr lang="ro-RO" sz="2600" b="1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ahoma" panose="020B0604030504040204" pitchFamily="34" charset="0"/>
              </a:rPr>
              <a:t>];</a:t>
            </a:r>
          </a:p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600" b="1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ahoma" panose="020B0604030504040204" pitchFamily="34" charset="0"/>
              </a:rPr>
              <a:t>tablou[1] = new tip_de_date[număr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  <a:ea typeface="Calibri" panose="020F0502020204030204" pitchFamily="34" charset="0"/>
                <a:cs typeface="Tahoma" panose="020B0604030504040204" pitchFamily="34" charset="0"/>
              </a:rPr>
              <a:t>Elemente</a:t>
            </a:r>
            <a:r>
              <a:rPr lang="ro-RO" sz="2600" b="1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ahoma" panose="020B0604030504040204" pitchFamily="34" charset="0"/>
              </a:rPr>
              <a:t>];</a:t>
            </a:r>
            <a:endParaRPr lang="en-US" sz="26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600" b="1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ahoma" panose="020B0604030504040204" pitchFamily="34" charset="0"/>
              </a:rPr>
              <a:t>...........................................</a:t>
            </a:r>
            <a:endParaRPr lang="en-US" sz="26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600" b="1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ahoma" panose="020B0604030504040204" pitchFamily="34" charset="0"/>
              </a:rPr>
              <a:t>          tablou[tablou.length-1] = new tip_de_date[număr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  <a:ea typeface="Calibri" panose="020F0502020204030204" pitchFamily="34" charset="0"/>
                <a:cs typeface="Tahoma" panose="020B0604030504040204" pitchFamily="34" charset="0"/>
              </a:rPr>
              <a:t>Elemente</a:t>
            </a:r>
            <a:r>
              <a:rPr lang="ro-RO" sz="2600" b="1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ahoma" panose="020B0604030504040204" pitchFamily="34" charset="0"/>
              </a:rPr>
              <a:t>];</a:t>
            </a:r>
            <a:endParaRPr lang="en-US" sz="26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latin typeface="Consolas" panose="020B0609020204030204" pitchFamily="49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endParaRPr lang="ro-RO" sz="2400" b="1" dirty="0">
              <a:solidFill>
                <a:srgbClr val="0000CC"/>
              </a:solidFill>
              <a:latin typeface="Calibri" pitchFamily="34" charset="0"/>
            </a:endParaRP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730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algn="r"/>
            <a:r>
              <a:rPr lang="ro-RO" sz="3600" b="1" dirty="0">
                <a:solidFill>
                  <a:srgbClr val="000099"/>
                </a:solidFill>
                <a:latin typeface="Calibri" pitchFamily="34" charset="0"/>
              </a:rPr>
              <a:t>Tablouri (Arrays)</a:t>
            </a:r>
            <a:endParaRPr lang="ro-RO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rgbClr val="0000CC"/>
                </a:solidFill>
                <a:latin typeface="Calibri" pitchFamily="34" charset="0"/>
              </a:rPr>
              <a:t>Clasa</a:t>
            </a:r>
            <a:r>
              <a:rPr lang="en-US" sz="2400" b="1" dirty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Calibri" pitchFamily="34" charset="0"/>
              </a:rPr>
              <a:t>java.util.Arrays</a:t>
            </a:r>
            <a:endParaRPr lang="en-US" sz="2400" b="1" dirty="0">
              <a:solidFill>
                <a:srgbClr val="0000CC"/>
              </a:solidFill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Este o clasă utilitară (conține doar metode statice și publice) care o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fer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ă implementări specifice unui tablou, respectiv sortare, căutare, copiere etc.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1800" b="1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ahoma" panose="020B0604030504040204" pitchFamily="34" charset="0"/>
              </a:rPr>
              <a:t>static String toString​(Tip[] tablou)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– furnizează o reprezentare a tabloului transmis ca parametru sub forma unui șir de caractere sau șirul "null" dacă referința sa este null.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1800" b="1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ahoma" panose="020B0604030504040204" pitchFamily="34" charset="0"/>
              </a:rPr>
              <a:t>static Tip[] copyOf(Tip[] tablou, int nr_elem)</a:t>
            </a:r>
            <a:r>
              <a:rPr lang="ro-RO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– returnează un tablou format din primele nr_elem elemente ale tabloului dat ca parametru. Dacă nr_elem este strict mai mare decât lungimea tabloului, atunci se vor adăuga elemente nule de tip.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1800" b="1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ahoma" panose="020B0604030504040204" pitchFamily="34" charset="0"/>
              </a:rPr>
              <a:t>static void sort(Tip[] tablou)</a:t>
            </a:r>
            <a:r>
              <a:rPr lang="ro-RO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– 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sortează crescător elementele tabloului dat ca parametru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    </a:t>
            </a: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6E0B6AE6-01C5-4EAB-98DA-36C4FD521F93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B11BC2AE-8141-49D8-A45A-155807392D89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3046D072-A3B0-49B0-B951-0051B568F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704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algn="r"/>
            <a:r>
              <a:rPr lang="en-US" sz="3600" b="1" dirty="0" err="1">
                <a:solidFill>
                  <a:srgbClr val="000099"/>
                </a:solidFill>
                <a:latin typeface="Calibri" pitchFamily="34" charset="0"/>
              </a:rPr>
              <a:t>Clase</a:t>
            </a:r>
            <a:r>
              <a:rPr lang="en-US" sz="3600" b="1" dirty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ro-RO" sz="3600" b="1" dirty="0">
                <a:solidFill>
                  <a:srgbClr val="000099"/>
                </a:solidFill>
                <a:latin typeface="Calibri" pitchFamily="34" charset="0"/>
              </a:rPr>
              <a:t>și obiecte</a:t>
            </a:r>
            <a:endParaRPr lang="ro-RO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782801" cy="4953000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Principii de bază a</a:t>
            </a:r>
            <a:r>
              <a:rPr lang="en-US" sz="2400" b="1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programării orientate obiect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altLang="en-US" sz="240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Abstractizarea</a:t>
            </a:r>
            <a:r>
              <a:rPr lang="ro-RO" alt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permite crearea unor noi tipuri de date</a:t>
            </a:r>
          </a:p>
          <a:p>
            <a:pPr marL="0" indent="0" algn="just">
              <a:buNone/>
            </a:pPr>
            <a:endParaRPr lang="ro-RO" altLang="en-US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altLang="en-US" sz="240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Încapsularea: </a:t>
            </a:r>
            <a:r>
              <a:rPr lang="ro-RO" alt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reprezintă mecanismul prin care datele și operațiile specifice sunt înglobate sub forma unui tot unitar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ro-RO" altLang="en-US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altLang="en-US" sz="240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Moștenirea: </a:t>
            </a:r>
            <a:r>
              <a:rPr lang="ro-RO" alt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proprietatea prin care o clasă preia date și metode dintr-o clasă definită anterior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ro-RO" altLang="en-US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ro-RO" altLang="en-US" sz="240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Polimorfismul: </a:t>
            </a:r>
            <a:r>
              <a:rPr lang="ro-RO" alt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proprietatea unui obiect de a avea comportament diferit în funcție de context</a:t>
            </a: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284CA408-46D0-452D-B151-1B1E5080F744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196F5F81-6B99-47D7-814E-78EF51922B0F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F7E87A9C-0374-49D5-ABDD-FE8109821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383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algn="r"/>
            <a:r>
              <a:rPr lang="en-US" sz="3600" b="1" dirty="0" err="1">
                <a:solidFill>
                  <a:srgbClr val="000099"/>
                </a:solidFill>
                <a:latin typeface="Calibri" pitchFamily="34" charset="0"/>
              </a:rPr>
              <a:t>Clase</a:t>
            </a:r>
            <a:r>
              <a:rPr lang="en-US" sz="3600" b="1" dirty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ro-RO" sz="3600" b="1" dirty="0">
                <a:solidFill>
                  <a:srgbClr val="000099"/>
                </a:solidFill>
                <a:latin typeface="Calibri" pitchFamily="34" charset="0"/>
              </a:rPr>
              <a:t>și obiecte</a:t>
            </a:r>
            <a:endParaRPr lang="ro-RO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782801" cy="4953000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Clasa</a:t>
            </a:r>
          </a:p>
          <a:p>
            <a:pPr marL="0" indent="0" algn="just"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 o implementare a unui </a:t>
            </a:r>
            <a:r>
              <a:rPr lang="ro-RO" sz="24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tip de date de referință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și poate fi privita ca un șablon pentru o categorie de obiecte.</a:t>
            </a:r>
          </a:p>
          <a:p>
            <a:pPr marL="2286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ro-R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o-RO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Sintaxa unei clase:</a:t>
            </a:r>
            <a:endParaRPr lang="ro-R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[modificatori] </a:t>
            </a:r>
            <a:r>
              <a:rPr lang="ro-RO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ro-RO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denumireClasă {</a:t>
            </a:r>
            <a:endParaRPr lang="ro-R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date membre/atribute</a:t>
            </a:r>
            <a:endParaRPr lang="ro-R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metode membre </a:t>
            </a:r>
            <a:r>
              <a:rPr lang="ro-RO" sz="2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//nu mai pot fi implementate în afara clasei! </a:t>
            </a:r>
            <a:endParaRPr lang="ro-R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o-R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504021E-542C-4651-8665-A63B0F59AD4E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D99749FB-1911-44CF-8CA1-FDF42F6C87E0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8912962D-6A71-45BA-A515-85D5E1E59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966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algn="r"/>
            <a:r>
              <a:rPr lang="en-US" sz="3600" b="1" dirty="0" err="1">
                <a:solidFill>
                  <a:srgbClr val="000099"/>
                </a:solidFill>
                <a:latin typeface="Calibri" pitchFamily="34" charset="0"/>
              </a:rPr>
              <a:t>Clase</a:t>
            </a:r>
            <a:r>
              <a:rPr lang="en-US" sz="3600" b="1" dirty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ro-RO" sz="3600" b="1" dirty="0">
                <a:solidFill>
                  <a:srgbClr val="000099"/>
                </a:solidFill>
                <a:latin typeface="Calibri" pitchFamily="34" charset="0"/>
              </a:rPr>
              <a:t>și obiecte</a:t>
            </a:r>
            <a:endParaRPr lang="ro-RO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782801" cy="49530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Modificatorii de clasă</a:t>
            </a:r>
          </a:p>
          <a:p>
            <a:pPr marL="0" indent="0" algn="just"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400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public: 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clasa poate fi instanțiată și din afara pachetului său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400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abstract</a:t>
            </a: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ro-RO" sz="2400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clasa conține cel puțin o metodă fără implementare (metodă abstractă) și nu poate fi instanțiată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400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</a:t>
            </a: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ro-RO" sz="2400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clasa nu mai poate fi extinsă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Observație: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Dacă nu exista modificatorul public, clasa are un acces implicit, adică poate fi instanțiată doar din interiorul pachetului în care a  fost creată!</a:t>
            </a:r>
          </a:p>
          <a:p>
            <a:pPr marL="0" indent="0" algn="just"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E6895FDF-8E0E-4153-A731-C5E0622FF668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B55485F9-07E6-4560-8F23-D335466C6C96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7A51A9BD-C0EC-4EF7-9B81-486773D05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573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algn="r"/>
            <a:r>
              <a:rPr lang="en-US" sz="3600" b="1" dirty="0" err="1">
                <a:solidFill>
                  <a:srgbClr val="000099"/>
                </a:solidFill>
                <a:latin typeface="Calibri" pitchFamily="34" charset="0"/>
              </a:rPr>
              <a:t>Clase</a:t>
            </a:r>
            <a:r>
              <a:rPr lang="en-US" sz="3600" b="1" dirty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ro-RO" sz="3600" b="1" dirty="0">
                <a:solidFill>
                  <a:srgbClr val="000099"/>
                </a:solidFill>
                <a:latin typeface="Calibri" pitchFamily="34" charset="0"/>
              </a:rPr>
              <a:t>și obiecte</a:t>
            </a:r>
            <a:endParaRPr lang="ro-RO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782801" cy="49530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 membre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Datele membre pot fi de orice tip, respectiv primitiv sau referință.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declară ca orice variabilă locală, însă declararea poate fi însoțită și de modificatori.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Datele membre sunt inițializate cu valori nule de tip (spre deosebire de variabilele locale)!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Sintaxa: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[modificatori] tip dataMembra = [val init];</a:t>
            </a:r>
          </a:p>
          <a:p>
            <a:pPr marL="0" indent="0" algn="just"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7273AC31-5054-48BB-B0F4-E9B830A57D6C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3362415F-5740-4E0F-950C-F6DE9D02F3D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3F6D37C7-2BA2-4E9E-8C3E-D164BAAFB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747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Tematică curs 2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graphicFrame>
        <p:nvGraphicFramePr>
          <p:cNvPr id="4" name="Nomogramă 3"/>
          <p:cNvGraphicFramePr/>
          <p:nvPr>
            <p:extLst>
              <p:ext uri="{D42A27DB-BD31-4B8C-83A1-F6EECF244321}">
                <p14:modId xmlns:p14="http://schemas.microsoft.com/office/powerpoint/2010/main" val="3934048131"/>
              </p:ext>
            </p:extLst>
          </p:nvPr>
        </p:nvGraphicFramePr>
        <p:xfrm>
          <a:off x="1598612" y="1143000"/>
          <a:ext cx="8839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7" name="Dreptunghi 6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Imagine 7" descr="Java_programming_language_logo.svg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21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algn="r"/>
            <a:r>
              <a:rPr lang="en-US" sz="3600" b="1" dirty="0" err="1">
                <a:solidFill>
                  <a:srgbClr val="000099"/>
                </a:solidFill>
                <a:latin typeface="Calibri" pitchFamily="34" charset="0"/>
              </a:rPr>
              <a:t>Clase</a:t>
            </a:r>
            <a:r>
              <a:rPr lang="en-US" sz="3600" b="1" dirty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ro-RO" sz="3600" b="1" dirty="0">
                <a:solidFill>
                  <a:srgbClr val="000099"/>
                </a:solidFill>
                <a:latin typeface="Calibri" pitchFamily="34" charset="0"/>
              </a:rPr>
              <a:t>și obiecte</a:t>
            </a:r>
            <a:endParaRPr lang="ro-RO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782801" cy="4953000"/>
          </a:xfrm>
        </p:spPr>
        <p:txBody>
          <a:bodyPr>
            <a:norm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0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Modificatori pentru date membre:</a:t>
            </a:r>
            <a:endParaRPr lang="ro-RO" sz="20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Modificatorii de acces:</a:t>
            </a: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0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data membră poate fi accesată și din afara clasei, însă în conformitate cu principiul ascunderii (încapsulare) acestea sunt, de obicei, private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0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protected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data membră poate fi accesată din clasele din același pachet sau de subclasele din ierarhia sa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0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private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data membră poate fi accesată doar din clasa din care face parte 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Observație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dacă nu este precizat niciun modificator de acces, atunci data membră respectivă are acces implicit, adică poate fi accesată doar din sursele aflate în același pachet!</a:t>
            </a:r>
          </a:p>
          <a:p>
            <a:pPr marL="0" indent="0" algn="just"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AEECAFFD-D7BE-49BC-8DA7-EDF318CA5CD4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DAE5AD9A-4A96-46B3-A61F-C3B5A2A4C7DC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96654F24-D092-4398-8BA1-63F889A24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005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algn="r"/>
            <a:r>
              <a:rPr lang="en-US" sz="3600" b="1" dirty="0" err="1">
                <a:solidFill>
                  <a:srgbClr val="000099"/>
                </a:solidFill>
                <a:latin typeface="Calibri" pitchFamily="34" charset="0"/>
              </a:rPr>
              <a:t>Clase</a:t>
            </a:r>
            <a:r>
              <a:rPr lang="en-US" sz="3600" b="1" dirty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ro-RO" sz="3600" b="1" dirty="0">
                <a:solidFill>
                  <a:srgbClr val="000099"/>
                </a:solidFill>
                <a:latin typeface="Calibri" pitchFamily="34" charset="0"/>
              </a:rPr>
              <a:t>și obiecte</a:t>
            </a:r>
            <a:endParaRPr lang="ro-RO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782801" cy="4953000"/>
          </a:xfrm>
        </p:spPr>
        <p:txBody>
          <a:bodyPr>
            <a:norm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2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Alți modificatori: </a:t>
            </a:r>
            <a:endParaRPr lang="ro-RO" sz="22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200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static</a:t>
            </a:r>
            <a:r>
              <a:rPr lang="ro-RO" sz="22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o-RO" sz="22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membră este un câmp de clasă, adică este alocat o singură dată în memorie și partajat de toate instanțele clasei respective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200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</a:t>
            </a:r>
            <a:r>
              <a:rPr lang="ro-RO" sz="22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o-RO" sz="22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membră poate fi doar inițializată, fără a mai putea fi modificată ulterior. Dacă data membră este un obiect, atunci nu i se poate modifica referința, dar conținutul său poate fi modificat!</a:t>
            </a:r>
          </a:p>
          <a:p>
            <a:pPr marL="6858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ro-RO" sz="22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2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Observație</a:t>
            </a:r>
            <a:r>
              <a:rPr lang="ro-RO" sz="22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Pentru o dată membră se pot combina mai mulți modificatori!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2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2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Exemplu: </a:t>
            </a:r>
            <a:r>
              <a:rPr lang="ro-RO" sz="22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 static </a:t>
            </a:r>
            <a:r>
              <a:rPr lang="ro-RO" sz="2200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ro-RO" sz="22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facultate = “Informatica”;</a:t>
            </a:r>
          </a:p>
          <a:p>
            <a:pPr marL="0" indent="0" algn="just"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6EA9F8D7-9E19-4DF6-92F3-FD9BC44D197F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CD76D9DC-E076-4621-AAF9-80C3CC243288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B50C7EC0-C7BF-4F9B-BE40-C4CE3264B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262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algn="r"/>
            <a:r>
              <a:rPr lang="en-US" sz="3600" b="1" dirty="0" err="1">
                <a:solidFill>
                  <a:srgbClr val="000099"/>
                </a:solidFill>
                <a:latin typeface="Calibri" pitchFamily="34" charset="0"/>
              </a:rPr>
              <a:t>Clase</a:t>
            </a:r>
            <a:r>
              <a:rPr lang="en-US" sz="3600" b="1" dirty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ro-RO" sz="3600" b="1" dirty="0">
                <a:solidFill>
                  <a:srgbClr val="000099"/>
                </a:solidFill>
                <a:latin typeface="Calibri" pitchFamily="34" charset="0"/>
              </a:rPr>
              <a:t>și obiecte</a:t>
            </a:r>
            <a:endParaRPr lang="ro-RO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782801" cy="4953000"/>
          </a:xfrm>
        </p:spPr>
        <p:txBody>
          <a:bodyPr>
            <a:norm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2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Metode</a:t>
            </a:r>
            <a:r>
              <a:rPr lang="en-US" sz="22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membre</a:t>
            </a:r>
            <a:endParaRPr lang="en-US" sz="22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Oferă implementări concrete ale operațiilor care se execută asupra datelor membre</a:t>
            </a:r>
            <a:r>
              <a:rPr lang="en-GB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Setul de metode membre descrie funcționalitatea unui obiect</a:t>
            </a:r>
            <a:r>
              <a:rPr lang="en-GB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Sintaxa unei metode: 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[modificatori] tipReturnat numeMetoda ([parametri]){</a:t>
            </a:r>
          </a:p>
          <a:p>
            <a:pPr marL="4572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//corpul metodei</a:t>
            </a: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Modificatorii unei metode membre sunt similari cu cei specifici datlor membre, la care se adaugă și modificatorul </a:t>
            </a:r>
            <a:r>
              <a:rPr lang="ro-RO" sz="2000" b="1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prin care se declară o metodă fără implementare</a:t>
            </a:r>
            <a:r>
              <a:rPr lang="en-GB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2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C1686B88-4650-4805-ABE3-51E29B9221FF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1E90B0EF-7457-43E7-93EB-21741B64D819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596BD342-0E0A-4AFD-87D3-BB0AC2A20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727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algn="r"/>
            <a:r>
              <a:rPr lang="en-US" sz="3600" b="1" dirty="0" err="1">
                <a:solidFill>
                  <a:srgbClr val="000099"/>
                </a:solidFill>
                <a:latin typeface="Calibri" pitchFamily="34" charset="0"/>
              </a:rPr>
              <a:t>Clase</a:t>
            </a:r>
            <a:r>
              <a:rPr lang="en-US" sz="3600" b="1" dirty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ro-RO" sz="3600" b="1" dirty="0">
                <a:solidFill>
                  <a:srgbClr val="000099"/>
                </a:solidFill>
                <a:latin typeface="Calibri" pitchFamily="34" charset="0"/>
              </a:rPr>
              <a:t>și obiecte</a:t>
            </a:r>
            <a:endParaRPr lang="ro-RO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rm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36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Observații</a:t>
            </a:r>
            <a:endParaRPr lang="ro-RO" sz="36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Utilizarea modificatorului </a:t>
            </a:r>
            <a:r>
              <a:rPr lang="ro-RO" sz="2400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pentru o metodă membră împiedică redefinirea sa în subclasele clasei respective. 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Metodele statice nu pot accesa date membre sau metode non-statice</a:t>
            </a:r>
            <a:r>
              <a:rPr lang="en-GB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o-RO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Într-o clasă pot exista mai multe metode cu același nume prin intermediul mecanismului de supraîncărcare (</a:t>
            </a:r>
            <a:r>
              <a:rPr lang="ro-RO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overloading</a:t>
            </a:r>
            <a:r>
              <a:rPr lang="ro-RO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ro-R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1571C98E-98B3-41C2-B36D-4475D3B6F4CF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552577D8-79D7-44EE-9070-49715BC138AA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15A6277A-5F1E-4927-94FF-3CA1FF8A7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092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algn="r"/>
            <a:r>
              <a:rPr lang="en-US" sz="3600" b="1" dirty="0" err="1">
                <a:solidFill>
                  <a:srgbClr val="000099"/>
                </a:solidFill>
                <a:latin typeface="Calibri" pitchFamily="34" charset="0"/>
              </a:rPr>
              <a:t>Clase</a:t>
            </a:r>
            <a:r>
              <a:rPr lang="en-US" sz="3600" b="1" dirty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ro-RO" sz="3600" b="1" dirty="0">
                <a:solidFill>
                  <a:srgbClr val="000099"/>
                </a:solidFill>
                <a:latin typeface="Calibri" pitchFamily="34" charset="0"/>
              </a:rPr>
              <a:t>și obiecte</a:t>
            </a:r>
            <a:endParaRPr lang="ro-RO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rmAutofit fontScale="62500" lnSpcReduction="20000"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3600" b="1" dirty="0" err="1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</a:t>
            </a:r>
            <a:r>
              <a:rPr lang="ro-RO" sz="36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ții</a:t>
            </a:r>
            <a:endParaRPr lang="en-US" sz="36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36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3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Parametrii unei metode sunt transmiși întotdeauna doar prin valoare! 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36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Exemplu:</a:t>
            </a:r>
            <a:endParaRPr lang="ro-RO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o-RO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 class Test {</a:t>
            </a:r>
            <a:endParaRPr lang="ro-RO" sz="2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static void modificare(int v[]) {</a:t>
            </a:r>
            <a:endParaRPr lang="ro-RO" sz="2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v[0] = 100;</a:t>
            </a:r>
            <a:endParaRPr lang="ro-RO" sz="2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v = new int[10]; </a:t>
            </a:r>
            <a:endParaRPr lang="ro-RO" sz="2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v[1] = 1000; </a:t>
            </a:r>
            <a:endParaRPr lang="ro-RO" sz="2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}</a:t>
            </a:r>
            <a:endParaRPr lang="ro-RO" sz="2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public static void main(String[] args) {</a:t>
            </a:r>
            <a:endParaRPr lang="ro-RO" sz="2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int v[] = {1, 2, 3, 4, 5};</a:t>
            </a:r>
            <a:endParaRPr lang="ro-RO" sz="2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modificare(v);</a:t>
            </a:r>
            <a:endParaRPr lang="ro-RO" sz="2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System.out.println(Arrays.toString(v));</a:t>
            </a:r>
            <a:endParaRPr lang="ro-RO" sz="2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</a:t>
            </a:r>
            <a:endParaRPr lang="ro-RO" sz="2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ro-RO" sz="2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3F78DDA8-AFAD-41A2-98B3-B82B3CED7843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6428CBCC-7989-4D2E-9F01-318AB224906D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B2E81372-D814-4B18-850B-C0314CB65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714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algn="r"/>
            <a:r>
              <a:rPr lang="en-US" sz="3600" b="1" dirty="0" err="1">
                <a:solidFill>
                  <a:srgbClr val="000099"/>
                </a:solidFill>
                <a:latin typeface="Calibri" pitchFamily="34" charset="0"/>
              </a:rPr>
              <a:t>Clase</a:t>
            </a:r>
            <a:r>
              <a:rPr lang="en-US" sz="3600" b="1" dirty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ro-RO" sz="3600" b="1" dirty="0">
                <a:solidFill>
                  <a:srgbClr val="000099"/>
                </a:solidFill>
                <a:latin typeface="Calibri" pitchFamily="34" charset="0"/>
              </a:rPr>
              <a:t>și obiecte</a:t>
            </a:r>
            <a:endParaRPr lang="ro-RO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0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Referința </a:t>
            </a:r>
            <a:r>
              <a:rPr lang="ro-RO" sz="2000" b="1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ro-RO" sz="20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eprezintă referința obiectului curent, respectiv a obiectului pentru care se accesează o dată membru sau o metodă membră.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Referința </a:t>
            </a:r>
            <a:r>
              <a:rPr lang="ro-RO" sz="2000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 poate utiliza în următoarele cazuri: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pentru a accesa o dată membră sau pentru a apela o metodă: </a:t>
            </a:r>
          </a:p>
          <a:p>
            <a:pPr marL="4389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this.nume=</a:t>
            </a:r>
            <a:r>
              <a:rPr lang="en-US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"Popa Ion"</a:t>
            </a: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4389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this.afi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ș</a:t>
            </a:r>
            <a:r>
              <a:rPr lang="en-US" sz="2000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arePersoană</a:t>
            </a:r>
            <a:r>
              <a:rPr lang="en-US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</a:t>
            </a: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4389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pentru a diferenția într-o metodă o dată membru de un parametru cu aceleași denumire: </a:t>
            </a:r>
          </a:p>
          <a:p>
            <a:pPr marL="4389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 void setNume(String nume) {</a:t>
            </a:r>
          </a:p>
          <a:p>
            <a:pPr marL="4389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this.nume = nume;</a:t>
            </a:r>
          </a:p>
          <a:p>
            <a:pPr marL="4389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FA2CD3C-C456-446D-A7D2-5D406A8657AF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90E446BE-5C10-42D2-AAB4-AF96D5199DDF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7A04A718-882A-460E-8B61-53D643BF0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658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algn="r"/>
            <a:r>
              <a:rPr lang="en-US" sz="3600" b="1" dirty="0" err="1">
                <a:solidFill>
                  <a:srgbClr val="000099"/>
                </a:solidFill>
                <a:latin typeface="Calibri" pitchFamily="34" charset="0"/>
              </a:rPr>
              <a:t>Clase</a:t>
            </a:r>
            <a:r>
              <a:rPr lang="en-US" sz="3600" b="1" dirty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ro-RO" sz="3600" b="1" dirty="0">
                <a:solidFill>
                  <a:srgbClr val="000099"/>
                </a:solidFill>
                <a:latin typeface="Calibri" pitchFamily="34" charset="0"/>
              </a:rPr>
              <a:t>și obiecte</a:t>
            </a:r>
            <a:endParaRPr lang="ro-RO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Constructori</a:t>
            </a: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Constructorii au rolul de a inițializa datele membre.</a:t>
            </a: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 constructor are numele identic cu cel al clasei și nu returnează nici o valoare.</a:t>
            </a: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 constructor nu poate fi static, final sau abstract.</a:t>
            </a: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clasă poate să conțină mai mulți constructori, prin mecanismul de supraîncărcare.</a:t>
            </a: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Dacă într-o clasă nu este definit niciun constructor, atunci compilatorul va genera unul implicit (</a:t>
            </a:r>
            <a:r>
              <a:rPr lang="ro-RO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care va inițializa toate datele membre cu valorile nule de tip, mai puțin pe cele inițializate explicit!</a:t>
            </a: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03A3FA70-D945-449C-9B72-C6A46D4E96D9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F6F94174-7D65-409D-ADB2-A1A807C4114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7EB25A20-3792-458D-8D06-86F22AB5C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627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algn="r"/>
            <a:r>
              <a:rPr lang="en-US" sz="3600" b="1" dirty="0" err="1">
                <a:solidFill>
                  <a:srgbClr val="000099"/>
                </a:solidFill>
                <a:latin typeface="Calibri" pitchFamily="34" charset="0"/>
              </a:rPr>
              <a:t>Clase</a:t>
            </a:r>
            <a:r>
              <a:rPr lang="en-US" sz="3600" b="1" dirty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ro-RO" sz="3600" b="1" dirty="0">
                <a:solidFill>
                  <a:srgbClr val="000099"/>
                </a:solidFill>
                <a:latin typeface="Calibri" pitchFamily="34" charset="0"/>
              </a:rPr>
              <a:t>și obiecte</a:t>
            </a:r>
            <a:endParaRPr lang="ro-RO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640080" indent="-4572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Tipuri de constructori:</a:t>
            </a:r>
            <a:endParaRPr lang="en-US" sz="2400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0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 parametri: 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inițializează datele membre cu valorile</a:t>
            </a:r>
            <a:r>
              <a:rPr lang="ro-RO" sz="20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parametrilor</a:t>
            </a:r>
          </a:p>
          <a:p>
            <a:pPr marL="4389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4389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 Persoana(String nume, int varsta) {</a:t>
            </a:r>
          </a:p>
          <a:p>
            <a:pPr marL="6858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this.nume = nume;//</a:t>
            </a:r>
          </a:p>
          <a:p>
            <a:pPr marL="6858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this.varsta = varsta;</a:t>
            </a:r>
          </a:p>
          <a:p>
            <a:pPr marL="4389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  <a:p>
            <a:pPr marL="4389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fără parametri: 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inițializează datele membre cu valori constante</a:t>
            </a:r>
          </a:p>
          <a:p>
            <a:pPr marL="4389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 marL="4389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 Persoana() {</a:t>
            </a:r>
          </a:p>
          <a:p>
            <a:pPr marL="6858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this.nume = "Popa Ion";</a:t>
            </a:r>
          </a:p>
          <a:p>
            <a:pPr marL="6858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this.varsta = 20;</a:t>
            </a:r>
          </a:p>
          <a:p>
            <a:pPr marL="4389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7C79D3E5-86EC-4255-9D34-9459E90F21E4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4ACE0E63-733C-4CE3-9903-25E34137EC8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0377A83E-D117-4C78-B657-C8D68A5CB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693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algn="r"/>
            <a:r>
              <a:rPr lang="en-US" sz="3600" b="1" dirty="0" err="1">
                <a:solidFill>
                  <a:srgbClr val="000099"/>
                </a:solidFill>
                <a:latin typeface="Calibri" pitchFamily="34" charset="0"/>
              </a:rPr>
              <a:t>Clase</a:t>
            </a:r>
            <a:r>
              <a:rPr lang="en-US" sz="3600" b="1" dirty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ro-RO" sz="3600" b="1" dirty="0">
                <a:solidFill>
                  <a:srgbClr val="000099"/>
                </a:solidFill>
                <a:latin typeface="Calibri" pitchFamily="34" charset="0"/>
              </a:rPr>
              <a:t>și obiecte</a:t>
            </a:r>
            <a:endParaRPr lang="ro-RO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 obicei, un constructor este public, însă există și situații în care acesta poate fi privat: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 necesar ca o clasă să nu fie instanțiată, de exemplu, dacă aceasta este o clasă de tip utilitar care conține doar date membre/metode statice.  </a:t>
            </a: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Exemple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clasele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java. ava.lang.Math, java.util.Arrays </a:t>
            </a:r>
            <a:endParaRPr lang="en-US" sz="24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 necesar ca o clasă sa aibă o singură instanță (clasă singleton)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</a:t>
            </a:r>
            <a:r>
              <a:rPr lang="ro-RO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servație: </a:t>
            </a:r>
            <a:r>
              <a:rPr lang="ro-RO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În limbajul Java nu există constructor de copiere! 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100503C5-FAA7-4E01-8291-56A34E6D7A9F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31E2057F-1AD7-4C8D-BF82-84A85A378934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0D0C4FEC-D513-4176-B636-5CD4C4CFF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209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algn="r"/>
            <a:r>
              <a:rPr lang="en-US" sz="3600" b="1" dirty="0" err="1">
                <a:solidFill>
                  <a:srgbClr val="000099"/>
                </a:solidFill>
                <a:latin typeface="Calibri" pitchFamily="34" charset="0"/>
              </a:rPr>
              <a:t>Clase</a:t>
            </a:r>
            <a:r>
              <a:rPr lang="en-US" sz="3600" b="1" dirty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ro-RO" sz="3600" b="1" dirty="0">
                <a:solidFill>
                  <a:srgbClr val="000099"/>
                </a:solidFill>
                <a:latin typeface="Calibri" pitchFamily="34" charset="0"/>
              </a:rPr>
              <a:t>și obiecte</a:t>
            </a:r>
            <a:endParaRPr lang="ro-RO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Clasa</a:t>
            </a:r>
            <a:r>
              <a:rPr lang="en-US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singleton</a:t>
            </a:r>
            <a:endParaRPr lang="ro-RO" sz="24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Structura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unei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clase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singleton: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constructorul clasei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privat, pentru a împiedica astfel instanțierea clasei;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lasa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ține 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 câmp static care pentru a reține referința singurei instanțe a clasei;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clasa conține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 metodă statică de tip </a:t>
            </a:r>
            <a:r>
              <a:rPr lang="ro-RO" sz="2400" i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factory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pentru a furniza referința spre singura instanță a clasei.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100503C5-FAA7-4E01-8291-56A34E6D7A9F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31E2057F-1AD7-4C8D-BF82-84A85A378934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0D0C4FEC-D513-4176-B636-5CD4C4CFF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1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74776" y="152400"/>
            <a:ext cx="10387637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R</a:t>
            </a:r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eferinț</a:t>
            </a:r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46212" y="1447800"/>
            <a:ext cx="10073435" cy="51816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ro-RO" dirty="0">
                <a:solidFill>
                  <a:schemeClr val="tx2"/>
                </a:solidFill>
                <a:latin typeface="Calibri" pitchFamily="34" charset="0"/>
              </a:rPr>
              <a:t>O </a:t>
            </a:r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referință</a:t>
            </a:r>
            <a:r>
              <a:rPr lang="ro-RO" dirty="0">
                <a:solidFill>
                  <a:schemeClr val="tx2"/>
                </a:solidFill>
                <a:latin typeface="Calibri" pitchFamily="34" charset="0"/>
              </a:rPr>
              <a:t> reprezintă o modalitate de accesare a unei zone de memorie alocată dinamic (i.e., în zona de heap) prin intermediul adresei sale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ro-RO" altLang="en-US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ro-RO" dirty="0"/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66341AFB-2481-7459-8BED-F3B936123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613" y="2819400"/>
            <a:ext cx="7391400" cy="17564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A0A474-2066-E5EA-7B18-C4ABD2A7E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081" y="4876800"/>
            <a:ext cx="7391401" cy="160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7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algn="r"/>
            <a:r>
              <a:rPr lang="en-US" sz="3600" b="1" dirty="0" err="1">
                <a:solidFill>
                  <a:srgbClr val="000099"/>
                </a:solidFill>
                <a:latin typeface="Calibri" pitchFamily="34" charset="0"/>
              </a:rPr>
              <a:t>Clase</a:t>
            </a:r>
            <a:r>
              <a:rPr lang="en-US" sz="3600" b="1" dirty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ro-RO" sz="3600" b="1" dirty="0">
                <a:solidFill>
                  <a:srgbClr val="000099"/>
                </a:solidFill>
                <a:latin typeface="Calibri" pitchFamily="34" charset="0"/>
              </a:rPr>
              <a:t>și obiecte</a:t>
            </a:r>
            <a:endParaRPr lang="ro-RO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Exemplu:</a:t>
            </a: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President {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static</a:t>
            </a:r>
            <a:r>
              <a:rPr lang="ro-RO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name; </a:t>
            </a:r>
            <a:r>
              <a:rPr lang="ro-RO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//câmp de instanță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static </a:t>
            </a:r>
            <a:r>
              <a:rPr lang="ro-RO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President president;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ro-RO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President() {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 = "Mr. John Smith";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</a:t>
            </a:r>
            <a:r>
              <a:rPr lang="ro-RO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President getPresident() {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o-RO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ro-RO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(president == null)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president = </a:t>
            </a:r>
            <a:r>
              <a:rPr lang="ro-RO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ro-RO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President();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o-RO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ro-RO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president;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void</a:t>
            </a:r>
            <a:r>
              <a:rPr lang="ro-RO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showPresident(){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System.out.println("President: " + name);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}}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100503C5-FAA7-4E01-8291-56A34E6D7A9F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31E2057F-1AD7-4C8D-BF82-84A85A378934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0D0C4FEC-D513-4176-B636-5CD4C4CFF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537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algn="r"/>
            <a:r>
              <a:rPr lang="en-US" sz="3600" b="1" dirty="0" err="1">
                <a:solidFill>
                  <a:srgbClr val="000099"/>
                </a:solidFill>
                <a:latin typeface="Calibri" pitchFamily="34" charset="0"/>
              </a:rPr>
              <a:t>Clase</a:t>
            </a:r>
            <a:r>
              <a:rPr lang="en-US" sz="3600" b="1" dirty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ro-RO" sz="3600" b="1" dirty="0">
                <a:solidFill>
                  <a:srgbClr val="000099"/>
                </a:solidFill>
                <a:latin typeface="Calibri" pitchFamily="34" charset="0"/>
              </a:rPr>
              <a:t>și obiecte</a:t>
            </a:r>
            <a:endParaRPr lang="ro-RO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434340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Ciclul de viață al unui obiect: </a:t>
            </a:r>
            <a:endParaRPr lang="en-US" sz="24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34340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0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Declararea obiectului  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presupune definirea unei variabile alocată în zona de memorie stivă care va reține adresa obiectului după ce acesta este instanțiat. 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34340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Dacă declararea obiectului se realizează local, în cadrul unei metode, atunci  inițializarea sa cu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null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este obligatorie.</a:t>
            </a: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</a:t>
            </a:r>
            <a:r>
              <a:rPr lang="en-US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oid </a:t>
            </a:r>
            <a:r>
              <a:rPr lang="en-US" sz="2000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medtoda</a:t>
            </a:r>
            <a:r>
              <a:rPr lang="en-US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()</a:t>
            </a: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Persoana p = null;</a:t>
            </a:r>
            <a:endParaRPr lang="en-US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.............</a:t>
            </a: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85ECB7F8-47EC-430C-A06E-0C8AA296649D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34E75D4B-CACF-494E-BD26-11DF5730539C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822019B2-5087-44A6-8F14-2E0B65AFA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890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algn="r"/>
            <a:r>
              <a:rPr lang="en-US" sz="3600" b="1" dirty="0" err="1">
                <a:solidFill>
                  <a:srgbClr val="000099"/>
                </a:solidFill>
                <a:latin typeface="Calibri" pitchFamily="34" charset="0"/>
              </a:rPr>
              <a:t>Clase</a:t>
            </a:r>
            <a:r>
              <a:rPr lang="en-US" sz="3600" b="1" dirty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ro-RO" sz="3600" b="1" dirty="0">
                <a:solidFill>
                  <a:srgbClr val="000099"/>
                </a:solidFill>
                <a:latin typeface="Calibri" pitchFamily="34" charset="0"/>
              </a:rPr>
              <a:t>și obiecte</a:t>
            </a:r>
            <a:endParaRPr lang="ro-RO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Instanțierea obiectului </a:t>
            </a:r>
            <a:endParaRPr lang="en-US" sz="2000" b="1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presupune alocarea unei zone de memorie HEAP.  </a:t>
            </a:r>
            <a:endParaRPr lang="en-US" sz="20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Alocarea zonei de memorie HEAP se realizează folosind operatorul </a:t>
            </a:r>
            <a:r>
              <a:rPr lang="ro-RO" sz="20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care returnează adresa de memorie alocată sau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dacă alocarea nu s-a realizat cu succes.</a:t>
            </a:r>
            <a:endParaRPr lang="en-US" sz="20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19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p = </a:t>
            </a:r>
            <a:r>
              <a:rPr lang="en-US" sz="20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new</a:t>
            </a:r>
            <a:r>
              <a:rPr lang="en-US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Persoana</a:t>
            </a:r>
            <a:r>
              <a:rPr lang="en-US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nume</a:t>
            </a:r>
            <a:r>
              <a:rPr lang="en-US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vârsta</a:t>
            </a:r>
            <a:r>
              <a:rPr lang="en-US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Funcționalitatea obiectului 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 asigurată de setul metodelor publice.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p.setNume</a:t>
            </a:r>
            <a:r>
              <a:rPr lang="en-US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("Popescu Ion");</a:t>
            </a: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p.getNume</a:t>
            </a:r>
            <a:r>
              <a:rPr lang="en-US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());</a:t>
            </a: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ro-RO" sz="20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Observație: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 data membră/metodă statică poate fi apelată și cu o referință </a:t>
            </a:r>
            <a:r>
              <a:rPr lang="en-US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null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en-US" sz="2000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Persoana</a:t>
            </a:r>
            <a:r>
              <a:rPr lang="en-US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p = null;</a:t>
            </a: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en-US" sz="2000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p.afisareNumarPersoane</a:t>
            </a:r>
            <a:r>
              <a:rPr lang="en-US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445AA925-47D0-4175-80D1-90A6DAC611E1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9754C593-7399-4A43-9C34-2F89C790C3DD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42AC6099-F415-4D29-8E19-7321CB013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075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algn="r"/>
            <a:r>
              <a:rPr lang="en-US" sz="3600" b="1" dirty="0" err="1">
                <a:solidFill>
                  <a:srgbClr val="000099"/>
                </a:solidFill>
                <a:latin typeface="Calibri" pitchFamily="34" charset="0"/>
              </a:rPr>
              <a:t>Clase</a:t>
            </a:r>
            <a:r>
              <a:rPr lang="en-US" sz="3600" b="1" dirty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ro-RO" sz="3600" b="1" dirty="0">
                <a:solidFill>
                  <a:srgbClr val="000099"/>
                </a:solidFill>
                <a:latin typeface="Calibri" pitchFamily="34" charset="0"/>
              </a:rPr>
              <a:t>și obiecte</a:t>
            </a:r>
            <a:endParaRPr lang="ro-RO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o-RO" sz="20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Eliberarea zonei de memorie</a:t>
            </a:r>
            <a:endParaRPr lang="ro-RO" sz="2000" b="1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realizeaz</a:t>
            </a: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ă automat de către 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mașina virtuală Java prin procesul </a:t>
            </a:r>
            <a:r>
              <a:rPr lang="ro-RO" sz="20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Garbage</a:t>
            </a:r>
            <a:r>
              <a:rPr lang="ro-RO" sz="20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0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Collection</a:t>
            </a:r>
            <a:r>
              <a:rPr lang="ro-RO" sz="20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care conține un fir de executare dedicat, cu o prioritate scăzută, denumit </a:t>
            </a:r>
            <a:r>
              <a:rPr lang="ro-RO" sz="20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Garbage</a:t>
            </a:r>
            <a:r>
              <a:rPr lang="ro-RO" sz="20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0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Collector</a:t>
            </a:r>
            <a:r>
              <a:rPr lang="ro-RO" sz="20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(GC)</a:t>
            </a:r>
          </a:p>
          <a:p>
            <a:pPr marL="553212" marR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obiect devine eligibil pentru </a:t>
            </a:r>
            <a:r>
              <a:rPr lang="ro-RO" sz="2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Garbage</a:t>
            </a:r>
            <a:r>
              <a:rPr lang="ro-RO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Collector</a:t>
            </a:r>
            <a:r>
              <a:rPr lang="ro-RO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 următoarele situații:</a:t>
            </a:r>
          </a:p>
          <a:p>
            <a:pPr marL="553212" marR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 mai există nicio  referință, directă sau indirectă, spre obiectul respectiv</a:t>
            </a:r>
          </a:p>
          <a:p>
            <a:pPr marL="553212" marR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obiectul a fost creat în interiorul unui bloc (local) și executarea blocului respectiv s-a încheiat</a:t>
            </a:r>
          </a:p>
          <a:p>
            <a:pPr marL="553212" marR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dacă un obiect container conține o referință spre un alt obiect și obiectul container este devine 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96062" indent="-28575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Înainte de a distruge un obiect, </a:t>
            </a:r>
            <a:r>
              <a:rPr lang="ro-RO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apelează metoda finalize pentru a-i oferi obiectului respectiv posibilitatea de a mai executa un set de acțiuni.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3212" marR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309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74776" y="152400"/>
            <a:ext cx="10387637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Tipuri de date de referință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46212" y="1447800"/>
            <a:ext cx="10073435" cy="5181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ro-RO" altLang="en-US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altLang="en-US" dirty="0">
                <a:solidFill>
                  <a:schemeClr val="tx2"/>
                </a:solidFill>
                <a:latin typeface="Calibri" pitchFamily="34" charset="0"/>
              </a:rPr>
              <a:t>În Java tipuri de date de referință sunt: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o-RO" altLang="en-US" dirty="0">
                <a:solidFill>
                  <a:schemeClr val="tx2"/>
                </a:solidFill>
                <a:latin typeface="Calibri" pitchFamily="34" charset="0"/>
              </a:rPr>
              <a:t>T</a:t>
            </a:r>
            <a:r>
              <a:rPr lang="ro-RO" altLang="en-US" sz="2800" dirty="0">
                <a:solidFill>
                  <a:schemeClr val="tx2"/>
                </a:solidFill>
                <a:latin typeface="Calibri" pitchFamily="34" charset="0"/>
              </a:rPr>
              <a:t>ablouri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o-RO" altLang="en-US" dirty="0">
                <a:solidFill>
                  <a:schemeClr val="tx2"/>
                </a:solidFill>
                <a:latin typeface="Calibri" pitchFamily="34" charset="0"/>
              </a:rPr>
              <a:t>C</a:t>
            </a:r>
            <a:r>
              <a:rPr lang="ro-RO" altLang="en-US" sz="2800" dirty="0">
                <a:solidFill>
                  <a:schemeClr val="tx2"/>
                </a:solidFill>
                <a:latin typeface="Calibri" pitchFamily="34" charset="0"/>
              </a:rPr>
              <a:t>lase</a:t>
            </a:r>
            <a:endParaRPr lang="ro-RO" altLang="en-US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ro-RO" altLang="en-US" sz="28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ro-RO" altLang="en-US" dirty="0">
                <a:solidFill>
                  <a:schemeClr val="tx2"/>
                </a:solidFill>
                <a:latin typeface="Calibri" pitchFamily="34" charset="0"/>
              </a:rPr>
              <a:t>I</a:t>
            </a:r>
            <a:r>
              <a:rPr lang="ro-RO" altLang="en-US" sz="2800" dirty="0">
                <a:solidFill>
                  <a:schemeClr val="tx2"/>
                </a:solidFill>
                <a:latin typeface="Calibri" pitchFamily="34" charset="0"/>
              </a:rPr>
              <a:t>nterfeţe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o-RO" altLang="en-US" dirty="0">
                <a:solidFill>
                  <a:schemeClr val="tx2"/>
                </a:solidFill>
                <a:latin typeface="Calibri" pitchFamily="34" charset="0"/>
              </a:rPr>
              <a:t>E</a:t>
            </a:r>
            <a:r>
              <a:rPr lang="ro-RO" altLang="en-US" sz="2800" dirty="0">
                <a:solidFill>
                  <a:schemeClr val="tx2"/>
                </a:solidFill>
                <a:latin typeface="Calibri" pitchFamily="34" charset="0"/>
              </a:rPr>
              <a:t>numerări</a:t>
            </a:r>
          </a:p>
          <a:p>
            <a:pPr marL="0" indent="0">
              <a:buNone/>
            </a:pPr>
            <a:endParaRPr lang="ro-RO" dirty="0"/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439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03412" y="0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Tablouri (Arrays)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990600"/>
            <a:ext cx="10149635" cy="5181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latin typeface="Calibri" pitchFamily="34" charset="0"/>
              </a:rPr>
              <a:t>Tablou </a:t>
            </a:r>
            <a:r>
              <a:rPr lang="ro-RO" sz="2400" dirty="0">
                <a:latin typeface="Calibri" pitchFamily="34" charset="0"/>
              </a:rPr>
              <a:t>este un obiect de tip container care conține elemente de același tip.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o-RO" sz="2400" dirty="0"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Tabloul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ro-RO" sz="2400" dirty="0">
                <a:latin typeface="Calibri" pitchFamily="34" charset="0"/>
              </a:rPr>
              <a:t>referință</a:t>
            </a:r>
            <a:r>
              <a:rPr lang="en-US" sz="2400" dirty="0">
                <a:latin typeface="Calibri" pitchFamily="34" charset="0"/>
              </a:rPr>
              <a:t> -&gt; </a:t>
            </a:r>
            <a:r>
              <a:rPr lang="en-US" sz="2400" dirty="0" err="1">
                <a:latin typeface="Calibri" pitchFamily="34" charset="0"/>
              </a:rPr>
              <a:t>trebuie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sa</a:t>
            </a:r>
            <a:r>
              <a:rPr lang="en-US" sz="2400" dirty="0">
                <a:latin typeface="Calibri" pitchFamily="34" charset="0"/>
              </a:rPr>
              <a:t> fie </a:t>
            </a:r>
            <a:r>
              <a:rPr lang="en-US" sz="2400" dirty="0" err="1">
                <a:latin typeface="Calibri" pitchFamily="34" charset="0"/>
              </a:rPr>
              <a:t>ini</a:t>
            </a:r>
            <a:r>
              <a:rPr lang="ro-RO" sz="2400" dirty="0">
                <a:latin typeface="Calibri" pitchFamily="34" charset="0"/>
              </a:rPr>
              <a:t>țializat sau alocat dinamic înainte de a fi utilizat</a:t>
            </a:r>
            <a:endParaRPr lang="en-US" sz="2400" dirty="0"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ro-RO" sz="2400" dirty="0"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latin typeface="Calibri" pitchFamily="34" charset="0"/>
              </a:rPr>
              <a:t>Declararea unui tablou unidimensional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o-RO" sz="2400" dirty="0">
              <a:latin typeface="Calibri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o-RO" sz="2400" dirty="0">
                <a:latin typeface="Calibri" pitchFamily="34" charset="0"/>
              </a:rPr>
              <a:t>   </a:t>
            </a: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tipData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numeTablou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tipData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[]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numeTablou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itchFamily="34" charset="0"/>
              </a:rPr>
              <a:t>La </a:t>
            </a:r>
            <a:r>
              <a:rPr lang="en-US" sz="2400" dirty="0" err="1">
                <a:latin typeface="Calibri" pitchFamily="34" charset="0"/>
              </a:rPr>
              <a:t>declararea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unui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tablou</a:t>
            </a:r>
            <a:r>
              <a:rPr lang="en-US" sz="2400" dirty="0">
                <a:latin typeface="Calibri" pitchFamily="34" charset="0"/>
              </a:rPr>
              <a:t> se </a:t>
            </a:r>
            <a:r>
              <a:rPr lang="en-US" sz="2400" dirty="0" err="1">
                <a:latin typeface="Calibri" pitchFamily="34" charset="0"/>
              </a:rPr>
              <a:t>creaz</a:t>
            </a:r>
            <a:r>
              <a:rPr lang="ro-RO" sz="2400" dirty="0">
                <a:latin typeface="Calibri" pitchFamily="34" charset="0"/>
              </a:rPr>
              <a:t>ă doar o referință, alocată în zona de memorie stack!</a:t>
            </a:r>
            <a:endParaRPr lang="en-US" sz="2400" dirty="0"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o-RO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ro-RO" sz="2400" dirty="0"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ro-RO" sz="2400" dirty="0">
              <a:latin typeface="Calibri" pitchFamily="34" charset="0"/>
            </a:endParaRP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262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03412" y="0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Tablouri (Arrays)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990600"/>
            <a:ext cx="10149635" cy="5181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b="1" dirty="0">
                <a:solidFill>
                  <a:srgbClr val="0000CC"/>
                </a:solidFill>
                <a:latin typeface="Calibri" pitchFamily="34" charset="0"/>
                <a:cs typeface="Courier New" panose="02070309020205020404" pitchFamily="49" charset="0"/>
              </a:rPr>
              <a:t>Exemple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ro-RO" sz="2400" b="1" dirty="0">
              <a:latin typeface="Calibri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int 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[], w;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int []v, w;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o-RO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o-RO" sz="2400" dirty="0">
                <a:latin typeface="Calibri" pitchFamily="34" charset="0"/>
              </a:rPr>
              <a:t>       </a:t>
            </a:r>
            <a:r>
              <a:rPr lang="en-US" sz="2400" dirty="0">
                <a:latin typeface="Calibri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alibri" pitchFamily="34" charset="0"/>
              </a:rPr>
              <a:t>         </a:t>
            </a: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o-RO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ro-RO" sz="2400" dirty="0">
              <a:latin typeface="Calibri" pitchFamily="34" charset="0"/>
            </a:endParaRP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F323840-649F-4583-AD47-1D089455B1E5}"/>
              </a:ext>
            </a:extLst>
          </p:cNvPr>
          <p:cNvSpPr/>
          <p:nvPr/>
        </p:nvSpPr>
        <p:spPr>
          <a:xfrm>
            <a:off x="6505994" y="1752600"/>
            <a:ext cx="2941218" cy="838200"/>
          </a:xfrm>
          <a:prstGeom prst="wedgeRectCallout">
            <a:avLst>
              <a:gd name="adj1" fmla="val -128066"/>
              <a:gd name="adj2" fmla="val -16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v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referin</a:t>
            </a:r>
            <a:r>
              <a:rPr lang="ro-RO" dirty="0"/>
              <a:t>ță null, w este o variabilă de ti</a:t>
            </a:r>
            <a:r>
              <a:rPr lang="en-GB" dirty="0"/>
              <a:t>p</a:t>
            </a:r>
            <a:r>
              <a:rPr lang="ro-RO" dirty="0"/>
              <a:t> întreg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A0389BEF-5248-4A0C-8F67-AAF8E9BE8A32}"/>
              </a:ext>
            </a:extLst>
          </p:cNvPr>
          <p:cNvSpPr/>
          <p:nvPr/>
        </p:nvSpPr>
        <p:spPr>
          <a:xfrm>
            <a:off x="6643103" y="2933700"/>
            <a:ext cx="2667000" cy="838200"/>
          </a:xfrm>
          <a:prstGeom prst="wedgeRectCallout">
            <a:avLst>
              <a:gd name="adj1" fmla="val -133248"/>
              <a:gd name="adj2" fmla="val -2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v și w sunt referințe null</a:t>
            </a:r>
          </a:p>
        </p:txBody>
      </p:sp>
    </p:spTree>
    <p:extLst>
      <p:ext uri="{BB962C8B-B14F-4D97-AF65-F5344CB8AC3E}">
        <p14:creationId xmlns:p14="http://schemas.microsoft.com/office/powerpoint/2010/main" val="79622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03412" y="0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Tablouri (Arrays)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990600"/>
            <a:ext cx="10149635" cy="5181600"/>
          </a:xfrm>
        </p:spPr>
        <p:txBody>
          <a:bodyPr>
            <a:norm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400" dirty="0">
                <a:latin typeface="Calibri" panose="020F0502020204030204" pitchFamily="34" charset="0"/>
                <a:cs typeface="Calibri" panose="020F0502020204030204" pitchFamily="34" charset="0"/>
              </a:rPr>
              <a:t>Tablourile unidimensionale pot fi inițializate în momentul declarării lor folosind un șir de valori, astfel: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ro-RO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lphaLcParenR"/>
            </a:pPr>
            <a:r>
              <a:rPr lang="ro-RO" sz="2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ahoma" panose="020B0604030504040204" pitchFamily="34" charset="0"/>
              </a:rPr>
              <a:t>tip_de_date[] tablou = {valoare_1, ..., valoare_n};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Exemplu:</a:t>
            </a:r>
            <a:r>
              <a:rPr lang="ro-RO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ro-RO" sz="2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[] a = {1, 2, 3, 4, 5}, b = {10, 20, 30};</a:t>
            </a:r>
            <a:r>
              <a:rPr lang="ro-RO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lphaLcParenR"/>
            </a:pPr>
            <a:r>
              <a:rPr lang="ro-RO" sz="2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ahoma" panose="020B0604030504040204" pitchFamily="34" charset="0"/>
              </a:rPr>
              <a:t>tip_de_date tablou[] = {valoare_1, ..., valoare_n};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Exemplu:</a:t>
            </a:r>
            <a:r>
              <a:rPr lang="ro-RO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ro-RO" sz="2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a[] = {1, 2, 3, 4, 5}, b[] = {10, 20, 30};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o-RO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ro-RO" sz="2400" dirty="0"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ro-RO" sz="2400" dirty="0">
              <a:latin typeface="Calibri" pitchFamily="34" charset="0"/>
            </a:endParaRP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374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03412" y="0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Tablouri (Arrays)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990600"/>
            <a:ext cx="10149635" cy="5181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dirty="0">
                <a:latin typeface="Calibri" panose="020F0502020204030204" pitchFamily="34" charset="0"/>
                <a:cs typeface="Calibri" panose="020F0502020204030204" pitchFamily="34" charset="0"/>
              </a:rPr>
              <a:t>Alocarea dinamică a tablourilor unidimensionale se realizează folosind operatorul new, astfel: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ahoma" panose="020B0604030504040204" pitchFamily="34" charset="0"/>
              </a:rPr>
              <a:t>tablou = new tip_de_date[număr_elemente];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o-RO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o-RO" sz="2400" b="1" dirty="0">
                <a:solidFill>
                  <a:srgbClr val="0000CC"/>
                </a:solidFill>
                <a:latin typeface="Calibri" pitchFamily="34" charset="0"/>
                <a:cs typeface="Courier New" panose="02070309020205020404" pitchFamily="49" charset="0"/>
              </a:rPr>
              <a:t>Exemple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o-RO" sz="2400" dirty="0">
              <a:latin typeface="Calibri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o-RO" sz="2400" dirty="0">
                <a:latin typeface="Calibri" pitchFamily="34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latin typeface="Calibri" pitchFamily="34" charset="0"/>
                <a:cs typeface="Courier New" panose="02070309020205020404" pitchFamily="49" charset="0"/>
              </a:rPr>
              <a:t>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o-RO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ro-RO" sz="2400" dirty="0"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ro-RO" sz="2400" dirty="0">
              <a:latin typeface="Calibri" pitchFamily="34" charset="0"/>
            </a:endParaRP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1102003-446F-099B-A8DE-E0FC28D2B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853993"/>
              </p:ext>
            </p:extLst>
          </p:nvPr>
        </p:nvGraphicFramePr>
        <p:xfrm>
          <a:off x="1522412" y="3733800"/>
          <a:ext cx="8125884" cy="100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8628">
                  <a:extLst>
                    <a:ext uri="{9D8B030D-6E8A-4147-A177-3AD203B41FA5}">
                      <a16:colId xmlns:a16="http://schemas.microsoft.com/office/drawing/2014/main" val="3217908178"/>
                    </a:ext>
                  </a:extLst>
                </a:gridCol>
                <a:gridCol w="2708628">
                  <a:extLst>
                    <a:ext uri="{9D8B030D-6E8A-4147-A177-3AD203B41FA5}">
                      <a16:colId xmlns:a16="http://schemas.microsoft.com/office/drawing/2014/main" val="2733810435"/>
                    </a:ext>
                  </a:extLst>
                </a:gridCol>
                <a:gridCol w="2708628">
                  <a:extLst>
                    <a:ext uri="{9D8B030D-6E8A-4147-A177-3AD203B41FA5}">
                      <a16:colId xmlns:a16="http://schemas.microsoft.com/office/drawing/2014/main" val="2209149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2000" b="1" kern="1200" dirty="0">
                          <a:solidFill>
                            <a:schemeClr val="lt1"/>
                          </a:solidFill>
                          <a:effectLst/>
                        </a:rPr>
                        <a:t>int a[];</a:t>
                      </a:r>
                      <a:endParaRPr lang="en-US" sz="2000" b="1" kern="1200" dirty="0">
                        <a:solidFill>
                          <a:schemeClr val="lt1"/>
                        </a:solidFill>
                        <a:effectLst/>
                      </a:endParaRPr>
                    </a:p>
                    <a:p>
                      <a:r>
                        <a:rPr lang="ro-RO" sz="2000" b="1" kern="1200" dirty="0">
                          <a:solidFill>
                            <a:schemeClr val="lt1"/>
                          </a:solidFill>
                          <a:effectLst/>
                        </a:rPr>
                        <a:t>..............</a:t>
                      </a:r>
                      <a:endParaRPr lang="en-US" sz="2000" b="1" kern="1200" dirty="0">
                        <a:solidFill>
                          <a:schemeClr val="lt1"/>
                        </a:solidFill>
                        <a:effectLst/>
                      </a:endParaRPr>
                    </a:p>
                    <a:p>
                      <a:r>
                        <a:rPr lang="ro-RO" sz="2000" b="1" kern="1200" dirty="0">
                          <a:solidFill>
                            <a:schemeClr val="lt1"/>
                          </a:solidFill>
                          <a:effectLst/>
                        </a:rPr>
                        <a:t>a = new int[5];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000" b="1" kern="1200" dirty="0">
                          <a:solidFill>
                            <a:schemeClr val="lt1"/>
                          </a:solidFill>
                          <a:effectLst/>
                        </a:rPr>
                        <a:t>int[] a = null;</a:t>
                      </a:r>
                      <a:endParaRPr lang="en-US" sz="2000" b="1" kern="1200" dirty="0">
                        <a:solidFill>
                          <a:schemeClr val="lt1"/>
                        </a:solidFill>
                        <a:effectLst/>
                      </a:endParaRPr>
                    </a:p>
                    <a:p>
                      <a:r>
                        <a:rPr lang="ro-RO" sz="2000" b="1" kern="1200" dirty="0">
                          <a:solidFill>
                            <a:schemeClr val="lt1"/>
                          </a:solidFill>
                          <a:effectLst/>
                        </a:rPr>
                        <a:t>..............</a:t>
                      </a:r>
                      <a:endParaRPr lang="en-US" sz="2000" b="1" kern="1200" dirty="0">
                        <a:solidFill>
                          <a:schemeClr val="lt1"/>
                        </a:solidFill>
                        <a:effectLst/>
                      </a:endParaRPr>
                    </a:p>
                    <a:p>
                      <a:r>
                        <a:rPr lang="ro-RO" sz="2000" b="1" kern="1200" dirty="0">
                          <a:solidFill>
                            <a:schemeClr val="lt1"/>
                          </a:solidFill>
                          <a:effectLst/>
                        </a:rPr>
                        <a:t>a = new int[5];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000" b="1" kern="1200" dirty="0">
                          <a:solidFill>
                            <a:schemeClr val="lt1"/>
                          </a:solidFill>
                          <a:effectLst/>
                        </a:rPr>
                        <a:t>int a[] = new int[5];</a:t>
                      </a:r>
                      <a:endParaRPr lang="en-US" sz="2000" b="1" kern="1200" dirty="0">
                        <a:solidFill>
                          <a:schemeClr val="lt1"/>
                        </a:solidFill>
                        <a:effectLst/>
                      </a:endParaRPr>
                    </a:p>
                    <a:p>
                      <a:r>
                        <a:rPr lang="ro-RO" sz="2000" b="1" kern="1200" dirty="0">
                          <a:solidFill>
                            <a:schemeClr val="lt1"/>
                          </a:solidFill>
                          <a:effectLst/>
                        </a:rPr>
                        <a:t>int []b = new int[7];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696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53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27212" y="14343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sz="3200" b="1" dirty="0">
                <a:solidFill>
                  <a:srgbClr val="000099"/>
                </a:solidFill>
                <a:latin typeface="Calibri" pitchFamily="34" charset="0"/>
              </a:rPr>
              <a:t>Tablouri (Arrays)</a:t>
            </a:r>
            <a:endParaRPr lang="en-US" sz="3200" b="1" dirty="0"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990600"/>
            <a:ext cx="10178836" cy="55626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rgbClr val="0000CC"/>
                </a:solidFill>
                <a:latin typeface="Calibri" pitchFamily="34" charset="0"/>
              </a:rPr>
              <a:t>Observa</a:t>
            </a:r>
            <a:r>
              <a:rPr lang="ro-RO" sz="2400" b="1" dirty="0">
                <a:solidFill>
                  <a:srgbClr val="0000CC"/>
                </a:solidFill>
                <a:latin typeface="Calibri" pitchFamily="34" charset="0"/>
              </a:rPr>
              <a:t>ții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Dimensiunea stabilită la instanțiere nu mai poate fi modificată.</a:t>
            </a:r>
          </a:p>
          <a:p>
            <a:pPr marL="0" indent="0" algn="just">
              <a:buNone/>
            </a:pPr>
            <a:endParaRPr lang="ro-RO" sz="2400" dirty="0">
              <a:latin typeface="Calibri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Toate elementele unui tablou alocat dinamic vor fi inițializate cu valori nule de tip!</a:t>
            </a:r>
            <a:endParaRPr lang="en-US" sz="2400" dirty="0">
              <a:solidFill>
                <a:schemeClr val="tx2"/>
              </a:solidFill>
              <a:latin typeface="Calibri" pitchFamily="34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ro-RO" sz="2400" dirty="0">
              <a:latin typeface="Calibri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Pentru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orice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obiect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 de tip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tablou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este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definit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 un c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âmp </a:t>
            </a:r>
            <a:r>
              <a:rPr lang="ro-RO" altLang="en-US" sz="2400" b="1" dirty="0">
                <a:solidFill>
                  <a:srgbClr val="0000CC"/>
                </a:solidFill>
                <a:latin typeface="Calibri" pitchFamily="34" charset="0"/>
                <a:cs typeface="Courier New" panose="02070309020205020404" pitchFamily="49" charset="0"/>
              </a:rPr>
              <a:t>length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public, 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întreg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,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 static și final (constant) care memorează dimensiunea tabloului instanțiat</a:t>
            </a:r>
            <a:r>
              <a:rPr lang="en-GB" altLang="en-US" sz="2400" dirty="0">
                <a:solidFill>
                  <a:schemeClr val="tx2"/>
                </a:solidFill>
                <a:latin typeface="Calibri" pitchFamily="34" charset="0"/>
                <a:cs typeface="Courier New" panose="02070309020205020404" pitchFamily="49" charset="0"/>
              </a:rPr>
              <a:t>:</a:t>
            </a:r>
            <a:endParaRPr lang="ro-RO" altLang="en-US" sz="2400" dirty="0">
              <a:solidFill>
                <a:schemeClr val="tx2"/>
              </a:solidFill>
              <a:latin typeface="Calibri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o-RO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[]a = new int[10];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for(int </a:t>
            </a:r>
            <a:r>
              <a:rPr lang="en-US" altLang="en-US" sz="2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I &lt; </a:t>
            </a:r>
            <a:r>
              <a:rPr lang="en-US" altLang="en-US" sz="2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v.length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2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1097280" lvl="3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v[</a:t>
            </a:r>
            <a:r>
              <a:rPr lang="en-US" altLang="en-US" sz="2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i+1;</a:t>
            </a:r>
            <a:endParaRPr lang="ro-RO" altLang="en-US" sz="2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dirty="0">
              <a:solidFill>
                <a:schemeClr val="tx2"/>
              </a:solidFill>
              <a:latin typeface="Calibri" pitchFamily="34" charset="0"/>
            </a:endParaRP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102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2787947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7185579-850a-446f-99b2-f44d9f582de8" xsi:nil="true"/>
    <lcf76f155ced4ddcb4097134ff3c332f xmlns="06a7a3a0-4802-44ad-8682-ea345069b43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135BD657036C459C65CE996F0B7E63" ma:contentTypeVersion="13" ma:contentTypeDescription="Creați un document nou." ma:contentTypeScope="" ma:versionID="8c208091da10f5f56a20b222864c04a0">
  <xsd:schema xmlns:xsd="http://www.w3.org/2001/XMLSchema" xmlns:xs="http://www.w3.org/2001/XMLSchema" xmlns:p="http://schemas.microsoft.com/office/2006/metadata/properties" xmlns:ns2="06a7a3a0-4802-44ad-8682-ea345069b43c" xmlns:ns3="e7185579-850a-446f-99b2-f44d9f582de8" targetNamespace="http://schemas.microsoft.com/office/2006/metadata/properties" ma:root="true" ma:fieldsID="cd7aff4a546e981d8696df565623eea1" ns2:_="" ns3:_="">
    <xsd:import namespace="06a7a3a0-4802-44ad-8682-ea345069b43c"/>
    <xsd:import namespace="e7185579-850a-446f-99b2-f44d9f582d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a7a3a0-4802-44ad-8682-ea345069b4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Etichete imagine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185579-850a-446f-99b2-f44d9f582de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28ff3e7-aa8e-490c-807b-099435f46f1b}" ma:internalName="TaxCatchAll" ma:showField="CatchAllData" ma:web="e7185579-850a-446f-99b2-f44d9f582d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Partajat c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Partajat cu detali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2666F0-43DC-4B7C-819B-EEBDFA439308}">
  <ds:schemaRefs>
    <ds:schemaRef ds:uri="http://www.w3.org/XML/1998/namespace"/>
    <ds:schemaRef ds:uri="http://purl.org/dc/elements/1.1/"/>
    <ds:schemaRef ds:uri="http://schemas.microsoft.com/office/2006/documentManagement/types"/>
    <ds:schemaRef ds:uri="4873beb7-5857-4685-be1f-d57550cc96cc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30870D1-AADD-4179-BC6C-16BF02460B5B}"/>
</file>

<file path=customXml/itemProps3.xml><?xml version="1.0" encoding="utf-8"?>
<ds:datastoreItem xmlns:ds="http://schemas.openxmlformats.org/officeDocument/2006/customXml" ds:itemID="{1EA39074-7A17-46AB-B909-2C20125777B8}"/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2669</Words>
  <Application>Microsoft Office PowerPoint</Application>
  <PresentationFormat>Custom</PresentationFormat>
  <Paragraphs>348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Consolas</vt:lpstr>
      <vt:lpstr>Courier New</vt:lpstr>
      <vt:lpstr>Euphemia</vt:lpstr>
      <vt:lpstr>Symbol</vt:lpstr>
      <vt:lpstr>Times New Roman</vt:lpstr>
      <vt:lpstr>Wingdings</vt:lpstr>
      <vt:lpstr>tf02787947</vt:lpstr>
      <vt:lpstr>METODE AVANSATE DE PROGRAMARE</vt:lpstr>
      <vt:lpstr>Tematică curs 2</vt:lpstr>
      <vt:lpstr>Referințe</vt:lpstr>
      <vt:lpstr>Tipuri de date de referință</vt:lpstr>
      <vt:lpstr>Tablouri (Arrays)</vt:lpstr>
      <vt:lpstr>Tablouri (Arrays)</vt:lpstr>
      <vt:lpstr>Tablouri (Arrays)</vt:lpstr>
      <vt:lpstr>Tablouri (Arrays)</vt:lpstr>
      <vt:lpstr>Tablouri (Arrays)</vt:lpstr>
      <vt:lpstr>Tablouri (Arrays) </vt:lpstr>
      <vt:lpstr>Tablouri (Arrays)</vt:lpstr>
      <vt:lpstr>Tablouri (Arrays)</vt:lpstr>
      <vt:lpstr>Tablouri (Arrays)</vt:lpstr>
      <vt:lpstr>Tablouri (Arrays)</vt:lpstr>
      <vt:lpstr>Tablouri (Arrays)</vt:lpstr>
      <vt:lpstr>Clase și obiecte</vt:lpstr>
      <vt:lpstr>Clase și obiecte</vt:lpstr>
      <vt:lpstr>Clase și obiecte</vt:lpstr>
      <vt:lpstr>Clase și obiecte</vt:lpstr>
      <vt:lpstr>Clase și obiecte</vt:lpstr>
      <vt:lpstr>Clase și obiecte</vt:lpstr>
      <vt:lpstr>Clase și obiecte</vt:lpstr>
      <vt:lpstr>Clase și obiecte</vt:lpstr>
      <vt:lpstr>Clase și obiecte</vt:lpstr>
      <vt:lpstr>Clase și obiecte</vt:lpstr>
      <vt:lpstr>Clase și obiecte</vt:lpstr>
      <vt:lpstr>Clase și obiecte</vt:lpstr>
      <vt:lpstr>Clase și obiecte</vt:lpstr>
      <vt:lpstr>Clase și obiecte</vt:lpstr>
      <vt:lpstr>Clase și obiecte</vt:lpstr>
      <vt:lpstr>Clase și obiecte</vt:lpstr>
      <vt:lpstr>Clase și obiecte</vt:lpstr>
      <vt:lpstr>Clase și obiecte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2017-02-16T11:49:56Z</dcterms:created>
  <dcterms:modified xsi:type="dcterms:W3CDTF">2023-03-03T09:32:50Z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0x0101004C135BD657036C459C65CE996F0B7E63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