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6" r:id="rId5"/>
    <p:sldId id="376" r:id="rId6"/>
    <p:sldId id="357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5" r:id="rId22"/>
    <p:sldId id="377" r:id="rId23"/>
    <p:sldId id="378" r:id="rId24"/>
    <p:sldId id="379" r:id="rId25"/>
    <p:sldId id="380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00"/>
    <a:srgbClr val="800000"/>
    <a:srgbClr val="FFCC00"/>
    <a:srgbClr val="000099"/>
    <a:srgbClr val="660033"/>
    <a:srgbClr val="D6009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6FCF0-E558-41A0-9286-8AE9319646E2}" v="1" dt="2023-03-13T14:29:37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il medi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87" autoAdjust="0"/>
    <p:restoredTop sz="93842" autoAdjust="0"/>
  </p:normalViewPr>
  <p:slideViewPr>
    <p:cSldViewPr showGuides="1">
      <p:cViewPr varScale="1">
        <p:scale>
          <a:sx n="74" d="100"/>
          <a:sy n="74" d="100"/>
        </p:scale>
        <p:origin x="68" y="5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3/13/2023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9048585" cy="16764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Calibri" pitchFamily="34" charset="0"/>
              </a:rPr>
              <a:t>PROGRAMARE AVANSAT</a:t>
            </a:r>
            <a:r>
              <a:rPr lang="ro-RO" sz="4000" b="1" dirty="0">
                <a:solidFill>
                  <a:srgbClr val="000099"/>
                </a:solidFill>
                <a:latin typeface="Calibri" pitchFamily="34" charset="0"/>
              </a:rPr>
              <a:t>Ă PE OBIECTE</a:t>
            </a:r>
            <a:endParaRPr lang="en-US" sz="4000" b="1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212" y="4191000"/>
            <a:ext cx="7745042" cy="1116085"/>
          </a:xfrm>
        </p:spPr>
        <p:txBody>
          <a:bodyPr/>
          <a:lstStyle/>
          <a:p>
            <a:pPr algn="r"/>
            <a:r>
              <a:rPr lang="ro-RO" b="1" dirty="0">
                <a:solidFill>
                  <a:schemeClr val="tx2"/>
                </a:solidFill>
              </a:rPr>
              <a:t>Conf.univ.dr. Ana Cristina DĂSCĂLESCU 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upare 6"/>
          <p:cNvGrpSpPr/>
          <p:nvPr/>
        </p:nvGrpSpPr>
        <p:grpSpPr>
          <a:xfrm>
            <a:off x="9526" y="5644923"/>
            <a:ext cx="1198560" cy="1208314"/>
            <a:chOff x="9526" y="5644923"/>
            <a:chExt cx="1198560" cy="1208314"/>
          </a:xfrm>
        </p:grpSpPr>
        <p:sp>
          <p:nvSpPr>
            <p:cNvPr id="5" name="Dreptunghi 4"/>
            <p:cNvSpPr/>
            <p:nvPr/>
          </p:nvSpPr>
          <p:spPr>
            <a:xfrm>
              <a:off x="9526" y="5644923"/>
              <a:ext cx="1198560" cy="12083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931" y="5676904"/>
              <a:ext cx="613172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4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Object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definită în pachetul </a:t>
            </a: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și implementează un comportament comun pentru orice obiect Java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 final Class getClass() </a:t>
            </a:r>
            <a:endParaRPr lang="en-US" sz="2400" b="1" dirty="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o metodă de tip </a:t>
            </a:r>
            <a:r>
              <a:rPr lang="ro-RO" sz="24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returnează un obiect de tip </a:t>
            </a:r>
            <a:r>
              <a:rPr lang="ro-RO" sz="24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conține detalii despre clasa instanțiată în momentul executării programului.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</a:t>
            </a:r>
            <a:r>
              <a:rPr lang="ro-RO" sz="24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definita în </a:t>
            </a:r>
            <a:r>
              <a:rPr lang="ro-RO" sz="24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java.lang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nu are constructor public, astfel încât obiectul este construit implicit de către mașina virtuală Java cu ajutorul unor metode de tip </a:t>
            </a:r>
            <a:r>
              <a:rPr lang="ro-RO" sz="24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0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Object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String toString()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etoda returnează o reprezentare a obiectului sub forma unui obiect de tip String.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regulă, se construiește un șir de caractere care conține valorile câmpurilor.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 metoda toString afișează un șir format astfel: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getClass().getName() + '@' + Integer.toHexString(hashCode())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9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Object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 equals(Object obj)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 limbajul Java, două obiecte se pot compara în două moduri, folosind: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operatorul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 verifică dacă două obiecte sunt egale din punct de vedere al referințelor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 p1 = new Persoana("Matei", 23);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 p2 = p1;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System.out.println(p1==p2); //se va afișa true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Persoana p3 = new Persona("Matei", 23);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 (p1==p3);	//se va afișa false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metoda </a:t>
            </a:r>
            <a:r>
              <a:rPr lang="ro-RO" sz="20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equals() 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care, implicit, verifică dacă două obiecte au aceeași referință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0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 (p1.equals(p3));//se va afișa false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7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31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Object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434340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o-RO" sz="22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int hashCode() </a:t>
            </a:r>
            <a:endParaRPr lang="en-US" sz="2200" b="1" dirty="0">
              <a:solidFill>
                <a:srgbClr val="0000CC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2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odul hash al unui obiect este un număr întreg care este dependent de conținutul său. 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Implicit, codul hash este calculat de către mașina virtuală Java, utilizând un algoritm specific care nu utilizează valorile câmpurilor obiectului respectiv</a:t>
            </a: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9144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lasa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 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conține o metodă cu număr variabil de argumente care calculează codul hash pentru un anumit obiect folosind valorile câmpurilor sale: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Objects.hash(câmp_1, câmp_2,…)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77190" indent="-285750"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o-RO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02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Polimorfism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346075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obiect din Java poate fi referit prin tipul său sau prin tipul unei superclase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 se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onversia unei subclase la o superclasă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 care poartă denumirea de </a:t>
            </a:r>
            <a:r>
              <a:rPr lang="ro-RO" sz="2400" i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upcasting</a:t>
            </a:r>
            <a:endParaRPr lang="en-US" sz="2400" i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Considerăm clasa 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extinsă de clasa </a:t>
            </a: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Pot avea loc următoarele instanțieri: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b = new B(); </a:t>
            </a: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//referirea obiectului printr-o referință de tipul clasei</a:t>
            </a:r>
            <a:endParaRPr lang="en-US" sz="24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a = new B(...);</a:t>
            </a: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//referirea obiectului printr-o referință de tipul </a:t>
            </a:r>
            <a:r>
              <a:rPr lang="en-US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superclasei</a:t>
            </a:r>
            <a:endParaRPr lang="en-US" sz="24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Obiectul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tipul </a:t>
            </a:r>
            <a:r>
              <a:rPr lang="ro-RO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și tipul </a:t>
            </a:r>
            <a:r>
              <a:rPr lang="ro-RO" sz="2400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B!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0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Polimorfism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i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o-RO" sz="2400" i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owncasting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-ul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reprezintă accesarea unui obiect de tipul superclasei folosind o referință de tipul unei subclase, necesitând o </a:t>
            </a:r>
            <a:r>
              <a:rPr lang="ro-RO" sz="2400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conversie explicită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Exemplu: 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Considerăm clasa Angajat și două subclase ale sale, Economist și Inginer.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Angajat a = new Economist();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Angajat b = new Inginer();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Inginer p = b;</a:t>
            </a:r>
            <a:r>
              <a:rPr lang="en-US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Inginer p = (Inginer)b;</a:t>
            </a:r>
          </a:p>
          <a:p>
            <a:pPr marL="346075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752D0A7-0D7C-4B45-B234-9C4AB044BEF0}"/>
              </a:ext>
            </a:extLst>
          </p:cNvPr>
          <p:cNvSpPr/>
          <p:nvPr/>
        </p:nvSpPr>
        <p:spPr>
          <a:xfrm>
            <a:off x="7618412" y="2895600"/>
            <a:ext cx="3043238" cy="812800"/>
          </a:xfrm>
          <a:prstGeom prst="wedgeRectCallout">
            <a:avLst>
              <a:gd name="adj1" fmla="val -89705"/>
              <a:gd name="adj2" fmla="val 83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</a:rPr>
              <a:t>C</a:t>
            </a:r>
            <a:r>
              <a:rPr lang="ro-RO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orect, deoarece upcasting-ul se realizează implicit</a:t>
            </a:r>
            <a:endParaRPr lang="ro-RO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9224843-1C03-4B15-92E2-123E6E09B967}"/>
              </a:ext>
            </a:extLst>
          </p:cNvPr>
          <p:cNvSpPr/>
          <p:nvPr/>
        </p:nvSpPr>
        <p:spPr>
          <a:xfrm>
            <a:off x="6780212" y="4572000"/>
            <a:ext cx="3043238" cy="685800"/>
          </a:xfrm>
          <a:prstGeom prst="wedgeRectCallout">
            <a:avLst>
              <a:gd name="adj1" fmla="val -129062"/>
              <a:gd name="adj2" fmla="val -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eroare la compilare, 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B034C3D-3854-43A0-85D6-2873B0210910}"/>
              </a:ext>
            </a:extLst>
          </p:cNvPr>
          <p:cNvSpPr/>
          <p:nvPr/>
        </p:nvSpPr>
        <p:spPr>
          <a:xfrm>
            <a:off x="6932612" y="5651500"/>
            <a:ext cx="3043238" cy="685800"/>
          </a:xfrm>
          <a:prstGeom prst="wedgeRectCallout">
            <a:avLst>
              <a:gd name="adj1" fmla="val -82033"/>
              <a:gd name="adj2" fmla="val -37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eroare la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executare</a:t>
            </a:r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,</a:t>
            </a:r>
            <a:endParaRPr lang="en-US" sz="1800" b="1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algn="ctr"/>
            <a:r>
              <a:rPr lang="ro-RO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ClassCastException</a:t>
            </a:r>
            <a:r>
              <a:rPr lang="ro-RO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endParaRPr lang="ro-R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Polimorfism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5" y="776290"/>
            <a:ext cx="10001461" cy="5472110"/>
          </a:xfrm>
        </p:spPr>
        <p:txBody>
          <a:bodyPr>
            <a:noAutofit/>
          </a:bodyPr>
          <a:lstStyle/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E1360A3-E577-4D8E-BEAF-1E55757CD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913437"/>
              </p:ext>
            </p:extLst>
          </p:nvPr>
        </p:nvGraphicFramePr>
        <p:xfrm>
          <a:off x="1903412" y="1066800"/>
          <a:ext cx="9296400" cy="50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16897633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79296246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err="1"/>
                        <a:t>Superclas</a:t>
                      </a:r>
                      <a:r>
                        <a:rPr lang="ro-RO" dirty="0"/>
                        <a:t>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Subclasă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38050"/>
                  </a:ext>
                </a:extLst>
              </a:tr>
              <a:tr h="4643538"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A                 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RO" sz="18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dată_membră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3;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RO" sz="18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metoda1() 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System.out.println("Metoda 1 din clasa A!");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RO" sz="18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 metoda2(){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System.out.println("Metoda statică 2 din clasa A!");    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B extends A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RO" sz="18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dată_membră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4;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RO" sz="18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metoda1() 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System.out.println("Metoda 1 din clasa B!");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o-RO" sz="1800" b="1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void metoda2()</a:t>
                      </a:r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System.out.println("Metoda statică 2 din clasa B!");    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ro-RO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66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26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Polimorfism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ob = new B();	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//polimorfism</a:t>
            </a:r>
            <a:endParaRPr lang="ro-RO" sz="24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System.out.println("Datamembră = " + ob.dată_membră);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ob.metoda1();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ob.metoda2();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GB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membră</a:t>
            </a: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3 -&gt; </a:t>
            </a:r>
            <a:r>
              <a:rPr lang="en-GB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din </a:t>
            </a:r>
            <a:r>
              <a:rPr lang="en-GB" sz="2400" dirty="0" err="1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superclasa</a:t>
            </a:r>
            <a:r>
              <a:rPr lang="en-GB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 din </a:t>
            </a:r>
            <a:r>
              <a:rPr lang="en-GB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subclasa</a:t>
            </a: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B!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statică</a:t>
            </a: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 din </a:t>
            </a:r>
            <a:r>
              <a:rPr lang="en-GB" sz="240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superclasa</a:t>
            </a:r>
            <a:r>
              <a:rPr lang="en-GB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A!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0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99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Polimorfism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Observați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âmpurile se accesează după tipul declarat, ci nu după tipul real!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metodă de instanță 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apelată dupa tipul real , respectiv dacă este de tip subclasă, atunci se apelează metoda redefinită!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etodele statice nu se redefinesc, deci selecția se realizează după tipul declarat.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oncluzie</a:t>
            </a:r>
            <a:endParaRPr lang="en-US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metodă de instanță este invocată </a:t>
            </a:r>
            <a:r>
              <a:rPr lang="ro-RO" sz="200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 raport de tipul real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tip care se identifică la executare (</a:t>
            </a:r>
            <a:r>
              <a:rPr lang="ro-RO" sz="20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runtime</a:t>
            </a:r>
            <a:r>
              <a:rPr lang="ro-RO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Conceptul se mai numește și 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legare dinamică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sau </a:t>
            </a:r>
            <a:r>
              <a:rPr lang="ro-RO" sz="2000" b="1" i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legare târzie</a:t>
            </a:r>
            <a:r>
              <a:rPr lang="ro-RO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(late binding).</a:t>
            </a: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44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Polimorfism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Scanner sc = new Scanner(System.in);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d = sc.nextDouble(); 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b;//de tipul superclasa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(d&gt;0) Ob = new A(...);//de tipul concret -&gt;tipul subclasa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ro-RO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new B(...);</a:t>
            </a:r>
            <a:endParaRPr lang="en-US" sz="2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ob.met(...);		</a:t>
            </a:r>
            <a:r>
              <a:rPr lang="ro-RO" sz="20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//se apelează după tipul real identificat la executare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9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Temtică curs 3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Extinderea claselor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 Object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Polimorfism</a:t>
            </a: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 abstracte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206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204" y="241726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 abstractă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are un comportament complet definit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află în vârful ierahiei pentru a modela un comportament comun tuturor claselor din ierahie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IdClasa {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public tip metodaAbstracta();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9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Polimorfism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Observați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clasă abstractă nu se poate instanția, deoarece nu se cunoaște integral funcționalitatea sa.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Dacă o subclasă a unei clase abstracte nu oferă implementări pentru toate metodele abstracte moștenite, atunci subclasa este, de asemenea,  abstractă, deci nu poate fi instanțiată!!!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24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clasă abstractă poate să conțină date membre de instanță, constructori și metode publice, astfel încât subclasele sale pot apela constructorul din superclasă, respectiv pot redefini membrii săi.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6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796" y="203200"/>
            <a:ext cx="9782801" cy="812800"/>
          </a:xfrm>
        </p:spPr>
        <p:txBody>
          <a:bodyPr>
            <a:normAutofit fontScale="90000"/>
          </a:bodyPr>
          <a:lstStyle/>
          <a:p>
            <a:pPr algn="r">
              <a:lnSpc>
                <a:spcPct val="115000"/>
              </a:lnSpc>
              <a:spcBef>
                <a:spcPts val="0"/>
              </a:spcBef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7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Polimorfism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87" y="737764"/>
            <a:ext cx="10001461" cy="5472110"/>
          </a:xfrm>
        </p:spPr>
        <p:txBody>
          <a:bodyPr>
            <a:noAutofit/>
          </a:bodyPr>
          <a:lstStyle/>
          <a:p>
            <a:pPr marL="403225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ro-RO" sz="1800" b="1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Angajat {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 salariu_baza;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public double calculSalariu();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 Paznic extends Angajat{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......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static double spor_de_noapte = 0.25;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......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18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 double calculSalariu() </a:t>
            </a:r>
            <a:r>
              <a:rPr lang="ro-RO" sz="1800" b="1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</a:t>
            </a:r>
            <a:r>
              <a:rPr lang="ro-RO" sz="1800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eturrn salariu_baza + salariu_baza * spor_de_noapte;</a:t>
            </a: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o-RO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2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6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EXTINDEREA CLASELOR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Numita și </a:t>
            </a: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derivare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moștenirea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un mecanism prin care se poate defini o clasă care extinde o alta clasă deja existentă,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preluând funcționalitățile sale și adăugând altele noi.</a:t>
            </a: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</a:t>
            </a: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rminologie: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Clasa care se extinde se numește 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superclasă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iar cea care preia datele și funcționalitățile se numește </a:t>
            </a: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subclasă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Sintaxa: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Subclasa </a:t>
            </a:r>
            <a:r>
              <a:rPr lang="ro-RO" sz="2400" b="1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extends</a:t>
            </a: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Superclasa</a:t>
            </a: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{</a:t>
            </a:r>
          </a:p>
          <a:p>
            <a:pPr marL="6675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date și metode membre noi</a:t>
            </a: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6675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o-RO" sz="2400" dirty="0">
              <a:solidFill>
                <a:schemeClr val="tx2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tx2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2578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3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EXTINDEREA CLASELOR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 </a:t>
            </a: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limbajul Java, moștenirea este întotdeauna publică și singulară!!!!</a:t>
            </a: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28575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Moștenirea definește o relație între superclasă și subclasa sa de tip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IS_A</a:t>
            </a:r>
            <a:r>
              <a:rPr lang="ro-RO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și conduce definirea unei ierarhii de clase care are rădăcina în clasa 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Object.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5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EXTINDEREA CLASELOR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 se moștenește?</a:t>
            </a:r>
          </a:p>
          <a:p>
            <a:pPr marL="60325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Subclasă moștenește toți membrii publici, protejați și impliciți din superclasă.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Membrii privați nu sunt moșteniți, dar pot fi accesați prin metode publice sau protejate din superclasă.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Metodele constructor, nu se moștenesc, dar un constructor din subclasă poate apela constructorii din superclasa, folosind expresia </a:t>
            </a:r>
            <a:r>
              <a:rPr lang="ro-RO" sz="2400" b="1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super([argumente]).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EXTINDEREA CLASELOR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403225" marR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</a:t>
            </a:r>
            <a:r>
              <a:rPr lang="ro-RO" sz="2400" b="1" dirty="0">
                <a:solidFill>
                  <a:srgbClr val="0000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ții 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instanțierea unui obiect de tip subclasă se apelează constructorii din ambele clase, mai întâi cel din superclasă și apoi cel din subclasă!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Apelul constructorului superclasei, dacă există, trebuie să fie </a:t>
            </a: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 instrucțiune din constructorul subclasei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(un obiect al subclasei este mai întâi de tipul superclasei).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Dacă nu se introduce în subclasă apelul explicit al unui constructor al superclasei, atunci compilatorul va încerca să apeleze constructorul fără argumente al superclasei.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Cuvântul cheie </a:t>
            </a:r>
            <a:r>
              <a:rPr lang="ro-RO" sz="20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poate fi folosit și pentru a accesa date membre și metode din superclasă, astfel: </a:t>
            </a:r>
            <a:r>
              <a:rPr lang="ro-RO" sz="20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super.metoda(lista arg)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sau super.dată_membră.</a:t>
            </a: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4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EXTINDEREA CLASELOR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Mecanismul de redefinire a unei metode (overriding)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Mecanismul prin care o subclasă redefinește o metoda moștenită schimbându-i comportamentul.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executare, în raport cu tipul obiectului se va invoca metoda corespunzătoare.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685800" algn="l"/>
              </a:tabLst>
            </a:pPr>
            <a:r>
              <a:rPr lang="ro-RO" sz="2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Observații:</a:t>
            </a: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metodă din subclasă care redefinește o metodă din superclasă trebuie să păstreze lista inițială a parametrilor formali.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se pot redefini metodele de tip </a:t>
            </a:r>
            <a:r>
              <a:rPr lang="ro-RO" sz="2000" b="1" dirty="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ro-RO" sz="20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685800" algn="l"/>
              </a:tabLst>
            </a:pPr>
            <a:r>
              <a:rPr lang="ro-RO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metodă din superclasă poate fi redefinită în subclasă, dar poate fi totuși accesată prin </a:t>
            </a:r>
            <a:r>
              <a:rPr lang="ro-RO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super.metodă([parametrii])</a:t>
            </a:r>
            <a:r>
              <a:rPr lang="ro-RO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21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EXTINDEREA CLASELOR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8990" y="1250515"/>
                <a:ext cx="9987376" cy="5181600"/>
              </a:xfrm>
            </p:spPr>
            <p:txBody>
              <a:bodyPr>
                <a:noAutofit/>
              </a:bodyPr>
              <a:lstStyle/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  <a:tabLst>
                    <a:tab pos="685800" algn="l"/>
                  </a:tabLst>
                </a:pP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Pentru o metodă redefinită se poate schimba modificatorul de acces, dar fără ca nivelul de acces să scadă. </a:t>
                </a:r>
              </a:p>
              <a:p>
                <a:pPr marL="0" marR="0" lvl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685800" algn="l"/>
                  </a:tabLst>
                </a:pPr>
                <a:endParaRPr lang="ro-RO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  <a:tabLst>
                    <a:tab pos="685800" algn="l"/>
                  </a:tabLst>
                </a:pP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Tipul returnat de o metodă din subclasă care redefinește o metodă din superclasă trebuie să fie unul covariant tipului de date inițial, respectând-se astfel </a:t>
                </a:r>
                <a:r>
                  <a:rPr lang="ro-RO" sz="2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principiul de covarianță</a:t>
                </a:r>
                <a:r>
                  <a:rPr lang="ro-RO" sz="2400" dirty="0">
                    <a:solidFill>
                      <a:schemeClr val="tx2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(principiul de substituție Liskov): </a:t>
                </a:r>
              </a:p>
              <a:p>
                <a:pPr marL="0" marR="0" lvl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685800" algn="l"/>
                  </a:tabLst>
                </a:pPr>
                <a:endParaRPr lang="ro-RO" sz="24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marR="0" lvl="1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685800" algn="l"/>
                  </a:tabLst>
                </a:pPr>
                <a:r>
                  <a:rPr lang="ro-RO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void </a:t>
                </a:r>
                <a14:m>
                  <m:oMath xmlns:m="http://schemas.openxmlformats.org/officeDocument/2006/math">
                    <m:r>
                      <a:rPr lang="ro-RO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↔</m:t>
                    </m:r>
                  </m:oMath>
                </a14:m>
                <a:r>
                  <a:rPr lang="ro-RO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void</a:t>
                </a:r>
              </a:p>
              <a:p>
                <a:pPr marL="457200" marR="0" lvl="1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685800" algn="l"/>
                  </a:tabLst>
                </a:pPr>
                <a:r>
                  <a:rPr lang="ro-RO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tip de date primitiv </a:t>
                </a:r>
                <a14:m>
                  <m:oMath xmlns:m="http://schemas.openxmlformats.org/officeDocument/2006/math">
                    <m:r>
                      <a:rPr lang="ro-RO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↔</m:t>
                    </m:r>
                  </m:oMath>
                </a14:m>
                <a:r>
                  <a:rPr lang="ro-RO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același tip de date primitiv</a:t>
                </a:r>
              </a:p>
              <a:p>
                <a:pPr marL="457200" marR="0" lvl="1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685800" algn="l"/>
                  </a:tabLst>
                </a:pPr>
                <a:r>
                  <a:rPr lang="ro-RO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referință de tip superclasă </a:t>
                </a:r>
                <a14:m>
                  <m:oMath xmlns:m="http://schemas.openxmlformats.org/officeDocument/2006/math">
                    <m:r>
                      <a:rPr lang="ro-RO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↔</m:t>
                    </m:r>
                  </m:oMath>
                </a14:m>
                <a:r>
                  <a:rPr lang="ro-RO" dirty="0">
                    <a:solidFill>
                      <a:schemeClr val="tx2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referință de tip superclasă sau de tip subclasă</a:t>
                </a: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2000" b="1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685800" algn="l"/>
                  </a:tabLst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24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32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ro-RO" sz="2400" b="1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32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ro-RO" sz="24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b="1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8288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84302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ro-RO" sz="2000" dirty="0">
                  <a:solidFill>
                    <a:schemeClr val="tx2"/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210312" marR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sz="1800" dirty="0">
                  <a:solidFill>
                    <a:schemeClr val="tx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191C4-0C80-4703-A356-B77B9784A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8990" y="1250515"/>
                <a:ext cx="9987376" cy="5181600"/>
              </a:xfrm>
              <a:blipFill>
                <a:blip r:embed="rId2"/>
                <a:stretch>
                  <a:fillRect l="-793" t="-353" r="-915" b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13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0B8-D2A6-4E1A-BBB7-BCA10D89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sz="2400" b="1" dirty="0">
                <a:solidFill>
                  <a:srgbClr val="0000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EXTINDEREA CLASELOR</a:t>
            </a: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1C4-0C80-4703-A356-B77B9784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19200"/>
            <a:ext cx="9987376" cy="518160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1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400" dirty="0">
              <a:solidFill>
                <a:srgbClr val="0000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b="1" dirty="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325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ro-RO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4302" marR="0" indent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o-RO" sz="2000" dirty="0">
              <a:solidFill>
                <a:schemeClr val="tx2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10312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DB324A6D-9E0D-4E5C-B846-A4AD649D3105}"/>
              </a:ext>
            </a:extLst>
          </p:cNvPr>
          <p:cNvGrpSpPr/>
          <p:nvPr/>
        </p:nvGrpSpPr>
        <p:grpSpPr>
          <a:xfrm>
            <a:off x="627064" y="747703"/>
            <a:ext cx="590548" cy="594360"/>
            <a:chOff x="627064" y="747703"/>
            <a:chExt cx="590548" cy="594360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079011BB-CB92-4F9F-A476-E6FFB1FD90A7}"/>
                </a:ext>
              </a:extLst>
            </p:cNvPr>
            <p:cNvSpPr/>
            <p:nvPr/>
          </p:nvSpPr>
          <p:spPr>
            <a:xfrm>
              <a:off x="627064" y="747703"/>
              <a:ext cx="590548" cy="594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Imagine 5" descr="Java_programming_language_logo.svg.png">
              <a:extLst>
                <a:ext uri="{FF2B5EF4-FFF2-40B4-BE49-F238E27FC236}">
                  <a16:creationId xmlns:a16="http://schemas.microsoft.com/office/drawing/2014/main" id="{C957A5E7-A1A1-4ACC-8D9B-D97E77965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228" y="776290"/>
              <a:ext cx="273060" cy="533400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A340D8-9F07-4FDA-BB60-C175430CA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02371"/>
              </p:ext>
            </p:extLst>
          </p:nvPr>
        </p:nvGraphicFramePr>
        <p:xfrm>
          <a:off x="1912836" y="1258777"/>
          <a:ext cx="9143999" cy="5102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8345">
                  <a:extLst>
                    <a:ext uri="{9D8B030D-6E8A-4147-A177-3AD203B41FA5}">
                      <a16:colId xmlns:a16="http://schemas.microsoft.com/office/drawing/2014/main" val="986744380"/>
                    </a:ext>
                  </a:extLst>
                </a:gridCol>
                <a:gridCol w="4355654">
                  <a:extLst>
                    <a:ext uri="{9D8B030D-6E8A-4147-A177-3AD203B41FA5}">
                      <a16:colId xmlns:a16="http://schemas.microsoft.com/office/drawing/2014/main" val="3590955836"/>
                    </a:ext>
                  </a:extLst>
                </a:gridCol>
              </a:tblGrid>
              <a:tr h="507566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SUPRAÎNCĂRCARE (OVERLOADING)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REDEFINIRE (OVERRIDING)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307822"/>
                  </a:ext>
                </a:extLst>
              </a:tr>
              <a:tr h="608721"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poate realiza și doar în cadrul unei singure clase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poate realiza doar într-o subclasă a unei superclase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6191685"/>
                  </a:ext>
                </a:extLst>
              </a:tr>
              <a:tr h="608721"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 compilare (legare statică)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 rulare (legare dinamică)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7823179"/>
                  </a:ext>
                </a:extLst>
              </a:tr>
              <a:tr h="608721"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 rapidă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 lentă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6336115"/>
                  </a:ext>
                </a:extLst>
              </a:tr>
              <a:tr h="608721"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metodele de tip final sau private pot fi supraîncărcate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metodele de tip final nu pot fi rescrise 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6297632"/>
                  </a:ext>
                </a:extLst>
              </a:tr>
              <a:tr h="869308"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nivelul de acces nu contează 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nivelul de acces nu trebuie să fie mai restrictiv decât cel al metodei din superclasă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5231333"/>
                  </a:ext>
                </a:extLst>
              </a:tr>
              <a:tr h="608721"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tipul de date returnat nu contează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tipul de date returnat trebuie să respecte principiul de covarianță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249097"/>
                  </a:ext>
                </a:extLst>
              </a:tr>
              <a:tr h="608721"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lista parametrilor formali trebuie să fie diferită</a:t>
                      </a:r>
                      <a:endParaRPr lang="ro-R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just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o-RO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lista parametrilor formali trebuie să fie identică</a:t>
                      </a:r>
                      <a:endParaRPr lang="ro-R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98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81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787947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135BD657036C459C65CE996F0B7E63" ma:contentTypeVersion="13" ma:contentTypeDescription="Creați un document nou." ma:contentTypeScope="" ma:versionID="8c208091da10f5f56a20b222864c04a0">
  <xsd:schema xmlns:xsd="http://www.w3.org/2001/XMLSchema" xmlns:xs="http://www.w3.org/2001/XMLSchema" xmlns:p="http://schemas.microsoft.com/office/2006/metadata/properties" xmlns:ns2="06a7a3a0-4802-44ad-8682-ea345069b43c" xmlns:ns3="e7185579-850a-446f-99b2-f44d9f582de8" targetNamespace="http://schemas.microsoft.com/office/2006/metadata/properties" ma:root="true" ma:fieldsID="cd7aff4a546e981d8696df565623eea1" ns2:_="" ns3:_="">
    <xsd:import namespace="06a7a3a0-4802-44ad-8682-ea345069b43c"/>
    <xsd:import namespace="e7185579-850a-446f-99b2-f44d9f582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7a3a0-4802-44ad-8682-ea345069b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chete imagine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5579-850a-446f-99b2-f44d9f582d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28ff3e7-aa8e-490c-807b-099435f46f1b}" ma:internalName="TaxCatchAll" ma:showField="CatchAllData" ma:web="e7185579-850a-446f-99b2-f44d9f582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jat c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jat cu detali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185579-850a-446f-99b2-f44d9f582de8" xsi:nil="true"/>
    <lcf76f155ced4ddcb4097134ff3c332f xmlns="06a7a3a0-4802-44ad-8682-ea345069b4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0F71F8-84D3-40E2-A585-5F8474ADB868}"/>
</file>

<file path=customXml/itemProps2.xml><?xml version="1.0" encoding="utf-8"?>
<ds:datastoreItem xmlns:ds="http://schemas.openxmlformats.org/officeDocument/2006/customXml" ds:itemID="{D0521B60-A77E-441F-98B3-AF3E7F7515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2666F0-43DC-4B7C-819B-EEBDFA439308}">
  <ds:schemaRefs>
    <ds:schemaRef ds:uri="http://www.w3.org/XML/1998/namespace"/>
    <ds:schemaRef ds:uri="http://purl.org/dc/elements/1.1/"/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7185579-850a-446f-99b2-f44d9f582de8"/>
    <ds:schemaRef ds:uri="06a7a3a0-4802-44ad-8682-ea345069b4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1729</Words>
  <Application>Microsoft Office PowerPoint</Application>
  <PresentationFormat>Custom</PresentationFormat>
  <Paragraphs>351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tf02787947</vt:lpstr>
      <vt:lpstr>PROGRAMARE AVANSATĂ PE OBIECTE</vt:lpstr>
      <vt:lpstr>  Temtică curs 3</vt:lpstr>
      <vt:lpstr>  EXTINDEREA CLASELOR</vt:lpstr>
      <vt:lpstr>  EXTINDEREA CLASELOR</vt:lpstr>
      <vt:lpstr>  EXTINDEREA CLASELOR</vt:lpstr>
      <vt:lpstr>  EXTINDEREA CLASELOR</vt:lpstr>
      <vt:lpstr>  EXTINDEREA CLASELOR</vt:lpstr>
      <vt:lpstr>  EXTINDEREA CLASELOR</vt:lpstr>
      <vt:lpstr>  EXTINDEREA CLASELOR</vt:lpstr>
      <vt:lpstr>  Clasa Object </vt:lpstr>
      <vt:lpstr>  Clasa Object </vt:lpstr>
      <vt:lpstr>  Clasa Object </vt:lpstr>
      <vt:lpstr>  Clasa Object </vt:lpstr>
      <vt:lpstr>      Polimorfism </vt:lpstr>
      <vt:lpstr>      Polimorfism </vt:lpstr>
      <vt:lpstr>      Polimorfism </vt:lpstr>
      <vt:lpstr>      Polimorfism </vt:lpstr>
      <vt:lpstr>      Polimorfism </vt:lpstr>
      <vt:lpstr>      Polimorfism </vt:lpstr>
      <vt:lpstr>      Clasă abstractă </vt:lpstr>
      <vt:lpstr>      Polimorfism </vt:lpstr>
      <vt:lpstr>      Polimorfism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/>
  <cp:lastModifiedBy/>
  <cp:revision>2</cp:revision>
  <dcterms:created xsi:type="dcterms:W3CDTF">2017-02-16T11:49:56Z</dcterms:created>
  <dcterms:modified xsi:type="dcterms:W3CDTF">2023-03-13T14:29:37Z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0x0101004C135BD657036C459C65CE996F0B7E63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ediaServiceImageTags">
    <vt:lpwstr/>
  </property>
</Properties>
</file>